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6.xml" ContentType="application/vnd.openxmlformats-officedocument.presentationml.notesSlide+xml"/>
  <Override PartName="/ppt/tags/tag5.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ags/tag6.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2.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20.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2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ags/tag10.xml" ContentType="application/vnd.openxmlformats-officedocument.presentationml.tags+xml"/>
  <Override PartName="/ppt/tags/tag11.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2" r:id="rId2"/>
    <p:sldMasterId id="2147483685" r:id="rId3"/>
  </p:sldMasterIdLst>
  <p:notesMasterIdLst>
    <p:notesMasterId r:id="rId143"/>
  </p:notesMasterIdLst>
  <p:handoutMasterIdLst>
    <p:handoutMasterId r:id="rId144"/>
  </p:handoutMasterIdLst>
  <p:sldIdLst>
    <p:sldId id="439" r:id="rId4"/>
    <p:sldId id="1086" r:id="rId5"/>
    <p:sldId id="1088" r:id="rId6"/>
    <p:sldId id="1089" r:id="rId7"/>
    <p:sldId id="1090" r:id="rId8"/>
    <p:sldId id="1091" r:id="rId9"/>
    <p:sldId id="1092" r:id="rId10"/>
    <p:sldId id="1093" r:id="rId11"/>
    <p:sldId id="1094" r:id="rId12"/>
    <p:sldId id="1095" r:id="rId13"/>
    <p:sldId id="1096" r:id="rId14"/>
    <p:sldId id="1097" r:id="rId15"/>
    <p:sldId id="1098" r:id="rId16"/>
    <p:sldId id="1099" r:id="rId17"/>
    <p:sldId id="1209" r:id="rId18"/>
    <p:sldId id="1172" r:id="rId19"/>
    <p:sldId id="1173" r:id="rId20"/>
    <p:sldId id="1205" r:id="rId21"/>
    <p:sldId id="1208" r:id="rId22"/>
    <p:sldId id="1206" r:id="rId23"/>
    <p:sldId id="1207" r:id="rId24"/>
    <p:sldId id="1210" r:id="rId25"/>
    <p:sldId id="1211" r:id="rId26"/>
    <p:sldId id="1212" r:id="rId27"/>
    <p:sldId id="1213" r:id="rId28"/>
    <p:sldId id="1100" r:id="rId29"/>
    <p:sldId id="1102" r:id="rId30"/>
    <p:sldId id="1103" r:id="rId31"/>
    <p:sldId id="1154" r:id="rId32"/>
    <p:sldId id="1214" r:id="rId33"/>
    <p:sldId id="1215" r:id="rId34"/>
    <p:sldId id="1216" r:id="rId35"/>
    <p:sldId id="1217" r:id="rId36"/>
    <p:sldId id="1218" r:id="rId37"/>
    <p:sldId id="1219" r:id="rId38"/>
    <p:sldId id="1220" r:id="rId39"/>
    <p:sldId id="1221" r:id="rId40"/>
    <p:sldId id="1222" r:id="rId41"/>
    <p:sldId id="1223" r:id="rId42"/>
    <p:sldId id="1224" r:id="rId43"/>
    <p:sldId id="1225" r:id="rId44"/>
    <p:sldId id="1226" r:id="rId45"/>
    <p:sldId id="1227" r:id="rId46"/>
    <p:sldId id="1228" r:id="rId47"/>
    <p:sldId id="1229" r:id="rId48"/>
    <p:sldId id="1230" r:id="rId49"/>
    <p:sldId id="1231" r:id="rId50"/>
    <p:sldId id="1232" r:id="rId51"/>
    <p:sldId id="1233" r:id="rId52"/>
    <p:sldId id="1234" r:id="rId53"/>
    <p:sldId id="1235" r:id="rId54"/>
    <p:sldId id="1236" r:id="rId55"/>
    <p:sldId id="1237" r:id="rId56"/>
    <p:sldId id="1238" r:id="rId57"/>
    <p:sldId id="1239" r:id="rId58"/>
    <p:sldId id="1240" r:id="rId59"/>
    <p:sldId id="1241" r:id="rId60"/>
    <p:sldId id="1242" r:id="rId61"/>
    <p:sldId id="1243" r:id="rId62"/>
    <p:sldId id="1244" r:id="rId63"/>
    <p:sldId id="1245" r:id="rId64"/>
    <p:sldId id="1246" r:id="rId65"/>
    <p:sldId id="1247" r:id="rId66"/>
    <p:sldId id="1248" r:id="rId67"/>
    <p:sldId id="1249" r:id="rId68"/>
    <p:sldId id="1250" r:id="rId69"/>
    <p:sldId id="1251" r:id="rId70"/>
    <p:sldId id="1252" r:id="rId71"/>
    <p:sldId id="1104" r:id="rId72"/>
    <p:sldId id="1155" r:id="rId73"/>
    <p:sldId id="1156" r:id="rId74"/>
    <p:sldId id="1157" r:id="rId75"/>
    <p:sldId id="1158" r:id="rId76"/>
    <p:sldId id="1159" r:id="rId77"/>
    <p:sldId id="1160" r:id="rId78"/>
    <p:sldId id="1161" r:id="rId79"/>
    <p:sldId id="1162" r:id="rId80"/>
    <p:sldId id="1163" r:id="rId81"/>
    <p:sldId id="1164" r:id="rId82"/>
    <p:sldId id="1165" r:id="rId83"/>
    <p:sldId id="1166" r:id="rId84"/>
    <p:sldId id="1167" r:id="rId85"/>
    <p:sldId id="1168" r:id="rId86"/>
    <p:sldId id="1169" r:id="rId87"/>
    <p:sldId id="1170" r:id="rId88"/>
    <p:sldId id="1171" r:id="rId89"/>
    <p:sldId id="1105" r:id="rId90"/>
    <p:sldId id="1106" r:id="rId91"/>
    <p:sldId id="1107" r:id="rId92"/>
    <p:sldId id="1108" r:id="rId93"/>
    <p:sldId id="1109" r:id="rId94"/>
    <p:sldId id="1110" r:id="rId95"/>
    <p:sldId id="1111" r:id="rId96"/>
    <p:sldId id="1112" r:id="rId97"/>
    <p:sldId id="1113" r:id="rId98"/>
    <p:sldId id="1114" r:id="rId99"/>
    <p:sldId id="1115" r:id="rId100"/>
    <p:sldId id="1116" r:id="rId101"/>
    <p:sldId id="1117" r:id="rId102"/>
    <p:sldId id="1118" r:id="rId103"/>
    <p:sldId id="1119" r:id="rId104"/>
    <p:sldId id="1120" r:id="rId105"/>
    <p:sldId id="1121" r:id="rId106"/>
    <p:sldId id="1122" r:id="rId107"/>
    <p:sldId id="1123" r:id="rId108"/>
    <p:sldId id="1124" r:id="rId109"/>
    <p:sldId id="1125" r:id="rId110"/>
    <p:sldId id="1126" r:id="rId111"/>
    <p:sldId id="1127" r:id="rId112"/>
    <p:sldId id="1128" r:id="rId113"/>
    <p:sldId id="1129" r:id="rId114"/>
    <p:sldId id="1130" r:id="rId115"/>
    <p:sldId id="1131" r:id="rId116"/>
    <p:sldId id="1132" r:id="rId117"/>
    <p:sldId id="1133" r:id="rId118"/>
    <p:sldId id="1134" r:id="rId119"/>
    <p:sldId id="1135" r:id="rId120"/>
    <p:sldId id="1136" r:id="rId121"/>
    <p:sldId id="1137" r:id="rId122"/>
    <p:sldId id="1138" r:id="rId123"/>
    <p:sldId id="1139" r:id="rId124"/>
    <p:sldId id="1142" r:id="rId125"/>
    <p:sldId id="1140" r:id="rId126"/>
    <p:sldId id="1141" r:id="rId127"/>
    <p:sldId id="1143" r:id="rId128"/>
    <p:sldId id="1192" r:id="rId129"/>
    <p:sldId id="1193" r:id="rId130"/>
    <p:sldId id="1194" r:id="rId131"/>
    <p:sldId id="1195" r:id="rId132"/>
    <p:sldId id="1196" r:id="rId133"/>
    <p:sldId id="1197" r:id="rId134"/>
    <p:sldId id="1198" r:id="rId135"/>
    <p:sldId id="1199" r:id="rId136"/>
    <p:sldId id="1200" r:id="rId137"/>
    <p:sldId id="1201" r:id="rId138"/>
    <p:sldId id="1202" r:id="rId139"/>
    <p:sldId id="1203" r:id="rId140"/>
    <p:sldId id="1204" r:id="rId141"/>
    <p:sldId id="475" r:id="rId142"/>
  </p:sldIdLst>
  <p:sldSz cx="12192000" cy="6858000"/>
  <p:notesSz cx="7010400" cy="92964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sus Alberto Mateus Bravo" initials="JAMB" lastIdx="2" clrIdx="0">
    <p:extLst>
      <p:ext uri="{19B8F6BF-5375-455C-9EA6-DF929625EA0E}">
        <p15:presenceInfo xmlns:p15="http://schemas.microsoft.com/office/powerpoint/2012/main" userId="Jesus Alberto Mateus Bravo" providerId="None"/>
      </p:ext>
    </p:extLst>
  </p:cmAuthor>
  <p:cmAuthor id="2" name="Camilo Esteban Caro Camargo" initials="CECC" lastIdx="1" clrIdx="1">
    <p:extLst>
      <p:ext uri="{19B8F6BF-5375-455C-9EA6-DF929625EA0E}">
        <p15:presenceInfo xmlns:p15="http://schemas.microsoft.com/office/powerpoint/2012/main" userId="S-1-5-21-2627206374-3471323397-1792707208-192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A8B"/>
    <a:srgbClr val="FF9933"/>
    <a:srgbClr val="00FFCC"/>
    <a:srgbClr val="00FF99"/>
    <a:srgbClr val="66FFCC"/>
    <a:srgbClr val="FFFF99"/>
    <a:srgbClr val="F3F7FB"/>
    <a:srgbClr val="D1FDE2"/>
    <a:srgbClr val="FFCC66"/>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Estilo claro 3 - Acento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778" autoAdjust="0"/>
    <p:restoredTop sz="92155" autoAdjust="0"/>
  </p:normalViewPr>
  <p:slideViewPr>
    <p:cSldViewPr snapToGrid="0" snapToObjects="1">
      <p:cViewPr varScale="1">
        <p:scale>
          <a:sx n="67" d="100"/>
          <a:sy n="67" d="100"/>
        </p:scale>
        <p:origin x="1182" y="60"/>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63" Type="http://schemas.openxmlformats.org/officeDocument/2006/relationships/slide" Target="slides/slide60.xml"/><Relationship Id="rId84" Type="http://schemas.openxmlformats.org/officeDocument/2006/relationships/slide" Target="slides/slide81.xml"/><Relationship Id="rId138" Type="http://schemas.openxmlformats.org/officeDocument/2006/relationships/slide" Target="slides/slide135.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53" Type="http://schemas.openxmlformats.org/officeDocument/2006/relationships/slide" Target="slides/slide50.xml"/><Relationship Id="rId74" Type="http://schemas.openxmlformats.org/officeDocument/2006/relationships/slide" Target="slides/slide71.xml"/><Relationship Id="rId128" Type="http://schemas.openxmlformats.org/officeDocument/2006/relationships/slide" Target="slides/slide125.xml"/><Relationship Id="rId149" Type="http://schemas.openxmlformats.org/officeDocument/2006/relationships/tableStyles" Target="tableStyles.xml"/><Relationship Id="rId5" Type="http://schemas.openxmlformats.org/officeDocument/2006/relationships/slide" Target="slides/slide2.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slide" Target="slides/slide110.xml"/><Relationship Id="rId118" Type="http://schemas.openxmlformats.org/officeDocument/2006/relationships/slide" Target="slides/slide115.xml"/><Relationship Id="rId134" Type="http://schemas.openxmlformats.org/officeDocument/2006/relationships/slide" Target="slides/slide131.xml"/><Relationship Id="rId139" Type="http://schemas.openxmlformats.org/officeDocument/2006/relationships/slide" Target="slides/slide136.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124" Type="http://schemas.openxmlformats.org/officeDocument/2006/relationships/slide" Target="slides/slide121.xml"/><Relationship Id="rId129" Type="http://schemas.openxmlformats.org/officeDocument/2006/relationships/slide" Target="slides/slide126.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40" Type="http://schemas.openxmlformats.org/officeDocument/2006/relationships/slide" Target="slides/slide137.xml"/><Relationship Id="rId145"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3.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119" Type="http://schemas.openxmlformats.org/officeDocument/2006/relationships/slide" Target="slides/slide116.xml"/><Relationship Id="rId44" Type="http://schemas.openxmlformats.org/officeDocument/2006/relationships/slide" Target="slides/slide41.xml"/><Relationship Id="rId60" Type="http://schemas.openxmlformats.org/officeDocument/2006/relationships/slide" Target="slides/slide57.xml"/><Relationship Id="rId65" Type="http://schemas.openxmlformats.org/officeDocument/2006/relationships/slide" Target="slides/slide62.xml"/><Relationship Id="rId81" Type="http://schemas.openxmlformats.org/officeDocument/2006/relationships/slide" Target="slides/slide78.xml"/><Relationship Id="rId86" Type="http://schemas.openxmlformats.org/officeDocument/2006/relationships/slide" Target="slides/slide83.xml"/><Relationship Id="rId130" Type="http://schemas.openxmlformats.org/officeDocument/2006/relationships/slide" Target="slides/slide127.xml"/><Relationship Id="rId135" Type="http://schemas.openxmlformats.org/officeDocument/2006/relationships/slide" Target="slides/slide132.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slide" Target="slides/slide122.xml"/><Relationship Id="rId141" Type="http://schemas.openxmlformats.org/officeDocument/2006/relationships/slide" Target="slides/slide138.xml"/><Relationship Id="rId146" Type="http://schemas.openxmlformats.org/officeDocument/2006/relationships/presProps" Target="presProps.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131" Type="http://schemas.openxmlformats.org/officeDocument/2006/relationships/slide" Target="slides/slide128.xml"/><Relationship Id="rId136" Type="http://schemas.openxmlformats.org/officeDocument/2006/relationships/slide" Target="slides/slide133.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slide" Target="slides/slide123.xml"/><Relationship Id="rId147"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142" Type="http://schemas.openxmlformats.org/officeDocument/2006/relationships/slide" Target="slides/slide139.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slide" Target="slides/slide113.xml"/><Relationship Id="rId137" Type="http://schemas.openxmlformats.org/officeDocument/2006/relationships/slide" Target="slides/slide134.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32" Type="http://schemas.openxmlformats.org/officeDocument/2006/relationships/slide" Target="slides/slide129.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27" Type="http://schemas.openxmlformats.org/officeDocument/2006/relationships/slide" Target="slides/slide124.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143" Type="http://schemas.openxmlformats.org/officeDocument/2006/relationships/notesMaster" Target="notesMasters/notesMaster1.xml"/><Relationship Id="rId148"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26" Type="http://schemas.openxmlformats.org/officeDocument/2006/relationships/slide" Target="slides/slide23.xml"/><Relationship Id="rId47" Type="http://schemas.openxmlformats.org/officeDocument/2006/relationships/slide" Target="slides/slide44.xml"/><Relationship Id="rId68" Type="http://schemas.openxmlformats.org/officeDocument/2006/relationships/slide" Target="slides/slide65.xml"/><Relationship Id="rId89" Type="http://schemas.openxmlformats.org/officeDocument/2006/relationships/slide" Target="slides/slide86.xml"/><Relationship Id="rId112" Type="http://schemas.openxmlformats.org/officeDocument/2006/relationships/slide" Target="slides/slide109.xml"/><Relationship Id="rId133" Type="http://schemas.openxmlformats.org/officeDocument/2006/relationships/slide" Target="slides/slide130.xml"/><Relationship Id="rId16" Type="http://schemas.openxmlformats.org/officeDocument/2006/relationships/slide" Target="slides/slide13.xml"/><Relationship Id="rId37" Type="http://schemas.openxmlformats.org/officeDocument/2006/relationships/slide" Target="slides/slide34.xml"/><Relationship Id="rId58" Type="http://schemas.openxmlformats.org/officeDocument/2006/relationships/slide" Target="slides/slide55.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44" Type="http://schemas.openxmlformats.org/officeDocument/2006/relationships/handoutMaster" Target="handoutMasters/handoutMaster1.xml"/><Relationship Id="rId90" Type="http://schemas.openxmlformats.org/officeDocument/2006/relationships/slide" Target="slides/slide87.xml"/></Relationships>
</file>

<file path=ppt/charts/_rels/chart1.xml.rels><?xml version="1.0" encoding="UTF-8" standalone="yes"?>
<Relationships xmlns="http://schemas.openxmlformats.org/package/2006/relationships"><Relationship Id="rId3" Type="http://schemas.openxmlformats.org/officeDocument/2006/relationships/oleObject" Target="file:///\\compartida\Publica\1%20-%20Oficina%20Asesora%20de%20Planeaci&#242;n\3.%20Planeaci&#243;n%20Estrat&#233;gica\2017\Primer%20Semestre\Seguimiento%20del%20plan%20de%20acci&#243;n%20del%20primer%20trimestre%20de%202017-%20v2.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file:///\\compartida\Publica\1%20-%20Oficina%20Asesora%20de%20Planeaci&#242;n\3.%20Planeaci&#243;n%20Estrat&#233;gica\2017\04.%20Cuarto%20Trimestre\Seguimiento%20del%20plan%20de%20acci&#243;n%20del%20Cuarto%20Trimestre%20de%202017.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ompartida\Publica\1%20-%20Oficina%20Asesora%20de%20Planeaci&#242;n\3.%20Planeaci&#243;n%20Estrat&#233;gica\2017\04.%20Cuarto%20Trimestre\Seguimiento%20del%20plan%20de%20acci&#243;n%20del%20Cuarto%20Trimestre%20de%202017.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ompartida\Publica\1%20-%20Oficina%20Asesora%20de%20Planeaci&#242;n\3.%20Planeaci&#243;n%20Estrat&#233;gica\2017\03.%20Tercer%20Trimestre\Seguimiento%20del%20plan%20de%20acci&#243;n%20del%20Tercer%20Trimestre%20de%202017.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ompartida\Publica\1%20-%20Oficina%20Asesora%20de%20Planeaci&#242;n\3.%20Planeaci&#243;n%20Estrat&#233;gica\2017\03.%20Tercer%20Trimestre\Seguimiento%20del%20plan%20de%20acci&#243;n%20del%20Tercer%20Trimestre%20de%202017.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172.30.80.129\Publica\3%20-%20Gerencia%20Jur&#237;dica\PUBLICA\PROVIDENCIAS%20AGENCIA%20NACIONAL%20DE%20TIERRAS\CONSOLIDADO%20ANT%20MAYO%202017%20+.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172.30.80.129\Publica\3%20-%20Gerencia%20Jur&#237;dica\PUBLICA\PROVIDENCIAS%20AGENCIA%20NACIONAL%20DE%20TIERRAS\CONSOLIDADO%20ANT%20MAYO%202017%20+.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172.30.80.129\Publica\3%20-%20Gerencia%20Jur&#237;dica\PUBLICA\PROVIDENCIAS%20AGENCIA%20NACIONAL%20DE%20TIERRAS\CONSOLIDADO%20ANT%20MAYO%202017%20+.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dtovar\Desktop\DESTINACIONES\BASES\PREDIOS%20SAE%20EN%20PROCESO%20DE%20TRANSFERENCIA%20-%2045%20(003).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dtovar\Desktop\DESTINACIONES\BASES\PREDIOS%20SAE%20EN%20PROCESO%20DE%20TRANSFERENCIA%20-%2045%20(003).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dtovar\AppData\Local\Microsoft\Windows\INetCache\Content.Outlook\WJTTHUJ9\DESTINACIONES%20DEFINITIVAS%20GRUPO%201.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file:///C:\Users\acgonzalez\AppData\Local\Microsoft\Windows\INetCache\Content.Outlook\F441CKPY\Diligencias%20de%20secuestro%20actualizado%202017-2.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file:///C:\Users\acgonzalez\AppData\Local\Microsoft\Windows\INetCache\Content.Outlook\F441CKPY\Diligencias%20de%20secuestro%20actualizado%202017-2.xlsx"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oleObject" Target="file:///C:\Users\acgonzalez\AppData\Local\Microsoft\Windows\INetCache\Content.Outlook\F441CKPY\Diligencias%20de%20secuestro%20actualizado%202017-2.xlsx" TargetMode="External"/><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oleObject" Target="file:///C:\Users\acgonzalez\AppData\Local\Microsoft\Windows\INetCache\Content.Outlook\F441CKPY\Diligencias%20de%20secuestro%20actualizado%202017-2.xlsx" TargetMode="External"/><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oleObject" Target="file:///C:\Users\acgonzalez\AppData\Local\Microsoft\Windows\INetCache\Content.Outlook\F441CKPY\Diligencias%20de%20secuestro%20actualizado%202017-2.xlsx" TargetMode="External"/><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oleObject" Target="file:///C:\Users\acgonzalez\AppData\Local\Microsoft\Windows\INetCache\Content.Outlook\F441CKPY\Diligencias%20de%20secuestro%20actualizado%202017-2.xlsx" TargetMode="External"/><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
          <c:y val="0.10185185185185185"/>
          <c:w val="0.53888888888888886"/>
          <c:h val="0.89814814814814814"/>
        </c:manualLayout>
      </c:layout>
      <c:doughnutChart>
        <c:varyColors val="1"/>
        <c:ser>
          <c:idx val="0"/>
          <c:order val="0"/>
          <c:spPr>
            <a:ln>
              <a:solidFill>
                <a:schemeClr val="bg2"/>
              </a:solidFill>
            </a:ln>
          </c:spPr>
          <c:dPt>
            <c:idx val="0"/>
            <c:bubble3D val="0"/>
            <c:spPr>
              <a:solidFill>
                <a:srgbClr val="FF0000"/>
              </a:solidFill>
              <a:ln w="19050">
                <a:solidFill>
                  <a:schemeClr val="bg2"/>
                </a:solidFill>
              </a:ln>
              <a:effectLst/>
            </c:spPr>
            <c:extLst>
              <c:ext xmlns:c16="http://schemas.microsoft.com/office/drawing/2014/chart" uri="{C3380CC4-5D6E-409C-BE32-E72D297353CC}">
                <c16:uniqueId val="{00000001-108D-468F-B141-7DC7130D657A}"/>
              </c:ext>
            </c:extLst>
          </c:dPt>
          <c:dPt>
            <c:idx val="1"/>
            <c:bubble3D val="0"/>
            <c:spPr>
              <a:noFill/>
              <a:ln w="19050">
                <a:solidFill>
                  <a:schemeClr val="bg2"/>
                </a:solidFill>
              </a:ln>
              <a:effectLst/>
            </c:spPr>
            <c:extLst>
              <c:ext xmlns:c16="http://schemas.microsoft.com/office/drawing/2014/chart" uri="{C3380CC4-5D6E-409C-BE32-E72D297353CC}">
                <c16:uniqueId val="{00000003-108D-468F-B141-7DC7130D657A}"/>
              </c:ext>
            </c:extLst>
          </c:dPt>
          <c:cat>
            <c:strRef>
              <c:f>Hoja1!$A$13:$A$14</c:f>
              <c:strCache>
                <c:ptCount val="2"/>
                <c:pt idx="0">
                  <c:v>Casa</c:v>
                </c:pt>
                <c:pt idx="1">
                  <c:v>Nada</c:v>
                </c:pt>
              </c:strCache>
            </c:strRef>
          </c:cat>
          <c:val>
            <c:numRef>
              <c:f>Hoja1!$B$13:$B$14</c:f>
              <c:numCache>
                <c:formatCode>0%</c:formatCode>
                <c:ptCount val="2"/>
                <c:pt idx="0">
                  <c:v>0.53</c:v>
                </c:pt>
                <c:pt idx="1">
                  <c:v>0.47</c:v>
                </c:pt>
              </c:numCache>
            </c:numRef>
          </c:val>
          <c:extLst>
            <c:ext xmlns:c16="http://schemas.microsoft.com/office/drawing/2014/chart" uri="{C3380CC4-5D6E-409C-BE32-E72D297353CC}">
              <c16:uniqueId val="{00000004-108D-468F-B141-7DC7130D657A}"/>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
          <c:y val="0.10185185185185185"/>
          <c:w val="0.53888888888888886"/>
          <c:h val="0.89814814814814814"/>
        </c:manualLayout>
      </c:layout>
      <c:doughnutChart>
        <c:varyColors val="1"/>
        <c:ser>
          <c:idx val="0"/>
          <c:order val="0"/>
          <c:spPr>
            <a:ln>
              <a:solidFill>
                <a:schemeClr val="bg2"/>
              </a:solidFill>
            </a:ln>
          </c:spPr>
          <c:dPt>
            <c:idx val="0"/>
            <c:bubble3D val="0"/>
            <c:spPr>
              <a:solidFill>
                <a:srgbClr val="FF0000"/>
              </a:solidFill>
              <a:ln w="19050">
                <a:solidFill>
                  <a:schemeClr val="bg2"/>
                </a:solidFill>
              </a:ln>
              <a:effectLst/>
            </c:spPr>
            <c:extLst>
              <c:ext xmlns:c16="http://schemas.microsoft.com/office/drawing/2014/chart" uri="{C3380CC4-5D6E-409C-BE32-E72D297353CC}">
                <c16:uniqueId val="{00000001-6912-403C-8FFD-1D6499C05B50}"/>
              </c:ext>
            </c:extLst>
          </c:dPt>
          <c:dPt>
            <c:idx val="1"/>
            <c:bubble3D val="0"/>
            <c:spPr>
              <a:noFill/>
              <a:ln w="19050">
                <a:solidFill>
                  <a:schemeClr val="bg2"/>
                </a:solidFill>
              </a:ln>
              <a:effectLst/>
            </c:spPr>
            <c:extLst>
              <c:ext xmlns:c16="http://schemas.microsoft.com/office/drawing/2014/chart" uri="{C3380CC4-5D6E-409C-BE32-E72D297353CC}">
                <c16:uniqueId val="{00000003-6912-403C-8FFD-1D6499C05B50}"/>
              </c:ext>
            </c:extLst>
          </c:dPt>
          <c:cat>
            <c:strRef>
              <c:f>Hoja1!$A$13:$A$14</c:f>
              <c:strCache>
                <c:ptCount val="2"/>
                <c:pt idx="0">
                  <c:v>Casa</c:v>
                </c:pt>
                <c:pt idx="1">
                  <c:v>Nada</c:v>
                </c:pt>
              </c:strCache>
            </c:strRef>
          </c:cat>
          <c:val>
            <c:numRef>
              <c:f>Hoja1!$B$13:$B$14</c:f>
              <c:numCache>
                <c:formatCode>0%</c:formatCode>
                <c:ptCount val="2"/>
                <c:pt idx="0">
                  <c:v>0.53</c:v>
                </c:pt>
                <c:pt idx="1">
                  <c:v>0.47</c:v>
                </c:pt>
              </c:numCache>
            </c:numRef>
          </c:val>
          <c:extLst>
            <c:ext xmlns:c16="http://schemas.microsoft.com/office/drawing/2014/chart" uri="{C3380CC4-5D6E-409C-BE32-E72D297353CC}">
              <c16:uniqueId val="{00000004-6912-403C-8FFD-1D6499C05B50}"/>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ln>
              <a:solidFill>
                <a:schemeClr val="bg2"/>
              </a:solidFill>
            </a:ln>
          </c:spPr>
          <c:dPt>
            <c:idx val="0"/>
            <c:bubble3D val="0"/>
            <c:spPr>
              <a:solidFill>
                <a:srgbClr val="FFC000"/>
              </a:solidFill>
              <a:ln w="19050">
                <a:solidFill>
                  <a:schemeClr val="bg2"/>
                </a:solidFill>
              </a:ln>
              <a:effectLst/>
            </c:spPr>
            <c:extLst>
              <c:ext xmlns:c16="http://schemas.microsoft.com/office/drawing/2014/chart" uri="{C3380CC4-5D6E-409C-BE32-E72D297353CC}">
                <c16:uniqueId val="{00000001-288D-4F2E-81D1-9B52E8F38415}"/>
              </c:ext>
            </c:extLst>
          </c:dPt>
          <c:dPt>
            <c:idx val="1"/>
            <c:bubble3D val="0"/>
            <c:spPr>
              <a:noFill/>
              <a:ln w="19050">
                <a:solidFill>
                  <a:schemeClr val="bg2"/>
                </a:solidFill>
              </a:ln>
              <a:effectLst/>
            </c:spPr>
            <c:extLst>
              <c:ext xmlns:c16="http://schemas.microsoft.com/office/drawing/2014/chart" uri="{C3380CC4-5D6E-409C-BE32-E72D297353CC}">
                <c16:uniqueId val="{00000003-288D-4F2E-81D1-9B52E8F38415}"/>
              </c:ext>
            </c:extLst>
          </c:dPt>
          <c:cat>
            <c:strRef>
              <c:f>Hoja1!$A$13:$A$14</c:f>
              <c:strCache>
                <c:ptCount val="2"/>
                <c:pt idx="0">
                  <c:v>Casa</c:v>
                </c:pt>
                <c:pt idx="1">
                  <c:v>Nada</c:v>
                </c:pt>
              </c:strCache>
            </c:strRef>
          </c:cat>
          <c:val>
            <c:numRef>
              <c:f>Hoja1!$B$13:$B$14</c:f>
              <c:numCache>
                <c:formatCode>0%</c:formatCode>
                <c:ptCount val="2"/>
                <c:pt idx="0">
                  <c:v>0.99</c:v>
                </c:pt>
                <c:pt idx="1">
                  <c:v>1.0000000000000009E-2</c:v>
                </c:pt>
              </c:numCache>
            </c:numRef>
          </c:val>
          <c:extLst>
            <c:ext xmlns:c16="http://schemas.microsoft.com/office/drawing/2014/chart" uri="{C3380CC4-5D6E-409C-BE32-E72D297353CC}">
              <c16:uniqueId val="{00000004-288D-4F2E-81D1-9B52E8F38415}"/>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'Info Junta Enero 2018'!$C$2</c:f>
              <c:strCache>
                <c:ptCount val="1"/>
                <c:pt idx="0">
                  <c:v>RECAUDO 2016</c:v>
                </c:pt>
              </c:strCache>
            </c:strRef>
          </c:tx>
          <c:spPr>
            <a:solidFill>
              <a:schemeClr val="accent1"/>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100" b="1" i="0" u="none" strike="noStrike" kern="1200" baseline="0">
                    <a:solidFill>
                      <a:schemeClr val="accent1">
                        <a:lumMod val="50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'Info Junta Enero 2018'!$B$3:$B$14</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'Info Junta Enero 2018'!$C$3:$C$14</c:f>
              <c:numCache>
                <c:formatCode>"$"#,##0</c:formatCode>
                <c:ptCount val="12"/>
                <c:pt idx="0">
                  <c:v>1309</c:v>
                </c:pt>
                <c:pt idx="1">
                  <c:v>1835</c:v>
                </c:pt>
                <c:pt idx="2">
                  <c:v>1652.3001879999999</c:v>
                </c:pt>
                <c:pt idx="3">
                  <c:v>1716.211217</c:v>
                </c:pt>
                <c:pt idx="4">
                  <c:v>1543.563627</c:v>
                </c:pt>
                <c:pt idx="5">
                  <c:v>1550.35896</c:v>
                </c:pt>
                <c:pt idx="6">
                  <c:v>1844.239652</c:v>
                </c:pt>
                <c:pt idx="7">
                  <c:v>1862</c:v>
                </c:pt>
                <c:pt idx="8">
                  <c:v>1586.6421850000002</c:v>
                </c:pt>
                <c:pt idx="9">
                  <c:v>3813.1143010000001</c:v>
                </c:pt>
                <c:pt idx="10">
                  <c:v>2565.9964920000002</c:v>
                </c:pt>
                <c:pt idx="11">
                  <c:v>2963.8266739999999</c:v>
                </c:pt>
              </c:numCache>
            </c:numRef>
          </c:val>
          <c:extLst>
            <c:ext xmlns:c16="http://schemas.microsoft.com/office/drawing/2014/chart" uri="{C3380CC4-5D6E-409C-BE32-E72D297353CC}">
              <c16:uniqueId val="{00000000-02CA-46CE-9F47-EA87BC3BBA59}"/>
            </c:ext>
          </c:extLst>
        </c:ser>
        <c:ser>
          <c:idx val="1"/>
          <c:order val="1"/>
          <c:tx>
            <c:strRef>
              <c:f>'Info Junta Enero 2018'!$D$2</c:f>
              <c:strCache>
                <c:ptCount val="1"/>
                <c:pt idx="0">
                  <c:v>RECAUDO 2017</c:v>
                </c:pt>
              </c:strCache>
            </c:strRef>
          </c:tx>
          <c:spPr>
            <a:solidFill>
              <a:schemeClr val="accent2"/>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200" b="1" i="0" u="none" strike="noStrike" kern="1200" baseline="0">
                    <a:solidFill>
                      <a:schemeClr val="accent2">
                        <a:lumMod val="7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'Info Junta Enero 2018'!$B$3:$B$14</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'Info Junta Enero 2018'!$D$3:$D$14</c:f>
              <c:numCache>
                <c:formatCode>"$"\ #,##0</c:formatCode>
                <c:ptCount val="12"/>
                <c:pt idx="0">
                  <c:v>3280.8445860000002</c:v>
                </c:pt>
                <c:pt idx="1">
                  <c:v>2460.7941519999999</c:v>
                </c:pt>
                <c:pt idx="2">
                  <c:v>2622.1644219999998</c:v>
                </c:pt>
                <c:pt idx="3">
                  <c:v>2277.5070959999998</c:v>
                </c:pt>
                <c:pt idx="4">
                  <c:v>3295.1300029999998</c:v>
                </c:pt>
                <c:pt idx="5">
                  <c:v>2614.620895</c:v>
                </c:pt>
                <c:pt idx="6">
                  <c:v>3204.4538469999998</c:v>
                </c:pt>
                <c:pt idx="7">
                  <c:v>2863.1942600000002</c:v>
                </c:pt>
                <c:pt idx="8">
                  <c:v>2868.0271240000002</c:v>
                </c:pt>
                <c:pt idx="9">
                  <c:v>2468.7429480000001</c:v>
                </c:pt>
                <c:pt idx="10">
                  <c:v>3763.3695299999999</c:v>
                </c:pt>
                <c:pt idx="11">
                  <c:v>3288.17749</c:v>
                </c:pt>
              </c:numCache>
            </c:numRef>
          </c:val>
          <c:extLst>
            <c:ext xmlns:c16="http://schemas.microsoft.com/office/drawing/2014/chart" uri="{C3380CC4-5D6E-409C-BE32-E72D297353CC}">
              <c16:uniqueId val="{00000001-02CA-46CE-9F47-EA87BC3BBA59}"/>
            </c:ext>
          </c:extLst>
        </c:ser>
        <c:dLbls>
          <c:dLblPos val="outEnd"/>
          <c:showLegendKey val="0"/>
          <c:showVal val="1"/>
          <c:showCatName val="0"/>
          <c:showSerName val="0"/>
          <c:showPercent val="0"/>
          <c:showBubbleSize val="0"/>
        </c:dLbls>
        <c:gapWidth val="284"/>
        <c:overlap val="-66"/>
        <c:axId val="-585507504"/>
        <c:axId val="-585502608"/>
      </c:barChart>
      <c:catAx>
        <c:axId val="-58550750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cap="all" spc="120" normalizeH="0" baseline="0">
                <a:solidFill>
                  <a:schemeClr val="tx1">
                    <a:lumMod val="65000"/>
                    <a:lumOff val="35000"/>
                  </a:schemeClr>
                </a:solidFill>
                <a:latin typeface="+mn-lt"/>
                <a:ea typeface="+mn-ea"/>
                <a:cs typeface="+mn-cs"/>
              </a:defRPr>
            </a:pPr>
            <a:endParaRPr lang="es-CO"/>
          </a:p>
        </c:txPr>
        <c:crossAx val="-585502608"/>
        <c:crosses val="autoZero"/>
        <c:auto val="1"/>
        <c:lblAlgn val="ctr"/>
        <c:lblOffset val="100"/>
        <c:noMultiLvlLbl val="0"/>
      </c:catAx>
      <c:valAx>
        <c:axId val="-585502608"/>
        <c:scaling>
          <c:orientation val="minMax"/>
        </c:scaling>
        <c:delete val="1"/>
        <c:axPos val="l"/>
        <c:numFmt formatCode="&quot;$&quot;#,##0" sourceLinked="1"/>
        <c:majorTickMark val="out"/>
        <c:minorTickMark val="none"/>
        <c:tickLblPos val="nextTo"/>
        <c:crossAx val="-585507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solidFill>
      <a:schemeClr val="lt1"/>
    </a:solidFill>
    <a:ln w="9525" cap="flat" cmpd="sng" algn="ctr">
      <a:noFill/>
      <a:round/>
    </a:ln>
    <a:effectLst/>
  </c:spPr>
  <c:txPr>
    <a:bodyPr/>
    <a:lstStyle/>
    <a:p>
      <a:pPr>
        <a:defRPr/>
      </a:pPr>
      <a:endParaRPr lang="es-CO"/>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solidFill>
                <a:latin typeface="+mn-lt"/>
                <a:ea typeface="+mn-ea"/>
                <a:cs typeface="+mn-cs"/>
              </a:defRPr>
            </a:pPr>
            <a:r>
              <a:rPr lang="en-US" sz="1800" b="1" dirty="0">
                <a:solidFill>
                  <a:schemeClr val="tx1"/>
                </a:solidFill>
                <a:latin typeface="Arial" panose="020B0604020202020204" pitchFamily="34" charset="0"/>
                <a:cs typeface="Arial" panose="020B0604020202020204" pitchFamily="34" charset="0"/>
              </a:rPr>
              <a:t>995 PREDIOS</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solidFill>
              <a:latin typeface="+mn-lt"/>
              <a:ea typeface="+mn-ea"/>
              <a:cs typeface="+mn-cs"/>
            </a:defRPr>
          </a:pPr>
          <a:endParaRPr lang="es-CO"/>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5.7706771389938655E-2"/>
          <c:y val="0.10690976929126664"/>
          <c:w val="0.94229322861006137"/>
          <c:h val="0.81293006219422126"/>
        </c:manualLayout>
      </c:layout>
      <c:bar3DChart>
        <c:barDir val="col"/>
        <c:grouping val="clustered"/>
        <c:varyColors val="0"/>
        <c:ser>
          <c:idx val="0"/>
          <c:order val="0"/>
          <c:tx>
            <c:strRef>
              <c:f>'[CONSOLIDADO ANT MAYO 2017 +.xlsx]DINAMICAS'!$H$39</c:f>
              <c:strCache>
                <c:ptCount val="1"/>
                <c:pt idx="0">
                  <c:v>No. PREDIOS</c:v>
                </c:pt>
              </c:strCache>
            </c:strRef>
          </c:tx>
          <c:spPr>
            <a:solidFill>
              <a:schemeClr val="accent3">
                <a:lumMod val="75000"/>
              </a:schemeClr>
            </a:solidFill>
            <a:ln>
              <a:noFill/>
            </a:ln>
            <a:effectLst/>
            <a:sp3d/>
          </c:spPr>
          <c:invertIfNegative val="0"/>
          <c:dPt>
            <c:idx val="0"/>
            <c:invertIfNegative val="0"/>
            <c:bubble3D val="0"/>
            <c:spPr>
              <a:solidFill>
                <a:srgbClr val="FF0000"/>
              </a:solidFill>
              <a:ln>
                <a:noFill/>
              </a:ln>
              <a:effectLst/>
              <a:sp3d/>
            </c:spPr>
            <c:extLst>
              <c:ext xmlns:c16="http://schemas.microsoft.com/office/drawing/2014/chart" uri="{C3380CC4-5D6E-409C-BE32-E72D297353CC}">
                <c16:uniqueId val="{00000001-01C2-4020-83B8-C236BA0BCB1C}"/>
              </c:ext>
            </c:extLst>
          </c:dPt>
          <c:dPt>
            <c:idx val="1"/>
            <c:invertIfNegative val="0"/>
            <c:bubble3D val="0"/>
            <c:spPr>
              <a:solidFill>
                <a:schemeClr val="accent3">
                  <a:lumMod val="75000"/>
                </a:schemeClr>
              </a:solidFill>
              <a:ln>
                <a:noFill/>
              </a:ln>
              <a:effectLst/>
              <a:sp3d/>
            </c:spPr>
            <c:extLst>
              <c:ext xmlns:c16="http://schemas.microsoft.com/office/drawing/2014/chart" uri="{C3380CC4-5D6E-409C-BE32-E72D297353CC}">
                <c16:uniqueId val="{00000003-01C2-4020-83B8-C236BA0BCB1C}"/>
              </c:ext>
            </c:extLst>
          </c:dPt>
          <c:dLbls>
            <c:dLbl>
              <c:idx val="0"/>
              <c:layout>
                <c:manualLayout>
                  <c:x val="0"/>
                  <c:y val="-3.2407225138524391E-2"/>
                </c:manualLayout>
              </c:layout>
              <c:spPr>
                <a:noFill/>
                <a:ln>
                  <a:noFill/>
                </a:ln>
                <a:effectLst/>
              </c:spPr>
              <c:txPr>
                <a:bodyPr rot="0" spcFirstLastPara="1" vertOverflow="ellipsis" vert="horz" wrap="square" lIns="38100" tIns="19050" rIns="38100" bIns="19050" anchor="ctr" anchorCtr="1">
                  <a:noAutofit/>
                </a:bodyPr>
                <a:lstStyle/>
                <a:p>
                  <a:pPr>
                    <a:defRPr sz="2000" b="1" i="0" u="none" strike="noStrike" kern="1200" baseline="0">
                      <a:solidFill>
                        <a:schemeClr val="tx1"/>
                      </a:solidFill>
                      <a:latin typeface="+mn-lt"/>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15:layout>
                    <c:manualLayout>
                      <c:w val="0.11022222222222222"/>
                      <c:h val="0.10178258967629045"/>
                    </c:manualLayout>
                  </c15:layout>
                </c:ext>
                <c:ext xmlns:c16="http://schemas.microsoft.com/office/drawing/2014/chart" uri="{C3380CC4-5D6E-409C-BE32-E72D297353CC}">
                  <c16:uniqueId val="{00000001-01C2-4020-83B8-C236BA0BCB1C}"/>
                </c:ext>
              </c:extLst>
            </c:dLbl>
            <c:dLbl>
              <c:idx val="1"/>
              <c:layout>
                <c:manualLayout>
                  <c:x val="2.7777777777777779E-3"/>
                  <c:y val="-0.1111111111111111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1C2-4020-83B8-C236BA0BCB1C}"/>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'[CONSOLIDADO ANT MAYO 2017 +.xlsx]DINAMICAS'!$G$40:$G$41</c:f>
              <c:strCache>
                <c:ptCount val="2"/>
                <c:pt idx="0">
                  <c:v>NO VIABLE</c:v>
                </c:pt>
                <c:pt idx="1">
                  <c:v>VIABLES</c:v>
                </c:pt>
              </c:strCache>
            </c:strRef>
          </c:cat>
          <c:val>
            <c:numRef>
              <c:f>'[CONSOLIDADO ANT MAYO 2017 +.xlsx]DINAMICAS'!$H$40:$H$41</c:f>
              <c:numCache>
                <c:formatCode>General</c:formatCode>
                <c:ptCount val="2"/>
                <c:pt idx="0">
                  <c:v>638</c:v>
                </c:pt>
                <c:pt idx="1">
                  <c:v>357</c:v>
                </c:pt>
              </c:numCache>
            </c:numRef>
          </c:val>
          <c:extLst>
            <c:ext xmlns:c16="http://schemas.microsoft.com/office/drawing/2014/chart" uri="{C3380CC4-5D6E-409C-BE32-E72D297353CC}">
              <c16:uniqueId val="{00000004-01C2-4020-83B8-C236BA0BCB1C}"/>
            </c:ext>
          </c:extLst>
        </c:ser>
        <c:dLbls>
          <c:showLegendKey val="0"/>
          <c:showVal val="0"/>
          <c:showCatName val="0"/>
          <c:showSerName val="0"/>
          <c:showPercent val="0"/>
          <c:showBubbleSize val="0"/>
        </c:dLbls>
        <c:gapWidth val="150"/>
        <c:shape val="box"/>
        <c:axId val="1311889983"/>
        <c:axId val="1313533263"/>
        <c:axId val="0"/>
      </c:bar3DChart>
      <c:catAx>
        <c:axId val="1311889983"/>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s-CO"/>
          </a:p>
        </c:txPr>
        <c:crossAx val="1313533263"/>
        <c:crosses val="autoZero"/>
        <c:auto val="1"/>
        <c:lblAlgn val="ctr"/>
        <c:lblOffset val="100"/>
        <c:noMultiLvlLbl val="0"/>
      </c:catAx>
      <c:valAx>
        <c:axId val="131353326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311889983"/>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No. PREDIOS 995</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CO"/>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dLbls>
          <c:showLegendKey val="0"/>
          <c:showVal val="0"/>
          <c:showCatName val="0"/>
          <c:showSerName val="0"/>
          <c:showPercent val="0"/>
          <c:showBubbleSize val="0"/>
        </c:dLbls>
        <c:gapWidth val="150"/>
        <c:shape val="box"/>
        <c:axId val="1311889983"/>
        <c:axId val="1313533263"/>
        <c:axId val="0"/>
      </c:bar3DChart>
      <c:catAx>
        <c:axId val="1311889983"/>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313533263"/>
        <c:crosses val="autoZero"/>
        <c:auto val="1"/>
        <c:lblAlgn val="ctr"/>
        <c:lblOffset val="100"/>
        <c:noMultiLvlLbl val="0"/>
      </c:catAx>
      <c:valAx>
        <c:axId val="131353326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311889983"/>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baseline="0">
                <a:solidFill>
                  <a:schemeClr val="tx1"/>
                </a:solidFill>
                <a:latin typeface="+mn-lt"/>
                <a:ea typeface="+mn-ea"/>
                <a:cs typeface="+mn-cs"/>
              </a:defRPr>
            </a:pPr>
            <a:r>
              <a:rPr lang="en-US" sz="2000" dirty="0">
                <a:solidFill>
                  <a:schemeClr val="tx1"/>
                </a:solidFill>
              </a:rPr>
              <a:t>VIABILIDADES DE 357 PREDIOS RURALES</a:t>
            </a:r>
          </a:p>
        </c:rich>
      </c:tx>
      <c:overlay val="0"/>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mn-lt"/>
              <a:ea typeface="+mn-ea"/>
              <a:cs typeface="+mn-cs"/>
            </a:defRPr>
          </a:pPr>
          <a:endParaRPr lang="es-CO"/>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'[CONSOLIDADO ANT MAYO 2017 +.xlsx]DINAMICAS'!$H$43</c:f>
              <c:strCache>
                <c:ptCount val="1"/>
                <c:pt idx="0">
                  <c:v>No. PREDIOS</c:v>
                </c:pt>
              </c:strCache>
            </c:strRef>
          </c:tx>
          <c:spPr>
            <a:gradFill rotWithShape="1">
              <a:gsLst>
                <a:gs pos="0">
                  <a:schemeClr val="accent5">
                    <a:lumMod val="60000"/>
                    <a:lumOff val="40000"/>
                  </a:schemeClr>
                </a:gs>
                <a:gs pos="50000">
                  <a:schemeClr val="accent1">
                    <a:satMod val="110000"/>
                    <a:lumMod val="100000"/>
                    <a:shade val="100000"/>
                  </a:schemeClr>
                </a:gs>
                <a:gs pos="100000">
                  <a:schemeClr val="accent1">
                    <a:lumMod val="99000"/>
                    <a:satMod val="120000"/>
                    <a:shade val="78000"/>
                  </a:schemeClr>
                </a:gs>
              </a:gsLst>
              <a:lin ang="16200000" scaled="0"/>
            </a:gradFill>
            <a:ln>
              <a:noFill/>
            </a:ln>
            <a:effectLst>
              <a:outerShdw blurRad="40000" dist="23000" dir="5400000" rotWithShape="0">
                <a:srgbClr val="000000">
                  <a:alpha val="35000"/>
                </a:srgbClr>
              </a:outerShdw>
            </a:effectLst>
            <a:sp3d/>
          </c:spPr>
          <c:invertIfNegative val="0"/>
          <c:dLbls>
            <c:dLbl>
              <c:idx val="0"/>
              <c:layout>
                <c:manualLayout>
                  <c:x val="-2.6107686272424047E-17"/>
                  <c:y val="-3.482486111187283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91D-4130-8424-2F85EDD767A5}"/>
                </c:ext>
              </c:extLst>
            </c:dLbl>
            <c:dLbl>
              <c:idx val="1"/>
              <c:layout>
                <c:manualLayout>
                  <c:x val="1.4240720656714757E-2"/>
                  <c:y val="-2.849306818244141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91D-4130-8424-2F85EDD767A5}"/>
                </c:ext>
              </c:extLst>
            </c:dLbl>
            <c:dLbl>
              <c:idx val="2"/>
              <c:layout>
                <c:manualLayout>
                  <c:x val="0"/>
                  <c:y val="-2.849306818244138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91D-4130-8424-2F85EDD767A5}"/>
                </c:ext>
              </c:extLst>
            </c:dLbl>
            <c:spPr>
              <a:noFill/>
              <a:ln>
                <a:noFill/>
              </a:ln>
              <a:effectLst/>
            </c:spPr>
            <c:txPr>
              <a:bodyPr rot="0" spcFirstLastPara="1" vertOverflow="ellipsis" vert="horz" wrap="square" lIns="38100" tIns="19050" rIns="38100" bIns="19050" anchor="ctr" anchorCtr="1">
                <a:spAutoFit/>
              </a:bodyPr>
              <a:lstStyle/>
              <a:p>
                <a:pPr>
                  <a:defRPr sz="2800" b="0" i="0" u="none" strike="noStrike" kern="1200" baseline="0">
                    <a:solidFill>
                      <a:schemeClr val="tx1"/>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'[CONSOLIDADO ANT MAYO 2017 +.xlsx]DINAMICAS'!$G$44:$G$46</c:f>
              <c:strCache>
                <c:ptCount val="3"/>
                <c:pt idx="0">
                  <c:v>JURIDICAS </c:v>
                </c:pt>
                <c:pt idx="1">
                  <c:v>TECNICAS </c:v>
                </c:pt>
                <c:pt idx="2">
                  <c:v>ADMINISTRATIVAS</c:v>
                </c:pt>
              </c:strCache>
            </c:strRef>
          </c:cat>
          <c:val>
            <c:numRef>
              <c:f>'[CONSOLIDADO ANT MAYO 2017 +.xlsx]DINAMICAS'!$H$44:$H$46</c:f>
              <c:numCache>
                <c:formatCode>General</c:formatCode>
                <c:ptCount val="3"/>
                <c:pt idx="0">
                  <c:v>357</c:v>
                </c:pt>
                <c:pt idx="1">
                  <c:v>357</c:v>
                </c:pt>
                <c:pt idx="2">
                  <c:v>129</c:v>
                </c:pt>
              </c:numCache>
            </c:numRef>
          </c:val>
          <c:extLst>
            <c:ext xmlns:c16="http://schemas.microsoft.com/office/drawing/2014/chart" uri="{C3380CC4-5D6E-409C-BE32-E72D297353CC}">
              <c16:uniqueId val="{00000000-CF42-416F-B1C9-3E891DA89B44}"/>
            </c:ext>
          </c:extLst>
        </c:ser>
        <c:dLbls>
          <c:showLegendKey val="0"/>
          <c:showVal val="0"/>
          <c:showCatName val="0"/>
          <c:showSerName val="0"/>
          <c:showPercent val="0"/>
          <c:showBubbleSize val="0"/>
        </c:dLbls>
        <c:gapWidth val="150"/>
        <c:shape val="box"/>
        <c:axId val="1311890399"/>
        <c:axId val="1313541039"/>
        <c:axId val="0"/>
      </c:bar3DChart>
      <c:catAx>
        <c:axId val="1311890399"/>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s-CO"/>
          </a:p>
        </c:txPr>
        <c:crossAx val="1313541039"/>
        <c:crosses val="autoZero"/>
        <c:auto val="1"/>
        <c:lblAlgn val="ctr"/>
        <c:lblOffset val="100"/>
        <c:noMultiLvlLbl val="0"/>
      </c:catAx>
      <c:valAx>
        <c:axId val="1313541039"/>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s-CO"/>
          </a:p>
        </c:txPr>
        <c:crossAx val="1311890399"/>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Hoja1!$A$2</c:f>
              <c:strCache>
                <c:ptCount val="1"/>
                <c:pt idx="0">
                  <c:v>PROCESO DE ENTREGA</c:v>
                </c:pt>
              </c:strCache>
            </c:strRef>
          </c:tx>
          <c:spPr>
            <a:solidFill>
              <a:schemeClr val="accent1"/>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Hoja1!$B$1:$E$1</c:f>
              <c:strCache>
                <c:ptCount val="4"/>
                <c:pt idx="0">
                  <c:v>ANT</c:v>
                </c:pt>
                <c:pt idx="1">
                  <c:v>URT</c:v>
                </c:pt>
                <c:pt idx="2">
                  <c:v>SAN ANDRES</c:v>
                </c:pt>
                <c:pt idx="3">
                  <c:v>F. VICTIMAS</c:v>
                </c:pt>
              </c:strCache>
            </c:strRef>
          </c:cat>
          <c:val>
            <c:numRef>
              <c:f>Hoja1!$B$2:$E$2</c:f>
              <c:numCache>
                <c:formatCode>General</c:formatCode>
                <c:ptCount val="4"/>
                <c:pt idx="0">
                  <c:v>26</c:v>
                </c:pt>
                <c:pt idx="1">
                  <c:v>0</c:v>
                </c:pt>
                <c:pt idx="2">
                  <c:v>2</c:v>
                </c:pt>
                <c:pt idx="3">
                  <c:v>0</c:v>
                </c:pt>
              </c:numCache>
            </c:numRef>
          </c:val>
          <c:extLst>
            <c:ext xmlns:c16="http://schemas.microsoft.com/office/drawing/2014/chart" uri="{C3380CC4-5D6E-409C-BE32-E72D297353CC}">
              <c16:uniqueId val="{00000000-538A-4CF4-954C-29E63C1F551F}"/>
            </c:ext>
          </c:extLst>
        </c:ser>
        <c:ser>
          <c:idx val="1"/>
          <c:order val="1"/>
          <c:tx>
            <c:strRef>
              <c:f>Hoja1!$A$3</c:f>
              <c:strCache>
                <c:ptCount val="1"/>
                <c:pt idx="0">
                  <c:v>ENTREGADOS</c:v>
                </c:pt>
              </c:strCache>
            </c:strRef>
          </c:tx>
          <c:spPr>
            <a:solidFill>
              <a:schemeClr val="accent2"/>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Hoja1!$B$1:$E$1</c:f>
              <c:strCache>
                <c:ptCount val="4"/>
                <c:pt idx="0">
                  <c:v>ANT</c:v>
                </c:pt>
                <c:pt idx="1">
                  <c:v>URT</c:v>
                </c:pt>
                <c:pt idx="2">
                  <c:v>SAN ANDRES</c:v>
                </c:pt>
                <c:pt idx="3">
                  <c:v>F. VICTIMAS</c:v>
                </c:pt>
              </c:strCache>
            </c:strRef>
          </c:cat>
          <c:val>
            <c:numRef>
              <c:f>Hoja1!$B$3:$E$3</c:f>
              <c:numCache>
                <c:formatCode>General</c:formatCode>
                <c:ptCount val="4"/>
                <c:pt idx="0">
                  <c:v>19</c:v>
                </c:pt>
                <c:pt idx="1">
                  <c:v>17</c:v>
                </c:pt>
                <c:pt idx="2">
                  <c:v>16</c:v>
                </c:pt>
                <c:pt idx="3">
                  <c:v>10</c:v>
                </c:pt>
              </c:numCache>
            </c:numRef>
          </c:val>
          <c:extLst>
            <c:ext xmlns:c16="http://schemas.microsoft.com/office/drawing/2014/chart" uri="{C3380CC4-5D6E-409C-BE32-E72D297353CC}">
              <c16:uniqueId val="{00000001-538A-4CF4-954C-29E63C1F551F}"/>
            </c:ext>
          </c:extLst>
        </c:ser>
        <c:dLbls>
          <c:showLegendKey val="0"/>
          <c:showVal val="0"/>
          <c:showCatName val="0"/>
          <c:showSerName val="0"/>
          <c:showPercent val="0"/>
          <c:showBubbleSize val="0"/>
        </c:dLbls>
        <c:gapWidth val="150"/>
        <c:shape val="box"/>
        <c:axId val="2004009647"/>
        <c:axId val="2001329599"/>
        <c:axId val="0"/>
      </c:bar3DChart>
      <c:catAx>
        <c:axId val="2004009647"/>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s-CO"/>
          </a:p>
        </c:txPr>
        <c:crossAx val="2001329599"/>
        <c:crosses val="autoZero"/>
        <c:auto val="1"/>
        <c:lblAlgn val="ctr"/>
        <c:lblOffset val="100"/>
        <c:noMultiLvlLbl val="0"/>
      </c:catAx>
      <c:valAx>
        <c:axId val="200132959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2004009647"/>
        <c:crosses val="autoZero"/>
        <c:crossBetween val="between"/>
      </c:valAx>
      <c:spPr>
        <a:noFill/>
        <a:ln>
          <a:noFill/>
        </a:ln>
        <a:effectLst/>
      </c:spPr>
    </c:plotArea>
    <c:legend>
      <c:legendPos val="b"/>
      <c:layout>
        <c:manualLayout>
          <c:xMode val="edge"/>
          <c:yMode val="edge"/>
          <c:x val="0.25728828008712468"/>
          <c:y val="0.86728698670981086"/>
          <c:w val="0.52489935713313252"/>
          <c:h val="0.13271301329018914"/>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s-CO"/>
        </a:p>
      </c:txPr>
    </c:legend>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4.5240217418883288E-2"/>
          <c:y val="3.747252260891374E-2"/>
          <c:w val="0.92097735370018885"/>
          <c:h val="0.85761162664516011"/>
        </c:manualLayout>
      </c:layout>
      <c:bar3DChart>
        <c:barDir val="col"/>
        <c:grouping val="clustered"/>
        <c:varyColors val="0"/>
        <c:ser>
          <c:idx val="0"/>
          <c:order val="0"/>
          <c:tx>
            <c:strRef>
              <c:f>Hoja1!$H$31</c:f>
              <c:strCache>
                <c:ptCount val="1"/>
                <c:pt idx="0">
                  <c:v>No. BIENES MUEBLES </c:v>
                </c:pt>
              </c:strCache>
            </c:strRef>
          </c:tx>
          <c:spPr>
            <a:solidFill>
              <a:srgbClr val="00B050"/>
            </a:solidFill>
            <a:ln>
              <a:noFill/>
            </a:ln>
            <a:effectLst/>
            <a:sp3d/>
          </c:spPr>
          <c:invertIfNegative val="0"/>
          <c:dLbls>
            <c:dLbl>
              <c:idx val="0"/>
              <c:layout>
                <c:manualLayout>
                  <c:x val="2.8585132130015904E-2"/>
                  <c:y val="-3.747252260891374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B5D-45E9-8331-33D7A4F29089}"/>
                </c:ext>
              </c:extLst>
            </c:dLbl>
            <c:dLbl>
              <c:idx val="1"/>
              <c:layout>
                <c:manualLayout>
                  <c:x val="1.2993241877279956E-2"/>
                  <c:y val="-4.579974985533901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B5D-45E9-8331-33D7A4F29089}"/>
                </c:ext>
              </c:extLst>
            </c:dLbl>
            <c:dLbl>
              <c:idx val="2"/>
              <c:layout>
                <c:manualLayout>
                  <c:x val="1.0394593501823774E-2"/>
                  <c:y val="-5.829059072497692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B5D-45E9-8331-33D7A4F29089}"/>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Hoja1!$G$32:$G$34</c:f>
              <c:strCache>
                <c:ptCount val="3"/>
                <c:pt idx="0">
                  <c:v>Policía Nacional</c:v>
                </c:pt>
                <c:pt idx="1">
                  <c:v>Fuerza Aérea</c:v>
                </c:pt>
                <c:pt idx="2">
                  <c:v>Ejército Nacional</c:v>
                </c:pt>
              </c:strCache>
            </c:strRef>
          </c:cat>
          <c:val>
            <c:numRef>
              <c:f>Hoja1!$H$32:$H$34</c:f>
              <c:numCache>
                <c:formatCode>General</c:formatCode>
                <c:ptCount val="3"/>
                <c:pt idx="0">
                  <c:v>8</c:v>
                </c:pt>
                <c:pt idx="1">
                  <c:v>2</c:v>
                </c:pt>
                <c:pt idx="2">
                  <c:v>5</c:v>
                </c:pt>
              </c:numCache>
            </c:numRef>
          </c:val>
          <c:extLst>
            <c:ext xmlns:c16="http://schemas.microsoft.com/office/drawing/2014/chart" uri="{C3380CC4-5D6E-409C-BE32-E72D297353CC}">
              <c16:uniqueId val="{00000000-0B5D-45E9-8331-33D7A4F29089}"/>
            </c:ext>
          </c:extLst>
        </c:ser>
        <c:dLbls>
          <c:showLegendKey val="0"/>
          <c:showVal val="0"/>
          <c:showCatName val="0"/>
          <c:showSerName val="0"/>
          <c:showPercent val="0"/>
          <c:showBubbleSize val="0"/>
        </c:dLbls>
        <c:gapWidth val="150"/>
        <c:shape val="box"/>
        <c:axId val="1910978607"/>
        <c:axId val="2006846015"/>
        <c:axId val="0"/>
      </c:bar3DChart>
      <c:catAx>
        <c:axId val="1910978607"/>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s-CO"/>
          </a:p>
        </c:txPr>
        <c:crossAx val="2006846015"/>
        <c:crosses val="autoZero"/>
        <c:auto val="1"/>
        <c:lblAlgn val="ctr"/>
        <c:lblOffset val="100"/>
        <c:noMultiLvlLbl val="0"/>
      </c:catAx>
      <c:valAx>
        <c:axId val="200684601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910978607"/>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chemeClr val="accent1"/>
            </a:solidFill>
            <a:ln>
              <a:noFill/>
            </a:ln>
            <a:effectLst/>
            <a:sp3d/>
          </c:spPr>
          <c:invertIfNegative val="0"/>
          <c:dLbls>
            <c:dLbl>
              <c:idx val="0"/>
              <c:layout>
                <c:manualLayout>
                  <c:x val="3.1333784245574481E-2"/>
                  <c:y val="-3.5393923122919668E-2"/>
                </c:manualLayout>
              </c:layout>
              <c:spPr>
                <a:noFill/>
                <a:ln>
                  <a:noFill/>
                </a:ln>
                <a:effectLst/>
              </c:spPr>
              <c:txPr>
                <a:bodyPr rot="0" spcFirstLastPara="1" vertOverflow="ellipsis" vert="horz" wrap="square" lIns="38100" tIns="19050" rIns="38100" bIns="19050" anchor="ctr" anchorCtr="1">
                  <a:noAutofit/>
                </a:bodyPr>
                <a:lstStyle/>
                <a:p>
                  <a:pPr>
                    <a:defRPr sz="1600" b="0" i="0" u="none" strike="noStrike" kern="1200" baseline="0">
                      <a:solidFill>
                        <a:schemeClr val="tx1"/>
                      </a:solidFill>
                      <a:latin typeface="+mn-lt"/>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15:layout>
                    <c:manualLayout>
                      <c:w val="3.9421473144455557E-2"/>
                      <c:h val="0.13159409347681383"/>
                    </c:manualLayout>
                  </c15:layout>
                </c:ext>
                <c:ext xmlns:c16="http://schemas.microsoft.com/office/drawing/2014/chart" uri="{C3380CC4-5D6E-409C-BE32-E72D297353CC}">
                  <c16:uniqueId val="{00000000-5E07-4217-88B8-EFA61C077E02}"/>
                </c:ext>
              </c:extLst>
            </c:dLbl>
            <c:dLbl>
              <c:idx val="1"/>
              <c:layout>
                <c:manualLayout>
                  <c:x val="2.6800721459585834E-2"/>
                  <c:y val="-2.595554362347436E-2"/>
                </c:manualLayout>
              </c:layout>
              <c:spPr>
                <a:noFill/>
                <a:ln>
                  <a:noFill/>
                </a:ln>
                <a:effectLst/>
              </c:spPr>
              <c:txPr>
                <a:bodyPr rot="0" spcFirstLastPara="1" vertOverflow="ellipsis" vert="horz" wrap="square" lIns="38100" tIns="19050" rIns="38100" bIns="19050" anchor="ctr" anchorCtr="1">
                  <a:noAutofit/>
                </a:bodyPr>
                <a:lstStyle/>
                <a:p>
                  <a:pPr>
                    <a:defRPr sz="1600" b="0" i="0" u="none" strike="noStrike" kern="1200" baseline="0">
                      <a:solidFill>
                        <a:schemeClr val="tx1"/>
                      </a:solidFill>
                      <a:latin typeface="+mn-lt"/>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15:layout>
                    <c:manualLayout>
                      <c:w val="4.7022014239144941E-2"/>
                      <c:h val="0.11343381543866723"/>
                    </c:manualLayout>
                  </c15:layout>
                </c:ext>
                <c:ext xmlns:c16="http://schemas.microsoft.com/office/drawing/2014/chart" uri="{C3380CC4-5D6E-409C-BE32-E72D297353CC}">
                  <c16:uniqueId val="{00000001-5E07-4217-88B8-EFA61C077E02}"/>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Hoja2!$B$28:$C$29</c:f>
              <c:multiLvlStrCache>
                <c:ptCount val="2"/>
                <c:lvl>
                  <c:pt idx="0">
                    <c:v>Aeronave HK-4357G</c:v>
                  </c:pt>
                  <c:pt idx="1">
                    <c:v>3 PREDIOS ANAPOIMA </c:v>
                  </c:pt>
                </c:lvl>
                <c:lvl>
                  <c:pt idx="0">
                    <c:v>ARMADA NACIONAL </c:v>
                  </c:pt>
                  <c:pt idx="1">
                    <c:v>POLICIA NACIONAL </c:v>
                  </c:pt>
                </c:lvl>
              </c:multiLvlStrCache>
            </c:multiLvlStrRef>
          </c:cat>
          <c:val>
            <c:numRef>
              <c:f>Hoja2!$D$28:$D$29</c:f>
              <c:numCache>
                <c:formatCode>General</c:formatCode>
                <c:ptCount val="2"/>
                <c:pt idx="0">
                  <c:v>1</c:v>
                </c:pt>
                <c:pt idx="1">
                  <c:v>3</c:v>
                </c:pt>
              </c:numCache>
            </c:numRef>
          </c:val>
          <c:extLst>
            <c:ext xmlns:c16="http://schemas.microsoft.com/office/drawing/2014/chart" uri="{C3380CC4-5D6E-409C-BE32-E72D297353CC}">
              <c16:uniqueId val="{00000002-5E07-4217-88B8-EFA61C077E02}"/>
            </c:ext>
          </c:extLst>
        </c:ser>
        <c:dLbls>
          <c:showLegendKey val="0"/>
          <c:showVal val="0"/>
          <c:showCatName val="0"/>
          <c:showSerName val="0"/>
          <c:showPercent val="0"/>
          <c:showBubbleSize val="0"/>
        </c:dLbls>
        <c:gapWidth val="150"/>
        <c:shape val="box"/>
        <c:axId val="876171967"/>
        <c:axId val="966329503"/>
        <c:axId val="0"/>
      </c:bar3DChart>
      <c:catAx>
        <c:axId val="876171967"/>
        <c:scaling>
          <c:orientation val="minMax"/>
        </c:scaling>
        <c:delete val="1"/>
        <c:axPos val="b"/>
        <c:numFmt formatCode="General" sourceLinked="1"/>
        <c:majorTickMark val="none"/>
        <c:minorTickMark val="none"/>
        <c:tickLblPos val="nextTo"/>
        <c:crossAx val="966329503"/>
        <c:crosses val="autoZero"/>
        <c:auto val="1"/>
        <c:lblAlgn val="ctr"/>
        <c:lblOffset val="100"/>
        <c:noMultiLvlLbl val="0"/>
      </c:catAx>
      <c:valAx>
        <c:axId val="96632950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876171967"/>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7806826384959273E-2"/>
          <c:y val="0.12120819848975191"/>
          <c:w val="0.89722814506760917"/>
          <c:h val="0.73202266524469406"/>
        </c:manualLayout>
      </c:layout>
      <c:barChart>
        <c:barDir val="col"/>
        <c:grouping val="clustered"/>
        <c:varyColors val="0"/>
        <c:ser>
          <c:idx val="1"/>
          <c:order val="1"/>
          <c:tx>
            <c:strRef>
              <c:f>'Diligencias de secuestro'!$D$15</c:f>
              <c:strCache>
                <c:ptCount val="1"/>
                <c:pt idx="0">
                  <c:v>Inmuebles</c:v>
                </c:pt>
              </c:strCache>
            </c:strRef>
          </c:tx>
          <c:spPr>
            <a:solidFill>
              <a:schemeClr val="accent1"/>
            </a:solidFill>
            <a:ln>
              <a:noFill/>
            </a:ln>
            <a:effectLst/>
          </c:spPr>
          <c:invertIfNegative val="0"/>
          <c:cat>
            <c:strRef>
              <c:f>'Diligencias de secuestro'!$A$16:$A$26</c:f>
              <c:strCache>
                <c:ptCount val="7"/>
                <c:pt idx="0">
                  <c:v>2014-2</c:v>
                </c:pt>
                <c:pt idx="1">
                  <c:v>2015-1</c:v>
                </c:pt>
                <c:pt idx="2">
                  <c:v>2015-2</c:v>
                </c:pt>
                <c:pt idx="3">
                  <c:v>2016-1</c:v>
                </c:pt>
                <c:pt idx="4">
                  <c:v>2016-2</c:v>
                </c:pt>
                <c:pt idx="5">
                  <c:v>2017-1</c:v>
                </c:pt>
                <c:pt idx="6">
                  <c:v>2017-2</c:v>
                </c:pt>
              </c:strCache>
              <c:extLst/>
            </c:strRef>
          </c:cat>
          <c:val>
            <c:numRef>
              <c:f>'Diligencias de secuestro'!$D$16:$D$26</c:f>
              <c:numCache>
                <c:formatCode>0</c:formatCode>
                <c:ptCount val="7"/>
                <c:pt idx="0">
                  <c:v>777</c:v>
                </c:pt>
                <c:pt idx="1">
                  <c:v>199</c:v>
                </c:pt>
                <c:pt idx="2">
                  <c:v>737</c:v>
                </c:pt>
                <c:pt idx="3">
                  <c:v>580</c:v>
                </c:pt>
                <c:pt idx="4">
                  <c:v>477</c:v>
                </c:pt>
                <c:pt idx="5">
                  <c:v>469</c:v>
                </c:pt>
                <c:pt idx="6">
                  <c:v>814</c:v>
                </c:pt>
              </c:numCache>
              <c:extLst/>
            </c:numRef>
          </c:val>
          <c:extLst>
            <c:ext xmlns:c16="http://schemas.microsoft.com/office/drawing/2014/chart" uri="{C3380CC4-5D6E-409C-BE32-E72D297353CC}">
              <c16:uniqueId val="{00000000-B223-40BF-8087-8680B9D83538}"/>
            </c:ext>
          </c:extLst>
        </c:ser>
        <c:ser>
          <c:idx val="2"/>
          <c:order val="2"/>
          <c:tx>
            <c:strRef>
              <c:f>'Diligencias de secuestro'!$E$15</c:f>
              <c:strCache>
                <c:ptCount val="1"/>
                <c:pt idx="0">
                  <c:v>Transportes</c:v>
                </c:pt>
              </c:strCache>
            </c:strRef>
          </c:tx>
          <c:spPr>
            <a:solidFill>
              <a:schemeClr val="accent2"/>
            </a:solidFill>
            <a:ln>
              <a:noFill/>
            </a:ln>
            <a:effectLst/>
          </c:spPr>
          <c:invertIfNegative val="0"/>
          <c:cat>
            <c:strRef>
              <c:f>'Diligencias de secuestro'!$A$16:$A$26</c:f>
              <c:strCache>
                <c:ptCount val="7"/>
                <c:pt idx="0">
                  <c:v>2014-2</c:v>
                </c:pt>
                <c:pt idx="1">
                  <c:v>2015-1</c:v>
                </c:pt>
                <c:pt idx="2">
                  <c:v>2015-2</c:v>
                </c:pt>
                <c:pt idx="3">
                  <c:v>2016-1</c:v>
                </c:pt>
                <c:pt idx="4">
                  <c:v>2016-2</c:v>
                </c:pt>
                <c:pt idx="5">
                  <c:v>2017-1</c:v>
                </c:pt>
                <c:pt idx="6">
                  <c:v>2017-2</c:v>
                </c:pt>
              </c:strCache>
              <c:extLst/>
            </c:strRef>
          </c:cat>
          <c:val>
            <c:numRef>
              <c:f>'Diligencias de secuestro'!$E$16:$E$26</c:f>
              <c:numCache>
                <c:formatCode>0</c:formatCode>
                <c:ptCount val="7"/>
                <c:pt idx="0">
                  <c:v>24</c:v>
                </c:pt>
                <c:pt idx="1">
                  <c:v>73</c:v>
                </c:pt>
                <c:pt idx="2">
                  <c:v>76</c:v>
                </c:pt>
                <c:pt idx="3">
                  <c:v>105</c:v>
                </c:pt>
                <c:pt idx="4">
                  <c:v>138</c:v>
                </c:pt>
                <c:pt idx="5">
                  <c:v>178</c:v>
                </c:pt>
                <c:pt idx="6">
                  <c:v>153</c:v>
                </c:pt>
              </c:numCache>
              <c:extLst/>
            </c:numRef>
          </c:val>
          <c:extLst>
            <c:ext xmlns:c16="http://schemas.microsoft.com/office/drawing/2014/chart" uri="{C3380CC4-5D6E-409C-BE32-E72D297353CC}">
              <c16:uniqueId val="{00000001-B223-40BF-8087-8680B9D83538}"/>
            </c:ext>
          </c:extLst>
        </c:ser>
        <c:ser>
          <c:idx val="4"/>
          <c:order val="3"/>
          <c:tx>
            <c:strRef>
              <c:f>'Diligencias de secuestro'!$G$15</c:f>
              <c:strCache>
                <c:ptCount val="1"/>
                <c:pt idx="0">
                  <c:v>Semovientes</c:v>
                </c:pt>
              </c:strCache>
            </c:strRef>
          </c:tx>
          <c:spPr>
            <a:solidFill>
              <a:schemeClr val="accent4"/>
            </a:solidFill>
            <a:ln>
              <a:noFill/>
            </a:ln>
            <a:effectLst/>
          </c:spPr>
          <c:invertIfNegative val="0"/>
          <c:cat>
            <c:strRef>
              <c:f>'Diligencias de secuestro'!$A$16:$A$26</c:f>
              <c:strCache>
                <c:ptCount val="7"/>
                <c:pt idx="0">
                  <c:v>2014-2</c:v>
                </c:pt>
                <c:pt idx="1">
                  <c:v>2015-1</c:v>
                </c:pt>
                <c:pt idx="2">
                  <c:v>2015-2</c:v>
                </c:pt>
                <c:pt idx="3">
                  <c:v>2016-1</c:v>
                </c:pt>
                <c:pt idx="4">
                  <c:v>2016-2</c:v>
                </c:pt>
                <c:pt idx="5">
                  <c:v>2017-1</c:v>
                </c:pt>
                <c:pt idx="6">
                  <c:v>2017-2</c:v>
                </c:pt>
              </c:strCache>
              <c:extLst/>
            </c:strRef>
          </c:cat>
          <c:val>
            <c:numRef>
              <c:f>'Diligencias de secuestro'!$G$16:$G$26</c:f>
              <c:numCache>
                <c:formatCode>0</c:formatCode>
                <c:ptCount val="7"/>
                <c:pt idx="0">
                  <c:v>0</c:v>
                </c:pt>
                <c:pt idx="1">
                  <c:v>0</c:v>
                </c:pt>
                <c:pt idx="2">
                  <c:v>150</c:v>
                </c:pt>
                <c:pt idx="3">
                  <c:v>292</c:v>
                </c:pt>
                <c:pt idx="4">
                  <c:v>1216</c:v>
                </c:pt>
                <c:pt idx="5">
                  <c:v>101</c:v>
                </c:pt>
                <c:pt idx="6">
                  <c:v>3949</c:v>
                </c:pt>
              </c:numCache>
              <c:extLst/>
            </c:numRef>
          </c:val>
          <c:extLst>
            <c:ext xmlns:c16="http://schemas.microsoft.com/office/drawing/2014/chart" uri="{C3380CC4-5D6E-409C-BE32-E72D297353CC}">
              <c16:uniqueId val="{00000002-B223-40BF-8087-8680B9D83538}"/>
            </c:ext>
          </c:extLst>
        </c:ser>
        <c:ser>
          <c:idx val="5"/>
          <c:order val="4"/>
          <c:tx>
            <c:strRef>
              <c:f>'Diligencias de secuestro'!$H$15</c:f>
              <c:strCache>
                <c:ptCount val="1"/>
                <c:pt idx="0">
                  <c:v>Sociedades</c:v>
                </c:pt>
              </c:strCache>
            </c:strRef>
          </c:tx>
          <c:spPr>
            <a:solidFill>
              <a:schemeClr val="accent3"/>
            </a:solidFill>
            <a:ln>
              <a:noFill/>
            </a:ln>
            <a:effectLst/>
          </c:spPr>
          <c:invertIfNegative val="0"/>
          <c:cat>
            <c:strRef>
              <c:f>'Diligencias de secuestro'!$A$16:$A$26</c:f>
              <c:strCache>
                <c:ptCount val="7"/>
                <c:pt idx="0">
                  <c:v>2014-2</c:v>
                </c:pt>
                <c:pt idx="1">
                  <c:v>2015-1</c:v>
                </c:pt>
                <c:pt idx="2">
                  <c:v>2015-2</c:v>
                </c:pt>
                <c:pt idx="3">
                  <c:v>2016-1</c:v>
                </c:pt>
                <c:pt idx="4">
                  <c:v>2016-2</c:v>
                </c:pt>
                <c:pt idx="5">
                  <c:v>2017-1</c:v>
                </c:pt>
                <c:pt idx="6">
                  <c:v>2017-2</c:v>
                </c:pt>
              </c:strCache>
              <c:extLst/>
            </c:strRef>
          </c:cat>
          <c:val>
            <c:numRef>
              <c:f>'Diligencias de secuestro'!$H$16:$H$26</c:f>
              <c:numCache>
                <c:formatCode>0</c:formatCode>
                <c:ptCount val="7"/>
                <c:pt idx="0">
                  <c:v>20</c:v>
                </c:pt>
                <c:pt idx="1">
                  <c:v>10</c:v>
                </c:pt>
                <c:pt idx="2">
                  <c:v>50</c:v>
                </c:pt>
                <c:pt idx="3">
                  <c:v>58</c:v>
                </c:pt>
                <c:pt idx="4">
                  <c:v>16</c:v>
                </c:pt>
                <c:pt idx="5">
                  <c:v>40</c:v>
                </c:pt>
                <c:pt idx="6">
                  <c:v>130</c:v>
                </c:pt>
              </c:numCache>
              <c:extLst/>
            </c:numRef>
          </c:val>
          <c:extLst>
            <c:ext xmlns:c16="http://schemas.microsoft.com/office/drawing/2014/chart" uri="{C3380CC4-5D6E-409C-BE32-E72D297353CC}">
              <c16:uniqueId val="{00000003-B223-40BF-8087-8680B9D83538}"/>
            </c:ext>
          </c:extLst>
        </c:ser>
        <c:ser>
          <c:idx val="3"/>
          <c:order val="5"/>
          <c:tx>
            <c:strRef>
              <c:f>'Diligencias de secuestro'!$F$15</c:f>
              <c:strCache>
                <c:ptCount val="1"/>
                <c:pt idx="0">
                  <c:v>Sustancias</c:v>
                </c:pt>
              </c:strCache>
            </c:strRef>
          </c:tx>
          <c:spPr>
            <a:solidFill>
              <a:schemeClr val="accent4"/>
            </a:solidFill>
            <a:ln>
              <a:noFill/>
            </a:ln>
            <a:effectLst/>
          </c:spPr>
          <c:invertIfNegative val="0"/>
          <c:cat>
            <c:strRef>
              <c:f>'Diligencias de secuestro'!$A$16:$A$26</c:f>
              <c:strCache>
                <c:ptCount val="7"/>
                <c:pt idx="0">
                  <c:v>2014-2</c:v>
                </c:pt>
                <c:pt idx="1">
                  <c:v>2015-1</c:v>
                </c:pt>
                <c:pt idx="2">
                  <c:v>2015-2</c:v>
                </c:pt>
                <c:pt idx="3">
                  <c:v>2016-1</c:v>
                </c:pt>
                <c:pt idx="4">
                  <c:v>2016-2</c:v>
                </c:pt>
                <c:pt idx="5">
                  <c:v>2017-1</c:v>
                </c:pt>
                <c:pt idx="6">
                  <c:v>2017-2</c:v>
                </c:pt>
              </c:strCache>
              <c:extLst/>
            </c:strRef>
          </c:cat>
          <c:val>
            <c:numRef>
              <c:f>'Diligencias de secuestro'!$F$16:$F$26</c:f>
              <c:numCache>
                <c:formatCode>0</c:formatCode>
                <c:ptCount val="7"/>
                <c:pt idx="0">
                  <c:v>0</c:v>
                </c:pt>
                <c:pt idx="1">
                  <c:v>0</c:v>
                </c:pt>
                <c:pt idx="2">
                  <c:v>0</c:v>
                </c:pt>
                <c:pt idx="3">
                  <c:v>0</c:v>
                </c:pt>
                <c:pt idx="4">
                  <c:v>2</c:v>
                </c:pt>
                <c:pt idx="5">
                  <c:v>0</c:v>
                </c:pt>
                <c:pt idx="6">
                  <c:v>0</c:v>
                </c:pt>
              </c:numCache>
              <c:extLst/>
            </c:numRef>
          </c:val>
          <c:extLst>
            <c:ext xmlns:c16="http://schemas.microsoft.com/office/drawing/2014/chart" uri="{C3380CC4-5D6E-409C-BE32-E72D297353CC}">
              <c16:uniqueId val="{00000004-B223-40BF-8087-8680B9D83538}"/>
            </c:ext>
          </c:extLst>
        </c:ser>
        <c:dLbls>
          <c:showLegendKey val="0"/>
          <c:showVal val="0"/>
          <c:showCatName val="0"/>
          <c:showSerName val="0"/>
          <c:showPercent val="0"/>
          <c:showBubbleSize val="0"/>
        </c:dLbls>
        <c:gapWidth val="219"/>
        <c:overlap val="-27"/>
        <c:axId val="584175784"/>
        <c:axId val="584176112"/>
        <c:extLst>
          <c:ext xmlns:c15="http://schemas.microsoft.com/office/drawing/2012/chart" uri="{02D57815-91ED-43cb-92C2-25804820EDAC}">
            <c15:filteredBarSeries>
              <c15:ser>
                <c:idx val="0"/>
                <c:order val="0"/>
                <c:tx>
                  <c:strRef>
                    <c:extLst>
                      <c:ext uri="{02D57815-91ED-43cb-92C2-25804820EDAC}">
                        <c15:formulaRef>
                          <c15:sqref>'Diligencias de secuestro'!$B$15</c15:sqref>
                        </c15:formulaRef>
                      </c:ext>
                    </c:extLst>
                    <c:strCache>
                      <c:ptCount val="1"/>
                      <c:pt idx="0">
                        <c:v>Total Diligencias</c:v>
                      </c:pt>
                    </c:strCache>
                  </c:strRef>
                </c:tx>
                <c:spPr>
                  <a:solidFill>
                    <a:schemeClr val="accent6"/>
                  </a:solidFill>
                  <a:ln>
                    <a:noFill/>
                  </a:ln>
                  <a:effectLst/>
                </c:spPr>
                <c:invertIfNegative val="0"/>
                <c:cat>
                  <c:strRef>
                    <c:extLst>
                      <c:ext uri="{02D57815-91ED-43cb-92C2-25804820EDAC}">
                        <c15:formulaRef>
                          <c15:sqref>'Diligencias de secuestro'!$A$16:$A$26</c15:sqref>
                        </c15:formulaRef>
                      </c:ext>
                    </c:extLst>
                    <c:strCache>
                      <c:ptCount val="7"/>
                      <c:pt idx="0">
                        <c:v>2014-2</c:v>
                      </c:pt>
                      <c:pt idx="1">
                        <c:v>2015-1</c:v>
                      </c:pt>
                      <c:pt idx="2">
                        <c:v>2015-2</c:v>
                      </c:pt>
                      <c:pt idx="3">
                        <c:v>2016-1</c:v>
                      </c:pt>
                      <c:pt idx="4">
                        <c:v>2016-2</c:v>
                      </c:pt>
                      <c:pt idx="5">
                        <c:v>2017-1</c:v>
                      </c:pt>
                      <c:pt idx="6">
                        <c:v>2017-2</c:v>
                      </c:pt>
                    </c:strCache>
                  </c:strRef>
                </c:cat>
                <c:val>
                  <c:numRef>
                    <c:extLst>
                      <c:ext uri="{02D57815-91ED-43cb-92C2-25804820EDAC}">
                        <c15:formulaRef>
                          <c15:sqref>'Diligencias de secuestro'!$B$16:$B$26</c15:sqref>
                        </c15:formulaRef>
                      </c:ext>
                    </c:extLst>
                    <c:numCache>
                      <c:formatCode>0</c:formatCode>
                      <c:ptCount val="7"/>
                      <c:pt idx="0">
                        <c:v>59</c:v>
                      </c:pt>
                      <c:pt idx="1">
                        <c:v>92</c:v>
                      </c:pt>
                      <c:pt idx="2">
                        <c:v>135</c:v>
                      </c:pt>
                      <c:pt idx="3">
                        <c:v>218</c:v>
                      </c:pt>
                      <c:pt idx="4">
                        <c:v>245</c:v>
                      </c:pt>
                      <c:pt idx="5">
                        <c:v>257</c:v>
                      </c:pt>
                      <c:pt idx="6">
                        <c:v>220</c:v>
                      </c:pt>
                    </c:numCache>
                  </c:numRef>
                </c:val>
                <c:extLst>
                  <c:ext xmlns:c16="http://schemas.microsoft.com/office/drawing/2014/chart" uri="{C3380CC4-5D6E-409C-BE32-E72D297353CC}">
                    <c16:uniqueId val="{00000005-B223-40BF-8087-8680B9D83538}"/>
                  </c:ext>
                </c:extLst>
              </c15:ser>
            </c15:filteredBarSeries>
          </c:ext>
        </c:extLst>
      </c:barChart>
      <c:catAx>
        <c:axId val="58417578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crossAx val="584176112"/>
        <c:crosses val="autoZero"/>
        <c:auto val="1"/>
        <c:lblAlgn val="ctr"/>
        <c:lblOffset val="100"/>
        <c:noMultiLvlLbl val="0"/>
      </c:catAx>
      <c:valAx>
        <c:axId val="584176112"/>
        <c:scaling>
          <c:orientation val="minMax"/>
          <c:max val="4000"/>
        </c:scaling>
        <c:delete val="0"/>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crossAx val="584175784"/>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400" b="0" i="0" u="none" strike="noStrike" kern="1200" baseline="0">
                <a:solidFill>
                  <a:schemeClr val="tx1">
                    <a:lumMod val="65000"/>
                    <a:lumOff val="35000"/>
                  </a:schemeClr>
                </a:solidFill>
                <a:latin typeface="+mn-lt"/>
                <a:ea typeface="+mn-ea"/>
                <a:cs typeface="+mn-cs"/>
              </a:defRPr>
            </a:pPr>
            <a:endParaRPr lang="es-CO"/>
          </a:p>
        </c:txPr>
      </c:dTable>
      <c:spPr>
        <a:noFill/>
        <a:ln>
          <a:noFill/>
        </a:ln>
        <a:effectLst/>
      </c:spPr>
    </c:plotArea>
    <c:plotVisOnly val="1"/>
    <c:dispBlanksAs val="gap"/>
    <c:showDLblsOverMax val="0"/>
  </c:chart>
  <c:spPr>
    <a:noFill/>
    <a:ln>
      <a:noFill/>
    </a:ln>
    <a:effectLst/>
  </c:spPr>
  <c:txPr>
    <a:bodyPr/>
    <a:lstStyle/>
    <a:p>
      <a:pPr>
        <a:defRPr sz="1400"/>
      </a:pPr>
      <a:endParaRPr lang="es-CO"/>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2106148526841236E-2"/>
          <c:y val="0.14427683815597248"/>
          <c:w val="0.69019172768921933"/>
          <c:h val="0.7726136247423685"/>
        </c:manualLayout>
      </c:layout>
      <c:barChart>
        <c:barDir val="col"/>
        <c:grouping val="clustered"/>
        <c:varyColors val="0"/>
        <c:ser>
          <c:idx val="0"/>
          <c:order val="0"/>
          <c:tx>
            <c:strRef>
              <c:f>'Diligencias de secuestro'!$C$2</c:f>
              <c:strCache>
                <c:ptCount val="1"/>
                <c:pt idx="0">
                  <c:v>Inmuebles</c:v>
                </c:pt>
              </c:strCache>
            </c:strRef>
          </c:tx>
          <c:spPr>
            <a:solidFill>
              <a:schemeClr val="accent1"/>
            </a:solidFill>
            <a:ln>
              <a:noFill/>
            </a:ln>
            <a:effectLst/>
          </c:spPr>
          <c:invertIfNegative val="0"/>
          <c:dPt>
            <c:idx val="6"/>
            <c:invertIfNegative val="0"/>
            <c:bubble3D val="0"/>
            <c:spPr>
              <a:solidFill>
                <a:schemeClr val="accent1">
                  <a:lumMod val="60000"/>
                  <a:lumOff val="40000"/>
                </a:schemeClr>
              </a:solidFill>
              <a:ln>
                <a:noFill/>
              </a:ln>
              <a:effectLst/>
            </c:spPr>
            <c:extLst>
              <c:ext xmlns:c16="http://schemas.microsoft.com/office/drawing/2014/chart" uri="{C3380CC4-5D6E-409C-BE32-E72D297353CC}">
                <c16:uniqueId val="{00000001-D33B-4D69-9FAD-DBDC363F26DA}"/>
              </c:ext>
            </c:extLst>
          </c:dPt>
          <c:dPt>
            <c:idx val="7"/>
            <c:invertIfNegative val="0"/>
            <c:bubble3D val="0"/>
            <c:spPr>
              <a:solidFill>
                <a:schemeClr val="accent1">
                  <a:lumMod val="60000"/>
                  <a:lumOff val="40000"/>
                </a:schemeClr>
              </a:solidFill>
              <a:ln>
                <a:noFill/>
              </a:ln>
              <a:effectLst/>
            </c:spPr>
            <c:extLst>
              <c:ext xmlns:c16="http://schemas.microsoft.com/office/drawing/2014/chart" uri="{C3380CC4-5D6E-409C-BE32-E72D297353CC}">
                <c16:uniqueId val="{00000003-D33B-4D69-9FAD-DBDC363F26DA}"/>
              </c:ext>
            </c:extLst>
          </c:dPt>
          <c:dPt>
            <c:idx val="8"/>
            <c:invertIfNegative val="0"/>
            <c:bubble3D val="0"/>
            <c:spPr>
              <a:solidFill>
                <a:schemeClr val="accent1">
                  <a:lumMod val="60000"/>
                  <a:lumOff val="40000"/>
                </a:schemeClr>
              </a:solidFill>
              <a:ln>
                <a:noFill/>
              </a:ln>
              <a:effectLst/>
            </c:spPr>
            <c:extLst>
              <c:ext xmlns:c16="http://schemas.microsoft.com/office/drawing/2014/chart" uri="{C3380CC4-5D6E-409C-BE32-E72D297353CC}">
                <c16:uniqueId val="{00000005-D33B-4D69-9FAD-DBDC363F26DA}"/>
              </c:ext>
            </c:extLst>
          </c:dPt>
          <c:dPt>
            <c:idx val="9"/>
            <c:invertIfNegative val="0"/>
            <c:bubble3D val="0"/>
            <c:spPr>
              <a:solidFill>
                <a:schemeClr val="accent1">
                  <a:lumMod val="60000"/>
                  <a:lumOff val="40000"/>
                </a:schemeClr>
              </a:solidFill>
              <a:ln>
                <a:noFill/>
              </a:ln>
              <a:effectLst/>
            </c:spPr>
            <c:extLst>
              <c:ext xmlns:c16="http://schemas.microsoft.com/office/drawing/2014/chart" uri="{C3380CC4-5D6E-409C-BE32-E72D297353CC}">
                <c16:uniqueId val="{00000007-D33B-4D69-9FAD-DBDC363F26DA}"/>
              </c:ext>
            </c:extLst>
          </c:dPt>
          <c:cat>
            <c:strRef>
              <c:f>'Diligencias de secuestro'!$A$3:$A$13</c:f>
              <c:strCache>
                <c:ptCount val="10"/>
                <c:pt idx="0">
                  <c:v>2015-1</c:v>
                </c:pt>
                <c:pt idx="1">
                  <c:v>2015-2</c:v>
                </c:pt>
                <c:pt idx="2">
                  <c:v>2016-1</c:v>
                </c:pt>
                <c:pt idx="3">
                  <c:v>2016-2</c:v>
                </c:pt>
                <c:pt idx="4">
                  <c:v>2017-1</c:v>
                </c:pt>
                <c:pt idx="5">
                  <c:v>2017-2</c:v>
                </c:pt>
                <c:pt idx="6">
                  <c:v>2018-1</c:v>
                </c:pt>
                <c:pt idx="7">
                  <c:v>2018-2</c:v>
                </c:pt>
                <c:pt idx="8">
                  <c:v>2019-1</c:v>
                </c:pt>
                <c:pt idx="9">
                  <c:v>2019-2</c:v>
                </c:pt>
              </c:strCache>
              <c:extLst/>
            </c:strRef>
          </c:cat>
          <c:val>
            <c:numRef>
              <c:f>'Diligencias de secuestro'!$C$3:$C$13</c:f>
              <c:numCache>
                <c:formatCode>General</c:formatCode>
                <c:ptCount val="10"/>
                <c:pt idx="0">
                  <c:v>82</c:v>
                </c:pt>
                <c:pt idx="1">
                  <c:v>540</c:v>
                </c:pt>
                <c:pt idx="2">
                  <c:v>241</c:v>
                </c:pt>
                <c:pt idx="3">
                  <c:v>241</c:v>
                </c:pt>
                <c:pt idx="4">
                  <c:v>253</c:v>
                </c:pt>
                <c:pt idx="5">
                  <c:v>315</c:v>
                </c:pt>
                <c:pt idx="6" formatCode="0">
                  <c:v>192.85599999999999</c:v>
                </c:pt>
                <c:pt idx="7" formatCode="0">
                  <c:v>157.96299999999997</c:v>
                </c:pt>
                <c:pt idx="8" formatCode="0">
                  <c:v>123.07</c:v>
                </c:pt>
                <c:pt idx="9" formatCode="0">
                  <c:v>88.177000000000021</c:v>
                </c:pt>
              </c:numCache>
              <c:extLst/>
            </c:numRef>
          </c:val>
          <c:extLst>
            <c:ext xmlns:c16="http://schemas.microsoft.com/office/drawing/2014/chart" uri="{C3380CC4-5D6E-409C-BE32-E72D297353CC}">
              <c16:uniqueId val="{00000008-D33B-4D69-9FAD-DBDC363F26DA}"/>
            </c:ext>
          </c:extLst>
        </c:ser>
        <c:ser>
          <c:idx val="1"/>
          <c:order val="1"/>
          <c:tx>
            <c:strRef>
              <c:f>'Diligencias de secuestro'!$D$2</c:f>
              <c:strCache>
                <c:ptCount val="1"/>
                <c:pt idx="0">
                  <c:v>Transportes</c:v>
                </c:pt>
              </c:strCache>
            </c:strRef>
          </c:tx>
          <c:spPr>
            <a:solidFill>
              <a:schemeClr val="accent2"/>
            </a:solidFill>
            <a:ln>
              <a:noFill/>
            </a:ln>
            <a:effectLst/>
          </c:spPr>
          <c:invertIfNegative val="0"/>
          <c:dPt>
            <c:idx val="5"/>
            <c:invertIfNegative val="0"/>
            <c:bubble3D val="0"/>
            <c:spPr>
              <a:solidFill>
                <a:schemeClr val="accent2">
                  <a:lumMod val="60000"/>
                  <a:lumOff val="40000"/>
                </a:schemeClr>
              </a:solidFill>
              <a:ln>
                <a:noFill/>
              </a:ln>
              <a:effectLst/>
            </c:spPr>
            <c:extLst>
              <c:ext xmlns:c16="http://schemas.microsoft.com/office/drawing/2014/chart" uri="{C3380CC4-5D6E-409C-BE32-E72D297353CC}">
                <c16:uniqueId val="{0000000A-D33B-4D69-9FAD-DBDC363F26DA}"/>
              </c:ext>
            </c:extLst>
          </c:dPt>
          <c:dPt>
            <c:idx val="6"/>
            <c:invertIfNegative val="0"/>
            <c:bubble3D val="0"/>
            <c:spPr>
              <a:solidFill>
                <a:schemeClr val="accent2">
                  <a:lumMod val="60000"/>
                  <a:lumOff val="40000"/>
                </a:schemeClr>
              </a:solidFill>
              <a:ln>
                <a:noFill/>
              </a:ln>
              <a:effectLst/>
            </c:spPr>
            <c:extLst>
              <c:ext xmlns:c16="http://schemas.microsoft.com/office/drawing/2014/chart" uri="{C3380CC4-5D6E-409C-BE32-E72D297353CC}">
                <c16:uniqueId val="{0000000C-D33B-4D69-9FAD-DBDC363F26DA}"/>
              </c:ext>
            </c:extLst>
          </c:dPt>
          <c:cat>
            <c:strRef>
              <c:f>'Diligencias de secuestro'!$A$3:$A$13</c:f>
              <c:strCache>
                <c:ptCount val="10"/>
                <c:pt idx="0">
                  <c:v>2015-1</c:v>
                </c:pt>
                <c:pt idx="1">
                  <c:v>2015-2</c:v>
                </c:pt>
                <c:pt idx="2">
                  <c:v>2016-1</c:v>
                </c:pt>
                <c:pt idx="3">
                  <c:v>2016-2</c:v>
                </c:pt>
                <c:pt idx="4">
                  <c:v>2017-1</c:v>
                </c:pt>
                <c:pt idx="5">
                  <c:v>2017-2</c:v>
                </c:pt>
                <c:pt idx="6">
                  <c:v>2018-1</c:v>
                </c:pt>
                <c:pt idx="7">
                  <c:v>2018-2</c:v>
                </c:pt>
                <c:pt idx="8">
                  <c:v>2019-1</c:v>
                </c:pt>
                <c:pt idx="9">
                  <c:v>2019-2</c:v>
                </c:pt>
              </c:strCache>
              <c:extLst/>
            </c:strRef>
          </c:cat>
          <c:val>
            <c:numRef>
              <c:f>'Diligencias de secuestro'!$D$3:$D$13</c:f>
              <c:numCache>
                <c:formatCode>General</c:formatCode>
                <c:ptCount val="10"/>
                <c:pt idx="0">
                  <c:v>103</c:v>
                </c:pt>
                <c:pt idx="1">
                  <c:v>64</c:v>
                </c:pt>
                <c:pt idx="2">
                  <c:v>3</c:v>
                </c:pt>
                <c:pt idx="3">
                  <c:v>11</c:v>
                </c:pt>
                <c:pt idx="4">
                  <c:v>47</c:v>
                </c:pt>
                <c:pt idx="5">
                  <c:v>51</c:v>
                </c:pt>
                <c:pt idx="6" formatCode="0">
                  <c:v>21.570799999999998</c:v>
                </c:pt>
                <c:pt idx="7" formatCode="0">
                  <c:v>14.927900000000001</c:v>
                </c:pt>
                <c:pt idx="8" formatCode="0">
                  <c:v>8.2849999999999966</c:v>
                </c:pt>
                <c:pt idx="9" formatCode="0">
                  <c:v>1.6420999999999992</c:v>
                </c:pt>
              </c:numCache>
              <c:extLst/>
            </c:numRef>
          </c:val>
          <c:extLst>
            <c:ext xmlns:c16="http://schemas.microsoft.com/office/drawing/2014/chart" uri="{C3380CC4-5D6E-409C-BE32-E72D297353CC}">
              <c16:uniqueId val="{0000000D-D33B-4D69-9FAD-DBDC363F26DA}"/>
            </c:ext>
          </c:extLst>
        </c:ser>
        <c:ser>
          <c:idx val="3"/>
          <c:order val="2"/>
          <c:tx>
            <c:strRef>
              <c:f>'Diligencias de secuestro'!$F$2</c:f>
              <c:strCache>
                <c:ptCount val="1"/>
                <c:pt idx="0">
                  <c:v>Semovientes</c:v>
                </c:pt>
              </c:strCache>
            </c:strRef>
          </c:tx>
          <c:spPr>
            <a:solidFill>
              <a:schemeClr val="accent4"/>
            </a:solidFill>
            <a:ln>
              <a:noFill/>
            </a:ln>
            <a:effectLst/>
          </c:spPr>
          <c:invertIfNegative val="0"/>
          <c:dPt>
            <c:idx val="5"/>
            <c:invertIfNegative val="0"/>
            <c:bubble3D val="0"/>
            <c:spPr>
              <a:solidFill>
                <a:schemeClr val="accent4"/>
              </a:solidFill>
              <a:ln>
                <a:noFill/>
              </a:ln>
              <a:effectLst/>
            </c:spPr>
            <c:extLst>
              <c:ext xmlns:c16="http://schemas.microsoft.com/office/drawing/2014/chart" uri="{C3380CC4-5D6E-409C-BE32-E72D297353CC}">
                <c16:uniqueId val="{0000000F-D33B-4D69-9FAD-DBDC363F26DA}"/>
              </c:ext>
            </c:extLst>
          </c:dPt>
          <c:dPt>
            <c:idx val="6"/>
            <c:invertIfNegative val="0"/>
            <c:bubble3D val="0"/>
            <c:spPr>
              <a:solidFill>
                <a:schemeClr val="accent4">
                  <a:lumMod val="60000"/>
                  <a:lumOff val="40000"/>
                </a:schemeClr>
              </a:solidFill>
              <a:ln>
                <a:noFill/>
              </a:ln>
              <a:effectLst/>
            </c:spPr>
            <c:extLst>
              <c:ext xmlns:c16="http://schemas.microsoft.com/office/drawing/2014/chart" uri="{C3380CC4-5D6E-409C-BE32-E72D297353CC}">
                <c16:uniqueId val="{00000011-D33B-4D69-9FAD-DBDC363F26DA}"/>
              </c:ext>
            </c:extLst>
          </c:dPt>
          <c:dPt>
            <c:idx val="7"/>
            <c:invertIfNegative val="0"/>
            <c:bubble3D val="0"/>
            <c:spPr>
              <a:solidFill>
                <a:schemeClr val="accent4">
                  <a:lumMod val="60000"/>
                  <a:lumOff val="40000"/>
                </a:schemeClr>
              </a:solidFill>
              <a:ln>
                <a:noFill/>
              </a:ln>
              <a:effectLst/>
            </c:spPr>
            <c:extLst>
              <c:ext xmlns:c16="http://schemas.microsoft.com/office/drawing/2014/chart" uri="{C3380CC4-5D6E-409C-BE32-E72D297353CC}">
                <c16:uniqueId val="{00000013-D33B-4D69-9FAD-DBDC363F26DA}"/>
              </c:ext>
            </c:extLst>
          </c:dPt>
          <c:dPt>
            <c:idx val="8"/>
            <c:invertIfNegative val="0"/>
            <c:bubble3D val="0"/>
            <c:spPr>
              <a:solidFill>
                <a:schemeClr val="accent4">
                  <a:lumMod val="60000"/>
                  <a:lumOff val="40000"/>
                </a:schemeClr>
              </a:solidFill>
              <a:ln>
                <a:noFill/>
              </a:ln>
              <a:effectLst/>
            </c:spPr>
            <c:extLst>
              <c:ext xmlns:c16="http://schemas.microsoft.com/office/drawing/2014/chart" uri="{C3380CC4-5D6E-409C-BE32-E72D297353CC}">
                <c16:uniqueId val="{00000015-D33B-4D69-9FAD-DBDC363F26DA}"/>
              </c:ext>
            </c:extLst>
          </c:dPt>
          <c:dPt>
            <c:idx val="9"/>
            <c:invertIfNegative val="0"/>
            <c:bubble3D val="0"/>
            <c:spPr>
              <a:solidFill>
                <a:schemeClr val="accent4">
                  <a:lumMod val="60000"/>
                  <a:lumOff val="40000"/>
                </a:schemeClr>
              </a:solidFill>
              <a:ln>
                <a:noFill/>
              </a:ln>
              <a:effectLst/>
            </c:spPr>
            <c:extLst>
              <c:ext xmlns:c16="http://schemas.microsoft.com/office/drawing/2014/chart" uri="{C3380CC4-5D6E-409C-BE32-E72D297353CC}">
                <c16:uniqueId val="{00000017-D33B-4D69-9FAD-DBDC363F26DA}"/>
              </c:ext>
            </c:extLst>
          </c:dPt>
          <c:cat>
            <c:strRef>
              <c:f>'Diligencias de secuestro'!$A$3:$A$13</c:f>
              <c:strCache>
                <c:ptCount val="10"/>
                <c:pt idx="0">
                  <c:v>2015-1</c:v>
                </c:pt>
                <c:pt idx="1">
                  <c:v>2015-2</c:v>
                </c:pt>
                <c:pt idx="2">
                  <c:v>2016-1</c:v>
                </c:pt>
                <c:pt idx="3">
                  <c:v>2016-2</c:v>
                </c:pt>
                <c:pt idx="4">
                  <c:v>2017-1</c:v>
                </c:pt>
                <c:pt idx="5">
                  <c:v>2017-2</c:v>
                </c:pt>
                <c:pt idx="6">
                  <c:v>2018-1</c:v>
                </c:pt>
                <c:pt idx="7">
                  <c:v>2018-2</c:v>
                </c:pt>
                <c:pt idx="8">
                  <c:v>2019-1</c:v>
                </c:pt>
                <c:pt idx="9">
                  <c:v>2019-2</c:v>
                </c:pt>
              </c:strCache>
              <c:extLst/>
            </c:strRef>
          </c:cat>
          <c:val>
            <c:numRef>
              <c:f>'Diligencias de secuestro'!$F$3:$F$13</c:f>
              <c:numCache>
                <c:formatCode>General</c:formatCode>
                <c:ptCount val="10"/>
                <c:pt idx="0">
                  <c:v>0</c:v>
                </c:pt>
                <c:pt idx="1">
                  <c:v>150</c:v>
                </c:pt>
                <c:pt idx="2">
                  <c:v>60</c:v>
                </c:pt>
                <c:pt idx="3">
                  <c:v>1216</c:v>
                </c:pt>
                <c:pt idx="4">
                  <c:v>0</c:v>
                </c:pt>
                <c:pt idx="5">
                  <c:v>2488</c:v>
                </c:pt>
                <c:pt idx="6" formatCode="0">
                  <c:v>1777.69</c:v>
                </c:pt>
                <c:pt idx="7" formatCode="0">
                  <c:v>2082.33</c:v>
                </c:pt>
                <c:pt idx="8" formatCode="0">
                  <c:v>2386.9699999999998</c:v>
                </c:pt>
                <c:pt idx="9" formatCode="0">
                  <c:v>2691.61</c:v>
                </c:pt>
              </c:numCache>
              <c:extLst/>
            </c:numRef>
          </c:val>
          <c:extLst>
            <c:ext xmlns:c16="http://schemas.microsoft.com/office/drawing/2014/chart" uri="{C3380CC4-5D6E-409C-BE32-E72D297353CC}">
              <c16:uniqueId val="{00000018-D33B-4D69-9FAD-DBDC363F26DA}"/>
            </c:ext>
          </c:extLst>
        </c:ser>
        <c:ser>
          <c:idx val="2"/>
          <c:order val="3"/>
          <c:tx>
            <c:strRef>
              <c:f>'Diligencias de secuestro'!$E$2</c:f>
              <c:strCache>
                <c:ptCount val="1"/>
                <c:pt idx="0">
                  <c:v>Sociedades y establecimientos</c:v>
                </c:pt>
              </c:strCache>
            </c:strRef>
          </c:tx>
          <c:spPr>
            <a:solidFill>
              <a:schemeClr val="accent3"/>
            </a:solidFill>
            <a:ln>
              <a:noFill/>
            </a:ln>
            <a:effectLst/>
          </c:spPr>
          <c:invertIfNegative val="0"/>
          <c:dPt>
            <c:idx val="6"/>
            <c:invertIfNegative val="0"/>
            <c:bubble3D val="0"/>
            <c:spPr>
              <a:solidFill>
                <a:schemeClr val="accent3">
                  <a:lumMod val="60000"/>
                  <a:lumOff val="40000"/>
                </a:schemeClr>
              </a:solidFill>
              <a:ln>
                <a:noFill/>
              </a:ln>
              <a:effectLst/>
            </c:spPr>
            <c:extLst>
              <c:ext xmlns:c16="http://schemas.microsoft.com/office/drawing/2014/chart" uri="{C3380CC4-5D6E-409C-BE32-E72D297353CC}">
                <c16:uniqueId val="{0000001A-D33B-4D69-9FAD-DBDC363F26DA}"/>
              </c:ext>
            </c:extLst>
          </c:dPt>
          <c:dPt>
            <c:idx val="7"/>
            <c:invertIfNegative val="0"/>
            <c:bubble3D val="0"/>
            <c:spPr>
              <a:solidFill>
                <a:schemeClr val="accent3">
                  <a:lumMod val="60000"/>
                  <a:lumOff val="40000"/>
                </a:schemeClr>
              </a:solidFill>
              <a:ln>
                <a:noFill/>
              </a:ln>
              <a:effectLst/>
            </c:spPr>
            <c:extLst>
              <c:ext xmlns:c16="http://schemas.microsoft.com/office/drawing/2014/chart" uri="{C3380CC4-5D6E-409C-BE32-E72D297353CC}">
                <c16:uniqueId val="{0000001C-D33B-4D69-9FAD-DBDC363F26DA}"/>
              </c:ext>
            </c:extLst>
          </c:dPt>
          <c:dPt>
            <c:idx val="8"/>
            <c:invertIfNegative val="0"/>
            <c:bubble3D val="0"/>
            <c:spPr>
              <a:solidFill>
                <a:schemeClr val="accent3">
                  <a:lumMod val="60000"/>
                  <a:lumOff val="40000"/>
                </a:schemeClr>
              </a:solidFill>
              <a:ln>
                <a:noFill/>
              </a:ln>
              <a:effectLst/>
            </c:spPr>
            <c:extLst>
              <c:ext xmlns:c16="http://schemas.microsoft.com/office/drawing/2014/chart" uri="{C3380CC4-5D6E-409C-BE32-E72D297353CC}">
                <c16:uniqueId val="{0000001E-D33B-4D69-9FAD-DBDC363F26DA}"/>
              </c:ext>
            </c:extLst>
          </c:dPt>
          <c:dPt>
            <c:idx val="9"/>
            <c:invertIfNegative val="0"/>
            <c:bubble3D val="0"/>
            <c:spPr>
              <a:solidFill>
                <a:schemeClr val="accent3">
                  <a:lumMod val="60000"/>
                  <a:lumOff val="40000"/>
                </a:schemeClr>
              </a:solidFill>
              <a:ln>
                <a:noFill/>
              </a:ln>
              <a:effectLst/>
            </c:spPr>
            <c:extLst>
              <c:ext xmlns:c16="http://schemas.microsoft.com/office/drawing/2014/chart" uri="{C3380CC4-5D6E-409C-BE32-E72D297353CC}">
                <c16:uniqueId val="{00000020-D33B-4D69-9FAD-DBDC363F26DA}"/>
              </c:ext>
            </c:extLst>
          </c:dPt>
          <c:cat>
            <c:strRef>
              <c:f>'Diligencias de secuestro'!$A$3:$A$13</c:f>
              <c:strCache>
                <c:ptCount val="10"/>
                <c:pt idx="0">
                  <c:v>2015-1</c:v>
                </c:pt>
                <c:pt idx="1">
                  <c:v>2015-2</c:v>
                </c:pt>
                <c:pt idx="2">
                  <c:v>2016-1</c:v>
                </c:pt>
                <c:pt idx="3">
                  <c:v>2016-2</c:v>
                </c:pt>
                <c:pt idx="4">
                  <c:v>2017-1</c:v>
                </c:pt>
                <c:pt idx="5">
                  <c:v>2017-2</c:v>
                </c:pt>
                <c:pt idx="6">
                  <c:v>2018-1</c:v>
                </c:pt>
                <c:pt idx="7">
                  <c:v>2018-2</c:v>
                </c:pt>
                <c:pt idx="8">
                  <c:v>2019-1</c:v>
                </c:pt>
                <c:pt idx="9">
                  <c:v>2019-2</c:v>
                </c:pt>
              </c:strCache>
              <c:extLst/>
            </c:strRef>
          </c:cat>
          <c:val>
            <c:numRef>
              <c:f>'Diligencias de secuestro'!$E$3:$E$13</c:f>
              <c:numCache>
                <c:formatCode>General</c:formatCode>
                <c:ptCount val="10"/>
                <c:pt idx="0">
                  <c:v>0</c:v>
                </c:pt>
                <c:pt idx="1">
                  <c:v>13</c:v>
                </c:pt>
                <c:pt idx="2">
                  <c:v>0</c:v>
                </c:pt>
                <c:pt idx="3">
                  <c:v>6</c:v>
                </c:pt>
                <c:pt idx="4">
                  <c:v>13</c:v>
                </c:pt>
                <c:pt idx="5">
                  <c:v>66</c:v>
                </c:pt>
                <c:pt idx="6" formatCode="0">
                  <c:v>44.142800000000001</c:v>
                </c:pt>
                <c:pt idx="7" formatCode="0">
                  <c:v>51.571399999999997</c:v>
                </c:pt>
                <c:pt idx="8" formatCode="0">
                  <c:v>59</c:v>
                </c:pt>
                <c:pt idx="9" formatCode="0">
                  <c:v>66.428600000000003</c:v>
                </c:pt>
              </c:numCache>
              <c:extLst/>
            </c:numRef>
          </c:val>
          <c:extLst>
            <c:ext xmlns:c16="http://schemas.microsoft.com/office/drawing/2014/chart" uri="{C3380CC4-5D6E-409C-BE32-E72D297353CC}">
              <c16:uniqueId val="{00000021-D33B-4D69-9FAD-DBDC363F26DA}"/>
            </c:ext>
          </c:extLst>
        </c:ser>
        <c:dLbls>
          <c:showLegendKey val="0"/>
          <c:showVal val="0"/>
          <c:showCatName val="0"/>
          <c:showSerName val="0"/>
          <c:showPercent val="0"/>
          <c:showBubbleSize val="0"/>
        </c:dLbls>
        <c:gapWidth val="150"/>
        <c:axId val="535478176"/>
        <c:axId val="535482112"/>
      </c:barChart>
      <c:catAx>
        <c:axId val="535478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s-CO"/>
          </a:p>
        </c:txPr>
        <c:crossAx val="535482112"/>
        <c:crosses val="autoZero"/>
        <c:auto val="1"/>
        <c:lblAlgn val="ctr"/>
        <c:lblOffset val="100"/>
        <c:noMultiLvlLbl val="0"/>
      </c:catAx>
      <c:valAx>
        <c:axId val="535482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s-CO"/>
          </a:p>
        </c:txPr>
        <c:crossAx val="535478176"/>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100" b="0" i="0" u="none" strike="noStrike" kern="1200" baseline="0">
                <a:solidFill>
                  <a:schemeClr val="tx1">
                    <a:lumMod val="65000"/>
                    <a:lumOff val="35000"/>
                  </a:schemeClr>
                </a:solidFill>
                <a:latin typeface="+mn-lt"/>
                <a:ea typeface="+mn-ea"/>
                <a:cs typeface="+mn-cs"/>
              </a:defRPr>
            </a:pPr>
            <a:endParaRPr lang="es-CO"/>
          </a:p>
        </c:txPr>
      </c:dTable>
      <c:spPr>
        <a:noFill/>
        <a:ln>
          <a:noFill/>
        </a:ln>
        <a:effectLst/>
      </c:spPr>
    </c:plotArea>
    <c:plotVisOnly val="1"/>
    <c:dispBlanksAs val="gap"/>
    <c:showDLblsOverMax val="0"/>
  </c:chart>
  <c:spPr>
    <a:noFill/>
    <a:ln>
      <a:noFill/>
    </a:ln>
    <a:effectLst/>
  </c:spPr>
  <c:txPr>
    <a:bodyPr/>
    <a:lstStyle/>
    <a:p>
      <a:pPr>
        <a:defRPr sz="1100"/>
      </a:pPr>
      <a:endParaRPr lang="es-CO"/>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6935009989423001E-2"/>
          <c:y val="0.13307801021913682"/>
          <c:w val="0.71090179026129185"/>
          <c:h val="0.75568621969591077"/>
        </c:manualLayout>
      </c:layout>
      <c:barChart>
        <c:barDir val="col"/>
        <c:grouping val="clustered"/>
        <c:varyColors val="0"/>
        <c:ser>
          <c:idx val="0"/>
          <c:order val="0"/>
          <c:tx>
            <c:strRef>
              <c:f>'Diligencias de secuestro'!$S$2</c:f>
              <c:strCache>
                <c:ptCount val="1"/>
                <c:pt idx="0">
                  <c:v>Inmuebles</c:v>
                </c:pt>
              </c:strCache>
            </c:strRef>
          </c:tx>
          <c:spPr>
            <a:solidFill>
              <a:schemeClr val="accent1"/>
            </a:solidFill>
            <a:ln>
              <a:noFill/>
            </a:ln>
            <a:effectLst/>
          </c:spPr>
          <c:invertIfNegative val="0"/>
          <c:dPt>
            <c:idx val="6"/>
            <c:invertIfNegative val="0"/>
            <c:bubble3D val="0"/>
            <c:spPr>
              <a:solidFill>
                <a:schemeClr val="accent1">
                  <a:lumMod val="60000"/>
                  <a:lumOff val="40000"/>
                </a:schemeClr>
              </a:solidFill>
              <a:ln>
                <a:noFill/>
              </a:ln>
              <a:effectLst/>
            </c:spPr>
            <c:extLst>
              <c:ext xmlns:c16="http://schemas.microsoft.com/office/drawing/2014/chart" uri="{C3380CC4-5D6E-409C-BE32-E72D297353CC}">
                <c16:uniqueId val="{00000001-0C8C-4DCA-BB2F-D7DEBFF3AA9D}"/>
              </c:ext>
            </c:extLst>
          </c:dPt>
          <c:dPt>
            <c:idx val="7"/>
            <c:invertIfNegative val="0"/>
            <c:bubble3D val="0"/>
            <c:spPr>
              <a:solidFill>
                <a:schemeClr val="accent1">
                  <a:lumMod val="60000"/>
                  <a:lumOff val="40000"/>
                </a:schemeClr>
              </a:solidFill>
              <a:ln>
                <a:noFill/>
              </a:ln>
              <a:effectLst/>
            </c:spPr>
            <c:extLst>
              <c:ext xmlns:c16="http://schemas.microsoft.com/office/drawing/2014/chart" uri="{C3380CC4-5D6E-409C-BE32-E72D297353CC}">
                <c16:uniqueId val="{00000003-0C8C-4DCA-BB2F-D7DEBFF3AA9D}"/>
              </c:ext>
            </c:extLst>
          </c:dPt>
          <c:dPt>
            <c:idx val="8"/>
            <c:invertIfNegative val="0"/>
            <c:bubble3D val="0"/>
            <c:spPr>
              <a:solidFill>
                <a:schemeClr val="accent1">
                  <a:lumMod val="60000"/>
                  <a:lumOff val="40000"/>
                </a:schemeClr>
              </a:solidFill>
              <a:ln>
                <a:noFill/>
              </a:ln>
              <a:effectLst/>
            </c:spPr>
            <c:extLst>
              <c:ext xmlns:c16="http://schemas.microsoft.com/office/drawing/2014/chart" uri="{C3380CC4-5D6E-409C-BE32-E72D297353CC}">
                <c16:uniqueId val="{00000005-0C8C-4DCA-BB2F-D7DEBFF3AA9D}"/>
              </c:ext>
            </c:extLst>
          </c:dPt>
          <c:dPt>
            <c:idx val="9"/>
            <c:invertIfNegative val="0"/>
            <c:bubble3D val="0"/>
            <c:spPr>
              <a:solidFill>
                <a:schemeClr val="accent1">
                  <a:lumMod val="60000"/>
                  <a:lumOff val="40000"/>
                </a:schemeClr>
              </a:solidFill>
              <a:ln>
                <a:noFill/>
              </a:ln>
              <a:effectLst/>
            </c:spPr>
            <c:extLst>
              <c:ext xmlns:c16="http://schemas.microsoft.com/office/drawing/2014/chart" uri="{C3380CC4-5D6E-409C-BE32-E72D297353CC}">
                <c16:uniqueId val="{00000007-0C8C-4DCA-BB2F-D7DEBFF3AA9D}"/>
              </c:ext>
            </c:extLst>
          </c:dPt>
          <c:cat>
            <c:strRef>
              <c:f>'Diligencias de secuestro'!$A$3:$A$13</c:f>
              <c:strCache>
                <c:ptCount val="10"/>
                <c:pt idx="0">
                  <c:v>2015-1</c:v>
                </c:pt>
                <c:pt idx="1">
                  <c:v>2015-2</c:v>
                </c:pt>
                <c:pt idx="2">
                  <c:v>2016-1</c:v>
                </c:pt>
                <c:pt idx="3">
                  <c:v>2016-2</c:v>
                </c:pt>
                <c:pt idx="4">
                  <c:v>2017-1</c:v>
                </c:pt>
                <c:pt idx="5">
                  <c:v>2017-2</c:v>
                </c:pt>
                <c:pt idx="6">
                  <c:v>2018-1</c:v>
                </c:pt>
                <c:pt idx="7">
                  <c:v>2018-2</c:v>
                </c:pt>
                <c:pt idx="8">
                  <c:v>2019-1</c:v>
                </c:pt>
                <c:pt idx="9">
                  <c:v>2019-2</c:v>
                </c:pt>
              </c:strCache>
              <c:extLst/>
            </c:strRef>
          </c:cat>
          <c:val>
            <c:numRef>
              <c:f>'Diligencias de secuestro'!$S$3:$S$13</c:f>
              <c:numCache>
                <c:formatCode>General</c:formatCode>
                <c:ptCount val="10"/>
                <c:pt idx="0">
                  <c:v>99</c:v>
                </c:pt>
                <c:pt idx="1">
                  <c:v>143</c:v>
                </c:pt>
                <c:pt idx="2">
                  <c:v>143</c:v>
                </c:pt>
                <c:pt idx="3">
                  <c:v>138</c:v>
                </c:pt>
                <c:pt idx="4">
                  <c:v>84</c:v>
                </c:pt>
                <c:pt idx="5">
                  <c:v>176</c:v>
                </c:pt>
                <c:pt idx="6" formatCode="0">
                  <c:v>172.56900000000002</c:v>
                </c:pt>
                <c:pt idx="7" formatCode="0">
                  <c:v>186.53300000000002</c:v>
                </c:pt>
                <c:pt idx="8" formatCode="0">
                  <c:v>200.49700000000001</c:v>
                </c:pt>
                <c:pt idx="9" formatCode="0">
                  <c:v>214.46100000000001</c:v>
                </c:pt>
              </c:numCache>
              <c:extLst/>
            </c:numRef>
          </c:val>
          <c:extLst>
            <c:ext xmlns:c16="http://schemas.microsoft.com/office/drawing/2014/chart" uri="{C3380CC4-5D6E-409C-BE32-E72D297353CC}">
              <c16:uniqueId val="{00000008-0C8C-4DCA-BB2F-D7DEBFF3AA9D}"/>
            </c:ext>
          </c:extLst>
        </c:ser>
        <c:ser>
          <c:idx val="1"/>
          <c:order val="1"/>
          <c:tx>
            <c:strRef>
              <c:f>'Diligencias de secuestro'!$T$2</c:f>
              <c:strCache>
                <c:ptCount val="1"/>
                <c:pt idx="0">
                  <c:v>Transportes</c:v>
                </c:pt>
              </c:strCache>
            </c:strRef>
          </c:tx>
          <c:spPr>
            <a:solidFill>
              <a:schemeClr val="accent2"/>
            </a:solidFill>
            <a:ln>
              <a:noFill/>
            </a:ln>
            <a:effectLst/>
          </c:spPr>
          <c:invertIfNegative val="0"/>
          <c:cat>
            <c:strRef>
              <c:f>'Diligencias de secuestro'!$A$3:$A$13</c:f>
              <c:strCache>
                <c:ptCount val="10"/>
                <c:pt idx="0">
                  <c:v>2015-1</c:v>
                </c:pt>
                <c:pt idx="1">
                  <c:v>2015-2</c:v>
                </c:pt>
                <c:pt idx="2">
                  <c:v>2016-1</c:v>
                </c:pt>
                <c:pt idx="3">
                  <c:v>2016-2</c:v>
                </c:pt>
                <c:pt idx="4">
                  <c:v>2017-1</c:v>
                </c:pt>
                <c:pt idx="5">
                  <c:v>2017-2</c:v>
                </c:pt>
                <c:pt idx="6">
                  <c:v>2018-1</c:v>
                </c:pt>
                <c:pt idx="7">
                  <c:v>2018-2</c:v>
                </c:pt>
                <c:pt idx="8">
                  <c:v>2019-1</c:v>
                </c:pt>
                <c:pt idx="9">
                  <c:v>2019-2</c:v>
                </c:pt>
              </c:strCache>
              <c:extLst/>
            </c:strRef>
          </c:cat>
          <c:val>
            <c:numRef>
              <c:f>'Diligencias de secuestro'!$T$3:$T$13</c:f>
              <c:numCache>
                <c:formatCode>General</c:formatCode>
                <c:ptCount val="10"/>
                <c:pt idx="0">
                  <c:v>42</c:v>
                </c:pt>
                <c:pt idx="1">
                  <c:v>38</c:v>
                </c:pt>
                <c:pt idx="2">
                  <c:v>6</c:v>
                </c:pt>
                <c:pt idx="3">
                  <c:v>0</c:v>
                </c:pt>
                <c:pt idx="4">
                  <c:v>26</c:v>
                </c:pt>
                <c:pt idx="5">
                  <c:v>39</c:v>
                </c:pt>
                <c:pt idx="6" formatCode="0">
                  <c:v>16.857199999999999</c:v>
                </c:pt>
                <c:pt idx="7" formatCode="0">
                  <c:v>14.2501</c:v>
                </c:pt>
                <c:pt idx="8" formatCode="0">
                  <c:v>11.643000000000001</c:v>
                </c:pt>
                <c:pt idx="9" formatCode="0">
                  <c:v>9.035899999999998</c:v>
                </c:pt>
              </c:numCache>
              <c:extLst/>
            </c:numRef>
          </c:val>
          <c:extLst>
            <c:ext xmlns:c16="http://schemas.microsoft.com/office/drawing/2014/chart" uri="{C3380CC4-5D6E-409C-BE32-E72D297353CC}">
              <c16:uniqueId val="{00000009-0C8C-4DCA-BB2F-D7DEBFF3AA9D}"/>
            </c:ext>
          </c:extLst>
        </c:ser>
        <c:ser>
          <c:idx val="2"/>
          <c:order val="2"/>
          <c:tx>
            <c:strRef>
              <c:f>'Diligencias de secuestro'!$U$2</c:f>
              <c:strCache>
                <c:ptCount val="1"/>
                <c:pt idx="0">
                  <c:v>Sociedades y establecimientos</c:v>
                </c:pt>
              </c:strCache>
            </c:strRef>
          </c:tx>
          <c:spPr>
            <a:solidFill>
              <a:schemeClr val="accent3"/>
            </a:solidFill>
            <a:ln>
              <a:noFill/>
            </a:ln>
            <a:effectLst/>
          </c:spPr>
          <c:invertIfNegative val="0"/>
          <c:cat>
            <c:strRef>
              <c:f>'Diligencias de secuestro'!$A$3:$A$13</c:f>
              <c:strCache>
                <c:ptCount val="10"/>
                <c:pt idx="0">
                  <c:v>2015-1</c:v>
                </c:pt>
                <c:pt idx="1">
                  <c:v>2015-2</c:v>
                </c:pt>
                <c:pt idx="2">
                  <c:v>2016-1</c:v>
                </c:pt>
                <c:pt idx="3">
                  <c:v>2016-2</c:v>
                </c:pt>
                <c:pt idx="4">
                  <c:v>2017-1</c:v>
                </c:pt>
                <c:pt idx="5">
                  <c:v>2017-2</c:v>
                </c:pt>
                <c:pt idx="6">
                  <c:v>2018-1</c:v>
                </c:pt>
                <c:pt idx="7">
                  <c:v>2018-2</c:v>
                </c:pt>
                <c:pt idx="8">
                  <c:v>2019-1</c:v>
                </c:pt>
                <c:pt idx="9">
                  <c:v>2019-2</c:v>
                </c:pt>
              </c:strCache>
              <c:extLst/>
            </c:strRef>
          </c:cat>
          <c:val>
            <c:numRef>
              <c:f>'Diligencias de secuestro'!$U$3:$U$11</c:f>
              <c:numCache>
                <c:formatCode>General</c:formatCode>
                <c:ptCount val="8"/>
                <c:pt idx="0">
                  <c:v>0</c:v>
                </c:pt>
                <c:pt idx="1">
                  <c:v>3</c:v>
                </c:pt>
                <c:pt idx="2">
                  <c:v>1</c:v>
                </c:pt>
                <c:pt idx="3">
                  <c:v>3</c:v>
                </c:pt>
                <c:pt idx="4">
                  <c:v>12</c:v>
                </c:pt>
                <c:pt idx="5">
                  <c:v>27</c:v>
                </c:pt>
                <c:pt idx="6" formatCode="0">
                  <c:v>21.571400000000001</c:v>
                </c:pt>
                <c:pt idx="7" formatCode="0">
                  <c:v>25.321400000000001</c:v>
                </c:pt>
              </c:numCache>
              <c:extLst/>
            </c:numRef>
          </c:val>
          <c:extLst>
            <c:ext xmlns:c16="http://schemas.microsoft.com/office/drawing/2014/chart" uri="{C3380CC4-5D6E-409C-BE32-E72D297353CC}">
              <c16:uniqueId val="{0000000A-0C8C-4DCA-BB2F-D7DEBFF3AA9D}"/>
            </c:ext>
          </c:extLst>
        </c:ser>
        <c:ser>
          <c:idx val="3"/>
          <c:order val="3"/>
          <c:tx>
            <c:strRef>
              <c:f>'Diligencias de secuestro'!$V$2</c:f>
              <c:strCache>
                <c:ptCount val="1"/>
                <c:pt idx="0">
                  <c:v>Semovientes</c:v>
                </c:pt>
              </c:strCache>
            </c:strRef>
          </c:tx>
          <c:spPr>
            <a:solidFill>
              <a:schemeClr val="accent4"/>
            </a:solidFill>
            <a:ln>
              <a:noFill/>
            </a:ln>
            <a:effectLst/>
          </c:spPr>
          <c:invertIfNegative val="0"/>
          <c:dPt>
            <c:idx val="6"/>
            <c:invertIfNegative val="0"/>
            <c:bubble3D val="0"/>
            <c:spPr>
              <a:solidFill>
                <a:schemeClr val="accent4">
                  <a:lumMod val="60000"/>
                  <a:lumOff val="40000"/>
                </a:schemeClr>
              </a:solidFill>
              <a:ln>
                <a:noFill/>
              </a:ln>
              <a:effectLst/>
            </c:spPr>
            <c:extLst>
              <c:ext xmlns:c16="http://schemas.microsoft.com/office/drawing/2014/chart" uri="{C3380CC4-5D6E-409C-BE32-E72D297353CC}">
                <c16:uniqueId val="{0000000C-0C8C-4DCA-BB2F-D7DEBFF3AA9D}"/>
              </c:ext>
            </c:extLst>
          </c:dPt>
          <c:dPt>
            <c:idx val="7"/>
            <c:invertIfNegative val="0"/>
            <c:bubble3D val="0"/>
            <c:spPr>
              <a:solidFill>
                <a:schemeClr val="accent4">
                  <a:lumMod val="60000"/>
                  <a:lumOff val="40000"/>
                </a:schemeClr>
              </a:solidFill>
              <a:ln>
                <a:noFill/>
              </a:ln>
              <a:effectLst/>
            </c:spPr>
            <c:extLst>
              <c:ext xmlns:c16="http://schemas.microsoft.com/office/drawing/2014/chart" uri="{C3380CC4-5D6E-409C-BE32-E72D297353CC}">
                <c16:uniqueId val="{0000000E-0C8C-4DCA-BB2F-D7DEBFF3AA9D}"/>
              </c:ext>
            </c:extLst>
          </c:dPt>
          <c:dPt>
            <c:idx val="8"/>
            <c:invertIfNegative val="0"/>
            <c:bubble3D val="0"/>
            <c:spPr>
              <a:solidFill>
                <a:schemeClr val="accent4">
                  <a:lumMod val="60000"/>
                  <a:lumOff val="40000"/>
                </a:schemeClr>
              </a:solidFill>
              <a:ln>
                <a:noFill/>
              </a:ln>
              <a:effectLst/>
            </c:spPr>
            <c:extLst>
              <c:ext xmlns:c16="http://schemas.microsoft.com/office/drawing/2014/chart" uri="{C3380CC4-5D6E-409C-BE32-E72D297353CC}">
                <c16:uniqueId val="{00000010-0C8C-4DCA-BB2F-D7DEBFF3AA9D}"/>
              </c:ext>
            </c:extLst>
          </c:dPt>
          <c:dPt>
            <c:idx val="9"/>
            <c:invertIfNegative val="0"/>
            <c:bubble3D val="0"/>
            <c:spPr>
              <a:solidFill>
                <a:schemeClr val="accent4">
                  <a:lumMod val="60000"/>
                  <a:lumOff val="40000"/>
                </a:schemeClr>
              </a:solidFill>
              <a:ln>
                <a:noFill/>
              </a:ln>
              <a:effectLst/>
            </c:spPr>
            <c:extLst>
              <c:ext xmlns:c16="http://schemas.microsoft.com/office/drawing/2014/chart" uri="{C3380CC4-5D6E-409C-BE32-E72D297353CC}">
                <c16:uniqueId val="{00000012-0C8C-4DCA-BB2F-D7DEBFF3AA9D}"/>
              </c:ext>
            </c:extLst>
          </c:dPt>
          <c:cat>
            <c:strRef>
              <c:f>'Diligencias de secuestro'!$A$3:$A$13</c:f>
              <c:strCache>
                <c:ptCount val="10"/>
                <c:pt idx="0">
                  <c:v>2015-1</c:v>
                </c:pt>
                <c:pt idx="1">
                  <c:v>2015-2</c:v>
                </c:pt>
                <c:pt idx="2">
                  <c:v>2016-1</c:v>
                </c:pt>
                <c:pt idx="3">
                  <c:v>2016-2</c:v>
                </c:pt>
                <c:pt idx="4">
                  <c:v>2017-1</c:v>
                </c:pt>
                <c:pt idx="5">
                  <c:v>2017-2</c:v>
                </c:pt>
                <c:pt idx="6">
                  <c:v>2018-1</c:v>
                </c:pt>
                <c:pt idx="7">
                  <c:v>2018-2</c:v>
                </c:pt>
                <c:pt idx="8">
                  <c:v>2019-1</c:v>
                </c:pt>
                <c:pt idx="9">
                  <c:v>2019-2</c:v>
                </c:pt>
              </c:strCache>
              <c:extLst/>
            </c:strRef>
          </c:cat>
          <c:val>
            <c:numRef>
              <c:f>'Diligencias de secuestro'!$V$3:$V$13</c:f>
              <c:numCache>
                <c:formatCode>General</c:formatCode>
                <c:ptCount val="10"/>
                <c:pt idx="0">
                  <c:v>0</c:v>
                </c:pt>
                <c:pt idx="1">
                  <c:v>0</c:v>
                </c:pt>
                <c:pt idx="2">
                  <c:v>182</c:v>
                </c:pt>
                <c:pt idx="3">
                  <c:v>0</c:v>
                </c:pt>
                <c:pt idx="4">
                  <c:v>0</c:v>
                </c:pt>
                <c:pt idx="5">
                  <c:v>1338</c:v>
                </c:pt>
                <c:pt idx="6" formatCode="0">
                  <c:v>790.59000000000015</c:v>
                </c:pt>
                <c:pt idx="7" formatCode="0">
                  <c:v>933.95000000000027</c:v>
                </c:pt>
                <c:pt idx="8" formatCode="0">
                  <c:v>1077.3100000000002</c:v>
                </c:pt>
                <c:pt idx="9" formatCode="0">
                  <c:v>1220.67</c:v>
                </c:pt>
              </c:numCache>
              <c:extLst/>
            </c:numRef>
          </c:val>
          <c:extLst>
            <c:ext xmlns:c16="http://schemas.microsoft.com/office/drawing/2014/chart" uri="{C3380CC4-5D6E-409C-BE32-E72D297353CC}">
              <c16:uniqueId val="{00000013-0C8C-4DCA-BB2F-D7DEBFF3AA9D}"/>
            </c:ext>
          </c:extLst>
        </c:ser>
        <c:dLbls>
          <c:showLegendKey val="0"/>
          <c:showVal val="0"/>
          <c:showCatName val="0"/>
          <c:showSerName val="0"/>
          <c:showPercent val="0"/>
          <c:showBubbleSize val="0"/>
        </c:dLbls>
        <c:gapWidth val="150"/>
        <c:axId val="529258472"/>
        <c:axId val="529252568"/>
      </c:barChart>
      <c:catAx>
        <c:axId val="529258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O"/>
          </a:p>
        </c:txPr>
        <c:crossAx val="529252568"/>
        <c:crosses val="autoZero"/>
        <c:auto val="1"/>
        <c:lblAlgn val="ctr"/>
        <c:lblOffset val="100"/>
        <c:noMultiLvlLbl val="0"/>
      </c:catAx>
      <c:valAx>
        <c:axId val="529252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O"/>
          </a:p>
        </c:txPr>
        <c:crossAx val="529258472"/>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200" b="0" i="0" u="none" strike="noStrike" kern="1200" baseline="0">
                <a:solidFill>
                  <a:schemeClr val="tx1">
                    <a:lumMod val="65000"/>
                    <a:lumOff val="35000"/>
                  </a:schemeClr>
                </a:solidFill>
                <a:latin typeface="+mn-lt"/>
                <a:ea typeface="+mn-ea"/>
                <a:cs typeface="+mn-cs"/>
              </a:defRPr>
            </a:pPr>
            <a:endParaRPr lang="es-CO"/>
          </a:p>
        </c:txPr>
      </c:dTable>
      <c:spPr>
        <a:noFill/>
        <a:ln>
          <a:noFill/>
        </a:ln>
        <a:effectLst/>
      </c:spPr>
    </c:plotArea>
    <c:plotVisOnly val="1"/>
    <c:dispBlanksAs val="gap"/>
    <c:showDLblsOverMax val="0"/>
  </c:chart>
  <c:spPr>
    <a:noFill/>
    <a:ln>
      <a:noFill/>
    </a:ln>
    <a:effectLst/>
  </c:spPr>
  <c:txPr>
    <a:bodyPr/>
    <a:lstStyle/>
    <a:p>
      <a:pPr>
        <a:defRPr sz="1200"/>
      </a:pPr>
      <a:endParaRPr lang="es-CO"/>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6903541489446789E-2"/>
          <c:y val="0.13985727297198125"/>
          <c:w val="0.68132782103535772"/>
          <c:h val="0.72812848737025515"/>
        </c:manualLayout>
      </c:layout>
      <c:barChart>
        <c:barDir val="col"/>
        <c:grouping val="clustered"/>
        <c:varyColors val="0"/>
        <c:ser>
          <c:idx val="0"/>
          <c:order val="0"/>
          <c:tx>
            <c:strRef>
              <c:f>'Diligencias de secuestro'!$H$2</c:f>
              <c:strCache>
                <c:ptCount val="1"/>
                <c:pt idx="0">
                  <c:v>Inmuebles</c:v>
                </c:pt>
              </c:strCache>
            </c:strRef>
          </c:tx>
          <c:spPr>
            <a:solidFill>
              <a:schemeClr val="accent1"/>
            </a:solidFill>
            <a:ln>
              <a:noFill/>
            </a:ln>
            <a:effectLst/>
          </c:spPr>
          <c:invertIfNegative val="0"/>
          <c:dPt>
            <c:idx val="7"/>
            <c:invertIfNegative val="0"/>
            <c:bubble3D val="0"/>
            <c:spPr>
              <a:solidFill>
                <a:schemeClr val="accent1">
                  <a:lumMod val="60000"/>
                  <a:lumOff val="40000"/>
                </a:schemeClr>
              </a:solidFill>
              <a:ln>
                <a:noFill/>
              </a:ln>
              <a:effectLst/>
            </c:spPr>
            <c:extLst>
              <c:ext xmlns:c16="http://schemas.microsoft.com/office/drawing/2014/chart" uri="{C3380CC4-5D6E-409C-BE32-E72D297353CC}">
                <c16:uniqueId val="{00000001-148E-4739-90FC-DA7C43273368}"/>
              </c:ext>
            </c:extLst>
          </c:dPt>
          <c:dPt>
            <c:idx val="8"/>
            <c:invertIfNegative val="0"/>
            <c:bubble3D val="0"/>
            <c:spPr>
              <a:solidFill>
                <a:schemeClr val="accent1">
                  <a:lumMod val="60000"/>
                  <a:lumOff val="40000"/>
                </a:schemeClr>
              </a:solidFill>
              <a:ln>
                <a:noFill/>
              </a:ln>
              <a:effectLst/>
            </c:spPr>
            <c:extLst>
              <c:ext xmlns:c16="http://schemas.microsoft.com/office/drawing/2014/chart" uri="{C3380CC4-5D6E-409C-BE32-E72D297353CC}">
                <c16:uniqueId val="{00000003-148E-4739-90FC-DA7C43273368}"/>
              </c:ext>
            </c:extLst>
          </c:dPt>
          <c:dPt>
            <c:idx val="9"/>
            <c:invertIfNegative val="0"/>
            <c:bubble3D val="0"/>
            <c:spPr>
              <a:solidFill>
                <a:schemeClr val="accent1">
                  <a:lumMod val="60000"/>
                  <a:lumOff val="40000"/>
                </a:schemeClr>
              </a:solidFill>
              <a:ln>
                <a:noFill/>
              </a:ln>
              <a:effectLst/>
            </c:spPr>
            <c:extLst>
              <c:ext xmlns:c16="http://schemas.microsoft.com/office/drawing/2014/chart" uri="{C3380CC4-5D6E-409C-BE32-E72D297353CC}">
                <c16:uniqueId val="{00000005-148E-4739-90FC-DA7C43273368}"/>
              </c:ext>
            </c:extLst>
          </c:dPt>
          <c:dPt>
            <c:idx val="10"/>
            <c:invertIfNegative val="0"/>
            <c:bubble3D val="0"/>
            <c:spPr>
              <a:solidFill>
                <a:schemeClr val="accent1">
                  <a:lumMod val="60000"/>
                  <a:lumOff val="40000"/>
                </a:schemeClr>
              </a:solidFill>
              <a:ln>
                <a:noFill/>
              </a:ln>
              <a:effectLst/>
            </c:spPr>
            <c:extLst>
              <c:ext xmlns:c16="http://schemas.microsoft.com/office/drawing/2014/chart" uri="{C3380CC4-5D6E-409C-BE32-E72D297353CC}">
                <c16:uniqueId val="{00000007-148E-4739-90FC-DA7C43273368}"/>
              </c:ext>
            </c:extLst>
          </c:dPt>
          <c:cat>
            <c:strRef>
              <c:f>'Diligencias de secuestro'!$A$3:$A$13</c:f>
              <c:strCache>
                <c:ptCount val="11"/>
                <c:pt idx="0">
                  <c:v>2014-2</c:v>
                </c:pt>
                <c:pt idx="1">
                  <c:v>2015-1</c:v>
                </c:pt>
                <c:pt idx="2">
                  <c:v>2015-2</c:v>
                </c:pt>
                <c:pt idx="3">
                  <c:v>2016-1</c:v>
                </c:pt>
                <c:pt idx="4">
                  <c:v>2016-2</c:v>
                </c:pt>
                <c:pt idx="5">
                  <c:v>2017-1</c:v>
                </c:pt>
                <c:pt idx="6">
                  <c:v>2017-2</c:v>
                </c:pt>
                <c:pt idx="7">
                  <c:v>2018-1</c:v>
                </c:pt>
                <c:pt idx="8">
                  <c:v>2018-2</c:v>
                </c:pt>
                <c:pt idx="9">
                  <c:v>2019-1</c:v>
                </c:pt>
                <c:pt idx="10">
                  <c:v>2019-2</c:v>
                </c:pt>
              </c:strCache>
            </c:strRef>
          </c:cat>
          <c:val>
            <c:numRef>
              <c:f>'Diligencias de secuestro'!$H$3:$H$13</c:f>
              <c:numCache>
                <c:formatCode>General</c:formatCode>
                <c:ptCount val="11"/>
                <c:pt idx="0">
                  <c:v>57</c:v>
                </c:pt>
                <c:pt idx="1">
                  <c:v>21</c:v>
                </c:pt>
                <c:pt idx="2">
                  <c:v>31</c:v>
                </c:pt>
                <c:pt idx="3">
                  <c:v>112</c:v>
                </c:pt>
                <c:pt idx="4">
                  <c:v>34</c:v>
                </c:pt>
                <c:pt idx="5">
                  <c:v>62</c:v>
                </c:pt>
                <c:pt idx="6">
                  <c:v>67</c:v>
                </c:pt>
                <c:pt idx="7" formatCode="0">
                  <c:v>71.285799999999995</c:v>
                </c:pt>
                <c:pt idx="8" formatCode="0">
                  <c:v>75.392899999999997</c:v>
                </c:pt>
                <c:pt idx="9" formatCode="0">
                  <c:v>79.5</c:v>
                </c:pt>
                <c:pt idx="10" formatCode="0">
                  <c:v>83.607100000000003</c:v>
                </c:pt>
              </c:numCache>
            </c:numRef>
          </c:val>
          <c:extLst>
            <c:ext xmlns:c16="http://schemas.microsoft.com/office/drawing/2014/chart" uri="{C3380CC4-5D6E-409C-BE32-E72D297353CC}">
              <c16:uniqueId val="{00000008-148E-4739-90FC-DA7C43273368}"/>
            </c:ext>
          </c:extLst>
        </c:ser>
        <c:ser>
          <c:idx val="1"/>
          <c:order val="1"/>
          <c:tx>
            <c:strRef>
              <c:f>'Diligencias de secuestro'!$I$2</c:f>
              <c:strCache>
                <c:ptCount val="1"/>
                <c:pt idx="0">
                  <c:v>Transportes</c:v>
                </c:pt>
              </c:strCache>
            </c:strRef>
          </c:tx>
          <c:spPr>
            <a:solidFill>
              <a:schemeClr val="accent2"/>
            </a:solidFill>
            <a:ln>
              <a:noFill/>
            </a:ln>
            <a:effectLst/>
          </c:spPr>
          <c:invertIfNegative val="0"/>
          <c:dPt>
            <c:idx val="7"/>
            <c:invertIfNegative val="0"/>
            <c:bubble3D val="0"/>
            <c:spPr>
              <a:solidFill>
                <a:schemeClr val="accent2">
                  <a:lumMod val="60000"/>
                  <a:lumOff val="40000"/>
                </a:schemeClr>
              </a:solidFill>
              <a:ln>
                <a:noFill/>
              </a:ln>
              <a:effectLst/>
            </c:spPr>
            <c:extLst>
              <c:ext xmlns:c16="http://schemas.microsoft.com/office/drawing/2014/chart" uri="{C3380CC4-5D6E-409C-BE32-E72D297353CC}">
                <c16:uniqueId val="{0000000A-148E-4739-90FC-DA7C43273368}"/>
              </c:ext>
            </c:extLst>
          </c:dPt>
          <c:dPt>
            <c:idx val="8"/>
            <c:invertIfNegative val="0"/>
            <c:bubble3D val="0"/>
            <c:spPr>
              <a:solidFill>
                <a:schemeClr val="accent2">
                  <a:lumMod val="60000"/>
                  <a:lumOff val="40000"/>
                </a:schemeClr>
              </a:solidFill>
              <a:ln>
                <a:noFill/>
              </a:ln>
              <a:effectLst/>
            </c:spPr>
            <c:extLst>
              <c:ext xmlns:c16="http://schemas.microsoft.com/office/drawing/2014/chart" uri="{C3380CC4-5D6E-409C-BE32-E72D297353CC}">
                <c16:uniqueId val="{0000000C-148E-4739-90FC-DA7C43273368}"/>
              </c:ext>
            </c:extLst>
          </c:dPt>
          <c:dPt>
            <c:idx val="9"/>
            <c:invertIfNegative val="0"/>
            <c:bubble3D val="0"/>
            <c:spPr>
              <a:solidFill>
                <a:schemeClr val="accent2">
                  <a:lumMod val="60000"/>
                  <a:lumOff val="40000"/>
                </a:schemeClr>
              </a:solidFill>
              <a:ln>
                <a:noFill/>
              </a:ln>
              <a:effectLst/>
            </c:spPr>
            <c:extLst>
              <c:ext xmlns:c16="http://schemas.microsoft.com/office/drawing/2014/chart" uri="{C3380CC4-5D6E-409C-BE32-E72D297353CC}">
                <c16:uniqueId val="{0000000E-148E-4739-90FC-DA7C43273368}"/>
              </c:ext>
            </c:extLst>
          </c:dPt>
          <c:cat>
            <c:strRef>
              <c:f>'Diligencias de secuestro'!$A$3:$A$13</c:f>
              <c:strCache>
                <c:ptCount val="11"/>
                <c:pt idx="0">
                  <c:v>2014-2</c:v>
                </c:pt>
                <c:pt idx="1">
                  <c:v>2015-1</c:v>
                </c:pt>
                <c:pt idx="2">
                  <c:v>2015-2</c:v>
                </c:pt>
                <c:pt idx="3">
                  <c:v>2016-1</c:v>
                </c:pt>
                <c:pt idx="4">
                  <c:v>2016-2</c:v>
                </c:pt>
                <c:pt idx="5">
                  <c:v>2017-1</c:v>
                </c:pt>
                <c:pt idx="6">
                  <c:v>2017-2</c:v>
                </c:pt>
                <c:pt idx="7">
                  <c:v>2018-1</c:v>
                </c:pt>
                <c:pt idx="8">
                  <c:v>2018-2</c:v>
                </c:pt>
                <c:pt idx="9">
                  <c:v>2019-1</c:v>
                </c:pt>
                <c:pt idx="10">
                  <c:v>2019-2</c:v>
                </c:pt>
              </c:strCache>
            </c:strRef>
          </c:cat>
          <c:val>
            <c:numRef>
              <c:f>'Diligencias de secuestro'!$I$3:$I$13</c:f>
              <c:numCache>
                <c:formatCode>General</c:formatCode>
                <c:ptCount val="11"/>
                <c:pt idx="0">
                  <c:v>35</c:v>
                </c:pt>
                <c:pt idx="1">
                  <c:v>67</c:v>
                </c:pt>
                <c:pt idx="2">
                  <c:v>15</c:v>
                </c:pt>
                <c:pt idx="3">
                  <c:v>0</c:v>
                </c:pt>
                <c:pt idx="4">
                  <c:v>5</c:v>
                </c:pt>
                <c:pt idx="5">
                  <c:v>41</c:v>
                </c:pt>
                <c:pt idx="6">
                  <c:v>22</c:v>
                </c:pt>
                <c:pt idx="7" formatCode="0">
                  <c:v>12.0002</c:v>
                </c:pt>
                <c:pt idx="8" formatCode="0">
                  <c:v>8.3930999999999969</c:v>
                </c:pt>
                <c:pt idx="9" formatCode="0">
                  <c:v>4.7860000000000014</c:v>
                </c:pt>
                <c:pt idx="10" formatCode="0">
                  <c:v>1.1788999999999987</c:v>
                </c:pt>
              </c:numCache>
            </c:numRef>
          </c:val>
          <c:extLst>
            <c:ext xmlns:c16="http://schemas.microsoft.com/office/drawing/2014/chart" uri="{C3380CC4-5D6E-409C-BE32-E72D297353CC}">
              <c16:uniqueId val="{0000000F-148E-4739-90FC-DA7C43273368}"/>
            </c:ext>
          </c:extLst>
        </c:ser>
        <c:ser>
          <c:idx val="2"/>
          <c:order val="2"/>
          <c:tx>
            <c:strRef>
              <c:f>'Diligencias de secuestro'!$J$2</c:f>
              <c:strCache>
                <c:ptCount val="1"/>
                <c:pt idx="0">
                  <c:v>Sociedades y establecimientos</c:v>
                </c:pt>
              </c:strCache>
            </c:strRef>
          </c:tx>
          <c:spPr>
            <a:solidFill>
              <a:schemeClr val="accent3"/>
            </a:solidFill>
            <a:ln>
              <a:noFill/>
            </a:ln>
            <a:effectLst/>
          </c:spPr>
          <c:invertIfNegative val="0"/>
          <c:dPt>
            <c:idx val="7"/>
            <c:invertIfNegative val="0"/>
            <c:bubble3D val="0"/>
            <c:spPr>
              <a:solidFill>
                <a:schemeClr val="accent3">
                  <a:lumMod val="60000"/>
                  <a:lumOff val="40000"/>
                </a:schemeClr>
              </a:solidFill>
              <a:ln>
                <a:noFill/>
              </a:ln>
              <a:effectLst/>
            </c:spPr>
            <c:extLst>
              <c:ext xmlns:c16="http://schemas.microsoft.com/office/drawing/2014/chart" uri="{C3380CC4-5D6E-409C-BE32-E72D297353CC}">
                <c16:uniqueId val="{00000011-148E-4739-90FC-DA7C43273368}"/>
              </c:ext>
            </c:extLst>
          </c:dPt>
          <c:dPt>
            <c:idx val="8"/>
            <c:invertIfNegative val="0"/>
            <c:bubble3D val="0"/>
            <c:spPr>
              <a:solidFill>
                <a:schemeClr val="accent3">
                  <a:lumMod val="60000"/>
                  <a:lumOff val="40000"/>
                </a:schemeClr>
              </a:solidFill>
              <a:ln>
                <a:noFill/>
              </a:ln>
              <a:effectLst/>
            </c:spPr>
            <c:extLst>
              <c:ext xmlns:c16="http://schemas.microsoft.com/office/drawing/2014/chart" uri="{C3380CC4-5D6E-409C-BE32-E72D297353CC}">
                <c16:uniqueId val="{00000013-148E-4739-90FC-DA7C43273368}"/>
              </c:ext>
            </c:extLst>
          </c:dPt>
          <c:dPt>
            <c:idx val="9"/>
            <c:invertIfNegative val="0"/>
            <c:bubble3D val="0"/>
            <c:spPr>
              <a:solidFill>
                <a:schemeClr val="accent3">
                  <a:lumMod val="60000"/>
                  <a:lumOff val="40000"/>
                </a:schemeClr>
              </a:solidFill>
              <a:ln>
                <a:noFill/>
              </a:ln>
              <a:effectLst/>
            </c:spPr>
            <c:extLst>
              <c:ext xmlns:c16="http://schemas.microsoft.com/office/drawing/2014/chart" uri="{C3380CC4-5D6E-409C-BE32-E72D297353CC}">
                <c16:uniqueId val="{00000015-148E-4739-90FC-DA7C43273368}"/>
              </c:ext>
            </c:extLst>
          </c:dPt>
          <c:dPt>
            <c:idx val="10"/>
            <c:invertIfNegative val="0"/>
            <c:bubble3D val="0"/>
            <c:spPr>
              <a:solidFill>
                <a:schemeClr val="accent3">
                  <a:lumMod val="60000"/>
                  <a:lumOff val="40000"/>
                </a:schemeClr>
              </a:solidFill>
              <a:ln>
                <a:noFill/>
              </a:ln>
              <a:effectLst/>
            </c:spPr>
            <c:extLst>
              <c:ext xmlns:c16="http://schemas.microsoft.com/office/drawing/2014/chart" uri="{C3380CC4-5D6E-409C-BE32-E72D297353CC}">
                <c16:uniqueId val="{00000017-148E-4739-90FC-DA7C43273368}"/>
              </c:ext>
            </c:extLst>
          </c:dPt>
          <c:cat>
            <c:strRef>
              <c:f>'Diligencias de secuestro'!$A$3:$A$13</c:f>
              <c:strCache>
                <c:ptCount val="11"/>
                <c:pt idx="0">
                  <c:v>2014-2</c:v>
                </c:pt>
                <c:pt idx="1">
                  <c:v>2015-1</c:v>
                </c:pt>
                <c:pt idx="2">
                  <c:v>2015-2</c:v>
                </c:pt>
                <c:pt idx="3">
                  <c:v>2016-1</c:v>
                </c:pt>
                <c:pt idx="4">
                  <c:v>2016-2</c:v>
                </c:pt>
                <c:pt idx="5">
                  <c:v>2017-1</c:v>
                </c:pt>
                <c:pt idx="6">
                  <c:v>2017-2</c:v>
                </c:pt>
                <c:pt idx="7">
                  <c:v>2018-1</c:v>
                </c:pt>
                <c:pt idx="8">
                  <c:v>2018-2</c:v>
                </c:pt>
                <c:pt idx="9">
                  <c:v>2019-1</c:v>
                </c:pt>
                <c:pt idx="10">
                  <c:v>2019-2</c:v>
                </c:pt>
              </c:strCache>
            </c:strRef>
          </c:cat>
          <c:val>
            <c:numRef>
              <c:f>'Diligencias de secuestro'!$J$3:$J$13</c:f>
              <c:numCache>
                <c:formatCode>General</c:formatCode>
                <c:ptCount val="11"/>
                <c:pt idx="0">
                  <c:v>0</c:v>
                </c:pt>
                <c:pt idx="1">
                  <c:v>0</c:v>
                </c:pt>
                <c:pt idx="2">
                  <c:v>2</c:v>
                </c:pt>
                <c:pt idx="3">
                  <c:v>5</c:v>
                </c:pt>
                <c:pt idx="4">
                  <c:v>0</c:v>
                </c:pt>
                <c:pt idx="5">
                  <c:v>15</c:v>
                </c:pt>
                <c:pt idx="6">
                  <c:v>1</c:v>
                </c:pt>
                <c:pt idx="7" formatCode="0">
                  <c:v>7.7130999999999998</c:v>
                </c:pt>
                <c:pt idx="8" formatCode="0">
                  <c:v>8.8201000000000001</c:v>
                </c:pt>
                <c:pt idx="9" formatCode="0">
                  <c:v>9.9270999999999994</c:v>
                </c:pt>
                <c:pt idx="10" formatCode="0">
                  <c:v>11.034099999999999</c:v>
                </c:pt>
              </c:numCache>
            </c:numRef>
          </c:val>
          <c:extLst>
            <c:ext xmlns:c16="http://schemas.microsoft.com/office/drawing/2014/chart" uri="{C3380CC4-5D6E-409C-BE32-E72D297353CC}">
              <c16:uniqueId val="{00000018-148E-4739-90FC-DA7C43273368}"/>
            </c:ext>
          </c:extLst>
        </c:ser>
        <c:ser>
          <c:idx val="4"/>
          <c:order val="3"/>
          <c:tx>
            <c:strRef>
              <c:f>'Diligencias de secuestro'!$L$2</c:f>
              <c:strCache>
                <c:ptCount val="1"/>
                <c:pt idx="0">
                  <c:v>Semovientes</c:v>
                </c:pt>
              </c:strCache>
            </c:strRef>
          </c:tx>
          <c:spPr>
            <a:solidFill>
              <a:srgbClr val="FFC000"/>
            </a:solidFill>
            <a:ln>
              <a:solidFill>
                <a:srgbClr val="FFC000"/>
              </a:solidFill>
            </a:ln>
            <a:effectLst/>
          </c:spPr>
          <c:invertIfNegative val="0"/>
          <c:dPt>
            <c:idx val="7"/>
            <c:invertIfNegative val="0"/>
            <c:bubble3D val="0"/>
            <c:spPr>
              <a:solidFill>
                <a:schemeClr val="accent4">
                  <a:lumMod val="60000"/>
                  <a:lumOff val="40000"/>
                </a:schemeClr>
              </a:solidFill>
              <a:ln>
                <a:solidFill>
                  <a:srgbClr val="FFC000"/>
                </a:solidFill>
              </a:ln>
              <a:effectLst/>
            </c:spPr>
            <c:extLst>
              <c:ext xmlns:c16="http://schemas.microsoft.com/office/drawing/2014/chart" uri="{C3380CC4-5D6E-409C-BE32-E72D297353CC}">
                <c16:uniqueId val="{0000001A-148E-4739-90FC-DA7C43273368}"/>
              </c:ext>
            </c:extLst>
          </c:dPt>
          <c:dPt>
            <c:idx val="8"/>
            <c:invertIfNegative val="0"/>
            <c:bubble3D val="0"/>
            <c:spPr>
              <a:solidFill>
                <a:schemeClr val="accent4">
                  <a:lumMod val="60000"/>
                  <a:lumOff val="40000"/>
                </a:schemeClr>
              </a:solidFill>
              <a:ln>
                <a:solidFill>
                  <a:srgbClr val="FFC000"/>
                </a:solidFill>
              </a:ln>
              <a:effectLst/>
            </c:spPr>
            <c:extLst>
              <c:ext xmlns:c16="http://schemas.microsoft.com/office/drawing/2014/chart" uri="{C3380CC4-5D6E-409C-BE32-E72D297353CC}">
                <c16:uniqueId val="{0000001C-148E-4739-90FC-DA7C43273368}"/>
              </c:ext>
            </c:extLst>
          </c:dPt>
          <c:dPt>
            <c:idx val="9"/>
            <c:invertIfNegative val="0"/>
            <c:bubble3D val="0"/>
            <c:spPr>
              <a:solidFill>
                <a:schemeClr val="accent4">
                  <a:lumMod val="60000"/>
                  <a:lumOff val="40000"/>
                </a:schemeClr>
              </a:solidFill>
              <a:ln>
                <a:solidFill>
                  <a:srgbClr val="FFC000"/>
                </a:solidFill>
              </a:ln>
              <a:effectLst/>
            </c:spPr>
            <c:extLst>
              <c:ext xmlns:c16="http://schemas.microsoft.com/office/drawing/2014/chart" uri="{C3380CC4-5D6E-409C-BE32-E72D297353CC}">
                <c16:uniqueId val="{0000001E-148E-4739-90FC-DA7C43273368}"/>
              </c:ext>
            </c:extLst>
          </c:dPt>
          <c:dPt>
            <c:idx val="10"/>
            <c:invertIfNegative val="0"/>
            <c:bubble3D val="0"/>
            <c:spPr>
              <a:solidFill>
                <a:schemeClr val="accent4">
                  <a:lumMod val="60000"/>
                  <a:lumOff val="40000"/>
                </a:schemeClr>
              </a:solidFill>
              <a:ln>
                <a:solidFill>
                  <a:srgbClr val="FFC000"/>
                </a:solidFill>
              </a:ln>
              <a:effectLst/>
            </c:spPr>
            <c:extLst>
              <c:ext xmlns:c16="http://schemas.microsoft.com/office/drawing/2014/chart" uri="{C3380CC4-5D6E-409C-BE32-E72D297353CC}">
                <c16:uniqueId val="{00000020-148E-4739-90FC-DA7C43273368}"/>
              </c:ext>
            </c:extLst>
          </c:dPt>
          <c:cat>
            <c:strRef>
              <c:f>'Diligencias de secuestro'!$A$3:$A$13</c:f>
              <c:strCache>
                <c:ptCount val="11"/>
                <c:pt idx="0">
                  <c:v>2014-2</c:v>
                </c:pt>
                <c:pt idx="1">
                  <c:v>2015-1</c:v>
                </c:pt>
                <c:pt idx="2">
                  <c:v>2015-2</c:v>
                </c:pt>
                <c:pt idx="3">
                  <c:v>2016-1</c:v>
                </c:pt>
                <c:pt idx="4">
                  <c:v>2016-2</c:v>
                </c:pt>
                <c:pt idx="5">
                  <c:v>2017-1</c:v>
                </c:pt>
                <c:pt idx="6">
                  <c:v>2017-2</c:v>
                </c:pt>
                <c:pt idx="7">
                  <c:v>2018-1</c:v>
                </c:pt>
                <c:pt idx="8">
                  <c:v>2018-2</c:v>
                </c:pt>
                <c:pt idx="9">
                  <c:v>2019-1</c:v>
                </c:pt>
                <c:pt idx="10">
                  <c:v>2019-2</c:v>
                </c:pt>
              </c:strCache>
            </c:strRef>
          </c:cat>
          <c:val>
            <c:numRef>
              <c:f>'Diligencias de secuestro'!$L$3:$L$13</c:f>
              <c:numCache>
                <c:formatCode>General</c:formatCode>
                <c:ptCount val="11"/>
                <c:pt idx="0">
                  <c:v>0</c:v>
                </c:pt>
                <c:pt idx="1">
                  <c:v>0</c:v>
                </c:pt>
                <c:pt idx="2">
                  <c:v>0</c:v>
                </c:pt>
                <c:pt idx="3">
                  <c:v>50</c:v>
                </c:pt>
                <c:pt idx="4">
                  <c:v>0</c:v>
                </c:pt>
                <c:pt idx="5">
                  <c:v>0</c:v>
                </c:pt>
                <c:pt idx="6">
                  <c:v>123</c:v>
                </c:pt>
                <c:pt idx="7" formatCode="0">
                  <c:v>133.43200000000002</c:v>
                </c:pt>
                <c:pt idx="8" formatCode="0">
                  <c:v>146.61099999999999</c:v>
                </c:pt>
                <c:pt idx="9" formatCode="0">
                  <c:v>159.79</c:v>
                </c:pt>
                <c:pt idx="10" formatCode="0">
                  <c:v>172.96899999999999</c:v>
                </c:pt>
              </c:numCache>
            </c:numRef>
          </c:val>
          <c:extLst>
            <c:ext xmlns:c16="http://schemas.microsoft.com/office/drawing/2014/chart" uri="{C3380CC4-5D6E-409C-BE32-E72D297353CC}">
              <c16:uniqueId val="{00000021-148E-4739-90FC-DA7C43273368}"/>
            </c:ext>
          </c:extLst>
        </c:ser>
        <c:ser>
          <c:idx val="3"/>
          <c:order val="4"/>
          <c:tx>
            <c:strRef>
              <c:f>'Diligencias de secuestro'!$K$2</c:f>
              <c:strCache>
                <c:ptCount val="1"/>
                <c:pt idx="0">
                  <c:v>Sustancias</c:v>
                </c:pt>
              </c:strCache>
            </c:strRef>
          </c:tx>
          <c:spPr>
            <a:solidFill>
              <a:schemeClr val="accent6"/>
            </a:solidFill>
            <a:ln>
              <a:noFill/>
            </a:ln>
            <a:effectLst/>
          </c:spPr>
          <c:invertIfNegative val="0"/>
          <c:cat>
            <c:strRef>
              <c:f>'Diligencias de secuestro'!$A$3:$A$13</c:f>
              <c:strCache>
                <c:ptCount val="11"/>
                <c:pt idx="0">
                  <c:v>2014-2</c:v>
                </c:pt>
                <c:pt idx="1">
                  <c:v>2015-1</c:v>
                </c:pt>
                <c:pt idx="2">
                  <c:v>2015-2</c:v>
                </c:pt>
                <c:pt idx="3">
                  <c:v>2016-1</c:v>
                </c:pt>
                <c:pt idx="4">
                  <c:v>2016-2</c:v>
                </c:pt>
                <c:pt idx="5">
                  <c:v>2017-1</c:v>
                </c:pt>
                <c:pt idx="6">
                  <c:v>2017-2</c:v>
                </c:pt>
                <c:pt idx="7">
                  <c:v>2018-1</c:v>
                </c:pt>
                <c:pt idx="8">
                  <c:v>2018-2</c:v>
                </c:pt>
                <c:pt idx="9">
                  <c:v>2019-1</c:v>
                </c:pt>
                <c:pt idx="10">
                  <c:v>2019-2</c:v>
                </c:pt>
              </c:strCache>
            </c:strRef>
          </c:cat>
          <c:val>
            <c:numRef>
              <c:f>'Diligencias de secuestro'!$K$3:$K$11</c:f>
              <c:numCache>
                <c:formatCode>General</c:formatCode>
                <c:ptCount val="9"/>
                <c:pt idx="0">
                  <c:v>0</c:v>
                </c:pt>
                <c:pt idx="1">
                  <c:v>0</c:v>
                </c:pt>
                <c:pt idx="2">
                  <c:v>0</c:v>
                </c:pt>
                <c:pt idx="3">
                  <c:v>0</c:v>
                </c:pt>
                <c:pt idx="4">
                  <c:v>2</c:v>
                </c:pt>
                <c:pt idx="5">
                  <c:v>0</c:v>
                </c:pt>
                <c:pt idx="6">
                  <c:v>0</c:v>
                </c:pt>
                <c:pt idx="7" formatCode="0">
                  <c:v>0</c:v>
                </c:pt>
                <c:pt idx="8" formatCode="0">
                  <c:v>0</c:v>
                </c:pt>
              </c:numCache>
            </c:numRef>
          </c:val>
          <c:extLst>
            <c:ext xmlns:c16="http://schemas.microsoft.com/office/drawing/2014/chart" uri="{C3380CC4-5D6E-409C-BE32-E72D297353CC}">
              <c16:uniqueId val="{00000022-148E-4739-90FC-DA7C43273368}"/>
            </c:ext>
          </c:extLst>
        </c:ser>
        <c:dLbls>
          <c:showLegendKey val="0"/>
          <c:showVal val="0"/>
          <c:showCatName val="0"/>
          <c:showSerName val="0"/>
          <c:showPercent val="0"/>
          <c:showBubbleSize val="0"/>
        </c:dLbls>
        <c:gapWidth val="150"/>
        <c:axId val="533592336"/>
        <c:axId val="533584792"/>
      </c:barChart>
      <c:catAx>
        <c:axId val="533592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O"/>
          </a:p>
        </c:txPr>
        <c:crossAx val="533584792"/>
        <c:crosses val="autoZero"/>
        <c:auto val="1"/>
        <c:lblAlgn val="ctr"/>
        <c:lblOffset val="100"/>
        <c:noMultiLvlLbl val="0"/>
      </c:catAx>
      <c:valAx>
        <c:axId val="533584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O"/>
          </a:p>
        </c:txPr>
        <c:crossAx val="533592336"/>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200" b="0" i="0" u="none" strike="noStrike" kern="1200" baseline="0">
                <a:solidFill>
                  <a:schemeClr val="tx1">
                    <a:lumMod val="65000"/>
                    <a:lumOff val="35000"/>
                  </a:schemeClr>
                </a:solidFill>
                <a:latin typeface="+mn-lt"/>
                <a:ea typeface="+mn-ea"/>
                <a:cs typeface="+mn-cs"/>
              </a:defRPr>
            </a:pPr>
            <a:endParaRPr lang="es-CO"/>
          </a:p>
        </c:txPr>
      </c:dTable>
      <c:spPr>
        <a:noFill/>
        <a:ln>
          <a:noFill/>
        </a:ln>
        <a:effectLst/>
      </c:spPr>
    </c:plotArea>
    <c:plotVisOnly val="1"/>
    <c:dispBlanksAs val="gap"/>
    <c:showDLblsOverMax val="0"/>
  </c:chart>
  <c:spPr>
    <a:noFill/>
    <a:ln>
      <a:noFill/>
    </a:ln>
    <a:effectLst/>
  </c:spPr>
  <c:txPr>
    <a:bodyPr/>
    <a:lstStyle/>
    <a:p>
      <a:pPr>
        <a:defRPr sz="1200"/>
      </a:pPr>
      <a:endParaRPr lang="es-CO"/>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066701392418219"/>
          <c:y val="0.16936066970097807"/>
          <c:w val="0.69332986075817815"/>
          <c:h val="0.72995012046520669"/>
        </c:manualLayout>
      </c:layout>
      <c:barChart>
        <c:barDir val="col"/>
        <c:grouping val="clustered"/>
        <c:varyColors val="0"/>
        <c:ser>
          <c:idx val="0"/>
          <c:order val="0"/>
          <c:tx>
            <c:strRef>
              <c:f>'Diligencias de secuestro'!$N$2</c:f>
              <c:strCache>
                <c:ptCount val="1"/>
                <c:pt idx="0">
                  <c:v>Inmuebles</c:v>
                </c:pt>
              </c:strCache>
            </c:strRef>
          </c:tx>
          <c:spPr>
            <a:solidFill>
              <a:schemeClr val="accent1"/>
            </a:solidFill>
            <a:ln>
              <a:noFill/>
            </a:ln>
            <a:effectLst/>
          </c:spPr>
          <c:invertIfNegative val="0"/>
          <c:dPt>
            <c:idx val="7"/>
            <c:invertIfNegative val="0"/>
            <c:bubble3D val="0"/>
            <c:spPr>
              <a:solidFill>
                <a:schemeClr val="accent1">
                  <a:lumMod val="60000"/>
                  <a:lumOff val="40000"/>
                </a:schemeClr>
              </a:solidFill>
              <a:ln>
                <a:noFill/>
              </a:ln>
              <a:effectLst/>
            </c:spPr>
            <c:extLst>
              <c:ext xmlns:c16="http://schemas.microsoft.com/office/drawing/2014/chart" uri="{C3380CC4-5D6E-409C-BE32-E72D297353CC}">
                <c16:uniqueId val="{00000001-C23A-4595-AB99-EF6D4E0905BD}"/>
              </c:ext>
            </c:extLst>
          </c:dPt>
          <c:dPt>
            <c:idx val="8"/>
            <c:invertIfNegative val="0"/>
            <c:bubble3D val="0"/>
            <c:spPr>
              <a:solidFill>
                <a:schemeClr val="accent1">
                  <a:lumMod val="60000"/>
                  <a:lumOff val="40000"/>
                </a:schemeClr>
              </a:solidFill>
              <a:ln>
                <a:noFill/>
              </a:ln>
              <a:effectLst/>
            </c:spPr>
            <c:extLst>
              <c:ext xmlns:c16="http://schemas.microsoft.com/office/drawing/2014/chart" uri="{C3380CC4-5D6E-409C-BE32-E72D297353CC}">
                <c16:uniqueId val="{00000003-C23A-4595-AB99-EF6D4E0905BD}"/>
              </c:ext>
            </c:extLst>
          </c:dPt>
          <c:dPt>
            <c:idx val="9"/>
            <c:invertIfNegative val="0"/>
            <c:bubble3D val="0"/>
            <c:spPr>
              <a:solidFill>
                <a:schemeClr val="accent1">
                  <a:lumMod val="60000"/>
                  <a:lumOff val="40000"/>
                </a:schemeClr>
              </a:solidFill>
              <a:ln>
                <a:noFill/>
              </a:ln>
              <a:effectLst/>
            </c:spPr>
            <c:extLst>
              <c:ext xmlns:c16="http://schemas.microsoft.com/office/drawing/2014/chart" uri="{C3380CC4-5D6E-409C-BE32-E72D297353CC}">
                <c16:uniqueId val="{00000005-C23A-4595-AB99-EF6D4E0905BD}"/>
              </c:ext>
            </c:extLst>
          </c:dPt>
          <c:dPt>
            <c:idx val="10"/>
            <c:invertIfNegative val="0"/>
            <c:bubble3D val="0"/>
            <c:spPr>
              <a:solidFill>
                <a:schemeClr val="accent1">
                  <a:lumMod val="60000"/>
                  <a:lumOff val="40000"/>
                </a:schemeClr>
              </a:solidFill>
              <a:ln>
                <a:noFill/>
              </a:ln>
              <a:effectLst/>
            </c:spPr>
            <c:extLst>
              <c:ext xmlns:c16="http://schemas.microsoft.com/office/drawing/2014/chart" uri="{C3380CC4-5D6E-409C-BE32-E72D297353CC}">
                <c16:uniqueId val="{00000007-C23A-4595-AB99-EF6D4E0905BD}"/>
              </c:ext>
            </c:extLst>
          </c:dPt>
          <c:cat>
            <c:strRef>
              <c:f>'Diligencias de secuestro'!$A$3:$A$13</c:f>
              <c:strCache>
                <c:ptCount val="11"/>
                <c:pt idx="0">
                  <c:v>2014-2</c:v>
                </c:pt>
                <c:pt idx="1">
                  <c:v>2015-1</c:v>
                </c:pt>
                <c:pt idx="2">
                  <c:v>2015-2</c:v>
                </c:pt>
                <c:pt idx="3">
                  <c:v>2016-1</c:v>
                </c:pt>
                <c:pt idx="4">
                  <c:v>2016-2</c:v>
                </c:pt>
                <c:pt idx="5">
                  <c:v>2017-1</c:v>
                </c:pt>
                <c:pt idx="6">
                  <c:v>2017-2</c:v>
                </c:pt>
                <c:pt idx="7">
                  <c:v>2018-1</c:v>
                </c:pt>
                <c:pt idx="8">
                  <c:v>2018-2</c:v>
                </c:pt>
                <c:pt idx="9">
                  <c:v>2019-1</c:v>
                </c:pt>
                <c:pt idx="10">
                  <c:v>2019-2</c:v>
                </c:pt>
              </c:strCache>
            </c:strRef>
          </c:cat>
          <c:val>
            <c:numRef>
              <c:f>'Diligencias de secuestro'!$N$3:$N$13</c:f>
              <c:numCache>
                <c:formatCode>General</c:formatCode>
                <c:ptCount val="11"/>
                <c:pt idx="0">
                  <c:v>30</c:v>
                </c:pt>
                <c:pt idx="1">
                  <c:v>3</c:v>
                </c:pt>
                <c:pt idx="2">
                  <c:v>25</c:v>
                </c:pt>
                <c:pt idx="3">
                  <c:v>68</c:v>
                </c:pt>
                <c:pt idx="4">
                  <c:v>79</c:v>
                </c:pt>
                <c:pt idx="5">
                  <c:v>84</c:v>
                </c:pt>
                <c:pt idx="6">
                  <c:v>66</c:v>
                </c:pt>
                <c:pt idx="7" formatCode="0">
                  <c:v>96.996600000000001</c:v>
                </c:pt>
                <c:pt idx="8" formatCode="0">
                  <c:v>108.5676</c:v>
                </c:pt>
                <c:pt idx="9" formatCode="0">
                  <c:v>120.1386</c:v>
                </c:pt>
                <c:pt idx="10" formatCode="0">
                  <c:v>131.70959999999999</c:v>
                </c:pt>
              </c:numCache>
            </c:numRef>
          </c:val>
          <c:extLst>
            <c:ext xmlns:c16="http://schemas.microsoft.com/office/drawing/2014/chart" uri="{C3380CC4-5D6E-409C-BE32-E72D297353CC}">
              <c16:uniqueId val="{00000008-C23A-4595-AB99-EF6D4E0905BD}"/>
            </c:ext>
          </c:extLst>
        </c:ser>
        <c:ser>
          <c:idx val="1"/>
          <c:order val="1"/>
          <c:tx>
            <c:strRef>
              <c:f>'Diligencias de secuestro'!$O$2</c:f>
              <c:strCache>
                <c:ptCount val="1"/>
                <c:pt idx="0">
                  <c:v>Transportes</c:v>
                </c:pt>
              </c:strCache>
            </c:strRef>
          </c:tx>
          <c:spPr>
            <a:solidFill>
              <a:schemeClr val="accent2"/>
            </a:solidFill>
            <a:ln>
              <a:noFill/>
            </a:ln>
            <a:effectLst/>
          </c:spPr>
          <c:invertIfNegative val="0"/>
          <c:dPt>
            <c:idx val="8"/>
            <c:invertIfNegative val="0"/>
            <c:bubble3D val="0"/>
            <c:spPr>
              <a:solidFill>
                <a:schemeClr val="accent2">
                  <a:lumMod val="60000"/>
                  <a:lumOff val="40000"/>
                </a:schemeClr>
              </a:solidFill>
              <a:ln>
                <a:noFill/>
              </a:ln>
              <a:effectLst/>
            </c:spPr>
            <c:extLst>
              <c:ext xmlns:c16="http://schemas.microsoft.com/office/drawing/2014/chart" uri="{C3380CC4-5D6E-409C-BE32-E72D297353CC}">
                <c16:uniqueId val="{0000000A-C23A-4595-AB99-EF6D4E0905BD}"/>
              </c:ext>
            </c:extLst>
          </c:dPt>
          <c:dPt>
            <c:idx val="9"/>
            <c:invertIfNegative val="0"/>
            <c:bubble3D val="0"/>
            <c:spPr>
              <a:solidFill>
                <a:schemeClr val="accent2">
                  <a:lumMod val="60000"/>
                  <a:lumOff val="40000"/>
                </a:schemeClr>
              </a:solidFill>
              <a:ln>
                <a:noFill/>
              </a:ln>
              <a:effectLst/>
            </c:spPr>
            <c:extLst>
              <c:ext xmlns:c16="http://schemas.microsoft.com/office/drawing/2014/chart" uri="{C3380CC4-5D6E-409C-BE32-E72D297353CC}">
                <c16:uniqueId val="{0000000C-C23A-4595-AB99-EF6D4E0905BD}"/>
              </c:ext>
            </c:extLst>
          </c:dPt>
          <c:dPt>
            <c:idx val="10"/>
            <c:invertIfNegative val="0"/>
            <c:bubble3D val="0"/>
            <c:spPr>
              <a:solidFill>
                <a:schemeClr val="accent2">
                  <a:lumMod val="60000"/>
                  <a:lumOff val="40000"/>
                </a:schemeClr>
              </a:solidFill>
              <a:ln>
                <a:noFill/>
              </a:ln>
              <a:effectLst/>
            </c:spPr>
            <c:extLst>
              <c:ext xmlns:c16="http://schemas.microsoft.com/office/drawing/2014/chart" uri="{C3380CC4-5D6E-409C-BE32-E72D297353CC}">
                <c16:uniqueId val="{0000000E-C23A-4595-AB99-EF6D4E0905BD}"/>
              </c:ext>
            </c:extLst>
          </c:dPt>
          <c:cat>
            <c:strRef>
              <c:f>'Diligencias de secuestro'!$A$3:$A$13</c:f>
              <c:strCache>
                <c:ptCount val="11"/>
                <c:pt idx="0">
                  <c:v>2014-2</c:v>
                </c:pt>
                <c:pt idx="1">
                  <c:v>2015-1</c:v>
                </c:pt>
                <c:pt idx="2">
                  <c:v>2015-2</c:v>
                </c:pt>
                <c:pt idx="3">
                  <c:v>2016-1</c:v>
                </c:pt>
                <c:pt idx="4">
                  <c:v>2016-2</c:v>
                </c:pt>
                <c:pt idx="5">
                  <c:v>2017-1</c:v>
                </c:pt>
                <c:pt idx="6">
                  <c:v>2017-2</c:v>
                </c:pt>
                <c:pt idx="7">
                  <c:v>2018-1</c:v>
                </c:pt>
                <c:pt idx="8">
                  <c:v>2018-2</c:v>
                </c:pt>
                <c:pt idx="9">
                  <c:v>2019-1</c:v>
                </c:pt>
                <c:pt idx="10">
                  <c:v>2019-2</c:v>
                </c:pt>
              </c:strCache>
            </c:strRef>
          </c:cat>
          <c:val>
            <c:numRef>
              <c:f>'Diligencias de secuestro'!$O$3:$O$13</c:f>
              <c:numCache>
                <c:formatCode>General</c:formatCode>
                <c:ptCount val="11"/>
                <c:pt idx="0">
                  <c:v>22</c:v>
                </c:pt>
                <c:pt idx="1">
                  <c:v>7</c:v>
                </c:pt>
                <c:pt idx="2">
                  <c:v>6</c:v>
                </c:pt>
                <c:pt idx="3">
                  <c:v>1</c:v>
                </c:pt>
                <c:pt idx="4">
                  <c:v>0</c:v>
                </c:pt>
                <c:pt idx="5">
                  <c:v>5</c:v>
                </c:pt>
                <c:pt idx="6">
                  <c:v>8</c:v>
                </c:pt>
                <c:pt idx="7" formatCode="0">
                  <c:v>7.5722000000000005</c:v>
                </c:pt>
                <c:pt idx="8" formatCode="0">
                  <c:v>6.7151000000000005</c:v>
                </c:pt>
                <c:pt idx="9" formatCode="0">
                  <c:v>5.8580000000000005</c:v>
                </c:pt>
                <c:pt idx="10" formatCode="0">
                  <c:v>5.0008999999999997</c:v>
                </c:pt>
              </c:numCache>
            </c:numRef>
          </c:val>
          <c:extLst>
            <c:ext xmlns:c16="http://schemas.microsoft.com/office/drawing/2014/chart" uri="{C3380CC4-5D6E-409C-BE32-E72D297353CC}">
              <c16:uniqueId val="{0000000F-C23A-4595-AB99-EF6D4E0905BD}"/>
            </c:ext>
          </c:extLst>
        </c:ser>
        <c:ser>
          <c:idx val="2"/>
          <c:order val="2"/>
          <c:tx>
            <c:strRef>
              <c:f>'Diligencias de secuestro'!$P$2</c:f>
              <c:strCache>
                <c:ptCount val="1"/>
                <c:pt idx="0">
                  <c:v>Sociedades y establecimientos</c:v>
                </c:pt>
              </c:strCache>
            </c:strRef>
          </c:tx>
          <c:spPr>
            <a:solidFill>
              <a:schemeClr val="accent3"/>
            </a:solidFill>
            <a:ln>
              <a:noFill/>
            </a:ln>
            <a:effectLst/>
          </c:spPr>
          <c:invertIfNegative val="0"/>
          <c:dPt>
            <c:idx val="7"/>
            <c:invertIfNegative val="0"/>
            <c:bubble3D val="0"/>
            <c:spPr>
              <a:solidFill>
                <a:schemeClr val="accent3">
                  <a:lumMod val="60000"/>
                  <a:lumOff val="40000"/>
                </a:schemeClr>
              </a:solidFill>
              <a:ln>
                <a:noFill/>
              </a:ln>
              <a:effectLst/>
            </c:spPr>
            <c:extLst>
              <c:ext xmlns:c16="http://schemas.microsoft.com/office/drawing/2014/chart" uri="{C3380CC4-5D6E-409C-BE32-E72D297353CC}">
                <c16:uniqueId val="{00000011-C23A-4595-AB99-EF6D4E0905BD}"/>
              </c:ext>
            </c:extLst>
          </c:dPt>
          <c:dPt>
            <c:idx val="8"/>
            <c:invertIfNegative val="0"/>
            <c:bubble3D val="0"/>
            <c:spPr>
              <a:solidFill>
                <a:schemeClr val="accent3">
                  <a:lumMod val="60000"/>
                  <a:lumOff val="40000"/>
                </a:schemeClr>
              </a:solidFill>
              <a:ln>
                <a:noFill/>
              </a:ln>
              <a:effectLst/>
            </c:spPr>
            <c:extLst>
              <c:ext xmlns:c16="http://schemas.microsoft.com/office/drawing/2014/chart" uri="{C3380CC4-5D6E-409C-BE32-E72D297353CC}">
                <c16:uniqueId val="{00000013-C23A-4595-AB99-EF6D4E0905BD}"/>
              </c:ext>
            </c:extLst>
          </c:dPt>
          <c:dPt>
            <c:idx val="9"/>
            <c:invertIfNegative val="0"/>
            <c:bubble3D val="0"/>
            <c:spPr>
              <a:solidFill>
                <a:schemeClr val="accent3">
                  <a:lumMod val="60000"/>
                  <a:lumOff val="40000"/>
                </a:schemeClr>
              </a:solidFill>
              <a:ln>
                <a:noFill/>
              </a:ln>
              <a:effectLst/>
            </c:spPr>
            <c:extLst>
              <c:ext xmlns:c16="http://schemas.microsoft.com/office/drawing/2014/chart" uri="{C3380CC4-5D6E-409C-BE32-E72D297353CC}">
                <c16:uniqueId val="{00000015-C23A-4595-AB99-EF6D4E0905BD}"/>
              </c:ext>
            </c:extLst>
          </c:dPt>
          <c:dPt>
            <c:idx val="10"/>
            <c:invertIfNegative val="0"/>
            <c:bubble3D val="0"/>
            <c:spPr>
              <a:solidFill>
                <a:schemeClr val="accent3">
                  <a:lumMod val="60000"/>
                  <a:lumOff val="40000"/>
                </a:schemeClr>
              </a:solidFill>
              <a:ln>
                <a:noFill/>
              </a:ln>
              <a:effectLst/>
            </c:spPr>
            <c:extLst>
              <c:ext xmlns:c16="http://schemas.microsoft.com/office/drawing/2014/chart" uri="{C3380CC4-5D6E-409C-BE32-E72D297353CC}">
                <c16:uniqueId val="{00000017-C23A-4595-AB99-EF6D4E0905BD}"/>
              </c:ext>
            </c:extLst>
          </c:dPt>
          <c:cat>
            <c:strRef>
              <c:f>'Diligencias de secuestro'!$A$3:$A$13</c:f>
              <c:strCache>
                <c:ptCount val="11"/>
                <c:pt idx="0">
                  <c:v>2014-2</c:v>
                </c:pt>
                <c:pt idx="1">
                  <c:v>2015-1</c:v>
                </c:pt>
                <c:pt idx="2">
                  <c:v>2015-2</c:v>
                </c:pt>
                <c:pt idx="3">
                  <c:v>2016-1</c:v>
                </c:pt>
                <c:pt idx="4">
                  <c:v>2016-2</c:v>
                </c:pt>
                <c:pt idx="5">
                  <c:v>2017-1</c:v>
                </c:pt>
                <c:pt idx="6">
                  <c:v>2017-2</c:v>
                </c:pt>
                <c:pt idx="7">
                  <c:v>2018-1</c:v>
                </c:pt>
                <c:pt idx="8">
                  <c:v>2018-2</c:v>
                </c:pt>
                <c:pt idx="9">
                  <c:v>2019-1</c:v>
                </c:pt>
                <c:pt idx="10">
                  <c:v>2019-2</c:v>
                </c:pt>
              </c:strCache>
            </c:strRef>
          </c:cat>
          <c:val>
            <c:numRef>
              <c:f>'Diligencias de secuestro'!$P$3:$P$13</c:f>
              <c:numCache>
                <c:formatCode>General</c:formatCode>
                <c:ptCount val="11"/>
                <c:pt idx="0">
                  <c:v>1</c:v>
                </c:pt>
                <c:pt idx="1">
                  <c:v>0</c:v>
                </c:pt>
                <c:pt idx="2">
                  <c:v>3</c:v>
                </c:pt>
                <c:pt idx="3">
                  <c:v>0</c:v>
                </c:pt>
                <c:pt idx="4">
                  <c:v>0</c:v>
                </c:pt>
                <c:pt idx="5">
                  <c:v>1</c:v>
                </c:pt>
                <c:pt idx="6">
                  <c:v>8</c:v>
                </c:pt>
                <c:pt idx="7" formatCode="0">
                  <c:v>4.7144000000000004</c:v>
                </c:pt>
                <c:pt idx="8" formatCode="0">
                  <c:v>5.4287000000000001</c:v>
                </c:pt>
                <c:pt idx="9" formatCode="0">
                  <c:v>6.1429999999999998</c:v>
                </c:pt>
                <c:pt idx="10" formatCode="0">
                  <c:v>6.8572999999999995</c:v>
                </c:pt>
              </c:numCache>
            </c:numRef>
          </c:val>
          <c:extLst>
            <c:ext xmlns:c16="http://schemas.microsoft.com/office/drawing/2014/chart" uri="{C3380CC4-5D6E-409C-BE32-E72D297353CC}">
              <c16:uniqueId val="{00000018-C23A-4595-AB99-EF6D4E0905BD}"/>
            </c:ext>
          </c:extLst>
        </c:ser>
        <c:ser>
          <c:idx val="3"/>
          <c:order val="3"/>
          <c:tx>
            <c:strRef>
              <c:f>'Diligencias de secuestro'!$Q$2</c:f>
              <c:strCache>
                <c:ptCount val="1"/>
                <c:pt idx="0">
                  <c:v>Semovientes</c:v>
                </c:pt>
              </c:strCache>
            </c:strRef>
          </c:tx>
          <c:spPr>
            <a:solidFill>
              <a:schemeClr val="accent4"/>
            </a:solidFill>
            <a:ln>
              <a:noFill/>
            </a:ln>
            <a:effectLst/>
          </c:spPr>
          <c:invertIfNegative val="0"/>
          <c:dPt>
            <c:idx val="7"/>
            <c:invertIfNegative val="0"/>
            <c:bubble3D val="0"/>
            <c:spPr>
              <a:solidFill>
                <a:schemeClr val="accent4">
                  <a:lumMod val="60000"/>
                  <a:lumOff val="40000"/>
                </a:schemeClr>
              </a:solidFill>
              <a:ln>
                <a:noFill/>
              </a:ln>
              <a:effectLst/>
            </c:spPr>
            <c:extLst>
              <c:ext xmlns:c16="http://schemas.microsoft.com/office/drawing/2014/chart" uri="{C3380CC4-5D6E-409C-BE32-E72D297353CC}">
                <c16:uniqueId val="{0000001A-C23A-4595-AB99-EF6D4E0905BD}"/>
              </c:ext>
            </c:extLst>
          </c:dPt>
          <c:dPt>
            <c:idx val="8"/>
            <c:invertIfNegative val="0"/>
            <c:bubble3D val="0"/>
            <c:spPr>
              <a:solidFill>
                <a:schemeClr val="accent4">
                  <a:lumMod val="60000"/>
                  <a:lumOff val="40000"/>
                </a:schemeClr>
              </a:solidFill>
              <a:ln>
                <a:noFill/>
              </a:ln>
              <a:effectLst/>
            </c:spPr>
            <c:extLst>
              <c:ext xmlns:c16="http://schemas.microsoft.com/office/drawing/2014/chart" uri="{C3380CC4-5D6E-409C-BE32-E72D297353CC}">
                <c16:uniqueId val="{0000001C-C23A-4595-AB99-EF6D4E0905BD}"/>
              </c:ext>
            </c:extLst>
          </c:dPt>
          <c:dPt>
            <c:idx val="9"/>
            <c:invertIfNegative val="0"/>
            <c:bubble3D val="0"/>
            <c:spPr>
              <a:solidFill>
                <a:schemeClr val="accent4">
                  <a:lumMod val="60000"/>
                  <a:lumOff val="40000"/>
                </a:schemeClr>
              </a:solidFill>
              <a:ln>
                <a:noFill/>
              </a:ln>
              <a:effectLst/>
            </c:spPr>
            <c:extLst>
              <c:ext xmlns:c16="http://schemas.microsoft.com/office/drawing/2014/chart" uri="{C3380CC4-5D6E-409C-BE32-E72D297353CC}">
                <c16:uniqueId val="{0000001E-C23A-4595-AB99-EF6D4E0905BD}"/>
              </c:ext>
            </c:extLst>
          </c:dPt>
          <c:dPt>
            <c:idx val="10"/>
            <c:invertIfNegative val="0"/>
            <c:bubble3D val="0"/>
            <c:spPr>
              <a:solidFill>
                <a:schemeClr val="accent4">
                  <a:lumMod val="60000"/>
                  <a:lumOff val="40000"/>
                </a:schemeClr>
              </a:solidFill>
              <a:ln>
                <a:noFill/>
              </a:ln>
              <a:effectLst/>
            </c:spPr>
            <c:extLst>
              <c:ext xmlns:c16="http://schemas.microsoft.com/office/drawing/2014/chart" uri="{C3380CC4-5D6E-409C-BE32-E72D297353CC}">
                <c16:uniqueId val="{00000020-C23A-4595-AB99-EF6D4E0905BD}"/>
              </c:ext>
            </c:extLst>
          </c:dPt>
          <c:cat>
            <c:strRef>
              <c:f>'Diligencias de secuestro'!$A$3:$A$13</c:f>
              <c:strCache>
                <c:ptCount val="11"/>
                <c:pt idx="0">
                  <c:v>2014-2</c:v>
                </c:pt>
                <c:pt idx="1">
                  <c:v>2015-1</c:v>
                </c:pt>
                <c:pt idx="2">
                  <c:v>2015-2</c:v>
                </c:pt>
                <c:pt idx="3">
                  <c:v>2016-1</c:v>
                </c:pt>
                <c:pt idx="4">
                  <c:v>2016-2</c:v>
                </c:pt>
                <c:pt idx="5">
                  <c:v>2017-1</c:v>
                </c:pt>
                <c:pt idx="6">
                  <c:v>2017-2</c:v>
                </c:pt>
                <c:pt idx="7">
                  <c:v>2018-1</c:v>
                </c:pt>
                <c:pt idx="8">
                  <c:v>2018-2</c:v>
                </c:pt>
                <c:pt idx="9">
                  <c:v>2019-1</c:v>
                </c:pt>
                <c:pt idx="10">
                  <c:v>2019-2</c:v>
                </c:pt>
              </c:strCache>
            </c:strRef>
          </c:cat>
          <c:val>
            <c:numRef>
              <c:f>'Diligencias de secuestro'!$Q$3:$Q$13</c:f>
              <c:numCache>
                <c:formatCode>General</c:formatCode>
                <c:ptCount val="11"/>
                <c:pt idx="0">
                  <c:v>0</c:v>
                </c:pt>
                <c:pt idx="1">
                  <c:v>0</c:v>
                </c:pt>
                <c:pt idx="2">
                  <c:v>0</c:v>
                </c:pt>
                <c:pt idx="3">
                  <c:v>0</c:v>
                </c:pt>
                <c:pt idx="4">
                  <c:v>101</c:v>
                </c:pt>
                <c:pt idx="5">
                  <c:v>0</c:v>
                </c:pt>
                <c:pt idx="6">
                  <c:v>0</c:v>
                </c:pt>
                <c:pt idx="7" formatCode="0">
                  <c:v>28.8568</c:v>
                </c:pt>
                <c:pt idx="8" formatCode="0">
                  <c:v>32.463900000000002</c:v>
                </c:pt>
                <c:pt idx="9" formatCode="0">
                  <c:v>36.071000000000005</c:v>
                </c:pt>
                <c:pt idx="10" formatCode="0">
                  <c:v>39.678100000000008</c:v>
                </c:pt>
              </c:numCache>
            </c:numRef>
          </c:val>
          <c:extLst>
            <c:ext xmlns:c16="http://schemas.microsoft.com/office/drawing/2014/chart" uri="{C3380CC4-5D6E-409C-BE32-E72D297353CC}">
              <c16:uniqueId val="{00000021-C23A-4595-AB99-EF6D4E0905BD}"/>
            </c:ext>
          </c:extLst>
        </c:ser>
        <c:dLbls>
          <c:showLegendKey val="0"/>
          <c:showVal val="0"/>
          <c:showCatName val="0"/>
          <c:showSerName val="0"/>
          <c:showPercent val="0"/>
          <c:showBubbleSize val="0"/>
        </c:dLbls>
        <c:gapWidth val="150"/>
        <c:axId val="199715488"/>
        <c:axId val="199711552"/>
      </c:barChart>
      <c:catAx>
        <c:axId val="199715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O"/>
          </a:p>
        </c:txPr>
        <c:crossAx val="199711552"/>
        <c:crosses val="autoZero"/>
        <c:auto val="1"/>
        <c:lblAlgn val="ctr"/>
        <c:lblOffset val="100"/>
        <c:noMultiLvlLbl val="0"/>
      </c:catAx>
      <c:valAx>
        <c:axId val="199711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O"/>
          </a:p>
        </c:txPr>
        <c:crossAx val="199715488"/>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200" b="0" i="0" u="none" strike="noStrike" kern="1200" baseline="0">
                <a:solidFill>
                  <a:schemeClr val="tx1">
                    <a:lumMod val="65000"/>
                    <a:lumOff val="35000"/>
                  </a:schemeClr>
                </a:solidFill>
                <a:latin typeface="+mn-lt"/>
                <a:ea typeface="+mn-ea"/>
                <a:cs typeface="+mn-cs"/>
              </a:defRPr>
            </a:pPr>
            <a:endParaRPr lang="es-CO"/>
          </a:p>
        </c:txPr>
      </c:dTable>
      <c:spPr>
        <a:noFill/>
        <a:ln>
          <a:noFill/>
        </a:ln>
        <a:effectLst/>
      </c:spPr>
    </c:plotArea>
    <c:plotVisOnly val="1"/>
    <c:dispBlanksAs val="gap"/>
    <c:showDLblsOverMax val="0"/>
  </c:chart>
  <c:spPr>
    <a:noFill/>
    <a:ln>
      <a:noFill/>
    </a:ln>
    <a:effectLst/>
  </c:spPr>
  <c:txPr>
    <a:bodyPr/>
    <a:lstStyle/>
    <a:p>
      <a:pPr>
        <a:defRPr sz="1200"/>
      </a:pPr>
      <a:endParaRPr lang="es-CO"/>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'Diligencias de secuestro'!$B$1</c:f>
              <c:strCache>
                <c:ptCount val="1"/>
                <c:pt idx="0">
                  <c:v>Centro oriente</c:v>
                </c:pt>
              </c:strCache>
            </c:strRef>
          </c:tx>
          <c:spPr>
            <a:solidFill>
              <a:schemeClr val="accent1"/>
            </a:solidFill>
            <a:ln>
              <a:noFill/>
            </a:ln>
            <a:effectLst/>
          </c:spPr>
          <c:invertIfNegative val="0"/>
          <c:dPt>
            <c:idx val="6"/>
            <c:invertIfNegative val="0"/>
            <c:bubble3D val="0"/>
            <c:spPr>
              <a:solidFill>
                <a:schemeClr val="accent1">
                  <a:lumMod val="60000"/>
                  <a:lumOff val="40000"/>
                </a:schemeClr>
              </a:solidFill>
              <a:ln>
                <a:noFill/>
              </a:ln>
              <a:effectLst/>
            </c:spPr>
            <c:extLst>
              <c:ext xmlns:c16="http://schemas.microsoft.com/office/drawing/2014/chart" uri="{C3380CC4-5D6E-409C-BE32-E72D297353CC}">
                <c16:uniqueId val="{00000001-D286-4864-9D50-391865D242BE}"/>
              </c:ext>
            </c:extLst>
          </c:dPt>
          <c:dPt>
            <c:idx val="7"/>
            <c:invertIfNegative val="0"/>
            <c:bubble3D val="0"/>
            <c:spPr>
              <a:solidFill>
                <a:schemeClr val="accent1">
                  <a:lumMod val="60000"/>
                  <a:lumOff val="40000"/>
                </a:schemeClr>
              </a:solidFill>
              <a:ln>
                <a:noFill/>
              </a:ln>
              <a:effectLst/>
            </c:spPr>
            <c:extLst>
              <c:ext xmlns:c16="http://schemas.microsoft.com/office/drawing/2014/chart" uri="{C3380CC4-5D6E-409C-BE32-E72D297353CC}">
                <c16:uniqueId val="{00000003-D286-4864-9D50-391865D242BE}"/>
              </c:ext>
            </c:extLst>
          </c:dPt>
          <c:dPt>
            <c:idx val="8"/>
            <c:invertIfNegative val="0"/>
            <c:bubble3D val="0"/>
            <c:spPr>
              <a:solidFill>
                <a:schemeClr val="accent1">
                  <a:lumMod val="60000"/>
                  <a:lumOff val="40000"/>
                </a:schemeClr>
              </a:solidFill>
              <a:ln>
                <a:noFill/>
              </a:ln>
              <a:effectLst/>
            </c:spPr>
            <c:extLst>
              <c:ext xmlns:c16="http://schemas.microsoft.com/office/drawing/2014/chart" uri="{C3380CC4-5D6E-409C-BE32-E72D297353CC}">
                <c16:uniqueId val="{00000005-D286-4864-9D50-391865D242BE}"/>
              </c:ext>
            </c:extLst>
          </c:dPt>
          <c:dPt>
            <c:idx val="9"/>
            <c:invertIfNegative val="0"/>
            <c:bubble3D val="0"/>
            <c:spPr>
              <a:solidFill>
                <a:schemeClr val="accent1">
                  <a:lumMod val="60000"/>
                  <a:lumOff val="40000"/>
                </a:schemeClr>
              </a:solidFill>
              <a:ln>
                <a:noFill/>
              </a:ln>
              <a:effectLst/>
            </c:spPr>
            <c:extLst>
              <c:ext xmlns:c16="http://schemas.microsoft.com/office/drawing/2014/chart" uri="{C3380CC4-5D6E-409C-BE32-E72D297353CC}">
                <c16:uniqueId val="{00000007-D286-4864-9D50-391865D242BE}"/>
              </c:ext>
            </c:extLst>
          </c:dPt>
          <c:cat>
            <c:strRef>
              <c:f>'Diligencias de secuestro'!$A$3:$A$13</c:f>
              <c:strCache>
                <c:ptCount val="10"/>
                <c:pt idx="0">
                  <c:v>2015-1</c:v>
                </c:pt>
                <c:pt idx="1">
                  <c:v>2015-2</c:v>
                </c:pt>
                <c:pt idx="2">
                  <c:v>2016-1</c:v>
                </c:pt>
                <c:pt idx="3">
                  <c:v>2016-2</c:v>
                </c:pt>
                <c:pt idx="4">
                  <c:v>2017-1</c:v>
                </c:pt>
                <c:pt idx="5">
                  <c:v>2017-2</c:v>
                </c:pt>
                <c:pt idx="6">
                  <c:v>2018-1</c:v>
                </c:pt>
                <c:pt idx="7">
                  <c:v>2018-2</c:v>
                </c:pt>
                <c:pt idx="8">
                  <c:v>2019-1</c:v>
                </c:pt>
                <c:pt idx="9">
                  <c:v>2019-2</c:v>
                </c:pt>
              </c:strCache>
              <c:extLst/>
            </c:strRef>
          </c:cat>
          <c:val>
            <c:numRef>
              <c:f>'Diligencias de secuestro'!$B$3:$B$13</c:f>
              <c:numCache>
                <c:formatCode>General</c:formatCode>
                <c:ptCount val="10"/>
                <c:pt idx="0">
                  <c:v>59</c:v>
                </c:pt>
                <c:pt idx="1">
                  <c:v>83</c:v>
                </c:pt>
                <c:pt idx="2">
                  <c:v>126</c:v>
                </c:pt>
                <c:pt idx="3">
                  <c:v>150</c:v>
                </c:pt>
                <c:pt idx="4">
                  <c:v>156</c:v>
                </c:pt>
                <c:pt idx="5">
                  <c:v>117</c:v>
                </c:pt>
                <c:pt idx="6" formatCode="0">
                  <c:v>179.572</c:v>
                </c:pt>
                <c:pt idx="7" formatCode="0">
                  <c:v>198.965</c:v>
                </c:pt>
                <c:pt idx="8" formatCode="0">
                  <c:v>218.358</c:v>
                </c:pt>
                <c:pt idx="9" formatCode="0">
                  <c:v>237.751</c:v>
                </c:pt>
              </c:numCache>
              <c:extLst/>
            </c:numRef>
          </c:val>
          <c:extLst>
            <c:ext xmlns:c16="http://schemas.microsoft.com/office/drawing/2014/chart" uri="{C3380CC4-5D6E-409C-BE32-E72D297353CC}">
              <c16:uniqueId val="{00000008-D286-4864-9D50-391865D242BE}"/>
            </c:ext>
          </c:extLst>
        </c:ser>
        <c:ser>
          <c:idx val="1"/>
          <c:order val="1"/>
          <c:tx>
            <c:strRef>
              <c:f>'Diligencias de secuestro'!$G$1</c:f>
              <c:strCache>
                <c:ptCount val="1"/>
                <c:pt idx="0">
                  <c:v>Sur occidente</c:v>
                </c:pt>
              </c:strCache>
            </c:strRef>
          </c:tx>
          <c:spPr>
            <a:solidFill>
              <a:schemeClr val="accent2"/>
            </a:solidFill>
            <a:ln>
              <a:noFill/>
            </a:ln>
            <a:effectLst/>
          </c:spPr>
          <c:invertIfNegative val="0"/>
          <c:dPt>
            <c:idx val="6"/>
            <c:invertIfNegative val="0"/>
            <c:bubble3D val="0"/>
            <c:spPr>
              <a:solidFill>
                <a:schemeClr val="accent2">
                  <a:lumMod val="60000"/>
                  <a:lumOff val="40000"/>
                </a:schemeClr>
              </a:solidFill>
              <a:ln>
                <a:noFill/>
              </a:ln>
              <a:effectLst/>
            </c:spPr>
            <c:extLst>
              <c:ext xmlns:c16="http://schemas.microsoft.com/office/drawing/2014/chart" uri="{C3380CC4-5D6E-409C-BE32-E72D297353CC}">
                <c16:uniqueId val="{0000000A-D286-4864-9D50-391865D242BE}"/>
              </c:ext>
            </c:extLst>
          </c:dPt>
          <c:dPt>
            <c:idx val="7"/>
            <c:invertIfNegative val="0"/>
            <c:bubble3D val="0"/>
            <c:spPr>
              <a:solidFill>
                <a:schemeClr val="accent2">
                  <a:lumMod val="60000"/>
                  <a:lumOff val="40000"/>
                </a:schemeClr>
              </a:solidFill>
              <a:ln>
                <a:noFill/>
              </a:ln>
              <a:effectLst/>
            </c:spPr>
            <c:extLst>
              <c:ext xmlns:c16="http://schemas.microsoft.com/office/drawing/2014/chart" uri="{C3380CC4-5D6E-409C-BE32-E72D297353CC}">
                <c16:uniqueId val="{0000000C-D286-4864-9D50-391865D242BE}"/>
              </c:ext>
            </c:extLst>
          </c:dPt>
          <c:dPt>
            <c:idx val="8"/>
            <c:invertIfNegative val="0"/>
            <c:bubble3D val="0"/>
            <c:spPr>
              <a:solidFill>
                <a:schemeClr val="accent2">
                  <a:lumMod val="60000"/>
                  <a:lumOff val="40000"/>
                </a:schemeClr>
              </a:solidFill>
              <a:ln>
                <a:noFill/>
              </a:ln>
              <a:effectLst/>
            </c:spPr>
            <c:extLst>
              <c:ext xmlns:c16="http://schemas.microsoft.com/office/drawing/2014/chart" uri="{C3380CC4-5D6E-409C-BE32-E72D297353CC}">
                <c16:uniqueId val="{0000000E-D286-4864-9D50-391865D242BE}"/>
              </c:ext>
            </c:extLst>
          </c:dPt>
          <c:dPt>
            <c:idx val="9"/>
            <c:invertIfNegative val="0"/>
            <c:bubble3D val="0"/>
            <c:spPr>
              <a:solidFill>
                <a:schemeClr val="accent2">
                  <a:lumMod val="60000"/>
                  <a:lumOff val="40000"/>
                </a:schemeClr>
              </a:solidFill>
              <a:ln>
                <a:noFill/>
              </a:ln>
              <a:effectLst/>
            </c:spPr>
            <c:extLst>
              <c:ext xmlns:c16="http://schemas.microsoft.com/office/drawing/2014/chart" uri="{C3380CC4-5D6E-409C-BE32-E72D297353CC}">
                <c16:uniqueId val="{00000010-D286-4864-9D50-391865D242BE}"/>
              </c:ext>
            </c:extLst>
          </c:dPt>
          <c:cat>
            <c:strRef>
              <c:f>'Diligencias de secuestro'!$A$3:$A$13</c:f>
              <c:strCache>
                <c:ptCount val="10"/>
                <c:pt idx="0">
                  <c:v>2015-1</c:v>
                </c:pt>
                <c:pt idx="1">
                  <c:v>2015-2</c:v>
                </c:pt>
                <c:pt idx="2">
                  <c:v>2016-1</c:v>
                </c:pt>
                <c:pt idx="3">
                  <c:v>2016-2</c:v>
                </c:pt>
                <c:pt idx="4">
                  <c:v>2017-1</c:v>
                </c:pt>
                <c:pt idx="5">
                  <c:v>2017-2</c:v>
                </c:pt>
                <c:pt idx="6">
                  <c:v>2018-1</c:v>
                </c:pt>
                <c:pt idx="7">
                  <c:v>2018-2</c:v>
                </c:pt>
                <c:pt idx="8">
                  <c:v>2019-1</c:v>
                </c:pt>
                <c:pt idx="9">
                  <c:v>2019-2</c:v>
                </c:pt>
              </c:strCache>
              <c:extLst/>
            </c:strRef>
          </c:cat>
          <c:val>
            <c:numRef>
              <c:f>'Diligencias de secuestro'!$G$3:$G$13</c:f>
              <c:numCache>
                <c:formatCode>General</c:formatCode>
                <c:ptCount val="10"/>
                <c:pt idx="0">
                  <c:v>14</c:v>
                </c:pt>
                <c:pt idx="1">
                  <c:v>21</c:v>
                </c:pt>
                <c:pt idx="2">
                  <c:v>41</c:v>
                </c:pt>
                <c:pt idx="3">
                  <c:v>37</c:v>
                </c:pt>
                <c:pt idx="4">
                  <c:v>31</c:v>
                </c:pt>
                <c:pt idx="5">
                  <c:v>45</c:v>
                </c:pt>
                <c:pt idx="6" formatCode="0">
                  <c:v>48.857500000000002</c:v>
                </c:pt>
                <c:pt idx="7" formatCode="0">
                  <c:v>53.750399999999999</c:v>
                </c:pt>
                <c:pt idx="8" formatCode="0">
                  <c:v>58.643300000000004</c:v>
                </c:pt>
                <c:pt idx="9" formatCode="0">
                  <c:v>63.536200000000001</c:v>
                </c:pt>
              </c:numCache>
              <c:extLst/>
            </c:numRef>
          </c:val>
          <c:extLst>
            <c:ext xmlns:c16="http://schemas.microsoft.com/office/drawing/2014/chart" uri="{C3380CC4-5D6E-409C-BE32-E72D297353CC}">
              <c16:uniqueId val="{00000011-D286-4864-9D50-391865D242BE}"/>
            </c:ext>
          </c:extLst>
        </c:ser>
        <c:ser>
          <c:idx val="2"/>
          <c:order val="2"/>
          <c:tx>
            <c:strRef>
              <c:f>'Diligencias de secuestro'!$M$1</c:f>
              <c:strCache>
                <c:ptCount val="1"/>
                <c:pt idx="0">
                  <c:v>Norte</c:v>
                </c:pt>
              </c:strCache>
            </c:strRef>
          </c:tx>
          <c:spPr>
            <a:solidFill>
              <a:schemeClr val="accent3"/>
            </a:solidFill>
            <a:ln>
              <a:noFill/>
            </a:ln>
            <a:effectLst/>
          </c:spPr>
          <c:invertIfNegative val="0"/>
          <c:dPt>
            <c:idx val="6"/>
            <c:invertIfNegative val="0"/>
            <c:bubble3D val="0"/>
            <c:spPr>
              <a:solidFill>
                <a:schemeClr val="accent3">
                  <a:lumMod val="60000"/>
                  <a:lumOff val="40000"/>
                </a:schemeClr>
              </a:solidFill>
              <a:ln>
                <a:noFill/>
              </a:ln>
              <a:effectLst/>
            </c:spPr>
            <c:extLst>
              <c:ext xmlns:c16="http://schemas.microsoft.com/office/drawing/2014/chart" uri="{C3380CC4-5D6E-409C-BE32-E72D297353CC}">
                <c16:uniqueId val="{00000013-D286-4864-9D50-391865D242BE}"/>
              </c:ext>
            </c:extLst>
          </c:dPt>
          <c:dPt>
            <c:idx val="7"/>
            <c:invertIfNegative val="0"/>
            <c:bubble3D val="0"/>
            <c:spPr>
              <a:solidFill>
                <a:schemeClr val="accent3">
                  <a:lumMod val="60000"/>
                  <a:lumOff val="40000"/>
                </a:schemeClr>
              </a:solidFill>
              <a:ln>
                <a:noFill/>
              </a:ln>
              <a:effectLst/>
            </c:spPr>
            <c:extLst>
              <c:ext xmlns:c16="http://schemas.microsoft.com/office/drawing/2014/chart" uri="{C3380CC4-5D6E-409C-BE32-E72D297353CC}">
                <c16:uniqueId val="{00000015-D286-4864-9D50-391865D242BE}"/>
              </c:ext>
            </c:extLst>
          </c:dPt>
          <c:dPt>
            <c:idx val="8"/>
            <c:invertIfNegative val="0"/>
            <c:bubble3D val="0"/>
            <c:spPr>
              <a:solidFill>
                <a:schemeClr val="accent3">
                  <a:lumMod val="60000"/>
                  <a:lumOff val="40000"/>
                </a:schemeClr>
              </a:solidFill>
              <a:ln>
                <a:noFill/>
              </a:ln>
              <a:effectLst/>
            </c:spPr>
            <c:extLst>
              <c:ext xmlns:c16="http://schemas.microsoft.com/office/drawing/2014/chart" uri="{C3380CC4-5D6E-409C-BE32-E72D297353CC}">
                <c16:uniqueId val="{00000017-D286-4864-9D50-391865D242BE}"/>
              </c:ext>
            </c:extLst>
          </c:dPt>
          <c:dPt>
            <c:idx val="9"/>
            <c:invertIfNegative val="0"/>
            <c:bubble3D val="0"/>
            <c:spPr>
              <a:solidFill>
                <a:schemeClr val="accent3">
                  <a:lumMod val="60000"/>
                  <a:lumOff val="40000"/>
                </a:schemeClr>
              </a:solidFill>
              <a:ln>
                <a:noFill/>
              </a:ln>
              <a:effectLst/>
            </c:spPr>
            <c:extLst>
              <c:ext xmlns:c16="http://schemas.microsoft.com/office/drawing/2014/chart" uri="{C3380CC4-5D6E-409C-BE32-E72D297353CC}">
                <c16:uniqueId val="{00000019-D286-4864-9D50-391865D242BE}"/>
              </c:ext>
            </c:extLst>
          </c:dPt>
          <c:cat>
            <c:strRef>
              <c:f>'Diligencias de secuestro'!$A$3:$A$13</c:f>
              <c:strCache>
                <c:ptCount val="10"/>
                <c:pt idx="0">
                  <c:v>2015-1</c:v>
                </c:pt>
                <c:pt idx="1">
                  <c:v>2015-2</c:v>
                </c:pt>
                <c:pt idx="2">
                  <c:v>2016-1</c:v>
                </c:pt>
                <c:pt idx="3">
                  <c:v>2016-2</c:v>
                </c:pt>
                <c:pt idx="4">
                  <c:v>2017-1</c:v>
                </c:pt>
                <c:pt idx="5">
                  <c:v>2017-2</c:v>
                </c:pt>
                <c:pt idx="6">
                  <c:v>2018-1</c:v>
                </c:pt>
                <c:pt idx="7">
                  <c:v>2018-2</c:v>
                </c:pt>
                <c:pt idx="8">
                  <c:v>2019-1</c:v>
                </c:pt>
                <c:pt idx="9">
                  <c:v>2019-2</c:v>
                </c:pt>
              </c:strCache>
              <c:extLst/>
            </c:strRef>
          </c:cat>
          <c:val>
            <c:numRef>
              <c:f>'Diligencias de secuestro'!$M$3:$M$13</c:f>
              <c:numCache>
                <c:formatCode>General</c:formatCode>
                <c:ptCount val="10"/>
                <c:pt idx="0">
                  <c:v>5</c:v>
                </c:pt>
                <c:pt idx="1">
                  <c:v>14</c:v>
                </c:pt>
                <c:pt idx="2">
                  <c:v>30</c:v>
                </c:pt>
                <c:pt idx="3">
                  <c:v>29</c:v>
                </c:pt>
                <c:pt idx="4">
                  <c:v>41</c:v>
                </c:pt>
                <c:pt idx="5">
                  <c:v>30</c:v>
                </c:pt>
                <c:pt idx="6" formatCode="0">
                  <c:v>42.285799999999995</c:v>
                </c:pt>
                <c:pt idx="7" formatCode="0">
                  <c:v>47.000099999999996</c:v>
                </c:pt>
                <c:pt idx="8" formatCode="0">
                  <c:v>51.714399999999998</c:v>
                </c:pt>
                <c:pt idx="9" formatCode="0">
                  <c:v>56.428699999999992</c:v>
                </c:pt>
              </c:numCache>
              <c:extLst/>
            </c:numRef>
          </c:val>
          <c:extLst>
            <c:ext xmlns:c16="http://schemas.microsoft.com/office/drawing/2014/chart" uri="{C3380CC4-5D6E-409C-BE32-E72D297353CC}">
              <c16:uniqueId val="{0000001A-D286-4864-9D50-391865D242BE}"/>
            </c:ext>
          </c:extLst>
        </c:ser>
        <c:ser>
          <c:idx val="3"/>
          <c:order val="3"/>
          <c:tx>
            <c:strRef>
              <c:f>'Diligencias de secuestro'!$R$1</c:f>
              <c:strCache>
                <c:ptCount val="1"/>
                <c:pt idx="0">
                  <c:v>Occidente</c:v>
                </c:pt>
              </c:strCache>
            </c:strRef>
          </c:tx>
          <c:spPr>
            <a:solidFill>
              <a:schemeClr val="accent4"/>
            </a:solidFill>
            <a:ln>
              <a:noFill/>
            </a:ln>
            <a:effectLst/>
          </c:spPr>
          <c:invertIfNegative val="0"/>
          <c:dPt>
            <c:idx val="6"/>
            <c:invertIfNegative val="0"/>
            <c:bubble3D val="0"/>
            <c:spPr>
              <a:solidFill>
                <a:schemeClr val="accent4">
                  <a:lumMod val="60000"/>
                  <a:lumOff val="40000"/>
                </a:schemeClr>
              </a:solidFill>
              <a:ln>
                <a:noFill/>
              </a:ln>
              <a:effectLst/>
            </c:spPr>
            <c:extLst>
              <c:ext xmlns:c16="http://schemas.microsoft.com/office/drawing/2014/chart" uri="{C3380CC4-5D6E-409C-BE32-E72D297353CC}">
                <c16:uniqueId val="{0000001C-D286-4864-9D50-391865D242BE}"/>
              </c:ext>
            </c:extLst>
          </c:dPt>
          <c:dPt>
            <c:idx val="7"/>
            <c:invertIfNegative val="0"/>
            <c:bubble3D val="0"/>
            <c:spPr>
              <a:solidFill>
                <a:schemeClr val="accent4">
                  <a:lumMod val="60000"/>
                  <a:lumOff val="40000"/>
                </a:schemeClr>
              </a:solidFill>
              <a:ln>
                <a:noFill/>
              </a:ln>
              <a:effectLst/>
            </c:spPr>
            <c:extLst>
              <c:ext xmlns:c16="http://schemas.microsoft.com/office/drawing/2014/chart" uri="{C3380CC4-5D6E-409C-BE32-E72D297353CC}">
                <c16:uniqueId val="{0000001E-D286-4864-9D50-391865D242BE}"/>
              </c:ext>
            </c:extLst>
          </c:dPt>
          <c:dPt>
            <c:idx val="8"/>
            <c:invertIfNegative val="0"/>
            <c:bubble3D val="0"/>
            <c:spPr>
              <a:solidFill>
                <a:schemeClr val="accent4">
                  <a:lumMod val="60000"/>
                  <a:lumOff val="40000"/>
                </a:schemeClr>
              </a:solidFill>
              <a:ln>
                <a:noFill/>
              </a:ln>
              <a:effectLst/>
            </c:spPr>
            <c:extLst>
              <c:ext xmlns:c16="http://schemas.microsoft.com/office/drawing/2014/chart" uri="{C3380CC4-5D6E-409C-BE32-E72D297353CC}">
                <c16:uniqueId val="{00000020-D286-4864-9D50-391865D242BE}"/>
              </c:ext>
            </c:extLst>
          </c:dPt>
          <c:dPt>
            <c:idx val="9"/>
            <c:invertIfNegative val="0"/>
            <c:bubble3D val="0"/>
            <c:spPr>
              <a:solidFill>
                <a:schemeClr val="accent4">
                  <a:lumMod val="60000"/>
                  <a:lumOff val="40000"/>
                </a:schemeClr>
              </a:solidFill>
              <a:ln>
                <a:noFill/>
              </a:ln>
              <a:effectLst/>
            </c:spPr>
            <c:extLst>
              <c:ext xmlns:c16="http://schemas.microsoft.com/office/drawing/2014/chart" uri="{C3380CC4-5D6E-409C-BE32-E72D297353CC}">
                <c16:uniqueId val="{00000022-D286-4864-9D50-391865D242BE}"/>
              </c:ext>
            </c:extLst>
          </c:dPt>
          <c:cat>
            <c:strRef>
              <c:f>'Diligencias de secuestro'!$A$3:$A$13</c:f>
              <c:strCache>
                <c:ptCount val="10"/>
                <c:pt idx="0">
                  <c:v>2015-1</c:v>
                </c:pt>
                <c:pt idx="1">
                  <c:v>2015-2</c:v>
                </c:pt>
                <c:pt idx="2">
                  <c:v>2016-1</c:v>
                </c:pt>
                <c:pt idx="3">
                  <c:v>2016-2</c:v>
                </c:pt>
                <c:pt idx="4">
                  <c:v>2017-1</c:v>
                </c:pt>
                <c:pt idx="5">
                  <c:v>2017-2</c:v>
                </c:pt>
                <c:pt idx="6">
                  <c:v>2018-1</c:v>
                </c:pt>
                <c:pt idx="7">
                  <c:v>2018-2</c:v>
                </c:pt>
                <c:pt idx="8">
                  <c:v>2019-1</c:v>
                </c:pt>
                <c:pt idx="9">
                  <c:v>2019-2</c:v>
                </c:pt>
              </c:strCache>
              <c:extLst/>
            </c:strRef>
          </c:cat>
          <c:val>
            <c:numRef>
              <c:f>'Diligencias de secuestro'!$R$3:$R$13</c:f>
              <c:numCache>
                <c:formatCode>General</c:formatCode>
                <c:ptCount val="10"/>
                <c:pt idx="0">
                  <c:v>18</c:v>
                </c:pt>
                <c:pt idx="1">
                  <c:v>22</c:v>
                </c:pt>
                <c:pt idx="2">
                  <c:v>40</c:v>
                </c:pt>
                <c:pt idx="3">
                  <c:v>53</c:v>
                </c:pt>
                <c:pt idx="4">
                  <c:v>39</c:v>
                </c:pt>
                <c:pt idx="5">
                  <c:v>54</c:v>
                </c:pt>
                <c:pt idx="6" formatCode="0">
                  <c:v>63.285900000000005</c:v>
                </c:pt>
                <c:pt idx="7" formatCode="0">
                  <c:v>70.714500000000001</c:v>
                </c:pt>
                <c:pt idx="8" formatCode="0">
                  <c:v>78.143100000000004</c:v>
                </c:pt>
                <c:pt idx="9" formatCode="0">
                  <c:v>85.571700000000007</c:v>
                </c:pt>
              </c:numCache>
              <c:extLst/>
            </c:numRef>
          </c:val>
          <c:extLst>
            <c:ext xmlns:c16="http://schemas.microsoft.com/office/drawing/2014/chart" uri="{C3380CC4-5D6E-409C-BE32-E72D297353CC}">
              <c16:uniqueId val="{00000023-D286-4864-9D50-391865D242BE}"/>
            </c:ext>
          </c:extLst>
        </c:ser>
        <c:dLbls>
          <c:showLegendKey val="0"/>
          <c:showVal val="0"/>
          <c:showCatName val="0"/>
          <c:showSerName val="0"/>
          <c:showPercent val="0"/>
          <c:showBubbleSize val="0"/>
        </c:dLbls>
        <c:gapWidth val="150"/>
        <c:axId val="199621928"/>
        <c:axId val="199627176"/>
      </c:barChart>
      <c:catAx>
        <c:axId val="199621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99627176"/>
        <c:crosses val="autoZero"/>
        <c:auto val="1"/>
        <c:lblAlgn val="ctr"/>
        <c:lblOffset val="100"/>
        <c:noMultiLvlLbl val="0"/>
      </c:catAx>
      <c:valAx>
        <c:axId val="199627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99621928"/>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200" b="0" i="0" u="none" strike="noStrike" kern="1200" baseline="0">
                <a:solidFill>
                  <a:schemeClr val="tx1">
                    <a:lumMod val="65000"/>
                    <a:lumOff val="35000"/>
                  </a:schemeClr>
                </a:solidFill>
                <a:latin typeface="+mn-lt"/>
                <a:ea typeface="+mn-ea"/>
                <a:cs typeface="+mn-cs"/>
              </a:defRPr>
            </a:pPr>
            <a:endParaRPr lang="es-CO"/>
          </a:p>
        </c:txPr>
      </c:dTable>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800"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0">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10.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7626353-32D0-40D8-B331-8912F67967EB}" type="doc">
      <dgm:prSet loTypeId="urn:microsoft.com/office/officeart/2005/8/layout/hierarchy2" loCatId="hierarchy" qsTypeId="urn:microsoft.com/office/officeart/2005/8/quickstyle/simple1" qsCatId="simple" csTypeId="urn:microsoft.com/office/officeart/2005/8/colors/colorful2" csCatId="colorful" phldr="1"/>
      <dgm:spPr/>
      <dgm:t>
        <a:bodyPr/>
        <a:lstStyle/>
        <a:p>
          <a:endParaRPr lang="es-ES"/>
        </a:p>
      </dgm:t>
    </dgm:pt>
    <dgm:pt modelId="{B2802A1B-87AD-430C-903B-C9E92B0BDE4D}">
      <dgm:prSet phldrT="[Texto]" custT="1"/>
      <dgm:spPr/>
      <dgm:t>
        <a:bodyPr/>
        <a:lstStyle/>
        <a:p>
          <a:r>
            <a:rPr lang="es-ES" sz="1400" dirty="0"/>
            <a:t>Comunicación de Diligencias de Secuestro </a:t>
          </a:r>
        </a:p>
        <a:p>
          <a:r>
            <a:rPr lang="es-ES" sz="1400" b="1" dirty="0">
              <a:solidFill>
                <a:schemeClr val="tx1"/>
              </a:solidFill>
            </a:rPr>
            <a:t>FGN</a:t>
          </a:r>
          <a:endParaRPr lang="es-ES" sz="1400" dirty="0"/>
        </a:p>
      </dgm:t>
    </dgm:pt>
    <dgm:pt modelId="{B1ADCD9F-6160-41A0-9FBC-7FE9630403CE}" type="parTrans" cxnId="{42F8BA8D-ED2C-40DD-AC58-47862EDC2CE9}">
      <dgm:prSet/>
      <dgm:spPr/>
      <dgm:t>
        <a:bodyPr/>
        <a:lstStyle/>
        <a:p>
          <a:endParaRPr lang="es-ES" sz="1400"/>
        </a:p>
      </dgm:t>
    </dgm:pt>
    <dgm:pt modelId="{25FE1341-5271-4725-BF90-B4A83242CFE6}" type="sibTrans" cxnId="{42F8BA8D-ED2C-40DD-AC58-47862EDC2CE9}">
      <dgm:prSet/>
      <dgm:spPr/>
      <dgm:t>
        <a:bodyPr/>
        <a:lstStyle/>
        <a:p>
          <a:endParaRPr lang="es-ES" sz="1400"/>
        </a:p>
      </dgm:t>
    </dgm:pt>
    <dgm:pt modelId="{3206D7E4-35C0-44F4-9789-70EEC201DB19}">
      <dgm:prSet phldrT="[Texto]" custT="1"/>
      <dgm:spPr/>
      <dgm:t>
        <a:bodyPr/>
        <a:lstStyle/>
        <a:p>
          <a:r>
            <a:rPr lang="es-ES" sz="1400" dirty="0"/>
            <a:t>Coordinar Diligencia- Solicitud de Recursos</a:t>
          </a:r>
        </a:p>
        <a:p>
          <a:r>
            <a:rPr lang="es-ES" sz="1400" b="1" dirty="0">
              <a:solidFill>
                <a:schemeClr val="tx1"/>
              </a:solidFill>
            </a:rPr>
            <a:t>GIT-Aseguramiento</a:t>
          </a:r>
        </a:p>
      </dgm:t>
    </dgm:pt>
    <dgm:pt modelId="{DFE925D8-F199-4536-888D-4FC3F54EC3CA}" type="parTrans" cxnId="{991906E4-8A93-482C-805D-494B7A431B17}">
      <dgm:prSet custT="1"/>
      <dgm:spPr/>
      <dgm:t>
        <a:bodyPr/>
        <a:lstStyle/>
        <a:p>
          <a:endParaRPr lang="es-ES" sz="1400"/>
        </a:p>
      </dgm:t>
    </dgm:pt>
    <dgm:pt modelId="{FB37DF8A-D92E-4F84-B9EA-7F8F41E6AC3C}" type="sibTrans" cxnId="{991906E4-8A93-482C-805D-494B7A431B17}">
      <dgm:prSet/>
      <dgm:spPr/>
      <dgm:t>
        <a:bodyPr/>
        <a:lstStyle/>
        <a:p>
          <a:endParaRPr lang="es-ES" sz="1400"/>
        </a:p>
      </dgm:t>
    </dgm:pt>
    <dgm:pt modelId="{CF927BFA-6BF0-4D1E-912A-50F3B876A4F6}">
      <dgm:prSet phldrT="[Texto]" custT="1"/>
      <dgm:spPr/>
      <dgm:t>
        <a:bodyPr/>
        <a:lstStyle/>
        <a:p>
          <a:r>
            <a:rPr lang="es-ES" sz="1400" dirty="0"/>
            <a:t>Determinación de personal a Asistir</a:t>
          </a:r>
        </a:p>
        <a:p>
          <a:r>
            <a:rPr lang="es-ES" sz="1400" b="1" dirty="0">
              <a:solidFill>
                <a:schemeClr val="tx1"/>
              </a:solidFill>
            </a:rPr>
            <a:t>Regionales</a:t>
          </a:r>
        </a:p>
        <a:p>
          <a:r>
            <a:rPr lang="es-ES" sz="1400" b="1" dirty="0">
              <a:solidFill>
                <a:schemeClr val="tx1"/>
              </a:solidFill>
            </a:rPr>
            <a:t>GIT- Aseguramiento</a:t>
          </a:r>
        </a:p>
        <a:p>
          <a:r>
            <a:rPr lang="es-ES" sz="1400" b="1" dirty="0">
              <a:solidFill>
                <a:schemeClr val="tx1"/>
              </a:solidFill>
            </a:rPr>
            <a:t>Gerencias Sociedades </a:t>
          </a:r>
        </a:p>
      </dgm:t>
    </dgm:pt>
    <dgm:pt modelId="{00DE1074-00D7-4707-A366-B2559164494A}" type="parTrans" cxnId="{B75C255B-DA6B-4DBE-BBA0-FD318F49471F}">
      <dgm:prSet custT="1"/>
      <dgm:spPr/>
      <dgm:t>
        <a:bodyPr/>
        <a:lstStyle/>
        <a:p>
          <a:endParaRPr lang="es-ES" sz="1400"/>
        </a:p>
      </dgm:t>
    </dgm:pt>
    <dgm:pt modelId="{68B4E796-37A8-4CF5-9501-790A8A667A58}" type="sibTrans" cxnId="{B75C255B-DA6B-4DBE-BBA0-FD318F49471F}">
      <dgm:prSet/>
      <dgm:spPr/>
      <dgm:t>
        <a:bodyPr/>
        <a:lstStyle/>
        <a:p>
          <a:endParaRPr lang="es-ES" sz="1400"/>
        </a:p>
      </dgm:t>
    </dgm:pt>
    <dgm:pt modelId="{E720F467-39C3-447B-848A-62FC441026CC}">
      <dgm:prSet phldrT="[Texto]" custT="1"/>
      <dgm:spPr/>
      <dgm:t>
        <a:bodyPr/>
        <a:lstStyle/>
        <a:p>
          <a:r>
            <a:rPr lang="es-ES" sz="1400" dirty="0"/>
            <a:t>Recursos Externos necesarios</a:t>
          </a:r>
        </a:p>
        <a:p>
          <a:r>
            <a:rPr lang="es-ES" sz="1400" b="1" dirty="0">
              <a:solidFill>
                <a:schemeClr val="tx1"/>
              </a:solidFill>
            </a:rPr>
            <a:t>Regionales</a:t>
          </a:r>
        </a:p>
        <a:p>
          <a:r>
            <a:rPr lang="es-ES" sz="1400" b="1" dirty="0">
              <a:solidFill>
                <a:schemeClr val="tx1"/>
              </a:solidFill>
            </a:rPr>
            <a:t>Gerencia de Muebles</a:t>
          </a:r>
        </a:p>
        <a:p>
          <a:r>
            <a:rPr lang="es-ES" sz="1400" b="1" dirty="0">
              <a:solidFill>
                <a:schemeClr val="tx1"/>
              </a:solidFill>
            </a:rPr>
            <a:t>GIT - Aseguramiento </a:t>
          </a:r>
        </a:p>
      </dgm:t>
    </dgm:pt>
    <dgm:pt modelId="{EDB12F9F-479C-4F6D-9C1E-298ACC335F23}" type="parTrans" cxnId="{E5021327-8B45-4BCD-A8C8-E218219811E4}">
      <dgm:prSet custT="1"/>
      <dgm:spPr/>
      <dgm:t>
        <a:bodyPr/>
        <a:lstStyle/>
        <a:p>
          <a:endParaRPr lang="es-ES" sz="1400"/>
        </a:p>
      </dgm:t>
    </dgm:pt>
    <dgm:pt modelId="{B7C32768-91C2-4A30-9238-C158523FB821}" type="sibTrans" cxnId="{E5021327-8B45-4BCD-A8C8-E218219811E4}">
      <dgm:prSet/>
      <dgm:spPr/>
      <dgm:t>
        <a:bodyPr/>
        <a:lstStyle/>
        <a:p>
          <a:endParaRPr lang="es-ES" sz="1400"/>
        </a:p>
      </dgm:t>
    </dgm:pt>
    <dgm:pt modelId="{D295A9F4-0091-4D46-BA71-7BA4538770E3}">
      <dgm:prSet phldrT="[Texto]" custT="1"/>
      <dgm:spPr/>
      <dgm:t>
        <a:bodyPr/>
        <a:lstStyle/>
        <a:p>
          <a:r>
            <a:rPr lang="es-ES" sz="1400" dirty="0"/>
            <a:t>Solicitud de Asignación de Depositario</a:t>
          </a:r>
        </a:p>
        <a:p>
          <a:r>
            <a:rPr lang="es-ES" sz="1400" b="1" dirty="0">
              <a:solidFill>
                <a:schemeClr val="tx1"/>
              </a:solidFill>
            </a:rPr>
            <a:t>GIT -Aseguramiento </a:t>
          </a:r>
        </a:p>
      </dgm:t>
    </dgm:pt>
    <dgm:pt modelId="{98BC3663-3B8B-4F67-8C40-2024CD13A959}" type="parTrans" cxnId="{82FC7D81-BB63-4DAA-9D7B-B0810D8F4D0E}">
      <dgm:prSet custT="1"/>
      <dgm:spPr/>
      <dgm:t>
        <a:bodyPr/>
        <a:lstStyle/>
        <a:p>
          <a:endParaRPr lang="es-ES" sz="1400"/>
        </a:p>
      </dgm:t>
    </dgm:pt>
    <dgm:pt modelId="{71CCB13D-D685-4B5B-9500-503B1A905819}" type="sibTrans" cxnId="{82FC7D81-BB63-4DAA-9D7B-B0810D8F4D0E}">
      <dgm:prSet/>
      <dgm:spPr/>
      <dgm:t>
        <a:bodyPr/>
        <a:lstStyle/>
        <a:p>
          <a:endParaRPr lang="es-ES" sz="1400"/>
        </a:p>
      </dgm:t>
    </dgm:pt>
    <dgm:pt modelId="{FC562701-76E7-4FDC-8862-A722A5EF7EDA}">
      <dgm:prSet phldrT="[Texto]" custT="1"/>
      <dgm:spPr/>
      <dgm:t>
        <a:bodyPr/>
        <a:lstStyle/>
        <a:p>
          <a:r>
            <a:rPr lang="es-ES" sz="1400" dirty="0"/>
            <a:t>Designación Automática de Depositario</a:t>
          </a:r>
        </a:p>
        <a:p>
          <a:r>
            <a:rPr lang="es-ES" sz="1400" b="1" dirty="0">
              <a:solidFill>
                <a:schemeClr val="tx1"/>
              </a:solidFill>
            </a:rPr>
            <a:t>GIT-Depositario</a:t>
          </a:r>
        </a:p>
      </dgm:t>
    </dgm:pt>
    <dgm:pt modelId="{A26EC290-17DD-44B2-8784-BE37299DD90E}" type="parTrans" cxnId="{719B6778-4293-4F9C-A140-CD7F8C002EA4}">
      <dgm:prSet custT="1"/>
      <dgm:spPr/>
      <dgm:t>
        <a:bodyPr/>
        <a:lstStyle/>
        <a:p>
          <a:endParaRPr lang="es-ES" sz="1400"/>
        </a:p>
      </dgm:t>
    </dgm:pt>
    <dgm:pt modelId="{5496321F-E46C-4CAC-8299-71BE4870D7E1}" type="sibTrans" cxnId="{719B6778-4293-4F9C-A140-CD7F8C002EA4}">
      <dgm:prSet/>
      <dgm:spPr/>
      <dgm:t>
        <a:bodyPr/>
        <a:lstStyle/>
        <a:p>
          <a:endParaRPr lang="es-ES" sz="1400"/>
        </a:p>
      </dgm:t>
    </dgm:pt>
    <dgm:pt modelId="{4B27B3B1-A7B3-4789-982C-280D743F955E}" type="pres">
      <dgm:prSet presAssocID="{17626353-32D0-40D8-B331-8912F67967EB}" presName="diagram" presStyleCnt="0">
        <dgm:presLayoutVars>
          <dgm:chPref val="1"/>
          <dgm:dir/>
          <dgm:animOne val="branch"/>
          <dgm:animLvl val="lvl"/>
          <dgm:resizeHandles val="exact"/>
        </dgm:presLayoutVars>
      </dgm:prSet>
      <dgm:spPr/>
    </dgm:pt>
    <dgm:pt modelId="{18242477-D5DD-4732-B67C-D4F6C8465050}" type="pres">
      <dgm:prSet presAssocID="{B2802A1B-87AD-430C-903B-C9E92B0BDE4D}" presName="root1" presStyleCnt="0"/>
      <dgm:spPr/>
    </dgm:pt>
    <dgm:pt modelId="{6548ECD0-67B0-4F86-B55F-15411439C3A1}" type="pres">
      <dgm:prSet presAssocID="{B2802A1B-87AD-430C-903B-C9E92B0BDE4D}" presName="LevelOneTextNode" presStyleLbl="node0" presStyleIdx="0" presStyleCnt="1">
        <dgm:presLayoutVars>
          <dgm:chPref val="3"/>
        </dgm:presLayoutVars>
      </dgm:prSet>
      <dgm:spPr/>
    </dgm:pt>
    <dgm:pt modelId="{A5A05137-0559-4430-A51D-CE8D4001A46E}" type="pres">
      <dgm:prSet presAssocID="{B2802A1B-87AD-430C-903B-C9E92B0BDE4D}" presName="level2hierChild" presStyleCnt="0"/>
      <dgm:spPr/>
    </dgm:pt>
    <dgm:pt modelId="{6A9857F4-A640-4156-983D-B632BCFB65A7}" type="pres">
      <dgm:prSet presAssocID="{DFE925D8-F199-4536-888D-4FC3F54EC3CA}" presName="conn2-1" presStyleLbl="parChTrans1D2" presStyleIdx="0" presStyleCnt="2"/>
      <dgm:spPr/>
    </dgm:pt>
    <dgm:pt modelId="{B7F51C4D-C05F-404C-BCB0-DA1D9E077804}" type="pres">
      <dgm:prSet presAssocID="{DFE925D8-F199-4536-888D-4FC3F54EC3CA}" presName="connTx" presStyleLbl="parChTrans1D2" presStyleIdx="0" presStyleCnt="2"/>
      <dgm:spPr/>
    </dgm:pt>
    <dgm:pt modelId="{04A00955-4F24-447A-B8F9-DFC4E353809F}" type="pres">
      <dgm:prSet presAssocID="{3206D7E4-35C0-44F4-9789-70EEC201DB19}" presName="root2" presStyleCnt="0"/>
      <dgm:spPr/>
    </dgm:pt>
    <dgm:pt modelId="{FEEF5954-DC8E-4FAD-8948-C5E582CAE8F1}" type="pres">
      <dgm:prSet presAssocID="{3206D7E4-35C0-44F4-9789-70EEC201DB19}" presName="LevelTwoTextNode" presStyleLbl="node2" presStyleIdx="0" presStyleCnt="2">
        <dgm:presLayoutVars>
          <dgm:chPref val="3"/>
        </dgm:presLayoutVars>
      </dgm:prSet>
      <dgm:spPr/>
    </dgm:pt>
    <dgm:pt modelId="{A76E4733-2DD6-4E55-A61C-A0E92E8B8147}" type="pres">
      <dgm:prSet presAssocID="{3206D7E4-35C0-44F4-9789-70EEC201DB19}" presName="level3hierChild" presStyleCnt="0"/>
      <dgm:spPr/>
    </dgm:pt>
    <dgm:pt modelId="{241CF2C3-CA4A-4336-84B5-4F5D48AE3716}" type="pres">
      <dgm:prSet presAssocID="{00DE1074-00D7-4707-A366-B2559164494A}" presName="conn2-1" presStyleLbl="parChTrans1D3" presStyleIdx="0" presStyleCnt="3"/>
      <dgm:spPr/>
    </dgm:pt>
    <dgm:pt modelId="{599E6ADA-542C-4DAD-8452-7C47110A8FE9}" type="pres">
      <dgm:prSet presAssocID="{00DE1074-00D7-4707-A366-B2559164494A}" presName="connTx" presStyleLbl="parChTrans1D3" presStyleIdx="0" presStyleCnt="3"/>
      <dgm:spPr/>
    </dgm:pt>
    <dgm:pt modelId="{6D3AEE4F-6E31-43F1-88AA-CE7CED71753C}" type="pres">
      <dgm:prSet presAssocID="{CF927BFA-6BF0-4D1E-912A-50F3B876A4F6}" presName="root2" presStyleCnt="0"/>
      <dgm:spPr/>
    </dgm:pt>
    <dgm:pt modelId="{66C9D064-09E1-4325-BC26-A1A46ED12D63}" type="pres">
      <dgm:prSet presAssocID="{CF927BFA-6BF0-4D1E-912A-50F3B876A4F6}" presName="LevelTwoTextNode" presStyleLbl="node3" presStyleIdx="0" presStyleCnt="3" custScaleY="104911">
        <dgm:presLayoutVars>
          <dgm:chPref val="3"/>
        </dgm:presLayoutVars>
      </dgm:prSet>
      <dgm:spPr/>
    </dgm:pt>
    <dgm:pt modelId="{4EF74DA7-BB1B-4C22-BC63-5C631995F38B}" type="pres">
      <dgm:prSet presAssocID="{CF927BFA-6BF0-4D1E-912A-50F3B876A4F6}" presName="level3hierChild" presStyleCnt="0"/>
      <dgm:spPr/>
    </dgm:pt>
    <dgm:pt modelId="{D16680CD-7D94-49FC-848B-B85B42EAEEA5}" type="pres">
      <dgm:prSet presAssocID="{EDB12F9F-479C-4F6D-9C1E-298ACC335F23}" presName="conn2-1" presStyleLbl="parChTrans1D3" presStyleIdx="1" presStyleCnt="3"/>
      <dgm:spPr/>
    </dgm:pt>
    <dgm:pt modelId="{CF236ACD-8E44-4119-B332-5EAEEAAA7BC4}" type="pres">
      <dgm:prSet presAssocID="{EDB12F9F-479C-4F6D-9C1E-298ACC335F23}" presName="connTx" presStyleLbl="parChTrans1D3" presStyleIdx="1" presStyleCnt="3"/>
      <dgm:spPr/>
    </dgm:pt>
    <dgm:pt modelId="{2B9CBB47-ADB3-4CBE-83BC-9428701B9A8F}" type="pres">
      <dgm:prSet presAssocID="{E720F467-39C3-447B-848A-62FC441026CC}" presName="root2" presStyleCnt="0"/>
      <dgm:spPr/>
    </dgm:pt>
    <dgm:pt modelId="{4E3587FD-E9AB-4285-BE80-5C1312433E3C}" type="pres">
      <dgm:prSet presAssocID="{E720F467-39C3-447B-848A-62FC441026CC}" presName="LevelTwoTextNode" presStyleLbl="node3" presStyleIdx="1" presStyleCnt="3">
        <dgm:presLayoutVars>
          <dgm:chPref val="3"/>
        </dgm:presLayoutVars>
      </dgm:prSet>
      <dgm:spPr/>
    </dgm:pt>
    <dgm:pt modelId="{C10264A0-5D27-49B4-8FD2-585B569827E9}" type="pres">
      <dgm:prSet presAssocID="{E720F467-39C3-447B-848A-62FC441026CC}" presName="level3hierChild" presStyleCnt="0"/>
      <dgm:spPr/>
    </dgm:pt>
    <dgm:pt modelId="{8C1D0053-4BE5-471C-AD22-FFC248A8670B}" type="pres">
      <dgm:prSet presAssocID="{98BC3663-3B8B-4F67-8C40-2024CD13A959}" presName="conn2-1" presStyleLbl="parChTrans1D2" presStyleIdx="1" presStyleCnt="2"/>
      <dgm:spPr/>
    </dgm:pt>
    <dgm:pt modelId="{1DACDF17-41DE-465C-A847-75B29F8BDA0E}" type="pres">
      <dgm:prSet presAssocID="{98BC3663-3B8B-4F67-8C40-2024CD13A959}" presName="connTx" presStyleLbl="parChTrans1D2" presStyleIdx="1" presStyleCnt="2"/>
      <dgm:spPr/>
    </dgm:pt>
    <dgm:pt modelId="{340DBD6A-4469-413E-A785-E425ADFDA421}" type="pres">
      <dgm:prSet presAssocID="{D295A9F4-0091-4D46-BA71-7BA4538770E3}" presName="root2" presStyleCnt="0"/>
      <dgm:spPr/>
    </dgm:pt>
    <dgm:pt modelId="{3E812B21-0969-460E-9449-2F189102A203}" type="pres">
      <dgm:prSet presAssocID="{D295A9F4-0091-4D46-BA71-7BA4538770E3}" presName="LevelTwoTextNode" presStyleLbl="node2" presStyleIdx="1" presStyleCnt="2">
        <dgm:presLayoutVars>
          <dgm:chPref val="3"/>
        </dgm:presLayoutVars>
      </dgm:prSet>
      <dgm:spPr/>
    </dgm:pt>
    <dgm:pt modelId="{98C04E25-4255-4CDC-9E74-0A108F4B3EC3}" type="pres">
      <dgm:prSet presAssocID="{D295A9F4-0091-4D46-BA71-7BA4538770E3}" presName="level3hierChild" presStyleCnt="0"/>
      <dgm:spPr/>
    </dgm:pt>
    <dgm:pt modelId="{14412E47-F02C-4C64-9FBD-F88102CBCB63}" type="pres">
      <dgm:prSet presAssocID="{A26EC290-17DD-44B2-8784-BE37299DD90E}" presName="conn2-1" presStyleLbl="parChTrans1D3" presStyleIdx="2" presStyleCnt="3"/>
      <dgm:spPr/>
    </dgm:pt>
    <dgm:pt modelId="{55BD889B-B10E-471A-B772-022F23F5DCC5}" type="pres">
      <dgm:prSet presAssocID="{A26EC290-17DD-44B2-8784-BE37299DD90E}" presName="connTx" presStyleLbl="parChTrans1D3" presStyleIdx="2" presStyleCnt="3"/>
      <dgm:spPr/>
    </dgm:pt>
    <dgm:pt modelId="{056975CB-8252-4A26-BD24-A4961859CBB7}" type="pres">
      <dgm:prSet presAssocID="{FC562701-76E7-4FDC-8862-A722A5EF7EDA}" presName="root2" presStyleCnt="0"/>
      <dgm:spPr/>
    </dgm:pt>
    <dgm:pt modelId="{C4527DBA-42C7-4915-9158-357CA0469775}" type="pres">
      <dgm:prSet presAssocID="{FC562701-76E7-4FDC-8862-A722A5EF7EDA}" presName="LevelTwoTextNode" presStyleLbl="node3" presStyleIdx="2" presStyleCnt="3">
        <dgm:presLayoutVars>
          <dgm:chPref val="3"/>
        </dgm:presLayoutVars>
      </dgm:prSet>
      <dgm:spPr/>
    </dgm:pt>
    <dgm:pt modelId="{0BB8D696-DAD3-4360-99B8-A4DBA77C82DA}" type="pres">
      <dgm:prSet presAssocID="{FC562701-76E7-4FDC-8862-A722A5EF7EDA}" presName="level3hierChild" presStyleCnt="0"/>
      <dgm:spPr/>
    </dgm:pt>
  </dgm:ptLst>
  <dgm:cxnLst>
    <dgm:cxn modelId="{16A04C16-ECE1-46C6-A834-1CF85EDB72FE}" type="presOf" srcId="{DFE925D8-F199-4536-888D-4FC3F54EC3CA}" destId="{B7F51C4D-C05F-404C-BCB0-DA1D9E077804}" srcOrd="1" destOrd="0" presId="urn:microsoft.com/office/officeart/2005/8/layout/hierarchy2"/>
    <dgm:cxn modelId="{2A3FB723-6FDB-4733-9FDC-0A05F11ED052}" type="presOf" srcId="{00DE1074-00D7-4707-A366-B2559164494A}" destId="{599E6ADA-542C-4DAD-8452-7C47110A8FE9}" srcOrd="1" destOrd="0" presId="urn:microsoft.com/office/officeart/2005/8/layout/hierarchy2"/>
    <dgm:cxn modelId="{BB957C26-169D-485D-9A14-32AF804F6091}" type="presOf" srcId="{FC562701-76E7-4FDC-8862-A722A5EF7EDA}" destId="{C4527DBA-42C7-4915-9158-357CA0469775}" srcOrd="0" destOrd="0" presId="urn:microsoft.com/office/officeart/2005/8/layout/hierarchy2"/>
    <dgm:cxn modelId="{E5021327-8B45-4BCD-A8C8-E218219811E4}" srcId="{3206D7E4-35C0-44F4-9789-70EEC201DB19}" destId="{E720F467-39C3-447B-848A-62FC441026CC}" srcOrd="1" destOrd="0" parTransId="{EDB12F9F-479C-4F6D-9C1E-298ACC335F23}" sibTransId="{B7C32768-91C2-4A30-9238-C158523FB821}"/>
    <dgm:cxn modelId="{56BF343D-B971-4D19-8BC1-60CFF73F72EB}" type="presOf" srcId="{E720F467-39C3-447B-848A-62FC441026CC}" destId="{4E3587FD-E9AB-4285-BE80-5C1312433E3C}" srcOrd="0" destOrd="0" presId="urn:microsoft.com/office/officeart/2005/8/layout/hierarchy2"/>
    <dgm:cxn modelId="{B75C255B-DA6B-4DBE-BBA0-FD318F49471F}" srcId="{3206D7E4-35C0-44F4-9789-70EEC201DB19}" destId="{CF927BFA-6BF0-4D1E-912A-50F3B876A4F6}" srcOrd="0" destOrd="0" parTransId="{00DE1074-00D7-4707-A366-B2559164494A}" sibTransId="{68B4E796-37A8-4CF5-9501-790A8A667A58}"/>
    <dgm:cxn modelId="{719B6778-4293-4F9C-A140-CD7F8C002EA4}" srcId="{D295A9F4-0091-4D46-BA71-7BA4538770E3}" destId="{FC562701-76E7-4FDC-8862-A722A5EF7EDA}" srcOrd="0" destOrd="0" parTransId="{A26EC290-17DD-44B2-8784-BE37299DD90E}" sibTransId="{5496321F-E46C-4CAC-8299-71BE4870D7E1}"/>
    <dgm:cxn modelId="{18350759-D8A7-49CC-90AF-7DB0CDF21D5A}" type="presOf" srcId="{3206D7E4-35C0-44F4-9789-70EEC201DB19}" destId="{FEEF5954-DC8E-4FAD-8948-C5E582CAE8F1}" srcOrd="0" destOrd="0" presId="urn:microsoft.com/office/officeart/2005/8/layout/hierarchy2"/>
    <dgm:cxn modelId="{5325FD7D-4C28-4B8E-9FA8-9BAD6CD3C699}" type="presOf" srcId="{A26EC290-17DD-44B2-8784-BE37299DD90E}" destId="{55BD889B-B10E-471A-B772-022F23F5DCC5}" srcOrd="1" destOrd="0" presId="urn:microsoft.com/office/officeart/2005/8/layout/hierarchy2"/>
    <dgm:cxn modelId="{82FC7D81-BB63-4DAA-9D7B-B0810D8F4D0E}" srcId="{B2802A1B-87AD-430C-903B-C9E92B0BDE4D}" destId="{D295A9F4-0091-4D46-BA71-7BA4538770E3}" srcOrd="1" destOrd="0" parTransId="{98BC3663-3B8B-4F67-8C40-2024CD13A959}" sibTransId="{71CCB13D-D685-4B5B-9500-503B1A905819}"/>
    <dgm:cxn modelId="{1B30CD82-D261-48DB-83CB-915159A0D94B}" type="presOf" srcId="{EDB12F9F-479C-4F6D-9C1E-298ACC335F23}" destId="{CF236ACD-8E44-4119-B332-5EAEEAAA7BC4}" srcOrd="1" destOrd="0" presId="urn:microsoft.com/office/officeart/2005/8/layout/hierarchy2"/>
    <dgm:cxn modelId="{9AE6908C-2AB3-4C5C-AAED-D566B11FB9D5}" type="presOf" srcId="{D295A9F4-0091-4D46-BA71-7BA4538770E3}" destId="{3E812B21-0969-460E-9449-2F189102A203}" srcOrd="0" destOrd="0" presId="urn:microsoft.com/office/officeart/2005/8/layout/hierarchy2"/>
    <dgm:cxn modelId="{42F8BA8D-ED2C-40DD-AC58-47862EDC2CE9}" srcId="{17626353-32D0-40D8-B331-8912F67967EB}" destId="{B2802A1B-87AD-430C-903B-C9E92B0BDE4D}" srcOrd="0" destOrd="0" parTransId="{B1ADCD9F-6160-41A0-9FBC-7FE9630403CE}" sibTransId="{25FE1341-5271-4725-BF90-B4A83242CFE6}"/>
    <dgm:cxn modelId="{5F1F4C90-09E5-4DCE-BB9B-22C76BFB3448}" type="presOf" srcId="{CF927BFA-6BF0-4D1E-912A-50F3B876A4F6}" destId="{66C9D064-09E1-4325-BC26-A1A46ED12D63}" srcOrd="0" destOrd="0" presId="urn:microsoft.com/office/officeart/2005/8/layout/hierarchy2"/>
    <dgm:cxn modelId="{87E642A6-8982-4063-B104-D46F38B757E7}" type="presOf" srcId="{00DE1074-00D7-4707-A366-B2559164494A}" destId="{241CF2C3-CA4A-4336-84B5-4F5D48AE3716}" srcOrd="0" destOrd="0" presId="urn:microsoft.com/office/officeart/2005/8/layout/hierarchy2"/>
    <dgm:cxn modelId="{D4FA3BBD-4C8E-4225-8F54-AADC7E2A703A}" type="presOf" srcId="{B2802A1B-87AD-430C-903B-C9E92B0BDE4D}" destId="{6548ECD0-67B0-4F86-B55F-15411439C3A1}" srcOrd="0" destOrd="0" presId="urn:microsoft.com/office/officeart/2005/8/layout/hierarchy2"/>
    <dgm:cxn modelId="{3E8BAFBE-0D56-4CFB-B6AD-4918207A8A3F}" type="presOf" srcId="{98BC3663-3B8B-4F67-8C40-2024CD13A959}" destId="{1DACDF17-41DE-465C-A847-75B29F8BDA0E}" srcOrd="1" destOrd="0" presId="urn:microsoft.com/office/officeart/2005/8/layout/hierarchy2"/>
    <dgm:cxn modelId="{9DDEBFBE-262A-42CA-A9F7-26529BA1819F}" type="presOf" srcId="{A26EC290-17DD-44B2-8784-BE37299DD90E}" destId="{14412E47-F02C-4C64-9FBD-F88102CBCB63}" srcOrd="0" destOrd="0" presId="urn:microsoft.com/office/officeart/2005/8/layout/hierarchy2"/>
    <dgm:cxn modelId="{C82D00CC-7CD9-4284-AA3A-19E8538481A6}" type="presOf" srcId="{EDB12F9F-479C-4F6D-9C1E-298ACC335F23}" destId="{D16680CD-7D94-49FC-848B-B85B42EAEEA5}" srcOrd="0" destOrd="0" presId="urn:microsoft.com/office/officeart/2005/8/layout/hierarchy2"/>
    <dgm:cxn modelId="{E1CB86CF-B075-4D3A-AA44-E600DD165072}" type="presOf" srcId="{98BC3663-3B8B-4F67-8C40-2024CD13A959}" destId="{8C1D0053-4BE5-471C-AD22-FFC248A8670B}" srcOrd="0" destOrd="0" presId="urn:microsoft.com/office/officeart/2005/8/layout/hierarchy2"/>
    <dgm:cxn modelId="{991906E4-8A93-482C-805D-494B7A431B17}" srcId="{B2802A1B-87AD-430C-903B-C9E92B0BDE4D}" destId="{3206D7E4-35C0-44F4-9789-70EEC201DB19}" srcOrd="0" destOrd="0" parTransId="{DFE925D8-F199-4536-888D-4FC3F54EC3CA}" sibTransId="{FB37DF8A-D92E-4F84-B9EA-7F8F41E6AC3C}"/>
    <dgm:cxn modelId="{6172F5EE-BE41-44FE-A5C7-58A4C4BDFF6F}" type="presOf" srcId="{DFE925D8-F199-4536-888D-4FC3F54EC3CA}" destId="{6A9857F4-A640-4156-983D-B632BCFB65A7}" srcOrd="0" destOrd="0" presId="urn:microsoft.com/office/officeart/2005/8/layout/hierarchy2"/>
    <dgm:cxn modelId="{DD24E1FF-CA77-429A-B5B4-3A8349976B59}" type="presOf" srcId="{17626353-32D0-40D8-B331-8912F67967EB}" destId="{4B27B3B1-A7B3-4789-982C-280D743F955E}" srcOrd="0" destOrd="0" presId="urn:microsoft.com/office/officeart/2005/8/layout/hierarchy2"/>
    <dgm:cxn modelId="{059021EE-BC06-483C-83AA-B5B5D11B0FDF}" type="presParOf" srcId="{4B27B3B1-A7B3-4789-982C-280D743F955E}" destId="{18242477-D5DD-4732-B67C-D4F6C8465050}" srcOrd="0" destOrd="0" presId="urn:microsoft.com/office/officeart/2005/8/layout/hierarchy2"/>
    <dgm:cxn modelId="{539B3D12-E067-4B26-88E9-A29A0B6C476B}" type="presParOf" srcId="{18242477-D5DD-4732-B67C-D4F6C8465050}" destId="{6548ECD0-67B0-4F86-B55F-15411439C3A1}" srcOrd="0" destOrd="0" presId="urn:microsoft.com/office/officeart/2005/8/layout/hierarchy2"/>
    <dgm:cxn modelId="{BB78D10E-972B-406D-B9D2-063373C2D5C6}" type="presParOf" srcId="{18242477-D5DD-4732-B67C-D4F6C8465050}" destId="{A5A05137-0559-4430-A51D-CE8D4001A46E}" srcOrd="1" destOrd="0" presId="urn:microsoft.com/office/officeart/2005/8/layout/hierarchy2"/>
    <dgm:cxn modelId="{024E3009-A089-4A7E-B31C-9B9C7689F737}" type="presParOf" srcId="{A5A05137-0559-4430-A51D-CE8D4001A46E}" destId="{6A9857F4-A640-4156-983D-B632BCFB65A7}" srcOrd="0" destOrd="0" presId="urn:microsoft.com/office/officeart/2005/8/layout/hierarchy2"/>
    <dgm:cxn modelId="{7BD8BF3D-3E69-4C3B-97A0-FE8401624544}" type="presParOf" srcId="{6A9857F4-A640-4156-983D-B632BCFB65A7}" destId="{B7F51C4D-C05F-404C-BCB0-DA1D9E077804}" srcOrd="0" destOrd="0" presId="urn:microsoft.com/office/officeart/2005/8/layout/hierarchy2"/>
    <dgm:cxn modelId="{F7A9E62F-D45D-4A68-BD36-D1D8CF94E3E7}" type="presParOf" srcId="{A5A05137-0559-4430-A51D-CE8D4001A46E}" destId="{04A00955-4F24-447A-B8F9-DFC4E353809F}" srcOrd="1" destOrd="0" presId="urn:microsoft.com/office/officeart/2005/8/layout/hierarchy2"/>
    <dgm:cxn modelId="{4710CEFA-E76D-4391-B2D6-59B797D862DC}" type="presParOf" srcId="{04A00955-4F24-447A-B8F9-DFC4E353809F}" destId="{FEEF5954-DC8E-4FAD-8948-C5E582CAE8F1}" srcOrd="0" destOrd="0" presId="urn:microsoft.com/office/officeart/2005/8/layout/hierarchy2"/>
    <dgm:cxn modelId="{D9239BEA-D052-4D16-8A56-DC2E83C29DF3}" type="presParOf" srcId="{04A00955-4F24-447A-B8F9-DFC4E353809F}" destId="{A76E4733-2DD6-4E55-A61C-A0E92E8B8147}" srcOrd="1" destOrd="0" presId="urn:microsoft.com/office/officeart/2005/8/layout/hierarchy2"/>
    <dgm:cxn modelId="{66F352DE-681F-46CC-978A-88918D4531F8}" type="presParOf" srcId="{A76E4733-2DD6-4E55-A61C-A0E92E8B8147}" destId="{241CF2C3-CA4A-4336-84B5-4F5D48AE3716}" srcOrd="0" destOrd="0" presId="urn:microsoft.com/office/officeart/2005/8/layout/hierarchy2"/>
    <dgm:cxn modelId="{0EE18B3A-B244-41B9-BF17-8712C4E5B2D7}" type="presParOf" srcId="{241CF2C3-CA4A-4336-84B5-4F5D48AE3716}" destId="{599E6ADA-542C-4DAD-8452-7C47110A8FE9}" srcOrd="0" destOrd="0" presId="urn:microsoft.com/office/officeart/2005/8/layout/hierarchy2"/>
    <dgm:cxn modelId="{5FC17932-BF47-4A5F-B2B8-8A0D9A3ADCE6}" type="presParOf" srcId="{A76E4733-2DD6-4E55-A61C-A0E92E8B8147}" destId="{6D3AEE4F-6E31-43F1-88AA-CE7CED71753C}" srcOrd="1" destOrd="0" presId="urn:microsoft.com/office/officeart/2005/8/layout/hierarchy2"/>
    <dgm:cxn modelId="{AAC2C2BD-C6FF-44A5-9011-F656BFA7E3E1}" type="presParOf" srcId="{6D3AEE4F-6E31-43F1-88AA-CE7CED71753C}" destId="{66C9D064-09E1-4325-BC26-A1A46ED12D63}" srcOrd="0" destOrd="0" presId="urn:microsoft.com/office/officeart/2005/8/layout/hierarchy2"/>
    <dgm:cxn modelId="{6A4AF68E-F3F4-4E26-BF42-5D4880D4100B}" type="presParOf" srcId="{6D3AEE4F-6E31-43F1-88AA-CE7CED71753C}" destId="{4EF74DA7-BB1B-4C22-BC63-5C631995F38B}" srcOrd="1" destOrd="0" presId="urn:microsoft.com/office/officeart/2005/8/layout/hierarchy2"/>
    <dgm:cxn modelId="{19CABD79-69DE-4DE9-8AC1-810ABC56C1F3}" type="presParOf" srcId="{A76E4733-2DD6-4E55-A61C-A0E92E8B8147}" destId="{D16680CD-7D94-49FC-848B-B85B42EAEEA5}" srcOrd="2" destOrd="0" presId="urn:microsoft.com/office/officeart/2005/8/layout/hierarchy2"/>
    <dgm:cxn modelId="{F2A53FC9-71FA-4600-BA04-49541D77F4FA}" type="presParOf" srcId="{D16680CD-7D94-49FC-848B-B85B42EAEEA5}" destId="{CF236ACD-8E44-4119-B332-5EAEEAAA7BC4}" srcOrd="0" destOrd="0" presId="urn:microsoft.com/office/officeart/2005/8/layout/hierarchy2"/>
    <dgm:cxn modelId="{3B0F4D3B-15D9-410D-B31A-4743FEC768CF}" type="presParOf" srcId="{A76E4733-2DD6-4E55-A61C-A0E92E8B8147}" destId="{2B9CBB47-ADB3-4CBE-83BC-9428701B9A8F}" srcOrd="3" destOrd="0" presId="urn:microsoft.com/office/officeart/2005/8/layout/hierarchy2"/>
    <dgm:cxn modelId="{F5858FB9-5A01-459D-AC84-EC0169734DF4}" type="presParOf" srcId="{2B9CBB47-ADB3-4CBE-83BC-9428701B9A8F}" destId="{4E3587FD-E9AB-4285-BE80-5C1312433E3C}" srcOrd="0" destOrd="0" presId="urn:microsoft.com/office/officeart/2005/8/layout/hierarchy2"/>
    <dgm:cxn modelId="{DF4FB9A9-EAAE-4C83-91EB-A4F97E6CA850}" type="presParOf" srcId="{2B9CBB47-ADB3-4CBE-83BC-9428701B9A8F}" destId="{C10264A0-5D27-49B4-8FD2-585B569827E9}" srcOrd="1" destOrd="0" presId="urn:microsoft.com/office/officeart/2005/8/layout/hierarchy2"/>
    <dgm:cxn modelId="{15399DD1-59F4-4CB5-BCD5-BCF975E48CE3}" type="presParOf" srcId="{A5A05137-0559-4430-A51D-CE8D4001A46E}" destId="{8C1D0053-4BE5-471C-AD22-FFC248A8670B}" srcOrd="2" destOrd="0" presId="urn:microsoft.com/office/officeart/2005/8/layout/hierarchy2"/>
    <dgm:cxn modelId="{7D55350F-E690-4ED9-87A9-E2755B35B118}" type="presParOf" srcId="{8C1D0053-4BE5-471C-AD22-FFC248A8670B}" destId="{1DACDF17-41DE-465C-A847-75B29F8BDA0E}" srcOrd="0" destOrd="0" presId="urn:microsoft.com/office/officeart/2005/8/layout/hierarchy2"/>
    <dgm:cxn modelId="{0317A35E-B8A6-46F9-8BE3-6853ED2A3154}" type="presParOf" srcId="{A5A05137-0559-4430-A51D-CE8D4001A46E}" destId="{340DBD6A-4469-413E-A785-E425ADFDA421}" srcOrd="3" destOrd="0" presId="urn:microsoft.com/office/officeart/2005/8/layout/hierarchy2"/>
    <dgm:cxn modelId="{FA87DAA6-2391-44EC-9115-FDE5BB1C4BFC}" type="presParOf" srcId="{340DBD6A-4469-413E-A785-E425ADFDA421}" destId="{3E812B21-0969-460E-9449-2F189102A203}" srcOrd="0" destOrd="0" presId="urn:microsoft.com/office/officeart/2005/8/layout/hierarchy2"/>
    <dgm:cxn modelId="{67172ED0-C825-4366-8CAA-8592799E07FC}" type="presParOf" srcId="{340DBD6A-4469-413E-A785-E425ADFDA421}" destId="{98C04E25-4255-4CDC-9E74-0A108F4B3EC3}" srcOrd="1" destOrd="0" presId="urn:microsoft.com/office/officeart/2005/8/layout/hierarchy2"/>
    <dgm:cxn modelId="{9742921A-2910-450E-8521-D295CEB90703}" type="presParOf" srcId="{98C04E25-4255-4CDC-9E74-0A108F4B3EC3}" destId="{14412E47-F02C-4C64-9FBD-F88102CBCB63}" srcOrd="0" destOrd="0" presId="urn:microsoft.com/office/officeart/2005/8/layout/hierarchy2"/>
    <dgm:cxn modelId="{124EF680-D506-482B-AE8A-147377709934}" type="presParOf" srcId="{14412E47-F02C-4C64-9FBD-F88102CBCB63}" destId="{55BD889B-B10E-471A-B772-022F23F5DCC5}" srcOrd="0" destOrd="0" presId="urn:microsoft.com/office/officeart/2005/8/layout/hierarchy2"/>
    <dgm:cxn modelId="{78DEDE31-BF6E-491C-BED4-DF639A65E37B}" type="presParOf" srcId="{98C04E25-4255-4CDC-9E74-0A108F4B3EC3}" destId="{056975CB-8252-4A26-BD24-A4961859CBB7}" srcOrd="1" destOrd="0" presId="urn:microsoft.com/office/officeart/2005/8/layout/hierarchy2"/>
    <dgm:cxn modelId="{E3CB3B98-3049-4EE4-B3F9-AE86EF1C09FD}" type="presParOf" srcId="{056975CB-8252-4A26-BD24-A4961859CBB7}" destId="{C4527DBA-42C7-4915-9158-357CA0469775}" srcOrd="0" destOrd="0" presId="urn:microsoft.com/office/officeart/2005/8/layout/hierarchy2"/>
    <dgm:cxn modelId="{A1A5B06A-55E5-4071-9488-06C4148BC49D}" type="presParOf" srcId="{056975CB-8252-4A26-BD24-A4961859CBB7}" destId="{0BB8D696-DAD3-4360-99B8-A4DBA77C82DA}"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A6C7800-1343-4081-8AA7-41E57580B122}" type="doc">
      <dgm:prSet loTypeId="urn:microsoft.com/office/officeart/2008/layout/VerticalAccentList" loCatId="list" qsTypeId="urn:microsoft.com/office/officeart/2005/8/quickstyle/simple1" qsCatId="simple" csTypeId="urn:microsoft.com/office/officeart/2005/8/colors/colorful5" csCatId="colorful" phldr="1"/>
      <dgm:spPr/>
      <dgm:t>
        <a:bodyPr/>
        <a:lstStyle/>
        <a:p>
          <a:endParaRPr lang="es-ES"/>
        </a:p>
      </dgm:t>
    </dgm:pt>
    <dgm:pt modelId="{A2FDDC73-05CE-4F1A-84FC-57841D7D977E}">
      <dgm:prSet phldrT="[Texto]"/>
      <dgm:spPr/>
      <dgm:t>
        <a:bodyPr/>
        <a:lstStyle/>
        <a:p>
          <a:r>
            <a:rPr lang="es-ES" dirty="0"/>
            <a:t>TIEMPO DE ANTELACIÓN A LA COMUNICACIÓN. </a:t>
          </a:r>
        </a:p>
      </dgm:t>
    </dgm:pt>
    <dgm:pt modelId="{1F6F19F7-136C-437B-96AF-0C1193655D6E}" type="parTrans" cxnId="{3CC16FA1-0055-4AE9-912C-5AFDF978DD9C}">
      <dgm:prSet/>
      <dgm:spPr/>
      <dgm:t>
        <a:bodyPr/>
        <a:lstStyle/>
        <a:p>
          <a:endParaRPr lang="es-ES"/>
        </a:p>
      </dgm:t>
    </dgm:pt>
    <dgm:pt modelId="{1454CBCB-2A8A-41D4-BA85-6F92714CD2A2}" type="sibTrans" cxnId="{3CC16FA1-0055-4AE9-912C-5AFDF978DD9C}">
      <dgm:prSet/>
      <dgm:spPr/>
      <dgm:t>
        <a:bodyPr/>
        <a:lstStyle/>
        <a:p>
          <a:endParaRPr lang="es-ES"/>
        </a:p>
      </dgm:t>
    </dgm:pt>
    <dgm:pt modelId="{1BDFFE30-4851-4C19-B3E1-A81027385B6F}">
      <dgm:prSet phldrT="[Texto]"/>
      <dgm:spPr/>
      <dgm:t>
        <a:bodyPr/>
        <a:lstStyle/>
        <a:p>
          <a:r>
            <a:rPr lang="es-ES" dirty="0"/>
            <a:t>COORDINACIÓN LOGISTICA CON TERCEROS.</a:t>
          </a:r>
        </a:p>
      </dgm:t>
    </dgm:pt>
    <dgm:pt modelId="{D60E7FC3-3309-4451-9B42-8D4A1CBC0F2D}" type="parTrans" cxnId="{CB87C522-664A-464F-B9E7-F5F566323882}">
      <dgm:prSet/>
      <dgm:spPr/>
      <dgm:t>
        <a:bodyPr/>
        <a:lstStyle/>
        <a:p>
          <a:endParaRPr lang="es-ES"/>
        </a:p>
      </dgm:t>
    </dgm:pt>
    <dgm:pt modelId="{1F759C48-F090-4F9C-A9BD-37F068DD9C88}" type="sibTrans" cxnId="{CB87C522-664A-464F-B9E7-F5F566323882}">
      <dgm:prSet/>
      <dgm:spPr/>
      <dgm:t>
        <a:bodyPr/>
        <a:lstStyle/>
        <a:p>
          <a:endParaRPr lang="es-ES"/>
        </a:p>
      </dgm:t>
    </dgm:pt>
    <dgm:pt modelId="{42CEC1A0-281C-4809-B116-291BADD8199F}">
      <dgm:prSet phldrT="[Texto]"/>
      <dgm:spPr/>
      <dgm:t>
        <a:bodyPr/>
        <a:lstStyle/>
        <a:p>
          <a:r>
            <a:rPr lang="es-ES" dirty="0"/>
            <a:t>INTERACCIÓN CON FGN.</a:t>
          </a:r>
        </a:p>
      </dgm:t>
    </dgm:pt>
    <dgm:pt modelId="{0198B77E-EB5D-4E0E-BC45-91D51B70B8EC}" type="parTrans" cxnId="{0096F39F-540C-4370-853C-6F4DE1F82AA8}">
      <dgm:prSet/>
      <dgm:spPr/>
      <dgm:t>
        <a:bodyPr/>
        <a:lstStyle/>
        <a:p>
          <a:endParaRPr lang="es-ES"/>
        </a:p>
      </dgm:t>
    </dgm:pt>
    <dgm:pt modelId="{4E443628-A125-4501-B5D3-0744765410EF}" type="sibTrans" cxnId="{0096F39F-540C-4370-853C-6F4DE1F82AA8}">
      <dgm:prSet/>
      <dgm:spPr/>
      <dgm:t>
        <a:bodyPr/>
        <a:lstStyle/>
        <a:p>
          <a:endParaRPr lang="es-ES"/>
        </a:p>
      </dgm:t>
    </dgm:pt>
    <dgm:pt modelId="{8B9DB334-B386-445D-9A87-DA7261D065A2}">
      <dgm:prSet phldrT="[Texto]"/>
      <dgm:spPr/>
      <dgm:t>
        <a:bodyPr/>
        <a:lstStyle/>
        <a:p>
          <a:r>
            <a:rPr lang="es-ES" dirty="0"/>
            <a:t>CASUISTICA DE CASOS.</a:t>
          </a:r>
        </a:p>
      </dgm:t>
    </dgm:pt>
    <dgm:pt modelId="{ACA8EA2E-F063-4980-9F13-EE008175EA32}" type="parTrans" cxnId="{1BE42CBD-F29F-424A-972D-492AB09205F4}">
      <dgm:prSet/>
      <dgm:spPr/>
      <dgm:t>
        <a:bodyPr/>
        <a:lstStyle/>
        <a:p>
          <a:endParaRPr lang="es-ES"/>
        </a:p>
      </dgm:t>
    </dgm:pt>
    <dgm:pt modelId="{4DAD5923-FF02-493B-AFBB-872166EDB0C2}" type="sibTrans" cxnId="{1BE42CBD-F29F-424A-972D-492AB09205F4}">
      <dgm:prSet/>
      <dgm:spPr/>
      <dgm:t>
        <a:bodyPr/>
        <a:lstStyle/>
        <a:p>
          <a:endParaRPr lang="es-ES"/>
        </a:p>
      </dgm:t>
    </dgm:pt>
    <dgm:pt modelId="{8DF06B76-8FC7-4FED-BC0D-638B6D1899FE}">
      <dgm:prSet phldrT="[Texto]"/>
      <dgm:spPr/>
      <dgm:t>
        <a:bodyPr/>
        <a:lstStyle/>
        <a:p>
          <a:r>
            <a:rPr lang="es-ES" dirty="0"/>
            <a:t>TOMA DE DESICIÓN INMEDIATA </a:t>
          </a:r>
        </a:p>
      </dgm:t>
    </dgm:pt>
    <dgm:pt modelId="{E53DB2D3-C37B-4DF5-B4AC-B0E68C065C76}" type="parTrans" cxnId="{95113265-B73A-4197-9685-28E51D47D8C9}">
      <dgm:prSet/>
      <dgm:spPr/>
      <dgm:t>
        <a:bodyPr/>
        <a:lstStyle/>
        <a:p>
          <a:endParaRPr lang="es-ES"/>
        </a:p>
      </dgm:t>
    </dgm:pt>
    <dgm:pt modelId="{728824C1-A3B8-4637-8379-7CCB198CBD1D}" type="sibTrans" cxnId="{95113265-B73A-4197-9685-28E51D47D8C9}">
      <dgm:prSet/>
      <dgm:spPr/>
      <dgm:t>
        <a:bodyPr/>
        <a:lstStyle/>
        <a:p>
          <a:endParaRPr lang="es-ES"/>
        </a:p>
      </dgm:t>
    </dgm:pt>
    <dgm:pt modelId="{E332C80D-E5FB-4E1F-9B0D-0D0DC6A781FA}" type="pres">
      <dgm:prSet presAssocID="{BA6C7800-1343-4081-8AA7-41E57580B122}" presName="Name0" presStyleCnt="0">
        <dgm:presLayoutVars>
          <dgm:chMax/>
          <dgm:chPref/>
          <dgm:dir/>
        </dgm:presLayoutVars>
      </dgm:prSet>
      <dgm:spPr/>
    </dgm:pt>
    <dgm:pt modelId="{C76008F1-7A19-45AB-89DD-44CA68E11FB8}" type="pres">
      <dgm:prSet presAssocID="{A2FDDC73-05CE-4F1A-84FC-57841D7D977E}" presName="parenttextcomposite" presStyleCnt="0"/>
      <dgm:spPr/>
    </dgm:pt>
    <dgm:pt modelId="{3622C8F7-7DEE-41B0-853F-B9E7ED7B2B89}" type="pres">
      <dgm:prSet presAssocID="{A2FDDC73-05CE-4F1A-84FC-57841D7D977E}" presName="parenttext" presStyleLbl="revTx" presStyleIdx="0" presStyleCnt="3">
        <dgm:presLayoutVars>
          <dgm:chMax/>
          <dgm:chPref val="2"/>
          <dgm:bulletEnabled val="1"/>
        </dgm:presLayoutVars>
      </dgm:prSet>
      <dgm:spPr/>
    </dgm:pt>
    <dgm:pt modelId="{6F3233F7-228F-450B-96B4-110540A74C31}" type="pres">
      <dgm:prSet presAssocID="{A2FDDC73-05CE-4F1A-84FC-57841D7D977E}" presName="composite" presStyleCnt="0"/>
      <dgm:spPr/>
    </dgm:pt>
    <dgm:pt modelId="{78125B62-A5C3-479C-980C-BCBCC3603EE1}" type="pres">
      <dgm:prSet presAssocID="{A2FDDC73-05CE-4F1A-84FC-57841D7D977E}" presName="chevron1" presStyleLbl="alignNode1" presStyleIdx="0" presStyleCnt="21"/>
      <dgm:spPr/>
    </dgm:pt>
    <dgm:pt modelId="{681DDB83-9CAE-43B6-BD02-F07782CD1B1A}" type="pres">
      <dgm:prSet presAssocID="{A2FDDC73-05CE-4F1A-84FC-57841D7D977E}" presName="chevron2" presStyleLbl="alignNode1" presStyleIdx="1" presStyleCnt="21"/>
      <dgm:spPr/>
    </dgm:pt>
    <dgm:pt modelId="{8A914D36-AEDA-4B6F-A93D-998B2EC4DBA1}" type="pres">
      <dgm:prSet presAssocID="{A2FDDC73-05CE-4F1A-84FC-57841D7D977E}" presName="chevron3" presStyleLbl="alignNode1" presStyleIdx="2" presStyleCnt="21"/>
      <dgm:spPr/>
    </dgm:pt>
    <dgm:pt modelId="{39D08CA4-C97D-4CF4-AA3D-4876AF46114B}" type="pres">
      <dgm:prSet presAssocID="{A2FDDC73-05CE-4F1A-84FC-57841D7D977E}" presName="chevron4" presStyleLbl="alignNode1" presStyleIdx="3" presStyleCnt="21"/>
      <dgm:spPr/>
    </dgm:pt>
    <dgm:pt modelId="{95BAB9D3-AAF1-43F8-BC2F-18C82819BD10}" type="pres">
      <dgm:prSet presAssocID="{A2FDDC73-05CE-4F1A-84FC-57841D7D977E}" presName="chevron5" presStyleLbl="alignNode1" presStyleIdx="4" presStyleCnt="21"/>
      <dgm:spPr/>
    </dgm:pt>
    <dgm:pt modelId="{47EB3B7F-716F-4364-B0AB-72BCD763E039}" type="pres">
      <dgm:prSet presAssocID="{A2FDDC73-05CE-4F1A-84FC-57841D7D977E}" presName="chevron6" presStyleLbl="alignNode1" presStyleIdx="5" presStyleCnt="21"/>
      <dgm:spPr/>
    </dgm:pt>
    <dgm:pt modelId="{54FDC952-40DA-4E34-9F34-565D969B0834}" type="pres">
      <dgm:prSet presAssocID="{A2FDDC73-05CE-4F1A-84FC-57841D7D977E}" presName="chevron7" presStyleLbl="alignNode1" presStyleIdx="6" presStyleCnt="21"/>
      <dgm:spPr/>
    </dgm:pt>
    <dgm:pt modelId="{BFE3C0F2-0CC2-43FF-9BB4-2144C6173D2D}" type="pres">
      <dgm:prSet presAssocID="{A2FDDC73-05CE-4F1A-84FC-57841D7D977E}" presName="childtext" presStyleLbl="solidFgAcc1" presStyleIdx="0" presStyleCnt="2">
        <dgm:presLayoutVars>
          <dgm:chMax/>
          <dgm:chPref val="0"/>
          <dgm:bulletEnabled val="1"/>
        </dgm:presLayoutVars>
      </dgm:prSet>
      <dgm:spPr/>
    </dgm:pt>
    <dgm:pt modelId="{E6776250-8B3F-45B7-8B17-ECEE86C8D716}" type="pres">
      <dgm:prSet presAssocID="{1454CBCB-2A8A-41D4-BA85-6F92714CD2A2}" presName="sibTrans" presStyleCnt="0"/>
      <dgm:spPr/>
    </dgm:pt>
    <dgm:pt modelId="{74780FD9-EC8D-412E-8BDE-3607EF69B872}" type="pres">
      <dgm:prSet presAssocID="{42CEC1A0-281C-4809-B116-291BADD8199F}" presName="parenttextcomposite" presStyleCnt="0"/>
      <dgm:spPr/>
    </dgm:pt>
    <dgm:pt modelId="{7AA0427C-1178-459A-BE20-387A17578472}" type="pres">
      <dgm:prSet presAssocID="{42CEC1A0-281C-4809-B116-291BADD8199F}" presName="parenttext" presStyleLbl="revTx" presStyleIdx="1" presStyleCnt="3">
        <dgm:presLayoutVars>
          <dgm:chMax/>
          <dgm:chPref val="2"/>
          <dgm:bulletEnabled val="1"/>
        </dgm:presLayoutVars>
      </dgm:prSet>
      <dgm:spPr/>
    </dgm:pt>
    <dgm:pt modelId="{9271DD4C-ED2D-4D05-9127-B52889B6F50C}" type="pres">
      <dgm:prSet presAssocID="{42CEC1A0-281C-4809-B116-291BADD8199F}" presName="composite" presStyleCnt="0"/>
      <dgm:spPr/>
    </dgm:pt>
    <dgm:pt modelId="{83BEA63F-EB4B-4278-8C0E-2DBD4DBCB674}" type="pres">
      <dgm:prSet presAssocID="{42CEC1A0-281C-4809-B116-291BADD8199F}" presName="chevron1" presStyleLbl="alignNode1" presStyleIdx="7" presStyleCnt="21"/>
      <dgm:spPr/>
    </dgm:pt>
    <dgm:pt modelId="{9FA09A58-3CA3-45DF-845A-82D09D65C74D}" type="pres">
      <dgm:prSet presAssocID="{42CEC1A0-281C-4809-B116-291BADD8199F}" presName="chevron2" presStyleLbl="alignNode1" presStyleIdx="8" presStyleCnt="21"/>
      <dgm:spPr/>
    </dgm:pt>
    <dgm:pt modelId="{E788103E-5B92-4D55-8C62-1A71CD6AFD94}" type="pres">
      <dgm:prSet presAssocID="{42CEC1A0-281C-4809-B116-291BADD8199F}" presName="chevron3" presStyleLbl="alignNode1" presStyleIdx="9" presStyleCnt="21"/>
      <dgm:spPr/>
    </dgm:pt>
    <dgm:pt modelId="{CF58412D-7777-44FB-94A1-5704761E678D}" type="pres">
      <dgm:prSet presAssocID="{42CEC1A0-281C-4809-B116-291BADD8199F}" presName="chevron4" presStyleLbl="alignNode1" presStyleIdx="10" presStyleCnt="21"/>
      <dgm:spPr/>
    </dgm:pt>
    <dgm:pt modelId="{F01720AA-BF79-4CB8-978C-F59F4F288926}" type="pres">
      <dgm:prSet presAssocID="{42CEC1A0-281C-4809-B116-291BADD8199F}" presName="chevron5" presStyleLbl="alignNode1" presStyleIdx="11" presStyleCnt="21"/>
      <dgm:spPr/>
    </dgm:pt>
    <dgm:pt modelId="{3A4E815A-89E5-4A8C-BA22-9FC7066BFCD0}" type="pres">
      <dgm:prSet presAssocID="{42CEC1A0-281C-4809-B116-291BADD8199F}" presName="chevron6" presStyleLbl="alignNode1" presStyleIdx="12" presStyleCnt="21"/>
      <dgm:spPr/>
    </dgm:pt>
    <dgm:pt modelId="{76AD24BA-5C53-468A-870D-4362AD567629}" type="pres">
      <dgm:prSet presAssocID="{42CEC1A0-281C-4809-B116-291BADD8199F}" presName="chevron7" presStyleLbl="alignNode1" presStyleIdx="13" presStyleCnt="21"/>
      <dgm:spPr/>
    </dgm:pt>
    <dgm:pt modelId="{3070108E-A662-4635-9EDB-B1526152C265}" type="pres">
      <dgm:prSet presAssocID="{42CEC1A0-281C-4809-B116-291BADD8199F}" presName="childtext" presStyleLbl="solidFgAcc1" presStyleIdx="1" presStyleCnt="2">
        <dgm:presLayoutVars>
          <dgm:chMax/>
          <dgm:chPref val="0"/>
          <dgm:bulletEnabled val="1"/>
        </dgm:presLayoutVars>
      </dgm:prSet>
      <dgm:spPr/>
    </dgm:pt>
    <dgm:pt modelId="{4ACC9954-3217-4082-B74C-947290683D7D}" type="pres">
      <dgm:prSet presAssocID="{4E443628-A125-4501-B5D3-0744765410EF}" presName="sibTrans" presStyleCnt="0"/>
      <dgm:spPr/>
    </dgm:pt>
    <dgm:pt modelId="{C0C1486A-F3C4-4A60-87E9-AA8ED2DF158A}" type="pres">
      <dgm:prSet presAssocID="{8DF06B76-8FC7-4FED-BC0D-638B6D1899FE}" presName="parenttextcomposite" presStyleCnt="0"/>
      <dgm:spPr/>
    </dgm:pt>
    <dgm:pt modelId="{DDD2533A-7CE6-4378-9C8B-C6E60252C408}" type="pres">
      <dgm:prSet presAssocID="{8DF06B76-8FC7-4FED-BC0D-638B6D1899FE}" presName="parenttext" presStyleLbl="revTx" presStyleIdx="2" presStyleCnt="3">
        <dgm:presLayoutVars>
          <dgm:chMax/>
          <dgm:chPref val="2"/>
          <dgm:bulletEnabled val="1"/>
        </dgm:presLayoutVars>
      </dgm:prSet>
      <dgm:spPr/>
    </dgm:pt>
    <dgm:pt modelId="{0E4F7A6C-B074-465B-B471-FC67811EBFAD}" type="pres">
      <dgm:prSet presAssocID="{8DF06B76-8FC7-4FED-BC0D-638B6D1899FE}" presName="parallelogramComposite" presStyleCnt="0"/>
      <dgm:spPr/>
    </dgm:pt>
    <dgm:pt modelId="{D4B89017-37BC-4E0E-8A91-DAF784ED81C4}" type="pres">
      <dgm:prSet presAssocID="{8DF06B76-8FC7-4FED-BC0D-638B6D1899FE}" presName="parallelogram1" presStyleLbl="alignNode1" presStyleIdx="14" presStyleCnt="21"/>
      <dgm:spPr/>
    </dgm:pt>
    <dgm:pt modelId="{B19A1C4D-25B9-4BE9-B4DC-9C11C9E5D4F8}" type="pres">
      <dgm:prSet presAssocID="{8DF06B76-8FC7-4FED-BC0D-638B6D1899FE}" presName="parallelogram2" presStyleLbl="alignNode1" presStyleIdx="15" presStyleCnt="21"/>
      <dgm:spPr/>
    </dgm:pt>
    <dgm:pt modelId="{1FAFA797-C576-4333-B8BC-A38C01D204B6}" type="pres">
      <dgm:prSet presAssocID="{8DF06B76-8FC7-4FED-BC0D-638B6D1899FE}" presName="parallelogram3" presStyleLbl="alignNode1" presStyleIdx="16" presStyleCnt="21"/>
      <dgm:spPr/>
    </dgm:pt>
    <dgm:pt modelId="{9C98BFAA-1393-4A9B-B3A2-DBE3F0CF8A79}" type="pres">
      <dgm:prSet presAssocID="{8DF06B76-8FC7-4FED-BC0D-638B6D1899FE}" presName="parallelogram4" presStyleLbl="alignNode1" presStyleIdx="17" presStyleCnt="21"/>
      <dgm:spPr/>
    </dgm:pt>
    <dgm:pt modelId="{5C9BF7B2-6DFE-473F-B329-95919B69D549}" type="pres">
      <dgm:prSet presAssocID="{8DF06B76-8FC7-4FED-BC0D-638B6D1899FE}" presName="parallelogram5" presStyleLbl="alignNode1" presStyleIdx="18" presStyleCnt="21"/>
      <dgm:spPr/>
    </dgm:pt>
    <dgm:pt modelId="{581CD61E-9B3F-4107-89A8-888DD43219AC}" type="pres">
      <dgm:prSet presAssocID="{8DF06B76-8FC7-4FED-BC0D-638B6D1899FE}" presName="parallelogram6" presStyleLbl="alignNode1" presStyleIdx="19" presStyleCnt="21"/>
      <dgm:spPr/>
    </dgm:pt>
    <dgm:pt modelId="{A1889193-8A22-4429-8941-9552B94106DB}" type="pres">
      <dgm:prSet presAssocID="{8DF06B76-8FC7-4FED-BC0D-638B6D1899FE}" presName="parallelogram7" presStyleLbl="alignNode1" presStyleIdx="20" presStyleCnt="21"/>
      <dgm:spPr/>
    </dgm:pt>
  </dgm:ptLst>
  <dgm:cxnLst>
    <dgm:cxn modelId="{17380217-80B6-44D6-AD69-4FE7B0A0BBC5}" type="presOf" srcId="{42CEC1A0-281C-4809-B116-291BADD8199F}" destId="{7AA0427C-1178-459A-BE20-387A17578472}" srcOrd="0" destOrd="0" presId="urn:microsoft.com/office/officeart/2008/layout/VerticalAccentList"/>
    <dgm:cxn modelId="{CB87C522-664A-464F-B9E7-F5F566323882}" srcId="{A2FDDC73-05CE-4F1A-84FC-57841D7D977E}" destId="{1BDFFE30-4851-4C19-B3E1-A81027385B6F}" srcOrd="0" destOrd="0" parTransId="{D60E7FC3-3309-4451-9B42-8D4A1CBC0F2D}" sibTransId="{1F759C48-F090-4F9C-A9BD-37F068DD9C88}"/>
    <dgm:cxn modelId="{C141AB3A-2448-4CFC-9590-68D00A5ABF86}" type="presOf" srcId="{1BDFFE30-4851-4C19-B3E1-A81027385B6F}" destId="{BFE3C0F2-0CC2-43FF-9BB4-2144C6173D2D}" srcOrd="0" destOrd="0" presId="urn:microsoft.com/office/officeart/2008/layout/VerticalAccentList"/>
    <dgm:cxn modelId="{95113265-B73A-4197-9685-28E51D47D8C9}" srcId="{BA6C7800-1343-4081-8AA7-41E57580B122}" destId="{8DF06B76-8FC7-4FED-BC0D-638B6D1899FE}" srcOrd="2" destOrd="0" parTransId="{E53DB2D3-C37B-4DF5-B4AC-B0E68C065C76}" sibTransId="{728824C1-A3B8-4637-8379-7CCB198CBD1D}"/>
    <dgm:cxn modelId="{CF450F4D-343E-47A2-A251-48BD3D03A3E6}" type="presOf" srcId="{8B9DB334-B386-445D-9A87-DA7261D065A2}" destId="{3070108E-A662-4635-9EDB-B1526152C265}" srcOrd="0" destOrd="0" presId="urn:microsoft.com/office/officeart/2008/layout/VerticalAccentList"/>
    <dgm:cxn modelId="{9C3C3F56-194E-45DA-9A34-6B9D935A5805}" type="presOf" srcId="{BA6C7800-1343-4081-8AA7-41E57580B122}" destId="{E332C80D-E5FB-4E1F-9B0D-0D0DC6A781FA}" srcOrd="0" destOrd="0" presId="urn:microsoft.com/office/officeart/2008/layout/VerticalAccentList"/>
    <dgm:cxn modelId="{37BE9679-F973-4AAC-B7C3-3EDEDFE70AC8}" type="presOf" srcId="{8DF06B76-8FC7-4FED-BC0D-638B6D1899FE}" destId="{DDD2533A-7CE6-4378-9C8B-C6E60252C408}" srcOrd="0" destOrd="0" presId="urn:microsoft.com/office/officeart/2008/layout/VerticalAccentList"/>
    <dgm:cxn modelId="{0096F39F-540C-4370-853C-6F4DE1F82AA8}" srcId="{BA6C7800-1343-4081-8AA7-41E57580B122}" destId="{42CEC1A0-281C-4809-B116-291BADD8199F}" srcOrd="1" destOrd="0" parTransId="{0198B77E-EB5D-4E0E-BC45-91D51B70B8EC}" sibTransId="{4E443628-A125-4501-B5D3-0744765410EF}"/>
    <dgm:cxn modelId="{3CC16FA1-0055-4AE9-912C-5AFDF978DD9C}" srcId="{BA6C7800-1343-4081-8AA7-41E57580B122}" destId="{A2FDDC73-05CE-4F1A-84FC-57841D7D977E}" srcOrd="0" destOrd="0" parTransId="{1F6F19F7-136C-437B-96AF-0C1193655D6E}" sibTransId="{1454CBCB-2A8A-41D4-BA85-6F92714CD2A2}"/>
    <dgm:cxn modelId="{1BE42CBD-F29F-424A-972D-492AB09205F4}" srcId="{42CEC1A0-281C-4809-B116-291BADD8199F}" destId="{8B9DB334-B386-445D-9A87-DA7261D065A2}" srcOrd="0" destOrd="0" parTransId="{ACA8EA2E-F063-4980-9F13-EE008175EA32}" sibTransId="{4DAD5923-FF02-493B-AFBB-872166EDB0C2}"/>
    <dgm:cxn modelId="{391812FD-3B2F-4CB7-9533-AA156000F17F}" type="presOf" srcId="{A2FDDC73-05CE-4F1A-84FC-57841D7D977E}" destId="{3622C8F7-7DEE-41B0-853F-B9E7ED7B2B89}" srcOrd="0" destOrd="0" presId="urn:microsoft.com/office/officeart/2008/layout/VerticalAccentList"/>
    <dgm:cxn modelId="{FC77C3B4-8EB0-4A6A-A384-3B9D4CE795B2}" type="presParOf" srcId="{E332C80D-E5FB-4E1F-9B0D-0D0DC6A781FA}" destId="{C76008F1-7A19-45AB-89DD-44CA68E11FB8}" srcOrd="0" destOrd="0" presId="urn:microsoft.com/office/officeart/2008/layout/VerticalAccentList"/>
    <dgm:cxn modelId="{DD8C23E6-EBE3-4FA7-8DD6-0F020726D7F2}" type="presParOf" srcId="{C76008F1-7A19-45AB-89DD-44CA68E11FB8}" destId="{3622C8F7-7DEE-41B0-853F-B9E7ED7B2B89}" srcOrd="0" destOrd="0" presId="urn:microsoft.com/office/officeart/2008/layout/VerticalAccentList"/>
    <dgm:cxn modelId="{13E598CF-7CFA-478F-A059-A6015D6F95D3}" type="presParOf" srcId="{E332C80D-E5FB-4E1F-9B0D-0D0DC6A781FA}" destId="{6F3233F7-228F-450B-96B4-110540A74C31}" srcOrd="1" destOrd="0" presId="urn:microsoft.com/office/officeart/2008/layout/VerticalAccentList"/>
    <dgm:cxn modelId="{ADD03543-2256-48F4-8256-8B9BA009D0A3}" type="presParOf" srcId="{6F3233F7-228F-450B-96B4-110540A74C31}" destId="{78125B62-A5C3-479C-980C-BCBCC3603EE1}" srcOrd="0" destOrd="0" presId="urn:microsoft.com/office/officeart/2008/layout/VerticalAccentList"/>
    <dgm:cxn modelId="{13EA8AB3-2788-4B8A-90BE-86471D23F4D2}" type="presParOf" srcId="{6F3233F7-228F-450B-96B4-110540A74C31}" destId="{681DDB83-9CAE-43B6-BD02-F07782CD1B1A}" srcOrd="1" destOrd="0" presId="urn:microsoft.com/office/officeart/2008/layout/VerticalAccentList"/>
    <dgm:cxn modelId="{EFF1CFA7-FB3B-4220-B019-02F9B907F1E5}" type="presParOf" srcId="{6F3233F7-228F-450B-96B4-110540A74C31}" destId="{8A914D36-AEDA-4B6F-A93D-998B2EC4DBA1}" srcOrd="2" destOrd="0" presId="urn:microsoft.com/office/officeart/2008/layout/VerticalAccentList"/>
    <dgm:cxn modelId="{C4F71462-4B57-4FAB-AFB8-8C045C8995A7}" type="presParOf" srcId="{6F3233F7-228F-450B-96B4-110540A74C31}" destId="{39D08CA4-C97D-4CF4-AA3D-4876AF46114B}" srcOrd="3" destOrd="0" presId="urn:microsoft.com/office/officeart/2008/layout/VerticalAccentList"/>
    <dgm:cxn modelId="{EE31BB2B-6F0E-46DF-BFC5-0B83F685BA60}" type="presParOf" srcId="{6F3233F7-228F-450B-96B4-110540A74C31}" destId="{95BAB9D3-AAF1-43F8-BC2F-18C82819BD10}" srcOrd="4" destOrd="0" presId="urn:microsoft.com/office/officeart/2008/layout/VerticalAccentList"/>
    <dgm:cxn modelId="{108E9DBA-1618-4CD6-9429-C8111B9C8035}" type="presParOf" srcId="{6F3233F7-228F-450B-96B4-110540A74C31}" destId="{47EB3B7F-716F-4364-B0AB-72BCD763E039}" srcOrd="5" destOrd="0" presId="urn:microsoft.com/office/officeart/2008/layout/VerticalAccentList"/>
    <dgm:cxn modelId="{C5F08E93-9015-4470-AD5E-94DE9A8A4854}" type="presParOf" srcId="{6F3233F7-228F-450B-96B4-110540A74C31}" destId="{54FDC952-40DA-4E34-9F34-565D969B0834}" srcOrd="6" destOrd="0" presId="urn:microsoft.com/office/officeart/2008/layout/VerticalAccentList"/>
    <dgm:cxn modelId="{B37446DF-6AA9-4A0F-A253-B80C0BC5F88A}" type="presParOf" srcId="{6F3233F7-228F-450B-96B4-110540A74C31}" destId="{BFE3C0F2-0CC2-43FF-9BB4-2144C6173D2D}" srcOrd="7" destOrd="0" presId="urn:microsoft.com/office/officeart/2008/layout/VerticalAccentList"/>
    <dgm:cxn modelId="{8723D1AF-7643-435B-8D6D-D8DA898D08FE}" type="presParOf" srcId="{E332C80D-E5FB-4E1F-9B0D-0D0DC6A781FA}" destId="{E6776250-8B3F-45B7-8B17-ECEE86C8D716}" srcOrd="2" destOrd="0" presId="urn:microsoft.com/office/officeart/2008/layout/VerticalAccentList"/>
    <dgm:cxn modelId="{54EC4BD0-846D-40AC-9DE5-DBEB6755011D}" type="presParOf" srcId="{E332C80D-E5FB-4E1F-9B0D-0D0DC6A781FA}" destId="{74780FD9-EC8D-412E-8BDE-3607EF69B872}" srcOrd="3" destOrd="0" presId="urn:microsoft.com/office/officeart/2008/layout/VerticalAccentList"/>
    <dgm:cxn modelId="{5A6DCB9D-174D-464D-8F1F-0637A33144C7}" type="presParOf" srcId="{74780FD9-EC8D-412E-8BDE-3607EF69B872}" destId="{7AA0427C-1178-459A-BE20-387A17578472}" srcOrd="0" destOrd="0" presId="urn:microsoft.com/office/officeart/2008/layout/VerticalAccentList"/>
    <dgm:cxn modelId="{1096E2A5-A968-484B-9B79-41BF46909D31}" type="presParOf" srcId="{E332C80D-E5FB-4E1F-9B0D-0D0DC6A781FA}" destId="{9271DD4C-ED2D-4D05-9127-B52889B6F50C}" srcOrd="4" destOrd="0" presId="urn:microsoft.com/office/officeart/2008/layout/VerticalAccentList"/>
    <dgm:cxn modelId="{4FF40654-6A71-45E2-BD02-4614819149B7}" type="presParOf" srcId="{9271DD4C-ED2D-4D05-9127-B52889B6F50C}" destId="{83BEA63F-EB4B-4278-8C0E-2DBD4DBCB674}" srcOrd="0" destOrd="0" presId="urn:microsoft.com/office/officeart/2008/layout/VerticalAccentList"/>
    <dgm:cxn modelId="{B5A9BE60-1F43-4EF1-8AEC-57C275620B0B}" type="presParOf" srcId="{9271DD4C-ED2D-4D05-9127-B52889B6F50C}" destId="{9FA09A58-3CA3-45DF-845A-82D09D65C74D}" srcOrd="1" destOrd="0" presId="urn:microsoft.com/office/officeart/2008/layout/VerticalAccentList"/>
    <dgm:cxn modelId="{0D9BE692-14BB-437D-92C1-38565E34505C}" type="presParOf" srcId="{9271DD4C-ED2D-4D05-9127-B52889B6F50C}" destId="{E788103E-5B92-4D55-8C62-1A71CD6AFD94}" srcOrd="2" destOrd="0" presId="urn:microsoft.com/office/officeart/2008/layout/VerticalAccentList"/>
    <dgm:cxn modelId="{21795657-3752-40D7-AF26-BD0B313641C1}" type="presParOf" srcId="{9271DD4C-ED2D-4D05-9127-B52889B6F50C}" destId="{CF58412D-7777-44FB-94A1-5704761E678D}" srcOrd="3" destOrd="0" presId="urn:microsoft.com/office/officeart/2008/layout/VerticalAccentList"/>
    <dgm:cxn modelId="{4E3C278A-4F8D-405C-B7B6-B7472F11E2C1}" type="presParOf" srcId="{9271DD4C-ED2D-4D05-9127-B52889B6F50C}" destId="{F01720AA-BF79-4CB8-978C-F59F4F288926}" srcOrd="4" destOrd="0" presId="urn:microsoft.com/office/officeart/2008/layout/VerticalAccentList"/>
    <dgm:cxn modelId="{A5C7DEB1-6FA8-4785-9E5A-31082587870C}" type="presParOf" srcId="{9271DD4C-ED2D-4D05-9127-B52889B6F50C}" destId="{3A4E815A-89E5-4A8C-BA22-9FC7066BFCD0}" srcOrd="5" destOrd="0" presId="urn:microsoft.com/office/officeart/2008/layout/VerticalAccentList"/>
    <dgm:cxn modelId="{D2B9FADF-5F0B-4236-A74B-3FF72023A023}" type="presParOf" srcId="{9271DD4C-ED2D-4D05-9127-B52889B6F50C}" destId="{76AD24BA-5C53-468A-870D-4362AD567629}" srcOrd="6" destOrd="0" presId="urn:microsoft.com/office/officeart/2008/layout/VerticalAccentList"/>
    <dgm:cxn modelId="{8D60EBC3-7571-4FA2-A2C2-1CE9C1A185E3}" type="presParOf" srcId="{9271DD4C-ED2D-4D05-9127-B52889B6F50C}" destId="{3070108E-A662-4635-9EDB-B1526152C265}" srcOrd="7" destOrd="0" presId="urn:microsoft.com/office/officeart/2008/layout/VerticalAccentList"/>
    <dgm:cxn modelId="{1AC826A9-E952-410E-8A79-69CA8FE87176}" type="presParOf" srcId="{E332C80D-E5FB-4E1F-9B0D-0D0DC6A781FA}" destId="{4ACC9954-3217-4082-B74C-947290683D7D}" srcOrd="5" destOrd="0" presId="urn:microsoft.com/office/officeart/2008/layout/VerticalAccentList"/>
    <dgm:cxn modelId="{ED66D549-0DED-4314-8A98-0852B828C17F}" type="presParOf" srcId="{E332C80D-E5FB-4E1F-9B0D-0D0DC6A781FA}" destId="{C0C1486A-F3C4-4A60-87E9-AA8ED2DF158A}" srcOrd="6" destOrd="0" presId="urn:microsoft.com/office/officeart/2008/layout/VerticalAccentList"/>
    <dgm:cxn modelId="{AC67EC1B-E6D9-4AFB-ACF8-ADA3A46D0D4D}" type="presParOf" srcId="{C0C1486A-F3C4-4A60-87E9-AA8ED2DF158A}" destId="{DDD2533A-7CE6-4378-9C8B-C6E60252C408}" srcOrd="0" destOrd="0" presId="urn:microsoft.com/office/officeart/2008/layout/VerticalAccentList"/>
    <dgm:cxn modelId="{48B89C66-942A-4E65-942A-8EFF3C09CB2B}" type="presParOf" srcId="{E332C80D-E5FB-4E1F-9B0D-0D0DC6A781FA}" destId="{0E4F7A6C-B074-465B-B471-FC67811EBFAD}" srcOrd="7" destOrd="0" presId="urn:microsoft.com/office/officeart/2008/layout/VerticalAccentList"/>
    <dgm:cxn modelId="{3D3A341D-20D8-44BD-97CB-A8B35A60CF6B}" type="presParOf" srcId="{0E4F7A6C-B074-465B-B471-FC67811EBFAD}" destId="{D4B89017-37BC-4E0E-8A91-DAF784ED81C4}" srcOrd="0" destOrd="0" presId="urn:microsoft.com/office/officeart/2008/layout/VerticalAccentList"/>
    <dgm:cxn modelId="{9A86C283-64C6-4071-B0DD-892D4C7C45B7}" type="presParOf" srcId="{0E4F7A6C-B074-465B-B471-FC67811EBFAD}" destId="{B19A1C4D-25B9-4BE9-B4DC-9C11C9E5D4F8}" srcOrd="1" destOrd="0" presId="urn:microsoft.com/office/officeart/2008/layout/VerticalAccentList"/>
    <dgm:cxn modelId="{3B5CB76B-EE9D-4C75-B138-88DDC7F9F581}" type="presParOf" srcId="{0E4F7A6C-B074-465B-B471-FC67811EBFAD}" destId="{1FAFA797-C576-4333-B8BC-A38C01D204B6}" srcOrd="2" destOrd="0" presId="urn:microsoft.com/office/officeart/2008/layout/VerticalAccentList"/>
    <dgm:cxn modelId="{90A9E2B0-01E8-4427-91C9-147EA4760C41}" type="presParOf" srcId="{0E4F7A6C-B074-465B-B471-FC67811EBFAD}" destId="{9C98BFAA-1393-4A9B-B3A2-DBE3F0CF8A79}" srcOrd="3" destOrd="0" presId="urn:microsoft.com/office/officeart/2008/layout/VerticalAccentList"/>
    <dgm:cxn modelId="{43B17035-5531-4CDA-ABB4-CF4C93960B1C}" type="presParOf" srcId="{0E4F7A6C-B074-465B-B471-FC67811EBFAD}" destId="{5C9BF7B2-6DFE-473F-B329-95919B69D549}" srcOrd="4" destOrd="0" presId="urn:microsoft.com/office/officeart/2008/layout/VerticalAccentList"/>
    <dgm:cxn modelId="{1EBD2893-4052-431C-9F6F-C84989A3BE00}" type="presParOf" srcId="{0E4F7A6C-B074-465B-B471-FC67811EBFAD}" destId="{581CD61E-9B3F-4107-89A8-888DD43219AC}" srcOrd="5" destOrd="0" presId="urn:microsoft.com/office/officeart/2008/layout/VerticalAccentList"/>
    <dgm:cxn modelId="{471A0E74-EC1E-4C1C-BA18-496931D0360F}" type="presParOf" srcId="{0E4F7A6C-B074-465B-B471-FC67811EBFAD}" destId="{A1889193-8A22-4429-8941-9552B94106DB}" srcOrd="6" destOrd="0" presId="urn:microsoft.com/office/officeart/2008/layout/Vertical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48ECD0-67B0-4F86-B55F-15411439C3A1}">
      <dsp:nvSpPr>
        <dsp:cNvPr id="0" name=""/>
        <dsp:cNvSpPr/>
      </dsp:nvSpPr>
      <dsp:spPr>
        <a:xfrm>
          <a:off x="8843" y="2023536"/>
          <a:ext cx="2329388" cy="116469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kern="1200" dirty="0"/>
            <a:t>Comunicación de Diligencias de Secuestro </a:t>
          </a:r>
        </a:p>
        <a:p>
          <a:pPr marL="0" lvl="0" indent="0" algn="ctr" defTabSz="622300">
            <a:lnSpc>
              <a:spcPct val="90000"/>
            </a:lnSpc>
            <a:spcBef>
              <a:spcPct val="0"/>
            </a:spcBef>
            <a:spcAft>
              <a:spcPct val="35000"/>
            </a:spcAft>
            <a:buNone/>
          </a:pPr>
          <a:r>
            <a:rPr lang="es-ES" sz="1400" b="1" kern="1200" dirty="0">
              <a:solidFill>
                <a:schemeClr val="tx1"/>
              </a:solidFill>
            </a:rPr>
            <a:t>FGN</a:t>
          </a:r>
          <a:endParaRPr lang="es-ES" sz="1400" kern="1200" dirty="0"/>
        </a:p>
      </dsp:txBody>
      <dsp:txXfrm>
        <a:off x="42956" y="2057649"/>
        <a:ext cx="2261162" cy="1096468"/>
      </dsp:txXfrm>
    </dsp:sp>
    <dsp:sp modelId="{6A9857F4-A640-4156-983D-B632BCFB65A7}">
      <dsp:nvSpPr>
        <dsp:cNvPr id="0" name=""/>
        <dsp:cNvSpPr/>
      </dsp:nvSpPr>
      <dsp:spPr>
        <a:xfrm rot="18746609">
          <a:off x="2113779" y="2073235"/>
          <a:ext cx="1380659" cy="46448"/>
        </a:xfrm>
        <a:custGeom>
          <a:avLst/>
          <a:gdLst/>
          <a:ahLst/>
          <a:cxnLst/>
          <a:rect l="0" t="0" r="0" b="0"/>
          <a:pathLst>
            <a:path>
              <a:moveTo>
                <a:pt x="0" y="23224"/>
              </a:moveTo>
              <a:lnTo>
                <a:pt x="1380659" y="23224"/>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s-ES" sz="1400" kern="1200"/>
        </a:p>
      </dsp:txBody>
      <dsp:txXfrm>
        <a:off x="2769592" y="2061943"/>
        <a:ext cx="69032" cy="69032"/>
      </dsp:txXfrm>
    </dsp:sp>
    <dsp:sp modelId="{FEEF5954-DC8E-4FAD-8948-C5E582CAE8F1}">
      <dsp:nvSpPr>
        <dsp:cNvPr id="0" name=""/>
        <dsp:cNvSpPr/>
      </dsp:nvSpPr>
      <dsp:spPr>
        <a:xfrm>
          <a:off x="3269987" y="1004688"/>
          <a:ext cx="2329388" cy="1164694"/>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kern="1200" dirty="0"/>
            <a:t>Coordinar Diligencia- Solicitud de Recursos</a:t>
          </a:r>
        </a:p>
        <a:p>
          <a:pPr marL="0" lvl="0" indent="0" algn="ctr" defTabSz="622300">
            <a:lnSpc>
              <a:spcPct val="90000"/>
            </a:lnSpc>
            <a:spcBef>
              <a:spcPct val="0"/>
            </a:spcBef>
            <a:spcAft>
              <a:spcPct val="35000"/>
            </a:spcAft>
            <a:buNone/>
          </a:pPr>
          <a:r>
            <a:rPr lang="es-ES" sz="1400" b="1" kern="1200" dirty="0">
              <a:solidFill>
                <a:schemeClr val="tx1"/>
              </a:solidFill>
            </a:rPr>
            <a:t>GIT-Aseguramiento</a:t>
          </a:r>
        </a:p>
      </dsp:txBody>
      <dsp:txXfrm>
        <a:off x="3304100" y="1038801"/>
        <a:ext cx="2261162" cy="1096468"/>
      </dsp:txXfrm>
    </dsp:sp>
    <dsp:sp modelId="{241CF2C3-CA4A-4336-84B5-4F5D48AE3716}">
      <dsp:nvSpPr>
        <dsp:cNvPr id="0" name=""/>
        <dsp:cNvSpPr/>
      </dsp:nvSpPr>
      <dsp:spPr>
        <a:xfrm rot="19457599">
          <a:off x="5491523" y="1228961"/>
          <a:ext cx="1147460" cy="46448"/>
        </a:xfrm>
        <a:custGeom>
          <a:avLst/>
          <a:gdLst/>
          <a:ahLst/>
          <a:cxnLst/>
          <a:rect l="0" t="0" r="0" b="0"/>
          <a:pathLst>
            <a:path>
              <a:moveTo>
                <a:pt x="0" y="23224"/>
              </a:moveTo>
              <a:lnTo>
                <a:pt x="1147460" y="23224"/>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s-ES" sz="1400" kern="1200"/>
        </a:p>
      </dsp:txBody>
      <dsp:txXfrm>
        <a:off x="6036567" y="1223499"/>
        <a:ext cx="57373" cy="57373"/>
      </dsp:txXfrm>
    </dsp:sp>
    <dsp:sp modelId="{66C9D064-09E1-4325-BC26-A1A46ED12D63}">
      <dsp:nvSpPr>
        <dsp:cNvPr id="0" name=""/>
        <dsp:cNvSpPr/>
      </dsp:nvSpPr>
      <dsp:spPr>
        <a:xfrm>
          <a:off x="6531131" y="306390"/>
          <a:ext cx="2329388" cy="1221892"/>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kern="1200" dirty="0"/>
            <a:t>Determinación de personal a Asistir</a:t>
          </a:r>
        </a:p>
        <a:p>
          <a:pPr marL="0" lvl="0" indent="0" algn="ctr" defTabSz="622300">
            <a:lnSpc>
              <a:spcPct val="90000"/>
            </a:lnSpc>
            <a:spcBef>
              <a:spcPct val="0"/>
            </a:spcBef>
            <a:spcAft>
              <a:spcPct val="35000"/>
            </a:spcAft>
            <a:buNone/>
          </a:pPr>
          <a:r>
            <a:rPr lang="es-ES" sz="1400" b="1" kern="1200" dirty="0">
              <a:solidFill>
                <a:schemeClr val="tx1"/>
              </a:solidFill>
            </a:rPr>
            <a:t>Regionales</a:t>
          </a:r>
        </a:p>
        <a:p>
          <a:pPr marL="0" lvl="0" indent="0" algn="ctr" defTabSz="622300">
            <a:lnSpc>
              <a:spcPct val="90000"/>
            </a:lnSpc>
            <a:spcBef>
              <a:spcPct val="0"/>
            </a:spcBef>
            <a:spcAft>
              <a:spcPct val="35000"/>
            </a:spcAft>
            <a:buNone/>
          </a:pPr>
          <a:r>
            <a:rPr lang="es-ES" sz="1400" b="1" kern="1200" dirty="0">
              <a:solidFill>
                <a:schemeClr val="tx1"/>
              </a:solidFill>
            </a:rPr>
            <a:t>GIT- Aseguramiento</a:t>
          </a:r>
        </a:p>
        <a:p>
          <a:pPr marL="0" lvl="0" indent="0" algn="ctr" defTabSz="622300">
            <a:lnSpc>
              <a:spcPct val="90000"/>
            </a:lnSpc>
            <a:spcBef>
              <a:spcPct val="0"/>
            </a:spcBef>
            <a:spcAft>
              <a:spcPct val="35000"/>
            </a:spcAft>
            <a:buNone/>
          </a:pPr>
          <a:r>
            <a:rPr lang="es-ES" sz="1400" b="1" kern="1200" dirty="0">
              <a:solidFill>
                <a:schemeClr val="tx1"/>
              </a:solidFill>
            </a:rPr>
            <a:t>Gerencias Sociedades </a:t>
          </a:r>
        </a:p>
      </dsp:txBody>
      <dsp:txXfrm>
        <a:off x="6566919" y="342178"/>
        <a:ext cx="2257812" cy="1150316"/>
      </dsp:txXfrm>
    </dsp:sp>
    <dsp:sp modelId="{D16680CD-7D94-49FC-848B-B85B42EAEEA5}">
      <dsp:nvSpPr>
        <dsp:cNvPr id="0" name=""/>
        <dsp:cNvSpPr/>
      </dsp:nvSpPr>
      <dsp:spPr>
        <a:xfrm rot="2210970">
          <a:off x="5483061" y="1912960"/>
          <a:ext cx="1164383" cy="46448"/>
        </a:xfrm>
        <a:custGeom>
          <a:avLst/>
          <a:gdLst/>
          <a:ahLst/>
          <a:cxnLst/>
          <a:rect l="0" t="0" r="0" b="0"/>
          <a:pathLst>
            <a:path>
              <a:moveTo>
                <a:pt x="0" y="23224"/>
              </a:moveTo>
              <a:lnTo>
                <a:pt x="1164383" y="23224"/>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s-ES" sz="1400" kern="1200"/>
        </a:p>
      </dsp:txBody>
      <dsp:txXfrm>
        <a:off x="6036143" y="1907075"/>
        <a:ext cx="58219" cy="58219"/>
      </dsp:txXfrm>
    </dsp:sp>
    <dsp:sp modelId="{4E3587FD-E9AB-4285-BE80-5C1312433E3C}">
      <dsp:nvSpPr>
        <dsp:cNvPr id="0" name=""/>
        <dsp:cNvSpPr/>
      </dsp:nvSpPr>
      <dsp:spPr>
        <a:xfrm>
          <a:off x="6531131" y="1702986"/>
          <a:ext cx="2329388" cy="1164694"/>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kern="1200" dirty="0"/>
            <a:t>Recursos Externos necesarios</a:t>
          </a:r>
        </a:p>
        <a:p>
          <a:pPr marL="0" lvl="0" indent="0" algn="ctr" defTabSz="622300">
            <a:lnSpc>
              <a:spcPct val="90000"/>
            </a:lnSpc>
            <a:spcBef>
              <a:spcPct val="0"/>
            </a:spcBef>
            <a:spcAft>
              <a:spcPct val="35000"/>
            </a:spcAft>
            <a:buNone/>
          </a:pPr>
          <a:r>
            <a:rPr lang="es-ES" sz="1400" b="1" kern="1200" dirty="0">
              <a:solidFill>
                <a:schemeClr val="tx1"/>
              </a:solidFill>
            </a:rPr>
            <a:t>Regionales</a:t>
          </a:r>
        </a:p>
        <a:p>
          <a:pPr marL="0" lvl="0" indent="0" algn="ctr" defTabSz="622300">
            <a:lnSpc>
              <a:spcPct val="90000"/>
            </a:lnSpc>
            <a:spcBef>
              <a:spcPct val="0"/>
            </a:spcBef>
            <a:spcAft>
              <a:spcPct val="35000"/>
            </a:spcAft>
            <a:buNone/>
          </a:pPr>
          <a:r>
            <a:rPr lang="es-ES" sz="1400" b="1" kern="1200" dirty="0">
              <a:solidFill>
                <a:schemeClr val="tx1"/>
              </a:solidFill>
            </a:rPr>
            <a:t>Gerencia de Muebles</a:t>
          </a:r>
        </a:p>
        <a:p>
          <a:pPr marL="0" lvl="0" indent="0" algn="ctr" defTabSz="622300">
            <a:lnSpc>
              <a:spcPct val="90000"/>
            </a:lnSpc>
            <a:spcBef>
              <a:spcPct val="0"/>
            </a:spcBef>
            <a:spcAft>
              <a:spcPct val="35000"/>
            </a:spcAft>
            <a:buNone/>
          </a:pPr>
          <a:r>
            <a:rPr lang="es-ES" sz="1400" b="1" kern="1200" dirty="0">
              <a:solidFill>
                <a:schemeClr val="tx1"/>
              </a:solidFill>
            </a:rPr>
            <a:t>GIT - Aseguramiento </a:t>
          </a:r>
        </a:p>
      </dsp:txBody>
      <dsp:txXfrm>
        <a:off x="6565244" y="1737099"/>
        <a:ext cx="2261162" cy="1096468"/>
      </dsp:txXfrm>
    </dsp:sp>
    <dsp:sp modelId="{8C1D0053-4BE5-471C-AD22-FFC248A8670B}">
      <dsp:nvSpPr>
        <dsp:cNvPr id="0" name=""/>
        <dsp:cNvSpPr/>
      </dsp:nvSpPr>
      <dsp:spPr>
        <a:xfrm rot="2853391">
          <a:off x="2113779" y="3092083"/>
          <a:ext cx="1380659" cy="46448"/>
        </a:xfrm>
        <a:custGeom>
          <a:avLst/>
          <a:gdLst/>
          <a:ahLst/>
          <a:cxnLst/>
          <a:rect l="0" t="0" r="0" b="0"/>
          <a:pathLst>
            <a:path>
              <a:moveTo>
                <a:pt x="0" y="23224"/>
              </a:moveTo>
              <a:lnTo>
                <a:pt x="1380659" y="23224"/>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s-ES" sz="1400" kern="1200"/>
        </a:p>
      </dsp:txBody>
      <dsp:txXfrm>
        <a:off x="2769592" y="3080791"/>
        <a:ext cx="69032" cy="69032"/>
      </dsp:txXfrm>
    </dsp:sp>
    <dsp:sp modelId="{3E812B21-0969-460E-9449-2F189102A203}">
      <dsp:nvSpPr>
        <dsp:cNvPr id="0" name=""/>
        <dsp:cNvSpPr/>
      </dsp:nvSpPr>
      <dsp:spPr>
        <a:xfrm>
          <a:off x="3269987" y="3042385"/>
          <a:ext cx="2329388" cy="1164694"/>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kern="1200" dirty="0"/>
            <a:t>Solicitud de Asignación de Depositario</a:t>
          </a:r>
        </a:p>
        <a:p>
          <a:pPr marL="0" lvl="0" indent="0" algn="ctr" defTabSz="622300">
            <a:lnSpc>
              <a:spcPct val="90000"/>
            </a:lnSpc>
            <a:spcBef>
              <a:spcPct val="0"/>
            </a:spcBef>
            <a:spcAft>
              <a:spcPct val="35000"/>
            </a:spcAft>
            <a:buNone/>
          </a:pPr>
          <a:r>
            <a:rPr lang="es-ES" sz="1400" b="1" kern="1200" dirty="0">
              <a:solidFill>
                <a:schemeClr val="tx1"/>
              </a:solidFill>
            </a:rPr>
            <a:t>GIT -Aseguramiento </a:t>
          </a:r>
        </a:p>
      </dsp:txBody>
      <dsp:txXfrm>
        <a:off x="3304100" y="3076498"/>
        <a:ext cx="2261162" cy="1096468"/>
      </dsp:txXfrm>
    </dsp:sp>
    <dsp:sp modelId="{14412E47-F02C-4C64-9FBD-F88102CBCB63}">
      <dsp:nvSpPr>
        <dsp:cNvPr id="0" name=""/>
        <dsp:cNvSpPr/>
      </dsp:nvSpPr>
      <dsp:spPr>
        <a:xfrm>
          <a:off x="5599375" y="3601508"/>
          <a:ext cx="931755" cy="46448"/>
        </a:xfrm>
        <a:custGeom>
          <a:avLst/>
          <a:gdLst/>
          <a:ahLst/>
          <a:cxnLst/>
          <a:rect l="0" t="0" r="0" b="0"/>
          <a:pathLst>
            <a:path>
              <a:moveTo>
                <a:pt x="0" y="23224"/>
              </a:moveTo>
              <a:lnTo>
                <a:pt x="931755" y="23224"/>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s-ES" sz="1400" kern="1200"/>
        </a:p>
      </dsp:txBody>
      <dsp:txXfrm>
        <a:off x="6041959" y="3601438"/>
        <a:ext cx="46587" cy="46587"/>
      </dsp:txXfrm>
    </dsp:sp>
    <dsp:sp modelId="{C4527DBA-42C7-4915-9158-357CA0469775}">
      <dsp:nvSpPr>
        <dsp:cNvPr id="0" name=""/>
        <dsp:cNvSpPr/>
      </dsp:nvSpPr>
      <dsp:spPr>
        <a:xfrm>
          <a:off x="6531131" y="3042385"/>
          <a:ext cx="2329388" cy="1164694"/>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kern="1200" dirty="0"/>
            <a:t>Designación Automática de Depositario</a:t>
          </a:r>
        </a:p>
        <a:p>
          <a:pPr marL="0" lvl="0" indent="0" algn="ctr" defTabSz="622300">
            <a:lnSpc>
              <a:spcPct val="90000"/>
            </a:lnSpc>
            <a:spcBef>
              <a:spcPct val="0"/>
            </a:spcBef>
            <a:spcAft>
              <a:spcPct val="35000"/>
            </a:spcAft>
            <a:buNone/>
          </a:pPr>
          <a:r>
            <a:rPr lang="es-ES" sz="1400" b="1" kern="1200" dirty="0">
              <a:solidFill>
                <a:schemeClr val="tx1"/>
              </a:solidFill>
            </a:rPr>
            <a:t>GIT-Depositario</a:t>
          </a:r>
        </a:p>
      </dsp:txBody>
      <dsp:txXfrm>
        <a:off x="6565244" y="3076498"/>
        <a:ext cx="2261162" cy="10964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22C8F7-7DEE-41B0-853F-B9E7ED7B2B89}">
      <dsp:nvSpPr>
        <dsp:cNvPr id="0" name=""/>
        <dsp:cNvSpPr/>
      </dsp:nvSpPr>
      <dsp:spPr>
        <a:xfrm>
          <a:off x="447484" y="91"/>
          <a:ext cx="6031311" cy="5483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b" anchorCtr="0">
          <a:noAutofit/>
        </a:bodyPr>
        <a:lstStyle/>
        <a:p>
          <a:pPr marL="0" lvl="0" indent="0" algn="l" defTabSz="1022350">
            <a:lnSpc>
              <a:spcPct val="90000"/>
            </a:lnSpc>
            <a:spcBef>
              <a:spcPct val="0"/>
            </a:spcBef>
            <a:spcAft>
              <a:spcPct val="35000"/>
            </a:spcAft>
            <a:buNone/>
          </a:pPr>
          <a:r>
            <a:rPr lang="es-ES" sz="2300" kern="1200" dirty="0"/>
            <a:t>TIEMPO DE ANTELACIÓN A LA COMUNICACIÓN. </a:t>
          </a:r>
        </a:p>
      </dsp:txBody>
      <dsp:txXfrm>
        <a:off x="447484" y="91"/>
        <a:ext cx="6031311" cy="548301"/>
      </dsp:txXfrm>
    </dsp:sp>
    <dsp:sp modelId="{78125B62-A5C3-479C-980C-BCBCC3603EE1}">
      <dsp:nvSpPr>
        <dsp:cNvPr id="0" name=""/>
        <dsp:cNvSpPr/>
      </dsp:nvSpPr>
      <dsp:spPr>
        <a:xfrm>
          <a:off x="447484" y="548392"/>
          <a:ext cx="1411327" cy="1116909"/>
        </a:xfrm>
        <a:prstGeom prst="chevron">
          <a:avLst>
            <a:gd name="adj" fmla="val 70610"/>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81DDB83-9CAE-43B6-BD02-F07782CD1B1A}">
      <dsp:nvSpPr>
        <dsp:cNvPr id="0" name=""/>
        <dsp:cNvSpPr/>
      </dsp:nvSpPr>
      <dsp:spPr>
        <a:xfrm>
          <a:off x="1295218" y="548392"/>
          <a:ext cx="1411327" cy="1116909"/>
        </a:xfrm>
        <a:prstGeom prst="chevron">
          <a:avLst>
            <a:gd name="adj" fmla="val 70610"/>
          </a:avLst>
        </a:prstGeom>
        <a:solidFill>
          <a:schemeClr val="accent5">
            <a:hueOff val="-496694"/>
            <a:satOff val="1991"/>
            <a:lumOff val="431"/>
            <a:alphaOff val="0"/>
          </a:schemeClr>
        </a:solidFill>
        <a:ln w="25400" cap="flat" cmpd="sng" algn="ctr">
          <a:solidFill>
            <a:schemeClr val="accent5">
              <a:hueOff val="-496694"/>
              <a:satOff val="1991"/>
              <a:lumOff val="43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A914D36-AEDA-4B6F-A93D-998B2EC4DBA1}">
      <dsp:nvSpPr>
        <dsp:cNvPr id="0" name=""/>
        <dsp:cNvSpPr/>
      </dsp:nvSpPr>
      <dsp:spPr>
        <a:xfrm>
          <a:off x="2143623" y="548392"/>
          <a:ext cx="1411327" cy="1116909"/>
        </a:xfrm>
        <a:prstGeom prst="chevron">
          <a:avLst>
            <a:gd name="adj" fmla="val 70610"/>
          </a:avLst>
        </a:prstGeom>
        <a:solidFill>
          <a:schemeClr val="accent5">
            <a:hueOff val="-993388"/>
            <a:satOff val="3981"/>
            <a:lumOff val="863"/>
            <a:alphaOff val="0"/>
          </a:schemeClr>
        </a:solidFill>
        <a:ln w="25400" cap="flat" cmpd="sng" algn="ctr">
          <a:solidFill>
            <a:schemeClr val="accent5">
              <a:hueOff val="-993388"/>
              <a:satOff val="3981"/>
              <a:lumOff val="86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9D08CA4-C97D-4CF4-AA3D-4876AF46114B}">
      <dsp:nvSpPr>
        <dsp:cNvPr id="0" name=""/>
        <dsp:cNvSpPr/>
      </dsp:nvSpPr>
      <dsp:spPr>
        <a:xfrm>
          <a:off x="2991357" y="548392"/>
          <a:ext cx="1411327" cy="1116909"/>
        </a:xfrm>
        <a:prstGeom prst="chevron">
          <a:avLst>
            <a:gd name="adj" fmla="val 70610"/>
          </a:avLst>
        </a:prstGeom>
        <a:solidFill>
          <a:schemeClr val="accent5">
            <a:hueOff val="-1490082"/>
            <a:satOff val="5972"/>
            <a:lumOff val="1294"/>
            <a:alphaOff val="0"/>
          </a:schemeClr>
        </a:solidFill>
        <a:ln w="25400" cap="flat" cmpd="sng" algn="ctr">
          <a:solidFill>
            <a:schemeClr val="accent5">
              <a:hueOff val="-1490082"/>
              <a:satOff val="5972"/>
              <a:lumOff val="129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5BAB9D3-AAF1-43F8-BC2F-18C82819BD10}">
      <dsp:nvSpPr>
        <dsp:cNvPr id="0" name=""/>
        <dsp:cNvSpPr/>
      </dsp:nvSpPr>
      <dsp:spPr>
        <a:xfrm>
          <a:off x="3839761" y="548392"/>
          <a:ext cx="1411327" cy="1116909"/>
        </a:xfrm>
        <a:prstGeom prst="chevron">
          <a:avLst>
            <a:gd name="adj" fmla="val 70610"/>
          </a:avLst>
        </a:prstGeom>
        <a:solidFill>
          <a:schemeClr val="accent5">
            <a:hueOff val="-1986775"/>
            <a:satOff val="7962"/>
            <a:lumOff val="1726"/>
            <a:alphaOff val="0"/>
          </a:schemeClr>
        </a:solidFill>
        <a:ln w="25400" cap="flat" cmpd="sng" algn="ctr">
          <a:solidFill>
            <a:schemeClr val="accent5">
              <a:hueOff val="-1986775"/>
              <a:satOff val="7962"/>
              <a:lumOff val="172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7EB3B7F-716F-4364-B0AB-72BCD763E039}">
      <dsp:nvSpPr>
        <dsp:cNvPr id="0" name=""/>
        <dsp:cNvSpPr/>
      </dsp:nvSpPr>
      <dsp:spPr>
        <a:xfrm>
          <a:off x="4687496" y="548392"/>
          <a:ext cx="1411327" cy="1116909"/>
        </a:xfrm>
        <a:prstGeom prst="chevron">
          <a:avLst>
            <a:gd name="adj" fmla="val 70610"/>
          </a:avLst>
        </a:prstGeom>
        <a:solidFill>
          <a:schemeClr val="accent5">
            <a:hueOff val="-2483469"/>
            <a:satOff val="9953"/>
            <a:lumOff val="2157"/>
            <a:alphaOff val="0"/>
          </a:schemeClr>
        </a:solidFill>
        <a:ln w="25400" cap="flat" cmpd="sng" algn="ctr">
          <a:solidFill>
            <a:schemeClr val="accent5">
              <a:hueOff val="-2483469"/>
              <a:satOff val="9953"/>
              <a:lumOff val="215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4FDC952-40DA-4E34-9F34-565D969B0834}">
      <dsp:nvSpPr>
        <dsp:cNvPr id="0" name=""/>
        <dsp:cNvSpPr/>
      </dsp:nvSpPr>
      <dsp:spPr>
        <a:xfrm>
          <a:off x="5535900" y="548392"/>
          <a:ext cx="1411327" cy="1116909"/>
        </a:xfrm>
        <a:prstGeom prst="chevron">
          <a:avLst>
            <a:gd name="adj" fmla="val 70610"/>
          </a:avLst>
        </a:prstGeom>
        <a:solidFill>
          <a:schemeClr val="accent5">
            <a:hueOff val="-2980163"/>
            <a:satOff val="11943"/>
            <a:lumOff val="2588"/>
            <a:alphaOff val="0"/>
          </a:schemeClr>
        </a:solidFill>
        <a:ln w="25400" cap="flat" cmpd="sng" algn="ctr">
          <a:solidFill>
            <a:schemeClr val="accent5">
              <a:hueOff val="-2980163"/>
              <a:satOff val="11943"/>
              <a:lumOff val="258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FE3C0F2-0CC2-43FF-9BB4-2144C6173D2D}">
      <dsp:nvSpPr>
        <dsp:cNvPr id="0" name=""/>
        <dsp:cNvSpPr/>
      </dsp:nvSpPr>
      <dsp:spPr>
        <a:xfrm>
          <a:off x="447484" y="660083"/>
          <a:ext cx="6109719" cy="893527"/>
        </a:xfrm>
        <a:prstGeom prst="rect">
          <a:avLst/>
        </a:prstGeom>
        <a:solidFill>
          <a:schemeClr val="lt1">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8420" tIns="58420" rIns="58420" bIns="58420" numCol="1" spcCol="1270" anchor="ctr" anchorCtr="0">
          <a:noAutofit/>
        </a:bodyPr>
        <a:lstStyle/>
        <a:p>
          <a:pPr marL="0" lvl="0" indent="0" algn="l" defTabSz="1022350">
            <a:lnSpc>
              <a:spcPct val="90000"/>
            </a:lnSpc>
            <a:spcBef>
              <a:spcPct val="0"/>
            </a:spcBef>
            <a:spcAft>
              <a:spcPct val="35000"/>
            </a:spcAft>
            <a:buNone/>
          </a:pPr>
          <a:r>
            <a:rPr lang="es-ES" sz="2300" kern="1200" dirty="0"/>
            <a:t>COORDINACIÓN LOGISTICA CON TERCEROS.</a:t>
          </a:r>
        </a:p>
      </dsp:txBody>
      <dsp:txXfrm>
        <a:off x="447484" y="660083"/>
        <a:ext cx="6109719" cy="893527"/>
      </dsp:txXfrm>
    </dsp:sp>
    <dsp:sp modelId="{7AA0427C-1178-459A-BE20-387A17578472}">
      <dsp:nvSpPr>
        <dsp:cNvPr id="0" name=""/>
        <dsp:cNvSpPr/>
      </dsp:nvSpPr>
      <dsp:spPr>
        <a:xfrm>
          <a:off x="447484" y="1740772"/>
          <a:ext cx="6031311" cy="5483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b" anchorCtr="0">
          <a:noAutofit/>
        </a:bodyPr>
        <a:lstStyle/>
        <a:p>
          <a:pPr marL="0" lvl="0" indent="0" algn="l" defTabSz="1022350">
            <a:lnSpc>
              <a:spcPct val="90000"/>
            </a:lnSpc>
            <a:spcBef>
              <a:spcPct val="0"/>
            </a:spcBef>
            <a:spcAft>
              <a:spcPct val="35000"/>
            </a:spcAft>
            <a:buNone/>
          </a:pPr>
          <a:r>
            <a:rPr lang="es-ES" sz="2300" kern="1200" dirty="0"/>
            <a:t>INTERACCIÓN CON FGN.</a:t>
          </a:r>
        </a:p>
      </dsp:txBody>
      <dsp:txXfrm>
        <a:off x="447484" y="1740772"/>
        <a:ext cx="6031311" cy="548301"/>
      </dsp:txXfrm>
    </dsp:sp>
    <dsp:sp modelId="{83BEA63F-EB4B-4278-8C0E-2DBD4DBCB674}">
      <dsp:nvSpPr>
        <dsp:cNvPr id="0" name=""/>
        <dsp:cNvSpPr/>
      </dsp:nvSpPr>
      <dsp:spPr>
        <a:xfrm>
          <a:off x="447484" y="2289073"/>
          <a:ext cx="1411327" cy="1116909"/>
        </a:xfrm>
        <a:prstGeom prst="chevron">
          <a:avLst>
            <a:gd name="adj" fmla="val 70610"/>
          </a:avLst>
        </a:prstGeom>
        <a:solidFill>
          <a:schemeClr val="accent5">
            <a:hueOff val="-3476857"/>
            <a:satOff val="13934"/>
            <a:lumOff val="3020"/>
            <a:alphaOff val="0"/>
          </a:schemeClr>
        </a:solidFill>
        <a:ln w="25400" cap="flat" cmpd="sng" algn="ctr">
          <a:solidFill>
            <a:schemeClr val="accent5">
              <a:hueOff val="-3476857"/>
              <a:satOff val="13934"/>
              <a:lumOff val="302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FA09A58-3CA3-45DF-845A-82D09D65C74D}">
      <dsp:nvSpPr>
        <dsp:cNvPr id="0" name=""/>
        <dsp:cNvSpPr/>
      </dsp:nvSpPr>
      <dsp:spPr>
        <a:xfrm>
          <a:off x="1295218" y="2289073"/>
          <a:ext cx="1411327" cy="1116909"/>
        </a:xfrm>
        <a:prstGeom prst="chevron">
          <a:avLst>
            <a:gd name="adj" fmla="val 70610"/>
          </a:avLst>
        </a:prstGeom>
        <a:solidFill>
          <a:schemeClr val="accent5">
            <a:hueOff val="-3973551"/>
            <a:satOff val="15924"/>
            <a:lumOff val="3451"/>
            <a:alphaOff val="0"/>
          </a:schemeClr>
        </a:solidFill>
        <a:ln w="25400" cap="flat" cmpd="sng" algn="ctr">
          <a:solidFill>
            <a:schemeClr val="accent5">
              <a:hueOff val="-3973551"/>
              <a:satOff val="15924"/>
              <a:lumOff val="345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788103E-5B92-4D55-8C62-1A71CD6AFD94}">
      <dsp:nvSpPr>
        <dsp:cNvPr id="0" name=""/>
        <dsp:cNvSpPr/>
      </dsp:nvSpPr>
      <dsp:spPr>
        <a:xfrm>
          <a:off x="2143623" y="2289073"/>
          <a:ext cx="1411327" cy="1116909"/>
        </a:xfrm>
        <a:prstGeom prst="chevron">
          <a:avLst>
            <a:gd name="adj" fmla="val 70610"/>
          </a:avLst>
        </a:prstGeom>
        <a:solidFill>
          <a:schemeClr val="accent5">
            <a:hueOff val="-4470244"/>
            <a:satOff val="17915"/>
            <a:lumOff val="3883"/>
            <a:alphaOff val="0"/>
          </a:schemeClr>
        </a:solidFill>
        <a:ln w="25400" cap="flat" cmpd="sng" algn="ctr">
          <a:solidFill>
            <a:schemeClr val="accent5">
              <a:hueOff val="-4470244"/>
              <a:satOff val="17915"/>
              <a:lumOff val="388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F58412D-7777-44FB-94A1-5704761E678D}">
      <dsp:nvSpPr>
        <dsp:cNvPr id="0" name=""/>
        <dsp:cNvSpPr/>
      </dsp:nvSpPr>
      <dsp:spPr>
        <a:xfrm>
          <a:off x="2991357" y="2289073"/>
          <a:ext cx="1411327" cy="1116909"/>
        </a:xfrm>
        <a:prstGeom prst="chevron">
          <a:avLst>
            <a:gd name="adj" fmla="val 70610"/>
          </a:avLst>
        </a:prstGeom>
        <a:solidFill>
          <a:schemeClr val="accent5">
            <a:hueOff val="-4966938"/>
            <a:satOff val="19906"/>
            <a:lumOff val="4314"/>
            <a:alphaOff val="0"/>
          </a:schemeClr>
        </a:solidFill>
        <a:ln w="25400" cap="flat" cmpd="sng" algn="ctr">
          <a:solidFill>
            <a:schemeClr val="accent5">
              <a:hueOff val="-4966938"/>
              <a:satOff val="19906"/>
              <a:lumOff val="431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01720AA-BF79-4CB8-978C-F59F4F288926}">
      <dsp:nvSpPr>
        <dsp:cNvPr id="0" name=""/>
        <dsp:cNvSpPr/>
      </dsp:nvSpPr>
      <dsp:spPr>
        <a:xfrm>
          <a:off x="3839761" y="2289073"/>
          <a:ext cx="1411327" cy="1116909"/>
        </a:xfrm>
        <a:prstGeom prst="chevron">
          <a:avLst>
            <a:gd name="adj" fmla="val 70610"/>
          </a:avLst>
        </a:prstGeom>
        <a:solidFill>
          <a:schemeClr val="accent5">
            <a:hueOff val="-5463632"/>
            <a:satOff val="21896"/>
            <a:lumOff val="4745"/>
            <a:alphaOff val="0"/>
          </a:schemeClr>
        </a:solidFill>
        <a:ln w="25400" cap="flat" cmpd="sng" algn="ctr">
          <a:solidFill>
            <a:schemeClr val="accent5">
              <a:hueOff val="-5463632"/>
              <a:satOff val="21896"/>
              <a:lumOff val="474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A4E815A-89E5-4A8C-BA22-9FC7066BFCD0}">
      <dsp:nvSpPr>
        <dsp:cNvPr id="0" name=""/>
        <dsp:cNvSpPr/>
      </dsp:nvSpPr>
      <dsp:spPr>
        <a:xfrm>
          <a:off x="4687496" y="2289073"/>
          <a:ext cx="1411327" cy="1116909"/>
        </a:xfrm>
        <a:prstGeom prst="chevron">
          <a:avLst>
            <a:gd name="adj" fmla="val 70610"/>
          </a:avLst>
        </a:prstGeom>
        <a:solidFill>
          <a:schemeClr val="accent5">
            <a:hueOff val="-5960326"/>
            <a:satOff val="23887"/>
            <a:lumOff val="5177"/>
            <a:alphaOff val="0"/>
          </a:schemeClr>
        </a:solidFill>
        <a:ln w="25400" cap="flat" cmpd="sng" algn="ctr">
          <a:solidFill>
            <a:schemeClr val="accent5">
              <a:hueOff val="-5960326"/>
              <a:satOff val="23887"/>
              <a:lumOff val="517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6AD24BA-5C53-468A-870D-4362AD567629}">
      <dsp:nvSpPr>
        <dsp:cNvPr id="0" name=""/>
        <dsp:cNvSpPr/>
      </dsp:nvSpPr>
      <dsp:spPr>
        <a:xfrm>
          <a:off x="5535900" y="2289073"/>
          <a:ext cx="1411327" cy="1116909"/>
        </a:xfrm>
        <a:prstGeom prst="chevron">
          <a:avLst>
            <a:gd name="adj" fmla="val 70610"/>
          </a:avLst>
        </a:prstGeom>
        <a:solidFill>
          <a:schemeClr val="accent5">
            <a:hueOff val="-6457019"/>
            <a:satOff val="25877"/>
            <a:lumOff val="5608"/>
            <a:alphaOff val="0"/>
          </a:schemeClr>
        </a:solidFill>
        <a:ln w="25400" cap="flat" cmpd="sng" algn="ctr">
          <a:solidFill>
            <a:schemeClr val="accent5">
              <a:hueOff val="-6457019"/>
              <a:satOff val="25877"/>
              <a:lumOff val="560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70108E-A662-4635-9EDB-B1526152C265}">
      <dsp:nvSpPr>
        <dsp:cNvPr id="0" name=""/>
        <dsp:cNvSpPr/>
      </dsp:nvSpPr>
      <dsp:spPr>
        <a:xfrm>
          <a:off x="447484" y="2400764"/>
          <a:ext cx="6109719" cy="893527"/>
        </a:xfrm>
        <a:prstGeom prst="rect">
          <a:avLst/>
        </a:prstGeom>
        <a:solidFill>
          <a:schemeClr val="lt1">
            <a:hueOff val="0"/>
            <a:satOff val="0"/>
            <a:lumOff val="0"/>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8420" tIns="58420" rIns="58420" bIns="58420" numCol="1" spcCol="1270" anchor="ctr" anchorCtr="0">
          <a:noAutofit/>
        </a:bodyPr>
        <a:lstStyle/>
        <a:p>
          <a:pPr marL="0" lvl="0" indent="0" algn="l" defTabSz="1022350">
            <a:lnSpc>
              <a:spcPct val="90000"/>
            </a:lnSpc>
            <a:spcBef>
              <a:spcPct val="0"/>
            </a:spcBef>
            <a:spcAft>
              <a:spcPct val="35000"/>
            </a:spcAft>
            <a:buNone/>
          </a:pPr>
          <a:r>
            <a:rPr lang="es-ES" sz="2300" kern="1200" dirty="0"/>
            <a:t>CASUISTICA DE CASOS.</a:t>
          </a:r>
        </a:p>
      </dsp:txBody>
      <dsp:txXfrm>
        <a:off x="447484" y="2400764"/>
        <a:ext cx="6109719" cy="893527"/>
      </dsp:txXfrm>
    </dsp:sp>
    <dsp:sp modelId="{DDD2533A-7CE6-4378-9C8B-C6E60252C408}">
      <dsp:nvSpPr>
        <dsp:cNvPr id="0" name=""/>
        <dsp:cNvSpPr/>
      </dsp:nvSpPr>
      <dsp:spPr>
        <a:xfrm>
          <a:off x="447484" y="3481453"/>
          <a:ext cx="6031311" cy="5483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b" anchorCtr="0">
          <a:noAutofit/>
        </a:bodyPr>
        <a:lstStyle/>
        <a:p>
          <a:pPr marL="0" lvl="0" indent="0" algn="l" defTabSz="1022350">
            <a:lnSpc>
              <a:spcPct val="90000"/>
            </a:lnSpc>
            <a:spcBef>
              <a:spcPct val="0"/>
            </a:spcBef>
            <a:spcAft>
              <a:spcPct val="35000"/>
            </a:spcAft>
            <a:buNone/>
          </a:pPr>
          <a:r>
            <a:rPr lang="es-ES" sz="2300" kern="1200" dirty="0"/>
            <a:t>TOMA DE DESICIÓN INMEDIATA </a:t>
          </a:r>
        </a:p>
      </dsp:txBody>
      <dsp:txXfrm>
        <a:off x="447484" y="3481453"/>
        <a:ext cx="6031311" cy="548301"/>
      </dsp:txXfrm>
    </dsp:sp>
    <dsp:sp modelId="{D4B89017-37BC-4E0E-8A91-DAF784ED81C4}">
      <dsp:nvSpPr>
        <dsp:cNvPr id="0" name=""/>
        <dsp:cNvSpPr/>
      </dsp:nvSpPr>
      <dsp:spPr>
        <a:xfrm>
          <a:off x="447484" y="4029754"/>
          <a:ext cx="804174" cy="134029"/>
        </a:xfrm>
        <a:prstGeom prst="parallelogram">
          <a:avLst>
            <a:gd name="adj" fmla="val 140840"/>
          </a:avLst>
        </a:prstGeom>
        <a:solidFill>
          <a:schemeClr val="accent5">
            <a:hueOff val="-6953714"/>
            <a:satOff val="27868"/>
            <a:lumOff val="6040"/>
            <a:alphaOff val="0"/>
          </a:schemeClr>
        </a:solidFill>
        <a:ln w="25400" cap="flat" cmpd="sng" algn="ctr">
          <a:solidFill>
            <a:schemeClr val="accent5">
              <a:hueOff val="-6953714"/>
              <a:satOff val="27868"/>
              <a:lumOff val="604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19A1C4D-25B9-4BE9-B4DC-9C11C9E5D4F8}">
      <dsp:nvSpPr>
        <dsp:cNvPr id="0" name=""/>
        <dsp:cNvSpPr/>
      </dsp:nvSpPr>
      <dsp:spPr>
        <a:xfrm>
          <a:off x="1298569" y="4029754"/>
          <a:ext cx="804174" cy="134029"/>
        </a:xfrm>
        <a:prstGeom prst="parallelogram">
          <a:avLst>
            <a:gd name="adj" fmla="val 140840"/>
          </a:avLst>
        </a:prstGeom>
        <a:solidFill>
          <a:schemeClr val="accent5">
            <a:hueOff val="-7450407"/>
            <a:satOff val="29858"/>
            <a:lumOff val="6471"/>
            <a:alphaOff val="0"/>
          </a:schemeClr>
        </a:solidFill>
        <a:ln w="25400" cap="flat" cmpd="sng" algn="ctr">
          <a:solidFill>
            <a:schemeClr val="accent5">
              <a:hueOff val="-7450407"/>
              <a:satOff val="29858"/>
              <a:lumOff val="647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FAFA797-C576-4333-B8BC-A38C01D204B6}">
      <dsp:nvSpPr>
        <dsp:cNvPr id="0" name=""/>
        <dsp:cNvSpPr/>
      </dsp:nvSpPr>
      <dsp:spPr>
        <a:xfrm>
          <a:off x="2149654" y="4029754"/>
          <a:ext cx="804174" cy="134029"/>
        </a:xfrm>
        <a:prstGeom prst="parallelogram">
          <a:avLst>
            <a:gd name="adj" fmla="val 140840"/>
          </a:avLst>
        </a:prstGeom>
        <a:solidFill>
          <a:schemeClr val="accent5">
            <a:hueOff val="-7947101"/>
            <a:satOff val="31849"/>
            <a:lumOff val="6902"/>
            <a:alphaOff val="0"/>
          </a:schemeClr>
        </a:solidFill>
        <a:ln w="25400" cap="flat" cmpd="sng" algn="ctr">
          <a:solidFill>
            <a:schemeClr val="accent5">
              <a:hueOff val="-7947101"/>
              <a:satOff val="31849"/>
              <a:lumOff val="690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C98BFAA-1393-4A9B-B3A2-DBE3F0CF8A79}">
      <dsp:nvSpPr>
        <dsp:cNvPr id="0" name=""/>
        <dsp:cNvSpPr/>
      </dsp:nvSpPr>
      <dsp:spPr>
        <a:xfrm>
          <a:off x="3000739" y="4029754"/>
          <a:ext cx="804174" cy="134029"/>
        </a:xfrm>
        <a:prstGeom prst="parallelogram">
          <a:avLst>
            <a:gd name="adj" fmla="val 140840"/>
          </a:avLst>
        </a:prstGeom>
        <a:solidFill>
          <a:schemeClr val="accent5">
            <a:hueOff val="-8443795"/>
            <a:satOff val="33839"/>
            <a:lumOff val="7334"/>
            <a:alphaOff val="0"/>
          </a:schemeClr>
        </a:solidFill>
        <a:ln w="25400" cap="flat" cmpd="sng" algn="ctr">
          <a:solidFill>
            <a:schemeClr val="accent5">
              <a:hueOff val="-8443795"/>
              <a:satOff val="33839"/>
              <a:lumOff val="733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9BF7B2-6DFE-473F-B329-95919B69D549}">
      <dsp:nvSpPr>
        <dsp:cNvPr id="0" name=""/>
        <dsp:cNvSpPr/>
      </dsp:nvSpPr>
      <dsp:spPr>
        <a:xfrm>
          <a:off x="3851824" y="4029754"/>
          <a:ext cx="804174" cy="134029"/>
        </a:xfrm>
        <a:prstGeom prst="parallelogram">
          <a:avLst>
            <a:gd name="adj" fmla="val 140840"/>
          </a:avLst>
        </a:prstGeom>
        <a:solidFill>
          <a:schemeClr val="accent5">
            <a:hueOff val="-8940489"/>
            <a:satOff val="35830"/>
            <a:lumOff val="7765"/>
            <a:alphaOff val="0"/>
          </a:schemeClr>
        </a:solidFill>
        <a:ln w="25400" cap="flat" cmpd="sng" algn="ctr">
          <a:solidFill>
            <a:schemeClr val="accent5">
              <a:hueOff val="-8940489"/>
              <a:satOff val="35830"/>
              <a:lumOff val="776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81CD61E-9B3F-4107-89A8-888DD43219AC}">
      <dsp:nvSpPr>
        <dsp:cNvPr id="0" name=""/>
        <dsp:cNvSpPr/>
      </dsp:nvSpPr>
      <dsp:spPr>
        <a:xfrm>
          <a:off x="4702909" y="4029754"/>
          <a:ext cx="804174" cy="134029"/>
        </a:xfrm>
        <a:prstGeom prst="parallelogram">
          <a:avLst>
            <a:gd name="adj" fmla="val 140840"/>
          </a:avLst>
        </a:prstGeom>
        <a:solidFill>
          <a:schemeClr val="accent5">
            <a:hueOff val="-9437183"/>
            <a:satOff val="37820"/>
            <a:lumOff val="8197"/>
            <a:alphaOff val="0"/>
          </a:schemeClr>
        </a:solidFill>
        <a:ln w="25400" cap="flat" cmpd="sng" algn="ctr">
          <a:solidFill>
            <a:schemeClr val="accent5">
              <a:hueOff val="-9437183"/>
              <a:satOff val="37820"/>
              <a:lumOff val="819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1889193-8A22-4429-8941-9552B94106DB}">
      <dsp:nvSpPr>
        <dsp:cNvPr id="0" name=""/>
        <dsp:cNvSpPr/>
      </dsp:nvSpPr>
      <dsp:spPr>
        <a:xfrm>
          <a:off x="5553994" y="4029754"/>
          <a:ext cx="804174" cy="134029"/>
        </a:xfrm>
        <a:prstGeom prst="parallelogram">
          <a:avLst>
            <a:gd name="adj" fmla="val 140840"/>
          </a:avLst>
        </a:prstGeom>
        <a:solidFill>
          <a:schemeClr val="accent5">
            <a:hueOff val="-9933876"/>
            <a:satOff val="39811"/>
            <a:lumOff val="8628"/>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drawing1.xml.rels><?xml version="1.0" encoding="UTF-8" standalone="yes"?>
<Relationships xmlns="http://schemas.openxmlformats.org/package/2006/relationships"><Relationship Id="rId1" Type="http://schemas.openxmlformats.org/officeDocument/2006/relationships/image" Target="../media/image56.png"/></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4.emf"/></Relationships>
</file>

<file path=ppt/drawings/drawing1.xml><?xml version="1.0" encoding="utf-8"?>
<c:userShapes xmlns:c="http://schemas.openxmlformats.org/drawingml/2006/chart">
  <cdr:relSizeAnchor xmlns:cdr="http://schemas.openxmlformats.org/drawingml/2006/chartDrawing">
    <cdr:from>
      <cdr:x>0</cdr:x>
      <cdr:y>0.00214</cdr:y>
    </cdr:from>
    <cdr:to>
      <cdr:x>1</cdr:x>
      <cdr:y>1</cdr:y>
    </cdr:to>
    <cdr:pic>
      <cdr:nvPicPr>
        <cdr:cNvPr id="3" name="Imagen 2">
          <a:extLst xmlns:a="http://schemas.openxmlformats.org/drawingml/2006/main">
            <a:ext uri="{FF2B5EF4-FFF2-40B4-BE49-F238E27FC236}">
              <a16:creationId xmlns:a16="http://schemas.microsoft.com/office/drawing/2014/main" id="{D558EACC-1B2E-4C30-B144-71A533051293}"/>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25948" y="3622598"/>
          <a:ext cx="4572396" cy="2737341"/>
        </a:xfrm>
        <a:prstGeom xmlns:a="http://schemas.openxmlformats.org/drawingml/2006/main" prst="rect">
          <a:avLst/>
        </a:prstGeom>
      </cdr:spPr>
    </cdr:pic>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CO"/>
          </a:p>
        </p:txBody>
      </p:sp>
      <p:sp>
        <p:nvSpPr>
          <p:cNvPr id="3" name="Marcador de fecha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97597C3B-84BF-4EAF-954C-508DADC89969}" type="datetimeFigureOut">
              <a:rPr lang="es-CO" smtClean="0"/>
              <a:t>30/11/2018</a:t>
            </a:fld>
            <a:endParaRPr lang="es-CO"/>
          </a:p>
        </p:txBody>
      </p:sp>
      <p:sp>
        <p:nvSpPr>
          <p:cNvPr id="4" name="Marcador de pie de página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s-CO"/>
          </a:p>
        </p:txBody>
      </p:sp>
      <p:sp>
        <p:nvSpPr>
          <p:cNvPr id="5" name="Marcador de número de diapositiva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FED9D211-8EFC-42F5-96BE-5DF98CD014D6}" type="slidenum">
              <a:rPr lang="es-CO" smtClean="0"/>
              <a:t>‹Nº›</a:t>
            </a:fld>
            <a:endParaRPr lang="es-CO"/>
          </a:p>
        </p:txBody>
      </p:sp>
    </p:spTree>
    <p:extLst>
      <p:ext uri="{BB962C8B-B14F-4D97-AF65-F5344CB8AC3E}">
        <p14:creationId xmlns:p14="http://schemas.microsoft.com/office/powerpoint/2010/main" val="38222766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CO"/>
          </a:p>
        </p:txBody>
      </p:sp>
      <p:sp>
        <p:nvSpPr>
          <p:cNvPr id="3" name="Marcador de fecha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6E06975-7C1A-45E7-B21F-7773B537FD77}" type="datetimeFigureOut">
              <a:rPr lang="es-CO" smtClean="0"/>
              <a:t>30/11/2018</a:t>
            </a:fld>
            <a:endParaRPr lang="es-CO"/>
          </a:p>
        </p:txBody>
      </p:sp>
      <p:sp>
        <p:nvSpPr>
          <p:cNvPr id="4" name="Marcador de imagen de diapositiva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s-CO"/>
          </a:p>
        </p:txBody>
      </p:sp>
      <p:sp>
        <p:nvSpPr>
          <p:cNvPr id="5" name="Marcador de notas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6CD0F50-6CB3-46E1-B0B1-0841C1D9753C}" type="slidenum">
              <a:rPr lang="es-CO" smtClean="0"/>
              <a:t>‹Nº›</a:t>
            </a:fld>
            <a:endParaRPr lang="es-CO"/>
          </a:p>
        </p:txBody>
      </p:sp>
    </p:spTree>
    <p:extLst>
      <p:ext uri="{BB962C8B-B14F-4D97-AF65-F5344CB8AC3E}">
        <p14:creationId xmlns:p14="http://schemas.microsoft.com/office/powerpoint/2010/main" val="16645823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717550" y="1162050"/>
            <a:ext cx="5575300" cy="3136900"/>
          </a:xfrm>
        </p:spPr>
      </p:sp>
      <p:sp>
        <p:nvSpPr>
          <p:cNvPr id="3" name="Marcador de notas 2"/>
          <p:cNvSpPr>
            <a:spLocks noGrp="1"/>
          </p:cNvSpPr>
          <p:nvPr>
            <p:ph type="body" idx="1"/>
          </p:nvPr>
        </p:nvSpPr>
        <p:spPr/>
        <p:txBody>
          <a:bodyPr/>
          <a:lstStyle/>
          <a:p>
            <a:endParaRPr lang="es-CO"/>
          </a:p>
        </p:txBody>
      </p:sp>
      <p:sp>
        <p:nvSpPr>
          <p:cNvPr id="4" name="Marcador de número de diapositiva 3"/>
          <p:cNvSpPr>
            <a:spLocks noGrp="1"/>
          </p:cNvSpPr>
          <p:nvPr>
            <p:ph type="sldNum" sz="quarter" idx="10"/>
          </p:nvPr>
        </p:nvSpPr>
        <p:spPr/>
        <p:txBody>
          <a:bodyPr/>
          <a:lstStyle/>
          <a:p>
            <a:fld id="{E37A5C90-BED1-42EF-B689-03839305455B}" type="slidenum">
              <a:rPr lang="es-CO" smtClean="0"/>
              <a:t>1</a:t>
            </a:fld>
            <a:endParaRPr lang="es-CO"/>
          </a:p>
        </p:txBody>
      </p:sp>
    </p:spTree>
    <p:extLst>
      <p:ext uri="{BB962C8B-B14F-4D97-AF65-F5344CB8AC3E}">
        <p14:creationId xmlns:p14="http://schemas.microsoft.com/office/powerpoint/2010/main" val="11246893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Marcador de imagen de diapositiva 1">
            <a:extLst>
              <a:ext uri="{FF2B5EF4-FFF2-40B4-BE49-F238E27FC236}">
                <a16:creationId xmlns:a16="http://schemas.microsoft.com/office/drawing/2014/main" id="{810D2931-96CE-4A8F-9D15-F9A23FDA24C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Marcador de notas 2">
            <a:extLst>
              <a:ext uri="{FF2B5EF4-FFF2-40B4-BE49-F238E27FC236}">
                <a16:creationId xmlns:a16="http://schemas.microsoft.com/office/drawing/2014/main" id="{733324F5-C1A2-452E-A364-C7479FD9DBF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CO" altLang="es-CO"/>
          </a:p>
        </p:txBody>
      </p:sp>
      <p:sp>
        <p:nvSpPr>
          <p:cNvPr id="5124" name="Marcador de número de diapositiva 3">
            <a:extLst>
              <a:ext uri="{FF2B5EF4-FFF2-40B4-BE49-F238E27FC236}">
                <a16:creationId xmlns:a16="http://schemas.microsoft.com/office/drawing/2014/main" id="{5A813C4B-52EB-41CA-BC98-596D5FBE76F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60A673AB-F332-4D75-A22E-D6334206C73B}" type="slidenum">
              <a:rPr lang="es-ES" altLang="es-CO" smtClean="0"/>
              <a:pPr fontAlgn="base">
                <a:spcBef>
                  <a:spcPct val="0"/>
                </a:spcBef>
                <a:spcAft>
                  <a:spcPct val="0"/>
                </a:spcAft>
              </a:pPr>
              <a:t>4</a:t>
            </a:fld>
            <a:endParaRPr lang="es-ES" altLang="es-CO"/>
          </a:p>
        </p:txBody>
      </p:sp>
    </p:spTree>
    <p:extLst>
      <p:ext uri="{BB962C8B-B14F-4D97-AF65-F5344CB8AC3E}">
        <p14:creationId xmlns:p14="http://schemas.microsoft.com/office/powerpoint/2010/main" val="41774318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Marcador de imagen de diapositiva 1">
            <a:extLst>
              <a:ext uri="{FF2B5EF4-FFF2-40B4-BE49-F238E27FC236}">
                <a16:creationId xmlns:a16="http://schemas.microsoft.com/office/drawing/2014/main" id="{FB9CC7C8-8A5D-48DB-8DF7-0FF957AC612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Marcador de notas 2">
            <a:extLst>
              <a:ext uri="{FF2B5EF4-FFF2-40B4-BE49-F238E27FC236}">
                <a16:creationId xmlns:a16="http://schemas.microsoft.com/office/drawing/2014/main" id="{7607C5D9-5DF9-41F5-8877-AC8099E1F5A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CO" altLang="es-CO"/>
          </a:p>
        </p:txBody>
      </p:sp>
      <p:sp>
        <p:nvSpPr>
          <p:cNvPr id="20484" name="Marcador de número de diapositiva 3">
            <a:extLst>
              <a:ext uri="{FF2B5EF4-FFF2-40B4-BE49-F238E27FC236}">
                <a16:creationId xmlns:a16="http://schemas.microsoft.com/office/drawing/2014/main" id="{9130019E-C78E-427C-9238-651CBD1FA03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913175FE-3603-4DA7-835F-671EA70749AE}" type="slidenum">
              <a:rPr lang="es-ES" altLang="es-CO" smtClean="0"/>
              <a:pPr fontAlgn="base">
                <a:spcBef>
                  <a:spcPct val="0"/>
                </a:spcBef>
                <a:spcAft>
                  <a:spcPct val="0"/>
                </a:spcAft>
              </a:pPr>
              <a:t>6</a:t>
            </a:fld>
            <a:endParaRPr lang="es-ES" altLang="es-CO"/>
          </a:p>
        </p:txBody>
      </p:sp>
    </p:spTree>
    <p:extLst>
      <p:ext uri="{BB962C8B-B14F-4D97-AF65-F5344CB8AC3E}">
        <p14:creationId xmlns:p14="http://schemas.microsoft.com/office/powerpoint/2010/main" val="5537464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En total</a:t>
            </a:r>
            <a:r>
              <a:rPr lang="es-ES" baseline="0" dirty="0"/>
              <a:t> tenemos:</a:t>
            </a:r>
          </a:p>
          <a:p>
            <a:endParaRPr lang="es-ES" baseline="0" dirty="0"/>
          </a:p>
          <a:p>
            <a:r>
              <a:rPr lang="es-CO" sz="1200" b="0" i="0" u="none" strike="noStrike" kern="1200" dirty="0">
                <a:solidFill>
                  <a:schemeClr val="tx1"/>
                </a:solidFill>
                <a:effectLst/>
                <a:latin typeface="+mn-lt"/>
                <a:ea typeface="+mn-ea"/>
                <a:cs typeface="+mn-cs"/>
              </a:rPr>
              <a:t>2432</a:t>
            </a:r>
            <a:r>
              <a:rPr lang="es-CO" dirty="0"/>
              <a:t> vehículos</a:t>
            </a:r>
          </a:p>
          <a:p>
            <a:r>
              <a:rPr lang="es-ES" dirty="0"/>
              <a:t>716 motos</a:t>
            </a:r>
          </a:p>
          <a:p>
            <a:r>
              <a:rPr lang="es-ES" dirty="0"/>
              <a:t>3148</a:t>
            </a:r>
            <a:r>
              <a:rPr lang="es-ES" baseline="0" dirty="0"/>
              <a:t> medios de transporte</a:t>
            </a:r>
            <a:endParaRPr lang="es-CO" dirty="0"/>
          </a:p>
        </p:txBody>
      </p:sp>
      <p:sp>
        <p:nvSpPr>
          <p:cNvPr id="4" name="Marcador de número de diapositiva 3"/>
          <p:cNvSpPr>
            <a:spLocks noGrp="1"/>
          </p:cNvSpPr>
          <p:nvPr>
            <p:ph type="sldNum" sz="quarter" idx="10"/>
          </p:nvPr>
        </p:nvSpPr>
        <p:spPr/>
        <p:txBody>
          <a:bodyPr/>
          <a:lstStyle/>
          <a:p>
            <a:fld id="{F71796CD-9291-44E5-8268-C167A2F2194E}" type="slidenum">
              <a:rPr lang="es-CO" smtClean="0"/>
              <a:t>17</a:t>
            </a:fld>
            <a:endParaRPr lang="es-CO"/>
          </a:p>
        </p:txBody>
      </p:sp>
    </p:spTree>
    <p:extLst>
      <p:ext uri="{BB962C8B-B14F-4D97-AF65-F5344CB8AC3E}">
        <p14:creationId xmlns:p14="http://schemas.microsoft.com/office/powerpoint/2010/main" val="33282359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TOTAL FRISCO</a:t>
            </a:r>
            <a:endParaRPr lang="es-CO" dirty="0"/>
          </a:p>
        </p:txBody>
      </p:sp>
      <p:sp>
        <p:nvSpPr>
          <p:cNvPr id="4" name="Marcador de número de diapositiva 3"/>
          <p:cNvSpPr>
            <a:spLocks noGrp="1"/>
          </p:cNvSpPr>
          <p:nvPr>
            <p:ph type="sldNum" sz="quarter" idx="10"/>
          </p:nvPr>
        </p:nvSpPr>
        <p:spPr/>
        <p:txBody>
          <a:bodyPr/>
          <a:lstStyle/>
          <a:p>
            <a:fld id="{F71796CD-9291-44E5-8268-C167A2F2194E}" type="slidenum">
              <a:rPr lang="es-CO" smtClean="0"/>
              <a:t>19</a:t>
            </a:fld>
            <a:endParaRPr lang="es-CO"/>
          </a:p>
        </p:txBody>
      </p:sp>
    </p:spTree>
    <p:extLst>
      <p:ext uri="{BB962C8B-B14F-4D97-AF65-F5344CB8AC3E}">
        <p14:creationId xmlns:p14="http://schemas.microsoft.com/office/powerpoint/2010/main" val="13644412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B4C7CD32-737D-4423-B693-C4D0D5806AE9}" type="slidenum">
              <a:rPr lang="es-CO" smtClean="0"/>
              <a:pPr/>
              <a:t>30</a:t>
            </a:fld>
            <a:endParaRPr lang="es-CO"/>
          </a:p>
        </p:txBody>
      </p:sp>
    </p:spTree>
    <p:extLst>
      <p:ext uri="{BB962C8B-B14F-4D97-AF65-F5344CB8AC3E}">
        <p14:creationId xmlns:p14="http://schemas.microsoft.com/office/powerpoint/2010/main" val="6359765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88</a:t>
            </a:fld>
            <a:endParaRPr lang="es-CO" dirty="0"/>
          </a:p>
        </p:txBody>
      </p:sp>
    </p:spTree>
    <p:extLst>
      <p:ext uri="{BB962C8B-B14F-4D97-AF65-F5344CB8AC3E}">
        <p14:creationId xmlns:p14="http://schemas.microsoft.com/office/powerpoint/2010/main" val="4941470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89</a:t>
            </a:fld>
            <a:endParaRPr lang="es-CO" dirty="0"/>
          </a:p>
        </p:txBody>
      </p:sp>
    </p:spTree>
    <p:extLst>
      <p:ext uri="{BB962C8B-B14F-4D97-AF65-F5344CB8AC3E}">
        <p14:creationId xmlns:p14="http://schemas.microsoft.com/office/powerpoint/2010/main" val="19919799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90</a:t>
            </a:fld>
            <a:endParaRPr lang="es-CO" dirty="0"/>
          </a:p>
        </p:txBody>
      </p:sp>
    </p:spTree>
    <p:extLst>
      <p:ext uri="{BB962C8B-B14F-4D97-AF65-F5344CB8AC3E}">
        <p14:creationId xmlns:p14="http://schemas.microsoft.com/office/powerpoint/2010/main" val="37546038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91</a:t>
            </a:fld>
            <a:endParaRPr lang="es-CO" dirty="0"/>
          </a:p>
        </p:txBody>
      </p:sp>
    </p:spTree>
    <p:extLst>
      <p:ext uri="{BB962C8B-B14F-4D97-AF65-F5344CB8AC3E}">
        <p14:creationId xmlns:p14="http://schemas.microsoft.com/office/powerpoint/2010/main" val="10595874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92</a:t>
            </a:fld>
            <a:endParaRPr lang="es-CO" dirty="0"/>
          </a:p>
        </p:txBody>
      </p:sp>
    </p:spTree>
    <p:extLst>
      <p:ext uri="{BB962C8B-B14F-4D97-AF65-F5344CB8AC3E}">
        <p14:creationId xmlns:p14="http://schemas.microsoft.com/office/powerpoint/2010/main" val="28375763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93</a:t>
            </a:fld>
            <a:endParaRPr lang="es-CO" dirty="0"/>
          </a:p>
        </p:txBody>
      </p:sp>
    </p:spTree>
    <p:extLst>
      <p:ext uri="{BB962C8B-B14F-4D97-AF65-F5344CB8AC3E}">
        <p14:creationId xmlns:p14="http://schemas.microsoft.com/office/powerpoint/2010/main" val="25290535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O" dirty="0"/>
              <a:t>113131313331</a:t>
            </a:r>
          </a:p>
        </p:txBody>
      </p:sp>
      <p:sp>
        <p:nvSpPr>
          <p:cNvPr id="4" name="Marcador de número de diapositiva 3"/>
          <p:cNvSpPr>
            <a:spLocks noGrp="1"/>
          </p:cNvSpPr>
          <p:nvPr>
            <p:ph type="sldNum" sz="quarter" idx="10"/>
          </p:nvPr>
        </p:nvSpPr>
        <p:spPr/>
        <p:txBody>
          <a:bodyPr/>
          <a:lstStyle/>
          <a:p>
            <a:fld id="{AFAB2630-A485-4F8E-B80E-D311ECE8B5BD}" type="slidenum">
              <a:rPr lang="es-CO" smtClean="0"/>
              <a:t>111</a:t>
            </a:fld>
            <a:endParaRPr lang="es-CO"/>
          </a:p>
        </p:txBody>
      </p:sp>
    </p:spTree>
    <p:extLst>
      <p:ext uri="{BB962C8B-B14F-4D97-AF65-F5344CB8AC3E}">
        <p14:creationId xmlns:p14="http://schemas.microsoft.com/office/powerpoint/2010/main" val="13220763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O" dirty="0"/>
              <a:t>113131313331</a:t>
            </a:r>
          </a:p>
        </p:txBody>
      </p:sp>
      <p:sp>
        <p:nvSpPr>
          <p:cNvPr id="4" name="Marcador de número de diapositiva 3"/>
          <p:cNvSpPr>
            <a:spLocks noGrp="1"/>
          </p:cNvSpPr>
          <p:nvPr>
            <p:ph type="sldNum" sz="quarter" idx="10"/>
          </p:nvPr>
        </p:nvSpPr>
        <p:spPr/>
        <p:txBody>
          <a:bodyPr/>
          <a:lstStyle/>
          <a:p>
            <a:fld id="{AFAB2630-A485-4F8E-B80E-D311ECE8B5BD}" type="slidenum">
              <a:rPr lang="es-CO" smtClean="0"/>
              <a:t>112</a:t>
            </a:fld>
            <a:endParaRPr lang="es-CO"/>
          </a:p>
        </p:txBody>
      </p:sp>
    </p:spTree>
    <p:extLst>
      <p:ext uri="{BB962C8B-B14F-4D97-AF65-F5344CB8AC3E}">
        <p14:creationId xmlns:p14="http://schemas.microsoft.com/office/powerpoint/2010/main" val="29565810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O" dirty="0"/>
              <a:t>113131313331</a:t>
            </a:r>
          </a:p>
        </p:txBody>
      </p:sp>
      <p:sp>
        <p:nvSpPr>
          <p:cNvPr id="4" name="Marcador de número de diapositiva 3"/>
          <p:cNvSpPr>
            <a:spLocks noGrp="1"/>
          </p:cNvSpPr>
          <p:nvPr>
            <p:ph type="sldNum" sz="quarter" idx="10"/>
          </p:nvPr>
        </p:nvSpPr>
        <p:spPr/>
        <p:txBody>
          <a:bodyPr/>
          <a:lstStyle/>
          <a:p>
            <a:fld id="{AFAB2630-A485-4F8E-B80E-D311ECE8B5BD}" type="slidenum">
              <a:rPr lang="es-CO" smtClean="0"/>
              <a:t>113</a:t>
            </a:fld>
            <a:endParaRPr lang="es-CO"/>
          </a:p>
        </p:txBody>
      </p:sp>
    </p:spTree>
    <p:extLst>
      <p:ext uri="{BB962C8B-B14F-4D97-AF65-F5344CB8AC3E}">
        <p14:creationId xmlns:p14="http://schemas.microsoft.com/office/powerpoint/2010/main" val="31567760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O" dirty="0"/>
              <a:t>113131313331</a:t>
            </a:r>
          </a:p>
        </p:txBody>
      </p:sp>
      <p:sp>
        <p:nvSpPr>
          <p:cNvPr id="4" name="Marcador de número de diapositiva 3"/>
          <p:cNvSpPr>
            <a:spLocks noGrp="1"/>
          </p:cNvSpPr>
          <p:nvPr>
            <p:ph type="sldNum" sz="quarter" idx="10"/>
          </p:nvPr>
        </p:nvSpPr>
        <p:spPr/>
        <p:txBody>
          <a:bodyPr/>
          <a:lstStyle/>
          <a:p>
            <a:fld id="{AFAB2630-A485-4F8E-B80E-D311ECE8B5BD}" type="slidenum">
              <a:rPr lang="es-CO" smtClean="0"/>
              <a:t>114</a:t>
            </a:fld>
            <a:endParaRPr lang="es-CO"/>
          </a:p>
        </p:txBody>
      </p:sp>
    </p:spTree>
    <p:extLst>
      <p:ext uri="{BB962C8B-B14F-4D97-AF65-F5344CB8AC3E}">
        <p14:creationId xmlns:p14="http://schemas.microsoft.com/office/powerpoint/2010/main" val="13547202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O" dirty="0"/>
              <a:t>113131313331</a:t>
            </a:r>
          </a:p>
        </p:txBody>
      </p:sp>
      <p:sp>
        <p:nvSpPr>
          <p:cNvPr id="4" name="Marcador de número de diapositiva 3"/>
          <p:cNvSpPr>
            <a:spLocks noGrp="1"/>
          </p:cNvSpPr>
          <p:nvPr>
            <p:ph type="sldNum" sz="quarter" idx="10"/>
          </p:nvPr>
        </p:nvSpPr>
        <p:spPr/>
        <p:txBody>
          <a:bodyPr/>
          <a:lstStyle/>
          <a:p>
            <a:fld id="{AFAB2630-A485-4F8E-B80E-D311ECE8B5BD}" type="slidenum">
              <a:rPr lang="es-CO" smtClean="0"/>
              <a:t>115</a:t>
            </a:fld>
            <a:endParaRPr lang="es-CO"/>
          </a:p>
        </p:txBody>
      </p:sp>
    </p:spTree>
    <p:extLst>
      <p:ext uri="{BB962C8B-B14F-4D97-AF65-F5344CB8AC3E}">
        <p14:creationId xmlns:p14="http://schemas.microsoft.com/office/powerpoint/2010/main" val="8308794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O" dirty="0"/>
              <a:t>113131313331</a:t>
            </a:r>
          </a:p>
        </p:txBody>
      </p:sp>
      <p:sp>
        <p:nvSpPr>
          <p:cNvPr id="4" name="Marcador de número de diapositiva 3"/>
          <p:cNvSpPr>
            <a:spLocks noGrp="1"/>
          </p:cNvSpPr>
          <p:nvPr>
            <p:ph type="sldNum" sz="quarter" idx="10"/>
          </p:nvPr>
        </p:nvSpPr>
        <p:spPr/>
        <p:txBody>
          <a:bodyPr/>
          <a:lstStyle/>
          <a:p>
            <a:fld id="{AFAB2630-A485-4F8E-B80E-D311ECE8B5BD}" type="slidenum">
              <a:rPr lang="es-CO" smtClean="0"/>
              <a:t>116</a:t>
            </a:fld>
            <a:endParaRPr lang="es-CO"/>
          </a:p>
        </p:txBody>
      </p:sp>
    </p:spTree>
    <p:extLst>
      <p:ext uri="{BB962C8B-B14F-4D97-AF65-F5344CB8AC3E}">
        <p14:creationId xmlns:p14="http://schemas.microsoft.com/office/powerpoint/2010/main" val="34481930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06547152-1907-4AC1-8F56-2A7D8B784E87}" type="slidenum">
              <a:rPr lang="es-CO" smtClean="0"/>
              <a:t>117</a:t>
            </a:fld>
            <a:endParaRPr lang="es-CO"/>
          </a:p>
        </p:txBody>
      </p:sp>
    </p:spTree>
    <p:extLst>
      <p:ext uri="{BB962C8B-B14F-4D97-AF65-F5344CB8AC3E}">
        <p14:creationId xmlns:p14="http://schemas.microsoft.com/office/powerpoint/2010/main" val="8873556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06547152-1907-4AC1-8F56-2A7D8B784E87}" type="slidenum">
              <a:rPr lang="es-CO" smtClean="0"/>
              <a:t>118</a:t>
            </a:fld>
            <a:endParaRPr lang="es-CO"/>
          </a:p>
        </p:txBody>
      </p:sp>
    </p:spTree>
    <p:extLst>
      <p:ext uri="{BB962C8B-B14F-4D97-AF65-F5344CB8AC3E}">
        <p14:creationId xmlns:p14="http://schemas.microsoft.com/office/powerpoint/2010/main" val="12696345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06547152-1907-4AC1-8F56-2A7D8B784E87}" type="slidenum">
              <a:rPr lang="es-CO" smtClean="0"/>
              <a:t>119</a:t>
            </a:fld>
            <a:endParaRPr lang="es-CO"/>
          </a:p>
        </p:txBody>
      </p:sp>
    </p:spTree>
    <p:extLst>
      <p:ext uri="{BB962C8B-B14F-4D97-AF65-F5344CB8AC3E}">
        <p14:creationId xmlns:p14="http://schemas.microsoft.com/office/powerpoint/2010/main" val="34678815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6"/>
            <a:ext cx="103632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30/11/2018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5111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30/11/2018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417138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963084" y="4406901"/>
            <a:ext cx="103632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83FEBEB7-25AB-664A-96B3-95BD3AB0599F}" type="datetimeFigureOut">
              <a:rPr lang="es-ES" smtClean="0"/>
              <a:t>30/11/2018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82727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83FEBEB7-25AB-664A-96B3-95BD3AB0599F}" type="datetimeFigureOut">
              <a:rPr lang="es-ES" smtClean="0"/>
              <a:t>30/11/2018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27703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83FEBEB7-25AB-664A-96B3-95BD3AB0599F}" type="datetimeFigureOut">
              <a:rPr lang="es-ES" smtClean="0"/>
              <a:t>30/11/2018</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31022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83FEBEB7-25AB-664A-96B3-95BD3AB0599F}" type="datetimeFigureOut">
              <a:rPr lang="es-ES" smtClean="0"/>
              <a:t>30/11/2018</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633619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3FEBEB7-25AB-664A-96B3-95BD3AB0599F}" type="datetimeFigureOut">
              <a:rPr lang="es-ES" smtClean="0"/>
              <a:t>30/11/2018</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89255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09601" y="273050"/>
            <a:ext cx="4011084"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30/11/2018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2199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2389717" y="4800600"/>
            <a:ext cx="73152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30/11/2018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29821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30/11/2018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30349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39200" y="274639"/>
            <a:ext cx="27432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609600" y="274639"/>
            <a:ext cx="80264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30/11/2018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692579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p:cNvSpPr>
            <a:spLocks noGrp="1"/>
          </p:cNvSpPr>
          <p:nvPr>
            <p:ph type="dt" sz="half" idx="10"/>
          </p:nvPr>
        </p:nvSpPr>
        <p:spPr/>
        <p:txBody>
          <a:bodyPr/>
          <a:lstStyle/>
          <a:p>
            <a:fld id="{BA02E423-2816-4E9C-A4FD-69518EF47D5A}" type="datetimeFigureOut">
              <a:rPr lang="es-CO" smtClean="0"/>
              <a:t>30/11/2018</a:t>
            </a:fld>
            <a:endParaRPr lang="es-CO" dirty="0"/>
          </a:p>
        </p:txBody>
      </p:sp>
      <p:sp>
        <p:nvSpPr>
          <p:cNvPr id="6" name="Marcador de pie de página 5"/>
          <p:cNvSpPr>
            <a:spLocks noGrp="1"/>
          </p:cNvSpPr>
          <p:nvPr>
            <p:ph type="ftr" sz="quarter" idx="11"/>
          </p:nvPr>
        </p:nvSpPr>
        <p:spPr/>
        <p:txBody>
          <a:bodyPr/>
          <a:lstStyle/>
          <a:p>
            <a:endParaRPr lang="es-CO" dirty="0"/>
          </a:p>
        </p:txBody>
      </p:sp>
      <p:sp>
        <p:nvSpPr>
          <p:cNvPr id="7" name="Marcador de número de diapositiva 6"/>
          <p:cNvSpPr>
            <a:spLocks noGrp="1"/>
          </p:cNvSpPr>
          <p:nvPr>
            <p:ph type="sldNum" sz="quarter" idx="12"/>
          </p:nvPr>
        </p:nvSpPr>
        <p:spPr/>
        <p:txBody>
          <a:bodyPr/>
          <a:lstStyle/>
          <a:p>
            <a:fld id="{B51DF4A6-9E6D-4144-92CA-F7C2ED8370AB}" type="slidenum">
              <a:rPr lang="es-CO" smtClean="0"/>
              <a:t>‹Nº›</a:t>
            </a:fld>
            <a:endParaRPr lang="es-CO" dirty="0"/>
          </a:p>
        </p:txBody>
      </p:sp>
      <p:sp>
        <p:nvSpPr>
          <p:cNvPr id="8" name="Text Placeholder 2"/>
          <p:cNvSpPr>
            <a:spLocks noGrp="1"/>
          </p:cNvSpPr>
          <p:nvPr>
            <p:ph idx="13"/>
          </p:nvPr>
        </p:nvSpPr>
        <p:spPr>
          <a:xfrm>
            <a:off x="628651" y="1825625"/>
            <a:ext cx="78867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9" name="Rectángulo 8"/>
          <p:cNvSpPr/>
          <p:nvPr userDrawn="1"/>
        </p:nvSpPr>
        <p:spPr>
          <a:xfrm>
            <a:off x="0" y="0"/>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dirty="0"/>
          </a:p>
        </p:txBody>
      </p:sp>
      <p:pic>
        <p:nvPicPr>
          <p:cNvPr id="10" name="Imagen 9" descr="Fondos oscuros-01.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251" y="132977"/>
            <a:ext cx="2652499" cy="1067549"/>
          </a:xfrm>
          <a:prstGeom prst="rect">
            <a:avLst/>
          </a:prstGeom>
        </p:spPr>
      </p:pic>
      <p:sp>
        <p:nvSpPr>
          <p:cNvPr id="11" name="Rectángulo 10"/>
          <p:cNvSpPr/>
          <p:nvPr userDrawn="1"/>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dirty="0"/>
          </a:p>
        </p:txBody>
      </p:sp>
      <p:sp>
        <p:nvSpPr>
          <p:cNvPr id="12" name="CuadroTexto 11"/>
          <p:cNvSpPr txBox="1"/>
          <p:nvPr userDrawn="1"/>
        </p:nvSpPr>
        <p:spPr>
          <a:xfrm>
            <a:off x="8816223" y="6520418"/>
            <a:ext cx="3365500" cy="253916"/>
          </a:xfrm>
          <a:prstGeom prst="rect">
            <a:avLst/>
          </a:prstGeom>
          <a:noFill/>
        </p:spPr>
        <p:txBody>
          <a:bodyPr wrap="square" rtlCol="0">
            <a:spAutoFit/>
          </a:bodyPr>
          <a:lstStyle/>
          <a:p>
            <a:pPr algn="r"/>
            <a:r>
              <a:rPr lang="es-ES" sz="1050" dirty="0">
                <a:solidFill>
                  <a:srgbClr val="A9A8A9"/>
                </a:solidFill>
                <a:latin typeface="Lato Regular"/>
                <a:cs typeface="Lato Regular"/>
              </a:rPr>
              <a:t>Oficina Asesora</a:t>
            </a:r>
            <a:r>
              <a:rPr lang="es-ES" sz="1050" baseline="0" dirty="0">
                <a:solidFill>
                  <a:srgbClr val="A9A8A9"/>
                </a:solidFill>
                <a:latin typeface="Lato Regular"/>
                <a:cs typeface="Lato Regular"/>
              </a:rPr>
              <a:t> de Planeación</a:t>
            </a:r>
            <a:endParaRPr lang="es-ES" sz="1050" dirty="0">
              <a:solidFill>
                <a:srgbClr val="A9A8A9"/>
              </a:solidFill>
              <a:latin typeface="Lato Regular"/>
              <a:cs typeface="Lato Regular"/>
            </a:endParaRPr>
          </a:p>
        </p:txBody>
      </p:sp>
    </p:spTree>
    <p:extLst>
      <p:ext uri="{BB962C8B-B14F-4D97-AF65-F5344CB8AC3E}">
        <p14:creationId xmlns:p14="http://schemas.microsoft.com/office/powerpoint/2010/main" val="23290477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7"/>
            <a:ext cx="103632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3 Marcador de fecha"/>
          <p:cNvSpPr>
            <a:spLocks noGrp="1"/>
          </p:cNvSpPr>
          <p:nvPr>
            <p:ph type="dt" sz="half" idx="10"/>
          </p:nvPr>
        </p:nvSpPr>
        <p:spPr/>
        <p:txBody>
          <a:bodyPr/>
          <a:lstStyle/>
          <a:p>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2284283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9271511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2"/>
            <a:ext cx="103632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a:xfrm>
            <a:off x="8784299" y="6356352"/>
            <a:ext cx="2844800" cy="365125"/>
          </a:xfrm>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6991768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799089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609600" y="1535114"/>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6193370" y="1535114"/>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endParaRPr lang="es-ES" dirty="0">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4703157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endParaRPr lang="es-ES" dirty="0">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0534049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endParaRPr lang="es-ES" dirty="0">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109288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3" y="273050"/>
            <a:ext cx="4011084" cy="1162051"/>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7264640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1"/>
            <a:ext cx="7315200" cy="566739"/>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s-ES" dirty="0"/>
          </a:p>
        </p:txBody>
      </p:sp>
      <p:sp>
        <p:nvSpPr>
          <p:cNvPr id="4" name="3 Marcador de texto"/>
          <p:cNvSpPr>
            <a:spLocks noGrp="1"/>
          </p:cNvSpPr>
          <p:nvPr>
            <p:ph type="body" sz="half" idx="2"/>
          </p:nvPr>
        </p:nvSpPr>
        <p:spPr>
          <a:xfrm>
            <a:off x="2389717" y="5367339"/>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7560180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1120042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40"/>
            <a:ext cx="27432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609600" y="274640"/>
            <a:ext cx="80264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8207830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Diseño personalizado">
    <p:spTree>
      <p:nvGrpSpPr>
        <p:cNvPr id="1" name=""/>
        <p:cNvGrpSpPr/>
        <p:nvPr/>
      </p:nvGrpSpPr>
      <p:grpSpPr>
        <a:xfrm>
          <a:off x="0" y="0"/>
          <a:ext cx="0" cy="0"/>
          <a:chOff x="0" y="0"/>
          <a:chExt cx="0" cy="0"/>
        </a:xfrm>
      </p:grpSpPr>
      <p:pic>
        <p:nvPicPr>
          <p:cNvPr id="6" name="Picture 5" descr="plantillas_21junio-08.jpg"/>
          <p:cNvPicPr>
            <a:picLocks noChangeAspect="1"/>
          </p:cNvPicPr>
          <p:nvPr/>
        </p:nvPicPr>
        <p:blipFill>
          <a:blip r:embed="rId2" cstate="print"/>
          <a:stretch>
            <a:fillRect/>
          </a:stretch>
        </p:blipFill>
        <p:spPr>
          <a:xfrm>
            <a:off x="0" y="-15364"/>
            <a:ext cx="12192000" cy="6888727"/>
          </a:xfrm>
          <a:prstGeom prst="rect">
            <a:avLst/>
          </a:prstGeom>
        </p:spPr>
      </p:pic>
      <p:pic>
        <p:nvPicPr>
          <p:cNvPr id="3" name="Picture 5" descr="plantillas_21junio-08.jpg"/>
          <p:cNvPicPr>
            <a:picLocks noChangeAspect="1"/>
          </p:cNvPicPr>
          <p:nvPr userDrawn="1"/>
        </p:nvPicPr>
        <p:blipFill>
          <a:blip r:embed="rId2" cstate="print"/>
          <a:stretch>
            <a:fillRect/>
          </a:stretch>
        </p:blipFill>
        <p:spPr>
          <a:xfrm>
            <a:off x="0" y="-15364"/>
            <a:ext cx="12192000" cy="6888727"/>
          </a:xfrm>
          <a:prstGeom prst="rect">
            <a:avLst/>
          </a:prstGeom>
        </p:spPr>
      </p:pic>
    </p:spTree>
    <p:extLst>
      <p:ext uri="{BB962C8B-B14F-4D97-AF65-F5344CB8AC3E}">
        <p14:creationId xmlns:p14="http://schemas.microsoft.com/office/powerpoint/2010/main" val="38146146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7"/>
            <a:ext cx="103632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3 Marcador de fecha"/>
          <p:cNvSpPr>
            <a:spLocks noGrp="1"/>
          </p:cNvSpPr>
          <p:nvPr>
            <p:ph type="dt" sz="half" idx="10"/>
          </p:nvPr>
        </p:nvSpPr>
        <p:spPr/>
        <p:txBody>
          <a:bodyPr/>
          <a:lstStyle/>
          <a:p>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33822243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19340098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2"/>
            <a:ext cx="103632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a:xfrm>
            <a:off x="8784299" y="6356352"/>
            <a:ext cx="2844800" cy="365125"/>
          </a:xfrm>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680026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124133587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609600" y="1535114"/>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6193370" y="1535114"/>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endParaRPr lang="es-ES" dirty="0"/>
          </a:p>
        </p:txBody>
      </p:sp>
      <p:sp>
        <p:nvSpPr>
          <p:cNvPr id="8" name="7 Marcador de pie de página"/>
          <p:cNvSpPr>
            <a:spLocks noGrp="1"/>
          </p:cNvSpPr>
          <p:nvPr>
            <p:ph type="ftr" sz="quarter" idx="11"/>
          </p:nvPr>
        </p:nvSpPr>
        <p:spPr/>
        <p:txBody>
          <a:bodyPr/>
          <a:lstStyle/>
          <a:p>
            <a:endParaRPr lang="es-ES" dirty="0"/>
          </a:p>
        </p:txBody>
      </p:sp>
      <p:sp>
        <p:nvSpPr>
          <p:cNvPr id="9" name="8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16145197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endParaRPr lang="es-ES" dirty="0"/>
          </a:p>
        </p:txBody>
      </p:sp>
      <p:sp>
        <p:nvSpPr>
          <p:cNvPr id="4" name="3 Marcador de pie de página"/>
          <p:cNvSpPr>
            <a:spLocks noGrp="1"/>
          </p:cNvSpPr>
          <p:nvPr>
            <p:ph type="ftr" sz="quarter" idx="11"/>
          </p:nvPr>
        </p:nvSpPr>
        <p:spPr/>
        <p:txBody>
          <a:bodyPr/>
          <a:lstStyle/>
          <a:p>
            <a:endParaRPr lang="es-ES" dirty="0"/>
          </a:p>
        </p:txBody>
      </p:sp>
      <p:sp>
        <p:nvSpPr>
          <p:cNvPr id="5" name="4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25229632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endParaRPr lang="es-ES" dirty="0"/>
          </a:p>
        </p:txBody>
      </p:sp>
      <p:sp>
        <p:nvSpPr>
          <p:cNvPr id="3" name="2 Marcador de pie de página"/>
          <p:cNvSpPr>
            <a:spLocks noGrp="1"/>
          </p:cNvSpPr>
          <p:nvPr>
            <p:ph type="ftr" sz="quarter" idx="11"/>
          </p:nvPr>
        </p:nvSpPr>
        <p:spPr/>
        <p:txBody>
          <a:bodyPr/>
          <a:lstStyle/>
          <a:p>
            <a:endParaRPr lang="es-ES" dirty="0"/>
          </a:p>
        </p:txBody>
      </p:sp>
      <p:sp>
        <p:nvSpPr>
          <p:cNvPr id="4" name="3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249344197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3" y="273050"/>
            <a:ext cx="4011084" cy="1162051"/>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118264203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1"/>
            <a:ext cx="7315200" cy="566739"/>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s-ES" dirty="0"/>
          </a:p>
        </p:txBody>
      </p:sp>
      <p:sp>
        <p:nvSpPr>
          <p:cNvPr id="4" name="3 Marcador de texto"/>
          <p:cNvSpPr>
            <a:spLocks noGrp="1"/>
          </p:cNvSpPr>
          <p:nvPr>
            <p:ph type="body" sz="half" idx="2"/>
          </p:nvPr>
        </p:nvSpPr>
        <p:spPr>
          <a:xfrm>
            <a:off x="2389717" y="5367339"/>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355384433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126547020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40"/>
            <a:ext cx="27432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609600" y="274640"/>
            <a:ext cx="80264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353424131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Diseño personalizado">
    <p:spTree>
      <p:nvGrpSpPr>
        <p:cNvPr id="1" name=""/>
        <p:cNvGrpSpPr/>
        <p:nvPr/>
      </p:nvGrpSpPr>
      <p:grpSpPr>
        <a:xfrm>
          <a:off x="0" y="0"/>
          <a:ext cx="0" cy="0"/>
          <a:chOff x="0" y="0"/>
          <a:chExt cx="0" cy="0"/>
        </a:xfrm>
      </p:grpSpPr>
      <p:pic>
        <p:nvPicPr>
          <p:cNvPr id="6" name="Picture 5" descr="plantillas_21junio-08.jpg"/>
          <p:cNvPicPr>
            <a:picLocks noChangeAspect="1"/>
          </p:cNvPicPr>
          <p:nvPr/>
        </p:nvPicPr>
        <p:blipFill>
          <a:blip r:embed="rId2" cstate="print"/>
          <a:stretch>
            <a:fillRect/>
          </a:stretch>
        </p:blipFill>
        <p:spPr>
          <a:xfrm>
            <a:off x="0" y="-15364"/>
            <a:ext cx="12192000" cy="6888727"/>
          </a:xfrm>
          <a:prstGeom prst="rect">
            <a:avLst/>
          </a:prstGeom>
        </p:spPr>
      </p:pic>
      <p:pic>
        <p:nvPicPr>
          <p:cNvPr id="3" name="Picture 5" descr="plantillas_21junio-08.jpg"/>
          <p:cNvPicPr>
            <a:picLocks noChangeAspect="1"/>
          </p:cNvPicPr>
          <p:nvPr userDrawn="1"/>
        </p:nvPicPr>
        <p:blipFill>
          <a:blip r:embed="rId2" cstate="print"/>
          <a:stretch>
            <a:fillRect/>
          </a:stretch>
        </p:blipFill>
        <p:spPr>
          <a:xfrm>
            <a:off x="0" y="-15364"/>
            <a:ext cx="12192000" cy="6888727"/>
          </a:xfrm>
          <a:prstGeom prst="rect">
            <a:avLst/>
          </a:prstGeom>
        </p:spPr>
      </p:pic>
    </p:spTree>
    <p:extLst>
      <p:ext uri="{BB962C8B-B14F-4D97-AF65-F5344CB8AC3E}">
        <p14:creationId xmlns:p14="http://schemas.microsoft.com/office/powerpoint/2010/main" val="36413371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image" Target="../media/image4.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3.jpe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6" Type="http://schemas.openxmlformats.org/officeDocument/2006/relationships/image" Target="../media/image4.png"/><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3.jpe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EBEB7-25AB-664A-96B3-95BD3AB0599F}" type="datetimeFigureOut">
              <a:rPr lang="es-ES" smtClean="0"/>
              <a:t>30/11/2018</a:t>
            </a:fld>
            <a:endParaRPr lang="es-ES"/>
          </a:p>
        </p:txBody>
      </p:sp>
      <p:sp>
        <p:nvSpPr>
          <p:cNvPr id="5" name="Marcador de pie de página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a:p>
        </p:txBody>
      </p:sp>
    </p:spTree>
    <p:extLst>
      <p:ext uri="{BB962C8B-B14F-4D97-AF65-F5344CB8AC3E}">
        <p14:creationId xmlns:p14="http://schemas.microsoft.com/office/powerpoint/2010/main" val="682176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98"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pic>
        <p:nvPicPr>
          <p:cNvPr id="7" name="Picture 5" descr="plantillas_21junio-08.jpg"/>
          <p:cNvPicPr>
            <a:picLocks noChangeAspect="1"/>
          </p:cNvPicPr>
          <p:nvPr/>
        </p:nvPicPr>
        <p:blipFill>
          <a:blip r:embed="rId15" cstate="print"/>
          <a:srcRect l="24013" t="37456" r="24800" b="42683"/>
          <a:stretch>
            <a:fillRect/>
          </a:stretch>
        </p:blipFill>
        <p:spPr>
          <a:xfrm>
            <a:off x="10224459" y="6252823"/>
            <a:ext cx="1728192" cy="378873"/>
          </a:xfrm>
          <a:prstGeom prst="rect">
            <a:avLst/>
          </a:prstGeom>
        </p:spPr>
      </p:pic>
      <p:sp>
        <p:nvSpPr>
          <p:cNvPr id="2" name="1 Marcador de título"/>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s-ES" dirty="0"/>
              <a:t>Haga clic para modificar el estilo de título del patrón</a:t>
            </a:r>
          </a:p>
        </p:txBody>
      </p:sp>
      <p:sp>
        <p:nvSpPr>
          <p:cNvPr id="3" name="2 Marcador de texto"/>
          <p:cNvSpPr>
            <a:spLocks noGrp="1"/>
          </p:cNvSpPr>
          <p:nvPr>
            <p:ph type="body" idx="1"/>
          </p:nvPr>
        </p:nvSpPr>
        <p:spPr>
          <a:xfrm>
            <a:off x="609600" y="1600202"/>
            <a:ext cx="10972800" cy="4525963"/>
          </a:xfrm>
          <a:prstGeom prst="rect">
            <a:avLst/>
          </a:prstGeom>
        </p:spPr>
        <p:txBody>
          <a:bodyPr vert="horz" lIns="91440" tIns="45720" rIns="91440" bIns="45720" rtlCol="0">
            <a:normAutofit/>
          </a:body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sp>
        <p:nvSpPr>
          <p:cNvPr id="4" name="3 Marcador de fecha"/>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s-ES" dirty="0">
              <a:solidFill>
                <a:prstClr val="black">
                  <a:tint val="75000"/>
                </a:prstClr>
              </a:solidFill>
            </a:endParaRPr>
          </a:p>
        </p:txBody>
      </p:sp>
      <p:sp>
        <p:nvSpPr>
          <p:cNvPr id="5" name="4 Marcador de pie de página"/>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solidFill>
                <a:prstClr val="black">
                  <a:tint val="75000"/>
                </a:prstClr>
              </a:solidFill>
            </a:endParaRPr>
          </a:p>
        </p:txBody>
      </p:sp>
      <p:sp>
        <p:nvSpPr>
          <p:cNvPr id="6" name="5 Marcador de número de diapositiva"/>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pic>
        <p:nvPicPr>
          <p:cNvPr id="8" name="Imagen 7"/>
          <p:cNvPicPr>
            <a:picLocks noChangeAspect="1"/>
          </p:cNvPicPr>
          <p:nvPr/>
        </p:nvPicPr>
        <p:blipFill>
          <a:blip r:embed="rId16"/>
          <a:stretch>
            <a:fillRect/>
          </a:stretch>
        </p:blipFill>
        <p:spPr>
          <a:xfrm>
            <a:off x="10128448" y="6212494"/>
            <a:ext cx="2016224" cy="606769"/>
          </a:xfrm>
          <a:prstGeom prst="rect">
            <a:avLst/>
          </a:prstGeom>
        </p:spPr>
      </p:pic>
      <p:pic>
        <p:nvPicPr>
          <p:cNvPr id="9" name="Imagen 8"/>
          <p:cNvPicPr>
            <a:picLocks noChangeAspect="1"/>
          </p:cNvPicPr>
          <p:nvPr userDrawn="1"/>
        </p:nvPicPr>
        <p:blipFill>
          <a:blip r:embed="rId16"/>
          <a:stretch>
            <a:fillRect/>
          </a:stretch>
        </p:blipFill>
        <p:spPr>
          <a:xfrm>
            <a:off x="10128448" y="6212494"/>
            <a:ext cx="2016224" cy="606769"/>
          </a:xfrm>
          <a:prstGeom prst="rect">
            <a:avLst/>
          </a:prstGeom>
        </p:spPr>
      </p:pic>
    </p:spTree>
    <p:extLst>
      <p:ext uri="{BB962C8B-B14F-4D97-AF65-F5344CB8AC3E}">
        <p14:creationId xmlns:p14="http://schemas.microsoft.com/office/powerpoint/2010/main" val="68463717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hf hdr="0" ftr="0" dt="0"/>
  <p:txStyles>
    <p:titleStyle>
      <a:lvl1pPr algn="l" defTabSz="9144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pic>
        <p:nvPicPr>
          <p:cNvPr id="7" name="Picture 5" descr="plantillas_21junio-08.jpg"/>
          <p:cNvPicPr>
            <a:picLocks noChangeAspect="1"/>
          </p:cNvPicPr>
          <p:nvPr/>
        </p:nvPicPr>
        <p:blipFill>
          <a:blip r:embed="rId15" cstate="print"/>
          <a:srcRect l="24013" t="37456" r="24800" b="42683"/>
          <a:stretch>
            <a:fillRect/>
          </a:stretch>
        </p:blipFill>
        <p:spPr>
          <a:xfrm>
            <a:off x="10224459" y="6252823"/>
            <a:ext cx="1728192" cy="378873"/>
          </a:xfrm>
          <a:prstGeom prst="rect">
            <a:avLst/>
          </a:prstGeom>
        </p:spPr>
      </p:pic>
      <p:sp>
        <p:nvSpPr>
          <p:cNvPr id="2" name="1 Marcador de título"/>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s-ES" dirty="0"/>
              <a:t>Haga clic para modificar el estilo de título del patrón</a:t>
            </a:r>
          </a:p>
        </p:txBody>
      </p:sp>
      <p:sp>
        <p:nvSpPr>
          <p:cNvPr id="3" name="2 Marcador de texto"/>
          <p:cNvSpPr>
            <a:spLocks noGrp="1"/>
          </p:cNvSpPr>
          <p:nvPr>
            <p:ph type="body" idx="1"/>
          </p:nvPr>
        </p:nvSpPr>
        <p:spPr>
          <a:xfrm>
            <a:off x="609600" y="1600202"/>
            <a:ext cx="10972800" cy="4525963"/>
          </a:xfrm>
          <a:prstGeom prst="rect">
            <a:avLst/>
          </a:prstGeom>
        </p:spPr>
        <p:txBody>
          <a:bodyPr vert="horz" lIns="91440" tIns="45720" rIns="91440" bIns="45720" rtlCol="0">
            <a:normAutofit/>
          </a:body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sp>
        <p:nvSpPr>
          <p:cNvPr id="4" name="3 Marcador de fecha"/>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s-ES" dirty="0"/>
          </a:p>
        </p:txBody>
      </p:sp>
      <p:sp>
        <p:nvSpPr>
          <p:cNvPr id="5" name="4 Marcador de pie de página"/>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5 Marcador de número de diapositiva"/>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E92593-E8D4-4B92-9398-E671CC37EEC4}" type="slidenum">
              <a:rPr lang="es-ES" smtClean="0"/>
              <a:pPr/>
              <a:t>‹Nº›</a:t>
            </a:fld>
            <a:endParaRPr lang="es-ES" dirty="0"/>
          </a:p>
        </p:txBody>
      </p:sp>
      <p:pic>
        <p:nvPicPr>
          <p:cNvPr id="8" name="Imagen 7"/>
          <p:cNvPicPr>
            <a:picLocks noChangeAspect="1"/>
          </p:cNvPicPr>
          <p:nvPr/>
        </p:nvPicPr>
        <p:blipFill>
          <a:blip r:embed="rId16"/>
          <a:stretch>
            <a:fillRect/>
          </a:stretch>
        </p:blipFill>
        <p:spPr>
          <a:xfrm>
            <a:off x="10128448" y="6212494"/>
            <a:ext cx="2016224" cy="606769"/>
          </a:xfrm>
          <a:prstGeom prst="rect">
            <a:avLst/>
          </a:prstGeom>
        </p:spPr>
      </p:pic>
      <p:pic>
        <p:nvPicPr>
          <p:cNvPr id="9" name="Imagen 8"/>
          <p:cNvPicPr>
            <a:picLocks noChangeAspect="1"/>
          </p:cNvPicPr>
          <p:nvPr userDrawn="1"/>
        </p:nvPicPr>
        <p:blipFill>
          <a:blip r:embed="rId16"/>
          <a:stretch>
            <a:fillRect/>
          </a:stretch>
        </p:blipFill>
        <p:spPr>
          <a:xfrm>
            <a:off x="10128448" y="6212494"/>
            <a:ext cx="2016224" cy="606769"/>
          </a:xfrm>
          <a:prstGeom prst="rect">
            <a:avLst/>
          </a:prstGeom>
        </p:spPr>
      </p:pic>
    </p:spTree>
    <p:extLst>
      <p:ext uri="{BB962C8B-B14F-4D97-AF65-F5344CB8AC3E}">
        <p14:creationId xmlns:p14="http://schemas.microsoft.com/office/powerpoint/2010/main" val="2091038115"/>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hf hdr="0" ftr="0" dt="0"/>
  <p:txStyles>
    <p:titleStyle>
      <a:lvl1pPr algn="l" defTabSz="9144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14.emf"/><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5.emf"/><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6.emf"/><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7.emf"/><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18.emf"/></Relationships>
</file>

<file path=ppt/slides/_rels/slide14.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20.emf"/></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8.png"/><Relationship Id="rId7"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 Id="rId9"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28.png"/><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8.png"/><Relationship Id="rId1" Type="http://schemas.openxmlformats.org/officeDocument/2006/relationships/slideLayout" Target="../slideLayouts/slideLayout1.xml"/><Relationship Id="rId5" Type="http://schemas.openxmlformats.org/officeDocument/2006/relationships/image" Target="../media/image35.png"/><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1.xml"/><Relationship Id="rId1" Type="http://schemas.openxmlformats.org/officeDocument/2006/relationships/tags" Target="../tags/tag3.xml"/><Relationship Id="rId4" Type="http://schemas.openxmlformats.org/officeDocument/2006/relationships/image" Target="../media/image8.png"/></Relationships>
</file>

<file path=ppt/slides/_rels/slide2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1.xml"/><Relationship Id="rId1" Type="http://schemas.openxmlformats.org/officeDocument/2006/relationships/tags" Target="../tags/tag4.xml"/><Relationship Id="rId4" Type="http://schemas.openxmlformats.org/officeDocument/2006/relationships/image" Target="../media/image8.png"/></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slide" Target="slide40.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5.xml.rels><?xml version="1.0" encoding="UTF-8" standalone="yes"?>
<Relationships xmlns="http://schemas.openxmlformats.org/package/2006/relationships"><Relationship Id="rId3" Type="http://schemas.openxmlformats.org/officeDocument/2006/relationships/slide" Target="slide44.xml"/><Relationship Id="rId2" Type="http://schemas.openxmlformats.org/officeDocument/2006/relationships/slide" Target="slide4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slide" Target="slide42.xml"/><Relationship Id="rId4" Type="http://schemas.openxmlformats.org/officeDocument/2006/relationships/slide" Target="slide41.xml"/></Relationships>
</file>

<file path=ppt/slides/_rels/slide36.xml.rels><?xml version="1.0" encoding="UTF-8" standalone="yes"?>
<Relationships xmlns="http://schemas.openxmlformats.org/package/2006/relationships"><Relationship Id="rId3" Type="http://schemas.openxmlformats.org/officeDocument/2006/relationships/slide" Target="slide49.xml"/><Relationship Id="rId2" Type="http://schemas.openxmlformats.org/officeDocument/2006/relationships/slide" Target="slide48.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slide" Target="slide46.xml"/><Relationship Id="rId4" Type="http://schemas.openxmlformats.org/officeDocument/2006/relationships/slide" Target="slide45.xml"/></Relationships>
</file>

<file path=ppt/slides/_rels/slide37.xml.rels><?xml version="1.0" encoding="UTF-8" standalone="yes"?>
<Relationships xmlns="http://schemas.openxmlformats.org/package/2006/relationships"><Relationship Id="rId3" Type="http://schemas.openxmlformats.org/officeDocument/2006/relationships/slide" Target="slide56.xml"/><Relationship Id="rId2" Type="http://schemas.openxmlformats.org/officeDocument/2006/relationships/slide" Target="slide55.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slide" Target="slide52.xml"/><Relationship Id="rId4" Type="http://schemas.openxmlformats.org/officeDocument/2006/relationships/slide" Target="slide50.xml"/></Relationships>
</file>

<file path=ppt/slides/_rels/slide38.xml.rels><?xml version="1.0" encoding="UTF-8" standalone="yes"?>
<Relationships xmlns="http://schemas.openxmlformats.org/package/2006/relationships"><Relationship Id="rId8" Type="http://schemas.openxmlformats.org/officeDocument/2006/relationships/slide" Target="slide64.xml"/><Relationship Id="rId13" Type="http://schemas.openxmlformats.org/officeDocument/2006/relationships/image" Target="../media/image8.png"/><Relationship Id="rId3" Type="http://schemas.openxmlformats.org/officeDocument/2006/relationships/slide" Target="slide59.xml"/><Relationship Id="rId7" Type="http://schemas.openxmlformats.org/officeDocument/2006/relationships/slide" Target="slide63.xml"/><Relationship Id="rId12" Type="http://schemas.openxmlformats.org/officeDocument/2006/relationships/slide" Target="slide68.xml"/><Relationship Id="rId2" Type="http://schemas.openxmlformats.org/officeDocument/2006/relationships/slide" Target="slide58.xml"/><Relationship Id="rId1" Type="http://schemas.openxmlformats.org/officeDocument/2006/relationships/slideLayout" Target="../slideLayouts/slideLayout1.xml"/><Relationship Id="rId6" Type="http://schemas.openxmlformats.org/officeDocument/2006/relationships/slide" Target="slide62.xml"/><Relationship Id="rId11" Type="http://schemas.openxmlformats.org/officeDocument/2006/relationships/slide" Target="slide67.xml"/><Relationship Id="rId5" Type="http://schemas.openxmlformats.org/officeDocument/2006/relationships/slide" Target="slide61.xml"/><Relationship Id="rId10" Type="http://schemas.openxmlformats.org/officeDocument/2006/relationships/slide" Target="slide66.xml"/><Relationship Id="rId4" Type="http://schemas.openxmlformats.org/officeDocument/2006/relationships/slide" Target="slide60.xml"/><Relationship Id="rId9" Type="http://schemas.openxmlformats.org/officeDocument/2006/relationships/slide" Target="slide6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 Target="slide35.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 Target="slide35.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 Target="slide35.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 Target="slide35.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 Target="slide36.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 Target="slide36.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 Target="slide36.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 Target="slide36.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 Target="slide37.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 Target="slide37.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8.png"/><Relationship Id="rId4" Type="http://schemas.openxmlformats.org/officeDocument/2006/relationships/image" Target="../media/image41.emf"/></Relationships>
</file>

<file path=ppt/slides/_rels/slide5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xml"/><Relationship Id="rId1" Type="http://schemas.openxmlformats.org/officeDocument/2006/relationships/vmlDrawing" Target="../drawings/vmlDrawing2.vml"/><Relationship Id="rId5" Type="http://schemas.openxmlformats.org/officeDocument/2006/relationships/image" Target="../media/image8.png"/><Relationship Id="rId4" Type="http://schemas.openxmlformats.org/officeDocument/2006/relationships/image" Target="../media/image42.emf"/></Relationships>
</file>

<file path=ppt/slides/_rels/slide5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xml"/><Relationship Id="rId1" Type="http://schemas.openxmlformats.org/officeDocument/2006/relationships/vmlDrawing" Target="../drawings/vmlDrawing3.vml"/><Relationship Id="rId6" Type="http://schemas.openxmlformats.org/officeDocument/2006/relationships/image" Target="../media/image8.png"/><Relationship Id="rId5" Type="http://schemas.openxmlformats.org/officeDocument/2006/relationships/slide" Target="slide37.xml"/><Relationship Id="rId4" Type="http://schemas.openxmlformats.org/officeDocument/2006/relationships/image" Target="../media/image43.emf"/></Relationships>
</file>

<file path=ppt/slides/_rels/slide5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 Target="slide37.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xml"/><Relationship Id="rId1" Type="http://schemas.openxmlformats.org/officeDocument/2006/relationships/vmlDrawing" Target="../drawings/vmlDrawing4.vml"/><Relationship Id="rId5" Type="http://schemas.openxmlformats.org/officeDocument/2006/relationships/image" Target="../media/image8.png"/><Relationship Id="rId4" Type="http://schemas.openxmlformats.org/officeDocument/2006/relationships/image" Target="../media/image44.emf"/></Relationships>
</file>

<file path=ppt/slides/_rels/slide5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 Target="slide38.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slide" Target="slide38.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59.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slide" Target="slide38.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0.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slide" Target="slide38.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1.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slide" Target="slide38.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2.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slide" Target="slide38.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3.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slide" Target="slide38.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4.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slide" Target="slide38.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slide" Target="slide38.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slide" Target="slide38.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7.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slide" Target="slide38.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8.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slide" Target="slide38.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1.xml"/><Relationship Id="rId1" Type="http://schemas.openxmlformats.org/officeDocument/2006/relationships/tags" Target="../tags/tag5.xml"/><Relationship Id="rId4" Type="http://schemas.openxmlformats.org/officeDocument/2006/relationships/image" Target="../media/image8.png"/></Relationships>
</file>

<file path=ppt/slides/_rels/slide7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2.xml"/></Relationships>
</file>

<file path=ppt/slides/_rels/slide82.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2.xml"/></Relationships>
</file>

<file path=ppt/slides/_rels/slide83.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2.xml"/></Relationships>
</file>

<file path=ppt/slides/_rels/slide8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2.xml"/></Relationships>
</file>

<file path=ppt/slides/_rels/slide8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2.xml"/></Relationships>
</file>

<file path=ppt/slides/_rels/slide8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2.xml"/></Relationships>
</file>

<file path=ppt/slides/_rels/slide8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1.xml"/><Relationship Id="rId1" Type="http://schemas.openxmlformats.org/officeDocument/2006/relationships/tags" Target="../tags/tag6.xml"/><Relationship Id="rId4" Type="http://schemas.openxmlformats.org/officeDocument/2006/relationships/image" Target="../media/image8.png"/></Relationships>
</file>

<file path=ppt/slides/_rels/slide8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63.emf"/><Relationship Id="rId4" Type="http://schemas.openxmlformats.org/officeDocument/2006/relationships/image" Target="../media/image62.png"/></Relationships>
</file>

<file path=ppt/slides/_rels/slide8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65.png"/><Relationship Id="rId4" Type="http://schemas.openxmlformats.org/officeDocument/2006/relationships/image" Target="../media/image61.png"/></Relationships>
</file>

<file path=ppt/slides/_rels/slide91.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1.png"/></Relationships>
</file>

<file path=ppt/slides/_rels/slide92.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61.png"/></Relationships>
</file>

<file path=ppt/slides/_rels/slide9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0.png"/><Relationship Id="rId4" Type="http://schemas.openxmlformats.org/officeDocument/2006/relationships/image" Target="../media/image61.png"/></Relationships>
</file>

<file path=ppt/slides/_rels/slide9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1.xml"/><Relationship Id="rId1" Type="http://schemas.openxmlformats.org/officeDocument/2006/relationships/tags" Target="../tags/tag7.xml"/><Relationship Id="rId4" Type="http://schemas.openxmlformats.org/officeDocument/2006/relationships/image" Target="../media/image8.png"/></Relationships>
</file>

<file path=ppt/slides/_rels/slide9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1.xml"/><Relationship Id="rId1" Type="http://schemas.openxmlformats.org/officeDocument/2006/relationships/tags" Target="../tags/tag8.xml"/><Relationship Id="rId4" Type="http://schemas.openxmlformats.org/officeDocument/2006/relationships/image" Target="../media/image8.png"/></Relationships>
</file>

<file path=ppt/slides/_rels/slide10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1.xml"/><Relationship Id="rId1" Type="http://schemas.openxmlformats.org/officeDocument/2006/relationships/tags" Target="../tags/tag9.xml"/><Relationship Id="rId4" Type="http://schemas.openxmlformats.org/officeDocument/2006/relationships/image" Target="../media/image8.png"/></Relationships>
</file>

<file path=ppt/slides/_rels/slide1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11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77.jpeg"/><Relationship Id="rId5" Type="http://schemas.openxmlformats.org/officeDocument/2006/relationships/image" Target="../media/image76.png"/><Relationship Id="rId4" Type="http://schemas.openxmlformats.org/officeDocument/2006/relationships/image" Target="../media/image75.png"/></Relationships>
</file>

<file path=ppt/slides/_rels/slide1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79.png"/><Relationship Id="rId5" Type="http://schemas.openxmlformats.org/officeDocument/2006/relationships/image" Target="../media/image78.jpeg"/><Relationship Id="rId4" Type="http://schemas.openxmlformats.org/officeDocument/2006/relationships/image" Target="../media/image76.png"/></Relationships>
</file>

<file path=ppt/slides/_rels/slide1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36.png"/></Relationships>
</file>

<file path=ppt/slides/_rels/slide118.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36.png"/><Relationship Id="rId4" Type="http://schemas.openxmlformats.org/officeDocument/2006/relationships/chart" Target="../charts/chart9.xml"/></Relationships>
</file>

<file path=ppt/slides/_rels/slide119.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36.png"/></Relationships>
</file>

<file path=ppt/slides/_rels/slide1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chart" Target="../charts/chart11.xml"/><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1.xml"/><Relationship Id="rId1" Type="http://schemas.openxmlformats.org/officeDocument/2006/relationships/tags" Target="../tags/tag10.xml"/><Relationship Id="rId4" Type="http://schemas.openxmlformats.org/officeDocument/2006/relationships/image" Target="../media/image8.png"/></Relationships>
</file>

<file path=ppt/slides/_rels/slide123.xml.rels><?xml version="1.0" encoding="UTF-8" standalone="yes"?>
<Relationships xmlns="http://schemas.openxmlformats.org/package/2006/relationships"><Relationship Id="rId3" Type="http://schemas.openxmlformats.org/officeDocument/2006/relationships/image" Target="../media/image72.png"/><Relationship Id="rId7" Type="http://schemas.openxmlformats.org/officeDocument/2006/relationships/image" Target="../media/image82.png"/><Relationship Id="rId2" Type="http://schemas.openxmlformats.org/officeDocument/2006/relationships/image" Target="../media/image80.png"/><Relationship Id="rId1" Type="http://schemas.openxmlformats.org/officeDocument/2006/relationships/slideLayout" Target="../slideLayouts/slideLayout2.xml"/><Relationship Id="rId6" Type="http://schemas.openxmlformats.org/officeDocument/2006/relationships/image" Target="../media/image81.png"/><Relationship Id="rId5" Type="http://schemas.openxmlformats.org/officeDocument/2006/relationships/image" Target="../media/image74.png"/><Relationship Id="rId4" Type="http://schemas.openxmlformats.org/officeDocument/2006/relationships/image" Target="../media/image73.png"/></Relationships>
</file>

<file path=ppt/slides/_rels/slide124.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1.xml"/><Relationship Id="rId1" Type="http://schemas.openxmlformats.org/officeDocument/2006/relationships/tags" Target="../tags/tag11.xml"/><Relationship Id="rId4" Type="http://schemas.openxmlformats.org/officeDocument/2006/relationships/image" Target="../media/image8.png"/></Relationships>
</file>

<file path=ppt/slides/_rels/slide1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8.png"/><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8.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8.png"/><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chart" Target="../charts/chart13.xml"/><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34.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36.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37.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8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s-04.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Marcador de número de diapositiva 5"/>
          <p:cNvSpPr>
            <a:spLocks noGrp="1"/>
          </p:cNvSpPr>
          <p:nvPr>
            <p:ph type="sldNum" sz="quarter" idx="12"/>
          </p:nvPr>
        </p:nvSpPr>
        <p:spPr/>
        <p:txBody>
          <a:bodyPr/>
          <a:lstStyle/>
          <a:p>
            <a:fld id="{8F70F9DA-11E8-C347-B57A-A65ED631A843}" type="slidenum">
              <a:rPr lang="es-ES" smtClean="0"/>
              <a:t>1</a:t>
            </a:fld>
            <a:endParaRPr lang="es-ES"/>
          </a:p>
        </p:txBody>
      </p:sp>
      <p:sp>
        <p:nvSpPr>
          <p:cNvPr id="5" name="CuadroTexto 4"/>
          <p:cNvSpPr txBox="1"/>
          <p:nvPr/>
        </p:nvSpPr>
        <p:spPr>
          <a:xfrm>
            <a:off x="2667003" y="4978485"/>
            <a:ext cx="6857999" cy="392415"/>
          </a:xfrm>
          <a:prstGeom prst="rect">
            <a:avLst/>
          </a:prstGeom>
          <a:noFill/>
        </p:spPr>
        <p:txBody>
          <a:bodyPr wrap="square" lIns="68580" tIns="34290" rIns="68580" bIns="34290">
            <a:spAutoFit/>
          </a:bodyPr>
          <a:lstStyle>
            <a:defPPr>
              <a:defRPr lang="es-ES"/>
            </a:defPPr>
            <a:lvl1pPr algn="ctr">
              <a:defRPr sz="3200" b="1" u="sng">
                <a:ln w="10541" cmpd="sng">
                  <a:solidFill>
                    <a:srgbClr val="7D7D7D">
                      <a:tint val="100000"/>
                      <a:shade val="100000"/>
                      <a:satMod val="110000"/>
                    </a:srgbClr>
                  </a:solidFill>
                  <a:prstDash val="solid"/>
                </a:ln>
                <a:solidFill>
                  <a:schemeClr val="accent1">
                    <a:lumMod val="50000"/>
                  </a:schemeClr>
                </a:solidFill>
                <a:effectLst>
                  <a:outerShdw blurRad="38100" dist="38100" dir="2700000" algn="tl">
                    <a:srgbClr val="000000">
                      <a:alpha val="43137"/>
                    </a:srgbClr>
                  </a:outerShdw>
                </a:effectLst>
                <a:latin typeface="Arial Narrow" pitchFamily="34" charset="0"/>
              </a:defRPr>
            </a:lvl1pPr>
          </a:lstStyle>
          <a:p>
            <a:r>
              <a:rPr lang="es-ES" sz="2100" dirty="0">
                <a:solidFill>
                  <a:schemeClr val="bg1"/>
                </a:solidFill>
              </a:rPr>
              <a:t>JUNTA DIRECTIVA 147</a:t>
            </a:r>
          </a:p>
        </p:txBody>
      </p:sp>
      <p:sp>
        <p:nvSpPr>
          <p:cNvPr id="7" name="CuadroTexto 5"/>
          <p:cNvSpPr txBox="1"/>
          <p:nvPr/>
        </p:nvSpPr>
        <p:spPr>
          <a:xfrm>
            <a:off x="3031527" y="5713583"/>
            <a:ext cx="6043830" cy="300082"/>
          </a:xfrm>
          <a:prstGeom prst="rect">
            <a:avLst/>
          </a:prstGeom>
          <a:noFill/>
        </p:spPr>
        <p:txBody>
          <a:bodyPr wrap="square" rtlCol="0">
            <a:spAutoFit/>
          </a:bodyPr>
          <a:lstStyle/>
          <a:p>
            <a:pPr algn="ctr"/>
            <a:r>
              <a:rPr lang="es-ES" sz="1350" b="1" dirty="0">
                <a:solidFill>
                  <a:schemeClr val="bg1">
                    <a:lumMod val="85000"/>
                  </a:schemeClr>
                </a:solidFill>
                <a:latin typeface="Lato Bold"/>
                <a:cs typeface="Lato Bold"/>
              </a:rPr>
              <a:t>Enero 31 de 2017</a:t>
            </a:r>
          </a:p>
        </p:txBody>
      </p:sp>
    </p:spTree>
    <p:extLst>
      <p:ext uri="{BB962C8B-B14F-4D97-AF65-F5344CB8AC3E}">
        <p14:creationId xmlns:p14="http://schemas.microsoft.com/office/powerpoint/2010/main" val="17528305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1006899" y="2079385"/>
            <a:ext cx="10447888" cy="465851"/>
            <a:chOff x="1571658" y="2599133"/>
            <a:chExt cx="5143482" cy="60007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2363773" y="1333410"/>
            <a:ext cx="9485720" cy="10833735"/>
          </a:xfrm>
          <a:prstGeom prst="rect">
            <a:avLst/>
          </a:prstGeom>
          <a:noFill/>
        </p:spPr>
        <p:txBody>
          <a:bodyPr wrap="square" rtlCol="0">
            <a:spAutoFit/>
          </a:bodyPr>
          <a:lstStyle/>
          <a:p>
            <a:pPr marL="342900" lvl="0" indent="-342900">
              <a:buFont typeface="+mj-lt"/>
              <a:buAutoNum type="arabicPeriod"/>
            </a:pPr>
            <a:r>
              <a:rPr lang="es-ES" sz="2400" dirty="0"/>
              <a:t>Verificación del Quorum.</a:t>
            </a:r>
            <a:endParaRPr lang="es-CO" sz="2400" dirty="0"/>
          </a:p>
          <a:p>
            <a:pPr marL="342900" lvl="0" indent="-342900">
              <a:buFont typeface="+mj-lt"/>
              <a:buAutoNum type="arabicPeriod"/>
            </a:pPr>
            <a:r>
              <a:rPr lang="es-ES" sz="2400" dirty="0"/>
              <a:t>Aprobación del orden del día</a:t>
            </a:r>
            <a:endParaRPr lang="es-CO" sz="2400" dirty="0"/>
          </a:p>
          <a:p>
            <a:pPr marL="342900" lvl="0" indent="-342900">
              <a:buFont typeface="+mj-lt"/>
              <a:buAutoNum type="arabicPeriod"/>
            </a:pPr>
            <a:r>
              <a:rPr lang="es-ES" sz="2400" dirty="0">
                <a:solidFill>
                  <a:schemeClr val="bg1"/>
                </a:solidFill>
              </a:rPr>
              <a:t>Comité Financiero</a:t>
            </a:r>
            <a:endParaRPr lang="es-CO" sz="2400" dirty="0">
              <a:solidFill>
                <a:schemeClr val="bg1"/>
              </a:solidFill>
            </a:endParaRPr>
          </a:p>
          <a:p>
            <a:pPr marL="342900" lvl="0" indent="-342900">
              <a:buFont typeface="+mj-lt"/>
              <a:buAutoNum type="arabicPeriod"/>
            </a:pPr>
            <a:r>
              <a:rPr lang="es-ES" sz="2400" dirty="0"/>
              <a:t>Aprobación Modificaciones Contractuales</a:t>
            </a:r>
          </a:p>
          <a:p>
            <a:pPr marL="342900" lvl="0" indent="-342900">
              <a:buFont typeface="+mj-lt"/>
              <a:buAutoNum type="arabicPeriod"/>
            </a:pPr>
            <a:r>
              <a:rPr lang="es-ES" sz="2400" dirty="0"/>
              <a:t>Política para Destinación Provisional</a:t>
            </a:r>
            <a:endParaRPr lang="es-CO" sz="2400" dirty="0"/>
          </a:p>
          <a:p>
            <a:pPr marL="342900" indent="-342900">
              <a:buFont typeface="+mj-lt"/>
              <a:buAutoNum type="arabicPeriod"/>
            </a:pPr>
            <a:r>
              <a:rPr lang="es-ES" sz="2400" dirty="0"/>
              <a:t>Plan de Compras</a:t>
            </a:r>
            <a:endParaRPr lang="es-CO" sz="2400" dirty="0"/>
          </a:p>
          <a:p>
            <a:pPr marL="342900" lvl="0" indent="-342900">
              <a:buFont typeface="+mj-lt"/>
              <a:buAutoNum type="arabicPeriod"/>
            </a:pPr>
            <a:r>
              <a:rPr lang="es-ES" sz="2400" dirty="0"/>
              <a:t>Resultados de gestión plan estratégico cierre 2017</a:t>
            </a:r>
            <a:endParaRPr lang="es-CO" sz="2400" dirty="0"/>
          </a:p>
          <a:p>
            <a:pPr marL="342900" lvl="0" indent="-342900">
              <a:buFont typeface="+mj-lt"/>
              <a:buAutoNum type="arabicPeriod"/>
            </a:pPr>
            <a:r>
              <a:rPr lang="es-ES" sz="2400" dirty="0"/>
              <a:t>Resultados Gestión Comercial cierre 2017</a:t>
            </a:r>
            <a:endParaRPr lang="es-CO" sz="2400" dirty="0"/>
          </a:p>
          <a:p>
            <a:pPr marL="342900" lvl="0" indent="-342900">
              <a:buFont typeface="+mj-lt"/>
              <a:buAutoNum type="arabicPeriod"/>
            </a:pPr>
            <a:r>
              <a:rPr lang="es-ES" sz="2400" dirty="0"/>
              <a:t>Informe CEMEX</a:t>
            </a:r>
            <a:endParaRPr lang="es-CO" sz="2400" dirty="0"/>
          </a:p>
          <a:p>
            <a:pPr marL="342900" lvl="0" indent="-342900">
              <a:buFont typeface="+mj-lt"/>
              <a:buAutoNum type="arabicPeriod"/>
            </a:pPr>
            <a:r>
              <a:rPr lang="es-ES" sz="2400" dirty="0"/>
              <a:t>Informe Drogas la Rebaja</a:t>
            </a:r>
            <a:endParaRPr lang="es-CO" sz="2400" dirty="0"/>
          </a:p>
          <a:p>
            <a:pPr marL="342900" lvl="0" indent="-342900">
              <a:buFont typeface="+mj-lt"/>
              <a:buAutoNum type="arabicPeriod"/>
            </a:pPr>
            <a:r>
              <a:rPr lang="es-ES" sz="2400" dirty="0"/>
              <a:t> Informe Comité de Asignaciones y Contexto Bienes Rurales </a:t>
            </a:r>
            <a:endParaRPr lang="es-CO" sz="2400" dirty="0"/>
          </a:p>
          <a:p>
            <a:pPr marL="342900" lvl="0" indent="-342900">
              <a:buFont typeface="+mj-lt"/>
              <a:buAutoNum type="arabicPeriod"/>
            </a:pPr>
            <a:r>
              <a:rPr lang="es-ES" sz="2400" dirty="0"/>
              <a:t> Informe Comité Tripartito Enajenación Temprana</a:t>
            </a:r>
            <a:endParaRPr lang="es-CO" sz="2400" dirty="0"/>
          </a:p>
          <a:p>
            <a:pPr marL="342900" lvl="0" indent="-342900">
              <a:buFont typeface="+mj-lt"/>
              <a:buAutoNum type="arabicPeriod"/>
            </a:pPr>
            <a:r>
              <a:rPr lang="es-ES" sz="2400" dirty="0"/>
              <a:t>Informe Diligencias de Secuestro</a:t>
            </a:r>
            <a:endParaRPr lang="es-CO" sz="2400" dirty="0"/>
          </a:p>
          <a:p>
            <a:pPr marL="342900" lvl="0" indent="-342900">
              <a:buFont typeface="+mj-lt"/>
              <a:buAutoNum type="arabicPeriod"/>
            </a:pPr>
            <a:r>
              <a:rPr lang="es-ES" sz="2400" dirty="0"/>
              <a:t>Proposiciones y Varios.</a:t>
            </a:r>
            <a:endParaRPr lang="es-CO" sz="2400" dirty="0"/>
          </a:p>
          <a:p>
            <a:pPr lvl="0">
              <a:lnSpc>
                <a:spcPct val="150000"/>
              </a:lnSpc>
            </a:pPr>
            <a:endParaRPr lang="es-CO" sz="2400" dirty="0"/>
          </a:p>
          <a:p>
            <a:pPr marL="342900" indent="-342900">
              <a:buAutoNum type="arabicPeriod" startAt="4"/>
            </a:pPr>
            <a:endParaRPr lang="es-CO" sz="2400" b="1" dirty="0"/>
          </a:p>
          <a:p>
            <a:pPr marL="342900" indent="-342900">
              <a:buAutoNum type="arabicPeriod" startAt="4"/>
            </a:pPr>
            <a:endParaRPr lang="es-CO" sz="2400" b="1" dirty="0"/>
          </a:p>
          <a:p>
            <a:r>
              <a:rPr lang="es-ES" sz="1400" dirty="0"/>
              <a:t>Anexo: Análisis inmuebles reportados por CISA presentado en la Junta Directiva del 25 de octubre de 2017.</a:t>
            </a:r>
            <a:endParaRPr lang="es-CO" sz="1400"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2</a:t>
            </a:fld>
            <a:endParaRPr lang="es-ES" dirty="0"/>
          </a:p>
        </p:txBody>
      </p:sp>
      <p:grpSp>
        <p:nvGrpSpPr>
          <p:cNvPr id="4" name="Grupo 3"/>
          <p:cNvGrpSpPr/>
          <p:nvPr/>
        </p:nvGrpSpPr>
        <p:grpSpPr>
          <a:xfrm>
            <a:off x="0" y="0"/>
            <a:ext cx="12192000" cy="1097280"/>
            <a:chOff x="0" y="0"/>
            <a:chExt cx="12192000" cy="1097280"/>
          </a:xfrm>
        </p:grpSpPr>
        <p:sp>
          <p:nvSpPr>
            <p:cNvPr id="10" name="Rectángulo 9"/>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nvGrpSpPr>
            <p:cNvPr id="2" name="Grupo 1"/>
            <p:cNvGrpSpPr/>
            <p:nvPr/>
          </p:nvGrpSpPr>
          <p:grpSpPr>
            <a:xfrm>
              <a:off x="204094" y="29731"/>
              <a:ext cx="11335534" cy="1067549"/>
              <a:chOff x="204094" y="29731"/>
              <a:chExt cx="11335534" cy="1067549"/>
            </a:xfrm>
          </p:grpSpPr>
          <p:pic>
            <p:nvPicPr>
              <p:cNvPr id="11" name="Imagen 10"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p:cNvSpPr txBox="1"/>
              <p:nvPr/>
            </p:nvSpPr>
            <p:spPr>
              <a:xfrm>
                <a:off x="7855029" y="246800"/>
                <a:ext cx="3684599" cy="523220"/>
              </a:xfrm>
              <a:prstGeom prst="rect">
                <a:avLst/>
              </a:prstGeom>
              <a:noFill/>
            </p:spPr>
            <p:txBody>
              <a:bodyPr wrap="square" rtlCol="0">
                <a:spAutoFit/>
              </a:bodyPr>
              <a:lstStyle/>
              <a:p>
                <a:pPr algn="r"/>
                <a:r>
                  <a:rPr lang="es-ES" sz="2800" b="1" dirty="0">
                    <a:solidFill>
                      <a:schemeClr val="bg1"/>
                    </a:solidFill>
                  </a:rPr>
                  <a:t>ORDEN DEL DÍA</a:t>
                </a:r>
                <a:endParaRPr lang="es-ES" sz="2800" dirty="0">
                  <a:solidFill>
                    <a:schemeClr val="bg1"/>
                  </a:solidFill>
                </a:endParaRPr>
              </a:p>
            </p:txBody>
          </p:sp>
        </p:grpSp>
      </p:grpSp>
    </p:spTree>
    <p:extLst>
      <p:ext uri="{BB962C8B-B14F-4D97-AF65-F5344CB8AC3E}">
        <p14:creationId xmlns:p14="http://schemas.microsoft.com/office/powerpoint/2010/main" val="15872374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arcador de número de diapositiva 1"/>
          <p:cNvSpPr>
            <a:spLocks noGrp="1"/>
          </p:cNvSpPr>
          <p:nvPr>
            <p:ph type="sldNum" sz="quarter" idx="12"/>
          </p:nvPr>
        </p:nvSpPr>
        <p:spPr>
          <a:xfrm>
            <a:off x="8132826" y="5999481"/>
            <a:ext cx="1666494" cy="295874"/>
          </a:xfrm>
        </p:spPr>
        <p:txBody>
          <a:bodyPr/>
          <a:lstStyle/>
          <a:p>
            <a:pPr>
              <a:defRPr/>
            </a:pPr>
            <a:fld id="{74D04036-CCBD-4B3D-A872-961CAE546D64}" type="slidenum">
              <a:rPr lang="es-ES"/>
              <a:pPr>
                <a:defRPr/>
              </a:pPr>
              <a:t>3</a:t>
            </a:fld>
            <a:endParaRPr lang="es-ES"/>
          </a:p>
        </p:txBody>
      </p:sp>
      <p:sp>
        <p:nvSpPr>
          <p:cNvPr id="7" name="CuadroTexto 6">
            <a:extLst>
              <a:ext uri="{FF2B5EF4-FFF2-40B4-BE49-F238E27FC236}">
                <a16:creationId xmlns:a16="http://schemas.microsoft.com/office/drawing/2014/main" id="{4C924C09-C709-44FB-9FE7-B98DD80FB832}"/>
              </a:ext>
            </a:extLst>
          </p:cNvPr>
          <p:cNvSpPr txBox="1"/>
          <p:nvPr/>
        </p:nvSpPr>
        <p:spPr>
          <a:xfrm>
            <a:off x="2520370" y="2369741"/>
            <a:ext cx="6789420" cy="1030410"/>
          </a:xfrm>
          <a:prstGeom prst="rect">
            <a:avLst/>
          </a:prstGeom>
          <a:noFill/>
        </p:spPr>
        <p:txBody>
          <a:bodyPr wrap="square" rtlCol="0">
            <a:spAutoFit/>
          </a:bodyPr>
          <a:lstStyle/>
          <a:p>
            <a:pPr algn="ctr"/>
            <a:r>
              <a:rPr lang="es-ES" sz="3048" dirty="0">
                <a:solidFill>
                  <a:schemeClr val="accent5">
                    <a:lumMod val="50000"/>
                  </a:schemeClr>
                </a:solidFill>
                <a:latin typeface="Arial Narrow" panose="020B0606020202030204" pitchFamily="34" charset="0"/>
              </a:rPr>
              <a:t>1. </a:t>
            </a:r>
            <a:r>
              <a:rPr lang="es-CO" sz="3048" dirty="0">
                <a:solidFill>
                  <a:schemeClr val="accent5">
                    <a:lumMod val="50000"/>
                  </a:schemeClr>
                </a:solidFill>
                <a:latin typeface="Arial Narrow" panose="020B0606020202030204" pitchFamily="34" charset="0"/>
              </a:rPr>
              <a:t>PRESENTACIÓN ESTADOS FINANCIEROS SAE A DICIEMBRE DE 2017</a:t>
            </a:r>
            <a:endParaRPr lang="es-ES" sz="3048" dirty="0">
              <a:solidFill>
                <a:schemeClr val="accent5">
                  <a:lumMod val="50000"/>
                </a:schemeClr>
              </a:solidFill>
              <a:latin typeface="Arial Narrow" panose="020B0606020202030204" pitchFamily="34" charset="0"/>
            </a:endParaRPr>
          </a:p>
        </p:txBody>
      </p:sp>
      <p:pic>
        <p:nvPicPr>
          <p:cNvPr id="9" name="Imagen 8" descr="Logo SAE-01.jpg">
            <a:extLst>
              <a:ext uri="{FF2B5EF4-FFF2-40B4-BE49-F238E27FC236}">
                <a16:creationId xmlns:a16="http://schemas.microsoft.com/office/drawing/2014/main" id="{676CA536-1842-4610-B376-D2EC6C8E7B7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45286" y="132240"/>
            <a:ext cx="1350168" cy="1091745"/>
          </a:xfrm>
          <a:prstGeom prst="rect">
            <a:avLst/>
          </a:prstGeom>
        </p:spPr>
      </p:pic>
      <p:sp>
        <p:nvSpPr>
          <p:cNvPr id="10" name="Rectángulo 9">
            <a:extLst>
              <a:ext uri="{FF2B5EF4-FFF2-40B4-BE49-F238E27FC236}">
                <a16:creationId xmlns:a16="http://schemas.microsoft.com/office/drawing/2014/main" id="{FC931246-8146-4F96-B44D-8F9CB0F7B1CD}"/>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1" name="Rectángulo 10">
            <a:extLst>
              <a:ext uri="{FF2B5EF4-FFF2-40B4-BE49-F238E27FC236}">
                <a16:creationId xmlns:a16="http://schemas.microsoft.com/office/drawing/2014/main" id="{C23EB842-8C93-43A7-93B3-934FF605227F}"/>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descr="Fondos oscuros-01.png">
            <a:extLst>
              <a:ext uri="{FF2B5EF4-FFF2-40B4-BE49-F238E27FC236}">
                <a16:creationId xmlns:a16="http://schemas.microsoft.com/office/drawing/2014/main" id="{16703309-FDB3-4E4E-9EC8-07DFAB924F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3" name="CuadroTexto 12">
            <a:extLst>
              <a:ext uri="{FF2B5EF4-FFF2-40B4-BE49-F238E27FC236}">
                <a16:creationId xmlns:a16="http://schemas.microsoft.com/office/drawing/2014/main" id="{CAA3D539-DF81-47F0-A95B-1D3F2E7D9D25}"/>
              </a:ext>
            </a:extLst>
          </p:cNvPr>
          <p:cNvSpPr txBox="1"/>
          <p:nvPr/>
        </p:nvSpPr>
        <p:spPr>
          <a:xfrm>
            <a:off x="3469064" y="246800"/>
            <a:ext cx="8070565" cy="523220"/>
          </a:xfrm>
          <a:prstGeom prst="rect">
            <a:avLst/>
          </a:prstGeom>
          <a:noFill/>
        </p:spPr>
        <p:txBody>
          <a:bodyPr wrap="square" rtlCol="0">
            <a:spAutoFit/>
          </a:bodyPr>
          <a:lstStyle/>
          <a:p>
            <a:pPr algn="r"/>
            <a:r>
              <a:rPr lang="es-ES" sz="2800" b="1" dirty="0">
                <a:solidFill>
                  <a:schemeClr val="bg1"/>
                </a:solidFill>
              </a:rPr>
              <a:t>ESTADOS FINANCIEROS SAE A DICIEMBRE DE 2017</a:t>
            </a:r>
            <a:endParaRPr lang="es-ES" sz="2800" dirty="0">
              <a:solidFill>
                <a:schemeClr val="bg1"/>
              </a:solidFill>
            </a:endParaRPr>
          </a:p>
        </p:txBody>
      </p:sp>
    </p:spTree>
    <p:extLst>
      <p:ext uri="{BB962C8B-B14F-4D97-AF65-F5344CB8AC3E}">
        <p14:creationId xmlns:p14="http://schemas.microsoft.com/office/powerpoint/2010/main" val="4835333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Tabla 14">
            <a:extLst>
              <a:ext uri="{FF2B5EF4-FFF2-40B4-BE49-F238E27FC236}">
                <a16:creationId xmlns:a16="http://schemas.microsoft.com/office/drawing/2014/main" id="{692E7CCA-28FC-4245-9955-4245BE4F26A6}"/>
              </a:ext>
            </a:extLst>
          </p:cNvPr>
          <p:cNvGraphicFramePr>
            <a:graphicFrameLocks noGrp="1"/>
          </p:cNvGraphicFramePr>
          <p:nvPr/>
        </p:nvGraphicFramePr>
        <p:xfrm>
          <a:off x="2605314" y="1376439"/>
          <a:ext cx="7050315" cy="4480560"/>
        </p:xfrm>
        <a:graphic>
          <a:graphicData uri="http://schemas.openxmlformats.org/drawingml/2006/table">
            <a:tbl>
              <a:tblPr/>
              <a:tblGrid>
                <a:gridCol w="3640013">
                  <a:extLst>
                    <a:ext uri="{9D8B030D-6E8A-4147-A177-3AD203B41FA5}">
                      <a16:colId xmlns:a16="http://schemas.microsoft.com/office/drawing/2014/main" val="4043829664"/>
                    </a:ext>
                  </a:extLst>
                </a:gridCol>
                <a:gridCol w="1095538">
                  <a:extLst>
                    <a:ext uri="{9D8B030D-6E8A-4147-A177-3AD203B41FA5}">
                      <a16:colId xmlns:a16="http://schemas.microsoft.com/office/drawing/2014/main" val="2621810608"/>
                    </a:ext>
                  </a:extLst>
                </a:gridCol>
                <a:gridCol w="159029">
                  <a:extLst>
                    <a:ext uri="{9D8B030D-6E8A-4147-A177-3AD203B41FA5}">
                      <a16:colId xmlns:a16="http://schemas.microsoft.com/office/drawing/2014/main" val="708292792"/>
                    </a:ext>
                  </a:extLst>
                </a:gridCol>
                <a:gridCol w="1095538">
                  <a:extLst>
                    <a:ext uri="{9D8B030D-6E8A-4147-A177-3AD203B41FA5}">
                      <a16:colId xmlns:a16="http://schemas.microsoft.com/office/drawing/2014/main" val="4158670677"/>
                    </a:ext>
                  </a:extLst>
                </a:gridCol>
                <a:gridCol w="159029">
                  <a:extLst>
                    <a:ext uri="{9D8B030D-6E8A-4147-A177-3AD203B41FA5}">
                      <a16:colId xmlns:a16="http://schemas.microsoft.com/office/drawing/2014/main" val="2622107741"/>
                    </a:ext>
                  </a:extLst>
                </a:gridCol>
                <a:gridCol w="901168">
                  <a:extLst>
                    <a:ext uri="{9D8B030D-6E8A-4147-A177-3AD203B41FA5}">
                      <a16:colId xmlns:a16="http://schemas.microsoft.com/office/drawing/2014/main" val="4059300279"/>
                    </a:ext>
                  </a:extLst>
                </a:gridCol>
              </a:tblGrid>
              <a:tr h="627051">
                <a:tc>
                  <a:txBody>
                    <a:bodyPr/>
                    <a:lstStyle/>
                    <a:p>
                      <a:pPr algn="ctr" fontAlgn="ctr"/>
                      <a:r>
                        <a:rPr lang="es-CO" sz="1400" b="1" i="0" u="none" strike="noStrike" dirty="0">
                          <a:solidFill>
                            <a:srgbClr val="000000"/>
                          </a:solidFill>
                          <a:effectLst/>
                          <a:latin typeface="Arial Narrow" panose="020B0606020202030204" pitchFamily="34" charset="0"/>
                        </a:rPr>
                        <a:t>ACTIVO</a:t>
                      </a:r>
                    </a:p>
                  </a:txBody>
                  <a:tcPr marL="0" marR="0" marT="0" marB="0" anchor="ctr">
                    <a:lnL>
                      <a:noFill/>
                    </a:lnL>
                    <a:lnR>
                      <a:noFill/>
                    </a:lnR>
                    <a:lnT>
                      <a:noFill/>
                    </a:lnT>
                    <a:lnB>
                      <a:noFill/>
                    </a:lnB>
                  </a:tcPr>
                </a:tc>
                <a:tc>
                  <a:txBody>
                    <a:bodyPr/>
                    <a:lstStyle/>
                    <a:p>
                      <a:pPr algn="ctr" fontAlgn="ctr"/>
                      <a:r>
                        <a:rPr lang="es-CO" sz="1400" b="0" i="0" u="none" strike="noStrike">
                          <a:effectLst/>
                          <a:latin typeface="Arial Narrow" panose="020B0606020202030204" pitchFamily="34" charset="0"/>
                        </a:rPr>
                        <a:t>Al 31 Diciembre 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4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r>
                        <a:rPr lang="es-CO" sz="1400" b="0" i="0" u="none" strike="noStrike">
                          <a:effectLst/>
                          <a:latin typeface="Arial Narrow" panose="020B0606020202030204" pitchFamily="34" charset="0"/>
                        </a:rPr>
                        <a:t>Al 31 Diciembre 2016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4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r>
                        <a:rPr lang="es-CO" sz="1400" b="0" i="0" u="none" strike="noStrike">
                          <a:effectLst/>
                          <a:latin typeface="Arial Narrow" panose="020B0606020202030204" pitchFamily="34" charset="0"/>
                        </a:rPr>
                        <a:t>Variación % Diciembre</a:t>
                      </a:r>
                      <a:br>
                        <a:rPr lang="es-CO" sz="1400" b="0" i="0" u="none" strike="noStrike">
                          <a:effectLst/>
                          <a:latin typeface="Arial Narrow" panose="020B0606020202030204" pitchFamily="34" charset="0"/>
                        </a:rPr>
                      </a:br>
                      <a:r>
                        <a:rPr lang="es-CO" sz="1400" b="0" i="0" u="none" strike="noStrike">
                          <a:effectLst/>
                          <a:latin typeface="Arial Narrow" panose="020B0606020202030204" pitchFamily="34" charset="0"/>
                        </a:rPr>
                        <a:t>2017-2016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63966971"/>
                  </a:ext>
                </a:extLst>
              </a:tr>
              <a:tr h="209017">
                <a:tc>
                  <a:txBody>
                    <a:bodyPr/>
                    <a:lstStyle/>
                    <a:p>
                      <a:pPr algn="l" fontAlgn="ctr"/>
                      <a:endParaRPr lang="es-CO" sz="1400" b="0" i="0" u="none" strike="noStrike" dirty="0">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400" b="0" i="0" u="none" strike="noStrike">
                        <a:effectLst/>
                        <a:latin typeface="Arial Narrow" panose="020B0606020202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4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400" b="0" i="0" u="none" strike="noStrike">
                        <a:effectLst/>
                        <a:latin typeface="Arial Narrow" panose="020B0606020202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4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400" b="0" i="0" u="none" strike="noStrike">
                        <a:effectLst/>
                        <a:latin typeface="Arial Narrow" panose="020B0606020202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62220954"/>
                  </a:ext>
                </a:extLst>
              </a:tr>
              <a:tr h="209017">
                <a:tc>
                  <a:txBody>
                    <a:bodyPr/>
                    <a:lstStyle/>
                    <a:p>
                      <a:pPr algn="l" fontAlgn="ctr"/>
                      <a:r>
                        <a:rPr lang="es-CO" sz="1400" b="1" i="0" u="none" strike="noStrike" dirty="0">
                          <a:solidFill>
                            <a:srgbClr val="000000"/>
                          </a:solidFill>
                          <a:effectLst/>
                          <a:latin typeface="Arial Narrow" panose="020B0606020202030204" pitchFamily="34" charset="0"/>
                        </a:rPr>
                        <a:t>ACTIVO CORRIENTE</a:t>
                      </a:r>
                    </a:p>
                  </a:txBody>
                  <a:tcPr marL="0" marR="0" marT="0" marB="0" anchor="ctr">
                    <a:lnL>
                      <a:noFill/>
                    </a:lnL>
                    <a:lnR>
                      <a:noFill/>
                    </a:lnR>
                    <a:lnT>
                      <a:noFill/>
                    </a:lnT>
                    <a:lnB>
                      <a:noFill/>
                    </a:lnB>
                  </a:tcPr>
                </a:tc>
                <a:tc>
                  <a:txBody>
                    <a:bodyPr/>
                    <a:lstStyle/>
                    <a:p>
                      <a:pPr algn="r" fontAlgn="ctr"/>
                      <a:endParaRPr lang="es-CO" sz="14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4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4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4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400" b="1" i="0" u="none" strike="noStrike">
                        <a:effectLst/>
                        <a:latin typeface="Arial Narrow" panose="020B0606020202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2433313091"/>
                  </a:ext>
                </a:extLst>
              </a:tr>
              <a:tr h="209017">
                <a:tc>
                  <a:txBody>
                    <a:bodyPr/>
                    <a:lstStyle/>
                    <a:p>
                      <a:pPr algn="l" fontAlgn="ctr"/>
                      <a:r>
                        <a:rPr lang="es-CO" sz="1400" b="0" i="0" u="none" strike="noStrike" dirty="0">
                          <a:solidFill>
                            <a:srgbClr val="000000"/>
                          </a:solidFill>
                          <a:effectLst/>
                          <a:latin typeface="Arial Narrow" panose="020B0606020202030204" pitchFamily="34" charset="0"/>
                        </a:rPr>
                        <a:t>Efectivo en Bancos</a:t>
                      </a: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1,825</a:t>
                      </a:r>
                    </a:p>
                  </a:txBody>
                  <a:tcPr marL="0" marR="0" marT="0" marB="0" anchor="ctr">
                    <a:lnL>
                      <a:noFill/>
                    </a:lnL>
                    <a:lnR>
                      <a:noFill/>
                    </a:lnR>
                    <a:lnT>
                      <a:noFill/>
                    </a:lnT>
                    <a:lnB>
                      <a:noFill/>
                    </a:lnB>
                  </a:tcPr>
                </a:tc>
                <a:tc>
                  <a:txBody>
                    <a:bodyPr/>
                    <a:lstStyle/>
                    <a:p>
                      <a:pPr algn="l" fontAlgn="ctr"/>
                      <a:endParaRPr lang="es-CO" sz="14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545</a:t>
                      </a:r>
                    </a:p>
                  </a:txBody>
                  <a:tcPr marL="0" marR="0" marT="0" marB="0" anchor="ctr">
                    <a:lnL>
                      <a:noFill/>
                    </a:lnL>
                    <a:lnR>
                      <a:noFill/>
                    </a:lnR>
                    <a:lnT>
                      <a:noFill/>
                    </a:lnT>
                    <a:lnB>
                      <a:noFill/>
                    </a:lnB>
                  </a:tcPr>
                </a:tc>
                <a:tc>
                  <a:txBody>
                    <a:bodyPr/>
                    <a:lstStyle/>
                    <a:p>
                      <a:pPr algn="l" fontAlgn="ctr"/>
                      <a:endParaRPr lang="es-CO" sz="14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235</a:t>
                      </a:r>
                    </a:p>
                  </a:txBody>
                  <a:tcPr marL="0" marR="0" marT="0" marB="0" anchor="ctr">
                    <a:lnL>
                      <a:noFill/>
                    </a:lnL>
                    <a:lnR>
                      <a:noFill/>
                    </a:lnR>
                    <a:lnT>
                      <a:noFill/>
                    </a:lnT>
                    <a:lnB>
                      <a:noFill/>
                    </a:lnB>
                  </a:tcPr>
                </a:tc>
                <a:extLst>
                  <a:ext uri="{0D108BD9-81ED-4DB2-BD59-A6C34878D82A}">
                    <a16:rowId xmlns:a16="http://schemas.microsoft.com/office/drawing/2014/main" val="3965318969"/>
                  </a:ext>
                </a:extLst>
              </a:tr>
              <a:tr h="209017">
                <a:tc>
                  <a:txBody>
                    <a:bodyPr/>
                    <a:lstStyle/>
                    <a:p>
                      <a:pPr algn="l" fontAlgn="ctr"/>
                      <a:r>
                        <a:rPr lang="es-CO" sz="1400" b="0" i="0" u="none" strike="noStrike" dirty="0">
                          <a:solidFill>
                            <a:srgbClr val="000000"/>
                          </a:solidFill>
                          <a:effectLst/>
                          <a:latin typeface="Arial Narrow" panose="020B0606020202030204" pitchFamily="34" charset="0"/>
                        </a:rPr>
                        <a:t>Inversiones de administración de liquidez</a:t>
                      </a: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6,532</a:t>
                      </a:r>
                    </a:p>
                  </a:txBody>
                  <a:tcPr marL="0" marR="0" marT="0" marB="0" anchor="ctr">
                    <a:lnL>
                      <a:noFill/>
                    </a:lnL>
                    <a:lnR>
                      <a:noFill/>
                    </a:lnR>
                    <a:lnT>
                      <a:noFill/>
                    </a:lnT>
                    <a:lnB>
                      <a:noFill/>
                    </a:lnB>
                  </a:tcPr>
                </a:tc>
                <a:tc>
                  <a:txBody>
                    <a:bodyPr/>
                    <a:lstStyle/>
                    <a:p>
                      <a:pPr algn="l" fontAlgn="ctr"/>
                      <a:endParaRPr lang="es-CO" sz="14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8,149</a:t>
                      </a:r>
                    </a:p>
                  </a:txBody>
                  <a:tcPr marL="0" marR="0" marT="0" marB="0" anchor="ctr">
                    <a:lnL>
                      <a:noFill/>
                    </a:lnL>
                    <a:lnR>
                      <a:noFill/>
                    </a:lnR>
                    <a:lnT>
                      <a:noFill/>
                    </a:lnT>
                    <a:lnB>
                      <a:noFill/>
                    </a:lnB>
                  </a:tcPr>
                </a:tc>
                <a:tc>
                  <a:txBody>
                    <a:bodyPr/>
                    <a:lstStyle/>
                    <a:p>
                      <a:pPr algn="l" fontAlgn="ctr"/>
                      <a:endParaRPr lang="es-CO" sz="14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-20</a:t>
                      </a:r>
                    </a:p>
                  </a:txBody>
                  <a:tcPr marL="0" marR="0" marT="0" marB="0" anchor="ctr">
                    <a:lnL>
                      <a:noFill/>
                    </a:lnL>
                    <a:lnR>
                      <a:noFill/>
                    </a:lnR>
                    <a:lnT>
                      <a:noFill/>
                    </a:lnT>
                    <a:lnB>
                      <a:noFill/>
                    </a:lnB>
                  </a:tcPr>
                </a:tc>
                <a:extLst>
                  <a:ext uri="{0D108BD9-81ED-4DB2-BD59-A6C34878D82A}">
                    <a16:rowId xmlns:a16="http://schemas.microsoft.com/office/drawing/2014/main" val="1920225315"/>
                  </a:ext>
                </a:extLst>
              </a:tr>
              <a:tr h="209017">
                <a:tc>
                  <a:txBody>
                    <a:bodyPr/>
                    <a:lstStyle/>
                    <a:p>
                      <a:pPr algn="l" fontAlgn="ctr"/>
                      <a:r>
                        <a:rPr lang="es-CO" sz="1400" b="0" i="0" u="none" strike="noStrike" dirty="0">
                          <a:solidFill>
                            <a:srgbClr val="000000"/>
                          </a:solidFill>
                          <a:effectLst/>
                          <a:latin typeface="Arial Narrow" panose="020B0606020202030204" pitchFamily="34" charset="0"/>
                        </a:rPr>
                        <a:t>Cuentas por Cobrar Corto Plazo</a:t>
                      </a: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2,866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3,045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44339327"/>
                  </a:ext>
                </a:extLst>
              </a:tr>
              <a:tr h="209017">
                <a:tc>
                  <a:txBody>
                    <a:bodyPr/>
                    <a:lstStyle/>
                    <a:p>
                      <a:pPr algn="l" fontAlgn="ctr"/>
                      <a:r>
                        <a:rPr lang="es-CO" sz="1400" b="1" i="0" u="none" strike="noStrike">
                          <a:solidFill>
                            <a:srgbClr val="000000"/>
                          </a:solidFill>
                          <a:effectLst/>
                          <a:latin typeface="Arial Narrow" panose="020B0606020202030204" pitchFamily="34" charset="0"/>
                        </a:rPr>
                        <a:t>TOTAL ACTIVO CORRIENTE</a:t>
                      </a:r>
                    </a:p>
                  </a:txBody>
                  <a:tcPr marL="0" marR="0" marT="0" marB="0" anchor="ctr">
                    <a:lnL>
                      <a:noFill/>
                    </a:lnL>
                    <a:lnR>
                      <a:noFill/>
                    </a:lnR>
                    <a:lnT>
                      <a:noFill/>
                    </a:lnT>
                    <a:lnB>
                      <a:noFill/>
                    </a:lnB>
                  </a:tcPr>
                </a:tc>
                <a:tc>
                  <a:txBody>
                    <a:bodyPr/>
                    <a:lstStyle/>
                    <a:p>
                      <a:pPr algn="r" fontAlgn="ctr"/>
                      <a:r>
                        <a:rPr lang="es-CO" sz="1400" b="1" i="0" u="none" strike="noStrike" dirty="0">
                          <a:solidFill>
                            <a:srgbClr val="000000"/>
                          </a:solidFill>
                          <a:effectLst/>
                          <a:latin typeface="Arial Narrow" panose="020B0606020202030204" pitchFamily="34" charset="0"/>
                        </a:rPr>
                        <a:t>11,223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400" b="1" i="0" u="none" strike="noStrike">
                          <a:solidFill>
                            <a:srgbClr val="000000"/>
                          </a:solidFill>
                          <a:effectLst/>
                          <a:latin typeface="Arial Narrow" panose="020B0606020202030204" pitchFamily="34" charset="0"/>
                        </a:rPr>
                        <a:t>11,739</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400" b="1" i="0" u="none" strike="noStrike">
                          <a:solidFill>
                            <a:srgbClr val="000000"/>
                          </a:solidFill>
                          <a:effectLst/>
                          <a:latin typeface="Arial Narrow" panose="020B0606020202030204" pitchFamily="34" charset="0"/>
                        </a:rPr>
                        <a:t>-4</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17727735"/>
                  </a:ext>
                </a:extLst>
              </a:tr>
              <a:tr h="209017">
                <a:tc>
                  <a:txBody>
                    <a:bodyPr/>
                    <a:lstStyle/>
                    <a:p>
                      <a:pPr algn="l" fontAlgn="ctr"/>
                      <a:endParaRPr lang="es-CO" sz="1400" b="1" i="0" u="none" strike="noStrike" dirty="0">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400" b="0" i="0" u="none" strike="noStrike">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4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400" b="0" i="0" u="none" strike="noStrike">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4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400" b="0" i="0" u="none" strike="noStrike">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88391367"/>
                  </a:ext>
                </a:extLst>
              </a:tr>
              <a:tr h="209017">
                <a:tc>
                  <a:txBody>
                    <a:bodyPr/>
                    <a:lstStyle/>
                    <a:p>
                      <a:pPr algn="l" fontAlgn="ctr"/>
                      <a:r>
                        <a:rPr lang="es-CO" sz="1400" b="1" i="0" u="none" strike="noStrike">
                          <a:solidFill>
                            <a:srgbClr val="000000"/>
                          </a:solidFill>
                          <a:effectLst/>
                          <a:latin typeface="Arial Narrow" panose="020B0606020202030204" pitchFamily="34" charset="0"/>
                        </a:rPr>
                        <a:t>ACTIVO NO CORRIENTE</a:t>
                      </a:r>
                    </a:p>
                  </a:txBody>
                  <a:tcPr marL="0" marR="0" marT="0" marB="0" anchor="ctr">
                    <a:lnL>
                      <a:noFill/>
                    </a:lnL>
                    <a:lnR>
                      <a:noFill/>
                    </a:lnR>
                    <a:lnT>
                      <a:noFill/>
                    </a:lnT>
                    <a:lnB>
                      <a:noFill/>
                    </a:lnB>
                  </a:tcPr>
                </a:tc>
                <a:tc>
                  <a:txBody>
                    <a:bodyPr/>
                    <a:lstStyle/>
                    <a:p>
                      <a:pPr algn="ctr" fontAlgn="ctr"/>
                      <a:endParaRPr lang="es-CO" sz="14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4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4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4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400" b="0" i="0" u="none" strike="noStrike">
                        <a:effectLst/>
                        <a:latin typeface="Arial Narrow" panose="020B0606020202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3153818751"/>
                  </a:ext>
                </a:extLst>
              </a:tr>
              <a:tr h="209017">
                <a:tc>
                  <a:txBody>
                    <a:bodyPr/>
                    <a:lstStyle/>
                    <a:p>
                      <a:pPr algn="l" fontAlgn="ctr"/>
                      <a:r>
                        <a:rPr lang="es-CO" sz="1400" b="0" i="0" u="none" strike="noStrike">
                          <a:solidFill>
                            <a:srgbClr val="000000"/>
                          </a:solidFill>
                          <a:effectLst/>
                          <a:latin typeface="Arial Narrow" panose="020B0606020202030204" pitchFamily="34" charset="0"/>
                        </a:rPr>
                        <a:t>Cuentas por Cobrar Largo Plazo</a:t>
                      </a:r>
                    </a:p>
                  </a:txBody>
                  <a:tcPr marL="0" marR="0" marT="0" marB="0" anchor="ctr">
                    <a:lnL>
                      <a:noFill/>
                    </a:lnL>
                    <a:lnR>
                      <a:noFill/>
                    </a:lnR>
                    <a:lnT>
                      <a:noFill/>
                    </a:lnT>
                    <a:lnB>
                      <a:noFill/>
                    </a:lnB>
                  </a:tcPr>
                </a:tc>
                <a:tc>
                  <a:txBody>
                    <a:bodyPr/>
                    <a:lstStyle/>
                    <a:p>
                      <a:pPr algn="r" fontAlgn="ctr"/>
                      <a:r>
                        <a:rPr lang="es-CO" sz="1400" b="0" i="0" u="none" strike="noStrike" dirty="0">
                          <a:solidFill>
                            <a:srgbClr val="000000"/>
                          </a:solidFill>
                          <a:effectLst/>
                          <a:latin typeface="Arial Narrow" panose="020B0606020202030204" pitchFamily="34" charset="0"/>
                        </a:rPr>
                        <a:t>941</a:t>
                      </a:r>
                    </a:p>
                  </a:txBody>
                  <a:tcPr marL="0" marR="0" marT="0" marB="0" anchor="ctr">
                    <a:lnL>
                      <a:noFill/>
                    </a:lnL>
                    <a:lnR>
                      <a:noFill/>
                    </a:lnR>
                    <a:lnT>
                      <a:noFill/>
                    </a:lnT>
                    <a:lnB>
                      <a:noFill/>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8,537</a:t>
                      </a:r>
                    </a:p>
                  </a:txBody>
                  <a:tcPr marL="0" marR="0" marT="0" marB="0" anchor="ctr">
                    <a:lnL>
                      <a:noFill/>
                    </a:lnL>
                    <a:lnR>
                      <a:noFill/>
                    </a:lnR>
                    <a:lnT>
                      <a:noFill/>
                    </a:lnT>
                    <a:lnB>
                      <a:noFill/>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-89</a:t>
                      </a:r>
                    </a:p>
                  </a:txBody>
                  <a:tcPr marL="0" marR="0" marT="0" marB="0" anchor="ctr">
                    <a:lnL>
                      <a:noFill/>
                    </a:lnL>
                    <a:lnR>
                      <a:noFill/>
                    </a:lnR>
                    <a:lnT>
                      <a:noFill/>
                    </a:lnT>
                    <a:lnB>
                      <a:noFill/>
                    </a:lnB>
                  </a:tcPr>
                </a:tc>
                <a:extLst>
                  <a:ext uri="{0D108BD9-81ED-4DB2-BD59-A6C34878D82A}">
                    <a16:rowId xmlns:a16="http://schemas.microsoft.com/office/drawing/2014/main" val="1444370051"/>
                  </a:ext>
                </a:extLst>
              </a:tr>
              <a:tr h="209017">
                <a:tc>
                  <a:txBody>
                    <a:bodyPr/>
                    <a:lstStyle/>
                    <a:p>
                      <a:pPr algn="l" fontAlgn="ctr"/>
                      <a:r>
                        <a:rPr lang="es-CO" sz="1400" b="0" i="0" u="none" strike="noStrike">
                          <a:solidFill>
                            <a:srgbClr val="000000"/>
                          </a:solidFill>
                          <a:effectLst/>
                          <a:latin typeface="Arial Narrow" panose="020B0606020202030204" pitchFamily="34" charset="0"/>
                        </a:rPr>
                        <a:t>Deterioro</a:t>
                      </a:r>
                    </a:p>
                  </a:txBody>
                  <a:tcPr marL="0" marR="0" marT="0" marB="0" anchor="ctr">
                    <a:lnL>
                      <a:noFill/>
                    </a:lnL>
                    <a:lnR>
                      <a:noFill/>
                    </a:lnR>
                    <a:lnT>
                      <a:noFill/>
                    </a:lnT>
                    <a:lnB>
                      <a:noFill/>
                    </a:lnB>
                  </a:tcPr>
                </a:tc>
                <a:tc>
                  <a:txBody>
                    <a:bodyPr/>
                    <a:lstStyle/>
                    <a:p>
                      <a:pPr algn="r" fontAlgn="ctr"/>
                      <a:r>
                        <a:rPr lang="es-CO" sz="1400" b="0" i="0" u="none" strike="noStrike" dirty="0">
                          <a:solidFill>
                            <a:srgbClr val="000000"/>
                          </a:solidFill>
                          <a:effectLst/>
                          <a:latin typeface="Arial Narrow" panose="020B0606020202030204" pitchFamily="34" charset="0"/>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05785601"/>
                  </a:ext>
                </a:extLst>
              </a:tr>
              <a:tr h="209017">
                <a:tc>
                  <a:txBody>
                    <a:bodyPr/>
                    <a:lstStyle/>
                    <a:p>
                      <a:pPr algn="l" fontAlgn="ctr"/>
                      <a:r>
                        <a:rPr lang="es-CO" sz="1400" b="0" i="0" u="none" strike="noStrike" dirty="0">
                          <a:solidFill>
                            <a:srgbClr val="000000"/>
                          </a:solidFill>
                          <a:effectLst/>
                          <a:latin typeface="Arial Narrow" panose="020B0606020202030204" pitchFamily="34" charset="0"/>
                        </a:rPr>
                        <a:t>Total Cuenta por Cobrar Largo Plazo</a:t>
                      </a:r>
                    </a:p>
                  </a:txBody>
                  <a:tcPr marL="0" marR="0" marT="0" marB="0" anchor="ctr">
                    <a:lnL>
                      <a:noFill/>
                    </a:lnL>
                    <a:lnR>
                      <a:noFill/>
                    </a:lnR>
                    <a:lnT>
                      <a:noFill/>
                    </a:lnT>
                    <a:lnB>
                      <a:noFill/>
                    </a:lnB>
                  </a:tcPr>
                </a:tc>
                <a:tc>
                  <a:txBody>
                    <a:bodyPr/>
                    <a:lstStyle/>
                    <a:p>
                      <a:pPr algn="r" fontAlgn="ctr"/>
                      <a:r>
                        <a:rPr lang="es-CO" sz="1400" b="1" i="0" u="none" strike="noStrike" dirty="0">
                          <a:solidFill>
                            <a:srgbClr val="000000"/>
                          </a:solidFill>
                          <a:effectLst/>
                          <a:latin typeface="Arial Narrow" panose="020B0606020202030204" pitchFamily="34" charset="0"/>
                        </a:rPr>
                        <a:t>343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400" b="1" i="0" u="none" strike="noStrike">
                          <a:solidFill>
                            <a:srgbClr val="000000"/>
                          </a:solidFill>
                          <a:effectLst/>
                          <a:latin typeface="Arial Narrow" panose="020B0606020202030204" pitchFamily="34" charset="0"/>
                        </a:rPr>
                        <a:t>7,939</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400" b="1" i="0" u="none" strike="noStrike">
                          <a:solidFill>
                            <a:srgbClr val="000000"/>
                          </a:solidFill>
                          <a:effectLst/>
                          <a:latin typeface="Arial Narrow" panose="020B0606020202030204" pitchFamily="34" charset="0"/>
                        </a:rPr>
                        <a:t>-96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21271186"/>
                  </a:ext>
                </a:extLst>
              </a:tr>
              <a:tr h="209017">
                <a:tc>
                  <a:txBody>
                    <a:bodyPr/>
                    <a:lstStyle/>
                    <a:p>
                      <a:pPr algn="l" fontAlgn="ctr"/>
                      <a:endParaRPr lang="es-CO" sz="14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400" b="0" i="0" u="none" strike="noStrike" dirty="0">
                        <a:solidFill>
                          <a:srgbClr val="000000"/>
                        </a:solidFill>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213347123"/>
                  </a:ext>
                </a:extLst>
              </a:tr>
              <a:tr h="209017">
                <a:tc>
                  <a:txBody>
                    <a:bodyPr/>
                    <a:lstStyle/>
                    <a:p>
                      <a:pPr algn="l" fontAlgn="ctr"/>
                      <a:r>
                        <a:rPr lang="es-CO" sz="1400" b="0" i="0" u="none" strike="noStrike">
                          <a:solidFill>
                            <a:srgbClr val="000000"/>
                          </a:solidFill>
                          <a:effectLst/>
                          <a:latin typeface="Arial Narrow" panose="020B0606020202030204" pitchFamily="34" charset="0"/>
                        </a:rPr>
                        <a:t>Propiedades, Planta y equipo</a:t>
                      </a:r>
                    </a:p>
                  </a:txBody>
                  <a:tcPr marL="0" marR="0" marT="0" marB="0" anchor="ctr">
                    <a:lnL>
                      <a:noFill/>
                    </a:lnL>
                    <a:lnR>
                      <a:noFill/>
                    </a:lnR>
                    <a:lnT>
                      <a:noFill/>
                    </a:lnT>
                    <a:lnB>
                      <a:noFill/>
                    </a:lnB>
                  </a:tcPr>
                </a:tc>
                <a:tc>
                  <a:txBody>
                    <a:bodyPr/>
                    <a:lstStyle/>
                    <a:p>
                      <a:pPr algn="r" fontAlgn="ctr"/>
                      <a:r>
                        <a:rPr lang="es-CO" sz="1400" b="0" i="0" u="none" strike="noStrike" dirty="0">
                          <a:solidFill>
                            <a:srgbClr val="000000"/>
                          </a:solidFill>
                          <a:effectLst/>
                          <a:latin typeface="Arial Narrow" panose="020B0606020202030204" pitchFamily="34" charset="0"/>
                        </a:rPr>
                        <a:t>369</a:t>
                      </a:r>
                    </a:p>
                  </a:txBody>
                  <a:tcPr marL="0" marR="0" marT="0" marB="0" anchor="ctr">
                    <a:lnL>
                      <a:noFill/>
                    </a:lnL>
                    <a:lnR>
                      <a:noFill/>
                    </a:lnR>
                    <a:lnT>
                      <a:noFill/>
                    </a:lnT>
                    <a:lnB>
                      <a:noFill/>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461</a:t>
                      </a:r>
                    </a:p>
                  </a:txBody>
                  <a:tcPr marL="0" marR="0" marT="0" marB="0" anchor="ctr">
                    <a:lnL>
                      <a:noFill/>
                    </a:lnL>
                    <a:lnR>
                      <a:noFill/>
                    </a:lnR>
                    <a:lnT>
                      <a:noFill/>
                    </a:lnT>
                    <a:lnB>
                      <a:noFill/>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-20</a:t>
                      </a:r>
                    </a:p>
                  </a:txBody>
                  <a:tcPr marL="0" marR="0" marT="0" marB="0" anchor="ctr">
                    <a:lnL>
                      <a:noFill/>
                    </a:lnL>
                    <a:lnR>
                      <a:noFill/>
                    </a:lnR>
                    <a:lnT>
                      <a:noFill/>
                    </a:lnT>
                    <a:lnB>
                      <a:noFill/>
                    </a:lnB>
                  </a:tcPr>
                </a:tc>
                <a:extLst>
                  <a:ext uri="{0D108BD9-81ED-4DB2-BD59-A6C34878D82A}">
                    <a16:rowId xmlns:a16="http://schemas.microsoft.com/office/drawing/2014/main" val="4003806628"/>
                  </a:ext>
                </a:extLst>
              </a:tr>
              <a:tr h="209017">
                <a:tc>
                  <a:txBody>
                    <a:bodyPr/>
                    <a:lstStyle/>
                    <a:p>
                      <a:pPr algn="l" fontAlgn="ctr"/>
                      <a:r>
                        <a:rPr lang="es-CO" sz="1400" b="0" i="0" u="none" strike="noStrike">
                          <a:solidFill>
                            <a:srgbClr val="000000"/>
                          </a:solidFill>
                          <a:effectLst/>
                          <a:latin typeface="Arial Narrow" panose="020B0606020202030204" pitchFamily="34" charset="0"/>
                        </a:rPr>
                        <a:t>Otros Activos ( anticipos Impuestos / Diferidos)</a:t>
                      </a:r>
                    </a:p>
                  </a:txBody>
                  <a:tcPr marL="0" marR="0" marT="0" marB="0" anchor="ctr">
                    <a:lnL>
                      <a:noFill/>
                    </a:lnL>
                    <a:lnR>
                      <a:noFill/>
                    </a:lnR>
                    <a:lnT>
                      <a:noFill/>
                    </a:lnT>
                    <a:lnB>
                      <a:noFill/>
                    </a:lnB>
                  </a:tcPr>
                </a:tc>
                <a:tc>
                  <a:txBody>
                    <a:bodyPr/>
                    <a:lstStyle/>
                    <a:p>
                      <a:pPr algn="r" fontAlgn="ctr"/>
                      <a:r>
                        <a:rPr lang="es-CO" sz="1400" b="0" i="0" u="none" strike="noStrike" dirty="0">
                          <a:solidFill>
                            <a:srgbClr val="000000"/>
                          </a:solidFill>
                          <a:effectLst/>
                          <a:latin typeface="Arial Narrow" panose="020B0606020202030204" pitchFamily="34" charset="0"/>
                        </a:rPr>
                        <a:t>11,504</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250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4,502</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18693319"/>
                  </a:ext>
                </a:extLst>
              </a:tr>
              <a:tr h="209017">
                <a:tc>
                  <a:txBody>
                    <a:bodyPr/>
                    <a:lstStyle/>
                    <a:p>
                      <a:pPr algn="l" fontAlgn="ctr"/>
                      <a:r>
                        <a:rPr lang="es-CO" sz="1400" b="1" i="0" u="none" strike="noStrike">
                          <a:solidFill>
                            <a:srgbClr val="000000"/>
                          </a:solidFill>
                          <a:effectLst/>
                          <a:latin typeface="Arial Narrow" panose="020B0606020202030204" pitchFamily="34" charset="0"/>
                        </a:rPr>
                        <a:t>TOTAL ACTIVO NO CORRIENTE</a:t>
                      </a:r>
                    </a:p>
                  </a:txBody>
                  <a:tcPr marL="0" marR="0" marT="0" marB="0" anchor="ctr">
                    <a:lnL>
                      <a:noFill/>
                    </a:lnL>
                    <a:lnR>
                      <a:noFill/>
                    </a:lnR>
                    <a:lnT>
                      <a:noFill/>
                    </a:lnT>
                    <a:lnB>
                      <a:noFill/>
                    </a:lnB>
                  </a:tcPr>
                </a:tc>
                <a:tc>
                  <a:txBody>
                    <a:bodyPr/>
                    <a:lstStyle/>
                    <a:p>
                      <a:pPr algn="r" fontAlgn="ctr"/>
                      <a:r>
                        <a:rPr lang="es-CO" sz="1400" b="1" i="0" u="none" strike="noStrike" dirty="0">
                          <a:solidFill>
                            <a:srgbClr val="000000"/>
                          </a:solidFill>
                          <a:effectLst/>
                          <a:latin typeface="Arial Narrow" panose="020B0606020202030204" pitchFamily="34" charset="0"/>
                        </a:rPr>
                        <a:t>12,216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400" b="1" i="0" u="none" strike="noStrike">
                          <a:solidFill>
                            <a:srgbClr val="000000"/>
                          </a:solidFill>
                          <a:effectLst/>
                          <a:latin typeface="Arial Narrow" panose="020B0606020202030204" pitchFamily="34" charset="0"/>
                        </a:rPr>
                        <a:t>711</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400" b="1" i="0" u="none" strike="noStrike">
                          <a:solidFill>
                            <a:srgbClr val="000000"/>
                          </a:solidFill>
                          <a:effectLst/>
                          <a:latin typeface="Arial Narrow" panose="020B0606020202030204" pitchFamily="34" charset="0"/>
                        </a:rPr>
                        <a:t>1,618</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58572936"/>
                  </a:ext>
                </a:extLst>
              </a:tr>
              <a:tr h="209017">
                <a:tc>
                  <a:txBody>
                    <a:bodyPr/>
                    <a:lstStyle/>
                    <a:p>
                      <a:pPr algn="l" fontAlgn="ctr"/>
                      <a:endParaRPr lang="es-CO" sz="14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400" b="0" i="0" u="none" strike="noStrike" dirty="0">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400" b="0" i="0" u="none" strike="noStrike">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400" b="0" i="0" u="none" strike="noStrike">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93221634"/>
                  </a:ext>
                </a:extLst>
              </a:tr>
              <a:tr h="209017">
                <a:tc>
                  <a:txBody>
                    <a:bodyPr/>
                    <a:lstStyle/>
                    <a:p>
                      <a:pPr algn="l" fontAlgn="ctr"/>
                      <a:r>
                        <a:rPr lang="es-CO" sz="1400" b="1" i="0" u="none" strike="noStrike">
                          <a:solidFill>
                            <a:srgbClr val="000000"/>
                          </a:solidFill>
                          <a:effectLst/>
                          <a:latin typeface="Arial Narrow" panose="020B0606020202030204" pitchFamily="34" charset="0"/>
                        </a:rPr>
                        <a:t>TOTAL ACTIVO</a:t>
                      </a:r>
                    </a:p>
                  </a:txBody>
                  <a:tcPr marL="0" marR="0" marT="0" marB="0" anchor="ctr">
                    <a:lnL>
                      <a:noFill/>
                    </a:lnL>
                    <a:lnR>
                      <a:noFill/>
                    </a:lnR>
                    <a:lnT>
                      <a:noFill/>
                    </a:lnT>
                    <a:lnB>
                      <a:noFill/>
                    </a:lnB>
                  </a:tcPr>
                </a:tc>
                <a:tc>
                  <a:txBody>
                    <a:bodyPr/>
                    <a:lstStyle/>
                    <a:p>
                      <a:pPr algn="r" fontAlgn="ctr"/>
                      <a:r>
                        <a:rPr lang="es-CO" sz="1400" b="1" i="0" u="none" strike="noStrike" dirty="0">
                          <a:solidFill>
                            <a:srgbClr val="000000"/>
                          </a:solidFill>
                          <a:effectLst/>
                          <a:latin typeface="Arial Narrow" panose="020B0606020202030204" pitchFamily="34" charset="0"/>
                        </a:rPr>
                        <a:t>23,439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400" b="0" i="0" u="none" strike="noStrike" dirty="0">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400" b="1" i="0" u="none" strike="noStrike">
                          <a:solidFill>
                            <a:srgbClr val="000000"/>
                          </a:solidFill>
                          <a:effectLst/>
                          <a:latin typeface="Arial Narrow" panose="020B0606020202030204" pitchFamily="34" charset="0"/>
                        </a:rPr>
                        <a:t>20,389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400" b="1" i="0" u="none" strike="noStrike">
                          <a:solidFill>
                            <a:srgbClr val="000000"/>
                          </a:solidFill>
                          <a:effectLst/>
                          <a:latin typeface="Arial Narrow" panose="020B0606020202030204" pitchFamily="34" charset="0"/>
                        </a:rPr>
                        <a:t>15</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366872562"/>
                  </a:ext>
                </a:extLst>
              </a:tr>
              <a:tr h="209017">
                <a:tc>
                  <a:txBody>
                    <a:bodyPr/>
                    <a:lstStyle/>
                    <a:p>
                      <a:pPr algn="l" fontAlgn="ctr"/>
                      <a:endParaRPr lang="es-CO" sz="14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400" b="0" i="0" u="none" strike="noStrike" dirty="0">
                        <a:effectLst/>
                        <a:latin typeface="Arial Narrow" panose="020B0606020202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400" b="0" i="0" u="none" strike="noStrike" dirty="0">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400" b="0" i="0" u="none" strike="noStrike" dirty="0">
                        <a:effectLst/>
                        <a:latin typeface="Arial Narrow" panose="020B0606020202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4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400" b="0" i="0" u="none" strike="noStrike" dirty="0">
                        <a:effectLst/>
                        <a:latin typeface="Arial Narrow" panose="020B0606020202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905549862"/>
                  </a:ext>
                </a:extLst>
              </a:tr>
            </a:tbl>
          </a:graphicData>
        </a:graphic>
      </p:graphicFrame>
      <p:sp>
        <p:nvSpPr>
          <p:cNvPr id="2" name="Marcador de número de diapositiva 1">
            <a:extLst>
              <a:ext uri="{FF2B5EF4-FFF2-40B4-BE49-F238E27FC236}">
                <a16:creationId xmlns:a16="http://schemas.microsoft.com/office/drawing/2014/main" id="{0D47AD73-1EE3-4CDD-A242-82DDE2F9DBA8}"/>
              </a:ext>
            </a:extLst>
          </p:cNvPr>
          <p:cNvSpPr>
            <a:spLocks noGrp="1"/>
          </p:cNvSpPr>
          <p:nvPr>
            <p:ph type="sldNum" sz="quarter" idx="12"/>
          </p:nvPr>
        </p:nvSpPr>
        <p:spPr/>
        <p:txBody>
          <a:bodyPr/>
          <a:lstStyle/>
          <a:p>
            <a:pPr>
              <a:defRPr/>
            </a:pPr>
            <a:fld id="{A111546B-1782-4EEA-A919-A88933C23C33}" type="slidenum">
              <a:rPr lang="es-ES"/>
              <a:pPr>
                <a:defRPr/>
              </a:pPr>
              <a:t>4</a:t>
            </a:fld>
            <a:endParaRPr lang="es-ES"/>
          </a:p>
        </p:txBody>
      </p:sp>
      <p:sp>
        <p:nvSpPr>
          <p:cNvPr id="17" name="Botón de acción: ir hacia delante o siguiente 16">
            <a:hlinkClick r:id="" action="ppaction://noaction" highlightClick="1"/>
            <a:extLst>
              <a:ext uri="{FF2B5EF4-FFF2-40B4-BE49-F238E27FC236}">
                <a16:creationId xmlns:a16="http://schemas.microsoft.com/office/drawing/2014/main" id="{338C075B-9693-4EBD-A1D8-5A7BDE6EE29D}"/>
              </a:ext>
            </a:extLst>
          </p:cNvPr>
          <p:cNvSpPr/>
          <p:nvPr/>
        </p:nvSpPr>
        <p:spPr>
          <a:xfrm>
            <a:off x="5362870" y="2681007"/>
            <a:ext cx="270933" cy="104019"/>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pic>
        <p:nvPicPr>
          <p:cNvPr id="4328" name="Imagen 14">
            <a:extLst>
              <a:ext uri="{FF2B5EF4-FFF2-40B4-BE49-F238E27FC236}">
                <a16:creationId xmlns:a16="http://schemas.microsoft.com/office/drawing/2014/main" id="{19232369-9B09-43CE-A60D-E84C9736D37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26906" y="2927270"/>
            <a:ext cx="276981" cy="10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29" name="Imagen 7">
            <a:extLst>
              <a:ext uri="{FF2B5EF4-FFF2-40B4-BE49-F238E27FC236}">
                <a16:creationId xmlns:a16="http://schemas.microsoft.com/office/drawing/2014/main" id="{7126D27B-E40B-4624-855D-DA8B7C5D090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010070" y="4118906"/>
            <a:ext cx="275771" cy="10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Botón de acción: ir hacia delante o siguiente 17">
            <a:hlinkClick r:id="" action="ppaction://noaction" highlightClick="1"/>
            <a:extLst>
              <a:ext uri="{FF2B5EF4-FFF2-40B4-BE49-F238E27FC236}">
                <a16:creationId xmlns:a16="http://schemas.microsoft.com/office/drawing/2014/main" id="{1A0B50FE-FF7D-4F72-B445-627C93BE0105}"/>
              </a:ext>
            </a:extLst>
          </p:cNvPr>
          <p:cNvSpPr/>
          <p:nvPr/>
        </p:nvSpPr>
        <p:spPr>
          <a:xfrm>
            <a:off x="4540743" y="4530717"/>
            <a:ext cx="272142" cy="11006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dirty="0"/>
          </a:p>
        </p:txBody>
      </p:sp>
      <p:sp>
        <p:nvSpPr>
          <p:cNvPr id="19" name="Botón de acción: ir hacia delante o siguiente 18">
            <a:hlinkClick r:id="" action="ppaction://noaction" highlightClick="1"/>
            <a:extLst>
              <a:ext uri="{FF2B5EF4-FFF2-40B4-BE49-F238E27FC236}">
                <a16:creationId xmlns:a16="http://schemas.microsoft.com/office/drawing/2014/main" id="{3535349C-DB28-45D5-945A-F25CA08EE164}"/>
              </a:ext>
            </a:extLst>
          </p:cNvPr>
          <p:cNvSpPr/>
          <p:nvPr/>
        </p:nvSpPr>
        <p:spPr>
          <a:xfrm>
            <a:off x="5633803" y="4810723"/>
            <a:ext cx="263676" cy="11732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dirty="0"/>
          </a:p>
        </p:txBody>
      </p:sp>
      <p:sp>
        <p:nvSpPr>
          <p:cNvPr id="13" name="Botón de acción: ir hacia delante o siguiente 12">
            <a:hlinkClick r:id="" action="ppaction://noaction" highlightClick="1"/>
            <a:extLst>
              <a:ext uri="{FF2B5EF4-FFF2-40B4-BE49-F238E27FC236}">
                <a16:creationId xmlns:a16="http://schemas.microsoft.com/office/drawing/2014/main" id="{B50D0D89-5C08-4F43-8CE3-AF5463F0238A}"/>
              </a:ext>
            </a:extLst>
          </p:cNvPr>
          <p:cNvSpPr/>
          <p:nvPr/>
        </p:nvSpPr>
        <p:spPr>
          <a:xfrm>
            <a:off x="3869266" y="2470295"/>
            <a:ext cx="272143" cy="105228"/>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pic>
        <p:nvPicPr>
          <p:cNvPr id="16" name="Imagen 15" descr="Logo SAE-01.jpg">
            <a:extLst>
              <a:ext uri="{FF2B5EF4-FFF2-40B4-BE49-F238E27FC236}">
                <a16:creationId xmlns:a16="http://schemas.microsoft.com/office/drawing/2014/main" id="{74937584-3F88-438E-9579-746FF935582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45286" y="132240"/>
            <a:ext cx="1350168" cy="1091745"/>
          </a:xfrm>
          <a:prstGeom prst="rect">
            <a:avLst/>
          </a:prstGeom>
        </p:spPr>
      </p:pic>
      <p:sp>
        <p:nvSpPr>
          <p:cNvPr id="20" name="Título 1">
            <a:extLst>
              <a:ext uri="{FF2B5EF4-FFF2-40B4-BE49-F238E27FC236}">
                <a16:creationId xmlns:a16="http://schemas.microsoft.com/office/drawing/2014/main" id="{83FE7E46-088E-4B86-B3F4-948AB782D433}"/>
              </a:ext>
            </a:extLst>
          </p:cNvPr>
          <p:cNvSpPr txBox="1">
            <a:spLocks/>
          </p:cNvSpPr>
          <p:nvPr/>
        </p:nvSpPr>
        <p:spPr>
          <a:xfrm>
            <a:off x="4154539" y="274045"/>
            <a:ext cx="5145314" cy="625324"/>
          </a:xfrm>
          <a:prstGeom prst="rect">
            <a:avLst/>
          </a:prstGeom>
        </p:spPr>
        <p:txBody>
          <a:bodyPr lIns="47026" tIns="23514" rIns="47026" bIns="23514"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3352" dirty="0">
                <a:latin typeface="Arial Narrow" panose="020B0606020202030204" pitchFamily="34" charset="0"/>
              </a:rPr>
              <a:t> </a:t>
            </a:r>
            <a:r>
              <a:rPr lang="es-CO" sz="1524" dirty="0">
                <a:solidFill>
                  <a:srgbClr val="0070C0"/>
                </a:solidFill>
                <a:latin typeface="Arial Narrow" panose="020B0606020202030204" pitchFamily="34" charset="0"/>
                <a:ea typeface="+mn-ea"/>
                <a:cs typeface="Lato Regular"/>
              </a:rPr>
              <a:t>ESTADO DE SITUACION FINANCIERA INDIVIDUAL</a:t>
            </a:r>
          </a:p>
          <a:p>
            <a:pPr algn="ctr">
              <a:defRPr/>
            </a:pPr>
            <a:r>
              <a:rPr lang="es-CO" sz="914" dirty="0">
                <a:solidFill>
                  <a:srgbClr val="0070C0"/>
                </a:solidFill>
                <a:latin typeface="Arial Narrow" panose="020B0606020202030204" pitchFamily="34" charset="0"/>
                <a:ea typeface="+mn-ea"/>
                <a:cs typeface="Lato Regular"/>
              </a:rPr>
              <a:t>PERIODOS TERMINADOS EL 31 DE DICIEMBRE DE 2017 Y  31 DE DICIEMBRE 2016</a:t>
            </a:r>
          </a:p>
          <a:p>
            <a:pPr algn="ctr">
              <a:defRPr/>
            </a:pPr>
            <a:r>
              <a:rPr lang="es-CO" sz="914" dirty="0">
                <a:solidFill>
                  <a:srgbClr val="0070C0"/>
                </a:solidFill>
                <a:latin typeface="Arial Narrow" panose="020B0606020202030204" pitchFamily="34" charset="0"/>
                <a:ea typeface="+mn-ea"/>
                <a:cs typeface="Lato Regular"/>
              </a:rPr>
              <a:t>(cifra en millones de pesos colombianos)</a:t>
            </a:r>
          </a:p>
          <a:p>
            <a:pPr>
              <a:defRPr/>
            </a:pPr>
            <a:endParaRPr lang="es-CO" sz="914" dirty="0">
              <a:solidFill>
                <a:srgbClr val="0070C0"/>
              </a:solidFill>
              <a:latin typeface="Arial Narrow" panose="020B0606020202030204" pitchFamily="34" charset="0"/>
              <a:ea typeface="+mn-ea"/>
              <a:cs typeface="Lato Regular"/>
            </a:endParaRPr>
          </a:p>
        </p:txBody>
      </p:sp>
      <p:sp>
        <p:nvSpPr>
          <p:cNvPr id="21" name="Rectángulo 20">
            <a:extLst>
              <a:ext uri="{FF2B5EF4-FFF2-40B4-BE49-F238E27FC236}">
                <a16:creationId xmlns:a16="http://schemas.microsoft.com/office/drawing/2014/main" id="{494D0253-CE90-4E60-AE17-1F616A317CDD}"/>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Tree>
    <p:extLst>
      <p:ext uri="{BB962C8B-B14F-4D97-AF65-F5344CB8AC3E}">
        <p14:creationId xmlns:p14="http://schemas.microsoft.com/office/powerpoint/2010/main" val="13195413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la 11">
            <a:extLst>
              <a:ext uri="{FF2B5EF4-FFF2-40B4-BE49-F238E27FC236}">
                <a16:creationId xmlns:a16="http://schemas.microsoft.com/office/drawing/2014/main" id="{DE44F6DC-F7C7-47D7-88F4-12DFB1427BCB}"/>
              </a:ext>
            </a:extLst>
          </p:cNvPr>
          <p:cNvGraphicFramePr>
            <a:graphicFrameLocks noGrp="1"/>
          </p:cNvGraphicFramePr>
          <p:nvPr/>
        </p:nvGraphicFramePr>
        <p:xfrm>
          <a:off x="2623458" y="1219200"/>
          <a:ext cx="7125305" cy="5007450"/>
        </p:xfrm>
        <a:graphic>
          <a:graphicData uri="http://schemas.openxmlformats.org/drawingml/2006/table">
            <a:tbl>
              <a:tblPr/>
              <a:tblGrid>
                <a:gridCol w="3678729">
                  <a:extLst>
                    <a:ext uri="{9D8B030D-6E8A-4147-A177-3AD203B41FA5}">
                      <a16:colId xmlns:a16="http://schemas.microsoft.com/office/drawing/2014/main" val="40325815"/>
                    </a:ext>
                  </a:extLst>
                </a:gridCol>
                <a:gridCol w="1107190">
                  <a:extLst>
                    <a:ext uri="{9D8B030D-6E8A-4147-A177-3AD203B41FA5}">
                      <a16:colId xmlns:a16="http://schemas.microsoft.com/office/drawing/2014/main" val="2440789205"/>
                    </a:ext>
                  </a:extLst>
                </a:gridCol>
                <a:gridCol w="160721">
                  <a:extLst>
                    <a:ext uri="{9D8B030D-6E8A-4147-A177-3AD203B41FA5}">
                      <a16:colId xmlns:a16="http://schemas.microsoft.com/office/drawing/2014/main" val="3703248669"/>
                    </a:ext>
                  </a:extLst>
                </a:gridCol>
                <a:gridCol w="1107190">
                  <a:extLst>
                    <a:ext uri="{9D8B030D-6E8A-4147-A177-3AD203B41FA5}">
                      <a16:colId xmlns:a16="http://schemas.microsoft.com/office/drawing/2014/main" val="2486807613"/>
                    </a:ext>
                  </a:extLst>
                </a:gridCol>
                <a:gridCol w="160721">
                  <a:extLst>
                    <a:ext uri="{9D8B030D-6E8A-4147-A177-3AD203B41FA5}">
                      <a16:colId xmlns:a16="http://schemas.microsoft.com/office/drawing/2014/main" val="1641007998"/>
                    </a:ext>
                  </a:extLst>
                </a:gridCol>
                <a:gridCol w="910754">
                  <a:extLst>
                    <a:ext uri="{9D8B030D-6E8A-4147-A177-3AD203B41FA5}">
                      <a16:colId xmlns:a16="http://schemas.microsoft.com/office/drawing/2014/main" val="385795182"/>
                    </a:ext>
                  </a:extLst>
                </a:gridCol>
              </a:tblGrid>
              <a:tr h="627112">
                <a:tc>
                  <a:txBody>
                    <a:bodyPr/>
                    <a:lstStyle/>
                    <a:p>
                      <a:pPr algn="ctr" fontAlgn="ctr"/>
                      <a:r>
                        <a:rPr lang="es-CO" sz="1400" b="1" i="0" u="none" strike="noStrike" dirty="0">
                          <a:solidFill>
                            <a:srgbClr val="000000"/>
                          </a:solidFill>
                          <a:effectLst/>
                          <a:latin typeface="Arial Narrow" panose="020B0606020202030204" pitchFamily="34" charset="0"/>
                        </a:rPr>
                        <a:t>PASIVO</a:t>
                      </a:r>
                    </a:p>
                  </a:txBody>
                  <a:tcPr marL="0" marR="0" marT="0" marB="0" anchor="ctr">
                    <a:lnL>
                      <a:noFill/>
                    </a:lnL>
                    <a:lnR>
                      <a:noFill/>
                    </a:lnR>
                    <a:lnT>
                      <a:noFill/>
                    </a:lnT>
                    <a:lnB>
                      <a:noFill/>
                    </a:lnB>
                  </a:tcPr>
                </a:tc>
                <a:tc>
                  <a:txBody>
                    <a:bodyPr/>
                    <a:lstStyle/>
                    <a:p>
                      <a:pPr algn="ctr" fontAlgn="ctr"/>
                      <a:r>
                        <a:rPr lang="es-CO" sz="1400" b="0" i="0" u="none" strike="noStrike">
                          <a:effectLst/>
                          <a:latin typeface="Arial Narrow" panose="020B0606020202030204" pitchFamily="34" charset="0"/>
                        </a:rPr>
                        <a:t>Al 31 Diciembre 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4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r>
                        <a:rPr lang="es-CO" sz="1400" b="0" i="0" u="none" strike="noStrike">
                          <a:effectLst/>
                          <a:latin typeface="Arial Narrow" panose="020B0606020202030204" pitchFamily="34" charset="0"/>
                        </a:rPr>
                        <a:t>Al 31 Diciembre 2016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4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r>
                        <a:rPr lang="es-CO" sz="1400" b="0" i="0" u="none" strike="noStrike">
                          <a:effectLst/>
                          <a:latin typeface="Arial Narrow" panose="020B0606020202030204" pitchFamily="34" charset="0"/>
                        </a:rPr>
                        <a:t>Variación % Diciembre</a:t>
                      </a:r>
                      <a:br>
                        <a:rPr lang="es-CO" sz="1400" b="0" i="0" u="none" strike="noStrike">
                          <a:effectLst/>
                          <a:latin typeface="Arial Narrow" panose="020B0606020202030204" pitchFamily="34" charset="0"/>
                        </a:rPr>
                      </a:br>
                      <a:r>
                        <a:rPr lang="es-CO" sz="1400" b="0" i="0" u="none" strike="noStrike">
                          <a:effectLst/>
                          <a:latin typeface="Arial Narrow" panose="020B0606020202030204" pitchFamily="34" charset="0"/>
                        </a:rPr>
                        <a:t>2017-2016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50031775"/>
                  </a:ext>
                </a:extLst>
              </a:tr>
              <a:tr h="250995">
                <a:tc>
                  <a:txBody>
                    <a:bodyPr/>
                    <a:lstStyle/>
                    <a:p>
                      <a:pPr algn="l" fontAlgn="ctr"/>
                      <a:r>
                        <a:rPr lang="es-CO" sz="1400" b="1" i="0" u="none" strike="noStrike">
                          <a:solidFill>
                            <a:srgbClr val="000000"/>
                          </a:solidFill>
                          <a:effectLst/>
                          <a:latin typeface="Arial Narrow" panose="020B0606020202030204" pitchFamily="34" charset="0"/>
                        </a:rPr>
                        <a:t>PASIVO CORRIENTE</a:t>
                      </a:r>
                    </a:p>
                  </a:txBody>
                  <a:tcPr marL="0" marR="0" marT="0" marB="0" anchor="ctr">
                    <a:lnL>
                      <a:noFill/>
                    </a:lnL>
                    <a:lnR>
                      <a:noFill/>
                    </a:lnR>
                    <a:lnT>
                      <a:noFill/>
                    </a:lnT>
                    <a:lnB>
                      <a:noFill/>
                    </a:lnB>
                  </a:tcPr>
                </a:tc>
                <a:tc>
                  <a:txBody>
                    <a:bodyPr/>
                    <a:lstStyle/>
                    <a:p>
                      <a:pPr algn="ctr" fontAlgn="ctr"/>
                      <a:endParaRPr lang="es-CO" sz="1400" b="0" i="0" u="none" strike="noStrike">
                        <a:effectLst/>
                        <a:latin typeface="Arial Narrow" panose="020B0606020202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4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400" b="0" i="0" u="none" strike="noStrike">
                        <a:effectLst/>
                        <a:latin typeface="Arial Narrow" panose="020B0606020202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4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400" b="1" i="0" u="none" strike="noStrike">
                        <a:effectLst/>
                        <a:latin typeface="Arial Narrow" panose="020B0606020202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803184751"/>
                  </a:ext>
                </a:extLst>
              </a:tr>
              <a:tr h="250995">
                <a:tc>
                  <a:txBody>
                    <a:bodyPr/>
                    <a:lstStyle/>
                    <a:p>
                      <a:pPr algn="l" fontAlgn="ctr"/>
                      <a:r>
                        <a:rPr lang="es-CO" sz="1400" b="0" i="0" u="none" strike="noStrike" dirty="0">
                          <a:solidFill>
                            <a:srgbClr val="000000"/>
                          </a:solidFill>
                          <a:effectLst/>
                          <a:latin typeface="Arial Narrow" panose="020B0606020202030204" pitchFamily="34" charset="0"/>
                        </a:rPr>
                        <a:t>Cuentas por Pagar</a:t>
                      </a:r>
                    </a:p>
                  </a:txBody>
                  <a:tcPr marL="0" marR="0" marT="0" marB="0" anchor="ctr">
                    <a:lnL>
                      <a:noFill/>
                    </a:lnL>
                    <a:lnR>
                      <a:noFill/>
                    </a:lnR>
                    <a:lnT>
                      <a:noFill/>
                    </a:lnT>
                    <a:lnB>
                      <a:noFill/>
                    </a:lnB>
                  </a:tcPr>
                </a:tc>
                <a:tc>
                  <a:txBody>
                    <a:bodyPr/>
                    <a:lstStyle/>
                    <a:p>
                      <a:pPr algn="r" fontAlgn="ctr"/>
                      <a:r>
                        <a:rPr lang="es-CO" sz="1400" b="0" i="0" u="none" strike="noStrike" dirty="0">
                          <a:solidFill>
                            <a:srgbClr val="000000"/>
                          </a:solidFill>
                          <a:effectLst/>
                          <a:latin typeface="Arial Narrow" panose="020B0606020202030204" pitchFamily="34" charset="0"/>
                        </a:rPr>
                        <a:t>1,380</a:t>
                      </a:r>
                    </a:p>
                  </a:txBody>
                  <a:tcPr marL="0" marR="0" marT="0" marB="0" anchor="ctr">
                    <a:lnL>
                      <a:noFill/>
                    </a:lnL>
                    <a:lnR>
                      <a:noFill/>
                    </a:lnR>
                    <a:lnT>
                      <a:noFill/>
                    </a:lnT>
                    <a:lnB>
                      <a:noFill/>
                    </a:lnB>
                  </a:tcPr>
                </a:tc>
                <a:tc>
                  <a:txBody>
                    <a:bodyPr/>
                    <a:lstStyle/>
                    <a:p>
                      <a:pPr algn="l" fontAlgn="ctr"/>
                      <a:endParaRPr lang="es-CO" sz="14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1,131</a:t>
                      </a:r>
                    </a:p>
                  </a:txBody>
                  <a:tcPr marL="0" marR="0" marT="0" marB="0" anchor="ctr">
                    <a:lnL>
                      <a:noFill/>
                    </a:lnL>
                    <a:lnR>
                      <a:noFill/>
                    </a:lnR>
                    <a:lnT>
                      <a:noFill/>
                    </a:lnT>
                    <a:lnB>
                      <a:noFill/>
                    </a:lnB>
                  </a:tcPr>
                </a:tc>
                <a:tc>
                  <a:txBody>
                    <a:bodyPr/>
                    <a:lstStyle/>
                    <a:p>
                      <a:pPr algn="l" fontAlgn="ctr"/>
                      <a:endParaRPr lang="es-CO" sz="14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22</a:t>
                      </a:r>
                    </a:p>
                  </a:txBody>
                  <a:tcPr marL="0" marR="0" marT="0" marB="0" anchor="ctr">
                    <a:lnL>
                      <a:noFill/>
                    </a:lnL>
                    <a:lnR>
                      <a:noFill/>
                    </a:lnR>
                    <a:lnT>
                      <a:noFill/>
                    </a:lnT>
                    <a:lnB>
                      <a:noFill/>
                    </a:lnB>
                  </a:tcPr>
                </a:tc>
                <a:extLst>
                  <a:ext uri="{0D108BD9-81ED-4DB2-BD59-A6C34878D82A}">
                    <a16:rowId xmlns:a16="http://schemas.microsoft.com/office/drawing/2014/main" val="3451338619"/>
                  </a:ext>
                </a:extLst>
              </a:tr>
              <a:tr h="250995">
                <a:tc>
                  <a:txBody>
                    <a:bodyPr/>
                    <a:lstStyle/>
                    <a:p>
                      <a:pPr algn="l" fontAlgn="ctr"/>
                      <a:r>
                        <a:rPr lang="es-CO" sz="1400" b="0" i="0" u="none" strike="noStrike" dirty="0">
                          <a:solidFill>
                            <a:srgbClr val="000000"/>
                          </a:solidFill>
                          <a:effectLst/>
                          <a:latin typeface="Arial Narrow" panose="020B0606020202030204" pitchFamily="34" charset="0"/>
                        </a:rPr>
                        <a:t>Beneficios a los empleados Corto Plazo</a:t>
                      </a:r>
                    </a:p>
                  </a:txBody>
                  <a:tcPr marL="0" marR="0" marT="0" marB="0" anchor="ctr">
                    <a:lnL>
                      <a:noFill/>
                    </a:lnL>
                    <a:lnR>
                      <a:noFill/>
                    </a:lnR>
                    <a:lnT>
                      <a:noFill/>
                    </a:lnT>
                    <a:lnB>
                      <a:noFill/>
                    </a:lnB>
                  </a:tcPr>
                </a:tc>
                <a:tc>
                  <a:txBody>
                    <a:bodyPr/>
                    <a:lstStyle/>
                    <a:p>
                      <a:pPr algn="r" fontAlgn="ctr"/>
                      <a:r>
                        <a:rPr lang="es-CO" sz="1400" b="0" i="0" u="none" strike="noStrike" dirty="0">
                          <a:solidFill>
                            <a:srgbClr val="000000"/>
                          </a:solidFill>
                          <a:effectLst/>
                          <a:latin typeface="Arial Narrow" panose="020B0606020202030204" pitchFamily="34" charset="0"/>
                        </a:rPr>
                        <a:t>1,654</a:t>
                      </a:r>
                    </a:p>
                  </a:txBody>
                  <a:tcPr marL="0" marR="0" marT="0" marB="0" anchor="ctr">
                    <a:lnL>
                      <a:noFill/>
                    </a:lnL>
                    <a:lnR>
                      <a:noFill/>
                    </a:lnR>
                    <a:lnT>
                      <a:noFill/>
                    </a:lnT>
                    <a:lnB>
                      <a:noFill/>
                    </a:lnB>
                  </a:tcPr>
                </a:tc>
                <a:tc>
                  <a:txBody>
                    <a:bodyPr/>
                    <a:lstStyle/>
                    <a:p>
                      <a:pPr algn="l" fontAlgn="ctr"/>
                      <a:endParaRPr lang="es-CO" sz="14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466</a:t>
                      </a:r>
                    </a:p>
                  </a:txBody>
                  <a:tcPr marL="0" marR="0" marT="0" marB="0" anchor="ctr">
                    <a:lnL>
                      <a:noFill/>
                    </a:lnL>
                    <a:lnR>
                      <a:noFill/>
                    </a:lnR>
                    <a:lnT>
                      <a:noFill/>
                    </a:lnT>
                    <a:lnB>
                      <a:noFill/>
                    </a:lnB>
                  </a:tcPr>
                </a:tc>
                <a:tc>
                  <a:txBody>
                    <a:bodyPr/>
                    <a:lstStyle/>
                    <a:p>
                      <a:pPr algn="l" fontAlgn="ctr"/>
                      <a:endParaRPr lang="es-CO" sz="14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255</a:t>
                      </a:r>
                    </a:p>
                  </a:txBody>
                  <a:tcPr marL="0" marR="0" marT="0" marB="0" anchor="ctr">
                    <a:lnL>
                      <a:noFill/>
                    </a:lnL>
                    <a:lnR>
                      <a:noFill/>
                    </a:lnR>
                    <a:lnT>
                      <a:noFill/>
                    </a:lnT>
                    <a:lnB>
                      <a:noFill/>
                    </a:lnB>
                  </a:tcPr>
                </a:tc>
                <a:extLst>
                  <a:ext uri="{0D108BD9-81ED-4DB2-BD59-A6C34878D82A}">
                    <a16:rowId xmlns:a16="http://schemas.microsoft.com/office/drawing/2014/main" val="2679968465"/>
                  </a:ext>
                </a:extLst>
              </a:tr>
              <a:tr h="250995">
                <a:tc>
                  <a:txBody>
                    <a:bodyPr/>
                    <a:lstStyle/>
                    <a:p>
                      <a:pPr algn="l" fontAlgn="ctr"/>
                      <a:r>
                        <a:rPr lang="es-CO" sz="1400" b="0" i="0" u="none" strike="noStrike">
                          <a:solidFill>
                            <a:srgbClr val="000000"/>
                          </a:solidFill>
                          <a:effectLst/>
                          <a:latin typeface="Arial Narrow" panose="020B0606020202030204" pitchFamily="34" charset="0"/>
                        </a:rPr>
                        <a:t>Provisiones</a:t>
                      </a: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159</a:t>
                      </a:r>
                    </a:p>
                  </a:txBody>
                  <a:tcPr marL="0" marR="0" marT="0" marB="0" anchor="ctr">
                    <a:lnL>
                      <a:noFill/>
                    </a:lnL>
                    <a:lnR>
                      <a:noFill/>
                    </a:lnR>
                    <a:lnT>
                      <a:noFill/>
                    </a:lnT>
                    <a:lnB>
                      <a:noFill/>
                    </a:lnB>
                  </a:tcPr>
                </a:tc>
                <a:tc>
                  <a:txBody>
                    <a:bodyPr/>
                    <a:lstStyle/>
                    <a:p>
                      <a:pPr algn="l" fontAlgn="ctr"/>
                      <a:endParaRPr lang="es-CO" sz="1400" b="1" i="0" u="none" strike="noStrike" dirty="0">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400" b="0" i="0" u="none" strike="noStrike" dirty="0">
                          <a:solidFill>
                            <a:srgbClr val="000000"/>
                          </a:solidFill>
                          <a:effectLst/>
                          <a:latin typeface="Arial Narrow" panose="020B0606020202030204" pitchFamily="34" charset="0"/>
                        </a:rPr>
                        <a:t>188</a:t>
                      </a:r>
                    </a:p>
                  </a:txBody>
                  <a:tcPr marL="0" marR="0" marT="0" marB="0" anchor="ctr">
                    <a:lnL>
                      <a:noFill/>
                    </a:lnL>
                    <a:lnR>
                      <a:noFill/>
                    </a:lnR>
                    <a:lnT>
                      <a:noFill/>
                    </a:lnT>
                    <a:lnB>
                      <a:noFill/>
                    </a:lnB>
                  </a:tcPr>
                </a:tc>
                <a:tc>
                  <a:txBody>
                    <a:bodyPr/>
                    <a:lstStyle/>
                    <a:p>
                      <a:pPr algn="l" fontAlgn="ctr"/>
                      <a:endParaRPr lang="es-CO" sz="14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-15</a:t>
                      </a:r>
                    </a:p>
                  </a:txBody>
                  <a:tcPr marL="0" marR="0" marT="0" marB="0" anchor="ctr">
                    <a:lnL>
                      <a:noFill/>
                    </a:lnL>
                    <a:lnR>
                      <a:noFill/>
                    </a:lnR>
                    <a:lnT>
                      <a:noFill/>
                    </a:lnT>
                    <a:lnB>
                      <a:noFill/>
                    </a:lnB>
                  </a:tcPr>
                </a:tc>
                <a:extLst>
                  <a:ext uri="{0D108BD9-81ED-4DB2-BD59-A6C34878D82A}">
                    <a16:rowId xmlns:a16="http://schemas.microsoft.com/office/drawing/2014/main" val="1457048533"/>
                  </a:ext>
                </a:extLst>
              </a:tr>
              <a:tr h="250995">
                <a:tc>
                  <a:txBody>
                    <a:bodyPr/>
                    <a:lstStyle/>
                    <a:p>
                      <a:pPr algn="l" fontAlgn="ctr"/>
                      <a:r>
                        <a:rPr lang="es-CO" sz="1400" b="0" i="0" u="none" strike="noStrike" dirty="0">
                          <a:solidFill>
                            <a:srgbClr val="000000"/>
                          </a:solidFill>
                          <a:effectLst/>
                          <a:latin typeface="Arial Narrow" panose="020B0606020202030204" pitchFamily="34" charset="0"/>
                        </a:rPr>
                        <a:t>Otros pasivos</a:t>
                      </a: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1,892</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400" b="0" i="0" u="none" strike="noStrike" dirty="0">
                          <a:solidFill>
                            <a:srgbClr val="000000"/>
                          </a:solidFill>
                          <a:effectLst/>
                          <a:latin typeface="Arial Narrow" panose="020B0606020202030204" pitchFamily="34" charset="0"/>
                        </a:rPr>
                        <a:t>250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657</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55424250"/>
                  </a:ext>
                </a:extLst>
              </a:tr>
              <a:tr h="250995">
                <a:tc>
                  <a:txBody>
                    <a:bodyPr/>
                    <a:lstStyle/>
                    <a:p>
                      <a:pPr algn="l" fontAlgn="ctr"/>
                      <a:r>
                        <a:rPr lang="es-CO" sz="1400" b="1" i="0" u="none" strike="noStrike">
                          <a:solidFill>
                            <a:srgbClr val="000000"/>
                          </a:solidFill>
                          <a:effectLst/>
                          <a:latin typeface="Arial Narrow" panose="020B0606020202030204" pitchFamily="34" charset="0"/>
                        </a:rPr>
                        <a:t>TOTAL PASIVO CORRIENTE</a:t>
                      </a:r>
                    </a:p>
                  </a:txBody>
                  <a:tcPr marL="0" marR="0" marT="0" marB="0" anchor="ctr">
                    <a:lnL>
                      <a:noFill/>
                    </a:lnL>
                    <a:lnR>
                      <a:noFill/>
                    </a:lnR>
                    <a:lnT>
                      <a:noFill/>
                    </a:lnT>
                    <a:lnB>
                      <a:noFill/>
                    </a:lnB>
                  </a:tcPr>
                </a:tc>
                <a:tc>
                  <a:txBody>
                    <a:bodyPr/>
                    <a:lstStyle/>
                    <a:p>
                      <a:pPr algn="r" fontAlgn="ctr"/>
                      <a:r>
                        <a:rPr lang="es-CO" sz="1400" b="1" i="0" u="none" strike="noStrike">
                          <a:solidFill>
                            <a:srgbClr val="000000"/>
                          </a:solidFill>
                          <a:effectLst/>
                          <a:latin typeface="Arial Narrow" panose="020B0606020202030204" pitchFamily="34" charset="0"/>
                        </a:rPr>
                        <a:t>5,086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400" b="1" i="0" u="none" strike="noStrike">
                          <a:solidFill>
                            <a:srgbClr val="000000"/>
                          </a:solidFill>
                          <a:effectLst/>
                          <a:latin typeface="Arial Narrow" panose="020B0606020202030204" pitchFamily="34" charset="0"/>
                        </a:rPr>
                        <a:t>2,035</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400" b="1" i="0" u="none" strike="noStrike" dirty="0">
                          <a:solidFill>
                            <a:srgbClr val="000000"/>
                          </a:solidFill>
                          <a:effectLst/>
                          <a:latin typeface="Arial Narrow" panose="020B0606020202030204" pitchFamily="34" charset="0"/>
                        </a:rPr>
                        <a:t>150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20253508"/>
                  </a:ext>
                </a:extLst>
              </a:tr>
              <a:tr h="209038">
                <a:tc>
                  <a:txBody>
                    <a:bodyPr/>
                    <a:lstStyle/>
                    <a:p>
                      <a:pPr algn="l" fontAlgn="ctr"/>
                      <a:endParaRPr lang="es-CO" sz="14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400" b="0" i="0" u="none" strike="noStrike">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400" b="0" i="0" u="none" strike="noStrike" dirty="0">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400" b="0" i="0" u="none" strike="noStrike">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92534925"/>
                  </a:ext>
                </a:extLst>
              </a:tr>
              <a:tr h="209038">
                <a:tc>
                  <a:txBody>
                    <a:bodyPr/>
                    <a:lstStyle/>
                    <a:p>
                      <a:pPr algn="l" fontAlgn="ctr"/>
                      <a:r>
                        <a:rPr lang="es-CO" sz="1400" b="1" i="0" u="none" strike="noStrike">
                          <a:solidFill>
                            <a:srgbClr val="000000"/>
                          </a:solidFill>
                          <a:effectLst/>
                          <a:latin typeface="Arial Narrow" panose="020B0606020202030204" pitchFamily="34" charset="0"/>
                        </a:rPr>
                        <a:t>TOTAL PASIVO</a:t>
                      </a:r>
                    </a:p>
                  </a:txBody>
                  <a:tcPr marL="0" marR="0" marT="0" marB="0" anchor="ctr">
                    <a:lnL>
                      <a:noFill/>
                    </a:lnL>
                    <a:lnR>
                      <a:noFill/>
                    </a:lnR>
                    <a:lnT>
                      <a:noFill/>
                    </a:lnT>
                    <a:lnB>
                      <a:noFill/>
                    </a:lnB>
                  </a:tcPr>
                </a:tc>
                <a:tc>
                  <a:txBody>
                    <a:bodyPr/>
                    <a:lstStyle/>
                    <a:p>
                      <a:pPr algn="r" fontAlgn="ctr"/>
                      <a:r>
                        <a:rPr lang="es-CO" sz="1400" b="1" i="0" u="none" strike="noStrike">
                          <a:solidFill>
                            <a:srgbClr val="000000"/>
                          </a:solidFill>
                          <a:effectLst/>
                          <a:latin typeface="Arial Narrow" panose="020B0606020202030204" pitchFamily="34" charset="0"/>
                        </a:rPr>
                        <a:t>5,086</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400" b="1" i="0" u="none" strike="noStrike" dirty="0">
                          <a:solidFill>
                            <a:srgbClr val="000000"/>
                          </a:solidFill>
                          <a:effectLst/>
                          <a:latin typeface="Arial Narrow" panose="020B0606020202030204" pitchFamily="34" charset="0"/>
                        </a:rPr>
                        <a:t>2,035</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400" b="1" i="0" u="none" strike="noStrike">
                          <a:solidFill>
                            <a:srgbClr val="000000"/>
                          </a:solidFill>
                          <a:effectLst/>
                          <a:latin typeface="Arial Narrow" panose="020B0606020202030204" pitchFamily="34" charset="0"/>
                        </a:rPr>
                        <a:t>150</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993058158"/>
                  </a:ext>
                </a:extLst>
              </a:tr>
              <a:tr h="209038">
                <a:tc>
                  <a:txBody>
                    <a:bodyPr/>
                    <a:lstStyle/>
                    <a:p>
                      <a:pPr algn="l" fontAlgn="ctr"/>
                      <a:endParaRPr lang="es-CO" sz="1400" b="1" i="0" u="none" strike="noStrike" dirty="0">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400" b="0" i="0" u="none" strike="noStrike">
                        <a:effectLst/>
                        <a:latin typeface="Arial Narrow" panose="020B0606020202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4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400" b="0" i="0" u="none" strike="noStrike" dirty="0">
                        <a:effectLst/>
                        <a:latin typeface="Arial Narrow" panose="020B0606020202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4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400" b="1" i="0" u="none" strike="noStrike">
                        <a:effectLst/>
                        <a:latin typeface="Arial Narrow" panose="020B0606020202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548671529"/>
                  </a:ext>
                </a:extLst>
              </a:tr>
              <a:tr h="250995">
                <a:tc>
                  <a:txBody>
                    <a:bodyPr/>
                    <a:lstStyle/>
                    <a:p>
                      <a:pPr algn="ctr" fontAlgn="ctr"/>
                      <a:r>
                        <a:rPr lang="es-CO" sz="1400" b="1" i="0" u="none" strike="noStrike">
                          <a:solidFill>
                            <a:srgbClr val="000000"/>
                          </a:solidFill>
                          <a:effectLst/>
                          <a:latin typeface="Arial Narrow" panose="020B0606020202030204" pitchFamily="34" charset="0"/>
                        </a:rPr>
                        <a:t>PATRIMONIO</a:t>
                      </a:r>
                    </a:p>
                  </a:txBody>
                  <a:tcPr marL="0" marR="0" marT="0" marB="0" anchor="ctr">
                    <a:lnL>
                      <a:noFill/>
                    </a:lnL>
                    <a:lnR>
                      <a:noFill/>
                    </a:lnR>
                    <a:lnT>
                      <a:noFill/>
                    </a:lnT>
                    <a:lnB>
                      <a:noFill/>
                    </a:lnB>
                  </a:tcPr>
                </a:tc>
                <a:tc>
                  <a:txBody>
                    <a:bodyPr/>
                    <a:lstStyle/>
                    <a:p>
                      <a:pPr algn="ctr" fontAlgn="ctr"/>
                      <a:endParaRPr lang="es-CO" sz="14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4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400" b="0" i="0" u="none" strike="noStrike" dirty="0">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400" b="1" i="0" u="none" strike="noStrike" dirty="0">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400" b="1" i="0" u="none" strike="noStrike">
                        <a:effectLst/>
                        <a:latin typeface="Arial Narrow" panose="020B0606020202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2699326993"/>
                  </a:ext>
                </a:extLst>
              </a:tr>
              <a:tr h="250995">
                <a:tc>
                  <a:txBody>
                    <a:bodyPr/>
                    <a:lstStyle/>
                    <a:p>
                      <a:pPr algn="l" fontAlgn="ctr"/>
                      <a:r>
                        <a:rPr lang="es-CO" sz="1400" b="0" i="0" u="none" strike="noStrike" dirty="0">
                          <a:solidFill>
                            <a:srgbClr val="000000"/>
                          </a:solidFill>
                          <a:effectLst/>
                          <a:latin typeface="Arial Narrow" panose="020B0606020202030204" pitchFamily="34" charset="0"/>
                        </a:rPr>
                        <a:t>Capital Suscrito y Pagado</a:t>
                      </a: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17,430</a:t>
                      </a:r>
                    </a:p>
                  </a:txBody>
                  <a:tcPr marL="0" marR="0" marT="0" marB="0" anchor="ctr">
                    <a:lnL>
                      <a:noFill/>
                    </a:lnL>
                    <a:lnR>
                      <a:noFill/>
                    </a:lnR>
                    <a:lnT>
                      <a:noFill/>
                    </a:lnT>
                    <a:lnB>
                      <a:noFill/>
                    </a:lnB>
                  </a:tcPr>
                </a:tc>
                <a:tc>
                  <a:txBody>
                    <a:bodyPr/>
                    <a:lstStyle/>
                    <a:p>
                      <a:pPr algn="l" fontAlgn="ctr"/>
                      <a:endParaRPr lang="es-CO" sz="14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17,430</a:t>
                      </a:r>
                    </a:p>
                  </a:txBody>
                  <a:tcPr marL="0" marR="0" marT="0" marB="0" anchor="ctr">
                    <a:lnL>
                      <a:noFill/>
                    </a:lnL>
                    <a:lnR>
                      <a:noFill/>
                    </a:lnR>
                    <a:lnT>
                      <a:noFill/>
                    </a:lnT>
                    <a:lnB>
                      <a:noFill/>
                    </a:lnB>
                  </a:tcPr>
                </a:tc>
                <a:tc>
                  <a:txBody>
                    <a:bodyPr/>
                    <a:lstStyle/>
                    <a:p>
                      <a:pPr algn="l" fontAlgn="ctr"/>
                      <a:endParaRPr lang="es-CO" sz="1400" b="1" i="0" u="none" strike="noStrike" dirty="0">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0</a:t>
                      </a:r>
                    </a:p>
                  </a:txBody>
                  <a:tcPr marL="0" marR="0" marT="0" marB="0" anchor="ctr">
                    <a:lnL>
                      <a:noFill/>
                    </a:lnL>
                    <a:lnR>
                      <a:noFill/>
                    </a:lnR>
                    <a:lnT>
                      <a:noFill/>
                    </a:lnT>
                    <a:lnB>
                      <a:noFill/>
                    </a:lnB>
                  </a:tcPr>
                </a:tc>
                <a:extLst>
                  <a:ext uri="{0D108BD9-81ED-4DB2-BD59-A6C34878D82A}">
                    <a16:rowId xmlns:a16="http://schemas.microsoft.com/office/drawing/2014/main" val="1687052719"/>
                  </a:ext>
                </a:extLst>
              </a:tr>
              <a:tr h="250995">
                <a:tc>
                  <a:txBody>
                    <a:bodyPr/>
                    <a:lstStyle/>
                    <a:p>
                      <a:pPr algn="l" fontAlgn="ctr"/>
                      <a:r>
                        <a:rPr lang="es-CO" sz="1400" b="0" i="0" u="none" strike="noStrike">
                          <a:solidFill>
                            <a:srgbClr val="000000"/>
                          </a:solidFill>
                          <a:effectLst/>
                          <a:latin typeface="Arial Narrow" panose="020B0606020202030204" pitchFamily="34" charset="0"/>
                        </a:rPr>
                        <a:t>Reservas</a:t>
                      </a: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498</a:t>
                      </a:r>
                    </a:p>
                  </a:txBody>
                  <a:tcPr marL="0" marR="0" marT="0" marB="0" anchor="ctr">
                    <a:lnL>
                      <a:noFill/>
                    </a:lnL>
                    <a:lnR>
                      <a:noFill/>
                    </a:lnR>
                    <a:lnT>
                      <a:noFill/>
                    </a:lnT>
                    <a:lnB>
                      <a:noFill/>
                    </a:lnB>
                  </a:tcPr>
                </a:tc>
                <a:tc>
                  <a:txBody>
                    <a:bodyPr/>
                    <a:lstStyle/>
                    <a:p>
                      <a:pPr algn="l" fontAlgn="ctr"/>
                      <a:endParaRPr lang="es-CO" sz="14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437</a:t>
                      </a:r>
                    </a:p>
                  </a:txBody>
                  <a:tcPr marL="0" marR="0" marT="0" marB="0" anchor="ctr">
                    <a:lnL>
                      <a:noFill/>
                    </a:lnL>
                    <a:lnR>
                      <a:noFill/>
                    </a:lnR>
                    <a:lnT>
                      <a:noFill/>
                    </a:lnT>
                    <a:lnB>
                      <a:noFill/>
                    </a:lnB>
                  </a:tcPr>
                </a:tc>
                <a:tc>
                  <a:txBody>
                    <a:bodyPr/>
                    <a:lstStyle/>
                    <a:p>
                      <a:pPr algn="l" fontAlgn="ctr"/>
                      <a:endParaRPr lang="es-CO" sz="1400" b="1" i="0" u="none" strike="noStrike" dirty="0">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14</a:t>
                      </a:r>
                    </a:p>
                  </a:txBody>
                  <a:tcPr marL="0" marR="0" marT="0" marB="0" anchor="ctr">
                    <a:lnL>
                      <a:noFill/>
                    </a:lnL>
                    <a:lnR>
                      <a:noFill/>
                    </a:lnR>
                    <a:lnT>
                      <a:noFill/>
                    </a:lnT>
                    <a:lnB>
                      <a:noFill/>
                    </a:lnB>
                  </a:tcPr>
                </a:tc>
                <a:extLst>
                  <a:ext uri="{0D108BD9-81ED-4DB2-BD59-A6C34878D82A}">
                    <a16:rowId xmlns:a16="http://schemas.microsoft.com/office/drawing/2014/main" val="2055942419"/>
                  </a:ext>
                </a:extLst>
              </a:tr>
              <a:tr h="250995">
                <a:tc>
                  <a:txBody>
                    <a:bodyPr/>
                    <a:lstStyle/>
                    <a:p>
                      <a:pPr algn="l" fontAlgn="ctr"/>
                      <a:r>
                        <a:rPr lang="es-CO" sz="1400" b="0" i="0" u="none" strike="noStrike">
                          <a:solidFill>
                            <a:srgbClr val="000000"/>
                          </a:solidFill>
                          <a:effectLst/>
                          <a:latin typeface="Arial Narrow" panose="020B0606020202030204" pitchFamily="34" charset="0"/>
                        </a:rPr>
                        <a:t>Resultados de ejercicios Anteriores</a:t>
                      </a: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0</a:t>
                      </a:r>
                    </a:p>
                  </a:txBody>
                  <a:tcPr marL="0" marR="0" marT="0" marB="0" anchor="ctr">
                    <a:lnL>
                      <a:noFill/>
                    </a:lnL>
                    <a:lnR>
                      <a:noFill/>
                    </a:lnR>
                    <a:lnT>
                      <a:noFill/>
                    </a:lnT>
                    <a:lnB>
                      <a:noFill/>
                    </a:lnB>
                  </a:tcPr>
                </a:tc>
                <a:tc>
                  <a:txBody>
                    <a:bodyPr/>
                    <a:lstStyle/>
                    <a:p>
                      <a:pPr algn="l" fontAlgn="ctr"/>
                      <a:endParaRPr lang="es-CO" sz="14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14</a:t>
                      </a:r>
                    </a:p>
                  </a:txBody>
                  <a:tcPr marL="0" marR="0" marT="0" marB="0" anchor="ctr">
                    <a:lnL>
                      <a:noFill/>
                    </a:lnL>
                    <a:lnR>
                      <a:noFill/>
                    </a:lnR>
                    <a:lnT>
                      <a:noFill/>
                    </a:lnT>
                    <a:lnB>
                      <a:noFill/>
                    </a:lnB>
                  </a:tcPr>
                </a:tc>
                <a:tc>
                  <a:txBody>
                    <a:bodyPr/>
                    <a:lstStyle/>
                    <a:p>
                      <a:pPr algn="l" fontAlgn="ctr"/>
                      <a:endParaRPr lang="es-CO" sz="14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400" b="0" i="0" u="none" strike="noStrike" dirty="0">
                          <a:solidFill>
                            <a:srgbClr val="000000"/>
                          </a:solidFill>
                          <a:effectLst/>
                          <a:latin typeface="Arial Narrow" panose="020B0606020202030204" pitchFamily="34" charset="0"/>
                        </a:rPr>
                        <a:t>-100</a:t>
                      </a:r>
                    </a:p>
                  </a:txBody>
                  <a:tcPr marL="0" marR="0" marT="0" marB="0" anchor="ctr">
                    <a:lnL>
                      <a:noFill/>
                    </a:lnL>
                    <a:lnR>
                      <a:noFill/>
                    </a:lnR>
                    <a:lnT>
                      <a:noFill/>
                    </a:lnT>
                    <a:lnB>
                      <a:noFill/>
                    </a:lnB>
                  </a:tcPr>
                </a:tc>
                <a:extLst>
                  <a:ext uri="{0D108BD9-81ED-4DB2-BD59-A6C34878D82A}">
                    <a16:rowId xmlns:a16="http://schemas.microsoft.com/office/drawing/2014/main" val="2745984562"/>
                  </a:ext>
                </a:extLst>
              </a:tr>
              <a:tr h="250995">
                <a:tc>
                  <a:txBody>
                    <a:bodyPr/>
                    <a:lstStyle/>
                    <a:p>
                      <a:pPr algn="l" fontAlgn="ctr"/>
                      <a:r>
                        <a:rPr lang="es-CO" sz="1400" b="0" i="0" u="none" strike="noStrike">
                          <a:solidFill>
                            <a:srgbClr val="000000"/>
                          </a:solidFill>
                          <a:effectLst/>
                          <a:latin typeface="Arial Narrow" panose="020B0606020202030204" pitchFamily="34" charset="0"/>
                        </a:rPr>
                        <a:t>Resultado del ejercicio</a:t>
                      </a: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551</a:t>
                      </a:r>
                    </a:p>
                  </a:txBody>
                  <a:tcPr marL="0" marR="0" marT="0" marB="0" anchor="ctr">
                    <a:lnL>
                      <a:noFill/>
                    </a:lnL>
                    <a:lnR>
                      <a:noFill/>
                    </a:lnR>
                    <a:lnT>
                      <a:noFill/>
                    </a:lnT>
                    <a:lnB>
                      <a:noFill/>
                    </a:lnB>
                  </a:tcPr>
                </a:tc>
                <a:tc>
                  <a:txBody>
                    <a:bodyPr/>
                    <a:lstStyle/>
                    <a:p>
                      <a:pPr algn="l" fontAlgn="ctr"/>
                      <a:endParaRPr lang="es-CO" sz="14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598</a:t>
                      </a:r>
                    </a:p>
                  </a:txBody>
                  <a:tcPr marL="0" marR="0" marT="0" marB="0" anchor="ctr">
                    <a:lnL>
                      <a:noFill/>
                    </a:lnL>
                    <a:lnR>
                      <a:noFill/>
                    </a:lnR>
                    <a:lnT>
                      <a:noFill/>
                    </a:lnT>
                    <a:lnB>
                      <a:noFill/>
                    </a:lnB>
                  </a:tcPr>
                </a:tc>
                <a:tc>
                  <a:txBody>
                    <a:bodyPr/>
                    <a:lstStyle/>
                    <a:p>
                      <a:pPr algn="l" fontAlgn="ctr"/>
                      <a:endParaRPr lang="es-CO" sz="14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400" b="0" i="0" u="none" strike="noStrike" dirty="0">
                          <a:solidFill>
                            <a:srgbClr val="000000"/>
                          </a:solidFill>
                          <a:effectLst/>
                          <a:latin typeface="Arial Narrow" panose="020B0606020202030204" pitchFamily="34" charset="0"/>
                        </a:rPr>
                        <a:t>-8</a:t>
                      </a:r>
                    </a:p>
                  </a:txBody>
                  <a:tcPr marL="0" marR="0" marT="0" marB="0" anchor="ctr">
                    <a:lnL>
                      <a:noFill/>
                    </a:lnL>
                    <a:lnR>
                      <a:noFill/>
                    </a:lnR>
                    <a:lnT>
                      <a:noFill/>
                    </a:lnT>
                    <a:lnB>
                      <a:noFill/>
                    </a:lnB>
                  </a:tcPr>
                </a:tc>
                <a:extLst>
                  <a:ext uri="{0D108BD9-81ED-4DB2-BD59-A6C34878D82A}">
                    <a16:rowId xmlns:a16="http://schemas.microsoft.com/office/drawing/2014/main" val="44978550"/>
                  </a:ext>
                </a:extLst>
              </a:tr>
              <a:tr h="250995">
                <a:tc>
                  <a:txBody>
                    <a:bodyPr/>
                    <a:lstStyle/>
                    <a:p>
                      <a:pPr algn="l" fontAlgn="ctr"/>
                      <a:r>
                        <a:rPr lang="es-CO" sz="1400" b="0" i="0" u="none" strike="noStrike">
                          <a:solidFill>
                            <a:srgbClr val="000000"/>
                          </a:solidFill>
                          <a:effectLst/>
                          <a:latin typeface="Arial Narrow" panose="020B0606020202030204" pitchFamily="34" charset="0"/>
                        </a:rPr>
                        <a:t>Impactos por Transición</a:t>
                      </a: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( 126)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( 126)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400" b="0" i="0" u="none" strike="noStrike" dirty="0">
                          <a:solidFill>
                            <a:srgbClr val="000000"/>
                          </a:solidFill>
                          <a:effectLst/>
                          <a:latin typeface="Arial Narrow" panose="020B0606020202030204" pitchFamily="34" charset="0"/>
                        </a:rPr>
                        <a:t> 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4096865"/>
                  </a:ext>
                </a:extLst>
              </a:tr>
              <a:tr h="250995">
                <a:tc>
                  <a:txBody>
                    <a:bodyPr/>
                    <a:lstStyle/>
                    <a:p>
                      <a:pPr algn="l" fontAlgn="ctr"/>
                      <a:r>
                        <a:rPr lang="es-CO" sz="1400" b="1" i="0" u="none" strike="noStrike">
                          <a:solidFill>
                            <a:srgbClr val="000000"/>
                          </a:solidFill>
                          <a:effectLst/>
                          <a:latin typeface="Arial Narrow" panose="020B0606020202030204" pitchFamily="34" charset="0"/>
                        </a:rPr>
                        <a:t>TOTAL PATRIMONIO</a:t>
                      </a:r>
                    </a:p>
                  </a:txBody>
                  <a:tcPr marL="0" marR="0" marT="0" marB="0" anchor="ctr">
                    <a:lnL>
                      <a:noFill/>
                    </a:lnL>
                    <a:lnR>
                      <a:noFill/>
                    </a:lnR>
                    <a:lnT>
                      <a:noFill/>
                    </a:lnT>
                    <a:lnB>
                      <a:noFill/>
                    </a:lnB>
                  </a:tcPr>
                </a:tc>
                <a:tc>
                  <a:txBody>
                    <a:bodyPr/>
                    <a:lstStyle/>
                    <a:p>
                      <a:pPr algn="r" fontAlgn="ctr"/>
                      <a:r>
                        <a:rPr lang="es-CO" sz="1400" b="1" i="0" u="none" strike="noStrike">
                          <a:solidFill>
                            <a:srgbClr val="000000"/>
                          </a:solidFill>
                          <a:effectLst/>
                          <a:latin typeface="Arial Narrow" panose="020B0606020202030204" pitchFamily="34" charset="0"/>
                        </a:rPr>
                        <a:t>18,353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400" b="1" i="0" u="none" strike="noStrike">
                          <a:solidFill>
                            <a:srgbClr val="000000"/>
                          </a:solidFill>
                          <a:effectLst/>
                          <a:latin typeface="Arial Narrow" panose="020B0606020202030204" pitchFamily="34" charset="0"/>
                        </a:rPr>
                        <a:t>18,353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400" b="1" i="0" u="none" strike="noStrike" dirty="0">
                          <a:solidFill>
                            <a:srgbClr val="000000"/>
                          </a:solidFill>
                          <a:effectLst/>
                          <a:latin typeface="Arial Narrow" panose="020B0606020202030204" pitchFamily="34" charset="0"/>
                        </a:rPr>
                        <a:t>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36154991"/>
                  </a:ext>
                </a:extLst>
              </a:tr>
              <a:tr h="209038">
                <a:tc>
                  <a:txBody>
                    <a:bodyPr/>
                    <a:lstStyle/>
                    <a:p>
                      <a:pPr algn="l" fontAlgn="ctr"/>
                      <a:endParaRPr lang="es-CO" sz="14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400" b="0" i="0" u="none" strike="noStrike">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400" b="0" i="0" u="none" strike="noStrike">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400" b="0" i="0" u="none" strike="noStrike" dirty="0">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47199659"/>
                  </a:ext>
                </a:extLst>
              </a:tr>
              <a:tr h="250995">
                <a:tc>
                  <a:txBody>
                    <a:bodyPr/>
                    <a:lstStyle/>
                    <a:p>
                      <a:pPr algn="l" fontAlgn="ctr"/>
                      <a:r>
                        <a:rPr lang="es-CO" sz="1400" b="1" i="0" u="none" strike="noStrike">
                          <a:solidFill>
                            <a:srgbClr val="000000"/>
                          </a:solidFill>
                          <a:effectLst/>
                          <a:latin typeface="Arial Narrow" panose="020B0606020202030204" pitchFamily="34" charset="0"/>
                        </a:rPr>
                        <a:t>TOTAL PASIVO Y PATRIMONIO</a:t>
                      </a:r>
                    </a:p>
                  </a:txBody>
                  <a:tcPr marL="0" marR="0" marT="0" marB="0" anchor="ctr">
                    <a:lnL>
                      <a:noFill/>
                    </a:lnL>
                    <a:lnR>
                      <a:noFill/>
                    </a:lnR>
                    <a:lnT>
                      <a:noFill/>
                    </a:lnT>
                    <a:lnB>
                      <a:noFill/>
                    </a:lnB>
                  </a:tcPr>
                </a:tc>
                <a:tc>
                  <a:txBody>
                    <a:bodyPr/>
                    <a:lstStyle/>
                    <a:p>
                      <a:pPr algn="r" fontAlgn="ctr"/>
                      <a:r>
                        <a:rPr lang="es-CO" sz="1400" b="1" i="0" u="none" strike="noStrike">
                          <a:solidFill>
                            <a:srgbClr val="000000"/>
                          </a:solidFill>
                          <a:effectLst/>
                          <a:latin typeface="Arial Narrow" panose="020B0606020202030204" pitchFamily="34" charset="0"/>
                        </a:rPr>
                        <a:t>23,439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400" b="1" i="0" u="none" strike="noStrike">
                          <a:solidFill>
                            <a:srgbClr val="000000"/>
                          </a:solidFill>
                          <a:effectLst/>
                          <a:latin typeface="Arial Narrow" panose="020B0606020202030204" pitchFamily="34" charset="0"/>
                        </a:rPr>
                        <a:t>20,389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4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400" b="1" i="0" u="none" strike="noStrike" dirty="0">
                          <a:solidFill>
                            <a:srgbClr val="000000"/>
                          </a:solidFill>
                          <a:effectLst/>
                          <a:latin typeface="Arial Narrow" panose="020B0606020202030204" pitchFamily="34" charset="0"/>
                        </a:rPr>
                        <a:t>15</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839425975"/>
                  </a:ext>
                </a:extLst>
              </a:tr>
            </a:tbl>
          </a:graphicData>
        </a:graphic>
      </p:graphicFrame>
      <p:sp>
        <p:nvSpPr>
          <p:cNvPr id="2" name="Marcador de número de diapositiva 1">
            <a:extLst>
              <a:ext uri="{FF2B5EF4-FFF2-40B4-BE49-F238E27FC236}">
                <a16:creationId xmlns:a16="http://schemas.microsoft.com/office/drawing/2014/main" id="{83D77735-4558-4589-901B-80DC06190672}"/>
              </a:ext>
            </a:extLst>
          </p:cNvPr>
          <p:cNvSpPr>
            <a:spLocks noGrp="1"/>
          </p:cNvSpPr>
          <p:nvPr>
            <p:ph type="sldNum" sz="quarter" idx="12"/>
          </p:nvPr>
        </p:nvSpPr>
        <p:spPr>
          <a:xfrm>
            <a:off x="8181220" y="5676296"/>
            <a:ext cx="1850571" cy="327781"/>
          </a:xfrm>
        </p:spPr>
        <p:txBody>
          <a:bodyPr/>
          <a:lstStyle/>
          <a:p>
            <a:pPr>
              <a:defRPr/>
            </a:pPr>
            <a:fld id="{7992C296-D9E5-454B-AFF1-B7CFC785B517}" type="slidenum">
              <a:rPr lang="es-ES"/>
              <a:pPr>
                <a:defRPr/>
              </a:pPr>
              <a:t>5</a:t>
            </a:fld>
            <a:endParaRPr lang="es-ES" dirty="0"/>
          </a:p>
        </p:txBody>
      </p:sp>
      <p:sp>
        <p:nvSpPr>
          <p:cNvPr id="9" name="Título 1">
            <a:extLst>
              <a:ext uri="{FF2B5EF4-FFF2-40B4-BE49-F238E27FC236}">
                <a16:creationId xmlns:a16="http://schemas.microsoft.com/office/drawing/2014/main" id="{B5BF4FE3-6F05-4928-8F63-33BEFBC0B9B3}"/>
              </a:ext>
            </a:extLst>
          </p:cNvPr>
          <p:cNvSpPr txBox="1">
            <a:spLocks/>
          </p:cNvSpPr>
          <p:nvPr/>
        </p:nvSpPr>
        <p:spPr>
          <a:xfrm>
            <a:off x="4154539" y="274045"/>
            <a:ext cx="5145314" cy="625324"/>
          </a:xfrm>
          <a:prstGeom prst="rect">
            <a:avLst/>
          </a:prstGeom>
        </p:spPr>
        <p:txBody>
          <a:bodyPr lIns="47026" tIns="23514" rIns="47026" bIns="23514"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3352" dirty="0">
                <a:latin typeface="Arial Narrow" panose="020B0606020202030204" pitchFamily="34" charset="0"/>
              </a:rPr>
              <a:t> </a:t>
            </a:r>
            <a:r>
              <a:rPr lang="es-CO" sz="1524" dirty="0">
                <a:solidFill>
                  <a:srgbClr val="0070C0"/>
                </a:solidFill>
                <a:latin typeface="Arial Narrow" panose="020B0606020202030204" pitchFamily="34" charset="0"/>
                <a:ea typeface="+mn-ea"/>
                <a:cs typeface="Lato Regular"/>
              </a:rPr>
              <a:t>ESTADO DE SITUACION FINANCIERA INDIVIDUAL</a:t>
            </a:r>
          </a:p>
          <a:p>
            <a:pPr algn="ctr">
              <a:defRPr/>
            </a:pPr>
            <a:r>
              <a:rPr lang="es-CO" sz="914" dirty="0">
                <a:solidFill>
                  <a:srgbClr val="0070C0"/>
                </a:solidFill>
                <a:latin typeface="Arial Narrow" panose="020B0606020202030204" pitchFamily="34" charset="0"/>
                <a:ea typeface="+mn-ea"/>
                <a:cs typeface="Lato Regular"/>
              </a:rPr>
              <a:t>PERIODOS TERMINADOS EL 31 DE DICIEMBRE DE 2017 Y  31 DE DICIEMBRE 2016</a:t>
            </a:r>
          </a:p>
          <a:p>
            <a:pPr algn="ctr">
              <a:defRPr/>
            </a:pPr>
            <a:r>
              <a:rPr lang="es-CO" sz="914" dirty="0">
                <a:solidFill>
                  <a:srgbClr val="0070C0"/>
                </a:solidFill>
                <a:latin typeface="Arial Narrow" panose="020B0606020202030204" pitchFamily="34" charset="0"/>
                <a:ea typeface="+mn-ea"/>
                <a:cs typeface="Lato Regular"/>
              </a:rPr>
              <a:t>(cifra en millones de pesos colombianos)</a:t>
            </a:r>
          </a:p>
          <a:p>
            <a:pPr>
              <a:defRPr/>
            </a:pPr>
            <a:endParaRPr lang="es-CO" sz="914" dirty="0">
              <a:solidFill>
                <a:srgbClr val="0070C0"/>
              </a:solidFill>
              <a:latin typeface="Arial Narrow" panose="020B0606020202030204" pitchFamily="34" charset="0"/>
              <a:ea typeface="+mn-ea"/>
              <a:cs typeface="Lato Regular"/>
            </a:endParaRPr>
          </a:p>
        </p:txBody>
      </p:sp>
      <p:sp>
        <p:nvSpPr>
          <p:cNvPr id="14" name="Botón de acción: ir hacia delante o siguiente 13">
            <a:hlinkClick r:id="" action="ppaction://noaction" highlightClick="1"/>
            <a:extLst>
              <a:ext uri="{FF2B5EF4-FFF2-40B4-BE49-F238E27FC236}">
                <a16:creationId xmlns:a16="http://schemas.microsoft.com/office/drawing/2014/main" id="{EA2410D8-5624-484B-BC76-ED5F5D39F8ED}"/>
              </a:ext>
            </a:extLst>
          </p:cNvPr>
          <p:cNvSpPr/>
          <p:nvPr/>
        </p:nvSpPr>
        <p:spPr>
          <a:xfrm>
            <a:off x="3873150" y="2162883"/>
            <a:ext cx="270933" cy="111276"/>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5" name="Botón de acción: ir hacia delante o siguiente 14">
            <a:hlinkClick r:id="" action="ppaction://noaction" highlightClick="1"/>
            <a:extLst>
              <a:ext uri="{FF2B5EF4-FFF2-40B4-BE49-F238E27FC236}">
                <a16:creationId xmlns:a16="http://schemas.microsoft.com/office/drawing/2014/main" id="{853153FF-FD68-4A65-8E5D-65A5A9E50ECF}"/>
              </a:ext>
            </a:extLst>
          </p:cNvPr>
          <p:cNvSpPr/>
          <p:nvPr/>
        </p:nvSpPr>
        <p:spPr>
          <a:xfrm>
            <a:off x="5224570" y="2415483"/>
            <a:ext cx="270933" cy="11006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6" name="Botón de acción: ir hacia delante o siguiente 15">
            <a:hlinkClick r:id="" action="ppaction://noaction" highlightClick="1"/>
            <a:extLst>
              <a:ext uri="{FF2B5EF4-FFF2-40B4-BE49-F238E27FC236}">
                <a16:creationId xmlns:a16="http://schemas.microsoft.com/office/drawing/2014/main" id="{7B3C08DA-F952-43BD-A205-B07B3642AE38}"/>
              </a:ext>
            </a:extLst>
          </p:cNvPr>
          <p:cNvSpPr/>
          <p:nvPr/>
        </p:nvSpPr>
        <p:spPr>
          <a:xfrm>
            <a:off x="3503576" y="2654746"/>
            <a:ext cx="262467" cy="12821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7" name="Botón de acción: ir hacia delante o siguiente 16">
            <a:hlinkClick r:id="" action="ppaction://noaction" highlightClick="1"/>
            <a:extLst>
              <a:ext uri="{FF2B5EF4-FFF2-40B4-BE49-F238E27FC236}">
                <a16:creationId xmlns:a16="http://schemas.microsoft.com/office/drawing/2014/main" id="{23F844FA-3B50-4FA0-826C-A60B33F38078}"/>
              </a:ext>
            </a:extLst>
          </p:cNvPr>
          <p:cNvSpPr/>
          <p:nvPr/>
        </p:nvSpPr>
        <p:spPr>
          <a:xfrm>
            <a:off x="3601008" y="2912788"/>
            <a:ext cx="272142" cy="11611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dirty="0"/>
          </a:p>
        </p:txBody>
      </p:sp>
      <p:pic>
        <p:nvPicPr>
          <p:cNvPr id="13" name="Imagen 12" descr="Logo SAE-01.jpg">
            <a:extLst>
              <a:ext uri="{FF2B5EF4-FFF2-40B4-BE49-F238E27FC236}">
                <a16:creationId xmlns:a16="http://schemas.microsoft.com/office/drawing/2014/main" id="{A4B3904F-52DB-49C0-AD51-40D25269A18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45286" y="132240"/>
            <a:ext cx="1350168" cy="1091745"/>
          </a:xfrm>
          <a:prstGeom prst="rect">
            <a:avLst/>
          </a:prstGeom>
        </p:spPr>
      </p:pic>
      <p:sp>
        <p:nvSpPr>
          <p:cNvPr id="18" name="Rectángulo 17">
            <a:extLst>
              <a:ext uri="{FF2B5EF4-FFF2-40B4-BE49-F238E27FC236}">
                <a16:creationId xmlns:a16="http://schemas.microsoft.com/office/drawing/2014/main" id="{2CBFF147-FB1A-4878-9470-3C891B65558A}"/>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Tree>
    <p:extLst>
      <p:ext uri="{BB962C8B-B14F-4D97-AF65-F5344CB8AC3E}">
        <p14:creationId xmlns:p14="http://schemas.microsoft.com/office/powerpoint/2010/main" val="34466448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Tabla 17">
            <a:extLst>
              <a:ext uri="{FF2B5EF4-FFF2-40B4-BE49-F238E27FC236}">
                <a16:creationId xmlns:a16="http://schemas.microsoft.com/office/drawing/2014/main" id="{A51083A9-8BED-4516-9EEA-FC6F727EBDD6}"/>
              </a:ext>
            </a:extLst>
          </p:cNvPr>
          <p:cNvGraphicFramePr>
            <a:graphicFrameLocks noGrp="1"/>
          </p:cNvGraphicFramePr>
          <p:nvPr>
            <p:extLst/>
          </p:nvPr>
        </p:nvGraphicFramePr>
        <p:xfrm>
          <a:off x="2596848" y="1631712"/>
          <a:ext cx="7403495" cy="3949050"/>
        </p:xfrm>
        <a:graphic>
          <a:graphicData uri="http://schemas.openxmlformats.org/drawingml/2006/table">
            <a:tbl>
              <a:tblPr/>
              <a:tblGrid>
                <a:gridCol w="4057982">
                  <a:extLst>
                    <a:ext uri="{9D8B030D-6E8A-4147-A177-3AD203B41FA5}">
                      <a16:colId xmlns:a16="http://schemas.microsoft.com/office/drawing/2014/main" val="1250105425"/>
                    </a:ext>
                  </a:extLst>
                </a:gridCol>
                <a:gridCol w="1161637">
                  <a:extLst>
                    <a:ext uri="{9D8B030D-6E8A-4147-A177-3AD203B41FA5}">
                      <a16:colId xmlns:a16="http://schemas.microsoft.com/office/drawing/2014/main" val="3253592909"/>
                    </a:ext>
                  </a:extLst>
                </a:gridCol>
                <a:gridCol w="201351">
                  <a:extLst>
                    <a:ext uri="{9D8B030D-6E8A-4147-A177-3AD203B41FA5}">
                      <a16:colId xmlns:a16="http://schemas.microsoft.com/office/drawing/2014/main" val="2030875721"/>
                    </a:ext>
                  </a:extLst>
                </a:gridCol>
                <a:gridCol w="805402">
                  <a:extLst>
                    <a:ext uri="{9D8B030D-6E8A-4147-A177-3AD203B41FA5}">
                      <a16:colId xmlns:a16="http://schemas.microsoft.com/office/drawing/2014/main" val="605120322"/>
                    </a:ext>
                  </a:extLst>
                </a:gridCol>
                <a:gridCol w="139396">
                  <a:extLst>
                    <a:ext uri="{9D8B030D-6E8A-4147-A177-3AD203B41FA5}">
                      <a16:colId xmlns:a16="http://schemas.microsoft.com/office/drawing/2014/main" val="3533172637"/>
                    </a:ext>
                  </a:extLst>
                </a:gridCol>
                <a:gridCol w="898331">
                  <a:extLst>
                    <a:ext uri="{9D8B030D-6E8A-4147-A177-3AD203B41FA5}">
                      <a16:colId xmlns:a16="http://schemas.microsoft.com/office/drawing/2014/main" val="4275211645"/>
                    </a:ext>
                  </a:extLst>
                </a:gridCol>
                <a:gridCol w="139396">
                  <a:extLst>
                    <a:ext uri="{9D8B030D-6E8A-4147-A177-3AD203B41FA5}">
                      <a16:colId xmlns:a16="http://schemas.microsoft.com/office/drawing/2014/main" val="2620064429"/>
                    </a:ext>
                  </a:extLst>
                </a:gridCol>
              </a:tblGrid>
              <a:tr h="574949">
                <a:tc>
                  <a:txBody>
                    <a:bodyPr/>
                    <a:lstStyle/>
                    <a:p>
                      <a:pPr algn="l" fontAlgn="b"/>
                      <a:endParaRPr lang="es-CO" sz="1200" b="0" i="0" u="none" strike="noStrike" dirty="0">
                        <a:effectLst/>
                        <a:latin typeface="Arial Narrow" panose="020B0606020202030204" pitchFamily="34" charset="0"/>
                      </a:endParaRPr>
                    </a:p>
                  </a:txBody>
                  <a:tcPr marL="0" marR="0" marT="0" marB="0" anchor="b">
                    <a:lnL>
                      <a:noFill/>
                    </a:lnL>
                    <a:lnR>
                      <a:noFill/>
                    </a:lnR>
                    <a:lnT>
                      <a:noFill/>
                    </a:lnT>
                    <a:lnB>
                      <a:noFill/>
                    </a:lnB>
                  </a:tcPr>
                </a:tc>
                <a:tc>
                  <a:txBody>
                    <a:bodyPr/>
                    <a:lstStyle/>
                    <a:p>
                      <a:pPr algn="ctr" fontAlgn="ctr"/>
                      <a:r>
                        <a:rPr lang="es-CO" sz="1200" b="0" i="0" u="none" strike="noStrike">
                          <a:effectLst/>
                          <a:latin typeface="Arial Narrow" panose="020B0606020202030204" pitchFamily="34" charset="0"/>
                        </a:rPr>
                        <a:t>dic-17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ctr" fontAlgn="ctr"/>
                      <a:r>
                        <a:rPr lang="es-CO" sz="1200" b="0" i="0" u="none" strike="noStrike">
                          <a:effectLst/>
                          <a:latin typeface="Arial Narrow" panose="020B0606020202030204" pitchFamily="34" charset="0"/>
                        </a:rPr>
                        <a:t>Diciembre 2016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ctr" fontAlgn="ctr"/>
                      <a:r>
                        <a:rPr lang="es-CO" sz="1200" b="0" i="0" u="none" strike="noStrike">
                          <a:effectLst/>
                          <a:latin typeface="Arial Narrow" panose="020B0606020202030204" pitchFamily="34" charset="0"/>
                        </a:rPr>
                        <a:t>Variación % Diciembre</a:t>
                      </a:r>
                      <a:br>
                        <a:rPr lang="es-CO" sz="1200" b="0" i="0" u="none" strike="noStrike">
                          <a:effectLst/>
                          <a:latin typeface="Arial Narrow" panose="020B0606020202030204" pitchFamily="34" charset="0"/>
                        </a:rPr>
                      </a:br>
                      <a:r>
                        <a:rPr lang="es-CO" sz="1200" b="0" i="0" u="none" strike="noStrike">
                          <a:effectLst/>
                          <a:latin typeface="Arial Narrow" panose="020B0606020202030204" pitchFamily="34" charset="0"/>
                        </a:rPr>
                        <a:t>2017-2016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3318339524"/>
                  </a:ext>
                </a:extLst>
              </a:tr>
              <a:tr h="200577">
                <a:tc>
                  <a:txBody>
                    <a:bodyPr/>
                    <a:lstStyle/>
                    <a:p>
                      <a:pPr algn="l" fontAlgn="b"/>
                      <a:r>
                        <a:rPr lang="es-CO" sz="1200" b="0" i="0" u="none" strike="noStrike">
                          <a:solidFill>
                            <a:srgbClr val="000000"/>
                          </a:solidFill>
                          <a:effectLst/>
                          <a:latin typeface="Arial Narrow" panose="020B0606020202030204" pitchFamily="34" charset="0"/>
                        </a:rPr>
                        <a:t>INGRESOS POR PRESTACION DE SERVICIOS</a:t>
                      </a: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30,573</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29,891</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2</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599173917"/>
                  </a:ext>
                </a:extLst>
              </a:tr>
              <a:tr h="200577">
                <a:tc>
                  <a:txBody>
                    <a:bodyPr/>
                    <a:lstStyle/>
                    <a:p>
                      <a:pPr algn="l" fontAlgn="b"/>
                      <a:r>
                        <a:rPr lang="es-CO" sz="1200" b="0" i="0" u="none" strike="noStrike" dirty="0">
                          <a:solidFill>
                            <a:srgbClr val="000000"/>
                          </a:solidFill>
                          <a:effectLst/>
                          <a:latin typeface="Arial Narrow" panose="020B0606020202030204" pitchFamily="34" charset="0"/>
                        </a:rPr>
                        <a:t>FINANCIEROS</a:t>
                      </a: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533</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534</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0</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835865785"/>
                  </a:ext>
                </a:extLst>
              </a:tr>
              <a:tr h="200577">
                <a:tc>
                  <a:txBody>
                    <a:bodyPr/>
                    <a:lstStyle/>
                    <a:p>
                      <a:pPr algn="l" fontAlgn="b"/>
                      <a:r>
                        <a:rPr lang="es-CO" sz="1200" b="0" i="0" u="none" strike="noStrike" dirty="0">
                          <a:solidFill>
                            <a:srgbClr val="000000"/>
                          </a:solidFill>
                          <a:effectLst/>
                          <a:latin typeface="Arial Narrow" panose="020B0606020202030204" pitchFamily="34" charset="0"/>
                        </a:rPr>
                        <a:t>INGRESOS DIVERSOS</a:t>
                      </a: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33</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136</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-76</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12898173"/>
                  </a:ext>
                </a:extLst>
              </a:tr>
              <a:tr h="200577">
                <a:tc>
                  <a:txBody>
                    <a:bodyPr/>
                    <a:lstStyle/>
                    <a:p>
                      <a:pPr algn="l" fontAlgn="b"/>
                      <a:r>
                        <a:rPr lang="es-CO" sz="1200" b="1" i="0" u="none" strike="noStrike" dirty="0">
                          <a:solidFill>
                            <a:srgbClr val="000000"/>
                          </a:solidFill>
                          <a:effectLst/>
                          <a:latin typeface="Arial Narrow" panose="020B0606020202030204" pitchFamily="34" charset="0"/>
                        </a:rPr>
                        <a:t>TOTAL INGRESOS OPERACIONALES</a:t>
                      </a:r>
                    </a:p>
                  </a:txBody>
                  <a:tcPr marL="0" marR="0" marT="0" marB="0" anchor="b">
                    <a:lnL>
                      <a:noFill/>
                    </a:lnL>
                    <a:lnR>
                      <a:noFill/>
                    </a:lnR>
                    <a:lnT>
                      <a:noFill/>
                    </a:lnT>
                    <a:lnB>
                      <a:noFill/>
                    </a:lnB>
                  </a:tcPr>
                </a:tc>
                <a:tc>
                  <a:txBody>
                    <a:bodyPr/>
                    <a:lstStyle/>
                    <a:p>
                      <a:pPr algn="r" fontAlgn="b"/>
                      <a:r>
                        <a:rPr lang="es-CO" sz="1200" b="1" i="0" u="none" strike="noStrike" dirty="0">
                          <a:solidFill>
                            <a:srgbClr val="000000"/>
                          </a:solidFill>
                          <a:effectLst/>
                          <a:latin typeface="Arial Narrow" panose="020B0606020202030204" pitchFamily="34" charset="0"/>
                        </a:rPr>
                        <a:t>31,138</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Arial Narrow" panose="020B0606020202030204" pitchFamily="34" charset="0"/>
                        </a:rPr>
                        <a:t>30,560</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Arial Narrow" panose="020B0606020202030204" pitchFamily="34" charset="0"/>
                        </a:rPr>
                        <a:t>2</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s-CO" sz="1200" b="1" i="0" u="none" strike="noStrike">
                          <a:solidFill>
                            <a:srgbClr val="000000"/>
                          </a:solidFill>
                          <a:effectLst/>
                          <a:latin typeface="Arial Narrow" panose="020B0606020202030204" pitchFamily="34" charset="0"/>
                        </a:rPr>
                        <a:t> </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507940433"/>
                  </a:ext>
                </a:extLst>
              </a:tr>
              <a:tr h="191650">
                <a:tc>
                  <a:txBody>
                    <a:bodyPr/>
                    <a:lstStyle/>
                    <a:p>
                      <a:pPr algn="l" fontAlgn="b"/>
                      <a:r>
                        <a:rPr lang="es-CO" sz="1200" b="0" i="0" u="none" strike="noStrike" dirty="0">
                          <a:solidFill>
                            <a:srgbClr val="000000"/>
                          </a:solidFill>
                          <a:effectLst/>
                          <a:latin typeface="Arial Narrow" panose="020B0606020202030204" pitchFamily="34" charset="0"/>
                        </a:rPr>
                        <a:t>GASTOS DE ADMINISTRACIÓN DE OPERACIÓN</a:t>
                      </a:r>
                    </a:p>
                  </a:txBody>
                  <a:tcPr marL="0" marR="0" marT="0" marB="0" anchor="b">
                    <a:lnL>
                      <a:noFill/>
                    </a:lnL>
                    <a:lnR>
                      <a:noFill/>
                    </a:lnR>
                    <a:lnT>
                      <a:noFill/>
                    </a:lnT>
                    <a:lnB>
                      <a:noFill/>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986899865"/>
                  </a:ext>
                </a:extLst>
              </a:tr>
              <a:tr h="200577">
                <a:tc>
                  <a:txBody>
                    <a:bodyPr/>
                    <a:lstStyle/>
                    <a:p>
                      <a:pPr algn="l" fontAlgn="b"/>
                      <a:r>
                        <a:rPr lang="es-CO" sz="1200" b="0" i="0" u="none" strike="noStrike" dirty="0">
                          <a:solidFill>
                            <a:srgbClr val="000000"/>
                          </a:solidFill>
                          <a:effectLst/>
                          <a:latin typeface="Arial Narrow" panose="020B0606020202030204" pitchFamily="34" charset="0"/>
                        </a:rPr>
                        <a:t>GASTOS DE PERSONAL</a:t>
                      </a:r>
                    </a:p>
                  </a:txBody>
                  <a:tcPr marL="87082"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17,206</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5,109</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237</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86553635"/>
                  </a:ext>
                </a:extLst>
              </a:tr>
              <a:tr h="200577">
                <a:tc>
                  <a:txBody>
                    <a:bodyPr/>
                    <a:lstStyle/>
                    <a:p>
                      <a:pPr algn="l" fontAlgn="b"/>
                      <a:r>
                        <a:rPr lang="es-CO" sz="1200" b="0" i="0" u="none" strike="noStrike" dirty="0">
                          <a:solidFill>
                            <a:srgbClr val="000000"/>
                          </a:solidFill>
                          <a:effectLst/>
                          <a:latin typeface="Arial Narrow" panose="020B0606020202030204" pitchFamily="34" charset="0"/>
                        </a:rPr>
                        <a:t>GASTOS GENERALES</a:t>
                      </a:r>
                    </a:p>
                  </a:txBody>
                  <a:tcPr marL="87082"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7,189</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6,914</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4</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1445580168"/>
                  </a:ext>
                </a:extLst>
              </a:tr>
              <a:tr h="200577">
                <a:tc>
                  <a:txBody>
                    <a:bodyPr/>
                    <a:lstStyle/>
                    <a:p>
                      <a:pPr algn="l" fontAlgn="b"/>
                      <a:r>
                        <a:rPr lang="es-CO" sz="1200" b="0" i="0" u="none" strike="noStrike">
                          <a:solidFill>
                            <a:srgbClr val="000000"/>
                          </a:solidFill>
                          <a:effectLst/>
                          <a:latin typeface="Arial Narrow" panose="020B0606020202030204" pitchFamily="34" charset="0"/>
                        </a:rPr>
                        <a:t>IMPUESTOS, CONTRIBUCIONES Y TASAS</a:t>
                      </a:r>
                    </a:p>
                  </a:txBody>
                  <a:tcPr marL="87082"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257</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377</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-32</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2225853527"/>
                  </a:ext>
                </a:extLst>
              </a:tr>
              <a:tr h="200577">
                <a:tc>
                  <a:txBody>
                    <a:bodyPr/>
                    <a:lstStyle/>
                    <a:p>
                      <a:pPr algn="l" fontAlgn="b"/>
                      <a:r>
                        <a:rPr lang="es-CO" sz="1200" b="0" i="0" u="none" strike="noStrike">
                          <a:solidFill>
                            <a:srgbClr val="000000"/>
                          </a:solidFill>
                          <a:effectLst/>
                          <a:latin typeface="Arial Narrow" panose="020B0606020202030204" pitchFamily="34" charset="0"/>
                        </a:rPr>
                        <a:t>GASTOS DE VENTA GENERALES</a:t>
                      </a:r>
                    </a:p>
                  </a:txBody>
                  <a:tcPr marL="87082"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3,963</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14,056</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-72</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3400610291"/>
                  </a:ext>
                </a:extLst>
              </a:tr>
              <a:tr h="200577">
                <a:tc>
                  <a:txBody>
                    <a:bodyPr/>
                    <a:lstStyle/>
                    <a:p>
                      <a:pPr algn="l" fontAlgn="b"/>
                      <a:r>
                        <a:rPr lang="es-CO" sz="1200" b="0" i="0" u="none" strike="noStrike">
                          <a:solidFill>
                            <a:srgbClr val="000000"/>
                          </a:solidFill>
                          <a:effectLst/>
                          <a:latin typeface="Arial Narrow" panose="020B0606020202030204" pitchFamily="34" charset="0"/>
                        </a:rPr>
                        <a:t>DETERIORO, DEPRECIACION, AMORT,</a:t>
                      </a:r>
                    </a:p>
                  </a:txBody>
                  <a:tcPr marL="87082"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121</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103</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17</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2004995647"/>
                  </a:ext>
                </a:extLst>
              </a:tr>
              <a:tr h="200577">
                <a:tc>
                  <a:txBody>
                    <a:bodyPr/>
                    <a:lstStyle/>
                    <a:p>
                      <a:pPr algn="l" fontAlgn="b"/>
                      <a:r>
                        <a:rPr lang="es-CO" sz="1200" b="0" i="0" u="none" strike="noStrike" dirty="0">
                          <a:solidFill>
                            <a:srgbClr val="000000"/>
                          </a:solidFill>
                          <a:effectLst/>
                          <a:latin typeface="Arial Narrow" panose="020B0606020202030204" pitchFamily="34" charset="0"/>
                        </a:rPr>
                        <a:t>OTROS GASTOS OPERACIONALES</a:t>
                      </a:r>
                    </a:p>
                  </a:txBody>
                  <a:tcPr marL="87082"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1,622</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3,211</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-49</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32094835"/>
                  </a:ext>
                </a:extLst>
              </a:tr>
              <a:tr h="200577">
                <a:tc>
                  <a:txBody>
                    <a:bodyPr/>
                    <a:lstStyle/>
                    <a:p>
                      <a:pPr algn="l" fontAlgn="b"/>
                      <a:r>
                        <a:rPr lang="es-CO" sz="1200" b="1" i="0" u="none" strike="noStrike">
                          <a:solidFill>
                            <a:srgbClr val="000000"/>
                          </a:solidFill>
                          <a:effectLst/>
                          <a:latin typeface="Arial Narrow" panose="020B0606020202030204" pitchFamily="34" charset="0"/>
                        </a:rPr>
                        <a:t>TOTAL GASTOS DE ADMINISTRACION</a:t>
                      </a:r>
                    </a:p>
                  </a:txBody>
                  <a:tcPr marL="0" marR="0" marT="0" marB="0" anchor="b">
                    <a:lnL>
                      <a:noFill/>
                    </a:lnL>
                    <a:lnR>
                      <a:noFill/>
                    </a:lnR>
                    <a:lnT>
                      <a:noFill/>
                    </a:lnT>
                    <a:lnB>
                      <a:noFill/>
                    </a:lnB>
                  </a:tcPr>
                </a:tc>
                <a:tc>
                  <a:txBody>
                    <a:bodyPr/>
                    <a:lstStyle/>
                    <a:p>
                      <a:pPr algn="r" fontAlgn="b"/>
                      <a:r>
                        <a:rPr lang="es-CO" sz="1200" b="1" i="0" u="none" strike="noStrike" dirty="0">
                          <a:solidFill>
                            <a:srgbClr val="000000"/>
                          </a:solidFill>
                          <a:effectLst/>
                          <a:latin typeface="Arial Narrow" panose="020B0606020202030204" pitchFamily="34" charset="0"/>
                        </a:rPr>
                        <a:t>30,359</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Arial Narrow" panose="020B0606020202030204" pitchFamily="34" charset="0"/>
                        </a:rPr>
                        <a:t>29,771</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Arial Narrow" panose="020B0606020202030204" pitchFamily="34" charset="0"/>
                        </a:rPr>
                        <a:t>2</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s-CO" sz="1200" b="1" i="0" u="none" strike="noStrike">
                          <a:solidFill>
                            <a:srgbClr val="000000"/>
                          </a:solidFill>
                          <a:effectLst/>
                          <a:latin typeface="Arial Narrow" panose="020B0606020202030204" pitchFamily="34" charset="0"/>
                        </a:rPr>
                        <a:t> </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573354693"/>
                  </a:ext>
                </a:extLst>
              </a:tr>
              <a:tr h="191650">
                <a:tc>
                  <a:txBody>
                    <a:bodyPr/>
                    <a:lstStyle/>
                    <a:p>
                      <a:pPr algn="l" fontAlgn="b"/>
                      <a:endParaRPr lang="es-CO" sz="1200" b="1"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dirty="0">
                        <a:effectLst/>
                        <a:latin typeface="Lucida Bright" panose="02040602050505020304" pitchFamily="18"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Lucida Bright" panose="02040602050505020304" pitchFamily="18" charset="0"/>
                      </a:endParaRPr>
                    </a:p>
                  </a:txBody>
                  <a:tcPr marL="0" marR="0" marT="0" marB="0" anchor="b">
                    <a:lnL>
                      <a:noFill/>
                    </a:lnL>
                    <a:lnR>
                      <a:noFill/>
                    </a:lnR>
                    <a:lnT>
                      <a:noFill/>
                    </a:lnT>
                    <a:lnB>
                      <a:noFill/>
                    </a:lnB>
                  </a:tcPr>
                </a:tc>
                <a:tc>
                  <a:txBody>
                    <a:bodyPr/>
                    <a:lstStyle/>
                    <a:p>
                      <a:pPr algn="l" fontAlgn="b"/>
                      <a:endParaRPr lang="es-CO" sz="1200" b="0" i="0" u="none" strike="noStrike" dirty="0">
                        <a:effectLst/>
                        <a:latin typeface="Lucida Bright" panose="02040602050505020304" pitchFamily="18"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Lucida Bright" panose="02040602050505020304" pitchFamily="18" charset="0"/>
                      </a:endParaRPr>
                    </a:p>
                  </a:txBody>
                  <a:tcPr marL="0" marR="0" marT="0" marB="0" anchor="b">
                    <a:lnL>
                      <a:noFill/>
                    </a:lnL>
                    <a:lnR>
                      <a:noFill/>
                    </a:lnR>
                    <a:lnT>
                      <a:noFill/>
                    </a:lnT>
                    <a:lnB>
                      <a:noFill/>
                    </a:lnB>
                  </a:tcPr>
                </a:tc>
                <a:tc>
                  <a:txBody>
                    <a:bodyPr/>
                    <a:lstStyle/>
                    <a:p>
                      <a:pPr algn="l" fontAlgn="b"/>
                      <a:endParaRPr lang="es-CO" sz="1200" b="0" i="0" u="none" strike="noStrike">
                        <a:effectLst/>
                        <a:latin typeface="Lucida Bright" panose="02040602050505020304" pitchFamily="18"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Lucida Bright" panose="02040602050505020304" pitchFamily="18"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839356549"/>
                  </a:ext>
                </a:extLst>
              </a:tr>
              <a:tr h="200577">
                <a:tc>
                  <a:txBody>
                    <a:bodyPr/>
                    <a:lstStyle/>
                    <a:p>
                      <a:pPr algn="l" fontAlgn="b"/>
                      <a:r>
                        <a:rPr lang="es-CO" sz="1200" b="1" i="0" u="none" strike="noStrike">
                          <a:solidFill>
                            <a:srgbClr val="000000"/>
                          </a:solidFill>
                          <a:effectLst/>
                          <a:latin typeface="Arial Narrow" panose="020B0606020202030204" pitchFamily="34" charset="0"/>
                        </a:rPr>
                        <a:t>RESULTADO DEL PERIODO ANTES DE IMPUESTOS</a:t>
                      </a: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779</a:t>
                      </a:r>
                    </a:p>
                  </a:txBody>
                  <a:tcPr marL="0" marR="0" marT="0" marB="0" anchor="b">
                    <a:lnL>
                      <a:noFill/>
                    </a:lnL>
                    <a:lnR>
                      <a:noFill/>
                    </a:lnR>
                    <a:lnT>
                      <a:noFill/>
                    </a:lnT>
                    <a:lnB>
                      <a:noFill/>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789</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-1</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3582289708"/>
                  </a:ext>
                </a:extLst>
              </a:tr>
              <a:tr h="191650">
                <a:tc>
                  <a:txBody>
                    <a:bodyPr/>
                    <a:lstStyle/>
                    <a:p>
                      <a:pPr algn="l" fontAlgn="b"/>
                      <a:r>
                        <a:rPr lang="es-CO" sz="1200" b="0" i="0" u="none" strike="noStrike">
                          <a:solidFill>
                            <a:srgbClr val="000000"/>
                          </a:solidFill>
                          <a:effectLst/>
                          <a:latin typeface="Arial Narrow" panose="020B0606020202030204" pitchFamily="34" charset="0"/>
                        </a:rPr>
                        <a:t>IMPUESTO SOBRE LA RENTA Y COMPLEM.</a:t>
                      </a:r>
                    </a:p>
                  </a:txBody>
                  <a:tcPr marL="87082"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228</a:t>
                      </a:r>
                    </a:p>
                  </a:txBody>
                  <a:tcPr marL="0" marR="0" marT="0" marB="0" anchor="b">
                    <a:lnL>
                      <a:noFill/>
                    </a:lnL>
                    <a:lnR>
                      <a:noFill/>
                    </a:lnR>
                    <a:lnT>
                      <a:noFill/>
                    </a:lnT>
                    <a:lnB>
                      <a:noFill/>
                    </a:lnB>
                  </a:tcPr>
                </a:tc>
                <a:tc>
                  <a:txBody>
                    <a:bodyPr/>
                    <a:lstStyle/>
                    <a:p>
                      <a:pPr algn="l" fontAlgn="b"/>
                      <a:endParaRPr lang="es-CO" sz="1200" b="0" i="0" u="none" strike="noStrike" dirty="0">
                        <a:effectLst/>
                        <a:latin typeface="Lucida Bright" panose="02040602050505020304" pitchFamily="18" charset="0"/>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140</a:t>
                      </a:r>
                    </a:p>
                  </a:txBody>
                  <a:tcPr marL="0" marR="0" marT="0" marB="0" anchor="b">
                    <a:lnL>
                      <a:noFill/>
                    </a:lnL>
                    <a:lnR>
                      <a:noFill/>
                    </a:lnR>
                    <a:lnT>
                      <a:noFill/>
                    </a:lnT>
                    <a:lnB>
                      <a:noFill/>
                    </a:lnB>
                  </a:tcPr>
                </a:tc>
                <a:tc>
                  <a:txBody>
                    <a:bodyPr/>
                    <a:lstStyle/>
                    <a:p>
                      <a:pPr algn="l" fontAlgn="b"/>
                      <a:endParaRPr lang="es-CO" sz="1200" b="0" i="0" u="none" strike="noStrike">
                        <a:effectLst/>
                        <a:latin typeface="Lucida Bright" panose="02040602050505020304" pitchFamily="18"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63</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1377497154"/>
                  </a:ext>
                </a:extLst>
              </a:tr>
              <a:tr h="191650">
                <a:tc>
                  <a:txBody>
                    <a:bodyPr/>
                    <a:lstStyle/>
                    <a:p>
                      <a:pPr algn="l" fontAlgn="b"/>
                      <a:r>
                        <a:rPr lang="es-CO" sz="1200" b="0" i="0" u="none" strike="noStrike">
                          <a:solidFill>
                            <a:srgbClr val="000000"/>
                          </a:solidFill>
                          <a:effectLst/>
                          <a:latin typeface="Arial Narrow" panose="020B0606020202030204" pitchFamily="34" charset="0"/>
                        </a:rPr>
                        <a:t>IMPUESTO SOBRE LA RENTA  EQUIDAD CREE</a:t>
                      </a:r>
                    </a:p>
                  </a:txBody>
                  <a:tcPr marL="87082"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0</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Lucida Bright" panose="02040602050505020304" pitchFamily="18" charset="0"/>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50</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Lucida Bright" panose="02040602050505020304" pitchFamily="18"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-100</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27123521"/>
                  </a:ext>
                </a:extLst>
              </a:tr>
              <a:tr h="200577">
                <a:tc>
                  <a:txBody>
                    <a:bodyPr/>
                    <a:lstStyle/>
                    <a:p>
                      <a:pPr algn="l" fontAlgn="b"/>
                      <a:r>
                        <a:rPr lang="es-CO" sz="1200" b="1" i="0" u="none" strike="noStrike" dirty="0">
                          <a:solidFill>
                            <a:srgbClr val="000000"/>
                          </a:solidFill>
                          <a:effectLst/>
                          <a:latin typeface="Arial Narrow" panose="020B0606020202030204" pitchFamily="34" charset="0"/>
                        </a:rPr>
                        <a:t>RESULTADO DEL PERIODO</a:t>
                      </a: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Arial Narrow" panose="020B0606020202030204" pitchFamily="34" charset="0"/>
                        </a:rPr>
                        <a:t>551</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1" i="0" u="none" strike="noStrike" dirty="0">
                          <a:solidFill>
                            <a:srgbClr val="000000"/>
                          </a:solidFill>
                          <a:effectLst/>
                          <a:latin typeface="Arial Narrow" panose="020B0606020202030204" pitchFamily="34" charset="0"/>
                        </a:rPr>
                        <a:t>598</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1" i="0" u="none" strike="noStrike" dirty="0">
                          <a:solidFill>
                            <a:srgbClr val="000000"/>
                          </a:solidFill>
                          <a:effectLst/>
                          <a:latin typeface="Arial Narrow" panose="020B0606020202030204" pitchFamily="34" charset="0"/>
                        </a:rPr>
                        <a:t>-8</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s-CO" sz="1200" b="1" i="0" u="none" strike="noStrike" dirty="0">
                          <a:solidFill>
                            <a:srgbClr val="000000"/>
                          </a:solidFill>
                          <a:effectLst/>
                          <a:latin typeface="Arial Narrow" panose="020B0606020202030204" pitchFamily="34" charset="0"/>
                        </a:rPr>
                        <a:t> </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575524762"/>
                  </a:ext>
                </a:extLst>
              </a:tr>
            </a:tbl>
          </a:graphicData>
        </a:graphic>
      </p:graphicFrame>
      <p:sp>
        <p:nvSpPr>
          <p:cNvPr id="2" name="Marcador de número de diapositiva 1">
            <a:extLst>
              <a:ext uri="{FF2B5EF4-FFF2-40B4-BE49-F238E27FC236}">
                <a16:creationId xmlns:a16="http://schemas.microsoft.com/office/drawing/2014/main" id="{86380761-56C4-405A-85EA-1AB5E395AD1D}"/>
              </a:ext>
            </a:extLst>
          </p:cNvPr>
          <p:cNvSpPr>
            <a:spLocks noGrp="1"/>
          </p:cNvSpPr>
          <p:nvPr>
            <p:ph type="sldNum" sz="quarter" idx="12"/>
          </p:nvPr>
        </p:nvSpPr>
        <p:spPr>
          <a:xfrm>
            <a:off x="8656025" y="6152876"/>
            <a:ext cx="1851781" cy="327781"/>
          </a:xfrm>
        </p:spPr>
        <p:txBody>
          <a:bodyPr/>
          <a:lstStyle/>
          <a:p>
            <a:pPr>
              <a:defRPr/>
            </a:pPr>
            <a:fld id="{07DF9C9F-97F9-4611-9109-A8B304C36EE7}" type="slidenum">
              <a:rPr lang="es-ES"/>
              <a:pPr>
                <a:defRPr/>
              </a:pPr>
              <a:t>6</a:t>
            </a:fld>
            <a:endParaRPr lang="es-ES" dirty="0"/>
          </a:p>
        </p:txBody>
      </p:sp>
      <p:sp>
        <p:nvSpPr>
          <p:cNvPr id="10" name="Botón de acción: ir hacia delante o siguiente 9">
            <a:hlinkClick r:id="" action="ppaction://noaction" highlightClick="1"/>
            <a:extLst>
              <a:ext uri="{FF2B5EF4-FFF2-40B4-BE49-F238E27FC236}">
                <a16:creationId xmlns:a16="http://schemas.microsoft.com/office/drawing/2014/main" id="{B77069E6-8D94-4351-8D34-9DAB56FF3970}"/>
              </a:ext>
            </a:extLst>
          </p:cNvPr>
          <p:cNvSpPr/>
          <p:nvPr/>
        </p:nvSpPr>
        <p:spPr>
          <a:xfrm>
            <a:off x="4195839" y="3231563"/>
            <a:ext cx="289077" cy="11369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3" name="Botón de acción: ir hacia delante o siguiente 12">
            <a:hlinkClick r:id="" action="ppaction://noaction" highlightClick="1"/>
            <a:extLst>
              <a:ext uri="{FF2B5EF4-FFF2-40B4-BE49-F238E27FC236}">
                <a16:creationId xmlns:a16="http://schemas.microsoft.com/office/drawing/2014/main" id="{E736F05B-2F5C-4EEA-8F69-B7167D44D8C8}"/>
              </a:ext>
            </a:extLst>
          </p:cNvPr>
          <p:cNvSpPr/>
          <p:nvPr/>
        </p:nvSpPr>
        <p:spPr>
          <a:xfrm>
            <a:off x="4067025" y="3440817"/>
            <a:ext cx="273352" cy="12700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5" name="Botón de acción: ir hacia delante o siguiente 13">
            <a:hlinkClick r:id="" action="ppaction://noaction" highlightClick="1"/>
            <a:extLst>
              <a:ext uri="{FF2B5EF4-FFF2-40B4-BE49-F238E27FC236}">
                <a16:creationId xmlns:a16="http://schemas.microsoft.com/office/drawing/2014/main" id="{1FCC9F68-5245-41D6-BC9C-E1371AF0582F}"/>
              </a:ext>
            </a:extLst>
          </p:cNvPr>
          <p:cNvSpPr/>
          <p:nvPr/>
        </p:nvSpPr>
        <p:spPr>
          <a:xfrm>
            <a:off x="5266427" y="3606235"/>
            <a:ext cx="264885" cy="131838"/>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4" name="Botón de acción: ir hacia delante o siguiente 13">
            <a:hlinkClick r:id="" action="ppaction://noaction" highlightClick="1"/>
            <a:extLst>
              <a:ext uri="{FF2B5EF4-FFF2-40B4-BE49-F238E27FC236}">
                <a16:creationId xmlns:a16="http://schemas.microsoft.com/office/drawing/2014/main" id="{A78A880A-0FF7-469B-B6F8-047B281C6548}"/>
              </a:ext>
            </a:extLst>
          </p:cNvPr>
          <p:cNvSpPr/>
          <p:nvPr/>
        </p:nvSpPr>
        <p:spPr>
          <a:xfrm>
            <a:off x="4706258" y="3803065"/>
            <a:ext cx="257628" cy="12095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6" name="Botón de acción: ir hacia delante o siguiente 15">
            <a:hlinkClick r:id="" action="ppaction://noaction" highlightClick="1"/>
            <a:extLst>
              <a:ext uri="{FF2B5EF4-FFF2-40B4-BE49-F238E27FC236}">
                <a16:creationId xmlns:a16="http://schemas.microsoft.com/office/drawing/2014/main" id="{6E065209-4926-4961-8633-302ACF7750AD}"/>
              </a:ext>
            </a:extLst>
          </p:cNvPr>
          <p:cNvSpPr/>
          <p:nvPr/>
        </p:nvSpPr>
        <p:spPr>
          <a:xfrm>
            <a:off x="5029837" y="3965526"/>
            <a:ext cx="310848" cy="12700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2" name="Botón de acción: ir hacia delante o siguiente 11">
            <a:hlinkClick r:id="" action="ppaction://noaction" highlightClick="1"/>
            <a:extLst>
              <a:ext uri="{FF2B5EF4-FFF2-40B4-BE49-F238E27FC236}">
                <a16:creationId xmlns:a16="http://schemas.microsoft.com/office/drawing/2014/main" id="{64D20579-76D1-47D6-A5E3-97F1C4C65E2E}"/>
              </a:ext>
            </a:extLst>
          </p:cNvPr>
          <p:cNvSpPr/>
          <p:nvPr/>
        </p:nvSpPr>
        <p:spPr>
          <a:xfrm>
            <a:off x="4938677" y="4268575"/>
            <a:ext cx="302381" cy="10281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pic>
        <p:nvPicPr>
          <p:cNvPr id="20" name="Imagen 19" descr="Logo SAE-01.jpg">
            <a:extLst>
              <a:ext uri="{FF2B5EF4-FFF2-40B4-BE49-F238E27FC236}">
                <a16:creationId xmlns:a16="http://schemas.microsoft.com/office/drawing/2014/main" id="{92C15112-FFA0-400F-B8AA-C162B7FE074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45286" y="132240"/>
            <a:ext cx="1350168" cy="1091745"/>
          </a:xfrm>
          <a:prstGeom prst="rect">
            <a:avLst/>
          </a:prstGeom>
        </p:spPr>
      </p:pic>
      <p:sp>
        <p:nvSpPr>
          <p:cNvPr id="21" name="Título 1">
            <a:extLst>
              <a:ext uri="{FF2B5EF4-FFF2-40B4-BE49-F238E27FC236}">
                <a16:creationId xmlns:a16="http://schemas.microsoft.com/office/drawing/2014/main" id="{943DF1E8-D641-45B7-9928-25F0EF2B7E76}"/>
              </a:ext>
            </a:extLst>
          </p:cNvPr>
          <p:cNvSpPr txBox="1">
            <a:spLocks/>
          </p:cNvSpPr>
          <p:nvPr/>
        </p:nvSpPr>
        <p:spPr>
          <a:xfrm>
            <a:off x="3872032" y="380846"/>
            <a:ext cx="5603723" cy="700315"/>
          </a:xfrm>
          <a:prstGeom prst="rect">
            <a:avLst/>
          </a:prstGeom>
        </p:spPr>
        <p:txBody>
          <a:bodyPr lIns="47026" tIns="23514" rIns="47026" bIns="23514"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1524" dirty="0">
                <a:latin typeface="Arial Narrow" panose="020B0606020202030204" pitchFamily="34" charset="0"/>
              </a:rPr>
              <a:t> </a:t>
            </a:r>
            <a:r>
              <a:rPr lang="es-CO" sz="1524" dirty="0">
                <a:solidFill>
                  <a:srgbClr val="0070C0"/>
                </a:solidFill>
                <a:latin typeface="Arial Narrow" panose="020B0606020202030204" pitchFamily="34" charset="0"/>
                <a:ea typeface="+mn-ea"/>
                <a:cs typeface="Lato Regular"/>
              </a:rPr>
              <a:t>ESTADO DE RESULTADO INTEGRAL INDIVIDUAL</a:t>
            </a:r>
          </a:p>
          <a:p>
            <a:pPr algn="ctr">
              <a:defRPr/>
            </a:pPr>
            <a:r>
              <a:rPr lang="es-CO" sz="914" dirty="0">
                <a:solidFill>
                  <a:srgbClr val="0070C0"/>
                </a:solidFill>
                <a:latin typeface="Arial Narrow" panose="020B0606020202030204" pitchFamily="34" charset="0"/>
                <a:ea typeface="+mn-ea"/>
                <a:cs typeface="Lato Regular"/>
              </a:rPr>
              <a:t>PERIODOS TERMINADOS EL 31 DE DICIIEMBRE DE 2017 Y 31 DE DICIEMBRE 2016</a:t>
            </a:r>
          </a:p>
          <a:p>
            <a:pPr algn="ctr">
              <a:defRPr/>
            </a:pPr>
            <a:r>
              <a:rPr lang="es-CO" sz="914" dirty="0">
                <a:solidFill>
                  <a:srgbClr val="0070C0"/>
                </a:solidFill>
                <a:latin typeface="Arial Narrow" panose="020B0606020202030204" pitchFamily="34" charset="0"/>
                <a:ea typeface="+mn-ea"/>
                <a:cs typeface="Lato Regular"/>
              </a:rPr>
              <a:t>(cifras expresadas en millones de pesos)</a:t>
            </a:r>
          </a:p>
          <a:p>
            <a:pPr>
              <a:defRPr/>
            </a:pPr>
            <a:endParaRPr lang="es-CO" sz="1524" dirty="0">
              <a:solidFill>
                <a:srgbClr val="0070C0"/>
              </a:solidFill>
              <a:latin typeface="Arial Narrow" panose="020B0606020202030204" pitchFamily="34" charset="0"/>
              <a:ea typeface="+mn-ea"/>
              <a:cs typeface="Lato Regular"/>
            </a:endParaRPr>
          </a:p>
        </p:txBody>
      </p:sp>
      <p:sp>
        <p:nvSpPr>
          <p:cNvPr id="19" name="Rectángulo 18">
            <a:extLst>
              <a:ext uri="{FF2B5EF4-FFF2-40B4-BE49-F238E27FC236}">
                <a16:creationId xmlns:a16="http://schemas.microsoft.com/office/drawing/2014/main" id="{A08CD4B6-9063-4709-914A-579985513A71}"/>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Tree>
    <p:extLst>
      <p:ext uri="{BB962C8B-B14F-4D97-AF65-F5344CB8AC3E}">
        <p14:creationId xmlns:p14="http://schemas.microsoft.com/office/powerpoint/2010/main" val="38550309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arcador de número de diapositiva 1"/>
          <p:cNvSpPr>
            <a:spLocks noGrp="1"/>
          </p:cNvSpPr>
          <p:nvPr>
            <p:ph type="sldNum" sz="quarter" idx="12"/>
          </p:nvPr>
        </p:nvSpPr>
        <p:spPr>
          <a:xfrm>
            <a:off x="8132826" y="5999481"/>
            <a:ext cx="1666494" cy="295874"/>
          </a:xfrm>
        </p:spPr>
        <p:txBody>
          <a:bodyPr/>
          <a:lstStyle/>
          <a:p>
            <a:pPr>
              <a:defRPr/>
            </a:pPr>
            <a:fld id="{74D04036-CCBD-4B3D-A872-961CAE546D64}" type="slidenum">
              <a:rPr lang="es-ES"/>
              <a:pPr>
                <a:defRPr/>
              </a:pPr>
              <a:t>7</a:t>
            </a:fld>
            <a:endParaRPr lang="es-ES"/>
          </a:p>
        </p:txBody>
      </p:sp>
      <p:sp>
        <p:nvSpPr>
          <p:cNvPr id="7" name="CuadroTexto 6">
            <a:extLst>
              <a:ext uri="{FF2B5EF4-FFF2-40B4-BE49-F238E27FC236}">
                <a16:creationId xmlns:a16="http://schemas.microsoft.com/office/drawing/2014/main" id="{4C924C09-C709-44FB-9FE7-B98DD80FB832}"/>
              </a:ext>
            </a:extLst>
          </p:cNvPr>
          <p:cNvSpPr txBox="1"/>
          <p:nvPr/>
        </p:nvSpPr>
        <p:spPr>
          <a:xfrm>
            <a:off x="3061507" y="2574790"/>
            <a:ext cx="6648551" cy="1030410"/>
          </a:xfrm>
          <a:prstGeom prst="rect">
            <a:avLst/>
          </a:prstGeom>
          <a:noFill/>
        </p:spPr>
        <p:txBody>
          <a:bodyPr wrap="square" rtlCol="0">
            <a:spAutoFit/>
          </a:bodyPr>
          <a:lstStyle/>
          <a:p>
            <a:pPr algn="ctr"/>
            <a:r>
              <a:rPr lang="es-CO" sz="3048" dirty="0">
                <a:solidFill>
                  <a:schemeClr val="accent5">
                    <a:lumMod val="50000"/>
                  </a:schemeClr>
                </a:solidFill>
                <a:latin typeface="Arial Narrow" panose="020B0606020202030204" pitchFamily="34" charset="0"/>
              </a:rPr>
              <a:t>2. RESUMEN ACTIVIDADES DEPURACIÓN </a:t>
            </a:r>
          </a:p>
          <a:p>
            <a:pPr algn="ctr"/>
            <a:r>
              <a:rPr lang="es-CO" sz="3048" dirty="0">
                <a:solidFill>
                  <a:schemeClr val="accent5">
                    <a:lumMod val="50000"/>
                  </a:schemeClr>
                </a:solidFill>
                <a:latin typeface="Arial Narrow" panose="020B0606020202030204" pitchFamily="34" charset="0"/>
              </a:rPr>
              <a:t>ESTADOS FINANCIEROS SAE</a:t>
            </a:r>
            <a:endParaRPr lang="es-ES" sz="3048" dirty="0">
              <a:solidFill>
                <a:schemeClr val="accent5">
                  <a:lumMod val="50000"/>
                </a:schemeClr>
              </a:solidFill>
              <a:latin typeface="Arial Narrow" panose="020B0606020202030204" pitchFamily="34" charset="0"/>
            </a:endParaRPr>
          </a:p>
        </p:txBody>
      </p:sp>
      <p:pic>
        <p:nvPicPr>
          <p:cNvPr id="9" name="Imagen 8" descr="Logo SAE-01.jpg">
            <a:extLst>
              <a:ext uri="{FF2B5EF4-FFF2-40B4-BE49-F238E27FC236}">
                <a16:creationId xmlns:a16="http://schemas.microsoft.com/office/drawing/2014/main" id="{56A209B8-2F03-43AC-8ACF-524FEE88FA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45286" y="132240"/>
            <a:ext cx="1350168" cy="1091745"/>
          </a:xfrm>
          <a:prstGeom prst="rect">
            <a:avLst/>
          </a:prstGeom>
        </p:spPr>
      </p:pic>
      <p:sp>
        <p:nvSpPr>
          <p:cNvPr id="10" name="Rectángulo 9">
            <a:extLst>
              <a:ext uri="{FF2B5EF4-FFF2-40B4-BE49-F238E27FC236}">
                <a16:creationId xmlns:a16="http://schemas.microsoft.com/office/drawing/2014/main" id="{9D7883F1-7F67-4145-8862-0541B6CB6E7F}"/>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1" name="Rectángulo 10">
            <a:extLst>
              <a:ext uri="{FF2B5EF4-FFF2-40B4-BE49-F238E27FC236}">
                <a16:creationId xmlns:a16="http://schemas.microsoft.com/office/drawing/2014/main" id="{DE540FF5-677A-47AE-991F-A906A2AF40DE}"/>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descr="Fondos oscuros-01.png">
            <a:extLst>
              <a:ext uri="{FF2B5EF4-FFF2-40B4-BE49-F238E27FC236}">
                <a16:creationId xmlns:a16="http://schemas.microsoft.com/office/drawing/2014/main" id="{DDB86BCB-6AEA-40A0-9238-94F8E7E05F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3" name="CuadroTexto 12">
            <a:extLst>
              <a:ext uri="{FF2B5EF4-FFF2-40B4-BE49-F238E27FC236}">
                <a16:creationId xmlns:a16="http://schemas.microsoft.com/office/drawing/2014/main" id="{6D245D39-3FE8-45CD-886C-4EFC3121BBEF}"/>
              </a:ext>
            </a:extLst>
          </p:cNvPr>
          <p:cNvSpPr txBox="1"/>
          <p:nvPr/>
        </p:nvSpPr>
        <p:spPr>
          <a:xfrm>
            <a:off x="4920793" y="246800"/>
            <a:ext cx="6618836" cy="954107"/>
          </a:xfrm>
          <a:prstGeom prst="rect">
            <a:avLst/>
          </a:prstGeom>
          <a:noFill/>
        </p:spPr>
        <p:txBody>
          <a:bodyPr wrap="square" rtlCol="0">
            <a:spAutoFit/>
          </a:bodyPr>
          <a:lstStyle/>
          <a:p>
            <a:pPr algn="r"/>
            <a:r>
              <a:rPr lang="es-ES" sz="2800" b="1" dirty="0">
                <a:solidFill>
                  <a:schemeClr val="bg1"/>
                </a:solidFill>
              </a:rPr>
              <a:t>ACTIVIDADES DE DEPURACIÓN ESTADOS FINANCIEROS </a:t>
            </a:r>
            <a:endParaRPr lang="es-ES" sz="2800" dirty="0">
              <a:solidFill>
                <a:schemeClr val="bg1"/>
              </a:solidFill>
            </a:endParaRPr>
          </a:p>
        </p:txBody>
      </p:sp>
    </p:spTree>
    <p:extLst>
      <p:ext uri="{BB962C8B-B14F-4D97-AF65-F5344CB8AC3E}">
        <p14:creationId xmlns:p14="http://schemas.microsoft.com/office/powerpoint/2010/main" val="31471053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arcador de número de diapositiva 1"/>
          <p:cNvSpPr>
            <a:spLocks noGrp="1"/>
          </p:cNvSpPr>
          <p:nvPr>
            <p:ph type="sldNum" sz="quarter" idx="12"/>
          </p:nvPr>
        </p:nvSpPr>
        <p:spPr>
          <a:xfrm>
            <a:off x="8132826" y="5999481"/>
            <a:ext cx="1666494" cy="295874"/>
          </a:xfrm>
        </p:spPr>
        <p:txBody>
          <a:bodyPr/>
          <a:lstStyle/>
          <a:p>
            <a:pPr>
              <a:defRPr/>
            </a:pPr>
            <a:fld id="{74D04036-CCBD-4B3D-A872-961CAE546D64}" type="slidenum">
              <a:rPr lang="es-ES"/>
              <a:pPr>
                <a:defRPr/>
              </a:pPr>
              <a:t>8</a:t>
            </a:fld>
            <a:endParaRPr lang="es-ES"/>
          </a:p>
        </p:txBody>
      </p:sp>
      <p:graphicFrame>
        <p:nvGraphicFramePr>
          <p:cNvPr id="9" name="Tabla 8">
            <a:extLst>
              <a:ext uri="{FF2B5EF4-FFF2-40B4-BE49-F238E27FC236}">
                <a16:creationId xmlns:a16="http://schemas.microsoft.com/office/drawing/2014/main" id="{7359F85D-A01C-43E4-B699-E879834AEF49}"/>
              </a:ext>
            </a:extLst>
          </p:cNvPr>
          <p:cNvGraphicFramePr>
            <a:graphicFrameLocks noGrp="1"/>
          </p:cNvGraphicFramePr>
          <p:nvPr>
            <p:extLst/>
          </p:nvPr>
        </p:nvGraphicFramePr>
        <p:xfrm>
          <a:off x="2763013" y="1683929"/>
          <a:ext cx="6855045" cy="3801888"/>
        </p:xfrm>
        <a:graphic>
          <a:graphicData uri="http://schemas.openxmlformats.org/drawingml/2006/table">
            <a:tbl>
              <a:tblPr/>
              <a:tblGrid>
                <a:gridCol w="4647185">
                  <a:extLst>
                    <a:ext uri="{9D8B030D-6E8A-4147-A177-3AD203B41FA5}">
                      <a16:colId xmlns:a16="http://schemas.microsoft.com/office/drawing/2014/main" val="1665540468"/>
                    </a:ext>
                  </a:extLst>
                </a:gridCol>
                <a:gridCol w="1036853">
                  <a:extLst>
                    <a:ext uri="{9D8B030D-6E8A-4147-A177-3AD203B41FA5}">
                      <a16:colId xmlns:a16="http://schemas.microsoft.com/office/drawing/2014/main" val="2059303292"/>
                    </a:ext>
                  </a:extLst>
                </a:gridCol>
                <a:gridCol w="1171007">
                  <a:extLst>
                    <a:ext uri="{9D8B030D-6E8A-4147-A177-3AD203B41FA5}">
                      <a16:colId xmlns:a16="http://schemas.microsoft.com/office/drawing/2014/main" val="801746542"/>
                    </a:ext>
                  </a:extLst>
                </a:gridCol>
              </a:tblGrid>
              <a:tr h="318714">
                <a:tc>
                  <a:txBody>
                    <a:bodyPr/>
                    <a:lstStyle/>
                    <a:p>
                      <a:pPr algn="l" fontAlgn="b"/>
                      <a:endParaRPr lang="es-CO" sz="1500" b="0" i="0" u="none" strike="noStrike" dirty="0">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ctr" fontAlgn="b"/>
                      <a:r>
                        <a:rPr lang="es-CO" sz="1500" b="0" i="0" u="sng" strike="noStrike" dirty="0">
                          <a:solidFill>
                            <a:srgbClr val="000000"/>
                          </a:solidFill>
                          <a:effectLst/>
                          <a:latin typeface="Arial Narrow" panose="020B0606020202030204" pitchFamily="34" charset="0"/>
                        </a:rPr>
                        <a:t>Valor</a:t>
                      </a:r>
                    </a:p>
                  </a:txBody>
                  <a:tcPr marL="0" marR="0" marT="0" marB="0" anchor="b">
                    <a:lnL>
                      <a:noFill/>
                    </a:lnL>
                    <a:lnR>
                      <a:noFill/>
                    </a:lnR>
                    <a:lnT>
                      <a:noFill/>
                    </a:lnT>
                    <a:lnB>
                      <a:noFill/>
                    </a:lnB>
                  </a:tcPr>
                </a:tc>
                <a:tc>
                  <a:txBody>
                    <a:bodyPr/>
                    <a:lstStyle/>
                    <a:p>
                      <a:pPr algn="ctr" fontAlgn="b"/>
                      <a:r>
                        <a:rPr lang="es-CO" sz="1500" b="0" i="0" u="sng" strike="noStrike" dirty="0">
                          <a:solidFill>
                            <a:srgbClr val="000000"/>
                          </a:solidFill>
                          <a:effectLst/>
                          <a:latin typeface="Arial Narrow" panose="020B0606020202030204" pitchFamily="34" charset="0"/>
                        </a:rPr>
                        <a:t>% Depuración</a:t>
                      </a:r>
                    </a:p>
                  </a:txBody>
                  <a:tcPr marL="0" marR="0" marT="0" marB="0" anchor="b">
                    <a:lnL>
                      <a:noFill/>
                    </a:lnL>
                    <a:lnR>
                      <a:noFill/>
                    </a:lnR>
                    <a:lnT>
                      <a:noFill/>
                    </a:lnT>
                    <a:lnB>
                      <a:noFill/>
                    </a:lnB>
                  </a:tcPr>
                </a:tc>
                <a:extLst>
                  <a:ext uri="{0D108BD9-81ED-4DB2-BD59-A6C34878D82A}">
                    <a16:rowId xmlns:a16="http://schemas.microsoft.com/office/drawing/2014/main" val="3885823142"/>
                  </a:ext>
                </a:extLst>
              </a:tr>
              <a:tr h="243420">
                <a:tc>
                  <a:txBody>
                    <a:bodyPr/>
                    <a:lstStyle/>
                    <a:p>
                      <a:pPr algn="l" fontAlgn="b"/>
                      <a:r>
                        <a:rPr lang="es-CO" sz="1500" b="0" i="0" u="none" strike="noStrike" dirty="0">
                          <a:solidFill>
                            <a:srgbClr val="000000"/>
                          </a:solidFill>
                          <a:effectLst/>
                          <a:latin typeface="Arial Narrow" panose="020B0606020202030204" pitchFamily="34" charset="0"/>
                        </a:rPr>
                        <a:t>Cuentas por Cobrar Administración de Proyectos</a:t>
                      </a:r>
                    </a:p>
                  </a:txBody>
                  <a:tcPr marL="0" marR="0" marT="0" marB="0" anchor="b">
                    <a:lnL>
                      <a:noFill/>
                    </a:lnL>
                    <a:lnR>
                      <a:noFill/>
                    </a:lnR>
                    <a:lnT>
                      <a:noFill/>
                    </a:lnT>
                    <a:lnB>
                      <a:noFill/>
                    </a:lnB>
                  </a:tcPr>
                </a:tc>
                <a:tc>
                  <a:txBody>
                    <a:bodyPr/>
                    <a:lstStyle/>
                    <a:p>
                      <a:pPr algn="r" fontAlgn="b"/>
                      <a:r>
                        <a:rPr lang="es-CO" sz="1500" b="0" i="0" u="none" strike="noStrike">
                          <a:solidFill>
                            <a:srgbClr val="000000"/>
                          </a:solidFill>
                          <a:effectLst/>
                          <a:latin typeface="Arial Narrow" panose="020B0606020202030204" pitchFamily="34" charset="0"/>
                        </a:rPr>
                        <a:t>24,265,348</a:t>
                      </a:r>
                    </a:p>
                  </a:txBody>
                  <a:tcPr marL="0" marR="0" marT="0" marB="0" anchor="b">
                    <a:lnL>
                      <a:noFill/>
                    </a:lnL>
                    <a:lnR>
                      <a:noFill/>
                    </a:lnR>
                    <a:lnT>
                      <a:noFill/>
                    </a:lnT>
                    <a:lnB>
                      <a:noFill/>
                    </a:lnB>
                  </a:tcPr>
                </a:tc>
                <a:tc>
                  <a:txBody>
                    <a:bodyPr/>
                    <a:lstStyle/>
                    <a:p>
                      <a:pPr algn="r" fontAlgn="b"/>
                      <a:r>
                        <a:rPr lang="es-CO" sz="1500" b="0" i="0" u="none" strike="noStrike" dirty="0">
                          <a:solidFill>
                            <a:srgbClr val="000000"/>
                          </a:solidFill>
                          <a:effectLst/>
                          <a:latin typeface="Arial Narrow" panose="020B0606020202030204" pitchFamily="34" charset="0"/>
                        </a:rPr>
                        <a:t>100%</a:t>
                      </a:r>
                    </a:p>
                  </a:txBody>
                  <a:tcPr marL="0" marR="0" marT="0" marB="0" anchor="b">
                    <a:lnL>
                      <a:noFill/>
                    </a:lnL>
                    <a:lnR>
                      <a:noFill/>
                    </a:lnR>
                    <a:lnT>
                      <a:noFill/>
                    </a:lnT>
                    <a:lnB>
                      <a:noFill/>
                    </a:lnB>
                  </a:tcPr>
                </a:tc>
                <a:extLst>
                  <a:ext uri="{0D108BD9-81ED-4DB2-BD59-A6C34878D82A}">
                    <a16:rowId xmlns:a16="http://schemas.microsoft.com/office/drawing/2014/main" val="697558483"/>
                  </a:ext>
                </a:extLst>
              </a:tr>
              <a:tr h="243420">
                <a:tc>
                  <a:txBody>
                    <a:bodyPr/>
                    <a:lstStyle/>
                    <a:p>
                      <a:pPr algn="l" fontAlgn="b"/>
                      <a:r>
                        <a:rPr lang="es-CO" sz="1500" b="0" i="0" u="none" strike="noStrike" dirty="0">
                          <a:solidFill>
                            <a:srgbClr val="000000"/>
                          </a:solidFill>
                          <a:effectLst/>
                          <a:latin typeface="Arial Narrow" panose="020B0606020202030204" pitchFamily="34" charset="0"/>
                        </a:rPr>
                        <a:t>Otras Cuentas por Cobrar - Intereses Facturación</a:t>
                      </a:r>
                    </a:p>
                  </a:txBody>
                  <a:tcPr marL="0" marR="0" marT="0" marB="0" anchor="b">
                    <a:lnL>
                      <a:noFill/>
                    </a:lnL>
                    <a:lnR>
                      <a:noFill/>
                    </a:lnR>
                    <a:lnT>
                      <a:noFill/>
                    </a:lnT>
                    <a:lnB>
                      <a:noFill/>
                    </a:lnB>
                  </a:tcPr>
                </a:tc>
                <a:tc>
                  <a:txBody>
                    <a:bodyPr/>
                    <a:lstStyle/>
                    <a:p>
                      <a:pPr algn="r" fontAlgn="b"/>
                      <a:r>
                        <a:rPr lang="es-CO" sz="1500" b="0" i="0" u="none" strike="noStrike" dirty="0">
                          <a:solidFill>
                            <a:srgbClr val="000000"/>
                          </a:solidFill>
                          <a:effectLst/>
                          <a:latin typeface="Arial Narrow" panose="020B0606020202030204" pitchFamily="34" charset="0"/>
                        </a:rPr>
                        <a:t>464,403,368</a:t>
                      </a:r>
                    </a:p>
                  </a:txBody>
                  <a:tcPr marL="0" marR="0" marT="0" marB="0" anchor="b">
                    <a:lnL>
                      <a:noFill/>
                    </a:lnL>
                    <a:lnR>
                      <a:noFill/>
                    </a:lnR>
                    <a:lnT>
                      <a:noFill/>
                    </a:lnT>
                    <a:lnB>
                      <a:noFill/>
                    </a:lnB>
                  </a:tcPr>
                </a:tc>
                <a:tc>
                  <a:txBody>
                    <a:bodyPr/>
                    <a:lstStyle/>
                    <a:p>
                      <a:pPr algn="r" fontAlgn="b"/>
                      <a:r>
                        <a:rPr lang="es-CO" sz="1500" b="0" i="0" u="none" strike="noStrike">
                          <a:solidFill>
                            <a:srgbClr val="000000"/>
                          </a:solidFill>
                          <a:effectLst/>
                          <a:latin typeface="Arial Narrow" panose="020B0606020202030204" pitchFamily="34" charset="0"/>
                        </a:rPr>
                        <a:t>100%</a:t>
                      </a:r>
                    </a:p>
                  </a:txBody>
                  <a:tcPr marL="0" marR="0" marT="0" marB="0" anchor="b">
                    <a:lnL>
                      <a:noFill/>
                    </a:lnL>
                    <a:lnR>
                      <a:noFill/>
                    </a:lnR>
                    <a:lnT>
                      <a:noFill/>
                    </a:lnT>
                    <a:lnB>
                      <a:noFill/>
                    </a:lnB>
                  </a:tcPr>
                </a:tc>
                <a:extLst>
                  <a:ext uri="{0D108BD9-81ED-4DB2-BD59-A6C34878D82A}">
                    <a16:rowId xmlns:a16="http://schemas.microsoft.com/office/drawing/2014/main" val="1464727628"/>
                  </a:ext>
                </a:extLst>
              </a:tr>
              <a:tr h="486840">
                <a:tc>
                  <a:txBody>
                    <a:bodyPr/>
                    <a:lstStyle/>
                    <a:p>
                      <a:pPr algn="l" fontAlgn="b"/>
                      <a:r>
                        <a:rPr lang="es-CO" sz="1500" b="0" i="0" u="none" strike="noStrike" dirty="0">
                          <a:solidFill>
                            <a:srgbClr val="000000"/>
                          </a:solidFill>
                          <a:effectLst/>
                          <a:latin typeface="Arial Narrow" panose="020B0606020202030204" pitchFamily="34" charset="0"/>
                        </a:rPr>
                        <a:t>Otras Cuentas por Cobrar - Administración zonas comunes</a:t>
                      </a:r>
                    </a:p>
                  </a:txBody>
                  <a:tcPr marL="0" marR="0" marT="0" marB="0" anchor="b">
                    <a:lnL>
                      <a:noFill/>
                    </a:lnL>
                    <a:lnR>
                      <a:noFill/>
                    </a:lnR>
                    <a:lnT>
                      <a:noFill/>
                    </a:lnT>
                    <a:lnB>
                      <a:noFill/>
                    </a:lnB>
                  </a:tcPr>
                </a:tc>
                <a:tc>
                  <a:txBody>
                    <a:bodyPr/>
                    <a:lstStyle/>
                    <a:p>
                      <a:pPr algn="r" fontAlgn="b"/>
                      <a:r>
                        <a:rPr lang="es-CO" sz="1500" b="0" i="0" u="none" strike="noStrike" dirty="0">
                          <a:solidFill>
                            <a:srgbClr val="000000"/>
                          </a:solidFill>
                          <a:effectLst/>
                          <a:latin typeface="Arial Narrow" panose="020B0606020202030204" pitchFamily="34" charset="0"/>
                        </a:rPr>
                        <a:t>92,800,000</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s-CO" sz="1500" b="0" i="0" u="none" strike="noStrike" dirty="0">
                          <a:solidFill>
                            <a:srgbClr val="000000"/>
                          </a:solidFill>
                          <a:effectLst/>
                          <a:latin typeface="Arial Narrow" panose="020B0606020202030204" pitchFamily="34" charset="0"/>
                        </a:rPr>
                        <a:t>100%</a:t>
                      </a:r>
                    </a:p>
                  </a:txBody>
                  <a:tcPr marL="0" marR="0" marT="0" marB="0" anchor="b">
                    <a:lnL>
                      <a:noFill/>
                    </a:lnL>
                    <a:lnR>
                      <a:noFill/>
                    </a:lnR>
                    <a:lnT>
                      <a:noFill/>
                    </a:lnT>
                    <a:lnB>
                      <a:noFill/>
                    </a:lnB>
                  </a:tcPr>
                </a:tc>
                <a:extLst>
                  <a:ext uri="{0D108BD9-81ED-4DB2-BD59-A6C34878D82A}">
                    <a16:rowId xmlns:a16="http://schemas.microsoft.com/office/drawing/2014/main" val="3738171236"/>
                  </a:ext>
                </a:extLst>
              </a:tr>
              <a:tr h="243420">
                <a:tc>
                  <a:txBody>
                    <a:bodyPr/>
                    <a:lstStyle/>
                    <a:p>
                      <a:pPr algn="l" fontAlgn="b"/>
                      <a:endParaRPr lang="es-CO" sz="1500" b="1" i="0" u="none" strike="noStrike" dirty="0">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500" b="1" i="0" u="none" strike="noStrike" dirty="0">
                          <a:solidFill>
                            <a:srgbClr val="000000"/>
                          </a:solidFill>
                          <a:effectLst/>
                          <a:latin typeface="Arial Narrow" panose="020B0606020202030204" pitchFamily="34" charset="0"/>
                        </a:rPr>
                        <a:t>581,468,716</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s-CO" sz="1500" b="0" i="0" u="none" strike="noStrike">
                          <a:solidFill>
                            <a:srgbClr val="000000"/>
                          </a:solidFill>
                          <a:effectLst/>
                          <a:latin typeface="Arial Narrow" panose="020B0606020202030204" pitchFamily="34" charset="0"/>
                        </a:rPr>
                        <a:t>100%</a:t>
                      </a:r>
                    </a:p>
                  </a:txBody>
                  <a:tcPr marL="0" marR="0" marT="0" marB="0" anchor="b">
                    <a:lnL>
                      <a:noFill/>
                    </a:lnL>
                    <a:lnR>
                      <a:noFill/>
                    </a:lnR>
                    <a:lnT>
                      <a:noFill/>
                    </a:lnT>
                    <a:lnB>
                      <a:noFill/>
                    </a:lnB>
                  </a:tcPr>
                </a:tc>
                <a:extLst>
                  <a:ext uri="{0D108BD9-81ED-4DB2-BD59-A6C34878D82A}">
                    <a16:rowId xmlns:a16="http://schemas.microsoft.com/office/drawing/2014/main" val="560615389"/>
                  </a:ext>
                </a:extLst>
              </a:tr>
              <a:tr h="318714">
                <a:tc>
                  <a:txBody>
                    <a:bodyPr/>
                    <a:lstStyle/>
                    <a:p>
                      <a:pPr algn="l" fontAlgn="b"/>
                      <a:r>
                        <a:rPr lang="es-CO" sz="1500" b="0" i="0" u="none" strike="noStrike" dirty="0">
                          <a:solidFill>
                            <a:srgbClr val="000000"/>
                          </a:solidFill>
                          <a:effectLst/>
                          <a:latin typeface="Arial Narrow" panose="020B0606020202030204" pitchFamily="34" charset="0"/>
                        </a:rPr>
                        <a:t>Anticipos y devoluciones en administración de inmuebles</a:t>
                      </a:r>
                    </a:p>
                  </a:txBody>
                  <a:tcPr marL="0" marR="0" marT="0" marB="0" anchor="b">
                    <a:lnL>
                      <a:noFill/>
                    </a:lnL>
                    <a:lnR>
                      <a:noFill/>
                    </a:lnR>
                    <a:lnT>
                      <a:noFill/>
                    </a:lnT>
                    <a:lnB>
                      <a:noFill/>
                    </a:lnB>
                  </a:tcPr>
                </a:tc>
                <a:tc>
                  <a:txBody>
                    <a:bodyPr/>
                    <a:lstStyle/>
                    <a:p>
                      <a:pPr algn="r" fontAlgn="b"/>
                      <a:r>
                        <a:rPr lang="es-CO" sz="1500" b="0" i="0" u="none" strike="noStrike" dirty="0">
                          <a:solidFill>
                            <a:srgbClr val="000000"/>
                          </a:solidFill>
                          <a:effectLst/>
                          <a:latin typeface="Arial Narrow" panose="020B0606020202030204" pitchFamily="34" charset="0"/>
                        </a:rPr>
                        <a:t>5,669,480</a:t>
                      </a:r>
                    </a:p>
                  </a:txBody>
                  <a:tcPr marL="0" marR="0" marT="0" marB="0" anchor="b">
                    <a:lnL>
                      <a:noFill/>
                    </a:lnL>
                    <a:lnR>
                      <a:noFill/>
                    </a:lnR>
                    <a:lnT>
                      <a:noFill/>
                    </a:lnT>
                    <a:lnB>
                      <a:noFill/>
                    </a:lnB>
                  </a:tcPr>
                </a:tc>
                <a:tc>
                  <a:txBody>
                    <a:bodyPr/>
                    <a:lstStyle/>
                    <a:p>
                      <a:pPr algn="r" fontAlgn="b"/>
                      <a:r>
                        <a:rPr lang="es-CO" sz="1500" b="0" i="0" u="none" strike="noStrike">
                          <a:solidFill>
                            <a:srgbClr val="000000"/>
                          </a:solidFill>
                          <a:effectLst/>
                          <a:latin typeface="Arial Narrow" panose="020B0606020202030204" pitchFamily="34" charset="0"/>
                        </a:rPr>
                        <a:t>80%</a:t>
                      </a:r>
                    </a:p>
                  </a:txBody>
                  <a:tcPr marL="0" marR="0" marT="0" marB="0" anchor="b">
                    <a:lnL>
                      <a:noFill/>
                    </a:lnL>
                    <a:lnR>
                      <a:noFill/>
                    </a:lnR>
                    <a:lnT>
                      <a:noFill/>
                    </a:lnT>
                    <a:lnB>
                      <a:noFill/>
                    </a:lnB>
                  </a:tcPr>
                </a:tc>
                <a:extLst>
                  <a:ext uri="{0D108BD9-81ED-4DB2-BD59-A6C34878D82A}">
                    <a16:rowId xmlns:a16="http://schemas.microsoft.com/office/drawing/2014/main" val="1136425552"/>
                  </a:ext>
                </a:extLst>
              </a:tr>
              <a:tr h="243420">
                <a:tc>
                  <a:txBody>
                    <a:bodyPr/>
                    <a:lstStyle/>
                    <a:p>
                      <a:pPr algn="l" fontAlgn="b"/>
                      <a:r>
                        <a:rPr lang="es-CO" sz="1500" b="0" i="0" u="none" strike="noStrike" dirty="0">
                          <a:solidFill>
                            <a:srgbClr val="000000"/>
                          </a:solidFill>
                          <a:effectLst/>
                          <a:latin typeface="Arial Narrow" panose="020B0606020202030204" pitchFamily="34" charset="0"/>
                        </a:rPr>
                        <a:t>Anticipos para adquisición de bienes y servicios</a:t>
                      </a:r>
                    </a:p>
                  </a:txBody>
                  <a:tcPr marL="0" marR="0" marT="0" marB="0" anchor="b">
                    <a:lnL>
                      <a:noFill/>
                    </a:lnL>
                    <a:lnR>
                      <a:noFill/>
                    </a:lnR>
                    <a:lnT>
                      <a:noFill/>
                    </a:lnT>
                    <a:lnB>
                      <a:noFill/>
                    </a:lnB>
                  </a:tcPr>
                </a:tc>
                <a:tc>
                  <a:txBody>
                    <a:bodyPr/>
                    <a:lstStyle/>
                    <a:p>
                      <a:pPr algn="r" fontAlgn="b"/>
                      <a:r>
                        <a:rPr lang="es-CO" sz="1500" b="0" i="0" u="none" strike="noStrike" dirty="0">
                          <a:solidFill>
                            <a:srgbClr val="000000"/>
                          </a:solidFill>
                          <a:effectLst/>
                          <a:latin typeface="Arial Narrow" panose="020B0606020202030204" pitchFamily="34" charset="0"/>
                        </a:rPr>
                        <a:t>4,231,100</a:t>
                      </a:r>
                    </a:p>
                  </a:txBody>
                  <a:tcPr marL="0" marR="0" marT="0" marB="0" anchor="b">
                    <a:lnL>
                      <a:noFill/>
                    </a:lnL>
                    <a:lnR>
                      <a:noFill/>
                    </a:lnR>
                    <a:lnT>
                      <a:noFill/>
                    </a:lnT>
                    <a:lnB>
                      <a:noFill/>
                    </a:lnB>
                  </a:tcPr>
                </a:tc>
                <a:tc>
                  <a:txBody>
                    <a:bodyPr/>
                    <a:lstStyle/>
                    <a:p>
                      <a:pPr algn="r" fontAlgn="b"/>
                      <a:r>
                        <a:rPr lang="es-CO" sz="1500" b="0" i="0" u="none" strike="noStrike">
                          <a:solidFill>
                            <a:srgbClr val="000000"/>
                          </a:solidFill>
                          <a:effectLst/>
                          <a:latin typeface="Arial Narrow" panose="020B0606020202030204" pitchFamily="34" charset="0"/>
                        </a:rPr>
                        <a:t>100%</a:t>
                      </a:r>
                    </a:p>
                  </a:txBody>
                  <a:tcPr marL="0" marR="0" marT="0" marB="0" anchor="b">
                    <a:lnL>
                      <a:noFill/>
                    </a:lnL>
                    <a:lnR>
                      <a:noFill/>
                    </a:lnR>
                    <a:lnT>
                      <a:noFill/>
                    </a:lnT>
                    <a:lnB>
                      <a:noFill/>
                    </a:lnB>
                  </a:tcPr>
                </a:tc>
                <a:extLst>
                  <a:ext uri="{0D108BD9-81ED-4DB2-BD59-A6C34878D82A}">
                    <a16:rowId xmlns:a16="http://schemas.microsoft.com/office/drawing/2014/main" val="2347293785"/>
                  </a:ext>
                </a:extLst>
              </a:tr>
              <a:tr h="243420">
                <a:tc>
                  <a:txBody>
                    <a:bodyPr/>
                    <a:lstStyle/>
                    <a:p>
                      <a:pPr algn="l" fontAlgn="b"/>
                      <a:r>
                        <a:rPr lang="es-CO" sz="1500" b="0" i="0" u="none" strike="noStrike" dirty="0">
                          <a:solidFill>
                            <a:srgbClr val="000000"/>
                          </a:solidFill>
                          <a:effectLst/>
                          <a:latin typeface="Arial Narrow" panose="020B0606020202030204" pitchFamily="34" charset="0"/>
                        </a:rPr>
                        <a:t>Retenciones en exceso</a:t>
                      </a:r>
                    </a:p>
                  </a:txBody>
                  <a:tcPr marL="0" marR="0" marT="0" marB="0" anchor="b">
                    <a:lnL>
                      <a:noFill/>
                    </a:lnL>
                    <a:lnR>
                      <a:noFill/>
                    </a:lnR>
                    <a:lnT>
                      <a:noFill/>
                    </a:lnT>
                    <a:lnB>
                      <a:noFill/>
                    </a:lnB>
                  </a:tcPr>
                </a:tc>
                <a:tc>
                  <a:txBody>
                    <a:bodyPr/>
                    <a:lstStyle/>
                    <a:p>
                      <a:pPr algn="r" fontAlgn="b"/>
                      <a:r>
                        <a:rPr lang="es-CO" sz="1500" b="0" i="0" u="none" strike="noStrike" dirty="0">
                          <a:solidFill>
                            <a:srgbClr val="000000"/>
                          </a:solidFill>
                          <a:effectLst/>
                          <a:latin typeface="Arial Narrow" panose="020B0606020202030204" pitchFamily="34" charset="0"/>
                        </a:rPr>
                        <a:t>10,962,586</a:t>
                      </a:r>
                    </a:p>
                  </a:txBody>
                  <a:tcPr marL="0" marR="0" marT="0" marB="0" anchor="b">
                    <a:lnL>
                      <a:noFill/>
                    </a:lnL>
                    <a:lnR>
                      <a:noFill/>
                    </a:lnR>
                    <a:lnT>
                      <a:noFill/>
                    </a:lnT>
                    <a:lnB>
                      <a:noFill/>
                    </a:lnB>
                  </a:tcPr>
                </a:tc>
                <a:tc>
                  <a:txBody>
                    <a:bodyPr/>
                    <a:lstStyle/>
                    <a:p>
                      <a:pPr algn="r" fontAlgn="b"/>
                      <a:r>
                        <a:rPr lang="es-CO" sz="1500" b="0" i="0" u="none" strike="noStrike" dirty="0">
                          <a:solidFill>
                            <a:srgbClr val="000000"/>
                          </a:solidFill>
                          <a:effectLst/>
                          <a:latin typeface="Arial Narrow" panose="020B0606020202030204" pitchFamily="34" charset="0"/>
                        </a:rPr>
                        <a:t>100%</a:t>
                      </a:r>
                    </a:p>
                  </a:txBody>
                  <a:tcPr marL="0" marR="0" marT="0" marB="0" anchor="b">
                    <a:lnL>
                      <a:noFill/>
                    </a:lnL>
                    <a:lnR>
                      <a:noFill/>
                    </a:lnR>
                    <a:lnT>
                      <a:noFill/>
                    </a:lnT>
                    <a:lnB>
                      <a:noFill/>
                    </a:lnB>
                  </a:tcPr>
                </a:tc>
                <a:extLst>
                  <a:ext uri="{0D108BD9-81ED-4DB2-BD59-A6C34878D82A}">
                    <a16:rowId xmlns:a16="http://schemas.microsoft.com/office/drawing/2014/main" val="2919163062"/>
                  </a:ext>
                </a:extLst>
              </a:tr>
              <a:tr h="243420">
                <a:tc>
                  <a:txBody>
                    <a:bodyPr/>
                    <a:lstStyle/>
                    <a:p>
                      <a:pPr algn="l" fontAlgn="b"/>
                      <a:r>
                        <a:rPr lang="es-CO" sz="1500" b="0" i="0" u="none" strike="noStrike" dirty="0">
                          <a:solidFill>
                            <a:srgbClr val="000000"/>
                          </a:solidFill>
                          <a:effectLst/>
                          <a:latin typeface="Arial Narrow" panose="020B0606020202030204" pitchFamily="34" charset="0"/>
                        </a:rPr>
                        <a:t>Otras Cuentas por Cobrar</a:t>
                      </a:r>
                    </a:p>
                  </a:txBody>
                  <a:tcPr marL="0" marR="0" marT="0" marB="0" anchor="b">
                    <a:lnL>
                      <a:noFill/>
                    </a:lnL>
                    <a:lnR>
                      <a:noFill/>
                    </a:lnR>
                    <a:lnT>
                      <a:noFill/>
                    </a:lnT>
                    <a:lnB>
                      <a:noFill/>
                    </a:lnB>
                  </a:tcPr>
                </a:tc>
                <a:tc>
                  <a:txBody>
                    <a:bodyPr/>
                    <a:lstStyle/>
                    <a:p>
                      <a:pPr algn="r" fontAlgn="b"/>
                      <a:r>
                        <a:rPr lang="es-CO" sz="1500" b="0" i="0" u="none" strike="noStrike" dirty="0">
                          <a:solidFill>
                            <a:srgbClr val="000000"/>
                          </a:solidFill>
                          <a:effectLst/>
                          <a:latin typeface="Arial Narrow" panose="020B0606020202030204" pitchFamily="34" charset="0"/>
                        </a:rPr>
                        <a:t>19,651,385</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s-CO" sz="1500" b="0" i="0" u="none" strike="noStrike" dirty="0">
                          <a:solidFill>
                            <a:srgbClr val="000000"/>
                          </a:solidFill>
                          <a:effectLst/>
                          <a:latin typeface="Arial Narrow" panose="020B0606020202030204" pitchFamily="34" charset="0"/>
                        </a:rPr>
                        <a:t>80%</a:t>
                      </a:r>
                    </a:p>
                  </a:txBody>
                  <a:tcPr marL="0" marR="0" marT="0" marB="0" anchor="b">
                    <a:lnL>
                      <a:noFill/>
                    </a:lnL>
                    <a:lnR>
                      <a:noFill/>
                    </a:lnR>
                    <a:lnT>
                      <a:noFill/>
                    </a:lnT>
                    <a:lnB>
                      <a:noFill/>
                    </a:lnB>
                  </a:tcPr>
                </a:tc>
                <a:extLst>
                  <a:ext uri="{0D108BD9-81ED-4DB2-BD59-A6C34878D82A}">
                    <a16:rowId xmlns:a16="http://schemas.microsoft.com/office/drawing/2014/main" val="73322667"/>
                  </a:ext>
                </a:extLst>
              </a:tr>
              <a:tr h="243420">
                <a:tc>
                  <a:txBody>
                    <a:bodyPr/>
                    <a:lstStyle/>
                    <a:p>
                      <a:pPr algn="l" fontAlgn="b"/>
                      <a:r>
                        <a:rPr lang="es-CO" sz="1500" b="1" i="0" u="none" strike="noStrike" dirty="0">
                          <a:solidFill>
                            <a:srgbClr val="000000"/>
                          </a:solidFill>
                          <a:effectLst/>
                          <a:latin typeface="Arial Narrow" panose="020B0606020202030204" pitchFamily="34" charset="0"/>
                        </a:rPr>
                        <a:t>TOTAL ACTIVO</a:t>
                      </a:r>
                    </a:p>
                  </a:txBody>
                  <a:tcPr marL="0" marR="0" marT="0" marB="0" anchor="b">
                    <a:lnL>
                      <a:noFill/>
                    </a:lnL>
                    <a:lnR>
                      <a:noFill/>
                    </a:lnR>
                    <a:lnT>
                      <a:noFill/>
                    </a:lnT>
                    <a:lnB>
                      <a:noFill/>
                    </a:lnB>
                  </a:tcPr>
                </a:tc>
                <a:tc>
                  <a:txBody>
                    <a:bodyPr/>
                    <a:lstStyle/>
                    <a:p>
                      <a:pPr algn="r" fontAlgn="b"/>
                      <a:r>
                        <a:rPr lang="es-CO" sz="1500" b="1" i="0" u="none" strike="noStrike" dirty="0">
                          <a:solidFill>
                            <a:srgbClr val="000000"/>
                          </a:solidFill>
                          <a:effectLst/>
                          <a:latin typeface="Arial Narrow" panose="020B0606020202030204" pitchFamily="34" charset="0"/>
                        </a:rPr>
                        <a:t>621,983,267</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CO" sz="1500" b="0" i="0" u="none" strike="noStrike" dirty="0">
                        <a:solidFill>
                          <a:srgbClr val="000000"/>
                        </a:solidFill>
                        <a:effectLst/>
                        <a:latin typeface="Arial Narrow" panose="020B0606020202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3119394108"/>
                  </a:ext>
                </a:extLst>
              </a:tr>
              <a:tr h="243420">
                <a:tc>
                  <a:txBody>
                    <a:bodyPr/>
                    <a:lstStyle/>
                    <a:p>
                      <a:pPr algn="l" fontAlgn="b"/>
                      <a:endParaRPr lang="es-CO" sz="1500" b="0" i="0" u="none" strike="noStrike" dirty="0">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l" fontAlgn="b"/>
                      <a:endParaRPr lang="es-CO" sz="1500" b="0" i="0" u="none" strike="noStrike" dirty="0">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l" fontAlgn="b"/>
                      <a:endParaRPr lang="es-CO" sz="1500" b="0" i="0" u="none" strike="noStrike" dirty="0">
                        <a:solidFill>
                          <a:srgbClr val="000000"/>
                        </a:solidFill>
                        <a:effectLst/>
                        <a:latin typeface="Arial Narrow" panose="020B0606020202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1966401224"/>
                  </a:ext>
                </a:extLst>
              </a:tr>
              <a:tr h="243420">
                <a:tc>
                  <a:txBody>
                    <a:bodyPr/>
                    <a:lstStyle/>
                    <a:p>
                      <a:pPr algn="l" fontAlgn="b"/>
                      <a:r>
                        <a:rPr lang="pt-BR" sz="1500" b="0" i="0" u="none" strike="noStrike" dirty="0">
                          <a:solidFill>
                            <a:srgbClr val="000000"/>
                          </a:solidFill>
                          <a:effectLst/>
                          <a:latin typeface="Arial Narrow" panose="020B0606020202030204" pitchFamily="34" charset="0"/>
                        </a:rPr>
                        <a:t>Recaudos a favor de Terceros</a:t>
                      </a:r>
                    </a:p>
                  </a:txBody>
                  <a:tcPr marL="0" marR="0" marT="0" marB="0" anchor="b">
                    <a:lnL>
                      <a:noFill/>
                    </a:lnL>
                    <a:lnR>
                      <a:noFill/>
                    </a:lnR>
                    <a:lnT>
                      <a:noFill/>
                    </a:lnT>
                    <a:lnB>
                      <a:noFill/>
                    </a:lnB>
                  </a:tcPr>
                </a:tc>
                <a:tc>
                  <a:txBody>
                    <a:bodyPr/>
                    <a:lstStyle/>
                    <a:p>
                      <a:pPr algn="r" fontAlgn="b"/>
                      <a:r>
                        <a:rPr lang="es-CO" sz="1500" b="0" i="0" u="none" strike="noStrike" dirty="0">
                          <a:solidFill>
                            <a:srgbClr val="000000"/>
                          </a:solidFill>
                          <a:effectLst/>
                          <a:latin typeface="Arial Narrow" panose="020B0606020202030204" pitchFamily="34" charset="0"/>
                        </a:rPr>
                        <a:t>259,177,964</a:t>
                      </a:r>
                    </a:p>
                  </a:txBody>
                  <a:tcPr marL="0" marR="0" marT="0" marB="0" anchor="b">
                    <a:lnL>
                      <a:noFill/>
                    </a:lnL>
                    <a:lnR>
                      <a:noFill/>
                    </a:lnR>
                    <a:lnT>
                      <a:noFill/>
                    </a:lnT>
                    <a:lnB>
                      <a:noFill/>
                    </a:lnB>
                  </a:tcPr>
                </a:tc>
                <a:tc>
                  <a:txBody>
                    <a:bodyPr/>
                    <a:lstStyle/>
                    <a:p>
                      <a:pPr algn="r" fontAlgn="b"/>
                      <a:r>
                        <a:rPr lang="es-CO" sz="1500" b="0" i="0" u="none" strike="noStrike" dirty="0">
                          <a:solidFill>
                            <a:srgbClr val="000000"/>
                          </a:solidFill>
                          <a:effectLst/>
                          <a:latin typeface="Arial Narrow" panose="020B0606020202030204" pitchFamily="34" charset="0"/>
                        </a:rPr>
                        <a:t>75%</a:t>
                      </a:r>
                    </a:p>
                  </a:txBody>
                  <a:tcPr marL="0" marR="0" marT="0" marB="0" anchor="b">
                    <a:lnL>
                      <a:noFill/>
                    </a:lnL>
                    <a:lnR>
                      <a:noFill/>
                    </a:lnR>
                    <a:lnT>
                      <a:noFill/>
                    </a:lnT>
                    <a:lnB>
                      <a:noFill/>
                    </a:lnB>
                  </a:tcPr>
                </a:tc>
                <a:extLst>
                  <a:ext uri="{0D108BD9-81ED-4DB2-BD59-A6C34878D82A}">
                    <a16:rowId xmlns:a16="http://schemas.microsoft.com/office/drawing/2014/main" val="2119624077"/>
                  </a:ext>
                </a:extLst>
              </a:tr>
              <a:tr h="243420">
                <a:tc>
                  <a:txBody>
                    <a:bodyPr/>
                    <a:lstStyle/>
                    <a:p>
                      <a:pPr algn="l" fontAlgn="b"/>
                      <a:r>
                        <a:rPr lang="es-CO" sz="1500" b="0" i="0" u="none" strike="noStrike" dirty="0">
                          <a:solidFill>
                            <a:srgbClr val="000000"/>
                          </a:solidFill>
                          <a:effectLst/>
                          <a:latin typeface="Arial Narrow" panose="020B0606020202030204" pitchFamily="34" charset="0"/>
                        </a:rPr>
                        <a:t>Recursos en Administración</a:t>
                      </a:r>
                    </a:p>
                  </a:txBody>
                  <a:tcPr marL="0" marR="0" marT="0" marB="0" anchor="b">
                    <a:lnL>
                      <a:noFill/>
                    </a:lnL>
                    <a:lnR>
                      <a:noFill/>
                    </a:lnR>
                    <a:lnT>
                      <a:noFill/>
                    </a:lnT>
                    <a:lnB>
                      <a:noFill/>
                    </a:lnB>
                  </a:tcPr>
                </a:tc>
                <a:tc>
                  <a:txBody>
                    <a:bodyPr/>
                    <a:lstStyle/>
                    <a:p>
                      <a:pPr algn="r" fontAlgn="b"/>
                      <a:r>
                        <a:rPr lang="es-CO" sz="1500" b="0" i="0" u="none" strike="noStrike" dirty="0">
                          <a:solidFill>
                            <a:srgbClr val="000000"/>
                          </a:solidFill>
                          <a:effectLst/>
                          <a:latin typeface="Arial Narrow" panose="020B0606020202030204" pitchFamily="34" charset="0"/>
                        </a:rPr>
                        <a:t>155,792,445</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s-CO" sz="1500" b="0" i="0" u="none" strike="noStrike" dirty="0">
                          <a:solidFill>
                            <a:srgbClr val="000000"/>
                          </a:solidFill>
                          <a:effectLst/>
                          <a:latin typeface="Arial Narrow" panose="020B0606020202030204" pitchFamily="34" charset="0"/>
                        </a:rPr>
                        <a:t>80%</a:t>
                      </a:r>
                    </a:p>
                  </a:txBody>
                  <a:tcPr marL="0" marR="0" marT="0" marB="0" anchor="b">
                    <a:lnL>
                      <a:noFill/>
                    </a:lnL>
                    <a:lnR>
                      <a:noFill/>
                    </a:lnR>
                    <a:lnT>
                      <a:noFill/>
                    </a:lnT>
                    <a:lnB>
                      <a:noFill/>
                    </a:lnB>
                  </a:tcPr>
                </a:tc>
                <a:extLst>
                  <a:ext uri="{0D108BD9-81ED-4DB2-BD59-A6C34878D82A}">
                    <a16:rowId xmlns:a16="http://schemas.microsoft.com/office/drawing/2014/main" val="479398341"/>
                  </a:ext>
                </a:extLst>
              </a:tr>
              <a:tr h="243420">
                <a:tc>
                  <a:txBody>
                    <a:bodyPr/>
                    <a:lstStyle/>
                    <a:p>
                      <a:pPr algn="l" fontAlgn="b"/>
                      <a:r>
                        <a:rPr lang="es-CO" sz="1500" b="1" i="0" u="none" strike="noStrike">
                          <a:solidFill>
                            <a:srgbClr val="000000"/>
                          </a:solidFill>
                          <a:effectLst/>
                          <a:latin typeface="Arial Narrow" panose="020B0606020202030204" pitchFamily="34" charset="0"/>
                        </a:rPr>
                        <a:t>TOTAL PASIVO</a:t>
                      </a:r>
                    </a:p>
                  </a:txBody>
                  <a:tcPr marL="0" marR="0" marT="0" marB="0" anchor="b">
                    <a:lnL>
                      <a:noFill/>
                    </a:lnL>
                    <a:lnR>
                      <a:noFill/>
                    </a:lnR>
                    <a:lnT>
                      <a:noFill/>
                    </a:lnT>
                    <a:lnB>
                      <a:noFill/>
                    </a:lnB>
                  </a:tcPr>
                </a:tc>
                <a:tc>
                  <a:txBody>
                    <a:bodyPr/>
                    <a:lstStyle/>
                    <a:p>
                      <a:pPr algn="r" fontAlgn="b"/>
                      <a:r>
                        <a:rPr lang="es-CO" sz="1500" b="1" i="0" u="none" strike="noStrike" dirty="0">
                          <a:solidFill>
                            <a:srgbClr val="000000"/>
                          </a:solidFill>
                          <a:effectLst/>
                          <a:latin typeface="Arial Narrow" panose="020B0606020202030204" pitchFamily="34" charset="0"/>
                        </a:rPr>
                        <a:t>414,970,409</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CO" sz="1500" b="0" i="0" u="none" strike="noStrike" dirty="0">
                        <a:solidFill>
                          <a:srgbClr val="000000"/>
                        </a:solidFill>
                        <a:effectLst/>
                        <a:latin typeface="Arial Narrow" panose="020B0606020202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2253698259"/>
                  </a:ext>
                </a:extLst>
              </a:tr>
            </a:tbl>
          </a:graphicData>
        </a:graphic>
      </p:graphicFrame>
      <p:sp>
        <p:nvSpPr>
          <p:cNvPr id="10" name="CuadroTexto 9">
            <a:extLst>
              <a:ext uri="{FF2B5EF4-FFF2-40B4-BE49-F238E27FC236}">
                <a16:creationId xmlns:a16="http://schemas.microsoft.com/office/drawing/2014/main" id="{4F141BCB-5876-4D78-93B9-4C3294ED955A}"/>
              </a:ext>
            </a:extLst>
          </p:cNvPr>
          <p:cNvSpPr txBox="1">
            <a:spLocks noChangeArrowheads="1"/>
          </p:cNvSpPr>
          <p:nvPr/>
        </p:nvSpPr>
        <p:spPr bwMode="auto">
          <a:xfrm>
            <a:off x="4314602" y="495204"/>
            <a:ext cx="4763432"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1920" dirty="0">
                <a:solidFill>
                  <a:srgbClr val="0070C0"/>
                </a:solidFill>
                <a:latin typeface="Arial Narrow" panose="020B0606020202030204" pitchFamily="34" charset="0"/>
              </a:rPr>
              <a:t>DEPURACION ESTADOS FINANCIEROS 2017 </a:t>
            </a:r>
          </a:p>
        </p:txBody>
      </p:sp>
      <p:pic>
        <p:nvPicPr>
          <p:cNvPr id="7" name="Imagen 6" descr="Logo SAE-01.jpg">
            <a:extLst>
              <a:ext uri="{FF2B5EF4-FFF2-40B4-BE49-F238E27FC236}">
                <a16:creationId xmlns:a16="http://schemas.microsoft.com/office/drawing/2014/main" id="{41F0E88B-4995-4D33-9E58-C751AAD517D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45286" y="132240"/>
            <a:ext cx="1350168" cy="1091745"/>
          </a:xfrm>
          <a:prstGeom prst="rect">
            <a:avLst/>
          </a:prstGeom>
        </p:spPr>
      </p:pic>
      <p:sp>
        <p:nvSpPr>
          <p:cNvPr id="11" name="Botón de acción: ir hacia delante o siguiente 10">
            <a:hlinkClick r:id="" action="ppaction://noaction" highlightClick="1"/>
            <a:extLst>
              <a:ext uri="{FF2B5EF4-FFF2-40B4-BE49-F238E27FC236}">
                <a16:creationId xmlns:a16="http://schemas.microsoft.com/office/drawing/2014/main" id="{82FFBA1F-6BC3-42D4-9716-A710DDE5B0F3}"/>
              </a:ext>
            </a:extLst>
          </p:cNvPr>
          <p:cNvSpPr/>
          <p:nvPr/>
        </p:nvSpPr>
        <p:spPr>
          <a:xfrm>
            <a:off x="9799321" y="2037522"/>
            <a:ext cx="302381" cy="10281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2" name="Botón de acción: ir hacia delante o siguiente 11">
            <a:hlinkClick r:id="" action="ppaction://noaction" highlightClick="1"/>
            <a:extLst>
              <a:ext uri="{FF2B5EF4-FFF2-40B4-BE49-F238E27FC236}">
                <a16:creationId xmlns:a16="http://schemas.microsoft.com/office/drawing/2014/main" id="{8D35E0D3-3636-41E7-9434-B113FD3A201C}"/>
              </a:ext>
            </a:extLst>
          </p:cNvPr>
          <p:cNvSpPr/>
          <p:nvPr/>
        </p:nvSpPr>
        <p:spPr>
          <a:xfrm>
            <a:off x="9799321" y="2300333"/>
            <a:ext cx="302381" cy="10281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3" name="Botón de acción: ir hacia delante o siguiente 12">
            <a:hlinkClick r:id="" action="ppaction://noaction" highlightClick="1"/>
            <a:extLst>
              <a:ext uri="{FF2B5EF4-FFF2-40B4-BE49-F238E27FC236}">
                <a16:creationId xmlns:a16="http://schemas.microsoft.com/office/drawing/2014/main" id="{A30165CC-84BA-4792-9BA1-9F8CD45E6DF0}"/>
              </a:ext>
            </a:extLst>
          </p:cNvPr>
          <p:cNvSpPr/>
          <p:nvPr/>
        </p:nvSpPr>
        <p:spPr>
          <a:xfrm>
            <a:off x="9799321" y="2813993"/>
            <a:ext cx="302381" cy="10281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4" name="Botón de acción: ir hacia delante o siguiente 13">
            <a:hlinkClick r:id="" action="ppaction://noaction" highlightClick="1"/>
            <a:extLst>
              <a:ext uri="{FF2B5EF4-FFF2-40B4-BE49-F238E27FC236}">
                <a16:creationId xmlns:a16="http://schemas.microsoft.com/office/drawing/2014/main" id="{11563F38-8536-4AAA-A39A-550AE288D618}"/>
              </a:ext>
            </a:extLst>
          </p:cNvPr>
          <p:cNvSpPr/>
          <p:nvPr/>
        </p:nvSpPr>
        <p:spPr>
          <a:xfrm>
            <a:off x="9799320" y="3038811"/>
            <a:ext cx="302381" cy="10281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5" name="Botón de acción: ir hacia delante o siguiente 14">
            <a:hlinkClick r:id="" action="ppaction://noaction" highlightClick="1"/>
            <a:extLst>
              <a:ext uri="{FF2B5EF4-FFF2-40B4-BE49-F238E27FC236}">
                <a16:creationId xmlns:a16="http://schemas.microsoft.com/office/drawing/2014/main" id="{AD0F7A32-E770-4C6B-A19B-F925D456D174}"/>
              </a:ext>
            </a:extLst>
          </p:cNvPr>
          <p:cNvSpPr/>
          <p:nvPr/>
        </p:nvSpPr>
        <p:spPr>
          <a:xfrm>
            <a:off x="9799319" y="3360153"/>
            <a:ext cx="302381" cy="10281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6" name="Botón de acción: ir hacia delante o siguiente 15">
            <a:hlinkClick r:id="" action="ppaction://noaction" highlightClick="1"/>
            <a:extLst>
              <a:ext uri="{FF2B5EF4-FFF2-40B4-BE49-F238E27FC236}">
                <a16:creationId xmlns:a16="http://schemas.microsoft.com/office/drawing/2014/main" id="{9E1218DC-F531-4F85-A972-218276B5DE1E}"/>
              </a:ext>
            </a:extLst>
          </p:cNvPr>
          <p:cNvSpPr/>
          <p:nvPr/>
        </p:nvSpPr>
        <p:spPr>
          <a:xfrm>
            <a:off x="9799318" y="3630091"/>
            <a:ext cx="302381" cy="10281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7" name="Botón de acción: ir hacia delante o siguiente 16">
            <a:hlinkClick r:id="" action="ppaction://noaction" highlightClick="1"/>
            <a:extLst>
              <a:ext uri="{FF2B5EF4-FFF2-40B4-BE49-F238E27FC236}">
                <a16:creationId xmlns:a16="http://schemas.microsoft.com/office/drawing/2014/main" id="{846EF25E-C142-4B79-B78B-16318BC8D51B}"/>
              </a:ext>
            </a:extLst>
          </p:cNvPr>
          <p:cNvSpPr/>
          <p:nvPr/>
        </p:nvSpPr>
        <p:spPr>
          <a:xfrm>
            <a:off x="9799318" y="3853763"/>
            <a:ext cx="302381" cy="10281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8" name="Botón de acción: ir hacia delante o siguiente 17">
            <a:hlinkClick r:id="" action="ppaction://noaction" highlightClick="1"/>
            <a:extLst>
              <a:ext uri="{FF2B5EF4-FFF2-40B4-BE49-F238E27FC236}">
                <a16:creationId xmlns:a16="http://schemas.microsoft.com/office/drawing/2014/main" id="{D05549F4-8913-41C7-B496-06DE6CD41CD3}"/>
              </a:ext>
            </a:extLst>
          </p:cNvPr>
          <p:cNvSpPr/>
          <p:nvPr/>
        </p:nvSpPr>
        <p:spPr>
          <a:xfrm>
            <a:off x="9799317" y="4102156"/>
            <a:ext cx="302381" cy="10281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9" name="Botón de acción: ir hacia delante o siguiente 18">
            <a:hlinkClick r:id="" action="ppaction://noaction" highlightClick="1"/>
            <a:extLst>
              <a:ext uri="{FF2B5EF4-FFF2-40B4-BE49-F238E27FC236}">
                <a16:creationId xmlns:a16="http://schemas.microsoft.com/office/drawing/2014/main" id="{61FF9153-2C3D-413C-A6A7-C9E721EA31C0}"/>
              </a:ext>
            </a:extLst>
          </p:cNvPr>
          <p:cNvSpPr/>
          <p:nvPr/>
        </p:nvSpPr>
        <p:spPr>
          <a:xfrm>
            <a:off x="9799316" y="4807878"/>
            <a:ext cx="302381" cy="116626"/>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20" name="Botón de acción: ir hacia delante o siguiente 19">
            <a:hlinkClick r:id="" action="ppaction://noaction" highlightClick="1"/>
            <a:extLst>
              <a:ext uri="{FF2B5EF4-FFF2-40B4-BE49-F238E27FC236}">
                <a16:creationId xmlns:a16="http://schemas.microsoft.com/office/drawing/2014/main" id="{0F01F9AB-E209-489A-9279-3A9804F5E136}"/>
              </a:ext>
            </a:extLst>
          </p:cNvPr>
          <p:cNvSpPr/>
          <p:nvPr/>
        </p:nvSpPr>
        <p:spPr>
          <a:xfrm>
            <a:off x="9799315" y="5089942"/>
            <a:ext cx="302381" cy="10281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21" name="Rectángulo 20">
            <a:extLst>
              <a:ext uri="{FF2B5EF4-FFF2-40B4-BE49-F238E27FC236}">
                <a16:creationId xmlns:a16="http://schemas.microsoft.com/office/drawing/2014/main" id="{B571CD04-0EC8-43A3-B972-23034D410B2A}"/>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22" name="Rectángulo 21">
            <a:extLst>
              <a:ext uri="{FF2B5EF4-FFF2-40B4-BE49-F238E27FC236}">
                <a16:creationId xmlns:a16="http://schemas.microsoft.com/office/drawing/2014/main" id="{EC2043C2-9E29-48FB-9D95-BA85618DE933}"/>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23" name="Imagen 22" descr="Fondos oscuros-01.png">
            <a:extLst>
              <a:ext uri="{FF2B5EF4-FFF2-40B4-BE49-F238E27FC236}">
                <a16:creationId xmlns:a16="http://schemas.microsoft.com/office/drawing/2014/main" id="{AFB0A57E-FEE5-49BA-ACF3-0970CFEAE7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24" name="CuadroTexto 23">
            <a:extLst>
              <a:ext uri="{FF2B5EF4-FFF2-40B4-BE49-F238E27FC236}">
                <a16:creationId xmlns:a16="http://schemas.microsoft.com/office/drawing/2014/main" id="{EFA13F8B-3FA4-4A8F-B3E1-CCA13CEDF753}"/>
              </a:ext>
            </a:extLst>
          </p:cNvPr>
          <p:cNvSpPr txBox="1"/>
          <p:nvPr/>
        </p:nvSpPr>
        <p:spPr>
          <a:xfrm>
            <a:off x="7855029" y="246800"/>
            <a:ext cx="3684599" cy="954107"/>
          </a:xfrm>
          <a:prstGeom prst="rect">
            <a:avLst/>
          </a:prstGeom>
          <a:noFill/>
        </p:spPr>
        <p:txBody>
          <a:bodyPr wrap="square" rtlCol="0">
            <a:spAutoFit/>
          </a:bodyPr>
          <a:lstStyle/>
          <a:p>
            <a:pPr algn="r"/>
            <a:r>
              <a:rPr lang="es-ES" sz="2800" b="1" dirty="0">
                <a:solidFill>
                  <a:schemeClr val="bg1"/>
                </a:solidFill>
              </a:rPr>
              <a:t>DEPURACIÓN ESTADOS FINANCIEROS 2017</a:t>
            </a:r>
            <a:endParaRPr lang="es-ES" sz="2800" dirty="0">
              <a:solidFill>
                <a:schemeClr val="bg1"/>
              </a:solidFill>
            </a:endParaRPr>
          </a:p>
        </p:txBody>
      </p:sp>
    </p:spTree>
    <p:extLst>
      <p:ext uri="{BB962C8B-B14F-4D97-AF65-F5344CB8AC3E}">
        <p14:creationId xmlns:p14="http://schemas.microsoft.com/office/powerpoint/2010/main" val="22111818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arcador de número de diapositiva 1"/>
          <p:cNvSpPr>
            <a:spLocks noGrp="1"/>
          </p:cNvSpPr>
          <p:nvPr>
            <p:ph type="sldNum" sz="quarter" idx="12"/>
          </p:nvPr>
        </p:nvSpPr>
        <p:spPr>
          <a:xfrm>
            <a:off x="8132826" y="5999481"/>
            <a:ext cx="1666494" cy="295874"/>
          </a:xfrm>
        </p:spPr>
        <p:txBody>
          <a:bodyPr/>
          <a:lstStyle/>
          <a:p>
            <a:pPr>
              <a:defRPr/>
            </a:pPr>
            <a:fld id="{74D04036-CCBD-4B3D-A872-961CAE546D64}" type="slidenum">
              <a:rPr lang="es-ES"/>
              <a:pPr>
                <a:defRPr/>
              </a:pPr>
              <a:t>9</a:t>
            </a:fld>
            <a:endParaRPr lang="es-ES"/>
          </a:p>
        </p:txBody>
      </p:sp>
      <p:sp>
        <p:nvSpPr>
          <p:cNvPr id="7" name="CuadroTexto 6">
            <a:extLst>
              <a:ext uri="{FF2B5EF4-FFF2-40B4-BE49-F238E27FC236}">
                <a16:creationId xmlns:a16="http://schemas.microsoft.com/office/drawing/2014/main" id="{4C924C09-C709-44FB-9FE7-B98DD80FB832}"/>
              </a:ext>
            </a:extLst>
          </p:cNvPr>
          <p:cNvSpPr txBox="1"/>
          <p:nvPr/>
        </p:nvSpPr>
        <p:spPr>
          <a:xfrm>
            <a:off x="3009900" y="2404916"/>
            <a:ext cx="6172200" cy="1499449"/>
          </a:xfrm>
          <a:prstGeom prst="rect">
            <a:avLst/>
          </a:prstGeom>
          <a:noFill/>
        </p:spPr>
        <p:txBody>
          <a:bodyPr wrap="square" rtlCol="0">
            <a:spAutoFit/>
          </a:bodyPr>
          <a:lstStyle/>
          <a:p>
            <a:pPr algn="ctr"/>
            <a:r>
              <a:rPr lang="es-ES" sz="3048" dirty="0">
                <a:solidFill>
                  <a:schemeClr val="accent5">
                    <a:lumMod val="50000"/>
                  </a:schemeClr>
                </a:solidFill>
                <a:latin typeface="Arial Narrow" panose="020B0606020202030204" pitchFamily="34" charset="0"/>
              </a:rPr>
              <a:t>2. INFORME PORTAFOLIO </a:t>
            </a:r>
          </a:p>
          <a:p>
            <a:pPr algn="ctr"/>
            <a:r>
              <a:rPr lang="es-ES" sz="3048" dirty="0">
                <a:solidFill>
                  <a:schemeClr val="accent5">
                    <a:lumMod val="50000"/>
                  </a:schemeClr>
                </a:solidFill>
                <a:latin typeface="Arial Narrow" panose="020B0606020202030204" pitchFamily="34" charset="0"/>
              </a:rPr>
              <a:t>DICIEMBRE DE 2017</a:t>
            </a:r>
          </a:p>
          <a:p>
            <a:pPr algn="ctr"/>
            <a:endParaRPr lang="es-ES" sz="3048" dirty="0">
              <a:solidFill>
                <a:schemeClr val="accent5">
                  <a:lumMod val="50000"/>
                </a:schemeClr>
              </a:solidFill>
            </a:endParaRPr>
          </a:p>
        </p:txBody>
      </p:sp>
      <p:pic>
        <p:nvPicPr>
          <p:cNvPr id="9" name="Imagen 8" descr="Logo SAE-01.jpg">
            <a:extLst>
              <a:ext uri="{FF2B5EF4-FFF2-40B4-BE49-F238E27FC236}">
                <a16:creationId xmlns:a16="http://schemas.microsoft.com/office/drawing/2014/main" id="{1F7375B5-F56A-414C-80B3-17550928AFB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45286" y="132240"/>
            <a:ext cx="1350168" cy="1091745"/>
          </a:xfrm>
          <a:prstGeom prst="rect">
            <a:avLst/>
          </a:prstGeom>
        </p:spPr>
      </p:pic>
      <p:sp>
        <p:nvSpPr>
          <p:cNvPr id="10" name="Rectángulo 9">
            <a:extLst>
              <a:ext uri="{FF2B5EF4-FFF2-40B4-BE49-F238E27FC236}">
                <a16:creationId xmlns:a16="http://schemas.microsoft.com/office/drawing/2014/main" id="{67598487-99DF-4D6F-BE39-3F936CA2E05B}"/>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1" name="Rectángulo 10">
            <a:extLst>
              <a:ext uri="{FF2B5EF4-FFF2-40B4-BE49-F238E27FC236}">
                <a16:creationId xmlns:a16="http://schemas.microsoft.com/office/drawing/2014/main" id="{25F56FBB-C1A0-4E20-BA31-2C7DB96D1396}"/>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descr="Fondos oscuros-01.png">
            <a:extLst>
              <a:ext uri="{FF2B5EF4-FFF2-40B4-BE49-F238E27FC236}">
                <a16:creationId xmlns:a16="http://schemas.microsoft.com/office/drawing/2014/main" id="{5FABFB46-80EF-4DDF-9473-0199170392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3" name="CuadroTexto 12">
            <a:extLst>
              <a:ext uri="{FF2B5EF4-FFF2-40B4-BE49-F238E27FC236}">
                <a16:creationId xmlns:a16="http://schemas.microsoft.com/office/drawing/2014/main" id="{7B732726-B52B-4E60-A92B-6818A4459C64}"/>
              </a:ext>
            </a:extLst>
          </p:cNvPr>
          <p:cNvSpPr txBox="1"/>
          <p:nvPr/>
        </p:nvSpPr>
        <p:spPr>
          <a:xfrm>
            <a:off x="4666268" y="246800"/>
            <a:ext cx="6873361" cy="523220"/>
          </a:xfrm>
          <a:prstGeom prst="rect">
            <a:avLst/>
          </a:prstGeom>
          <a:noFill/>
        </p:spPr>
        <p:txBody>
          <a:bodyPr wrap="square" rtlCol="0">
            <a:spAutoFit/>
          </a:bodyPr>
          <a:lstStyle/>
          <a:p>
            <a:pPr algn="r"/>
            <a:r>
              <a:rPr lang="es-ES" sz="2800" b="1" dirty="0">
                <a:solidFill>
                  <a:schemeClr val="bg1"/>
                </a:solidFill>
              </a:rPr>
              <a:t>INFORME PORTAFOLIO DICIEMBRE DE 2017</a:t>
            </a:r>
          </a:p>
        </p:txBody>
      </p:sp>
    </p:spTree>
    <p:extLst>
      <p:ext uri="{BB962C8B-B14F-4D97-AF65-F5344CB8AC3E}">
        <p14:creationId xmlns:p14="http://schemas.microsoft.com/office/powerpoint/2010/main" val="25810207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p:cNvSpPr txBox="1"/>
          <p:nvPr/>
        </p:nvSpPr>
        <p:spPr>
          <a:xfrm>
            <a:off x="5648998" y="547425"/>
            <a:ext cx="4338442" cy="387798"/>
          </a:xfrm>
          <a:prstGeom prst="rect">
            <a:avLst/>
          </a:prstGeom>
          <a:noFill/>
        </p:spPr>
        <p:txBody>
          <a:bodyPr wrap="square" rtlCol="0">
            <a:spAutoFit/>
          </a:bodyPr>
          <a:lstStyle/>
          <a:p>
            <a:pPr algn="r"/>
            <a:r>
              <a:rPr lang="es-ES" sz="1920" dirty="0">
                <a:solidFill>
                  <a:srgbClr val="0070C0"/>
                </a:solidFill>
                <a:cs typeface="Lato Regular"/>
              </a:rPr>
              <a:t>PORTAFOLIO FRISCO DICIEMBRE 2017 </a:t>
            </a:r>
          </a:p>
        </p:txBody>
      </p:sp>
      <p:sp>
        <p:nvSpPr>
          <p:cNvPr id="12" name="Marcador de número de diapositiva 1"/>
          <p:cNvSpPr>
            <a:spLocks noGrp="1"/>
          </p:cNvSpPr>
          <p:nvPr>
            <p:ph type="sldNum" sz="quarter" idx="12"/>
          </p:nvPr>
        </p:nvSpPr>
        <p:spPr>
          <a:xfrm>
            <a:off x="8246788" y="6211753"/>
            <a:ext cx="1851660" cy="328749"/>
          </a:xfrm>
        </p:spPr>
        <p:txBody>
          <a:bodyPr/>
          <a:lstStyle/>
          <a:p>
            <a:pPr>
              <a:defRPr/>
            </a:pPr>
            <a:fld id="{74D04036-CCBD-4B3D-A872-961CAE546D64}" type="slidenum">
              <a:rPr lang="es-ES"/>
              <a:pPr>
                <a:defRPr/>
              </a:pPr>
              <a:t>10</a:t>
            </a:fld>
            <a:endParaRPr lang="es-ES"/>
          </a:p>
        </p:txBody>
      </p:sp>
      <p:pic>
        <p:nvPicPr>
          <p:cNvPr id="10" name="Imagen 9" descr="Logo SAE-01.jpg">
            <a:extLst>
              <a:ext uri="{FF2B5EF4-FFF2-40B4-BE49-F238E27FC236}">
                <a16:creationId xmlns:a16="http://schemas.microsoft.com/office/drawing/2014/main" id="{030DCA6B-C08C-4B84-B300-C76A3DFB40A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45286" y="132240"/>
            <a:ext cx="1350168" cy="1091745"/>
          </a:xfrm>
          <a:prstGeom prst="rect">
            <a:avLst/>
          </a:prstGeom>
        </p:spPr>
      </p:pic>
      <p:pic>
        <p:nvPicPr>
          <p:cNvPr id="3" name="Imagen 2">
            <a:extLst>
              <a:ext uri="{FF2B5EF4-FFF2-40B4-BE49-F238E27FC236}">
                <a16:creationId xmlns:a16="http://schemas.microsoft.com/office/drawing/2014/main" id="{FD3F1CCF-F4FC-40A5-BB4F-B9682B51FCEB}"/>
              </a:ext>
            </a:extLst>
          </p:cNvPr>
          <p:cNvPicPr>
            <a:picLocks noChangeAspect="1"/>
          </p:cNvPicPr>
          <p:nvPr/>
        </p:nvPicPr>
        <p:blipFill>
          <a:blip r:embed="rId3"/>
          <a:stretch>
            <a:fillRect/>
          </a:stretch>
        </p:blipFill>
        <p:spPr>
          <a:xfrm>
            <a:off x="6392506" y="3711189"/>
            <a:ext cx="4721696" cy="2806234"/>
          </a:xfrm>
          <a:prstGeom prst="rect">
            <a:avLst/>
          </a:prstGeom>
        </p:spPr>
      </p:pic>
      <p:pic>
        <p:nvPicPr>
          <p:cNvPr id="8" name="Imagen 7">
            <a:extLst>
              <a:ext uri="{FF2B5EF4-FFF2-40B4-BE49-F238E27FC236}">
                <a16:creationId xmlns:a16="http://schemas.microsoft.com/office/drawing/2014/main" id="{D0DD1A1A-354D-45C9-B3BE-819D7153B355}"/>
              </a:ext>
            </a:extLst>
          </p:cNvPr>
          <p:cNvPicPr>
            <a:picLocks noChangeAspect="1"/>
          </p:cNvPicPr>
          <p:nvPr/>
        </p:nvPicPr>
        <p:blipFill>
          <a:blip r:embed="rId4"/>
          <a:stretch>
            <a:fillRect/>
          </a:stretch>
        </p:blipFill>
        <p:spPr>
          <a:xfrm>
            <a:off x="1385740" y="3711189"/>
            <a:ext cx="4854731" cy="2806233"/>
          </a:xfrm>
          <a:prstGeom prst="rect">
            <a:avLst/>
          </a:prstGeom>
        </p:spPr>
      </p:pic>
      <p:pic>
        <p:nvPicPr>
          <p:cNvPr id="4" name="Imagen 3">
            <a:extLst>
              <a:ext uri="{FF2B5EF4-FFF2-40B4-BE49-F238E27FC236}">
                <a16:creationId xmlns:a16="http://schemas.microsoft.com/office/drawing/2014/main" id="{DA19DE92-625F-4429-BAC8-B3B94D252897}"/>
              </a:ext>
            </a:extLst>
          </p:cNvPr>
          <p:cNvPicPr>
            <a:picLocks noChangeAspect="1"/>
          </p:cNvPicPr>
          <p:nvPr/>
        </p:nvPicPr>
        <p:blipFill>
          <a:blip r:embed="rId5"/>
          <a:stretch>
            <a:fillRect/>
          </a:stretch>
        </p:blipFill>
        <p:spPr>
          <a:xfrm>
            <a:off x="2733773" y="1133508"/>
            <a:ext cx="6994689" cy="2464336"/>
          </a:xfrm>
          <a:prstGeom prst="rect">
            <a:avLst/>
          </a:prstGeom>
        </p:spPr>
      </p:pic>
      <p:sp>
        <p:nvSpPr>
          <p:cNvPr id="11" name="Rectángulo 10">
            <a:extLst>
              <a:ext uri="{FF2B5EF4-FFF2-40B4-BE49-F238E27FC236}">
                <a16:creationId xmlns:a16="http://schemas.microsoft.com/office/drawing/2014/main" id="{B03A3FDB-6864-4D71-977D-6513F8084383}"/>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3" name="Rectángulo 12">
            <a:extLst>
              <a:ext uri="{FF2B5EF4-FFF2-40B4-BE49-F238E27FC236}">
                <a16:creationId xmlns:a16="http://schemas.microsoft.com/office/drawing/2014/main" id="{7FA10F08-1007-43EC-90BE-46D9EB333328}"/>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4" name="Imagen 13" descr="Fondos oscuros-01.png">
            <a:extLst>
              <a:ext uri="{FF2B5EF4-FFF2-40B4-BE49-F238E27FC236}">
                <a16:creationId xmlns:a16="http://schemas.microsoft.com/office/drawing/2014/main" id="{C78590CD-1523-481E-AC78-80505B6229E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5" name="CuadroTexto 14">
            <a:extLst>
              <a:ext uri="{FF2B5EF4-FFF2-40B4-BE49-F238E27FC236}">
                <a16:creationId xmlns:a16="http://schemas.microsoft.com/office/drawing/2014/main" id="{3D66E0B7-422E-416D-98DA-B35BFB8E43B2}"/>
              </a:ext>
            </a:extLst>
          </p:cNvPr>
          <p:cNvSpPr txBox="1"/>
          <p:nvPr/>
        </p:nvSpPr>
        <p:spPr>
          <a:xfrm>
            <a:off x="4666268" y="246800"/>
            <a:ext cx="6873361" cy="954107"/>
          </a:xfrm>
          <a:prstGeom prst="rect">
            <a:avLst/>
          </a:prstGeom>
          <a:noFill/>
        </p:spPr>
        <p:txBody>
          <a:bodyPr wrap="square" rtlCol="0">
            <a:spAutoFit/>
          </a:bodyPr>
          <a:lstStyle/>
          <a:p>
            <a:pPr algn="r"/>
            <a:r>
              <a:rPr lang="es-ES" sz="2800" b="1" dirty="0">
                <a:solidFill>
                  <a:schemeClr val="bg1"/>
                </a:solidFill>
              </a:rPr>
              <a:t>INFORME PORTAFOLIO FRISCO DICIEMBRE DE 2017</a:t>
            </a:r>
          </a:p>
        </p:txBody>
      </p:sp>
    </p:spTree>
    <p:extLst>
      <p:ext uri="{BB962C8B-B14F-4D97-AF65-F5344CB8AC3E}">
        <p14:creationId xmlns:p14="http://schemas.microsoft.com/office/powerpoint/2010/main" val="39103513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p:cNvSpPr txBox="1"/>
          <p:nvPr/>
        </p:nvSpPr>
        <p:spPr>
          <a:xfrm>
            <a:off x="5492487" y="566023"/>
            <a:ext cx="4636999" cy="387798"/>
          </a:xfrm>
          <a:prstGeom prst="rect">
            <a:avLst/>
          </a:prstGeom>
          <a:noFill/>
        </p:spPr>
        <p:txBody>
          <a:bodyPr wrap="square" rtlCol="0">
            <a:spAutoFit/>
          </a:bodyPr>
          <a:lstStyle/>
          <a:p>
            <a:pPr algn="r"/>
            <a:r>
              <a:rPr lang="es-ES" sz="1920" dirty="0">
                <a:solidFill>
                  <a:srgbClr val="0070C0"/>
                </a:solidFill>
                <a:cs typeface="Lato Regular"/>
              </a:rPr>
              <a:t>PORTAFOLIO TES FRISCO DICIEMBRE 2017 </a:t>
            </a:r>
          </a:p>
        </p:txBody>
      </p:sp>
      <p:sp>
        <p:nvSpPr>
          <p:cNvPr id="10" name="Marcador de número de diapositiva 1"/>
          <p:cNvSpPr>
            <a:spLocks noGrp="1"/>
          </p:cNvSpPr>
          <p:nvPr>
            <p:ph type="sldNum" sz="quarter" idx="12"/>
          </p:nvPr>
        </p:nvSpPr>
        <p:spPr>
          <a:xfrm>
            <a:off x="8031709" y="5933479"/>
            <a:ext cx="1666494" cy="295874"/>
          </a:xfrm>
        </p:spPr>
        <p:txBody>
          <a:bodyPr/>
          <a:lstStyle/>
          <a:p>
            <a:pPr>
              <a:defRPr/>
            </a:pPr>
            <a:fld id="{74D04036-CCBD-4B3D-A872-961CAE546D64}" type="slidenum">
              <a:rPr lang="es-ES"/>
              <a:pPr>
                <a:defRPr/>
              </a:pPr>
              <a:t>11</a:t>
            </a:fld>
            <a:endParaRPr lang="es-ES"/>
          </a:p>
        </p:txBody>
      </p:sp>
      <p:pic>
        <p:nvPicPr>
          <p:cNvPr id="3" name="Imagen 2">
            <a:extLst>
              <a:ext uri="{FF2B5EF4-FFF2-40B4-BE49-F238E27FC236}">
                <a16:creationId xmlns:a16="http://schemas.microsoft.com/office/drawing/2014/main" id="{52A291EA-4A38-4E96-849A-C2B8795FFB7A}"/>
              </a:ext>
            </a:extLst>
          </p:cNvPr>
          <p:cNvPicPr>
            <a:picLocks noChangeAspect="1"/>
          </p:cNvPicPr>
          <p:nvPr/>
        </p:nvPicPr>
        <p:blipFill>
          <a:blip r:embed="rId2"/>
          <a:stretch>
            <a:fillRect/>
          </a:stretch>
        </p:blipFill>
        <p:spPr>
          <a:xfrm>
            <a:off x="565608" y="1326494"/>
            <a:ext cx="11246177" cy="5087301"/>
          </a:xfrm>
          <a:prstGeom prst="rect">
            <a:avLst/>
          </a:prstGeom>
        </p:spPr>
      </p:pic>
      <p:pic>
        <p:nvPicPr>
          <p:cNvPr id="9" name="Imagen 8" descr="Logo SAE-01.jpg">
            <a:extLst>
              <a:ext uri="{FF2B5EF4-FFF2-40B4-BE49-F238E27FC236}">
                <a16:creationId xmlns:a16="http://schemas.microsoft.com/office/drawing/2014/main" id="{221AE520-3F5F-49A2-9B77-88BD164C00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45286" y="132240"/>
            <a:ext cx="1350168" cy="1091745"/>
          </a:xfrm>
          <a:prstGeom prst="rect">
            <a:avLst/>
          </a:prstGeom>
        </p:spPr>
      </p:pic>
      <p:sp>
        <p:nvSpPr>
          <p:cNvPr id="11" name="Rectángulo 10">
            <a:extLst>
              <a:ext uri="{FF2B5EF4-FFF2-40B4-BE49-F238E27FC236}">
                <a16:creationId xmlns:a16="http://schemas.microsoft.com/office/drawing/2014/main" id="{C76F4E21-C3BB-4795-8D10-376B80AE1494}"/>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2" name="Rectángulo 11">
            <a:extLst>
              <a:ext uri="{FF2B5EF4-FFF2-40B4-BE49-F238E27FC236}">
                <a16:creationId xmlns:a16="http://schemas.microsoft.com/office/drawing/2014/main" id="{20A6BFD1-D5B5-48C5-8750-F7D3DC2C301B}"/>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3" name="Imagen 12" descr="Fondos oscuros-01.png">
            <a:extLst>
              <a:ext uri="{FF2B5EF4-FFF2-40B4-BE49-F238E27FC236}">
                <a16:creationId xmlns:a16="http://schemas.microsoft.com/office/drawing/2014/main" id="{90963768-FA48-4BFA-93A0-B51FCDF760E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4" name="CuadroTexto 13">
            <a:extLst>
              <a:ext uri="{FF2B5EF4-FFF2-40B4-BE49-F238E27FC236}">
                <a16:creationId xmlns:a16="http://schemas.microsoft.com/office/drawing/2014/main" id="{5A2E8387-D78F-4926-B20E-A66442BF46BD}"/>
              </a:ext>
            </a:extLst>
          </p:cNvPr>
          <p:cNvSpPr txBox="1"/>
          <p:nvPr/>
        </p:nvSpPr>
        <p:spPr>
          <a:xfrm>
            <a:off x="4666268" y="246800"/>
            <a:ext cx="6873361" cy="954107"/>
          </a:xfrm>
          <a:prstGeom prst="rect">
            <a:avLst/>
          </a:prstGeom>
          <a:noFill/>
        </p:spPr>
        <p:txBody>
          <a:bodyPr wrap="square" rtlCol="0">
            <a:spAutoFit/>
          </a:bodyPr>
          <a:lstStyle/>
          <a:p>
            <a:pPr algn="r"/>
            <a:r>
              <a:rPr lang="es-ES" sz="2800" b="1" dirty="0">
                <a:solidFill>
                  <a:schemeClr val="bg1"/>
                </a:solidFill>
              </a:rPr>
              <a:t>INFORME PORTAFOLIO TES FRISCO DICIEMBRE DE 2017</a:t>
            </a:r>
          </a:p>
        </p:txBody>
      </p:sp>
    </p:spTree>
    <p:extLst>
      <p:ext uri="{BB962C8B-B14F-4D97-AF65-F5344CB8AC3E}">
        <p14:creationId xmlns:p14="http://schemas.microsoft.com/office/powerpoint/2010/main" val="9702843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p:cNvSpPr txBox="1"/>
          <p:nvPr/>
        </p:nvSpPr>
        <p:spPr>
          <a:xfrm>
            <a:off x="5109613" y="560827"/>
            <a:ext cx="4636999" cy="387798"/>
          </a:xfrm>
          <a:prstGeom prst="rect">
            <a:avLst/>
          </a:prstGeom>
          <a:noFill/>
        </p:spPr>
        <p:txBody>
          <a:bodyPr wrap="square" rtlCol="0">
            <a:spAutoFit/>
          </a:bodyPr>
          <a:lstStyle/>
          <a:p>
            <a:pPr algn="r"/>
            <a:r>
              <a:rPr lang="es-ES" sz="1920" dirty="0">
                <a:solidFill>
                  <a:srgbClr val="0070C0"/>
                </a:solidFill>
                <a:cs typeface="Lato Regular"/>
              </a:rPr>
              <a:t>PORTAFOLIO FRISCO DICIEMBRE 2017 </a:t>
            </a:r>
          </a:p>
        </p:txBody>
      </p:sp>
      <p:sp>
        <p:nvSpPr>
          <p:cNvPr id="10" name="Marcador de número de diapositiva 1"/>
          <p:cNvSpPr>
            <a:spLocks noGrp="1"/>
          </p:cNvSpPr>
          <p:nvPr>
            <p:ph type="sldNum" sz="quarter" idx="12"/>
          </p:nvPr>
        </p:nvSpPr>
        <p:spPr>
          <a:xfrm>
            <a:off x="8031709" y="5933479"/>
            <a:ext cx="1666494" cy="295874"/>
          </a:xfrm>
        </p:spPr>
        <p:txBody>
          <a:bodyPr/>
          <a:lstStyle/>
          <a:p>
            <a:pPr>
              <a:defRPr/>
            </a:pPr>
            <a:fld id="{74D04036-CCBD-4B3D-A872-961CAE546D64}" type="slidenum">
              <a:rPr lang="es-ES"/>
              <a:pPr>
                <a:defRPr/>
              </a:pPr>
              <a:t>12</a:t>
            </a:fld>
            <a:endParaRPr lang="es-ES"/>
          </a:p>
        </p:txBody>
      </p:sp>
      <p:pic>
        <p:nvPicPr>
          <p:cNvPr id="2" name="Imagen 1">
            <a:extLst>
              <a:ext uri="{FF2B5EF4-FFF2-40B4-BE49-F238E27FC236}">
                <a16:creationId xmlns:a16="http://schemas.microsoft.com/office/drawing/2014/main" id="{FFD74FBA-E371-4EF8-8141-A237F07CC3BB}"/>
              </a:ext>
            </a:extLst>
          </p:cNvPr>
          <p:cNvPicPr>
            <a:picLocks noChangeAspect="1"/>
          </p:cNvPicPr>
          <p:nvPr/>
        </p:nvPicPr>
        <p:blipFill>
          <a:blip r:embed="rId2"/>
          <a:stretch>
            <a:fillRect/>
          </a:stretch>
        </p:blipFill>
        <p:spPr>
          <a:xfrm>
            <a:off x="1131216" y="1798016"/>
            <a:ext cx="10086681" cy="3311311"/>
          </a:xfrm>
          <a:prstGeom prst="rect">
            <a:avLst/>
          </a:prstGeom>
        </p:spPr>
      </p:pic>
      <p:pic>
        <p:nvPicPr>
          <p:cNvPr id="8" name="Imagen 7" descr="Logo SAE-01.jpg">
            <a:extLst>
              <a:ext uri="{FF2B5EF4-FFF2-40B4-BE49-F238E27FC236}">
                <a16:creationId xmlns:a16="http://schemas.microsoft.com/office/drawing/2014/main" id="{DD949C37-5DFD-4099-83F2-0819E78F24A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45286" y="132240"/>
            <a:ext cx="1350168" cy="1091745"/>
          </a:xfrm>
          <a:prstGeom prst="rect">
            <a:avLst/>
          </a:prstGeom>
        </p:spPr>
      </p:pic>
      <p:sp>
        <p:nvSpPr>
          <p:cNvPr id="9" name="Rectángulo 8">
            <a:extLst>
              <a:ext uri="{FF2B5EF4-FFF2-40B4-BE49-F238E27FC236}">
                <a16:creationId xmlns:a16="http://schemas.microsoft.com/office/drawing/2014/main" id="{2D4B4634-1FE2-44C9-BACC-B8AC80AAD82A}"/>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2" name="Rectángulo 11">
            <a:extLst>
              <a:ext uri="{FF2B5EF4-FFF2-40B4-BE49-F238E27FC236}">
                <a16:creationId xmlns:a16="http://schemas.microsoft.com/office/drawing/2014/main" id="{4ECF4BD4-C3AE-4E51-B408-D780A6892673}"/>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3" name="Imagen 12" descr="Fondos oscuros-01.png">
            <a:extLst>
              <a:ext uri="{FF2B5EF4-FFF2-40B4-BE49-F238E27FC236}">
                <a16:creationId xmlns:a16="http://schemas.microsoft.com/office/drawing/2014/main" id="{B2BD97D6-DDFC-4DE3-A4B0-8A5095B6BA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4" name="CuadroTexto 13">
            <a:extLst>
              <a:ext uri="{FF2B5EF4-FFF2-40B4-BE49-F238E27FC236}">
                <a16:creationId xmlns:a16="http://schemas.microsoft.com/office/drawing/2014/main" id="{5E5ACF0F-7AC9-4E9A-A849-12D8DAF02847}"/>
              </a:ext>
            </a:extLst>
          </p:cNvPr>
          <p:cNvSpPr txBox="1"/>
          <p:nvPr/>
        </p:nvSpPr>
        <p:spPr>
          <a:xfrm>
            <a:off x="4666268" y="246800"/>
            <a:ext cx="6873361" cy="954107"/>
          </a:xfrm>
          <a:prstGeom prst="rect">
            <a:avLst/>
          </a:prstGeom>
          <a:noFill/>
        </p:spPr>
        <p:txBody>
          <a:bodyPr wrap="square" rtlCol="0">
            <a:spAutoFit/>
          </a:bodyPr>
          <a:lstStyle/>
          <a:p>
            <a:pPr algn="r"/>
            <a:r>
              <a:rPr lang="es-ES" sz="2800" b="1" dirty="0">
                <a:solidFill>
                  <a:schemeClr val="bg1"/>
                </a:solidFill>
              </a:rPr>
              <a:t>INFORME PORTAFOLIO FRISCO DICIEMBRE DE 2017</a:t>
            </a:r>
          </a:p>
        </p:txBody>
      </p:sp>
    </p:spTree>
    <p:extLst>
      <p:ext uri="{BB962C8B-B14F-4D97-AF65-F5344CB8AC3E}">
        <p14:creationId xmlns:p14="http://schemas.microsoft.com/office/powerpoint/2010/main" val="23066347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4292775" y="564160"/>
            <a:ext cx="5152221" cy="387798"/>
          </a:xfrm>
          <a:prstGeom prst="rect">
            <a:avLst/>
          </a:prstGeom>
          <a:noFill/>
        </p:spPr>
        <p:txBody>
          <a:bodyPr wrap="square" rtlCol="0">
            <a:spAutoFit/>
          </a:bodyPr>
          <a:lstStyle/>
          <a:p>
            <a:pPr algn="r"/>
            <a:r>
              <a:rPr lang="es-ES" sz="1920" dirty="0">
                <a:solidFill>
                  <a:srgbClr val="0070C0"/>
                </a:solidFill>
                <a:cs typeface="Lato Regular"/>
              </a:rPr>
              <a:t>PORTAFOLIO SAE</a:t>
            </a:r>
          </a:p>
        </p:txBody>
      </p:sp>
      <p:pic>
        <p:nvPicPr>
          <p:cNvPr id="2" name="Imagen 1">
            <a:extLst>
              <a:ext uri="{FF2B5EF4-FFF2-40B4-BE49-F238E27FC236}">
                <a16:creationId xmlns:a16="http://schemas.microsoft.com/office/drawing/2014/main" id="{BBC25B91-D884-4524-9ED8-E878E8517C5D}"/>
              </a:ext>
            </a:extLst>
          </p:cNvPr>
          <p:cNvPicPr>
            <a:picLocks noChangeAspect="1"/>
          </p:cNvPicPr>
          <p:nvPr/>
        </p:nvPicPr>
        <p:blipFill>
          <a:blip r:embed="rId2"/>
          <a:stretch>
            <a:fillRect/>
          </a:stretch>
        </p:blipFill>
        <p:spPr>
          <a:xfrm>
            <a:off x="942680" y="3887971"/>
            <a:ext cx="10331777" cy="2267732"/>
          </a:xfrm>
          <a:prstGeom prst="rect">
            <a:avLst/>
          </a:prstGeom>
        </p:spPr>
      </p:pic>
      <p:pic>
        <p:nvPicPr>
          <p:cNvPr id="7" name="Imagen 6" descr="Logo SAE-01.jpg">
            <a:extLst>
              <a:ext uri="{FF2B5EF4-FFF2-40B4-BE49-F238E27FC236}">
                <a16:creationId xmlns:a16="http://schemas.microsoft.com/office/drawing/2014/main" id="{9CAEF06B-2B3A-4EB4-8E55-732621CA41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45286" y="132240"/>
            <a:ext cx="1350168" cy="1091745"/>
          </a:xfrm>
          <a:prstGeom prst="rect">
            <a:avLst/>
          </a:prstGeom>
        </p:spPr>
      </p:pic>
      <p:pic>
        <p:nvPicPr>
          <p:cNvPr id="3" name="Imagen 2">
            <a:extLst>
              <a:ext uri="{FF2B5EF4-FFF2-40B4-BE49-F238E27FC236}">
                <a16:creationId xmlns:a16="http://schemas.microsoft.com/office/drawing/2014/main" id="{AB65254A-DFA4-49FA-901D-B689DB6E7D74}"/>
              </a:ext>
            </a:extLst>
          </p:cNvPr>
          <p:cNvPicPr>
            <a:picLocks noChangeAspect="1"/>
          </p:cNvPicPr>
          <p:nvPr/>
        </p:nvPicPr>
        <p:blipFill>
          <a:blip r:embed="rId4"/>
          <a:stretch>
            <a:fillRect/>
          </a:stretch>
        </p:blipFill>
        <p:spPr>
          <a:xfrm>
            <a:off x="2667786" y="1269318"/>
            <a:ext cx="7007401" cy="2415037"/>
          </a:xfrm>
          <a:prstGeom prst="rect">
            <a:avLst/>
          </a:prstGeom>
        </p:spPr>
      </p:pic>
      <p:sp>
        <p:nvSpPr>
          <p:cNvPr id="8" name="Rectángulo 7">
            <a:extLst>
              <a:ext uri="{FF2B5EF4-FFF2-40B4-BE49-F238E27FC236}">
                <a16:creationId xmlns:a16="http://schemas.microsoft.com/office/drawing/2014/main" id="{732CFBB2-82A3-4155-B0E9-4E790109CFE7}"/>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3" name="Rectángulo 12">
            <a:extLst>
              <a:ext uri="{FF2B5EF4-FFF2-40B4-BE49-F238E27FC236}">
                <a16:creationId xmlns:a16="http://schemas.microsoft.com/office/drawing/2014/main" id="{DB10D53D-ECB1-40AD-9873-B6688B2ED883}"/>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4" name="Imagen 13" descr="Fondos oscuros-01.png">
            <a:extLst>
              <a:ext uri="{FF2B5EF4-FFF2-40B4-BE49-F238E27FC236}">
                <a16:creationId xmlns:a16="http://schemas.microsoft.com/office/drawing/2014/main" id="{FF62A25A-40AD-48E7-9AD5-127DB6A38D8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5" name="CuadroTexto 14">
            <a:extLst>
              <a:ext uri="{FF2B5EF4-FFF2-40B4-BE49-F238E27FC236}">
                <a16:creationId xmlns:a16="http://schemas.microsoft.com/office/drawing/2014/main" id="{E60E77B6-AE37-4F1E-B777-33F358D4AF16}"/>
              </a:ext>
            </a:extLst>
          </p:cNvPr>
          <p:cNvSpPr txBox="1"/>
          <p:nvPr/>
        </p:nvSpPr>
        <p:spPr>
          <a:xfrm>
            <a:off x="4666268" y="246800"/>
            <a:ext cx="6873361" cy="954107"/>
          </a:xfrm>
          <a:prstGeom prst="rect">
            <a:avLst/>
          </a:prstGeom>
          <a:noFill/>
        </p:spPr>
        <p:txBody>
          <a:bodyPr wrap="square" rtlCol="0">
            <a:spAutoFit/>
          </a:bodyPr>
          <a:lstStyle/>
          <a:p>
            <a:pPr algn="r"/>
            <a:r>
              <a:rPr lang="es-ES" sz="2800" b="1" dirty="0">
                <a:solidFill>
                  <a:schemeClr val="bg1"/>
                </a:solidFill>
              </a:rPr>
              <a:t>INFORME PORTAFOLIO SAE DICIEMBRE DE 2017</a:t>
            </a:r>
          </a:p>
        </p:txBody>
      </p:sp>
    </p:spTree>
    <p:extLst>
      <p:ext uri="{BB962C8B-B14F-4D97-AF65-F5344CB8AC3E}">
        <p14:creationId xmlns:p14="http://schemas.microsoft.com/office/powerpoint/2010/main" val="37161518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Logo SAE-01.jpg">
            <a:extLst>
              <a:ext uri="{FF2B5EF4-FFF2-40B4-BE49-F238E27FC236}">
                <a16:creationId xmlns:a16="http://schemas.microsoft.com/office/drawing/2014/main" id="{9CAEF06B-2B3A-4EB4-8E55-732621CA413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45286" y="132240"/>
            <a:ext cx="1350168" cy="1091745"/>
          </a:xfrm>
          <a:prstGeom prst="rect">
            <a:avLst/>
          </a:prstGeom>
        </p:spPr>
      </p:pic>
      <p:pic>
        <p:nvPicPr>
          <p:cNvPr id="6" name="Imagen 5">
            <a:extLst>
              <a:ext uri="{FF2B5EF4-FFF2-40B4-BE49-F238E27FC236}">
                <a16:creationId xmlns:a16="http://schemas.microsoft.com/office/drawing/2014/main" id="{E4034A0E-77D8-4E7B-BC61-A4A77FA110AF}"/>
              </a:ext>
            </a:extLst>
          </p:cNvPr>
          <p:cNvPicPr>
            <a:picLocks noChangeAspect="1"/>
          </p:cNvPicPr>
          <p:nvPr/>
        </p:nvPicPr>
        <p:blipFill>
          <a:blip r:embed="rId3"/>
          <a:stretch>
            <a:fillRect/>
          </a:stretch>
        </p:blipFill>
        <p:spPr>
          <a:xfrm>
            <a:off x="578726" y="1226417"/>
            <a:ext cx="5284745" cy="5296929"/>
          </a:xfrm>
          <a:prstGeom prst="rect">
            <a:avLst/>
          </a:prstGeom>
        </p:spPr>
      </p:pic>
      <p:pic>
        <p:nvPicPr>
          <p:cNvPr id="8" name="Imagen 7">
            <a:extLst>
              <a:ext uri="{FF2B5EF4-FFF2-40B4-BE49-F238E27FC236}">
                <a16:creationId xmlns:a16="http://schemas.microsoft.com/office/drawing/2014/main" id="{36B8D252-979B-459B-A6E8-F99A479C1B99}"/>
              </a:ext>
            </a:extLst>
          </p:cNvPr>
          <p:cNvPicPr>
            <a:picLocks noChangeAspect="1"/>
          </p:cNvPicPr>
          <p:nvPr/>
        </p:nvPicPr>
        <p:blipFill>
          <a:blip r:embed="rId4"/>
          <a:stretch>
            <a:fillRect/>
          </a:stretch>
        </p:blipFill>
        <p:spPr>
          <a:xfrm>
            <a:off x="6014301" y="1311260"/>
            <a:ext cx="5674936" cy="2864813"/>
          </a:xfrm>
          <a:prstGeom prst="rect">
            <a:avLst/>
          </a:prstGeom>
        </p:spPr>
      </p:pic>
      <p:sp>
        <p:nvSpPr>
          <p:cNvPr id="9" name="Rectángulo 8">
            <a:extLst>
              <a:ext uri="{FF2B5EF4-FFF2-40B4-BE49-F238E27FC236}">
                <a16:creationId xmlns:a16="http://schemas.microsoft.com/office/drawing/2014/main" id="{2C54897C-D7B7-47F9-AAEC-B12B130E022E}"/>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4" name="Rectángulo 13">
            <a:extLst>
              <a:ext uri="{FF2B5EF4-FFF2-40B4-BE49-F238E27FC236}">
                <a16:creationId xmlns:a16="http://schemas.microsoft.com/office/drawing/2014/main" id="{61DCE19F-3F3E-4DC2-B5E9-50401E4E1D74}"/>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5" name="Imagen 14" descr="Fondos oscuros-01.png">
            <a:extLst>
              <a:ext uri="{FF2B5EF4-FFF2-40B4-BE49-F238E27FC236}">
                <a16:creationId xmlns:a16="http://schemas.microsoft.com/office/drawing/2014/main" id="{3BD90290-ADC6-4FDC-8EA0-B3F5BEEE4C4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6" name="CuadroTexto 15">
            <a:extLst>
              <a:ext uri="{FF2B5EF4-FFF2-40B4-BE49-F238E27FC236}">
                <a16:creationId xmlns:a16="http://schemas.microsoft.com/office/drawing/2014/main" id="{8D978967-5B24-41DA-8B83-4BCBBC61CCC1}"/>
              </a:ext>
            </a:extLst>
          </p:cNvPr>
          <p:cNvSpPr txBox="1"/>
          <p:nvPr/>
        </p:nvSpPr>
        <p:spPr>
          <a:xfrm>
            <a:off x="4666268" y="246800"/>
            <a:ext cx="6873361" cy="523220"/>
          </a:xfrm>
          <a:prstGeom prst="rect">
            <a:avLst/>
          </a:prstGeom>
          <a:noFill/>
        </p:spPr>
        <p:txBody>
          <a:bodyPr wrap="square" rtlCol="0">
            <a:spAutoFit/>
          </a:bodyPr>
          <a:lstStyle/>
          <a:p>
            <a:pPr algn="r"/>
            <a:r>
              <a:rPr lang="es-ES" sz="2800" b="1" dirty="0">
                <a:solidFill>
                  <a:schemeClr val="bg1"/>
                </a:solidFill>
              </a:rPr>
              <a:t>DETALLE PORTAFOLIO</a:t>
            </a:r>
          </a:p>
        </p:txBody>
      </p:sp>
    </p:spTree>
    <p:extLst>
      <p:ext uri="{BB962C8B-B14F-4D97-AF65-F5344CB8AC3E}">
        <p14:creationId xmlns:p14="http://schemas.microsoft.com/office/powerpoint/2010/main" val="30395068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872056" y="2447030"/>
            <a:ext cx="10447888" cy="465851"/>
            <a:chOff x="1571658" y="2599133"/>
            <a:chExt cx="5143482" cy="60007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2363773" y="1333410"/>
            <a:ext cx="9485720" cy="10833735"/>
          </a:xfrm>
          <a:prstGeom prst="rect">
            <a:avLst/>
          </a:prstGeom>
          <a:noFill/>
        </p:spPr>
        <p:txBody>
          <a:bodyPr wrap="square" rtlCol="0">
            <a:spAutoFit/>
          </a:bodyPr>
          <a:lstStyle/>
          <a:p>
            <a:pPr marL="342900" lvl="0" indent="-342900">
              <a:buFont typeface="+mj-lt"/>
              <a:buAutoNum type="arabicPeriod"/>
            </a:pPr>
            <a:r>
              <a:rPr lang="es-ES" sz="2400" dirty="0"/>
              <a:t>Verificación del Quorum.</a:t>
            </a:r>
            <a:endParaRPr lang="es-CO" sz="2400" dirty="0"/>
          </a:p>
          <a:p>
            <a:pPr marL="342900" lvl="0" indent="-342900">
              <a:buFont typeface="+mj-lt"/>
              <a:buAutoNum type="arabicPeriod"/>
            </a:pPr>
            <a:r>
              <a:rPr lang="es-ES" sz="2400" dirty="0"/>
              <a:t>Aprobación del orden del día</a:t>
            </a:r>
            <a:endParaRPr lang="es-CO" sz="2400" dirty="0"/>
          </a:p>
          <a:p>
            <a:pPr marL="342900" lvl="0" indent="-342900">
              <a:buFont typeface="+mj-lt"/>
              <a:buAutoNum type="arabicPeriod"/>
            </a:pPr>
            <a:r>
              <a:rPr lang="es-ES" sz="2400" dirty="0"/>
              <a:t>Comité Financiero</a:t>
            </a:r>
            <a:endParaRPr lang="es-CO" sz="2400" dirty="0"/>
          </a:p>
          <a:p>
            <a:pPr marL="342900" lvl="0" indent="-342900">
              <a:buFont typeface="+mj-lt"/>
              <a:buAutoNum type="arabicPeriod"/>
            </a:pPr>
            <a:r>
              <a:rPr lang="es-ES" sz="2400" dirty="0">
                <a:solidFill>
                  <a:schemeClr val="bg1"/>
                </a:solidFill>
              </a:rPr>
              <a:t>Aprobación Modificaciones Contractuales</a:t>
            </a:r>
          </a:p>
          <a:p>
            <a:pPr marL="342900" lvl="0" indent="-342900">
              <a:buFont typeface="+mj-lt"/>
              <a:buAutoNum type="arabicPeriod"/>
            </a:pPr>
            <a:r>
              <a:rPr lang="es-ES" sz="2400" dirty="0"/>
              <a:t>Política para Destinación Provisional</a:t>
            </a:r>
            <a:endParaRPr lang="es-CO" sz="2400" dirty="0"/>
          </a:p>
          <a:p>
            <a:pPr marL="342900" indent="-342900">
              <a:buFont typeface="+mj-lt"/>
              <a:buAutoNum type="arabicPeriod"/>
            </a:pPr>
            <a:r>
              <a:rPr lang="es-ES" sz="2400" dirty="0"/>
              <a:t>Plan de Compras</a:t>
            </a:r>
            <a:endParaRPr lang="es-CO" sz="2400" dirty="0"/>
          </a:p>
          <a:p>
            <a:pPr marL="342900" lvl="0" indent="-342900">
              <a:buFont typeface="+mj-lt"/>
              <a:buAutoNum type="arabicPeriod"/>
            </a:pPr>
            <a:r>
              <a:rPr lang="es-ES" sz="2400" dirty="0"/>
              <a:t>Resultados de gestión plan estratégico cierre 2017</a:t>
            </a:r>
            <a:endParaRPr lang="es-CO" sz="2400" dirty="0"/>
          </a:p>
          <a:p>
            <a:pPr marL="342900" lvl="0" indent="-342900">
              <a:buFont typeface="+mj-lt"/>
              <a:buAutoNum type="arabicPeriod"/>
            </a:pPr>
            <a:r>
              <a:rPr lang="es-ES" sz="2400" dirty="0"/>
              <a:t>Resultados Gestión Comercial cierre 2017</a:t>
            </a:r>
            <a:endParaRPr lang="es-CO" sz="2400" dirty="0"/>
          </a:p>
          <a:p>
            <a:pPr marL="342900" lvl="0" indent="-342900">
              <a:buFont typeface="+mj-lt"/>
              <a:buAutoNum type="arabicPeriod"/>
            </a:pPr>
            <a:r>
              <a:rPr lang="es-ES" sz="2400" dirty="0"/>
              <a:t>Informe CEMEX</a:t>
            </a:r>
            <a:endParaRPr lang="es-CO" sz="2400" dirty="0"/>
          </a:p>
          <a:p>
            <a:pPr marL="342900" lvl="0" indent="-342900">
              <a:buFont typeface="+mj-lt"/>
              <a:buAutoNum type="arabicPeriod"/>
            </a:pPr>
            <a:r>
              <a:rPr lang="es-ES" sz="2400" dirty="0"/>
              <a:t>Informe Drogas la Rebaja</a:t>
            </a:r>
            <a:endParaRPr lang="es-CO" sz="2400" dirty="0"/>
          </a:p>
          <a:p>
            <a:pPr marL="342900" lvl="0" indent="-342900">
              <a:buFont typeface="+mj-lt"/>
              <a:buAutoNum type="arabicPeriod"/>
            </a:pPr>
            <a:r>
              <a:rPr lang="es-ES" sz="2400" dirty="0"/>
              <a:t> Informe Comité de Asignaciones y Contexto Bienes Rurales </a:t>
            </a:r>
            <a:endParaRPr lang="es-CO" sz="2400" dirty="0"/>
          </a:p>
          <a:p>
            <a:pPr marL="342900" lvl="0" indent="-342900">
              <a:buFont typeface="+mj-lt"/>
              <a:buAutoNum type="arabicPeriod"/>
            </a:pPr>
            <a:r>
              <a:rPr lang="es-ES" sz="2400" dirty="0"/>
              <a:t> Informe Comité Tripartito Enajenación Temprana</a:t>
            </a:r>
            <a:endParaRPr lang="es-CO" sz="2400" dirty="0"/>
          </a:p>
          <a:p>
            <a:pPr marL="342900" lvl="0" indent="-342900">
              <a:buFont typeface="+mj-lt"/>
              <a:buAutoNum type="arabicPeriod"/>
            </a:pPr>
            <a:r>
              <a:rPr lang="es-ES" sz="2400" dirty="0"/>
              <a:t>Informe Diligencias de Secuestro</a:t>
            </a:r>
            <a:endParaRPr lang="es-CO" sz="2400" dirty="0"/>
          </a:p>
          <a:p>
            <a:pPr marL="342900" lvl="0" indent="-342900">
              <a:buFont typeface="+mj-lt"/>
              <a:buAutoNum type="arabicPeriod"/>
            </a:pPr>
            <a:r>
              <a:rPr lang="es-ES" sz="2400" dirty="0"/>
              <a:t>Proposiciones y Varios.</a:t>
            </a:r>
            <a:endParaRPr lang="es-CO" sz="2400" dirty="0"/>
          </a:p>
          <a:p>
            <a:pPr lvl="0">
              <a:lnSpc>
                <a:spcPct val="150000"/>
              </a:lnSpc>
            </a:pPr>
            <a:endParaRPr lang="es-CO" sz="2400" dirty="0"/>
          </a:p>
          <a:p>
            <a:pPr marL="342900" indent="-342900">
              <a:buAutoNum type="arabicPeriod" startAt="4"/>
            </a:pPr>
            <a:endParaRPr lang="es-CO" sz="2400" b="1" dirty="0"/>
          </a:p>
          <a:p>
            <a:pPr marL="342900" indent="-342900">
              <a:buAutoNum type="arabicPeriod" startAt="4"/>
            </a:pPr>
            <a:endParaRPr lang="es-CO" sz="2400" b="1" dirty="0"/>
          </a:p>
          <a:p>
            <a:r>
              <a:rPr lang="es-ES" sz="1400" dirty="0"/>
              <a:t>Anexo: Análisis inmuebles reportados por CISA presentado en la Junta Directiva del 25 de octubre de 2017.</a:t>
            </a:r>
            <a:endParaRPr lang="es-CO" sz="1400"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15</a:t>
            </a:fld>
            <a:endParaRPr lang="es-ES" dirty="0"/>
          </a:p>
        </p:txBody>
      </p:sp>
      <p:grpSp>
        <p:nvGrpSpPr>
          <p:cNvPr id="4" name="Grupo 3"/>
          <p:cNvGrpSpPr/>
          <p:nvPr/>
        </p:nvGrpSpPr>
        <p:grpSpPr>
          <a:xfrm>
            <a:off x="0" y="0"/>
            <a:ext cx="12192000" cy="1097280"/>
            <a:chOff x="0" y="0"/>
            <a:chExt cx="12192000" cy="1097280"/>
          </a:xfrm>
        </p:grpSpPr>
        <p:sp>
          <p:nvSpPr>
            <p:cNvPr id="10" name="Rectángulo 9"/>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nvGrpSpPr>
            <p:cNvPr id="2" name="Grupo 1"/>
            <p:cNvGrpSpPr/>
            <p:nvPr/>
          </p:nvGrpSpPr>
          <p:grpSpPr>
            <a:xfrm>
              <a:off x="204094" y="29731"/>
              <a:ext cx="11335534" cy="1067549"/>
              <a:chOff x="204094" y="29731"/>
              <a:chExt cx="11335534" cy="1067549"/>
            </a:xfrm>
          </p:grpSpPr>
          <p:pic>
            <p:nvPicPr>
              <p:cNvPr id="11" name="Imagen 10"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p:cNvSpPr txBox="1"/>
              <p:nvPr/>
            </p:nvSpPr>
            <p:spPr>
              <a:xfrm>
                <a:off x="7855029" y="246800"/>
                <a:ext cx="3684599" cy="523220"/>
              </a:xfrm>
              <a:prstGeom prst="rect">
                <a:avLst/>
              </a:prstGeom>
              <a:noFill/>
            </p:spPr>
            <p:txBody>
              <a:bodyPr wrap="square" rtlCol="0">
                <a:spAutoFit/>
              </a:bodyPr>
              <a:lstStyle/>
              <a:p>
                <a:pPr algn="r"/>
                <a:r>
                  <a:rPr lang="es-ES" sz="2800" b="1" dirty="0">
                    <a:solidFill>
                      <a:schemeClr val="bg1"/>
                    </a:solidFill>
                  </a:rPr>
                  <a:t>ORDEN DEL DÍA</a:t>
                </a:r>
                <a:endParaRPr lang="es-ES" sz="2800" dirty="0">
                  <a:solidFill>
                    <a:schemeClr val="bg1"/>
                  </a:solidFill>
                </a:endParaRPr>
              </a:p>
            </p:txBody>
          </p:sp>
        </p:grpSp>
      </p:grpSp>
    </p:spTree>
    <p:extLst>
      <p:ext uri="{BB962C8B-B14F-4D97-AF65-F5344CB8AC3E}">
        <p14:creationId xmlns:p14="http://schemas.microsoft.com/office/powerpoint/2010/main" val="39059559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pic>
        <p:nvPicPr>
          <p:cNvPr id="6148" name="Imagen 8" descr="Fondos oscuros-01.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133350"/>
            <a:ext cx="22225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CuadroTexto 21"/>
          <p:cNvSpPr txBox="1">
            <a:spLocks noChangeArrowheads="1"/>
          </p:cNvSpPr>
          <p:nvPr/>
        </p:nvSpPr>
        <p:spPr bwMode="auto">
          <a:xfrm>
            <a:off x="6937375" y="666750"/>
            <a:ext cx="3365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a:solidFill>
                  <a:schemeClr val="bg1"/>
                </a:solidFill>
                <a:latin typeface="Lato Regular"/>
                <a:ea typeface="Lato Regular"/>
                <a:cs typeface="Lato Regular"/>
              </a:rPr>
              <a:t>Activos con transparencia</a:t>
            </a:r>
          </a:p>
        </p:txBody>
      </p:sp>
      <p:pic>
        <p:nvPicPr>
          <p:cNvPr id="8" name="Imagen 7">
            <a:extLst>
              <a:ext uri="{FF2B5EF4-FFF2-40B4-BE49-F238E27FC236}">
                <a16:creationId xmlns:a16="http://schemas.microsoft.com/office/drawing/2014/main" id="{79CD6892-CA57-4997-B746-9A1F8F538B47}"/>
              </a:ext>
            </a:extLst>
          </p:cNvPr>
          <p:cNvPicPr>
            <a:picLocks noChangeAspect="1"/>
          </p:cNvPicPr>
          <p:nvPr/>
        </p:nvPicPr>
        <p:blipFill>
          <a:blip r:embed="rId3"/>
          <a:stretch>
            <a:fillRect/>
          </a:stretch>
        </p:blipFill>
        <p:spPr>
          <a:xfrm>
            <a:off x="3157671" y="1938560"/>
            <a:ext cx="6124309" cy="3751139"/>
          </a:xfrm>
          <a:prstGeom prst="rect">
            <a:avLst/>
          </a:prstGeom>
        </p:spPr>
      </p:pic>
      <p:sp>
        <p:nvSpPr>
          <p:cNvPr id="11" name="Rectángulo 10">
            <a:extLst>
              <a:ext uri="{FF2B5EF4-FFF2-40B4-BE49-F238E27FC236}">
                <a16:creationId xmlns:a16="http://schemas.microsoft.com/office/drawing/2014/main" id="{4F75D559-4250-44A1-8038-0CCA7F628EFF}"/>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descr="Fondos oscuros-01.png">
            <a:extLst>
              <a:ext uri="{FF2B5EF4-FFF2-40B4-BE49-F238E27FC236}">
                <a16:creationId xmlns:a16="http://schemas.microsoft.com/office/drawing/2014/main" id="{2CEE6365-5690-4BA2-8A97-019011EF61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3" name="CuadroTexto 12">
            <a:extLst>
              <a:ext uri="{FF2B5EF4-FFF2-40B4-BE49-F238E27FC236}">
                <a16:creationId xmlns:a16="http://schemas.microsoft.com/office/drawing/2014/main" id="{890E48A1-6891-4F4E-9B89-2B7520C1DDAC}"/>
              </a:ext>
            </a:extLst>
          </p:cNvPr>
          <p:cNvSpPr txBox="1"/>
          <p:nvPr/>
        </p:nvSpPr>
        <p:spPr>
          <a:xfrm>
            <a:off x="4666268" y="246800"/>
            <a:ext cx="6873361" cy="954107"/>
          </a:xfrm>
          <a:prstGeom prst="rect">
            <a:avLst/>
          </a:prstGeom>
          <a:noFill/>
        </p:spPr>
        <p:txBody>
          <a:bodyPr wrap="square" rtlCol="0">
            <a:spAutoFit/>
          </a:bodyPr>
          <a:lstStyle/>
          <a:p>
            <a:pPr algn="r"/>
            <a:r>
              <a:rPr lang="es-CO" sz="2800" b="1" dirty="0">
                <a:solidFill>
                  <a:schemeClr val="bg1"/>
                </a:solidFill>
              </a:rPr>
              <a:t>CONTRATOS DE ALMACENAMIENTO</a:t>
            </a:r>
          </a:p>
          <a:p>
            <a:pPr algn="r"/>
            <a:r>
              <a:rPr lang="es-CO" sz="2800" b="1" dirty="0">
                <a:solidFill>
                  <a:schemeClr val="bg1"/>
                </a:solidFill>
              </a:rPr>
              <a:t>ADICIÓN Y PRÓRROGA</a:t>
            </a:r>
          </a:p>
        </p:txBody>
      </p:sp>
      <p:sp>
        <p:nvSpPr>
          <p:cNvPr id="3" name="Rectángulo 2">
            <a:extLst>
              <a:ext uri="{FF2B5EF4-FFF2-40B4-BE49-F238E27FC236}">
                <a16:creationId xmlns:a16="http://schemas.microsoft.com/office/drawing/2014/main" id="{C113686D-D98A-4786-8780-D3F06695795B}"/>
              </a:ext>
            </a:extLst>
          </p:cNvPr>
          <p:cNvSpPr/>
          <p:nvPr/>
        </p:nvSpPr>
        <p:spPr>
          <a:xfrm>
            <a:off x="5876040" y="6518529"/>
            <a:ext cx="6096000" cy="276999"/>
          </a:xfrm>
          <a:prstGeom prst="rect">
            <a:avLst/>
          </a:prstGeom>
        </p:spPr>
        <p:txBody>
          <a:bodyPr>
            <a:spAutoFit/>
          </a:bodyPr>
          <a:lstStyle/>
          <a:p>
            <a:pPr algn="r" defTabSz="696681">
              <a:defRPr/>
            </a:pPr>
            <a:r>
              <a:rPr lang="es-ES" sz="1200" kern="0" dirty="0">
                <a:solidFill>
                  <a:prstClr val="white"/>
                </a:solidFill>
              </a:rPr>
              <a:t>Gerencia de Muebles</a:t>
            </a:r>
          </a:p>
        </p:txBody>
      </p:sp>
    </p:spTree>
    <p:extLst>
      <p:ext uri="{BB962C8B-B14F-4D97-AF65-F5344CB8AC3E}">
        <p14:creationId xmlns:p14="http://schemas.microsoft.com/office/powerpoint/2010/main" val="2415458368"/>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1" y="0"/>
            <a:ext cx="12191999" cy="119538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pic>
        <p:nvPicPr>
          <p:cNvPr id="6148" name="Imagen 8" descr="Fondos oscuros-01.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2751" y="49363"/>
            <a:ext cx="22225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CuadroTexto 21"/>
          <p:cNvSpPr txBox="1">
            <a:spLocks noChangeArrowheads="1"/>
          </p:cNvSpPr>
          <p:nvPr/>
        </p:nvSpPr>
        <p:spPr bwMode="auto">
          <a:xfrm>
            <a:off x="5819185" y="146454"/>
            <a:ext cx="59260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2400" b="1" dirty="0">
                <a:solidFill>
                  <a:schemeClr val="bg1"/>
                </a:solidFill>
                <a:latin typeface="Lato Regular"/>
                <a:ea typeface="Lato Regular"/>
                <a:cs typeface="Lato Regular"/>
              </a:rPr>
              <a:t>INVENTARIO EN ALMACENADORAS</a:t>
            </a:r>
          </a:p>
          <a:p>
            <a:pPr algn="r" eaLnBrk="1" hangingPunct="1"/>
            <a:r>
              <a:rPr lang="es-ES" altLang="es-CO" sz="2400" b="1" dirty="0">
                <a:solidFill>
                  <a:schemeClr val="bg1"/>
                </a:solidFill>
                <a:latin typeface="Lato Regular"/>
                <a:ea typeface="Lato Regular"/>
                <a:cs typeface="Lato Regular"/>
              </a:rPr>
              <a:t>CORTE 31 DE DIC DE 2017</a:t>
            </a:r>
          </a:p>
        </p:txBody>
      </p:sp>
      <p:sp>
        <p:nvSpPr>
          <p:cNvPr id="6151" name="CuadroTexto 11"/>
          <p:cNvSpPr txBox="1">
            <a:spLocks noChangeArrowheads="1"/>
          </p:cNvSpPr>
          <p:nvPr/>
        </p:nvSpPr>
        <p:spPr bwMode="auto">
          <a:xfrm>
            <a:off x="5954713" y="6535739"/>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1400" dirty="0">
                <a:solidFill>
                  <a:srgbClr val="A9A8A9"/>
                </a:solidFill>
                <a:latin typeface="Lato Regular"/>
                <a:ea typeface="Lato Regular"/>
                <a:cs typeface="Lato Regular"/>
              </a:rPr>
              <a:t>Gerencia de Muebles</a:t>
            </a:r>
          </a:p>
        </p:txBody>
      </p:sp>
      <p:pic>
        <p:nvPicPr>
          <p:cNvPr id="8" name="Imagen 7"/>
          <p:cNvPicPr>
            <a:picLocks noChangeAspect="1"/>
          </p:cNvPicPr>
          <p:nvPr/>
        </p:nvPicPr>
        <p:blipFill rotWithShape="1">
          <a:blip r:embed="rId4"/>
          <a:srcRect t="32898" b="38900"/>
          <a:stretch/>
        </p:blipFill>
        <p:spPr>
          <a:xfrm>
            <a:off x="1965988" y="2378603"/>
            <a:ext cx="2449253" cy="927652"/>
          </a:xfrm>
          <a:prstGeom prst="rect">
            <a:avLst/>
          </a:prstGeom>
        </p:spPr>
      </p:pic>
      <p:pic>
        <p:nvPicPr>
          <p:cNvPr id="9" name="Imagen 8"/>
          <p:cNvPicPr>
            <a:picLocks noChangeAspect="1"/>
          </p:cNvPicPr>
          <p:nvPr/>
        </p:nvPicPr>
        <p:blipFill>
          <a:blip r:embed="rId5"/>
          <a:stretch>
            <a:fillRect/>
          </a:stretch>
        </p:blipFill>
        <p:spPr>
          <a:xfrm>
            <a:off x="1801380" y="4062993"/>
            <a:ext cx="2449253" cy="826901"/>
          </a:xfrm>
          <a:prstGeom prst="rect">
            <a:avLst/>
          </a:prstGeom>
        </p:spPr>
      </p:pic>
      <p:sp>
        <p:nvSpPr>
          <p:cNvPr id="11" name="Rectángulo 10"/>
          <p:cNvSpPr/>
          <p:nvPr/>
        </p:nvSpPr>
        <p:spPr>
          <a:xfrm>
            <a:off x="1848400" y="5568624"/>
            <a:ext cx="2449253" cy="646331"/>
          </a:xfrm>
          <a:prstGeom prst="rect">
            <a:avLst/>
          </a:prstGeom>
        </p:spPr>
        <p:txBody>
          <a:bodyPr wrap="square">
            <a:spAutoFit/>
          </a:bodyPr>
          <a:lstStyle/>
          <a:p>
            <a:pPr algn="ctr"/>
            <a:r>
              <a:rPr lang="pt-BR" b="1" cap="all" dirty="0">
                <a:solidFill>
                  <a:srgbClr val="333333"/>
                </a:solidFill>
                <a:latin typeface="source_sans_pro"/>
              </a:rPr>
              <a:t>PARQUEADEROS </a:t>
            </a:r>
          </a:p>
          <a:p>
            <a:pPr algn="ctr"/>
            <a:r>
              <a:rPr lang="pt-BR" b="1" cap="all" dirty="0">
                <a:solidFill>
                  <a:srgbClr val="333333"/>
                </a:solidFill>
                <a:latin typeface="source_sans_pro"/>
              </a:rPr>
              <a:t>PATIOS CEIBAS S.A.S.</a:t>
            </a:r>
          </a:p>
        </p:txBody>
      </p:sp>
      <p:cxnSp>
        <p:nvCxnSpPr>
          <p:cNvPr id="13" name="Conector recto 12"/>
          <p:cNvCxnSpPr/>
          <p:nvPr/>
        </p:nvCxnSpPr>
        <p:spPr>
          <a:xfrm flipH="1">
            <a:off x="4812886" y="1643267"/>
            <a:ext cx="26505" cy="4863548"/>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Conector recto 19"/>
          <p:cNvCxnSpPr>
            <a:cxnSpLocks/>
          </p:cNvCxnSpPr>
          <p:nvPr/>
        </p:nvCxnSpPr>
        <p:spPr>
          <a:xfrm flipH="1">
            <a:off x="8463200" y="1643267"/>
            <a:ext cx="45862" cy="4876596"/>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Conector recto 21"/>
          <p:cNvCxnSpPr/>
          <p:nvPr/>
        </p:nvCxnSpPr>
        <p:spPr>
          <a:xfrm flipH="1">
            <a:off x="10229564" y="1643267"/>
            <a:ext cx="26505" cy="4863548"/>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Conector recto 15"/>
          <p:cNvCxnSpPr/>
          <p:nvPr/>
        </p:nvCxnSpPr>
        <p:spPr>
          <a:xfrm>
            <a:off x="1741004" y="3652424"/>
            <a:ext cx="851506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Conector recto 24"/>
          <p:cNvCxnSpPr/>
          <p:nvPr/>
        </p:nvCxnSpPr>
        <p:spPr>
          <a:xfrm>
            <a:off x="1714499" y="5236062"/>
            <a:ext cx="851506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Conector recto 25"/>
          <p:cNvCxnSpPr/>
          <p:nvPr/>
        </p:nvCxnSpPr>
        <p:spPr>
          <a:xfrm>
            <a:off x="1714499" y="6495015"/>
            <a:ext cx="8515065" cy="0"/>
          </a:xfrm>
          <a:prstGeom prst="line">
            <a:avLst/>
          </a:prstGeom>
        </p:spPr>
        <p:style>
          <a:lnRef idx="1">
            <a:schemeClr val="accent1"/>
          </a:lnRef>
          <a:fillRef idx="0">
            <a:schemeClr val="accent1"/>
          </a:fillRef>
          <a:effectRef idx="0">
            <a:schemeClr val="accent1"/>
          </a:effectRef>
          <a:fontRef idx="minor">
            <a:schemeClr val="tx1"/>
          </a:fontRef>
        </p:style>
      </p:cxnSp>
      <p:pic>
        <p:nvPicPr>
          <p:cNvPr id="45" name="Imagen 44"/>
          <p:cNvPicPr>
            <a:picLocks noChangeAspect="1"/>
          </p:cNvPicPr>
          <p:nvPr/>
        </p:nvPicPr>
        <p:blipFill>
          <a:blip r:embed="rId6"/>
          <a:stretch>
            <a:fillRect/>
          </a:stretch>
        </p:blipFill>
        <p:spPr>
          <a:xfrm>
            <a:off x="4970445" y="1280640"/>
            <a:ext cx="1025055" cy="994874"/>
          </a:xfrm>
          <a:prstGeom prst="rect">
            <a:avLst/>
          </a:prstGeom>
        </p:spPr>
      </p:pic>
      <p:pic>
        <p:nvPicPr>
          <p:cNvPr id="4" name="Imagen 3"/>
          <p:cNvPicPr>
            <a:picLocks noChangeAspect="1"/>
          </p:cNvPicPr>
          <p:nvPr/>
        </p:nvPicPr>
        <p:blipFill>
          <a:blip r:embed="rId7"/>
          <a:stretch>
            <a:fillRect/>
          </a:stretch>
        </p:blipFill>
        <p:spPr>
          <a:xfrm>
            <a:off x="5997035" y="1351592"/>
            <a:ext cx="1271520" cy="813773"/>
          </a:xfrm>
          <a:prstGeom prst="rect">
            <a:avLst/>
          </a:prstGeom>
        </p:spPr>
      </p:pic>
      <p:sp>
        <p:nvSpPr>
          <p:cNvPr id="6" name="CuadroTexto 5"/>
          <p:cNvSpPr txBox="1"/>
          <p:nvPr/>
        </p:nvSpPr>
        <p:spPr>
          <a:xfrm>
            <a:off x="5517392" y="2501804"/>
            <a:ext cx="2220044" cy="646331"/>
          </a:xfrm>
          <a:prstGeom prst="rect">
            <a:avLst/>
          </a:prstGeom>
          <a:noFill/>
        </p:spPr>
        <p:txBody>
          <a:bodyPr wrap="square" rtlCol="0">
            <a:spAutoFit/>
          </a:bodyPr>
          <a:lstStyle/>
          <a:p>
            <a:pPr algn="ctr"/>
            <a:r>
              <a:rPr lang="es-ES" sz="3600" b="1" dirty="0"/>
              <a:t>1.863</a:t>
            </a:r>
            <a:endParaRPr lang="es-CO" b="1" dirty="0"/>
          </a:p>
        </p:txBody>
      </p:sp>
      <p:pic>
        <p:nvPicPr>
          <p:cNvPr id="3" name="Imagen 2"/>
          <p:cNvPicPr>
            <a:picLocks noChangeAspect="1"/>
          </p:cNvPicPr>
          <p:nvPr/>
        </p:nvPicPr>
        <p:blipFill>
          <a:blip r:embed="rId8"/>
          <a:stretch>
            <a:fillRect/>
          </a:stretch>
        </p:blipFill>
        <p:spPr>
          <a:xfrm>
            <a:off x="9042646" y="1348627"/>
            <a:ext cx="633977" cy="862141"/>
          </a:xfrm>
          <a:prstGeom prst="rect">
            <a:avLst/>
          </a:prstGeom>
        </p:spPr>
      </p:pic>
      <p:sp>
        <p:nvSpPr>
          <p:cNvPr id="7" name="CuadroTexto 6"/>
          <p:cNvSpPr txBox="1"/>
          <p:nvPr/>
        </p:nvSpPr>
        <p:spPr>
          <a:xfrm>
            <a:off x="8489705" y="2230985"/>
            <a:ext cx="1739859" cy="1200329"/>
          </a:xfrm>
          <a:prstGeom prst="rect">
            <a:avLst/>
          </a:prstGeom>
          <a:noFill/>
        </p:spPr>
        <p:txBody>
          <a:bodyPr wrap="square" rtlCol="0">
            <a:spAutoFit/>
          </a:bodyPr>
          <a:lstStyle/>
          <a:p>
            <a:pPr algn="ctr"/>
            <a:r>
              <a:rPr lang="es-ES" sz="1200" dirty="0"/>
              <a:t>Bogotá</a:t>
            </a:r>
          </a:p>
          <a:p>
            <a:pPr algn="ctr"/>
            <a:r>
              <a:rPr lang="es-ES" sz="1200" dirty="0"/>
              <a:t>Valle </a:t>
            </a:r>
          </a:p>
          <a:p>
            <a:pPr algn="ctr"/>
            <a:r>
              <a:rPr lang="es-ES" sz="1200" dirty="0"/>
              <a:t>Nariño</a:t>
            </a:r>
          </a:p>
          <a:p>
            <a:pPr algn="ctr"/>
            <a:r>
              <a:rPr lang="es-ES" sz="1200" dirty="0"/>
              <a:t>Santander</a:t>
            </a:r>
          </a:p>
          <a:p>
            <a:pPr algn="ctr"/>
            <a:r>
              <a:rPr lang="es-ES" sz="1200" dirty="0"/>
              <a:t>Norte de Santander</a:t>
            </a:r>
          </a:p>
          <a:p>
            <a:pPr algn="ctr"/>
            <a:r>
              <a:rPr lang="es-ES" sz="1200" dirty="0"/>
              <a:t>Atlántico</a:t>
            </a:r>
            <a:endParaRPr lang="es-CO" sz="1200" dirty="0"/>
          </a:p>
        </p:txBody>
      </p:sp>
      <p:sp>
        <p:nvSpPr>
          <p:cNvPr id="33" name="CuadroTexto 32"/>
          <p:cNvSpPr txBox="1"/>
          <p:nvPr/>
        </p:nvSpPr>
        <p:spPr>
          <a:xfrm>
            <a:off x="8500595" y="3840037"/>
            <a:ext cx="1739859" cy="1200329"/>
          </a:xfrm>
          <a:prstGeom prst="rect">
            <a:avLst/>
          </a:prstGeom>
          <a:noFill/>
        </p:spPr>
        <p:txBody>
          <a:bodyPr wrap="square" rtlCol="0">
            <a:spAutoFit/>
          </a:bodyPr>
          <a:lstStyle/>
          <a:p>
            <a:pPr algn="ctr"/>
            <a:r>
              <a:rPr lang="es-ES" sz="1200" dirty="0"/>
              <a:t>Caldas</a:t>
            </a:r>
          </a:p>
          <a:p>
            <a:pPr algn="ctr"/>
            <a:r>
              <a:rPr lang="es-ES" sz="1200" dirty="0"/>
              <a:t>Risaralda</a:t>
            </a:r>
          </a:p>
          <a:p>
            <a:pPr algn="ctr"/>
            <a:r>
              <a:rPr lang="es-ES" sz="1200" dirty="0"/>
              <a:t>Antioquia</a:t>
            </a:r>
          </a:p>
          <a:p>
            <a:pPr algn="ctr"/>
            <a:r>
              <a:rPr lang="es-ES" sz="1200" dirty="0"/>
              <a:t>Córdoba</a:t>
            </a:r>
          </a:p>
          <a:p>
            <a:pPr algn="ctr"/>
            <a:r>
              <a:rPr lang="es-ES" sz="1200" dirty="0"/>
              <a:t>Meta</a:t>
            </a:r>
          </a:p>
          <a:p>
            <a:pPr algn="ctr"/>
            <a:r>
              <a:rPr lang="es-ES" sz="1200" dirty="0"/>
              <a:t>Casanare</a:t>
            </a:r>
            <a:endParaRPr lang="es-CO" sz="1200" dirty="0"/>
          </a:p>
        </p:txBody>
      </p:sp>
      <p:sp>
        <p:nvSpPr>
          <p:cNvPr id="34" name="CuadroTexto 33"/>
          <p:cNvSpPr txBox="1"/>
          <p:nvPr/>
        </p:nvSpPr>
        <p:spPr>
          <a:xfrm>
            <a:off x="8478815" y="5699045"/>
            <a:ext cx="1739859" cy="461665"/>
          </a:xfrm>
          <a:prstGeom prst="rect">
            <a:avLst/>
          </a:prstGeom>
          <a:noFill/>
        </p:spPr>
        <p:txBody>
          <a:bodyPr wrap="square" rtlCol="0">
            <a:spAutoFit/>
          </a:bodyPr>
          <a:lstStyle/>
          <a:p>
            <a:pPr algn="ctr"/>
            <a:r>
              <a:rPr lang="es-ES" sz="1200" dirty="0"/>
              <a:t>Huila</a:t>
            </a:r>
          </a:p>
          <a:p>
            <a:pPr algn="ctr"/>
            <a:r>
              <a:rPr lang="es-ES" sz="1200" dirty="0"/>
              <a:t>Tolima</a:t>
            </a:r>
            <a:endParaRPr lang="es-CO" sz="1200" dirty="0"/>
          </a:p>
        </p:txBody>
      </p:sp>
      <p:pic>
        <p:nvPicPr>
          <p:cNvPr id="5" name="Imagen 4">
            <a:extLst>
              <a:ext uri="{FF2B5EF4-FFF2-40B4-BE49-F238E27FC236}">
                <a16:creationId xmlns:a16="http://schemas.microsoft.com/office/drawing/2014/main" id="{10D998D5-5DD8-4BDF-B2BF-0E0DE2D83461}"/>
              </a:ext>
            </a:extLst>
          </p:cNvPr>
          <p:cNvPicPr>
            <a:picLocks noChangeAspect="1"/>
          </p:cNvPicPr>
          <p:nvPr/>
        </p:nvPicPr>
        <p:blipFill>
          <a:blip r:embed="rId9"/>
          <a:stretch>
            <a:fillRect/>
          </a:stretch>
        </p:blipFill>
        <p:spPr>
          <a:xfrm>
            <a:off x="7289607" y="1392658"/>
            <a:ext cx="1153460" cy="789399"/>
          </a:xfrm>
          <a:prstGeom prst="rect">
            <a:avLst/>
          </a:prstGeom>
        </p:spPr>
      </p:pic>
      <p:sp>
        <p:nvSpPr>
          <p:cNvPr id="30" name="CuadroTexto 29">
            <a:extLst>
              <a:ext uri="{FF2B5EF4-FFF2-40B4-BE49-F238E27FC236}">
                <a16:creationId xmlns:a16="http://schemas.microsoft.com/office/drawing/2014/main" id="{82793204-ABF8-46A8-BC40-14B6CB76FA26}"/>
              </a:ext>
            </a:extLst>
          </p:cNvPr>
          <p:cNvSpPr txBox="1"/>
          <p:nvPr/>
        </p:nvSpPr>
        <p:spPr>
          <a:xfrm>
            <a:off x="5469227" y="4243563"/>
            <a:ext cx="2220044" cy="646331"/>
          </a:xfrm>
          <a:prstGeom prst="rect">
            <a:avLst/>
          </a:prstGeom>
          <a:noFill/>
        </p:spPr>
        <p:txBody>
          <a:bodyPr wrap="square" rtlCol="0">
            <a:spAutoFit/>
          </a:bodyPr>
          <a:lstStyle/>
          <a:p>
            <a:pPr algn="ctr"/>
            <a:r>
              <a:rPr lang="es-ES" sz="3600" b="1" dirty="0"/>
              <a:t>988</a:t>
            </a:r>
            <a:endParaRPr lang="es-CO" b="1" dirty="0"/>
          </a:p>
        </p:txBody>
      </p:sp>
      <p:sp>
        <p:nvSpPr>
          <p:cNvPr id="31" name="CuadroTexto 30">
            <a:extLst>
              <a:ext uri="{FF2B5EF4-FFF2-40B4-BE49-F238E27FC236}">
                <a16:creationId xmlns:a16="http://schemas.microsoft.com/office/drawing/2014/main" id="{9F481614-31ED-4206-BACC-35B83770F87E}"/>
              </a:ext>
            </a:extLst>
          </p:cNvPr>
          <p:cNvSpPr txBox="1"/>
          <p:nvPr/>
        </p:nvSpPr>
        <p:spPr>
          <a:xfrm>
            <a:off x="5565153" y="5568721"/>
            <a:ext cx="2220044" cy="646331"/>
          </a:xfrm>
          <a:prstGeom prst="rect">
            <a:avLst/>
          </a:prstGeom>
          <a:noFill/>
        </p:spPr>
        <p:txBody>
          <a:bodyPr wrap="square" rtlCol="0">
            <a:spAutoFit/>
          </a:bodyPr>
          <a:lstStyle/>
          <a:p>
            <a:pPr algn="ctr"/>
            <a:r>
              <a:rPr lang="es-ES" sz="3600" b="1" dirty="0"/>
              <a:t>604</a:t>
            </a:r>
            <a:endParaRPr lang="es-CO" b="1" dirty="0"/>
          </a:p>
        </p:txBody>
      </p:sp>
      <p:cxnSp>
        <p:nvCxnSpPr>
          <p:cNvPr id="19" name="Conector recto 18">
            <a:extLst>
              <a:ext uri="{FF2B5EF4-FFF2-40B4-BE49-F238E27FC236}">
                <a16:creationId xmlns:a16="http://schemas.microsoft.com/office/drawing/2014/main" id="{8D4B3812-7D6E-429E-938D-025A028D951D}"/>
              </a:ext>
            </a:extLst>
          </p:cNvPr>
          <p:cNvCxnSpPr/>
          <p:nvPr/>
        </p:nvCxnSpPr>
        <p:spPr>
          <a:xfrm flipH="1">
            <a:off x="1524001" y="1914525"/>
            <a:ext cx="3302137" cy="0"/>
          </a:xfrm>
          <a:prstGeom prst="line">
            <a:avLst/>
          </a:prstGeom>
        </p:spPr>
        <p:style>
          <a:lnRef idx="1">
            <a:schemeClr val="accent1"/>
          </a:lnRef>
          <a:fillRef idx="0">
            <a:schemeClr val="accent1"/>
          </a:fillRef>
          <a:effectRef idx="0">
            <a:schemeClr val="accent1"/>
          </a:effectRef>
          <a:fontRef idx="minor">
            <a:schemeClr val="tx1"/>
          </a:fontRef>
        </p:style>
      </p:cxnSp>
      <p:sp>
        <p:nvSpPr>
          <p:cNvPr id="37" name="CuadroTexto 36">
            <a:extLst>
              <a:ext uri="{FF2B5EF4-FFF2-40B4-BE49-F238E27FC236}">
                <a16:creationId xmlns:a16="http://schemas.microsoft.com/office/drawing/2014/main" id="{8E598033-04D4-4E2C-8CC2-AE9D5EA81A17}"/>
              </a:ext>
            </a:extLst>
          </p:cNvPr>
          <p:cNvSpPr txBox="1"/>
          <p:nvPr/>
        </p:nvSpPr>
        <p:spPr>
          <a:xfrm>
            <a:off x="2067380" y="1209545"/>
            <a:ext cx="2220044" cy="646331"/>
          </a:xfrm>
          <a:prstGeom prst="rect">
            <a:avLst/>
          </a:prstGeom>
          <a:noFill/>
        </p:spPr>
        <p:txBody>
          <a:bodyPr wrap="square" rtlCol="0">
            <a:spAutoFit/>
          </a:bodyPr>
          <a:lstStyle/>
          <a:p>
            <a:pPr algn="ctr"/>
            <a:r>
              <a:rPr lang="es-ES" sz="3600" b="1" dirty="0"/>
              <a:t>3.455</a:t>
            </a:r>
            <a:endParaRPr lang="es-CO" b="1" dirty="0"/>
          </a:p>
        </p:txBody>
      </p:sp>
      <p:sp>
        <p:nvSpPr>
          <p:cNvPr id="28" name="Rectángulo 27">
            <a:extLst>
              <a:ext uri="{FF2B5EF4-FFF2-40B4-BE49-F238E27FC236}">
                <a16:creationId xmlns:a16="http://schemas.microsoft.com/office/drawing/2014/main" id="{6B8336F2-323D-4E6B-A794-1C61B03217FA}"/>
              </a:ext>
            </a:extLst>
          </p:cNvPr>
          <p:cNvSpPr/>
          <p:nvPr/>
        </p:nvSpPr>
        <p:spPr>
          <a:xfrm>
            <a:off x="1"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29" name="Rectángulo 28">
            <a:extLst>
              <a:ext uri="{FF2B5EF4-FFF2-40B4-BE49-F238E27FC236}">
                <a16:creationId xmlns:a16="http://schemas.microsoft.com/office/drawing/2014/main" id="{AC77460F-8CAE-4F52-85FA-D4E3E07A0FC5}"/>
              </a:ext>
            </a:extLst>
          </p:cNvPr>
          <p:cNvSpPr/>
          <p:nvPr/>
        </p:nvSpPr>
        <p:spPr>
          <a:xfrm>
            <a:off x="5876040" y="6518529"/>
            <a:ext cx="6096000" cy="276999"/>
          </a:xfrm>
          <a:prstGeom prst="rect">
            <a:avLst/>
          </a:prstGeom>
        </p:spPr>
        <p:txBody>
          <a:bodyPr>
            <a:spAutoFit/>
          </a:bodyPr>
          <a:lstStyle/>
          <a:p>
            <a:pPr algn="r" defTabSz="696681">
              <a:defRPr/>
            </a:pPr>
            <a:r>
              <a:rPr lang="es-ES" sz="1200" kern="0" dirty="0">
                <a:solidFill>
                  <a:prstClr val="white"/>
                </a:solidFill>
              </a:rPr>
              <a:t>Gerencia de Muebles</a:t>
            </a:r>
          </a:p>
        </p:txBody>
      </p:sp>
    </p:spTree>
    <p:extLst>
      <p:ext uri="{BB962C8B-B14F-4D97-AF65-F5344CB8AC3E}">
        <p14:creationId xmlns:p14="http://schemas.microsoft.com/office/powerpoint/2010/main" val="3833735071"/>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Marcador de contenido 6"/>
          <p:cNvGraphicFramePr>
            <a:graphicFrameLocks noGrp="1"/>
          </p:cNvGraphicFramePr>
          <p:nvPr>
            <p:ph idx="1"/>
            <p:extLst>
              <p:ext uri="{D42A27DB-BD31-4B8C-83A1-F6EECF244321}">
                <p14:modId xmlns:p14="http://schemas.microsoft.com/office/powerpoint/2010/main" val="2700418399"/>
              </p:ext>
            </p:extLst>
          </p:nvPr>
        </p:nvGraphicFramePr>
        <p:xfrm>
          <a:off x="725864" y="1371599"/>
          <a:ext cx="11019362" cy="5161175"/>
        </p:xfrm>
        <a:graphic>
          <a:graphicData uri="http://schemas.openxmlformats.org/drawingml/2006/table">
            <a:tbl>
              <a:tblPr firstRow="1" bandRow="1">
                <a:tableStyleId>{5940675A-B579-460E-94D1-54222C63F5DA}</a:tableStyleId>
              </a:tblPr>
              <a:tblGrid>
                <a:gridCol w="2107288">
                  <a:extLst>
                    <a:ext uri="{9D8B030D-6E8A-4147-A177-3AD203B41FA5}">
                      <a16:colId xmlns:a16="http://schemas.microsoft.com/office/drawing/2014/main" val="3638833337"/>
                    </a:ext>
                  </a:extLst>
                </a:gridCol>
                <a:gridCol w="1565832">
                  <a:extLst>
                    <a:ext uri="{9D8B030D-6E8A-4147-A177-3AD203B41FA5}">
                      <a16:colId xmlns:a16="http://schemas.microsoft.com/office/drawing/2014/main" val="66697373"/>
                    </a:ext>
                  </a:extLst>
                </a:gridCol>
                <a:gridCol w="1536564">
                  <a:extLst>
                    <a:ext uri="{9D8B030D-6E8A-4147-A177-3AD203B41FA5}">
                      <a16:colId xmlns:a16="http://schemas.microsoft.com/office/drawing/2014/main" val="3550270680"/>
                    </a:ext>
                  </a:extLst>
                </a:gridCol>
                <a:gridCol w="1434127">
                  <a:extLst>
                    <a:ext uri="{9D8B030D-6E8A-4147-A177-3AD203B41FA5}">
                      <a16:colId xmlns:a16="http://schemas.microsoft.com/office/drawing/2014/main" val="1300098340"/>
                    </a:ext>
                  </a:extLst>
                </a:gridCol>
                <a:gridCol w="1449190">
                  <a:extLst>
                    <a:ext uri="{9D8B030D-6E8A-4147-A177-3AD203B41FA5}">
                      <a16:colId xmlns:a16="http://schemas.microsoft.com/office/drawing/2014/main" val="1360361325"/>
                    </a:ext>
                  </a:extLst>
                </a:gridCol>
                <a:gridCol w="1330164">
                  <a:extLst>
                    <a:ext uri="{9D8B030D-6E8A-4147-A177-3AD203B41FA5}">
                      <a16:colId xmlns:a16="http://schemas.microsoft.com/office/drawing/2014/main" val="3206656652"/>
                    </a:ext>
                  </a:extLst>
                </a:gridCol>
                <a:gridCol w="1596197">
                  <a:extLst>
                    <a:ext uri="{9D8B030D-6E8A-4147-A177-3AD203B41FA5}">
                      <a16:colId xmlns:a16="http://schemas.microsoft.com/office/drawing/2014/main" val="3747502063"/>
                    </a:ext>
                  </a:extLst>
                </a:gridCol>
              </a:tblGrid>
              <a:tr h="1476561">
                <a:tc>
                  <a:txBody>
                    <a:bodyPr/>
                    <a:lstStyle/>
                    <a:p>
                      <a:r>
                        <a:rPr lang="es-CO" sz="1600" b="1" dirty="0"/>
                        <a:t>OPERADOR-</a:t>
                      </a:r>
                    </a:p>
                    <a:p>
                      <a:r>
                        <a:rPr lang="es-CO" sz="1600" b="1" dirty="0"/>
                        <a:t>FECHA </a:t>
                      </a:r>
                      <a:r>
                        <a:rPr lang="es-CO" sz="1600" b="1" baseline="0" dirty="0"/>
                        <a:t> DE INICIO </a:t>
                      </a:r>
                      <a:endParaRPr lang="es-CO" sz="1600" b="1" dirty="0"/>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a:r>
                        <a:rPr lang="es-CO" sz="1600" b="1" dirty="0"/>
                        <a:t>VALOR </a:t>
                      </a:r>
                    </a:p>
                    <a:p>
                      <a:pPr algn="ctr"/>
                      <a:r>
                        <a:rPr lang="es-CO" sz="1600" b="1" dirty="0"/>
                        <a:t>INICIAL</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a:r>
                        <a:rPr lang="es-CO" sz="1600" b="1" dirty="0"/>
                        <a:t>ADICIÓN  Y PRÓRROGA #1    (Julio 17 a</a:t>
                      </a:r>
                    </a:p>
                    <a:p>
                      <a:pPr algn="ctr"/>
                      <a:r>
                        <a:rPr lang="es-CO" sz="1600" b="1" dirty="0"/>
                        <a:t>(30-09-17)</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a:r>
                        <a:rPr lang="es-CO" sz="1600" b="1" dirty="0"/>
                        <a:t>ADICIÓN Y PRÓRROGA #2</a:t>
                      </a:r>
                    </a:p>
                    <a:p>
                      <a:pPr algn="ctr"/>
                      <a:r>
                        <a:rPr lang="es-CO" sz="1600" b="1" dirty="0"/>
                        <a:t>(Sep.</a:t>
                      </a:r>
                      <a:r>
                        <a:rPr lang="es-CO" sz="1600" b="1" baseline="0" dirty="0"/>
                        <a:t> 29 a</a:t>
                      </a:r>
                      <a:r>
                        <a:rPr lang="es-CO" sz="1600" b="1" dirty="0"/>
                        <a:t> 18-10-17)</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CO" sz="1600" b="1" dirty="0"/>
                        <a:t>ADICIÓN Y</a:t>
                      </a:r>
                      <a:r>
                        <a:rPr lang="es-CO" sz="1600" b="1" baseline="0" dirty="0"/>
                        <a:t> PRÓRROGA </a:t>
                      </a:r>
                      <a:r>
                        <a:rPr lang="es-CO" sz="1600" b="1" dirty="0"/>
                        <a:t>#3</a:t>
                      </a:r>
                    </a:p>
                    <a:p>
                      <a:pPr marL="0" marR="0" indent="0" algn="ctr" defTabSz="914400" rtl="0" eaLnBrk="1" fontAlgn="auto" latinLnBrk="0" hangingPunct="1">
                        <a:lnSpc>
                          <a:spcPct val="100000"/>
                        </a:lnSpc>
                        <a:spcBef>
                          <a:spcPts val="0"/>
                        </a:spcBef>
                        <a:spcAft>
                          <a:spcPts val="0"/>
                        </a:spcAft>
                        <a:buClrTx/>
                        <a:buSzTx/>
                        <a:buFontTx/>
                        <a:buNone/>
                        <a:tabLst/>
                        <a:defRPr/>
                      </a:pPr>
                      <a:r>
                        <a:rPr lang="es-CO" sz="1600" b="1" dirty="0"/>
                        <a:t>(Oct. 18 de 2017 a 31-03-18.)</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CO" sz="1600" b="1" dirty="0"/>
                        <a:t>ADICIÓN  #4</a:t>
                      </a:r>
                    </a:p>
                    <a:p>
                      <a:pPr marL="0" marR="0" indent="0" algn="ctr" defTabSz="914400" rtl="0" eaLnBrk="1" fontAlgn="auto" latinLnBrk="0" hangingPunct="1">
                        <a:lnSpc>
                          <a:spcPct val="100000"/>
                        </a:lnSpc>
                        <a:spcBef>
                          <a:spcPts val="0"/>
                        </a:spcBef>
                        <a:spcAft>
                          <a:spcPts val="0"/>
                        </a:spcAft>
                        <a:buClrTx/>
                        <a:buSzTx/>
                        <a:buFontTx/>
                        <a:buNone/>
                        <a:tabLst/>
                        <a:defRPr/>
                      </a:pPr>
                      <a:endParaRPr lang="es-CO" sz="1600" b="1" dirty="0"/>
                    </a:p>
                    <a:p>
                      <a:pPr algn="ctr"/>
                      <a:r>
                        <a:rPr lang="es-CO" sz="1600" b="1" dirty="0"/>
                        <a:t>-INVENTARIO-</a:t>
                      </a:r>
                    </a:p>
                    <a:p>
                      <a:pPr algn="ctr"/>
                      <a:r>
                        <a:rPr lang="es-CO" sz="1600" b="1" dirty="0"/>
                        <a:t>(28-12-2018)</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a:r>
                        <a:rPr lang="es-CO" sz="1600" b="1" dirty="0"/>
                        <a:t>TOTAL</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a16="http://schemas.microsoft.com/office/drawing/2014/main" val="1152883478"/>
                  </a:ext>
                </a:extLst>
              </a:tr>
              <a:tr h="1256954">
                <a:tc>
                  <a:txBody>
                    <a:bodyPr/>
                    <a:lstStyle/>
                    <a:p>
                      <a:endParaRPr lang="es-CO" sz="1200" dirty="0"/>
                    </a:p>
                    <a:p>
                      <a:endParaRPr lang="es-CO" sz="1200" dirty="0"/>
                    </a:p>
                    <a:p>
                      <a:endParaRPr lang="es-CO" sz="1200" dirty="0"/>
                    </a:p>
                    <a:p>
                      <a:endParaRPr lang="es-CO" sz="1200" dirty="0"/>
                    </a:p>
                    <a:p>
                      <a:pPr algn="ctr"/>
                      <a:r>
                        <a:rPr lang="es-CO" sz="1600" dirty="0">
                          <a:effectLst>
                            <a:outerShdw blurRad="38100" dist="38100" dir="2700000" algn="tl">
                              <a:srgbClr val="000000">
                                <a:alpha val="43137"/>
                              </a:srgbClr>
                            </a:outerShdw>
                          </a:effectLst>
                        </a:rPr>
                        <a:t>18-02-2016</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ctr" defTabSz="914400" rtl="0" eaLnBrk="1" latinLnBrk="0" hangingPunct="1"/>
                      <a:endParaRPr lang="es-ES" sz="1500" kern="1200" dirty="0">
                        <a:solidFill>
                          <a:schemeClr val="tx1"/>
                        </a:solidFill>
                        <a:effectLst>
                          <a:outerShdw blurRad="38100" dist="38100" dir="2700000" algn="tl">
                            <a:srgbClr val="000000">
                              <a:alpha val="43137"/>
                            </a:srgbClr>
                          </a:outerShdw>
                        </a:effectLst>
                        <a:latin typeface="+mn-lt"/>
                        <a:ea typeface="+mn-ea"/>
                        <a:cs typeface="+mn-cs"/>
                      </a:endParaRPr>
                    </a:p>
                    <a:p>
                      <a:pPr marL="0" algn="ctr" defTabSz="914400" rtl="0" eaLnBrk="1" latinLnBrk="0" hangingPunct="1"/>
                      <a:r>
                        <a:rPr lang="es-ES" sz="1500" kern="1200" dirty="0">
                          <a:solidFill>
                            <a:schemeClr val="tx1"/>
                          </a:solidFill>
                          <a:effectLst>
                            <a:outerShdw blurRad="38100" dist="38100" dir="2700000" algn="tl">
                              <a:srgbClr val="000000">
                                <a:alpha val="43137"/>
                              </a:srgbClr>
                            </a:outerShdw>
                          </a:effectLst>
                          <a:latin typeface="+mn-lt"/>
                          <a:ea typeface="+mn-ea"/>
                          <a:cs typeface="+mn-cs"/>
                        </a:rPr>
                        <a:t>$5.048.363.913</a:t>
                      </a:r>
                      <a:endParaRPr lang="es-CO" sz="1500" kern="1200" dirty="0">
                        <a:solidFill>
                          <a:schemeClr val="tx1"/>
                        </a:solidFill>
                        <a:effectLst>
                          <a:outerShdw blurRad="38100" dist="38100" dir="2700000" algn="tl">
                            <a:srgbClr val="000000">
                              <a:alpha val="43137"/>
                            </a:srgbClr>
                          </a:outerShdw>
                        </a:effectLst>
                        <a:latin typeface="+mn-lt"/>
                        <a:ea typeface="+mn-ea"/>
                        <a:cs typeface="+mn-cs"/>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ctr" defTabSz="914400" rtl="0" eaLnBrk="1" latinLnBrk="0" hangingPunct="1"/>
                      <a:endParaRPr lang="es-ES" sz="1500" kern="1200" dirty="0">
                        <a:solidFill>
                          <a:schemeClr val="tx1"/>
                        </a:solidFill>
                        <a:effectLst>
                          <a:outerShdw blurRad="38100" dist="38100" dir="2700000" algn="tl">
                            <a:srgbClr val="000000">
                              <a:alpha val="43137"/>
                            </a:srgbClr>
                          </a:outerShdw>
                        </a:effectLst>
                        <a:latin typeface="+mn-lt"/>
                        <a:ea typeface="+mn-ea"/>
                        <a:cs typeface="+mn-cs"/>
                      </a:endParaRPr>
                    </a:p>
                    <a:p>
                      <a:pPr marL="0" algn="ctr" defTabSz="914400" rtl="0" eaLnBrk="1" latinLnBrk="0" hangingPunct="1"/>
                      <a:r>
                        <a:rPr lang="es-ES" sz="1500" kern="1200" dirty="0">
                          <a:solidFill>
                            <a:schemeClr val="tx1"/>
                          </a:solidFill>
                          <a:effectLst>
                            <a:outerShdw blurRad="38100" dist="38100" dir="2700000" algn="tl">
                              <a:srgbClr val="000000">
                                <a:alpha val="43137"/>
                              </a:srgbClr>
                            </a:outerShdw>
                          </a:effectLst>
                          <a:latin typeface="+mn-lt"/>
                          <a:ea typeface="+mn-ea"/>
                          <a:cs typeface="+mn-cs"/>
                        </a:rPr>
                        <a:t>$5.581.960.422</a:t>
                      </a:r>
                      <a:endParaRPr lang="es-CO" sz="1500" kern="1200" dirty="0">
                        <a:solidFill>
                          <a:schemeClr val="tx1"/>
                        </a:solidFill>
                        <a:effectLst>
                          <a:outerShdw blurRad="38100" dist="38100" dir="2700000" algn="tl">
                            <a:srgbClr val="000000">
                              <a:alpha val="43137"/>
                            </a:srgbClr>
                          </a:outerShdw>
                        </a:effectLst>
                        <a:latin typeface="+mn-lt"/>
                        <a:ea typeface="+mn-ea"/>
                        <a:cs typeface="+mn-cs"/>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ctr" defTabSz="914400" rtl="0" eaLnBrk="1" latinLnBrk="0" hangingPunct="1"/>
                      <a:endParaRPr lang="es-ES" sz="1500" kern="1200" dirty="0">
                        <a:solidFill>
                          <a:schemeClr val="tx1"/>
                        </a:solidFill>
                        <a:effectLst>
                          <a:outerShdw blurRad="38100" dist="38100" dir="2700000" algn="tl">
                            <a:srgbClr val="000000">
                              <a:alpha val="43137"/>
                            </a:srgbClr>
                          </a:outerShdw>
                        </a:effectLst>
                        <a:latin typeface="+mn-lt"/>
                        <a:ea typeface="+mn-ea"/>
                        <a:cs typeface="+mn-cs"/>
                      </a:endParaRPr>
                    </a:p>
                    <a:p>
                      <a:pPr marL="0" algn="ctr" defTabSz="914400" rtl="0" eaLnBrk="1" latinLnBrk="0" hangingPunct="1"/>
                      <a:r>
                        <a:rPr lang="es-ES" sz="1500" kern="1200" dirty="0">
                          <a:solidFill>
                            <a:schemeClr val="tx1"/>
                          </a:solidFill>
                          <a:effectLst>
                            <a:outerShdw blurRad="38100" dist="38100" dir="2700000" algn="tl">
                              <a:srgbClr val="000000">
                                <a:alpha val="43137"/>
                              </a:srgbClr>
                            </a:outerShdw>
                          </a:effectLst>
                          <a:latin typeface="+mn-lt"/>
                          <a:ea typeface="+mn-ea"/>
                          <a:cs typeface="+mn-cs"/>
                        </a:rPr>
                        <a:t>$149.458.812</a:t>
                      </a:r>
                      <a:endParaRPr lang="es-CO" sz="1500" kern="1200" dirty="0">
                        <a:solidFill>
                          <a:schemeClr val="tx1"/>
                        </a:solidFill>
                        <a:effectLst>
                          <a:outerShdw blurRad="38100" dist="38100" dir="2700000" algn="tl">
                            <a:srgbClr val="000000">
                              <a:alpha val="43137"/>
                            </a:srgbClr>
                          </a:outerShdw>
                        </a:effectLst>
                        <a:latin typeface="+mn-lt"/>
                        <a:ea typeface="+mn-ea"/>
                        <a:cs typeface="+mn-cs"/>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ctr" defTabSz="914400" rtl="0" eaLnBrk="1" latinLnBrk="0" hangingPunct="1"/>
                      <a:endParaRPr lang="es-ES" sz="1500" kern="1200" dirty="0">
                        <a:solidFill>
                          <a:schemeClr val="tx1"/>
                        </a:solidFill>
                        <a:effectLst>
                          <a:outerShdw blurRad="38100" dist="38100" dir="2700000" algn="tl">
                            <a:srgbClr val="000000">
                              <a:alpha val="43137"/>
                            </a:srgbClr>
                          </a:outerShdw>
                        </a:effectLst>
                        <a:latin typeface="+mn-lt"/>
                        <a:ea typeface="+mn-ea"/>
                        <a:cs typeface="+mn-cs"/>
                      </a:endParaRPr>
                    </a:p>
                    <a:p>
                      <a:pPr marL="0" algn="ctr" defTabSz="914400" rtl="0" eaLnBrk="1" latinLnBrk="0" hangingPunct="1"/>
                      <a:r>
                        <a:rPr lang="es-ES" sz="1500" kern="1200" dirty="0">
                          <a:solidFill>
                            <a:schemeClr val="tx1"/>
                          </a:solidFill>
                          <a:effectLst>
                            <a:outerShdw blurRad="38100" dist="38100" dir="2700000" algn="tl">
                              <a:srgbClr val="000000">
                                <a:alpha val="43137"/>
                              </a:srgbClr>
                            </a:outerShdw>
                          </a:effectLst>
                          <a:latin typeface="+mn-lt"/>
                          <a:ea typeface="+mn-ea"/>
                          <a:cs typeface="+mn-cs"/>
                        </a:rPr>
                        <a:t>$2.200.541.188</a:t>
                      </a:r>
                      <a:endParaRPr lang="es-CO" sz="1500" kern="1200" dirty="0">
                        <a:solidFill>
                          <a:schemeClr val="tx1"/>
                        </a:solidFill>
                        <a:effectLst>
                          <a:outerShdw blurRad="38100" dist="38100" dir="2700000" algn="tl">
                            <a:srgbClr val="000000">
                              <a:alpha val="43137"/>
                            </a:srgbClr>
                          </a:outerShdw>
                        </a:effectLst>
                        <a:latin typeface="+mn-lt"/>
                        <a:ea typeface="+mn-ea"/>
                        <a:cs typeface="+mn-cs"/>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ctr" defTabSz="914400" rtl="0" eaLnBrk="1" latinLnBrk="0" hangingPunct="1"/>
                      <a:endParaRPr lang="es-ES" sz="1500" kern="1200" dirty="0">
                        <a:solidFill>
                          <a:schemeClr val="tx1"/>
                        </a:solidFill>
                        <a:effectLst>
                          <a:outerShdw blurRad="38100" dist="38100" dir="2700000" algn="tl">
                            <a:srgbClr val="000000">
                              <a:alpha val="43137"/>
                            </a:srgbClr>
                          </a:outerShdw>
                        </a:effectLst>
                        <a:latin typeface="+mn-lt"/>
                        <a:ea typeface="+mn-ea"/>
                        <a:cs typeface="+mn-cs"/>
                      </a:endParaRPr>
                    </a:p>
                    <a:p>
                      <a:pPr marL="0" algn="ctr" defTabSz="914400" rtl="0" eaLnBrk="1" latinLnBrk="0" hangingPunct="1"/>
                      <a:r>
                        <a:rPr lang="es-ES" sz="1500" kern="1200" dirty="0">
                          <a:solidFill>
                            <a:schemeClr val="tx1"/>
                          </a:solidFill>
                          <a:effectLst>
                            <a:outerShdw blurRad="38100" dist="38100" dir="2700000" algn="tl">
                              <a:srgbClr val="000000">
                                <a:alpha val="43137"/>
                              </a:srgbClr>
                            </a:outerShdw>
                          </a:effectLst>
                          <a:latin typeface="+mn-lt"/>
                          <a:ea typeface="+mn-ea"/>
                          <a:cs typeface="+mn-cs"/>
                        </a:rPr>
                        <a:t>$174.427.200</a:t>
                      </a:r>
                      <a:endParaRPr lang="es-CO" sz="1500" kern="1200" dirty="0">
                        <a:solidFill>
                          <a:schemeClr val="tx1"/>
                        </a:solidFill>
                        <a:effectLst>
                          <a:outerShdw blurRad="38100" dist="38100" dir="2700000" algn="tl">
                            <a:srgbClr val="000000">
                              <a:alpha val="43137"/>
                            </a:srgbClr>
                          </a:outerShdw>
                        </a:effectLst>
                        <a:latin typeface="+mn-lt"/>
                        <a:ea typeface="+mn-ea"/>
                        <a:cs typeface="+mn-cs"/>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a:endParaRPr lang="es-CO" sz="1500" kern="1200" dirty="0">
                        <a:solidFill>
                          <a:schemeClr val="tx1"/>
                        </a:solidFill>
                        <a:effectLst>
                          <a:outerShdw blurRad="38100" dist="38100" dir="2700000" algn="tl">
                            <a:srgbClr val="000000">
                              <a:alpha val="43137"/>
                            </a:srgbClr>
                          </a:outerShdw>
                        </a:effectLst>
                        <a:latin typeface="+mn-lt"/>
                        <a:ea typeface="+mn-ea"/>
                        <a:cs typeface="+mn-cs"/>
                      </a:endParaRPr>
                    </a:p>
                    <a:p>
                      <a:pPr algn="ctr"/>
                      <a:r>
                        <a:rPr lang="es-CO" sz="1500" kern="1200" dirty="0">
                          <a:solidFill>
                            <a:schemeClr val="tx1"/>
                          </a:solidFill>
                          <a:effectLst>
                            <a:outerShdw blurRad="38100" dist="38100" dir="2700000" algn="tl">
                              <a:srgbClr val="000000">
                                <a:alpha val="43137"/>
                              </a:srgbClr>
                            </a:outerShdw>
                          </a:effectLst>
                          <a:latin typeface="+mn-lt"/>
                          <a:ea typeface="+mn-ea"/>
                          <a:cs typeface="+mn-cs"/>
                        </a:rPr>
                        <a:t>$13.154.751.535</a:t>
                      </a:r>
                    </a:p>
                    <a:p>
                      <a:pPr algn="ctr"/>
                      <a:endParaRPr lang="es-CO" sz="1500" dirty="0"/>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a16="http://schemas.microsoft.com/office/drawing/2014/main" val="3146704890"/>
                  </a:ext>
                </a:extLst>
              </a:tr>
              <a:tr h="1160263">
                <a:tc>
                  <a:txBody>
                    <a:bodyPr/>
                    <a:lstStyle/>
                    <a:p>
                      <a:endParaRPr lang="es-CO" sz="1200" dirty="0"/>
                    </a:p>
                    <a:p>
                      <a:endParaRPr lang="es-CO" sz="1200" dirty="0"/>
                    </a:p>
                    <a:p>
                      <a:endParaRPr lang="es-CO" sz="1200" dirty="0"/>
                    </a:p>
                    <a:p>
                      <a:pPr marL="0" algn="ctr" defTabSz="914400" rtl="0" eaLnBrk="1" latinLnBrk="0" hangingPunct="1"/>
                      <a:r>
                        <a:rPr lang="es-CO" sz="1600" kern="1200" dirty="0">
                          <a:solidFill>
                            <a:schemeClr val="tx1"/>
                          </a:solidFill>
                          <a:effectLst>
                            <a:outerShdw blurRad="38100" dist="38100" dir="2700000" algn="tl">
                              <a:srgbClr val="000000">
                                <a:alpha val="43137"/>
                              </a:srgbClr>
                            </a:outerShdw>
                          </a:effectLst>
                          <a:latin typeface="+mn-lt"/>
                          <a:ea typeface="+mn-ea"/>
                          <a:cs typeface="+mn-cs"/>
                        </a:rPr>
                        <a:t>25-02-2016</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ctr" defTabSz="914400" rtl="0" eaLnBrk="1" latinLnBrk="0" hangingPunct="1"/>
                      <a:endParaRPr lang="es-ES" sz="1500" kern="1200" dirty="0">
                        <a:solidFill>
                          <a:schemeClr val="tx1"/>
                        </a:solidFill>
                        <a:effectLst>
                          <a:outerShdw blurRad="38100" dist="38100" dir="2700000" algn="tl">
                            <a:srgbClr val="000000">
                              <a:alpha val="43137"/>
                            </a:srgbClr>
                          </a:outerShdw>
                        </a:effectLst>
                        <a:latin typeface="+mn-lt"/>
                        <a:ea typeface="+mn-ea"/>
                        <a:cs typeface="+mn-cs"/>
                      </a:endParaRPr>
                    </a:p>
                    <a:p>
                      <a:pPr marL="0" algn="ctr" defTabSz="914400" rtl="0" eaLnBrk="1" latinLnBrk="0" hangingPunct="1"/>
                      <a:r>
                        <a:rPr lang="es-ES" sz="1500" kern="1200" dirty="0">
                          <a:solidFill>
                            <a:schemeClr val="tx1"/>
                          </a:solidFill>
                          <a:effectLst>
                            <a:outerShdw blurRad="38100" dist="38100" dir="2700000" algn="tl">
                              <a:srgbClr val="000000">
                                <a:alpha val="43137"/>
                              </a:srgbClr>
                            </a:outerShdw>
                          </a:effectLst>
                          <a:latin typeface="+mn-lt"/>
                          <a:ea typeface="+mn-ea"/>
                          <a:cs typeface="+mn-cs"/>
                        </a:rPr>
                        <a:t>$2.811.478.060 </a:t>
                      </a:r>
                      <a:endParaRPr lang="es-CO" sz="1500" kern="1200" dirty="0">
                        <a:solidFill>
                          <a:schemeClr val="tx1"/>
                        </a:solidFill>
                        <a:effectLst>
                          <a:outerShdw blurRad="38100" dist="38100" dir="2700000" algn="tl">
                            <a:srgbClr val="000000">
                              <a:alpha val="43137"/>
                            </a:srgbClr>
                          </a:outerShdw>
                        </a:effectLst>
                        <a:latin typeface="+mn-lt"/>
                        <a:ea typeface="+mn-ea"/>
                        <a:cs typeface="+mn-cs"/>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ctr" defTabSz="914400" rtl="0" eaLnBrk="1" latinLnBrk="0" hangingPunct="1"/>
                      <a:endParaRPr lang="es-ES" sz="1500" kern="1200" dirty="0">
                        <a:solidFill>
                          <a:schemeClr val="tx1"/>
                        </a:solidFill>
                        <a:effectLst>
                          <a:outerShdw blurRad="38100" dist="38100" dir="2700000" algn="tl">
                            <a:srgbClr val="000000">
                              <a:alpha val="43137"/>
                            </a:srgbClr>
                          </a:outerShdw>
                        </a:effectLst>
                        <a:latin typeface="+mn-lt"/>
                        <a:ea typeface="+mn-ea"/>
                        <a:cs typeface="+mn-cs"/>
                      </a:endParaRPr>
                    </a:p>
                    <a:p>
                      <a:pPr marL="0" algn="ctr" defTabSz="914400" rtl="0" eaLnBrk="1" latinLnBrk="0" hangingPunct="1"/>
                      <a:r>
                        <a:rPr lang="es-ES" sz="1500" kern="1200" dirty="0">
                          <a:solidFill>
                            <a:schemeClr val="tx1"/>
                          </a:solidFill>
                          <a:effectLst>
                            <a:outerShdw blurRad="38100" dist="38100" dir="2700000" algn="tl">
                              <a:srgbClr val="000000">
                                <a:alpha val="43137"/>
                              </a:srgbClr>
                            </a:outerShdw>
                          </a:effectLst>
                          <a:latin typeface="+mn-lt"/>
                          <a:ea typeface="+mn-ea"/>
                          <a:cs typeface="+mn-cs"/>
                        </a:rPr>
                        <a:t>$2.743.675.461 </a:t>
                      </a:r>
                      <a:endParaRPr lang="es-CO" sz="1500" kern="1200" dirty="0">
                        <a:solidFill>
                          <a:schemeClr val="tx1"/>
                        </a:solidFill>
                        <a:effectLst>
                          <a:outerShdw blurRad="38100" dist="38100" dir="2700000" algn="tl">
                            <a:srgbClr val="000000">
                              <a:alpha val="43137"/>
                            </a:srgbClr>
                          </a:outerShdw>
                        </a:effectLst>
                        <a:latin typeface="+mn-lt"/>
                        <a:ea typeface="+mn-ea"/>
                        <a:cs typeface="+mn-cs"/>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ctr" defTabSz="914400" rtl="0" eaLnBrk="1" latinLnBrk="0" hangingPunct="1"/>
                      <a:endParaRPr lang="es-ES" sz="1500" kern="1200" dirty="0">
                        <a:solidFill>
                          <a:schemeClr val="tx1"/>
                        </a:solidFill>
                        <a:effectLst>
                          <a:outerShdw blurRad="38100" dist="38100" dir="2700000" algn="tl">
                            <a:srgbClr val="000000">
                              <a:alpha val="43137"/>
                            </a:srgbClr>
                          </a:outerShdw>
                        </a:effectLst>
                        <a:latin typeface="+mn-lt"/>
                        <a:ea typeface="+mn-ea"/>
                        <a:cs typeface="+mn-cs"/>
                      </a:endParaRPr>
                    </a:p>
                    <a:p>
                      <a:pPr marL="0" algn="ctr" defTabSz="914400" rtl="0" eaLnBrk="1" latinLnBrk="0" hangingPunct="1"/>
                      <a:r>
                        <a:rPr lang="es-ES" sz="1500" kern="1200" dirty="0">
                          <a:solidFill>
                            <a:schemeClr val="tx1"/>
                          </a:solidFill>
                          <a:effectLst>
                            <a:outerShdw blurRad="38100" dist="38100" dir="2700000" algn="tl">
                              <a:srgbClr val="000000">
                                <a:alpha val="43137"/>
                              </a:srgbClr>
                            </a:outerShdw>
                          </a:effectLst>
                          <a:latin typeface="+mn-lt"/>
                          <a:ea typeface="+mn-ea"/>
                          <a:cs typeface="+mn-cs"/>
                        </a:rPr>
                        <a:t>$303.314.449</a:t>
                      </a:r>
                      <a:endParaRPr lang="es-CO" sz="1500" kern="1200" dirty="0">
                        <a:solidFill>
                          <a:schemeClr val="tx1"/>
                        </a:solidFill>
                        <a:effectLst>
                          <a:outerShdw blurRad="38100" dist="38100" dir="2700000" algn="tl">
                            <a:srgbClr val="000000">
                              <a:alpha val="43137"/>
                            </a:srgbClr>
                          </a:outerShdw>
                        </a:effectLst>
                        <a:latin typeface="+mn-lt"/>
                        <a:ea typeface="+mn-ea"/>
                        <a:cs typeface="+mn-cs"/>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ctr" defTabSz="914400" rtl="0" eaLnBrk="1" latinLnBrk="0" hangingPunct="1"/>
                      <a:endParaRPr lang="es-ES" sz="1500" kern="1200" dirty="0">
                        <a:solidFill>
                          <a:schemeClr val="tx1"/>
                        </a:solidFill>
                        <a:effectLst>
                          <a:outerShdw blurRad="38100" dist="38100" dir="2700000" algn="tl">
                            <a:srgbClr val="000000">
                              <a:alpha val="43137"/>
                            </a:srgbClr>
                          </a:outerShdw>
                        </a:effectLst>
                        <a:latin typeface="+mn-lt"/>
                        <a:ea typeface="+mn-ea"/>
                        <a:cs typeface="+mn-cs"/>
                      </a:endParaRPr>
                    </a:p>
                    <a:p>
                      <a:pPr marL="0" algn="ctr" defTabSz="914400" rtl="0" eaLnBrk="1" latinLnBrk="0" hangingPunct="1"/>
                      <a:r>
                        <a:rPr lang="es-ES" sz="1500" kern="1200" dirty="0">
                          <a:solidFill>
                            <a:schemeClr val="tx1"/>
                          </a:solidFill>
                          <a:effectLst>
                            <a:outerShdw blurRad="38100" dist="38100" dir="2700000" algn="tl">
                              <a:srgbClr val="000000">
                                <a:alpha val="43137"/>
                              </a:srgbClr>
                            </a:outerShdw>
                          </a:effectLst>
                          <a:latin typeface="+mn-lt"/>
                          <a:ea typeface="+mn-ea"/>
                          <a:cs typeface="+mn-cs"/>
                        </a:rPr>
                        <a:t>$1.484.685.551</a:t>
                      </a:r>
                      <a:endParaRPr lang="es-CO" sz="1500" kern="1200" dirty="0">
                        <a:solidFill>
                          <a:schemeClr val="tx1"/>
                        </a:solidFill>
                        <a:effectLst>
                          <a:outerShdw blurRad="38100" dist="38100" dir="2700000" algn="tl">
                            <a:srgbClr val="000000">
                              <a:alpha val="43137"/>
                            </a:srgbClr>
                          </a:outerShdw>
                        </a:effectLst>
                        <a:latin typeface="+mn-lt"/>
                        <a:ea typeface="+mn-ea"/>
                        <a:cs typeface="+mn-cs"/>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ctr" defTabSz="914400" rtl="0" eaLnBrk="1" latinLnBrk="0" hangingPunct="1"/>
                      <a:endParaRPr lang="es-CO" sz="1500" kern="1200" dirty="0">
                        <a:solidFill>
                          <a:schemeClr val="tx1"/>
                        </a:solidFill>
                        <a:effectLst>
                          <a:outerShdw blurRad="38100" dist="38100" dir="2700000" algn="tl">
                            <a:srgbClr val="000000">
                              <a:alpha val="43137"/>
                            </a:srgbClr>
                          </a:outerShdw>
                        </a:effectLst>
                        <a:latin typeface="+mn-lt"/>
                        <a:ea typeface="+mn-ea"/>
                        <a:cs typeface="+mn-cs"/>
                      </a:endParaRPr>
                    </a:p>
                    <a:p>
                      <a:pPr marL="0" algn="ctr" defTabSz="914400" rtl="0" eaLnBrk="1" latinLnBrk="0" hangingPunct="1"/>
                      <a:r>
                        <a:rPr lang="es-CO" sz="1500" kern="1200" dirty="0">
                          <a:solidFill>
                            <a:schemeClr val="tx1"/>
                          </a:solidFill>
                          <a:effectLst>
                            <a:outerShdw blurRad="38100" dist="38100" dir="2700000" algn="tl">
                              <a:srgbClr val="000000">
                                <a:alpha val="43137"/>
                              </a:srgbClr>
                            </a:outerShdw>
                          </a:effectLst>
                          <a:latin typeface="+mn-lt"/>
                          <a:ea typeface="+mn-ea"/>
                          <a:cs typeface="+mn-cs"/>
                        </a:rPr>
                        <a:t>$0</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ctr" defTabSz="914400" rtl="0" eaLnBrk="1" latinLnBrk="0" hangingPunct="1"/>
                      <a:endParaRPr lang="es-CO" sz="1500" kern="1200" dirty="0">
                        <a:solidFill>
                          <a:schemeClr val="tx1"/>
                        </a:solidFill>
                        <a:effectLst>
                          <a:outerShdw blurRad="38100" dist="38100" dir="2700000" algn="tl">
                            <a:srgbClr val="000000">
                              <a:alpha val="43137"/>
                            </a:srgbClr>
                          </a:outerShdw>
                        </a:effectLst>
                        <a:latin typeface="+mn-lt"/>
                        <a:ea typeface="+mn-ea"/>
                        <a:cs typeface="+mn-cs"/>
                      </a:endParaRPr>
                    </a:p>
                    <a:p>
                      <a:pPr marL="0" algn="ctr" defTabSz="914400" rtl="0" eaLnBrk="1" latinLnBrk="0" hangingPunct="1"/>
                      <a:r>
                        <a:rPr lang="es-CO" sz="1500" kern="1200" dirty="0">
                          <a:solidFill>
                            <a:schemeClr val="tx1"/>
                          </a:solidFill>
                          <a:effectLst>
                            <a:outerShdw blurRad="38100" dist="38100" dir="2700000" algn="tl">
                              <a:srgbClr val="000000">
                                <a:alpha val="43137"/>
                              </a:srgbClr>
                            </a:outerShdw>
                          </a:effectLst>
                          <a:latin typeface="+mn-lt"/>
                          <a:ea typeface="+mn-ea"/>
                          <a:cs typeface="+mn-cs"/>
                        </a:rPr>
                        <a:t>$7.343.153.521</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a16="http://schemas.microsoft.com/office/drawing/2014/main" val="381960505"/>
                  </a:ext>
                </a:extLst>
              </a:tr>
              <a:tr h="1267397">
                <a:tc>
                  <a:txBody>
                    <a:bodyPr/>
                    <a:lstStyle/>
                    <a:p>
                      <a:pPr algn="ctr"/>
                      <a:r>
                        <a:rPr lang="es-CO" sz="1600" kern="1200" dirty="0">
                          <a:solidFill>
                            <a:schemeClr val="tx1"/>
                          </a:solidFill>
                          <a:effectLst>
                            <a:outerShdw blurRad="38100" dist="38100" dir="2700000" algn="tl">
                              <a:srgbClr val="000000">
                                <a:alpha val="43137"/>
                              </a:srgbClr>
                            </a:outerShdw>
                          </a:effectLst>
                          <a:latin typeface="+mn-lt"/>
                          <a:ea typeface="+mn-ea"/>
                          <a:cs typeface="+mn-cs"/>
                        </a:rPr>
                        <a:t>CEIBAS</a:t>
                      </a:r>
                    </a:p>
                    <a:p>
                      <a:pPr algn="ctr"/>
                      <a:endParaRPr lang="es-CO" sz="600" kern="1200" dirty="0">
                        <a:solidFill>
                          <a:schemeClr val="tx1"/>
                        </a:solidFill>
                        <a:effectLst>
                          <a:outerShdw blurRad="38100" dist="38100" dir="2700000" algn="tl">
                            <a:srgbClr val="000000">
                              <a:alpha val="43137"/>
                            </a:srgbClr>
                          </a:outerShdw>
                        </a:effectLst>
                        <a:latin typeface="+mn-lt"/>
                        <a:ea typeface="+mn-ea"/>
                        <a:cs typeface="+mn-cs"/>
                      </a:endParaRPr>
                    </a:p>
                    <a:p>
                      <a:pPr algn="ctr"/>
                      <a:endParaRPr lang="es-CO" sz="600" kern="1200" dirty="0">
                        <a:solidFill>
                          <a:schemeClr val="tx1"/>
                        </a:solidFill>
                        <a:effectLst>
                          <a:outerShdw blurRad="38100" dist="38100" dir="2700000" algn="tl">
                            <a:srgbClr val="000000">
                              <a:alpha val="43137"/>
                            </a:srgbClr>
                          </a:outerShdw>
                        </a:effectLst>
                        <a:latin typeface="+mn-lt"/>
                        <a:ea typeface="+mn-ea"/>
                        <a:cs typeface="+mn-cs"/>
                      </a:endParaRPr>
                    </a:p>
                    <a:p>
                      <a:pPr marL="0" algn="ctr" defTabSz="914400" rtl="0" eaLnBrk="1" latinLnBrk="0" hangingPunct="1"/>
                      <a:endParaRPr lang="es-CO" sz="1600" kern="1200" dirty="0">
                        <a:solidFill>
                          <a:schemeClr val="tx1"/>
                        </a:solidFill>
                        <a:effectLst>
                          <a:outerShdw blurRad="38100" dist="38100" dir="2700000" algn="tl">
                            <a:srgbClr val="000000">
                              <a:alpha val="43137"/>
                            </a:srgbClr>
                          </a:outerShdw>
                        </a:effectLst>
                        <a:latin typeface="+mn-lt"/>
                        <a:ea typeface="+mn-ea"/>
                        <a:cs typeface="+mn-cs"/>
                      </a:endParaRPr>
                    </a:p>
                    <a:p>
                      <a:pPr marL="0" algn="ctr" defTabSz="914400" rtl="0" eaLnBrk="1" latinLnBrk="0" hangingPunct="1"/>
                      <a:endParaRPr lang="es-CO" sz="1600" kern="1200" dirty="0">
                        <a:solidFill>
                          <a:schemeClr val="tx1"/>
                        </a:solidFill>
                        <a:effectLst>
                          <a:outerShdw blurRad="38100" dist="38100" dir="2700000" algn="tl">
                            <a:srgbClr val="000000">
                              <a:alpha val="43137"/>
                            </a:srgbClr>
                          </a:outerShdw>
                        </a:effectLst>
                        <a:latin typeface="+mn-lt"/>
                        <a:ea typeface="+mn-ea"/>
                        <a:cs typeface="+mn-cs"/>
                      </a:endParaRPr>
                    </a:p>
                    <a:p>
                      <a:pPr marL="0" algn="ctr" defTabSz="914400" rtl="0" eaLnBrk="1" latinLnBrk="0" hangingPunct="1"/>
                      <a:r>
                        <a:rPr lang="es-CO" sz="1600" kern="1200" dirty="0">
                          <a:solidFill>
                            <a:schemeClr val="tx1"/>
                          </a:solidFill>
                          <a:effectLst>
                            <a:outerShdw blurRad="38100" dist="38100" dir="2700000" algn="tl">
                              <a:srgbClr val="000000">
                                <a:alpha val="43137"/>
                              </a:srgbClr>
                            </a:outerShdw>
                          </a:effectLst>
                          <a:latin typeface="+mn-lt"/>
                          <a:ea typeface="+mn-ea"/>
                          <a:cs typeface="+mn-cs"/>
                        </a:rPr>
                        <a:t>15-02-2016</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ctr" defTabSz="914400" rtl="0" eaLnBrk="1" latinLnBrk="0" hangingPunct="1"/>
                      <a:endParaRPr lang="es-ES" sz="1500" kern="1200" dirty="0">
                        <a:solidFill>
                          <a:schemeClr val="tx1"/>
                        </a:solidFill>
                        <a:effectLst>
                          <a:outerShdw blurRad="38100" dist="38100" dir="2700000" algn="tl">
                            <a:srgbClr val="000000">
                              <a:alpha val="43137"/>
                            </a:srgbClr>
                          </a:outerShdw>
                        </a:effectLst>
                        <a:latin typeface="+mn-lt"/>
                        <a:ea typeface="+mn-ea"/>
                        <a:cs typeface="+mn-cs"/>
                      </a:endParaRPr>
                    </a:p>
                    <a:p>
                      <a:pPr marL="0" algn="ctr" defTabSz="914400" rtl="0" eaLnBrk="1" latinLnBrk="0" hangingPunct="1"/>
                      <a:r>
                        <a:rPr lang="es-ES" sz="1500" kern="1200" dirty="0">
                          <a:solidFill>
                            <a:schemeClr val="tx1"/>
                          </a:solidFill>
                          <a:effectLst>
                            <a:outerShdw blurRad="38100" dist="38100" dir="2700000" algn="tl">
                              <a:srgbClr val="000000">
                                <a:alpha val="43137"/>
                              </a:srgbClr>
                            </a:outerShdw>
                          </a:effectLst>
                          <a:latin typeface="+mn-lt"/>
                          <a:ea typeface="+mn-ea"/>
                          <a:cs typeface="+mn-cs"/>
                        </a:rPr>
                        <a:t>$722.585.520</a:t>
                      </a:r>
                      <a:endParaRPr lang="es-CO" sz="1500" kern="1200" dirty="0">
                        <a:solidFill>
                          <a:schemeClr val="tx1"/>
                        </a:solidFill>
                        <a:effectLst>
                          <a:outerShdw blurRad="38100" dist="38100" dir="2700000" algn="tl">
                            <a:srgbClr val="000000">
                              <a:alpha val="43137"/>
                            </a:srgbClr>
                          </a:outerShdw>
                        </a:effectLst>
                        <a:latin typeface="+mn-lt"/>
                        <a:ea typeface="+mn-ea"/>
                        <a:cs typeface="+mn-cs"/>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ctr" defTabSz="914400" rtl="0" eaLnBrk="1" latinLnBrk="0" hangingPunct="1"/>
                      <a:endParaRPr lang="es-ES" sz="1500" kern="1200" dirty="0">
                        <a:solidFill>
                          <a:schemeClr val="tx1"/>
                        </a:solidFill>
                        <a:effectLst>
                          <a:outerShdw blurRad="38100" dist="38100" dir="2700000" algn="tl">
                            <a:srgbClr val="000000">
                              <a:alpha val="43137"/>
                            </a:srgbClr>
                          </a:outerShdw>
                        </a:effectLst>
                        <a:latin typeface="+mn-lt"/>
                        <a:ea typeface="+mn-ea"/>
                        <a:cs typeface="+mn-cs"/>
                      </a:endParaRPr>
                    </a:p>
                    <a:p>
                      <a:pPr marL="0" algn="ctr" defTabSz="914400" rtl="0" eaLnBrk="1" latinLnBrk="0" hangingPunct="1"/>
                      <a:r>
                        <a:rPr lang="es-ES" sz="1500" kern="1200" dirty="0">
                          <a:solidFill>
                            <a:schemeClr val="tx1"/>
                          </a:solidFill>
                          <a:effectLst>
                            <a:outerShdw blurRad="38100" dist="38100" dir="2700000" algn="tl">
                              <a:srgbClr val="000000">
                                <a:alpha val="43137"/>
                              </a:srgbClr>
                            </a:outerShdw>
                          </a:effectLst>
                          <a:latin typeface="+mn-lt"/>
                          <a:ea typeface="+mn-ea"/>
                          <a:cs typeface="+mn-cs"/>
                        </a:rPr>
                        <a:t>$1.215.603.937</a:t>
                      </a:r>
                      <a:endParaRPr lang="es-CO" sz="1500" kern="1200" dirty="0">
                        <a:solidFill>
                          <a:schemeClr val="tx1"/>
                        </a:solidFill>
                        <a:effectLst>
                          <a:outerShdw blurRad="38100" dist="38100" dir="2700000" algn="tl">
                            <a:srgbClr val="000000">
                              <a:alpha val="43137"/>
                            </a:srgbClr>
                          </a:outerShdw>
                        </a:effectLst>
                        <a:latin typeface="+mn-lt"/>
                        <a:ea typeface="+mn-ea"/>
                        <a:cs typeface="+mn-cs"/>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ctr" defTabSz="914400" rtl="0" eaLnBrk="1" latinLnBrk="0" hangingPunct="1"/>
                      <a:endParaRPr lang="es-CO" sz="1500" kern="1200" dirty="0">
                        <a:solidFill>
                          <a:schemeClr val="tx1"/>
                        </a:solidFill>
                        <a:effectLst>
                          <a:outerShdw blurRad="38100" dist="38100" dir="2700000" algn="tl">
                            <a:srgbClr val="000000">
                              <a:alpha val="43137"/>
                            </a:srgbClr>
                          </a:outerShdw>
                        </a:effectLst>
                        <a:latin typeface="+mn-lt"/>
                        <a:ea typeface="+mn-ea"/>
                        <a:cs typeface="+mn-cs"/>
                      </a:endParaRPr>
                    </a:p>
                    <a:p>
                      <a:pPr marL="0" algn="ctr" defTabSz="914400" rtl="0" eaLnBrk="1" latinLnBrk="0" hangingPunct="1"/>
                      <a:r>
                        <a:rPr lang="es-CO" sz="1500" kern="1200" dirty="0">
                          <a:solidFill>
                            <a:schemeClr val="tx1"/>
                          </a:solidFill>
                          <a:effectLst>
                            <a:outerShdw blurRad="38100" dist="38100" dir="2700000" algn="tl">
                              <a:srgbClr val="000000">
                                <a:alpha val="43137"/>
                              </a:srgbClr>
                            </a:outerShdw>
                          </a:effectLst>
                          <a:latin typeface="+mn-lt"/>
                          <a:ea typeface="+mn-ea"/>
                          <a:cs typeface="+mn-cs"/>
                        </a:rPr>
                        <a:t>$0</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ctr" defTabSz="914400" rtl="0" eaLnBrk="1" latinLnBrk="0" hangingPunct="1"/>
                      <a:endParaRPr lang="es-CO" sz="1500" kern="1200" dirty="0">
                        <a:solidFill>
                          <a:schemeClr val="tx1"/>
                        </a:solidFill>
                        <a:effectLst>
                          <a:outerShdw blurRad="38100" dist="38100" dir="2700000" algn="tl">
                            <a:srgbClr val="000000">
                              <a:alpha val="43137"/>
                            </a:srgbClr>
                          </a:outerShdw>
                        </a:effectLst>
                        <a:latin typeface="+mn-lt"/>
                        <a:ea typeface="+mn-ea"/>
                        <a:cs typeface="+mn-cs"/>
                      </a:endParaRPr>
                    </a:p>
                    <a:p>
                      <a:pPr marL="0" algn="ctr" defTabSz="914400" rtl="0" eaLnBrk="1" latinLnBrk="0" hangingPunct="1"/>
                      <a:r>
                        <a:rPr lang="es-CO" sz="1500" kern="1200" dirty="0">
                          <a:solidFill>
                            <a:schemeClr val="tx1"/>
                          </a:solidFill>
                          <a:effectLst>
                            <a:outerShdw blurRad="38100" dist="38100" dir="2700000" algn="tl">
                              <a:srgbClr val="000000">
                                <a:alpha val="43137"/>
                              </a:srgbClr>
                            </a:outerShdw>
                          </a:effectLst>
                          <a:latin typeface="+mn-lt"/>
                          <a:ea typeface="+mn-ea"/>
                          <a:cs typeface="+mn-cs"/>
                        </a:rPr>
                        <a:t>$0</a:t>
                      </a:r>
                    </a:p>
                    <a:p>
                      <a:pPr marL="0" algn="ctr" defTabSz="914400" rtl="0" eaLnBrk="1" latinLnBrk="0" hangingPunct="1"/>
                      <a:endParaRPr lang="es-CO" sz="1500" kern="1200" dirty="0">
                        <a:solidFill>
                          <a:schemeClr val="tx1"/>
                        </a:solidFill>
                        <a:effectLst>
                          <a:outerShdw blurRad="38100" dist="38100" dir="2700000" algn="tl">
                            <a:srgbClr val="000000">
                              <a:alpha val="43137"/>
                            </a:srgbClr>
                          </a:outerShdw>
                        </a:effectLst>
                        <a:latin typeface="+mn-lt"/>
                        <a:ea typeface="+mn-ea"/>
                        <a:cs typeface="+mn-cs"/>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s-CO" sz="1500" kern="1200" dirty="0">
                        <a:solidFill>
                          <a:schemeClr val="tx1"/>
                        </a:solidFill>
                        <a:effectLst>
                          <a:outerShdw blurRad="38100" dist="38100" dir="2700000" algn="tl">
                            <a:srgbClr val="000000">
                              <a:alpha val="43137"/>
                            </a:srgbClr>
                          </a:outerShdw>
                        </a:effectLst>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r>
                        <a:rPr lang="es-CO" sz="1500" kern="1200" dirty="0">
                          <a:solidFill>
                            <a:schemeClr val="tx1"/>
                          </a:solidFill>
                          <a:effectLst>
                            <a:outerShdw blurRad="38100" dist="38100" dir="2700000" algn="tl">
                              <a:srgbClr val="000000">
                                <a:alpha val="43137"/>
                              </a:srgbClr>
                            </a:outerShdw>
                          </a:effectLst>
                          <a:latin typeface="+mn-lt"/>
                          <a:ea typeface="+mn-ea"/>
                          <a:cs typeface="+mn-cs"/>
                        </a:rPr>
                        <a:t>$0</a:t>
                      </a:r>
                    </a:p>
                    <a:p>
                      <a:pPr marL="0" algn="ctr" defTabSz="914400" rtl="0" eaLnBrk="1" latinLnBrk="0" hangingPunct="1"/>
                      <a:endParaRPr lang="es-CO" sz="1500" kern="1200" dirty="0">
                        <a:solidFill>
                          <a:schemeClr val="tx1"/>
                        </a:solidFill>
                        <a:effectLst>
                          <a:outerShdw blurRad="38100" dist="38100" dir="2700000" algn="tl">
                            <a:srgbClr val="000000">
                              <a:alpha val="43137"/>
                            </a:srgbClr>
                          </a:outerShdw>
                        </a:effectLst>
                        <a:latin typeface="+mn-lt"/>
                        <a:ea typeface="+mn-ea"/>
                        <a:cs typeface="+mn-cs"/>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ctr" defTabSz="914400" rtl="0" eaLnBrk="1" latinLnBrk="0" hangingPunct="1"/>
                      <a:endParaRPr lang="es-CO" sz="1500" kern="1200" dirty="0">
                        <a:solidFill>
                          <a:schemeClr val="tx1"/>
                        </a:solidFill>
                        <a:effectLst>
                          <a:outerShdw blurRad="38100" dist="38100" dir="2700000" algn="tl">
                            <a:srgbClr val="000000">
                              <a:alpha val="43137"/>
                            </a:srgbClr>
                          </a:outerShdw>
                        </a:effectLst>
                        <a:latin typeface="+mn-lt"/>
                        <a:ea typeface="+mn-ea"/>
                        <a:cs typeface="+mn-cs"/>
                      </a:endParaRPr>
                    </a:p>
                    <a:p>
                      <a:pPr marL="0" algn="ctr" defTabSz="914400" rtl="0" eaLnBrk="1" latinLnBrk="0" hangingPunct="1"/>
                      <a:r>
                        <a:rPr lang="es-CO" sz="1500" kern="1200" dirty="0">
                          <a:solidFill>
                            <a:schemeClr val="tx1"/>
                          </a:solidFill>
                          <a:effectLst>
                            <a:outerShdw blurRad="38100" dist="38100" dir="2700000" algn="tl">
                              <a:srgbClr val="000000">
                                <a:alpha val="43137"/>
                              </a:srgbClr>
                            </a:outerShdw>
                          </a:effectLst>
                          <a:latin typeface="+mn-lt"/>
                          <a:ea typeface="+mn-ea"/>
                          <a:cs typeface="+mn-cs"/>
                        </a:rPr>
                        <a:t>1.938.189.457</a:t>
                      </a:r>
                    </a:p>
                    <a:p>
                      <a:pPr marL="0" algn="ctr" defTabSz="914400" rtl="0" eaLnBrk="1" latinLnBrk="0" hangingPunct="1"/>
                      <a:endParaRPr lang="es-CO" sz="1500" kern="1200" dirty="0">
                        <a:solidFill>
                          <a:schemeClr val="tx1"/>
                        </a:solidFill>
                        <a:effectLst>
                          <a:outerShdw blurRad="38100" dist="38100" dir="2700000" algn="tl">
                            <a:srgbClr val="000000">
                              <a:alpha val="43137"/>
                            </a:srgbClr>
                          </a:outerShdw>
                        </a:effectLst>
                        <a:latin typeface="+mn-lt"/>
                        <a:ea typeface="+mn-ea"/>
                        <a:cs typeface="+mn-cs"/>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a16="http://schemas.microsoft.com/office/drawing/2014/main" val="550468773"/>
                  </a:ext>
                </a:extLst>
              </a:tr>
            </a:tbl>
          </a:graphicData>
        </a:graphic>
      </p:graphicFrame>
      <p:pic>
        <p:nvPicPr>
          <p:cNvPr id="8" name="Imagen 7"/>
          <p:cNvPicPr>
            <a:picLocks noChangeAspect="1"/>
          </p:cNvPicPr>
          <p:nvPr/>
        </p:nvPicPr>
        <p:blipFill rotWithShape="1">
          <a:blip r:embed="rId2"/>
          <a:srcRect t="32898" b="38900"/>
          <a:stretch/>
        </p:blipFill>
        <p:spPr>
          <a:xfrm>
            <a:off x="1095604" y="3139217"/>
            <a:ext cx="1416206" cy="523722"/>
          </a:xfrm>
          <a:prstGeom prst="rect">
            <a:avLst/>
          </a:prstGeom>
        </p:spPr>
      </p:pic>
      <p:pic>
        <p:nvPicPr>
          <p:cNvPr id="9" name="Imagen 8"/>
          <p:cNvPicPr>
            <a:picLocks noChangeAspect="1"/>
          </p:cNvPicPr>
          <p:nvPr/>
        </p:nvPicPr>
        <p:blipFill>
          <a:blip r:embed="rId3"/>
          <a:stretch>
            <a:fillRect/>
          </a:stretch>
        </p:blipFill>
        <p:spPr>
          <a:xfrm>
            <a:off x="1028697" y="4281128"/>
            <a:ext cx="1550020" cy="433358"/>
          </a:xfrm>
          <a:prstGeom prst="rect">
            <a:avLst/>
          </a:prstGeom>
        </p:spPr>
      </p:pic>
      <p:pic>
        <p:nvPicPr>
          <p:cNvPr id="10" name="Imagen 9"/>
          <p:cNvPicPr>
            <a:picLocks noChangeAspect="1"/>
          </p:cNvPicPr>
          <p:nvPr/>
        </p:nvPicPr>
        <p:blipFill>
          <a:blip r:embed="rId4"/>
          <a:stretch>
            <a:fillRect/>
          </a:stretch>
        </p:blipFill>
        <p:spPr>
          <a:xfrm>
            <a:off x="1378636" y="5573963"/>
            <a:ext cx="850141" cy="499596"/>
          </a:xfrm>
          <a:prstGeom prst="rect">
            <a:avLst/>
          </a:prstGeom>
        </p:spPr>
      </p:pic>
      <p:sp>
        <p:nvSpPr>
          <p:cNvPr id="13" name="Rectángulo 12">
            <a:extLst>
              <a:ext uri="{FF2B5EF4-FFF2-40B4-BE49-F238E27FC236}">
                <a16:creationId xmlns:a16="http://schemas.microsoft.com/office/drawing/2014/main" id="{58E9CB4F-9E97-41AD-B877-C5329C18133D}"/>
              </a:ext>
            </a:extLst>
          </p:cNvPr>
          <p:cNvSpPr/>
          <p:nvPr/>
        </p:nvSpPr>
        <p:spPr>
          <a:xfrm>
            <a:off x="1" y="0"/>
            <a:ext cx="12191999" cy="11029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pic>
        <p:nvPicPr>
          <p:cNvPr id="14" name="Imagen 8" descr="Fondos oscuros-01.png">
            <a:extLst>
              <a:ext uri="{FF2B5EF4-FFF2-40B4-BE49-F238E27FC236}">
                <a16:creationId xmlns:a16="http://schemas.microsoft.com/office/drawing/2014/main" id="{7B98F8A8-8618-47CA-825A-8EA4614889D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12751" y="49363"/>
            <a:ext cx="2222500" cy="824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uadroTexto 21">
            <a:extLst>
              <a:ext uri="{FF2B5EF4-FFF2-40B4-BE49-F238E27FC236}">
                <a16:creationId xmlns:a16="http://schemas.microsoft.com/office/drawing/2014/main" id="{3332ECD4-C71B-4880-8521-2EF02E81BBE7}"/>
              </a:ext>
            </a:extLst>
          </p:cNvPr>
          <p:cNvSpPr txBox="1">
            <a:spLocks noChangeArrowheads="1"/>
          </p:cNvSpPr>
          <p:nvPr/>
        </p:nvSpPr>
        <p:spPr bwMode="auto">
          <a:xfrm>
            <a:off x="5819185" y="146454"/>
            <a:ext cx="59260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2400" b="1" dirty="0">
                <a:solidFill>
                  <a:schemeClr val="bg1"/>
                </a:solidFill>
                <a:latin typeface="Lato Regular"/>
                <a:ea typeface="Lato Regular"/>
                <a:cs typeface="Lato Regular"/>
              </a:rPr>
              <a:t>ADICIONES Y PRÓRROGAS REALIZADAS</a:t>
            </a:r>
          </a:p>
        </p:txBody>
      </p:sp>
      <p:sp>
        <p:nvSpPr>
          <p:cNvPr id="16" name="Rectángulo 15">
            <a:extLst>
              <a:ext uri="{FF2B5EF4-FFF2-40B4-BE49-F238E27FC236}">
                <a16:creationId xmlns:a16="http://schemas.microsoft.com/office/drawing/2014/main" id="{B0BC20EB-46E3-42AC-8BD2-E7EAEF4F9948}"/>
              </a:ext>
            </a:extLst>
          </p:cNvPr>
          <p:cNvSpPr/>
          <p:nvPr/>
        </p:nvSpPr>
        <p:spPr>
          <a:xfrm>
            <a:off x="1"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7" name="Rectángulo 16">
            <a:extLst>
              <a:ext uri="{FF2B5EF4-FFF2-40B4-BE49-F238E27FC236}">
                <a16:creationId xmlns:a16="http://schemas.microsoft.com/office/drawing/2014/main" id="{A6FDBA7A-A106-47C8-AD35-D70A4C599234}"/>
              </a:ext>
            </a:extLst>
          </p:cNvPr>
          <p:cNvSpPr/>
          <p:nvPr/>
        </p:nvSpPr>
        <p:spPr>
          <a:xfrm>
            <a:off x="5876040" y="6518529"/>
            <a:ext cx="6096000" cy="276999"/>
          </a:xfrm>
          <a:prstGeom prst="rect">
            <a:avLst/>
          </a:prstGeom>
        </p:spPr>
        <p:txBody>
          <a:bodyPr>
            <a:spAutoFit/>
          </a:bodyPr>
          <a:lstStyle/>
          <a:p>
            <a:pPr algn="r" defTabSz="696681">
              <a:defRPr/>
            </a:pPr>
            <a:r>
              <a:rPr lang="es-ES" sz="1200" kern="0" dirty="0">
                <a:solidFill>
                  <a:prstClr val="white"/>
                </a:solidFill>
              </a:rPr>
              <a:t>Gerencia de Muebles</a:t>
            </a:r>
          </a:p>
        </p:txBody>
      </p:sp>
    </p:spTree>
    <p:extLst>
      <p:ext uri="{BB962C8B-B14F-4D97-AF65-F5344CB8AC3E}">
        <p14:creationId xmlns:p14="http://schemas.microsoft.com/office/powerpoint/2010/main" val="6955246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1" name="CuadroTexto 11"/>
          <p:cNvSpPr txBox="1">
            <a:spLocks noChangeArrowheads="1"/>
          </p:cNvSpPr>
          <p:nvPr/>
        </p:nvSpPr>
        <p:spPr bwMode="auto">
          <a:xfrm>
            <a:off x="5954713" y="6535739"/>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1400" dirty="0">
                <a:solidFill>
                  <a:srgbClr val="A9A8A9"/>
                </a:solidFill>
                <a:latin typeface="Lato Regular"/>
                <a:ea typeface="Lato Regular"/>
                <a:cs typeface="Lato Regular"/>
              </a:rPr>
              <a:t>Gerencia de Muebles</a:t>
            </a:r>
          </a:p>
        </p:txBody>
      </p:sp>
      <p:pic>
        <p:nvPicPr>
          <p:cNvPr id="11" name="Imagen 10"/>
          <p:cNvPicPr>
            <a:picLocks noChangeAspect="1"/>
          </p:cNvPicPr>
          <p:nvPr/>
        </p:nvPicPr>
        <p:blipFill rotWithShape="1">
          <a:blip r:embed="rId3"/>
          <a:srcRect t="32898" b="38900"/>
          <a:stretch/>
        </p:blipFill>
        <p:spPr>
          <a:xfrm>
            <a:off x="1860492" y="1306743"/>
            <a:ext cx="1441404" cy="545930"/>
          </a:xfrm>
          <a:prstGeom prst="rect">
            <a:avLst/>
          </a:prstGeom>
        </p:spPr>
      </p:pic>
      <p:pic>
        <p:nvPicPr>
          <p:cNvPr id="12" name="Imagen 11"/>
          <p:cNvPicPr>
            <a:picLocks noChangeAspect="1"/>
          </p:cNvPicPr>
          <p:nvPr/>
        </p:nvPicPr>
        <p:blipFill>
          <a:blip r:embed="rId4"/>
          <a:stretch>
            <a:fillRect/>
          </a:stretch>
        </p:blipFill>
        <p:spPr>
          <a:xfrm>
            <a:off x="1746905" y="2293616"/>
            <a:ext cx="1631786" cy="550913"/>
          </a:xfrm>
          <a:prstGeom prst="rect">
            <a:avLst/>
          </a:prstGeom>
        </p:spPr>
      </p:pic>
      <p:sp>
        <p:nvSpPr>
          <p:cNvPr id="13" name="Rectángulo 12"/>
          <p:cNvSpPr/>
          <p:nvPr/>
        </p:nvSpPr>
        <p:spPr>
          <a:xfrm>
            <a:off x="1773740" y="3080384"/>
            <a:ext cx="1619551" cy="461665"/>
          </a:xfrm>
          <a:prstGeom prst="rect">
            <a:avLst/>
          </a:prstGeom>
        </p:spPr>
        <p:txBody>
          <a:bodyPr wrap="square">
            <a:spAutoFit/>
          </a:bodyPr>
          <a:lstStyle/>
          <a:p>
            <a:pPr algn="ctr"/>
            <a:r>
              <a:rPr lang="pt-BR" sz="1200" b="1" cap="all" dirty="0">
                <a:solidFill>
                  <a:srgbClr val="333333"/>
                </a:solidFill>
                <a:latin typeface="source_sans_pro"/>
              </a:rPr>
              <a:t>PARQUEADEROS </a:t>
            </a:r>
          </a:p>
          <a:p>
            <a:pPr algn="ctr"/>
            <a:r>
              <a:rPr lang="pt-BR" sz="1200" b="1" cap="all" dirty="0">
                <a:solidFill>
                  <a:srgbClr val="333333"/>
                </a:solidFill>
                <a:latin typeface="source_sans_pro"/>
              </a:rPr>
              <a:t>PATIOS CEIBAS S.A.S.</a:t>
            </a:r>
          </a:p>
        </p:txBody>
      </p:sp>
      <p:cxnSp>
        <p:nvCxnSpPr>
          <p:cNvPr id="14" name="Conector recto 13"/>
          <p:cNvCxnSpPr>
            <a:cxnSpLocks/>
          </p:cNvCxnSpPr>
          <p:nvPr/>
        </p:nvCxnSpPr>
        <p:spPr>
          <a:xfrm>
            <a:off x="3610947" y="963714"/>
            <a:ext cx="11547" cy="46169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Conector recto 14"/>
          <p:cNvCxnSpPr>
            <a:cxnSpLocks/>
          </p:cNvCxnSpPr>
          <p:nvPr/>
        </p:nvCxnSpPr>
        <p:spPr>
          <a:xfrm flipH="1">
            <a:off x="5203023" y="883158"/>
            <a:ext cx="13500" cy="469751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Conector recto 17"/>
          <p:cNvCxnSpPr>
            <a:cxnSpLocks/>
          </p:cNvCxnSpPr>
          <p:nvPr/>
        </p:nvCxnSpPr>
        <p:spPr>
          <a:xfrm flipV="1">
            <a:off x="1493814" y="1980519"/>
            <a:ext cx="9174187" cy="45881"/>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Conector recto 24">
            <a:extLst>
              <a:ext uri="{FF2B5EF4-FFF2-40B4-BE49-F238E27FC236}">
                <a16:creationId xmlns:a16="http://schemas.microsoft.com/office/drawing/2014/main" id="{E50C3BF7-4141-4235-9547-DEC7B18A7C24}"/>
              </a:ext>
            </a:extLst>
          </p:cNvPr>
          <p:cNvCxnSpPr>
            <a:cxnSpLocks/>
          </p:cNvCxnSpPr>
          <p:nvPr/>
        </p:nvCxnSpPr>
        <p:spPr>
          <a:xfrm>
            <a:off x="6661201" y="1004828"/>
            <a:ext cx="25757" cy="45758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Conector recto 28">
            <a:extLst>
              <a:ext uri="{FF2B5EF4-FFF2-40B4-BE49-F238E27FC236}">
                <a16:creationId xmlns:a16="http://schemas.microsoft.com/office/drawing/2014/main" id="{8571953B-C6C7-4192-9DBA-1081137BA7F4}"/>
              </a:ext>
            </a:extLst>
          </p:cNvPr>
          <p:cNvCxnSpPr>
            <a:cxnSpLocks/>
          </p:cNvCxnSpPr>
          <p:nvPr/>
        </p:nvCxnSpPr>
        <p:spPr>
          <a:xfrm flipV="1">
            <a:off x="1480743" y="2963499"/>
            <a:ext cx="9174187" cy="37633"/>
          </a:xfrm>
          <a:prstGeom prst="line">
            <a:avLst/>
          </a:prstGeom>
        </p:spPr>
        <p:style>
          <a:lnRef idx="1">
            <a:schemeClr val="accent1"/>
          </a:lnRef>
          <a:fillRef idx="0">
            <a:schemeClr val="accent1"/>
          </a:fillRef>
          <a:effectRef idx="0">
            <a:schemeClr val="accent1"/>
          </a:effectRef>
          <a:fontRef idx="minor">
            <a:schemeClr val="tx1"/>
          </a:fontRef>
        </p:style>
      </p:cxnSp>
      <p:sp>
        <p:nvSpPr>
          <p:cNvPr id="36" name="CuadroTexto 35">
            <a:extLst>
              <a:ext uri="{FF2B5EF4-FFF2-40B4-BE49-F238E27FC236}">
                <a16:creationId xmlns:a16="http://schemas.microsoft.com/office/drawing/2014/main" id="{C6F331AC-5B92-4722-B077-8DEBBB2AACB2}"/>
              </a:ext>
            </a:extLst>
          </p:cNvPr>
          <p:cNvSpPr txBox="1"/>
          <p:nvPr/>
        </p:nvSpPr>
        <p:spPr>
          <a:xfrm>
            <a:off x="7102898" y="1852673"/>
            <a:ext cx="1117183" cy="369332"/>
          </a:xfrm>
          <a:prstGeom prst="rect">
            <a:avLst/>
          </a:prstGeom>
          <a:noFill/>
        </p:spPr>
        <p:txBody>
          <a:bodyPr wrap="square" rtlCol="0">
            <a:spAutoFit/>
          </a:bodyPr>
          <a:lstStyle/>
          <a:p>
            <a:pPr algn="ctr"/>
            <a:r>
              <a:rPr lang="es-ES" b="1" dirty="0"/>
              <a:t> </a:t>
            </a:r>
            <a:endParaRPr lang="es-ES" b="1" dirty="0">
              <a:solidFill>
                <a:srgbClr val="00B050"/>
              </a:solidFill>
            </a:endParaRPr>
          </a:p>
        </p:txBody>
      </p:sp>
      <p:sp>
        <p:nvSpPr>
          <p:cNvPr id="38" name="CuadroTexto 37">
            <a:extLst>
              <a:ext uri="{FF2B5EF4-FFF2-40B4-BE49-F238E27FC236}">
                <a16:creationId xmlns:a16="http://schemas.microsoft.com/office/drawing/2014/main" id="{1B36973F-1937-492B-8DA1-AED9207DC761}"/>
              </a:ext>
            </a:extLst>
          </p:cNvPr>
          <p:cNvSpPr txBox="1"/>
          <p:nvPr/>
        </p:nvSpPr>
        <p:spPr>
          <a:xfrm>
            <a:off x="6852053" y="1341772"/>
            <a:ext cx="1117183" cy="646331"/>
          </a:xfrm>
          <a:prstGeom prst="rect">
            <a:avLst/>
          </a:prstGeom>
          <a:noFill/>
        </p:spPr>
        <p:txBody>
          <a:bodyPr wrap="square" rtlCol="0">
            <a:spAutoFit/>
          </a:bodyPr>
          <a:lstStyle/>
          <a:p>
            <a:pPr algn="ctr"/>
            <a:r>
              <a:rPr lang="es-ES" b="1" dirty="0"/>
              <a:t> </a:t>
            </a:r>
            <a:r>
              <a:rPr lang="es-ES" b="1" dirty="0">
                <a:solidFill>
                  <a:schemeClr val="accent1"/>
                </a:solidFill>
              </a:rPr>
              <a:t>INVEN</a:t>
            </a:r>
          </a:p>
          <a:p>
            <a:pPr algn="ctr"/>
            <a:r>
              <a:rPr lang="es-ES" b="1" dirty="0">
                <a:solidFill>
                  <a:schemeClr val="accent1"/>
                </a:solidFill>
              </a:rPr>
              <a:t>$600</a:t>
            </a:r>
          </a:p>
        </p:txBody>
      </p:sp>
      <p:sp>
        <p:nvSpPr>
          <p:cNvPr id="39" name="CuadroTexto 38">
            <a:extLst>
              <a:ext uri="{FF2B5EF4-FFF2-40B4-BE49-F238E27FC236}">
                <a16:creationId xmlns:a16="http://schemas.microsoft.com/office/drawing/2014/main" id="{92F33C81-0078-4651-87B8-ACCA5ACF1838}"/>
              </a:ext>
            </a:extLst>
          </p:cNvPr>
          <p:cNvSpPr txBox="1"/>
          <p:nvPr/>
        </p:nvSpPr>
        <p:spPr>
          <a:xfrm>
            <a:off x="8120541" y="1334004"/>
            <a:ext cx="2740124" cy="369332"/>
          </a:xfrm>
          <a:prstGeom prst="rect">
            <a:avLst/>
          </a:prstGeom>
          <a:noFill/>
        </p:spPr>
        <p:txBody>
          <a:bodyPr wrap="square" rtlCol="0">
            <a:spAutoFit/>
          </a:bodyPr>
          <a:lstStyle/>
          <a:p>
            <a:pPr algn="ctr"/>
            <a:r>
              <a:rPr lang="es-ES" b="1" dirty="0"/>
              <a:t> </a:t>
            </a:r>
            <a:r>
              <a:rPr lang="es-ES" b="1" dirty="0">
                <a:solidFill>
                  <a:srgbClr val="0066FF"/>
                </a:solidFill>
              </a:rPr>
              <a:t>TOTAL ADICIÓN $6.494</a:t>
            </a:r>
          </a:p>
        </p:txBody>
      </p:sp>
      <p:sp>
        <p:nvSpPr>
          <p:cNvPr id="40" name="CuadroTexto 39">
            <a:extLst>
              <a:ext uri="{FF2B5EF4-FFF2-40B4-BE49-F238E27FC236}">
                <a16:creationId xmlns:a16="http://schemas.microsoft.com/office/drawing/2014/main" id="{1C3A1EB8-5B61-4B1F-941C-B0964FC4CE6E}"/>
              </a:ext>
            </a:extLst>
          </p:cNvPr>
          <p:cNvSpPr txBox="1"/>
          <p:nvPr/>
        </p:nvSpPr>
        <p:spPr>
          <a:xfrm>
            <a:off x="3896750" y="2227310"/>
            <a:ext cx="1039214" cy="646331"/>
          </a:xfrm>
          <a:prstGeom prst="rect">
            <a:avLst/>
          </a:prstGeom>
          <a:noFill/>
        </p:spPr>
        <p:txBody>
          <a:bodyPr wrap="square" rtlCol="0">
            <a:spAutoFit/>
          </a:bodyPr>
          <a:lstStyle/>
          <a:p>
            <a:pPr algn="ctr"/>
            <a:r>
              <a:rPr lang="es-ES" b="1" dirty="0"/>
              <a:t> </a:t>
            </a:r>
            <a:r>
              <a:rPr lang="es-ES" b="1" dirty="0">
                <a:solidFill>
                  <a:srgbClr val="00B050"/>
                </a:solidFill>
              </a:rPr>
              <a:t>FRISCO</a:t>
            </a:r>
          </a:p>
          <a:p>
            <a:pPr algn="ctr"/>
            <a:r>
              <a:rPr lang="es-ES" b="1" dirty="0">
                <a:solidFill>
                  <a:srgbClr val="00B050"/>
                </a:solidFill>
              </a:rPr>
              <a:t>$2.680</a:t>
            </a:r>
          </a:p>
        </p:txBody>
      </p:sp>
      <p:sp>
        <p:nvSpPr>
          <p:cNvPr id="41" name="CuadroTexto 40">
            <a:extLst>
              <a:ext uri="{FF2B5EF4-FFF2-40B4-BE49-F238E27FC236}">
                <a16:creationId xmlns:a16="http://schemas.microsoft.com/office/drawing/2014/main" id="{DE60F86F-CEB0-410A-ACD0-72F2EE429F7F}"/>
              </a:ext>
            </a:extLst>
          </p:cNvPr>
          <p:cNvSpPr txBox="1"/>
          <p:nvPr/>
        </p:nvSpPr>
        <p:spPr>
          <a:xfrm>
            <a:off x="5393241" y="2314734"/>
            <a:ext cx="1117183" cy="646331"/>
          </a:xfrm>
          <a:prstGeom prst="rect">
            <a:avLst/>
          </a:prstGeom>
          <a:noFill/>
        </p:spPr>
        <p:txBody>
          <a:bodyPr wrap="square" rtlCol="0">
            <a:spAutoFit/>
          </a:bodyPr>
          <a:lstStyle/>
          <a:p>
            <a:pPr algn="ctr"/>
            <a:r>
              <a:rPr lang="es-ES" b="1" dirty="0"/>
              <a:t> </a:t>
            </a:r>
            <a:r>
              <a:rPr lang="es-ES" b="1" dirty="0">
                <a:solidFill>
                  <a:schemeClr val="accent1">
                    <a:lumMod val="50000"/>
                  </a:schemeClr>
                </a:solidFill>
              </a:rPr>
              <a:t>FARC</a:t>
            </a:r>
          </a:p>
          <a:p>
            <a:pPr algn="ctr"/>
            <a:r>
              <a:rPr lang="es-ES" b="1" dirty="0">
                <a:solidFill>
                  <a:schemeClr val="accent1">
                    <a:lumMod val="50000"/>
                  </a:schemeClr>
                </a:solidFill>
              </a:rPr>
              <a:t>$320</a:t>
            </a:r>
          </a:p>
        </p:txBody>
      </p:sp>
      <p:sp>
        <p:nvSpPr>
          <p:cNvPr id="42" name="CuadroTexto 41">
            <a:extLst>
              <a:ext uri="{FF2B5EF4-FFF2-40B4-BE49-F238E27FC236}">
                <a16:creationId xmlns:a16="http://schemas.microsoft.com/office/drawing/2014/main" id="{6AFDAADB-4372-4A81-AD64-65B2CCDAAFEC}"/>
              </a:ext>
            </a:extLst>
          </p:cNvPr>
          <p:cNvSpPr txBox="1"/>
          <p:nvPr/>
        </p:nvSpPr>
        <p:spPr>
          <a:xfrm>
            <a:off x="6850382" y="2280751"/>
            <a:ext cx="1117183" cy="646331"/>
          </a:xfrm>
          <a:prstGeom prst="rect">
            <a:avLst/>
          </a:prstGeom>
          <a:noFill/>
        </p:spPr>
        <p:txBody>
          <a:bodyPr wrap="square" rtlCol="0">
            <a:spAutoFit/>
          </a:bodyPr>
          <a:lstStyle/>
          <a:p>
            <a:pPr algn="ctr"/>
            <a:r>
              <a:rPr lang="es-ES" b="1" dirty="0"/>
              <a:t> </a:t>
            </a:r>
            <a:r>
              <a:rPr lang="es-ES" b="1" dirty="0">
                <a:solidFill>
                  <a:schemeClr val="accent1"/>
                </a:solidFill>
              </a:rPr>
              <a:t>INVEN</a:t>
            </a:r>
          </a:p>
          <a:p>
            <a:pPr algn="ctr"/>
            <a:r>
              <a:rPr lang="es-ES" b="1" dirty="0">
                <a:solidFill>
                  <a:schemeClr val="accent1"/>
                </a:solidFill>
              </a:rPr>
              <a:t>$400</a:t>
            </a:r>
          </a:p>
        </p:txBody>
      </p:sp>
      <p:sp>
        <p:nvSpPr>
          <p:cNvPr id="43" name="CuadroTexto 42">
            <a:extLst>
              <a:ext uri="{FF2B5EF4-FFF2-40B4-BE49-F238E27FC236}">
                <a16:creationId xmlns:a16="http://schemas.microsoft.com/office/drawing/2014/main" id="{A9154171-9FB3-4F3B-AD1D-61A398F6DDF5}"/>
              </a:ext>
            </a:extLst>
          </p:cNvPr>
          <p:cNvSpPr txBox="1"/>
          <p:nvPr/>
        </p:nvSpPr>
        <p:spPr>
          <a:xfrm>
            <a:off x="8142083" y="2363575"/>
            <a:ext cx="2527595" cy="369332"/>
          </a:xfrm>
          <a:prstGeom prst="rect">
            <a:avLst/>
          </a:prstGeom>
          <a:noFill/>
        </p:spPr>
        <p:txBody>
          <a:bodyPr wrap="square" rtlCol="0">
            <a:spAutoFit/>
          </a:bodyPr>
          <a:lstStyle/>
          <a:p>
            <a:pPr algn="ctr"/>
            <a:r>
              <a:rPr lang="es-ES" b="1" dirty="0"/>
              <a:t> </a:t>
            </a:r>
            <a:r>
              <a:rPr lang="es-ES" b="1" dirty="0">
                <a:solidFill>
                  <a:srgbClr val="0066FF"/>
                </a:solidFill>
              </a:rPr>
              <a:t>TOTAL ADICIÓN$3.400</a:t>
            </a:r>
          </a:p>
        </p:txBody>
      </p:sp>
      <p:sp>
        <p:nvSpPr>
          <p:cNvPr id="44" name="CuadroTexto 43">
            <a:extLst>
              <a:ext uri="{FF2B5EF4-FFF2-40B4-BE49-F238E27FC236}">
                <a16:creationId xmlns:a16="http://schemas.microsoft.com/office/drawing/2014/main" id="{84677DC9-ECFF-4454-A044-C53EE9FF972F}"/>
              </a:ext>
            </a:extLst>
          </p:cNvPr>
          <p:cNvSpPr txBox="1"/>
          <p:nvPr/>
        </p:nvSpPr>
        <p:spPr>
          <a:xfrm>
            <a:off x="3811903" y="3105759"/>
            <a:ext cx="1117183" cy="646331"/>
          </a:xfrm>
          <a:prstGeom prst="rect">
            <a:avLst/>
          </a:prstGeom>
          <a:noFill/>
        </p:spPr>
        <p:txBody>
          <a:bodyPr wrap="square" rtlCol="0">
            <a:spAutoFit/>
          </a:bodyPr>
          <a:lstStyle/>
          <a:p>
            <a:pPr algn="ctr"/>
            <a:r>
              <a:rPr lang="es-ES" b="1" dirty="0"/>
              <a:t> </a:t>
            </a:r>
            <a:r>
              <a:rPr lang="es-ES" b="1" dirty="0">
                <a:solidFill>
                  <a:srgbClr val="00B050"/>
                </a:solidFill>
              </a:rPr>
              <a:t>FRISCO</a:t>
            </a:r>
          </a:p>
          <a:p>
            <a:pPr algn="ctr"/>
            <a:r>
              <a:rPr lang="es-ES" b="1" dirty="0">
                <a:solidFill>
                  <a:srgbClr val="00B050"/>
                </a:solidFill>
              </a:rPr>
              <a:t>$893</a:t>
            </a:r>
          </a:p>
        </p:txBody>
      </p:sp>
      <p:sp>
        <p:nvSpPr>
          <p:cNvPr id="45" name="CuadroTexto 44">
            <a:extLst>
              <a:ext uri="{FF2B5EF4-FFF2-40B4-BE49-F238E27FC236}">
                <a16:creationId xmlns:a16="http://schemas.microsoft.com/office/drawing/2014/main" id="{5A315961-CCCC-4C48-9F19-EDCADC8CB8E8}"/>
              </a:ext>
            </a:extLst>
          </p:cNvPr>
          <p:cNvSpPr txBox="1"/>
          <p:nvPr/>
        </p:nvSpPr>
        <p:spPr>
          <a:xfrm>
            <a:off x="5356169" y="3133755"/>
            <a:ext cx="1117183" cy="646331"/>
          </a:xfrm>
          <a:prstGeom prst="rect">
            <a:avLst/>
          </a:prstGeom>
          <a:noFill/>
        </p:spPr>
        <p:txBody>
          <a:bodyPr wrap="square" rtlCol="0">
            <a:spAutoFit/>
          </a:bodyPr>
          <a:lstStyle/>
          <a:p>
            <a:pPr algn="ctr"/>
            <a:r>
              <a:rPr lang="es-ES" b="1" dirty="0"/>
              <a:t> </a:t>
            </a:r>
            <a:r>
              <a:rPr lang="es-ES" b="1" dirty="0">
                <a:solidFill>
                  <a:schemeClr val="accent1">
                    <a:lumMod val="50000"/>
                  </a:schemeClr>
                </a:solidFill>
              </a:rPr>
              <a:t>FARC</a:t>
            </a:r>
          </a:p>
          <a:p>
            <a:pPr algn="ctr"/>
            <a:r>
              <a:rPr lang="es-ES" b="1" dirty="0">
                <a:solidFill>
                  <a:schemeClr val="accent1">
                    <a:lumMod val="50000"/>
                  </a:schemeClr>
                </a:solidFill>
              </a:rPr>
              <a:t>$212</a:t>
            </a:r>
          </a:p>
        </p:txBody>
      </p:sp>
      <p:sp>
        <p:nvSpPr>
          <p:cNvPr id="16" name="Rectángulo 15"/>
          <p:cNvSpPr/>
          <p:nvPr/>
        </p:nvSpPr>
        <p:spPr>
          <a:xfrm>
            <a:off x="3801359" y="4202804"/>
            <a:ext cx="1330629" cy="2031325"/>
          </a:xfrm>
          <a:prstGeom prst="rect">
            <a:avLst/>
          </a:prstGeom>
        </p:spPr>
        <p:txBody>
          <a:bodyPr wrap="square">
            <a:spAutoFit/>
          </a:bodyPr>
          <a:lstStyle/>
          <a:p>
            <a:pPr algn="ctr"/>
            <a:r>
              <a:rPr lang="es-ES" b="1" dirty="0">
                <a:solidFill>
                  <a:srgbClr val="00B050"/>
                </a:solidFill>
              </a:rPr>
              <a:t>TOTAL FRISCO</a:t>
            </a:r>
          </a:p>
          <a:p>
            <a:pPr algn="ctr"/>
            <a:r>
              <a:rPr lang="es-ES" b="1" dirty="0">
                <a:solidFill>
                  <a:srgbClr val="00B050"/>
                </a:solidFill>
              </a:rPr>
              <a:t>$8.935</a:t>
            </a:r>
          </a:p>
          <a:p>
            <a:pPr algn="ctr"/>
            <a:r>
              <a:rPr lang="es-ES" sz="1600" b="1" dirty="0">
                <a:solidFill>
                  <a:srgbClr val="3F7945"/>
                </a:solidFill>
              </a:rPr>
              <a:t>$6.712 - 2018</a:t>
            </a:r>
          </a:p>
          <a:p>
            <a:pPr algn="ctr"/>
            <a:r>
              <a:rPr lang="es-ES" sz="1600" b="1" dirty="0">
                <a:solidFill>
                  <a:srgbClr val="3F7945"/>
                </a:solidFill>
              </a:rPr>
              <a:t>$2.223 - 2019</a:t>
            </a:r>
          </a:p>
          <a:p>
            <a:pPr algn="ctr"/>
            <a:endParaRPr lang="es-ES" b="1" dirty="0">
              <a:solidFill>
                <a:srgbClr val="00B050"/>
              </a:solidFill>
            </a:endParaRPr>
          </a:p>
          <a:p>
            <a:pPr algn="ctr"/>
            <a:endParaRPr lang="es-ES" b="1" dirty="0">
              <a:solidFill>
                <a:srgbClr val="00B050"/>
              </a:solidFill>
            </a:endParaRPr>
          </a:p>
        </p:txBody>
      </p:sp>
      <p:sp>
        <p:nvSpPr>
          <p:cNvPr id="17" name="Rectángulo 16"/>
          <p:cNvSpPr/>
          <p:nvPr/>
        </p:nvSpPr>
        <p:spPr>
          <a:xfrm>
            <a:off x="5450940" y="4229888"/>
            <a:ext cx="914400" cy="923330"/>
          </a:xfrm>
          <a:prstGeom prst="rect">
            <a:avLst/>
          </a:prstGeom>
        </p:spPr>
        <p:txBody>
          <a:bodyPr wrap="square">
            <a:spAutoFit/>
          </a:bodyPr>
          <a:lstStyle/>
          <a:p>
            <a:pPr algn="ctr"/>
            <a:r>
              <a:rPr lang="es-ES" b="1" dirty="0">
                <a:solidFill>
                  <a:schemeClr val="accent1">
                    <a:lumMod val="50000"/>
                  </a:schemeClr>
                </a:solidFill>
              </a:rPr>
              <a:t>TOTAL</a:t>
            </a:r>
          </a:p>
          <a:p>
            <a:pPr algn="ctr"/>
            <a:r>
              <a:rPr lang="es-ES" b="1" dirty="0">
                <a:solidFill>
                  <a:schemeClr val="accent1">
                    <a:lumMod val="50000"/>
                  </a:schemeClr>
                </a:solidFill>
              </a:rPr>
              <a:t>FARC</a:t>
            </a:r>
          </a:p>
          <a:p>
            <a:pPr algn="ctr"/>
            <a:r>
              <a:rPr lang="es-ES" b="1" dirty="0">
                <a:solidFill>
                  <a:schemeClr val="accent1">
                    <a:lumMod val="50000"/>
                  </a:schemeClr>
                </a:solidFill>
              </a:rPr>
              <a:t>$1.064</a:t>
            </a:r>
          </a:p>
        </p:txBody>
      </p:sp>
      <p:sp>
        <p:nvSpPr>
          <p:cNvPr id="75" name="Rectángulo 74"/>
          <p:cNvSpPr/>
          <p:nvPr/>
        </p:nvSpPr>
        <p:spPr>
          <a:xfrm>
            <a:off x="7053164" y="4292565"/>
            <a:ext cx="914400" cy="923330"/>
          </a:xfrm>
          <a:prstGeom prst="rect">
            <a:avLst/>
          </a:prstGeom>
        </p:spPr>
        <p:txBody>
          <a:bodyPr wrap="square">
            <a:spAutoFit/>
          </a:bodyPr>
          <a:lstStyle/>
          <a:p>
            <a:pPr algn="ctr"/>
            <a:r>
              <a:rPr lang="es-ES" b="1" dirty="0">
                <a:solidFill>
                  <a:schemeClr val="accent1"/>
                </a:solidFill>
              </a:rPr>
              <a:t>TOTAL</a:t>
            </a:r>
          </a:p>
          <a:p>
            <a:pPr algn="ctr"/>
            <a:r>
              <a:rPr lang="es-ES" b="1" dirty="0">
                <a:solidFill>
                  <a:schemeClr val="accent1"/>
                </a:solidFill>
              </a:rPr>
              <a:t>INVEN $1.000</a:t>
            </a:r>
          </a:p>
        </p:txBody>
      </p:sp>
      <p:sp>
        <p:nvSpPr>
          <p:cNvPr id="80" name="CuadroTexto 79">
            <a:extLst>
              <a:ext uri="{FF2B5EF4-FFF2-40B4-BE49-F238E27FC236}">
                <a16:creationId xmlns:a16="http://schemas.microsoft.com/office/drawing/2014/main" id="{A9154171-9FB3-4F3B-AD1D-61A398F6DDF5}"/>
              </a:ext>
            </a:extLst>
          </p:cNvPr>
          <p:cNvSpPr txBox="1"/>
          <p:nvPr/>
        </p:nvSpPr>
        <p:spPr>
          <a:xfrm>
            <a:off x="8142083" y="3135930"/>
            <a:ext cx="2527595" cy="369332"/>
          </a:xfrm>
          <a:prstGeom prst="rect">
            <a:avLst/>
          </a:prstGeom>
          <a:noFill/>
        </p:spPr>
        <p:txBody>
          <a:bodyPr wrap="square" rtlCol="0">
            <a:spAutoFit/>
          </a:bodyPr>
          <a:lstStyle/>
          <a:p>
            <a:pPr algn="ctr"/>
            <a:r>
              <a:rPr lang="es-ES" b="1" dirty="0"/>
              <a:t> </a:t>
            </a:r>
            <a:r>
              <a:rPr lang="es-ES" b="1" dirty="0">
                <a:solidFill>
                  <a:srgbClr val="0066FF"/>
                </a:solidFill>
              </a:rPr>
              <a:t>TOTAL ADICIÓN$1.105</a:t>
            </a:r>
          </a:p>
        </p:txBody>
      </p:sp>
      <p:pic>
        <p:nvPicPr>
          <p:cNvPr id="63" name="Imagen 62"/>
          <p:cNvPicPr>
            <a:picLocks noChangeAspect="1"/>
          </p:cNvPicPr>
          <p:nvPr/>
        </p:nvPicPr>
        <p:blipFill>
          <a:blip r:embed="rId5"/>
          <a:stretch>
            <a:fillRect/>
          </a:stretch>
        </p:blipFill>
        <p:spPr>
          <a:xfrm>
            <a:off x="2016771" y="3564015"/>
            <a:ext cx="1171871" cy="618098"/>
          </a:xfrm>
          <a:prstGeom prst="rect">
            <a:avLst/>
          </a:prstGeom>
        </p:spPr>
      </p:pic>
      <p:sp>
        <p:nvSpPr>
          <p:cNvPr id="66" name="CuadroTexto 65">
            <a:extLst>
              <a:ext uri="{FF2B5EF4-FFF2-40B4-BE49-F238E27FC236}">
                <a16:creationId xmlns:a16="http://schemas.microsoft.com/office/drawing/2014/main" id="{C6F331AC-5B92-4722-B077-8DEBBB2AACB2}"/>
              </a:ext>
            </a:extLst>
          </p:cNvPr>
          <p:cNvSpPr txBox="1"/>
          <p:nvPr/>
        </p:nvSpPr>
        <p:spPr>
          <a:xfrm>
            <a:off x="3688506" y="1313392"/>
            <a:ext cx="1477506" cy="646331"/>
          </a:xfrm>
          <a:prstGeom prst="rect">
            <a:avLst/>
          </a:prstGeom>
          <a:noFill/>
        </p:spPr>
        <p:txBody>
          <a:bodyPr wrap="square" rtlCol="0">
            <a:spAutoFit/>
          </a:bodyPr>
          <a:lstStyle/>
          <a:p>
            <a:pPr algn="ctr"/>
            <a:r>
              <a:rPr lang="es-ES" b="1" dirty="0"/>
              <a:t> </a:t>
            </a:r>
            <a:r>
              <a:rPr lang="es-ES" b="1" dirty="0">
                <a:solidFill>
                  <a:srgbClr val="00B050"/>
                </a:solidFill>
              </a:rPr>
              <a:t>FRISCO</a:t>
            </a:r>
          </a:p>
          <a:p>
            <a:pPr algn="ctr"/>
            <a:r>
              <a:rPr lang="es-ES" b="1" dirty="0">
                <a:solidFill>
                  <a:srgbClr val="00B050"/>
                </a:solidFill>
              </a:rPr>
              <a:t>$5.362</a:t>
            </a:r>
          </a:p>
        </p:txBody>
      </p:sp>
      <p:sp>
        <p:nvSpPr>
          <p:cNvPr id="68" name="CuadroTexto 67">
            <a:extLst>
              <a:ext uri="{FF2B5EF4-FFF2-40B4-BE49-F238E27FC236}">
                <a16:creationId xmlns:a16="http://schemas.microsoft.com/office/drawing/2014/main" id="{75FF1200-4A10-47C0-9DD8-8678FCDC875D}"/>
              </a:ext>
            </a:extLst>
          </p:cNvPr>
          <p:cNvSpPr txBox="1"/>
          <p:nvPr/>
        </p:nvSpPr>
        <p:spPr>
          <a:xfrm>
            <a:off x="5329760" y="1313391"/>
            <a:ext cx="1117183" cy="646331"/>
          </a:xfrm>
          <a:prstGeom prst="rect">
            <a:avLst/>
          </a:prstGeom>
          <a:noFill/>
        </p:spPr>
        <p:txBody>
          <a:bodyPr wrap="square" rtlCol="0">
            <a:spAutoFit/>
          </a:bodyPr>
          <a:lstStyle/>
          <a:p>
            <a:pPr algn="ctr"/>
            <a:r>
              <a:rPr lang="es-ES" b="1" dirty="0"/>
              <a:t> </a:t>
            </a:r>
            <a:r>
              <a:rPr lang="es-ES" b="1" dirty="0">
                <a:solidFill>
                  <a:schemeClr val="accent1">
                    <a:lumMod val="50000"/>
                  </a:schemeClr>
                </a:solidFill>
              </a:rPr>
              <a:t>FARC</a:t>
            </a:r>
          </a:p>
          <a:p>
            <a:pPr algn="ctr"/>
            <a:r>
              <a:rPr lang="es-ES" b="1" dirty="0">
                <a:solidFill>
                  <a:schemeClr val="accent1">
                    <a:lumMod val="50000"/>
                  </a:schemeClr>
                </a:solidFill>
              </a:rPr>
              <a:t>$532</a:t>
            </a:r>
          </a:p>
        </p:txBody>
      </p:sp>
      <p:cxnSp>
        <p:nvCxnSpPr>
          <p:cNvPr id="70" name="Conector recto 69">
            <a:extLst>
              <a:ext uri="{FF2B5EF4-FFF2-40B4-BE49-F238E27FC236}">
                <a16:creationId xmlns:a16="http://schemas.microsoft.com/office/drawing/2014/main" id="{E50C3BF7-4141-4235-9547-DEC7B18A7C24}"/>
              </a:ext>
            </a:extLst>
          </p:cNvPr>
          <p:cNvCxnSpPr>
            <a:cxnSpLocks/>
          </p:cNvCxnSpPr>
          <p:nvPr/>
        </p:nvCxnSpPr>
        <p:spPr>
          <a:xfrm>
            <a:off x="8297075" y="973047"/>
            <a:ext cx="0" cy="4607621"/>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Conector recto 76">
            <a:extLst>
              <a:ext uri="{FF2B5EF4-FFF2-40B4-BE49-F238E27FC236}">
                <a16:creationId xmlns:a16="http://schemas.microsoft.com/office/drawing/2014/main" id="{8571953B-C6C7-4192-9DBA-1081137BA7F4}"/>
              </a:ext>
            </a:extLst>
          </p:cNvPr>
          <p:cNvCxnSpPr>
            <a:cxnSpLocks/>
          </p:cNvCxnSpPr>
          <p:nvPr/>
        </p:nvCxnSpPr>
        <p:spPr>
          <a:xfrm flipV="1">
            <a:off x="1435185" y="4219957"/>
            <a:ext cx="9174187" cy="37633"/>
          </a:xfrm>
          <a:prstGeom prst="line">
            <a:avLst/>
          </a:prstGeom>
        </p:spPr>
        <p:style>
          <a:lnRef idx="1">
            <a:schemeClr val="accent1"/>
          </a:lnRef>
          <a:fillRef idx="0">
            <a:schemeClr val="accent1"/>
          </a:fillRef>
          <a:effectRef idx="0">
            <a:schemeClr val="accent1"/>
          </a:effectRef>
          <a:fontRef idx="minor">
            <a:schemeClr val="tx1"/>
          </a:fontRef>
        </p:style>
      </p:cxnSp>
      <p:sp>
        <p:nvSpPr>
          <p:cNvPr id="33" name="Rectángulo 32">
            <a:extLst>
              <a:ext uri="{FF2B5EF4-FFF2-40B4-BE49-F238E27FC236}">
                <a16:creationId xmlns:a16="http://schemas.microsoft.com/office/drawing/2014/main" id="{0F8781F3-538D-4532-9078-9FBE0436CE08}"/>
              </a:ext>
            </a:extLst>
          </p:cNvPr>
          <p:cNvSpPr/>
          <p:nvPr/>
        </p:nvSpPr>
        <p:spPr>
          <a:xfrm>
            <a:off x="1" y="0"/>
            <a:ext cx="12191999" cy="102565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pic>
        <p:nvPicPr>
          <p:cNvPr id="34" name="Imagen 8" descr="Fondos oscuros-01.png">
            <a:extLst>
              <a:ext uri="{FF2B5EF4-FFF2-40B4-BE49-F238E27FC236}">
                <a16:creationId xmlns:a16="http://schemas.microsoft.com/office/drawing/2014/main" id="{16573F1F-A55D-48C9-B40C-AD3CEB7F0B97}"/>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12751" y="49363"/>
            <a:ext cx="22225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CuadroTexto 21">
            <a:extLst>
              <a:ext uri="{FF2B5EF4-FFF2-40B4-BE49-F238E27FC236}">
                <a16:creationId xmlns:a16="http://schemas.microsoft.com/office/drawing/2014/main" id="{6D6DC4A1-C777-493B-B53D-7258DC61531A}"/>
              </a:ext>
            </a:extLst>
          </p:cNvPr>
          <p:cNvSpPr txBox="1">
            <a:spLocks noChangeArrowheads="1"/>
          </p:cNvSpPr>
          <p:nvPr/>
        </p:nvSpPr>
        <p:spPr bwMode="auto">
          <a:xfrm>
            <a:off x="5819185" y="146454"/>
            <a:ext cx="59260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2400" b="1" dirty="0">
                <a:solidFill>
                  <a:schemeClr val="bg1"/>
                </a:solidFill>
                <a:latin typeface="Lato Regular"/>
                <a:ea typeface="Lato Regular"/>
                <a:cs typeface="Lato Regular"/>
              </a:rPr>
              <a:t>SOLICITUD DE MODIFICACIÓN Y PRÓRROGA</a:t>
            </a:r>
          </a:p>
        </p:txBody>
      </p:sp>
      <p:sp>
        <p:nvSpPr>
          <p:cNvPr id="46" name="CuadroTexto 45">
            <a:extLst>
              <a:ext uri="{FF2B5EF4-FFF2-40B4-BE49-F238E27FC236}">
                <a16:creationId xmlns:a16="http://schemas.microsoft.com/office/drawing/2014/main" id="{1A6FF898-7D45-43A6-BBFD-1DC48FE977AD}"/>
              </a:ext>
            </a:extLst>
          </p:cNvPr>
          <p:cNvSpPr txBox="1"/>
          <p:nvPr/>
        </p:nvSpPr>
        <p:spPr>
          <a:xfrm>
            <a:off x="1480743" y="5820053"/>
            <a:ext cx="9368632" cy="461665"/>
          </a:xfrm>
          <a:prstGeom prst="rect">
            <a:avLst/>
          </a:prstGeom>
          <a:solidFill>
            <a:schemeClr val="tx2">
              <a:lumMod val="60000"/>
              <a:lumOff val="40000"/>
            </a:schemeClr>
          </a:solidFill>
        </p:spPr>
        <p:txBody>
          <a:bodyPr wrap="square" rtlCol="0">
            <a:spAutoFit/>
          </a:bodyPr>
          <a:lstStyle/>
          <a:p>
            <a:pPr algn="ctr"/>
            <a:r>
              <a:rPr lang="es-ES" sz="2400" b="1" dirty="0">
                <a:solidFill>
                  <a:schemeClr val="bg1"/>
                </a:solidFill>
              </a:rPr>
              <a:t>PRÓRROGA SOLICITADA POR UN AÑO HASTA EL 31 DE MARZO DE 2019</a:t>
            </a:r>
            <a:endParaRPr lang="es-ES" sz="2400" dirty="0">
              <a:solidFill>
                <a:schemeClr val="bg1"/>
              </a:solidFill>
            </a:endParaRPr>
          </a:p>
        </p:txBody>
      </p:sp>
      <p:sp>
        <p:nvSpPr>
          <p:cNvPr id="47" name="Rectángulo 46">
            <a:extLst>
              <a:ext uri="{FF2B5EF4-FFF2-40B4-BE49-F238E27FC236}">
                <a16:creationId xmlns:a16="http://schemas.microsoft.com/office/drawing/2014/main" id="{27D57FFA-3EC8-479E-9113-FB23150028FA}"/>
              </a:ext>
            </a:extLst>
          </p:cNvPr>
          <p:cNvSpPr/>
          <p:nvPr/>
        </p:nvSpPr>
        <p:spPr>
          <a:xfrm>
            <a:off x="1"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48" name="Rectángulo 47">
            <a:extLst>
              <a:ext uri="{FF2B5EF4-FFF2-40B4-BE49-F238E27FC236}">
                <a16:creationId xmlns:a16="http://schemas.microsoft.com/office/drawing/2014/main" id="{534E3453-89B4-485C-BFD5-DE493BE58F1C}"/>
              </a:ext>
            </a:extLst>
          </p:cNvPr>
          <p:cNvSpPr/>
          <p:nvPr/>
        </p:nvSpPr>
        <p:spPr>
          <a:xfrm>
            <a:off x="5876040" y="6518529"/>
            <a:ext cx="6096000" cy="276999"/>
          </a:xfrm>
          <a:prstGeom prst="rect">
            <a:avLst/>
          </a:prstGeom>
        </p:spPr>
        <p:txBody>
          <a:bodyPr>
            <a:spAutoFit/>
          </a:bodyPr>
          <a:lstStyle/>
          <a:p>
            <a:pPr algn="r" defTabSz="696681">
              <a:defRPr/>
            </a:pPr>
            <a:r>
              <a:rPr lang="es-ES" sz="1200" kern="0" dirty="0">
                <a:solidFill>
                  <a:prstClr val="white"/>
                </a:solidFill>
              </a:rPr>
              <a:t>Gerencia de Muebles</a:t>
            </a:r>
          </a:p>
        </p:txBody>
      </p:sp>
    </p:spTree>
    <p:extLst>
      <p:ext uri="{BB962C8B-B14F-4D97-AF65-F5344CB8AC3E}">
        <p14:creationId xmlns:p14="http://schemas.microsoft.com/office/powerpoint/2010/main" val="3887124671"/>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1524000" y="1"/>
            <a:ext cx="9144000" cy="64088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pic>
        <p:nvPicPr>
          <p:cNvPr id="11268" name="Imagen 8" descr="Fondos oscuros-01.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42573" y="100367"/>
            <a:ext cx="1126083" cy="540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CuadroTexto 38"/>
          <p:cNvSpPr txBox="1"/>
          <p:nvPr/>
        </p:nvSpPr>
        <p:spPr>
          <a:xfrm>
            <a:off x="7828728" y="609090"/>
            <a:ext cx="2741875" cy="338554"/>
          </a:xfrm>
          <a:prstGeom prst="rect">
            <a:avLst/>
          </a:prstGeom>
          <a:noFill/>
        </p:spPr>
        <p:txBody>
          <a:bodyPr wrap="square" rtlCol="0">
            <a:spAutoFit/>
          </a:bodyPr>
          <a:lstStyle/>
          <a:p>
            <a:pPr algn="ctr"/>
            <a:r>
              <a:rPr lang="es-ES" sz="1600" b="1" dirty="0">
                <a:solidFill>
                  <a:schemeClr val="bg1"/>
                </a:solidFill>
              </a:rPr>
              <a:t>EXTINTO</a:t>
            </a:r>
            <a:endParaRPr lang="es-CO" sz="2000" b="1" dirty="0">
              <a:solidFill>
                <a:schemeClr val="bg1"/>
              </a:solidFill>
            </a:endParaRPr>
          </a:p>
        </p:txBody>
      </p:sp>
      <p:sp>
        <p:nvSpPr>
          <p:cNvPr id="7" name="CuadroTexto 21">
            <a:extLst>
              <a:ext uri="{FF2B5EF4-FFF2-40B4-BE49-F238E27FC236}">
                <a16:creationId xmlns:a16="http://schemas.microsoft.com/office/drawing/2014/main" id="{A3BD5E0B-BFA1-491F-A68D-E5D9A774DE9D}"/>
              </a:ext>
            </a:extLst>
          </p:cNvPr>
          <p:cNvSpPr txBox="1">
            <a:spLocks noChangeArrowheads="1"/>
          </p:cNvSpPr>
          <p:nvPr/>
        </p:nvSpPr>
        <p:spPr bwMode="auto">
          <a:xfrm>
            <a:off x="7118350" y="12909"/>
            <a:ext cx="33655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endParaRPr lang="es-ES" altLang="es-CO" b="1" dirty="0">
              <a:solidFill>
                <a:schemeClr val="bg1"/>
              </a:solidFill>
              <a:latin typeface="Lato Regular"/>
              <a:ea typeface="Lato Regular"/>
              <a:cs typeface="Lato Regular"/>
            </a:endParaRPr>
          </a:p>
          <a:p>
            <a:pPr algn="r" eaLnBrk="1" hangingPunct="1"/>
            <a:r>
              <a:rPr lang="es-ES" altLang="es-CO" b="1" dirty="0">
                <a:solidFill>
                  <a:schemeClr val="bg1"/>
                </a:solidFill>
                <a:latin typeface="Lato Regular"/>
                <a:ea typeface="Lato Regular"/>
                <a:cs typeface="Lato Regular"/>
              </a:rPr>
              <a:t>Aspectos </a:t>
            </a:r>
          </a:p>
          <a:p>
            <a:pPr algn="r" eaLnBrk="1" hangingPunct="1"/>
            <a:r>
              <a:rPr lang="es-ES" altLang="es-CO" b="1" dirty="0">
                <a:solidFill>
                  <a:schemeClr val="bg1"/>
                </a:solidFill>
                <a:latin typeface="Lato Regular"/>
                <a:ea typeface="Lato Regular"/>
                <a:cs typeface="Lato Regular"/>
              </a:rPr>
              <a:t>Relevantes </a:t>
            </a:r>
          </a:p>
        </p:txBody>
      </p:sp>
      <p:sp>
        <p:nvSpPr>
          <p:cNvPr id="6" name="CuadroTexto 5">
            <a:extLst>
              <a:ext uri="{FF2B5EF4-FFF2-40B4-BE49-F238E27FC236}">
                <a16:creationId xmlns:a16="http://schemas.microsoft.com/office/drawing/2014/main" id="{CE4D65D3-2DAA-4E0E-974C-35707CAAF777}"/>
              </a:ext>
            </a:extLst>
          </p:cNvPr>
          <p:cNvSpPr txBox="1"/>
          <p:nvPr/>
        </p:nvSpPr>
        <p:spPr>
          <a:xfrm>
            <a:off x="1018095" y="1313657"/>
            <a:ext cx="10482606" cy="4493538"/>
          </a:xfrm>
          <a:prstGeom prst="rect">
            <a:avLst/>
          </a:prstGeom>
          <a:noFill/>
        </p:spPr>
        <p:txBody>
          <a:bodyPr wrap="square" rtlCol="0">
            <a:spAutoFit/>
          </a:bodyPr>
          <a:lstStyle/>
          <a:p>
            <a:pPr algn="just"/>
            <a:r>
              <a:rPr lang="es-ES" sz="2200" b="1" dirty="0"/>
              <a:t>ASPECTOS OPERATIVOS</a:t>
            </a:r>
          </a:p>
          <a:p>
            <a:pPr algn="just"/>
            <a:endParaRPr lang="es-ES" sz="2200" dirty="0"/>
          </a:p>
          <a:p>
            <a:pPr marL="285750" indent="-285750" algn="just">
              <a:buFont typeface="Wingdings" panose="05000000000000000000" pitchFamily="2" charset="2"/>
              <a:buChar char="ü"/>
            </a:pPr>
            <a:r>
              <a:rPr lang="es-ES" sz="2200" dirty="0"/>
              <a:t>Se van a </a:t>
            </a:r>
            <a:r>
              <a:rPr lang="es-ES" sz="2200" dirty="0" err="1"/>
              <a:t>chatarrizar</a:t>
            </a:r>
            <a:r>
              <a:rPr lang="es-ES" sz="2200" dirty="0"/>
              <a:t> 1531 </a:t>
            </a:r>
            <a:r>
              <a:rPr lang="es-ES" sz="2200" dirty="0" err="1"/>
              <a:t>mt</a:t>
            </a:r>
            <a:r>
              <a:rPr lang="es-ES" sz="2200" dirty="0"/>
              <a:t> en el 2018</a:t>
            </a:r>
          </a:p>
          <a:p>
            <a:pPr marL="285750" indent="-285750" algn="just">
              <a:buFont typeface="Wingdings" panose="05000000000000000000" pitchFamily="2" charset="2"/>
              <a:buChar char="ü"/>
            </a:pPr>
            <a:r>
              <a:rPr lang="es-ES" sz="2200" dirty="0"/>
              <a:t>Se van a alistar 600 </a:t>
            </a:r>
            <a:r>
              <a:rPr lang="es-ES" sz="2200" dirty="0" err="1"/>
              <a:t>mt</a:t>
            </a:r>
            <a:r>
              <a:rPr lang="es-ES" sz="2200" dirty="0"/>
              <a:t> en el 2018</a:t>
            </a:r>
          </a:p>
          <a:p>
            <a:pPr marL="285750" indent="-285750" algn="just">
              <a:buFont typeface="Wingdings" panose="05000000000000000000" pitchFamily="2" charset="2"/>
              <a:buChar char="ü"/>
            </a:pPr>
            <a:r>
              <a:rPr lang="es-ES" sz="2200" dirty="0"/>
              <a:t>Disminución del inventario 53%</a:t>
            </a:r>
          </a:p>
          <a:p>
            <a:pPr marL="285750" indent="-285750" algn="just">
              <a:buFont typeface="Wingdings" panose="05000000000000000000" pitchFamily="2" charset="2"/>
              <a:buChar char="ü"/>
            </a:pPr>
            <a:r>
              <a:rPr lang="es-ES" sz="2200" dirty="0"/>
              <a:t>En promedio ingresan mensualmente 20 </a:t>
            </a:r>
            <a:r>
              <a:rPr lang="es-ES" sz="2200" dirty="0" err="1"/>
              <a:t>mt</a:t>
            </a:r>
            <a:r>
              <a:rPr lang="es-ES" sz="2200" dirty="0"/>
              <a:t> - al año 240</a:t>
            </a:r>
          </a:p>
          <a:p>
            <a:pPr marL="285750" indent="-285750" algn="just">
              <a:buFont typeface="Wingdings" panose="05000000000000000000" pitchFamily="2" charset="2"/>
              <a:buChar char="ü"/>
            </a:pPr>
            <a:r>
              <a:rPr lang="es-ES" sz="2200" dirty="0"/>
              <a:t>Si egresan 1831 a dic/18 se tendría un inventario de 1.624</a:t>
            </a:r>
          </a:p>
          <a:p>
            <a:pPr marL="285750" indent="-285750" algn="just">
              <a:buFont typeface="Wingdings" panose="05000000000000000000" pitchFamily="2" charset="2"/>
              <a:buChar char="ü"/>
            </a:pPr>
            <a:r>
              <a:rPr lang="es-ES" sz="2200" dirty="0"/>
              <a:t>Un nuevo contrato implica  que SAE asuma el traslado de los </a:t>
            </a:r>
            <a:r>
              <a:rPr lang="es-ES" sz="2200" dirty="0" err="1"/>
              <a:t>mt</a:t>
            </a:r>
            <a:r>
              <a:rPr lang="es-ES" sz="2200" dirty="0"/>
              <a:t> y así mismo la operación de traslado implicaría 5 meses, por lo tanto tendríamos que tener los dos contratos vigentes durante dicho periodo.</a:t>
            </a:r>
          </a:p>
          <a:p>
            <a:pPr marL="285750" indent="-285750" algn="just">
              <a:buFont typeface="Wingdings" panose="05000000000000000000" pitchFamily="2" charset="2"/>
              <a:buChar char="ü"/>
            </a:pPr>
            <a:r>
              <a:rPr lang="es-ES" sz="2200" dirty="0"/>
              <a:t>La gerencia de bienes muebles está enfocada en las políticas de enajenación temprana y no puede disponer del personal para el proceso de inventario y traslado de los bienes.</a:t>
            </a:r>
          </a:p>
          <a:p>
            <a:pPr marL="285750" indent="-285750" algn="just">
              <a:buFont typeface="Wingdings" panose="05000000000000000000" pitchFamily="2" charset="2"/>
              <a:buChar char="ü"/>
            </a:pPr>
            <a:endParaRPr lang="es-ES" sz="2200" dirty="0"/>
          </a:p>
        </p:txBody>
      </p:sp>
      <p:sp>
        <p:nvSpPr>
          <p:cNvPr id="8" name="Rectángulo 7">
            <a:extLst>
              <a:ext uri="{FF2B5EF4-FFF2-40B4-BE49-F238E27FC236}">
                <a16:creationId xmlns:a16="http://schemas.microsoft.com/office/drawing/2014/main" id="{86E6E9C0-8542-4E8C-9847-20D5ACF875A1}"/>
              </a:ext>
            </a:extLst>
          </p:cNvPr>
          <p:cNvSpPr/>
          <p:nvPr/>
        </p:nvSpPr>
        <p:spPr>
          <a:xfrm>
            <a:off x="1" y="-1"/>
            <a:ext cx="12191999" cy="111616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pic>
        <p:nvPicPr>
          <p:cNvPr id="9" name="Imagen 8" descr="Fondos oscuros-01.png">
            <a:extLst>
              <a:ext uri="{FF2B5EF4-FFF2-40B4-BE49-F238E27FC236}">
                <a16:creationId xmlns:a16="http://schemas.microsoft.com/office/drawing/2014/main" id="{F31E3043-8DD9-4FC1-A074-18AE59AE4BD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12751" y="49363"/>
            <a:ext cx="22225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uadroTexto 21">
            <a:extLst>
              <a:ext uri="{FF2B5EF4-FFF2-40B4-BE49-F238E27FC236}">
                <a16:creationId xmlns:a16="http://schemas.microsoft.com/office/drawing/2014/main" id="{969F9A72-0CB7-4A6F-94A9-5CAEFD3DC0FB}"/>
              </a:ext>
            </a:extLst>
          </p:cNvPr>
          <p:cNvSpPr txBox="1">
            <a:spLocks noChangeArrowheads="1"/>
          </p:cNvSpPr>
          <p:nvPr/>
        </p:nvSpPr>
        <p:spPr bwMode="auto">
          <a:xfrm>
            <a:off x="5819185" y="146454"/>
            <a:ext cx="59260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2400" b="1" dirty="0">
                <a:solidFill>
                  <a:schemeClr val="bg1"/>
                </a:solidFill>
                <a:latin typeface="Lato Regular"/>
                <a:ea typeface="Lato Regular"/>
                <a:cs typeface="Lato Regular"/>
              </a:rPr>
              <a:t>JUSTIFICACIÓN DE LA SOLICITUD DE ADICIÓN Y PRÓRROGA</a:t>
            </a:r>
          </a:p>
        </p:txBody>
      </p:sp>
      <p:sp>
        <p:nvSpPr>
          <p:cNvPr id="12" name="Rectángulo 11">
            <a:extLst>
              <a:ext uri="{FF2B5EF4-FFF2-40B4-BE49-F238E27FC236}">
                <a16:creationId xmlns:a16="http://schemas.microsoft.com/office/drawing/2014/main" id="{0D0D35F5-23AD-459C-8384-AFFA5F782C95}"/>
              </a:ext>
            </a:extLst>
          </p:cNvPr>
          <p:cNvSpPr/>
          <p:nvPr/>
        </p:nvSpPr>
        <p:spPr>
          <a:xfrm>
            <a:off x="1"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3" name="Rectángulo 12">
            <a:extLst>
              <a:ext uri="{FF2B5EF4-FFF2-40B4-BE49-F238E27FC236}">
                <a16:creationId xmlns:a16="http://schemas.microsoft.com/office/drawing/2014/main" id="{AA46EEE6-9E36-455E-B2DD-DED0690B4849}"/>
              </a:ext>
            </a:extLst>
          </p:cNvPr>
          <p:cNvSpPr/>
          <p:nvPr/>
        </p:nvSpPr>
        <p:spPr>
          <a:xfrm>
            <a:off x="5876040" y="6518529"/>
            <a:ext cx="6096000" cy="276999"/>
          </a:xfrm>
          <a:prstGeom prst="rect">
            <a:avLst/>
          </a:prstGeom>
        </p:spPr>
        <p:txBody>
          <a:bodyPr>
            <a:spAutoFit/>
          </a:bodyPr>
          <a:lstStyle/>
          <a:p>
            <a:pPr algn="r" defTabSz="696681">
              <a:defRPr/>
            </a:pPr>
            <a:r>
              <a:rPr lang="es-ES" sz="1200" kern="0" dirty="0">
                <a:solidFill>
                  <a:prstClr val="white"/>
                </a:solidFill>
              </a:rPr>
              <a:t>Gerencia de Muebles</a:t>
            </a:r>
          </a:p>
        </p:txBody>
      </p:sp>
    </p:spTree>
    <p:extLst>
      <p:ext uri="{BB962C8B-B14F-4D97-AF65-F5344CB8AC3E}">
        <p14:creationId xmlns:p14="http://schemas.microsoft.com/office/powerpoint/2010/main" val="2599260377"/>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1524000" y="1"/>
            <a:ext cx="9144000" cy="64088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pic>
        <p:nvPicPr>
          <p:cNvPr id="11268" name="Imagen 8" descr="Fondos oscuros-01.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42573" y="100367"/>
            <a:ext cx="1126083" cy="540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CuadroTexto 38"/>
          <p:cNvSpPr txBox="1"/>
          <p:nvPr/>
        </p:nvSpPr>
        <p:spPr>
          <a:xfrm>
            <a:off x="7828728" y="609090"/>
            <a:ext cx="2741875" cy="338554"/>
          </a:xfrm>
          <a:prstGeom prst="rect">
            <a:avLst/>
          </a:prstGeom>
          <a:noFill/>
        </p:spPr>
        <p:txBody>
          <a:bodyPr wrap="square" rtlCol="0">
            <a:spAutoFit/>
          </a:bodyPr>
          <a:lstStyle/>
          <a:p>
            <a:pPr algn="ctr"/>
            <a:r>
              <a:rPr lang="es-ES" sz="1600" b="1" dirty="0">
                <a:solidFill>
                  <a:schemeClr val="bg1"/>
                </a:solidFill>
              </a:rPr>
              <a:t>EXTINTO</a:t>
            </a:r>
            <a:endParaRPr lang="es-CO" sz="2000" b="1" dirty="0">
              <a:solidFill>
                <a:schemeClr val="bg1"/>
              </a:solidFill>
            </a:endParaRPr>
          </a:p>
        </p:txBody>
      </p:sp>
      <p:sp>
        <p:nvSpPr>
          <p:cNvPr id="7" name="CuadroTexto 21">
            <a:extLst>
              <a:ext uri="{FF2B5EF4-FFF2-40B4-BE49-F238E27FC236}">
                <a16:creationId xmlns:a16="http://schemas.microsoft.com/office/drawing/2014/main" id="{A3BD5E0B-BFA1-491F-A68D-E5D9A774DE9D}"/>
              </a:ext>
            </a:extLst>
          </p:cNvPr>
          <p:cNvSpPr txBox="1">
            <a:spLocks noChangeArrowheads="1"/>
          </p:cNvSpPr>
          <p:nvPr/>
        </p:nvSpPr>
        <p:spPr bwMode="auto">
          <a:xfrm>
            <a:off x="7218366" y="-1379"/>
            <a:ext cx="33655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b="1" dirty="0">
                <a:solidFill>
                  <a:schemeClr val="bg1"/>
                </a:solidFill>
                <a:latin typeface="Lato Regular"/>
                <a:ea typeface="Lato Regular"/>
                <a:cs typeface="Lato Regular"/>
              </a:rPr>
              <a:t>Estimado </a:t>
            </a:r>
          </a:p>
          <a:p>
            <a:pPr algn="r" eaLnBrk="1" hangingPunct="1"/>
            <a:r>
              <a:rPr lang="es-ES" altLang="es-CO" b="1" dirty="0">
                <a:solidFill>
                  <a:schemeClr val="bg1"/>
                </a:solidFill>
                <a:latin typeface="Lato Regular"/>
                <a:ea typeface="Lato Regular"/>
                <a:cs typeface="Lato Regular"/>
              </a:rPr>
              <a:t>Presupuestal</a:t>
            </a:r>
          </a:p>
        </p:txBody>
      </p:sp>
      <p:pic>
        <p:nvPicPr>
          <p:cNvPr id="5" name="Imagen 4">
            <a:extLst>
              <a:ext uri="{FF2B5EF4-FFF2-40B4-BE49-F238E27FC236}">
                <a16:creationId xmlns:a16="http://schemas.microsoft.com/office/drawing/2014/main" id="{36E67C8C-9E7D-4D71-AA7C-1D10AC4C61C4}"/>
              </a:ext>
            </a:extLst>
          </p:cNvPr>
          <p:cNvPicPr>
            <a:picLocks noChangeAspect="1"/>
          </p:cNvPicPr>
          <p:nvPr/>
        </p:nvPicPr>
        <p:blipFill rotWithShape="1">
          <a:blip r:embed="rId3"/>
          <a:srcRect l="35806" t="28915" r="21774" b="21312"/>
          <a:stretch/>
        </p:blipFill>
        <p:spPr>
          <a:xfrm>
            <a:off x="1906138" y="901743"/>
            <a:ext cx="8082511" cy="5332000"/>
          </a:xfrm>
          <a:prstGeom prst="rect">
            <a:avLst/>
          </a:prstGeom>
        </p:spPr>
      </p:pic>
      <p:sp>
        <p:nvSpPr>
          <p:cNvPr id="6" name="CuadroTexto 5">
            <a:extLst>
              <a:ext uri="{FF2B5EF4-FFF2-40B4-BE49-F238E27FC236}">
                <a16:creationId xmlns:a16="http://schemas.microsoft.com/office/drawing/2014/main" id="{A01806EE-0B16-4CD5-A9B9-BACFC7C4BA67}"/>
              </a:ext>
            </a:extLst>
          </p:cNvPr>
          <p:cNvSpPr txBox="1"/>
          <p:nvPr/>
        </p:nvSpPr>
        <p:spPr>
          <a:xfrm>
            <a:off x="1906138" y="6233744"/>
            <a:ext cx="8664465" cy="276999"/>
          </a:xfrm>
          <a:prstGeom prst="rect">
            <a:avLst/>
          </a:prstGeom>
          <a:noFill/>
        </p:spPr>
        <p:txBody>
          <a:bodyPr wrap="square" rtlCol="0">
            <a:spAutoFit/>
          </a:bodyPr>
          <a:lstStyle/>
          <a:p>
            <a:r>
              <a:rPr lang="es-ES" sz="1200" b="1" dirty="0"/>
              <a:t>NOTA:</a:t>
            </a:r>
            <a:r>
              <a:rPr lang="es-ES" sz="1200" dirty="0"/>
              <a:t> EL ESTIMADO NO INCLUYE EMBARCACIONES NI AERONAVES ALMACENADAS</a:t>
            </a:r>
            <a:endParaRPr lang="es-CO" sz="1200" dirty="0"/>
          </a:p>
        </p:txBody>
      </p:sp>
      <p:sp>
        <p:nvSpPr>
          <p:cNvPr id="9" name="Rectángulo 8">
            <a:extLst>
              <a:ext uri="{FF2B5EF4-FFF2-40B4-BE49-F238E27FC236}">
                <a16:creationId xmlns:a16="http://schemas.microsoft.com/office/drawing/2014/main" id="{022D25E2-A815-481F-A9FB-41EE3988FC06}"/>
              </a:ext>
            </a:extLst>
          </p:cNvPr>
          <p:cNvSpPr/>
          <p:nvPr/>
        </p:nvSpPr>
        <p:spPr>
          <a:xfrm>
            <a:off x="1" y="0"/>
            <a:ext cx="12191999" cy="87198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pic>
        <p:nvPicPr>
          <p:cNvPr id="11" name="Imagen 8" descr="Fondos oscuros-01.png">
            <a:extLst>
              <a:ext uri="{FF2B5EF4-FFF2-40B4-BE49-F238E27FC236}">
                <a16:creationId xmlns:a16="http://schemas.microsoft.com/office/drawing/2014/main" id="{0A951C64-849C-4334-A8EE-24A8335EA83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12751" y="49363"/>
            <a:ext cx="2222500" cy="852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uadroTexto 21">
            <a:extLst>
              <a:ext uri="{FF2B5EF4-FFF2-40B4-BE49-F238E27FC236}">
                <a16:creationId xmlns:a16="http://schemas.microsoft.com/office/drawing/2014/main" id="{22C7F071-9A67-4F8B-B2F4-3781305628C9}"/>
              </a:ext>
            </a:extLst>
          </p:cNvPr>
          <p:cNvSpPr txBox="1">
            <a:spLocks noChangeArrowheads="1"/>
          </p:cNvSpPr>
          <p:nvPr/>
        </p:nvSpPr>
        <p:spPr bwMode="auto">
          <a:xfrm>
            <a:off x="5819185" y="146454"/>
            <a:ext cx="592604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2400" b="1" dirty="0">
                <a:solidFill>
                  <a:schemeClr val="bg1"/>
                </a:solidFill>
                <a:latin typeface="Lato Regular"/>
                <a:ea typeface="Lato Regular"/>
                <a:cs typeface="Lato Regular"/>
              </a:rPr>
              <a:t>ESTIMADO  PRESUPUESTAL</a:t>
            </a:r>
          </a:p>
        </p:txBody>
      </p:sp>
      <p:sp>
        <p:nvSpPr>
          <p:cNvPr id="13" name="Rectángulo 12">
            <a:extLst>
              <a:ext uri="{FF2B5EF4-FFF2-40B4-BE49-F238E27FC236}">
                <a16:creationId xmlns:a16="http://schemas.microsoft.com/office/drawing/2014/main" id="{6DA0E2B8-BF70-443C-B16A-B1FBADEC9373}"/>
              </a:ext>
            </a:extLst>
          </p:cNvPr>
          <p:cNvSpPr/>
          <p:nvPr/>
        </p:nvSpPr>
        <p:spPr>
          <a:xfrm>
            <a:off x="1"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4" name="Rectángulo 13">
            <a:extLst>
              <a:ext uri="{FF2B5EF4-FFF2-40B4-BE49-F238E27FC236}">
                <a16:creationId xmlns:a16="http://schemas.microsoft.com/office/drawing/2014/main" id="{E4C19969-F31A-41F7-AC14-E88985DC6965}"/>
              </a:ext>
            </a:extLst>
          </p:cNvPr>
          <p:cNvSpPr/>
          <p:nvPr/>
        </p:nvSpPr>
        <p:spPr>
          <a:xfrm>
            <a:off x="5876040" y="6518529"/>
            <a:ext cx="6096000" cy="276999"/>
          </a:xfrm>
          <a:prstGeom prst="rect">
            <a:avLst/>
          </a:prstGeom>
        </p:spPr>
        <p:txBody>
          <a:bodyPr>
            <a:spAutoFit/>
          </a:bodyPr>
          <a:lstStyle/>
          <a:p>
            <a:pPr algn="r" defTabSz="696681">
              <a:defRPr/>
            </a:pPr>
            <a:r>
              <a:rPr lang="es-ES" sz="1200" kern="0" dirty="0">
                <a:solidFill>
                  <a:prstClr val="white"/>
                </a:solidFill>
              </a:rPr>
              <a:t>Gerencia de Muebles</a:t>
            </a:r>
          </a:p>
        </p:txBody>
      </p:sp>
    </p:spTree>
    <p:extLst>
      <p:ext uri="{BB962C8B-B14F-4D97-AF65-F5344CB8AC3E}">
        <p14:creationId xmlns:p14="http://schemas.microsoft.com/office/powerpoint/2010/main" val="403776144"/>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a:extLst>
              <a:ext uri="{FF2B5EF4-FFF2-40B4-BE49-F238E27FC236}">
                <a16:creationId xmlns:a16="http://schemas.microsoft.com/office/drawing/2014/main" id="{4575924A-1431-458E-B477-86CA6A95F653}"/>
              </a:ext>
            </a:extLst>
          </p:cNvPr>
          <p:cNvSpPr/>
          <p:nvPr/>
        </p:nvSpPr>
        <p:spPr>
          <a:xfrm>
            <a:off x="0" y="3530"/>
            <a:ext cx="12192000" cy="1075849"/>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20" dirty="0"/>
          </a:p>
        </p:txBody>
      </p:sp>
      <p:sp>
        <p:nvSpPr>
          <p:cNvPr id="5" name="CuadroTexto 4"/>
          <p:cNvSpPr txBox="1"/>
          <p:nvPr/>
        </p:nvSpPr>
        <p:spPr>
          <a:xfrm>
            <a:off x="427987" y="1203079"/>
            <a:ext cx="11387771" cy="1030410"/>
          </a:xfrm>
          <a:prstGeom prst="rect">
            <a:avLst/>
          </a:prstGeom>
          <a:noFill/>
        </p:spPr>
        <p:txBody>
          <a:bodyPr wrap="square" rtlCol="0">
            <a:spAutoFit/>
          </a:bodyPr>
          <a:lstStyle/>
          <a:p>
            <a:pPr algn="ctr"/>
            <a:r>
              <a:rPr lang="es-CO" sz="3048" b="1" dirty="0">
                <a:solidFill>
                  <a:schemeClr val="accent5">
                    <a:lumMod val="50000"/>
                  </a:schemeClr>
                </a:solidFill>
              </a:rPr>
              <a:t>ADICIÓN CONTRATOS DE ADMINISTRACIÓN Y COMERCIALIZACIÓN DE SEMOVIENTES</a:t>
            </a:r>
          </a:p>
        </p:txBody>
      </p:sp>
      <p:sp>
        <p:nvSpPr>
          <p:cNvPr id="8" name="Rectángulo 7"/>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6" name="Rectángulo 5"/>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Gerencia de Bienes Muebles</a:t>
            </a:r>
          </a:p>
        </p:txBody>
      </p:sp>
      <p:pic>
        <p:nvPicPr>
          <p:cNvPr id="2" name="Imagen 1">
            <a:extLst>
              <a:ext uri="{FF2B5EF4-FFF2-40B4-BE49-F238E27FC236}">
                <a16:creationId xmlns:a16="http://schemas.microsoft.com/office/drawing/2014/main" id="{55FB7CF4-0739-4044-B754-E72340199566}"/>
              </a:ext>
            </a:extLst>
          </p:cNvPr>
          <p:cNvPicPr>
            <a:picLocks noChangeAspect="1"/>
          </p:cNvPicPr>
          <p:nvPr/>
        </p:nvPicPr>
        <p:blipFill rotWithShape="1">
          <a:blip r:embed="rId2"/>
          <a:srcRect l="13359" t="24571" r="73516" b="52685"/>
          <a:stretch/>
        </p:blipFill>
        <p:spPr>
          <a:xfrm>
            <a:off x="427987" y="3157538"/>
            <a:ext cx="2582728" cy="2516310"/>
          </a:xfrm>
          <a:prstGeom prst="rect">
            <a:avLst/>
          </a:prstGeom>
        </p:spPr>
      </p:pic>
      <p:pic>
        <p:nvPicPr>
          <p:cNvPr id="3" name="Imagen 2">
            <a:extLst>
              <a:ext uri="{FF2B5EF4-FFF2-40B4-BE49-F238E27FC236}">
                <a16:creationId xmlns:a16="http://schemas.microsoft.com/office/drawing/2014/main" id="{742B4DE2-5D7A-42D6-8766-DD6D2F93CF11}"/>
              </a:ext>
            </a:extLst>
          </p:cNvPr>
          <p:cNvPicPr>
            <a:picLocks noChangeAspect="1"/>
          </p:cNvPicPr>
          <p:nvPr/>
        </p:nvPicPr>
        <p:blipFill>
          <a:blip r:embed="rId3"/>
          <a:stretch>
            <a:fillRect/>
          </a:stretch>
        </p:blipFill>
        <p:spPr>
          <a:xfrm>
            <a:off x="9801225" y="3337210"/>
            <a:ext cx="1819037" cy="2225707"/>
          </a:xfrm>
          <a:prstGeom prst="rect">
            <a:avLst/>
          </a:prstGeom>
        </p:spPr>
      </p:pic>
      <p:pic>
        <p:nvPicPr>
          <p:cNvPr id="7" name="Imagen 6">
            <a:extLst>
              <a:ext uri="{FF2B5EF4-FFF2-40B4-BE49-F238E27FC236}">
                <a16:creationId xmlns:a16="http://schemas.microsoft.com/office/drawing/2014/main" id="{B7F7750B-29B3-47F5-8237-5AF36646D775}"/>
              </a:ext>
            </a:extLst>
          </p:cNvPr>
          <p:cNvPicPr>
            <a:picLocks noChangeAspect="1"/>
          </p:cNvPicPr>
          <p:nvPr/>
        </p:nvPicPr>
        <p:blipFill>
          <a:blip r:embed="rId4"/>
          <a:stretch>
            <a:fillRect/>
          </a:stretch>
        </p:blipFill>
        <p:spPr>
          <a:xfrm>
            <a:off x="3548245" y="2700089"/>
            <a:ext cx="5245710" cy="3499951"/>
          </a:xfrm>
          <a:prstGeom prst="rect">
            <a:avLst/>
          </a:prstGeom>
        </p:spPr>
      </p:pic>
      <p:pic>
        <p:nvPicPr>
          <p:cNvPr id="10" name="Imagen 8" descr="Fondos oscuros-01.png">
            <a:extLst>
              <a:ext uri="{FF2B5EF4-FFF2-40B4-BE49-F238E27FC236}">
                <a16:creationId xmlns:a16="http://schemas.microsoft.com/office/drawing/2014/main" id="{4F7A9A94-D5CA-4933-B244-ED5771001E32}"/>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7987" y="75884"/>
            <a:ext cx="2000250" cy="960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ángulo 10">
            <a:extLst>
              <a:ext uri="{FF2B5EF4-FFF2-40B4-BE49-F238E27FC236}">
                <a16:creationId xmlns:a16="http://schemas.microsoft.com/office/drawing/2014/main" id="{80A5F446-4DAA-4C05-95FB-E7B50E1002BB}"/>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descr="Fondos oscuros-01.png">
            <a:extLst>
              <a:ext uri="{FF2B5EF4-FFF2-40B4-BE49-F238E27FC236}">
                <a16:creationId xmlns:a16="http://schemas.microsoft.com/office/drawing/2014/main" id="{76D55F87-E8A5-4793-A895-DA98DDADE2C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3" name="CuadroTexto 12">
            <a:extLst>
              <a:ext uri="{FF2B5EF4-FFF2-40B4-BE49-F238E27FC236}">
                <a16:creationId xmlns:a16="http://schemas.microsoft.com/office/drawing/2014/main" id="{F5389DD5-0C6A-46F3-9D13-BCC115CD755B}"/>
              </a:ext>
            </a:extLst>
          </p:cNvPr>
          <p:cNvSpPr txBox="1"/>
          <p:nvPr/>
        </p:nvSpPr>
        <p:spPr>
          <a:xfrm>
            <a:off x="3091992" y="246800"/>
            <a:ext cx="8447637" cy="954107"/>
          </a:xfrm>
          <a:prstGeom prst="rect">
            <a:avLst/>
          </a:prstGeom>
          <a:noFill/>
        </p:spPr>
        <p:txBody>
          <a:bodyPr wrap="square" rtlCol="0">
            <a:spAutoFit/>
          </a:bodyPr>
          <a:lstStyle/>
          <a:p>
            <a:pPr algn="r"/>
            <a:r>
              <a:rPr lang="es-CO" sz="2800" b="1" dirty="0">
                <a:solidFill>
                  <a:schemeClr val="bg1"/>
                </a:solidFill>
              </a:rPr>
              <a:t>CONTRATOS DE ADMINISTRACIÓN Y COMERCIALIZACIÓN DE SEMOVIENTES</a:t>
            </a:r>
          </a:p>
        </p:txBody>
      </p:sp>
    </p:spTree>
    <p:extLst>
      <p:ext uri="{BB962C8B-B14F-4D97-AF65-F5344CB8AC3E}">
        <p14:creationId xmlns:p14="http://schemas.microsoft.com/office/powerpoint/2010/main" val="19198847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0" y="-23128"/>
            <a:ext cx="12191999" cy="1075849"/>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20" dirty="0"/>
          </a:p>
        </p:txBody>
      </p:sp>
      <p:pic>
        <p:nvPicPr>
          <p:cNvPr id="6148" name="Imagen 8" descr="Fondos oscuros-01.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0875" y="78314"/>
            <a:ext cx="2000250" cy="960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CuadroTexto 21"/>
          <p:cNvSpPr txBox="1">
            <a:spLocks noChangeArrowheads="1"/>
          </p:cNvSpPr>
          <p:nvPr/>
        </p:nvSpPr>
        <p:spPr bwMode="auto">
          <a:xfrm>
            <a:off x="5863473" y="136231"/>
            <a:ext cx="606659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2800" b="1" dirty="0">
                <a:solidFill>
                  <a:schemeClr val="bg1"/>
                </a:solidFill>
                <a:latin typeface="+mn-lt"/>
                <a:ea typeface="Lato Regular"/>
                <a:cs typeface="Lato Regular"/>
              </a:rPr>
              <a:t>ANTECEDENTES Y ESPECIFICACIONES CONTRACTUALES</a:t>
            </a:r>
          </a:p>
        </p:txBody>
      </p:sp>
      <p:sp>
        <p:nvSpPr>
          <p:cNvPr id="19" name="Rectángulo 18"/>
          <p:cNvSpPr/>
          <p:nvPr/>
        </p:nvSpPr>
        <p:spPr>
          <a:xfrm>
            <a:off x="0" y="6572250"/>
            <a:ext cx="12192000" cy="28575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20" dirty="0"/>
          </a:p>
        </p:txBody>
      </p:sp>
      <p:sp>
        <p:nvSpPr>
          <p:cNvPr id="22" name="CuadroTexto 11"/>
          <p:cNvSpPr txBox="1">
            <a:spLocks noChangeArrowheads="1"/>
          </p:cNvSpPr>
          <p:nvPr/>
        </p:nvSpPr>
        <p:spPr bwMode="auto">
          <a:xfrm>
            <a:off x="7997667" y="6571525"/>
            <a:ext cx="408051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1260" dirty="0">
                <a:solidFill>
                  <a:srgbClr val="A9A8A9"/>
                </a:solidFill>
                <a:latin typeface="Lato Regular"/>
                <a:ea typeface="Lato Regular"/>
                <a:cs typeface="Lato Regular"/>
              </a:rPr>
              <a:t>Gerencia de Bienes Muebles</a:t>
            </a:r>
          </a:p>
        </p:txBody>
      </p:sp>
      <p:sp>
        <p:nvSpPr>
          <p:cNvPr id="2" name="Rectángulo 1">
            <a:extLst>
              <a:ext uri="{FF2B5EF4-FFF2-40B4-BE49-F238E27FC236}">
                <a16:creationId xmlns:a16="http://schemas.microsoft.com/office/drawing/2014/main" id="{1CEF0802-A9CE-4883-B14E-A48B523C339B}"/>
              </a:ext>
            </a:extLst>
          </p:cNvPr>
          <p:cNvSpPr/>
          <p:nvPr/>
        </p:nvSpPr>
        <p:spPr>
          <a:xfrm>
            <a:off x="95534" y="1421675"/>
            <a:ext cx="6106444" cy="4478149"/>
          </a:xfrm>
          <a:prstGeom prst="rect">
            <a:avLst/>
          </a:prstGeom>
        </p:spPr>
        <p:txBody>
          <a:bodyPr wrap="square">
            <a:spAutoFit/>
          </a:bodyPr>
          <a:lstStyle/>
          <a:p>
            <a:pPr algn="just"/>
            <a:r>
              <a:rPr lang="es-ES" sz="1500" b="1" dirty="0"/>
              <a:t>OBJETO.</a:t>
            </a:r>
          </a:p>
          <a:p>
            <a:pPr algn="just"/>
            <a:endParaRPr lang="es-ES" sz="1500" b="1" dirty="0"/>
          </a:p>
          <a:p>
            <a:pPr algn="just"/>
            <a:r>
              <a:rPr lang="es-ES" sz="1500" i="1" dirty="0"/>
              <a:t>“La prestación de los servicios de </a:t>
            </a:r>
            <a:r>
              <a:rPr lang="es-ES" sz="1500" b="1" i="1" dirty="0"/>
              <a:t>transporte, custodia, manutención, cuidados, marcaje, sostenimiento, pesaje y gestiones de intermediación comercial</a:t>
            </a:r>
            <a:r>
              <a:rPr lang="es-ES" sz="1500" i="1" dirty="0"/>
              <a:t>, de un grupo de bovinos que se encuentran en proceso de extinción del derecho de dominio y, </a:t>
            </a:r>
            <a:r>
              <a:rPr lang="es-ES" sz="1500" b="1" i="1" dirty="0"/>
              <a:t>ejercer la administración de los inmuebles</a:t>
            </a:r>
            <a:r>
              <a:rPr lang="es-ES" sz="1500" i="1" dirty="0"/>
              <a:t> en los cuales se ubican los semovientes”.</a:t>
            </a:r>
          </a:p>
          <a:p>
            <a:pPr algn="just"/>
            <a:endParaRPr lang="es-ES" sz="1500" dirty="0"/>
          </a:p>
          <a:p>
            <a:pPr algn="just"/>
            <a:r>
              <a:rPr lang="es-ES" sz="1500" b="1" dirty="0"/>
              <a:t>ALCANCE:</a:t>
            </a:r>
          </a:p>
          <a:p>
            <a:pPr algn="just"/>
            <a:endParaRPr lang="es-ES" sz="1500" b="1" dirty="0"/>
          </a:p>
          <a:p>
            <a:pPr algn="just"/>
            <a:r>
              <a:rPr lang="es-CO" sz="1500" i="1" dirty="0"/>
              <a:t>“El objeto contratado incluye los semovientes que se encuentran </a:t>
            </a:r>
            <a:r>
              <a:rPr lang="es-CO" sz="1500" b="1" i="1" dirty="0"/>
              <a:t>en proceso de extinción de dominio y todos aquellos que sean de competencia de la Sociedad de Activos Especiales por disposición legal</a:t>
            </a:r>
            <a:r>
              <a:rPr lang="es-CO" sz="1500" i="1" dirty="0"/>
              <a:t>.</a:t>
            </a:r>
          </a:p>
          <a:p>
            <a:pPr algn="just"/>
            <a:endParaRPr lang="es-CO" sz="1500" i="1" dirty="0"/>
          </a:p>
          <a:p>
            <a:pPr algn="just"/>
            <a:r>
              <a:rPr lang="es-ES" sz="1500" i="1" dirty="0"/>
              <a:t>No obstante, </a:t>
            </a:r>
            <a:r>
              <a:rPr lang="es-ES" sz="1500" b="1" i="1" dirty="0"/>
              <a:t>se podrán adicionar semovientes y/o inmuebles</a:t>
            </a:r>
            <a:r>
              <a:rPr lang="es-ES" sz="1500" i="1" dirty="0"/>
              <a:t>, respecto a los cuales EL CONTRATISTA deberá cumplir con las obligaciones y actividades tendientes a una adecuada administración de los inmuebles y la custodia, manutención y gestiones de intermediación comercial sobre los semovientes.”</a:t>
            </a:r>
            <a:endParaRPr lang="es-CO" sz="1500" i="1" dirty="0"/>
          </a:p>
        </p:txBody>
      </p:sp>
      <p:cxnSp>
        <p:nvCxnSpPr>
          <p:cNvPr id="6" name="Conector recto 5">
            <a:extLst>
              <a:ext uri="{FF2B5EF4-FFF2-40B4-BE49-F238E27FC236}">
                <a16:creationId xmlns:a16="http://schemas.microsoft.com/office/drawing/2014/main" id="{AFD9BCE1-9D39-465A-A002-E33F58C13141}"/>
              </a:ext>
            </a:extLst>
          </p:cNvPr>
          <p:cNvCxnSpPr/>
          <p:nvPr/>
        </p:nvCxnSpPr>
        <p:spPr>
          <a:xfrm>
            <a:off x="9211158" y="1421675"/>
            <a:ext cx="0" cy="4459242"/>
          </a:xfrm>
          <a:prstGeom prst="line">
            <a:avLst/>
          </a:prstGeom>
        </p:spPr>
        <p:style>
          <a:lnRef idx="2">
            <a:schemeClr val="accent1"/>
          </a:lnRef>
          <a:fillRef idx="0">
            <a:schemeClr val="accent1"/>
          </a:fillRef>
          <a:effectRef idx="1">
            <a:schemeClr val="accent1"/>
          </a:effectRef>
          <a:fontRef idx="minor">
            <a:schemeClr val="tx1"/>
          </a:fontRef>
        </p:style>
      </p:cxnSp>
      <p:sp>
        <p:nvSpPr>
          <p:cNvPr id="8" name="Rectángulo 7">
            <a:extLst>
              <a:ext uri="{FF2B5EF4-FFF2-40B4-BE49-F238E27FC236}">
                <a16:creationId xmlns:a16="http://schemas.microsoft.com/office/drawing/2014/main" id="{4811CC8F-8B57-49E2-8676-710021F8A1C9}"/>
              </a:ext>
            </a:extLst>
          </p:cNvPr>
          <p:cNvSpPr/>
          <p:nvPr/>
        </p:nvSpPr>
        <p:spPr>
          <a:xfrm>
            <a:off x="6457903" y="2459593"/>
            <a:ext cx="2786062" cy="3554819"/>
          </a:xfrm>
          <a:prstGeom prst="rect">
            <a:avLst/>
          </a:prstGeom>
        </p:spPr>
        <p:txBody>
          <a:bodyPr wrap="square">
            <a:spAutoFit/>
          </a:bodyPr>
          <a:lstStyle/>
          <a:p>
            <a:pPr algn="ctr"/>
            <a:r>
              <a:rPr lang="es-CO" sz="1500" dirty="0"/>
              <a:t>Contrato No. 069 de 2016</a:t>
            </a:r>
          </a:p>
          <a:p>
            <a:pPr algn="ctr"/>
            <a:r>
              <a:rPr lang="es-CO" sz="1500" dirty="0"/>
              <a:t>25 de Noviembre de 2016</a:t>
            </a:r>
          </a:p>
          <a:p>
            <a:pPr algn="ctr"/>
            <a:r>
              <a:rPr lang="es-CO" sz="1500" dirty="0"/>
              <a:t>$1.143.588.524</a:t>
            </a:r>
          </a:p>
          <a:p>
            <a:pPr algn="ctr"/>
            <a:r>
              <a:rPr lang="es-ES" sz="1500" dirty="0"/>
              <a:t>31-12-18</a:t>
            </a:r>
          </a:p>
          <a:p>
            <a:pPr algn="ctr"/>
            <a:endParaRPr lang="es-ES" sz="1500" dirty="0"/>
          </a:p>
          <a:p>
            <a:pPr algn="ctr"/>
            <a:r>
              <a:rPr lang="es-CO" sz="1500" b="1" dirty="0"/>
              <a:t>Jurisdicción:</a:t>
            </a:r>
          </a:p>
          <a:p>
            <a:pPr algn="ctr"/>
            <a:r>
              <a:rPr lang="es-CO" sz="1500" dirty="0"/>
              <a:t>Meta, Casanare, Putumayo, Caquetá, Guaviare, Tolima, Vichada y Huila</a:t>
            </a:r>
          </a:p>
          <a:p>
            <a:pPr algn="ctr"/>
            <a:endParaRPr lang="es-ES" sz="1500" dirty="0"/>
          </a:p>
          <a:p>
            <a:pPr algn="ctr"/>
            <a:r>
              <a:rPr lang="es-ES" sz="1500" b="1" dirty="0"/>
              <a:t>Predios Administrados:</a:t>
            </a:r>
            <a:endParaRPr lang="es-CO" sz="1500" b="1" dirty="0"/>
          </a:p>
          <a:p>
            <a:pPr algn="ctr"/>
            <a:r>
              <a:rPr lang="es-ES" sz="1500" dirty="0"/>
              <a:t>Cencerros - Acacías</a:t>
            </a:r>
          </a:p>
          <a:p>
            <a:pPr algn="ctr"/>
            <a:r>
              <a:rPr lang="es-ES" sz="1500" dirty="0"/>
              <a:t>La Fortuna – San Vicente</a:t>
            </a:r>
          </a:p>
          <a:p>
            <a:pPr algn="ctr"/>
            <a:r>
              <a:rPr lang="es-ES" sz="1500" dirty="0"/>
              <a:t>Berlin - Acacías</a:t>
            </a:r>
          </a:p>
          <a:p>
            <a:pPr algn="ctr"/>
            <a:r>
              <a:rPr lang="es-ES" sz="1500" dirty="0"/>
              <a:t>Paraíso 2– Puerto Asís</a:t>
            </a:r>
          </a:p>
        </p:txBody>
      </p:sp>
      <p:pic>
        <p:nvPicPr>
          <p:cNvPr id="40" name="Imagen 39">
            <a:extLst>
              <a:ext uri="{FF2B5EF4-FFF2-40B4-BE49-F238E27FC236}">
                <a16:creationId xmlns:a16="http://schemas.microsoft.com/office/drawing/2014/main" id="{EB5175C5-9062-4BCC-A0A4-779487762233}"/>
              </a:ext>
            </a:extLst>
          </p:cNvPr>
          <p:cNvPicPr>
            <a:picLocks noChangeAspect="1"/>
          </p:cNvPicPr>
          <p:nvPr/>
        </p:nvPicPr>
        <p:blipFill rotWithShape="1">
          <a:blip r:embed="rId3"/>
          <a:srcRect l="13359" t="24571" r="73516" b="52685"/>
          <a:stretch/>
        </p:blipFill>
        <p:spPr>
          <a:xfrm>
            <a:off x="7199718" y="1177096"/>
            <a:ext cx="1215491" cy="1184233"/>
          </a:xfrm>
          <a:prstGeom prst="rect">
            <a:avLst/>
          </a:prstGeom>
        </p:spPr>
      </p:pic>
      <p:cxnSp>
        <p:nvCxnSpPr>
          <p:cNvPr id="41" name="Conector recto 40">
            <a:extLst>
              <a:ext uri="{FF2B5EF4-FFF2-40B4-BE49-F238E27FC236}">
                <a16:creationId xmlns:a16="http://schemas.microsoft.com/office/drawing/2014/main" id="{8871F964-73FF-4B57-B637-08748BF72214}"/>
              </a:ext>
            </a:extLst>
          </p:cNvPr>
          <p:cNvCxnSpPr/>
          <p:nvPr/>
        </p:nvCxnSpPr>
        <p:spPr>
          <a:xfrm>
            <a:off x="6477295" y="1421675"/>
            <a:ext cx="0" cy="4459242"/>
          </a:xfrm>
          <a:prstGeom prst="line">
            <a:avLst/>
          </a:prstGeom>
        </p:spPr>
        <p:style>
          <a:lnRef idx="2">
            <a:schemeClr val="accent1"/>
          </a:lnRef>
          <a:fillRef idx="0">
            <a:schemeClr val="accent1"/>
          </a:fillRef>
          <a:effectRef idx="1">
            <a:schemeClr val="accent1"/>
          </a:effectRef>
          <a:fontRef idx="minor">
            <a:schemeClr val="tx1"/>
          </a:fontRef>
        </p:style>
      </p:cxnSp>
      <p:pic>
        <p:nvPicPr>
          <p:cNvPr id="42" name="Imagen 41">
            <a:extLst>
              <a:ext uri="{FF2B5EF4-FFF2-40B4-BE49-F238E27FC236}">
                <a16:creationId xmlns:a16="http://schemas.microsoft.com/office/drawing/2014/main" id="{6F645F23-0FB3-4199-A8A2-ED3AE6246CB2}"/>
              </a:ext>
            </a:extLst>
          </p:cNvPr>
          <p:cNvPicPr>
            <a:picLocks noChangeAspect="1"/>
          </p:cNvPicPr>
          <p:nvPr/>
        </p:nvPicPr>
        <p:blipFill>
          <a:blip r:embed="rId4"/>
          <a:stretch>
            <a:fillRect/>
          </a:stretch>
        </p:blipFill>
        <p:spPr>
          <a:xfrm>
            <a:off x="10208899" y="1212080"/>
            <a:ext cx="702840" cy="1066382"/>
          </a:xfrm>
          <a:prstGeom prst="rect">
            <a:avLst/>
          </a:prstGeom>
        </p:spPr>
      </p:pic>
      <p:sp>
        <p:nvSpPr>
          <p:cNvPr id="43" name="Rectángulo 42">
            <a:extLst>
              <a:ext uri="{FF2B5EF4-FFF2-40B4-BE49-F238E27FC236}">
                <a16:creationId xmlns:a16="http://schemas.microsoft.com/office/drawing/2014/main" id="{8A09A914-5922-4AD2-864F-AE52F45162C8}"/>
              </a:ext>
            </a:extLst>
          </p:cNvPr>
          <p:cNvSpPr/>
          <p:nvPr/>
        </p:nvSpPr>
        <p:spPr>
          <a:xfrm>
            <a:off x="9167288" y="2459836"/>
            <a:ext cx="2786062" cy="3323987"/>
          </a:xfrm>
          <a:prstGeom prst="rect">
            <a:avLst/>
          </a:prstGeom>
        </p:spPr>
        <p:txBody>
          <a:bodyPr wrap="square">
            <a:spAutoFit/>
          </a:bodyPr>
          <a:lstStyle/>
          <a:p>
            <a:pPr algn="ctr"/>
            <a:r>
              <a:rPr lang="es-CO" sz="1500" dirty="0"/>
              <a:t>Contrato No. 071 de 2016</a:t>
            </a:r>
          </a:p>
          <a:p>
            <a:pPr algn="ctr"/>
            <a:r>
              <a:rPr lang="es-CO" sz="1500" dirty="0"/>
              <a:t>28 de Noviembre de 2016</a:t>
            </a:r>
          </a:p>
          <a:p>
            <a:pPr algn="ctr"/>
            <a:r>
              <a:rPr lang="es-CO" sz="1500" dirty="0"/>
              <a:t>$520.504.064,71</a:t>
            </a:r>
          </a:p>
          <a:p>
            <a:pPr algn="ctr"/>
            <a:r>
              <a:rPr lang="es-ES" sz="1500" dirty="0"/>
              <a:t>31-12-18</a:t>
            </a:r>
          </a:p>
          <a:p>
            <a:pPr algn="ctr"/>
            <a:endParaRPr lang="es-ES" sz="1500" dirty="0"/>
          </a:p>
          <a:p>
            <a:pPr algn="ctr"/>
            <a:r>
              <a:rPr lang="es-ES" sz="1500" b="1" dirty="0"/>
              <a:t>Jurisdicción:</a:t>
            </a:r>
          </a:p>
          <a:p>
            <a:pPr algn="ctr"/>
            <a:r>
              <a:rPr lang="es-CO" sz="1500" dirty="0"/>
              <a:t>Cundinamarca, Córdoba, Bolívar, Antioquia, Norte de Santander, Valle del Cauca y Choco</a:t>
            </a:r>
          </a:p>
          <a:p>
            <a:pPr algn="ctr"/>
            <a:endParaRPr lang="es-ES" sz="1500" dirty="0"/>
          </a:p>
          <a:p>
            <a:pPr algn="ctr"/>
            <a:r>
              <a:rPr lang="es-ES" sz="1500" b="1" dirty="0"/>
              <a:t>Predios Administrados:</a:t>
            </a:r>
            <a:endParaRPr lang="es-CO" sz="1500" b="1" dirty="0"/>
          </a:p>
          <a:p>
            <a:pPr algn="ctr"/>
            <a:r>
              <a:rPr lang="es-ES" sz="1500" dirty="0"/>
              <a:t>Barcelona – San Jacinto</a:t>
            </a:r>
          </a:p>
          <a:p>
            <a:pPr algn="ctr"/>
            <a:r>
              <a:rPr lang="es-ES" sz="1500" dirty="0"/>
              <a:t>El Central – Montería</a:t>
            </a:r>
          </a:p>
          <a:p>
            <a:pPr algn="ctr"/>
            <a:r>
              <a:rPr lang="es-ES" sz="1500" dirty="0"/>
              <a:t>La Argelia –Ricaurte</a:t>
            </a:r>
          </a:p>
        </p:txBody>
      </p:sp>
      <p:cxnSp>
        <p:nvCxnSpPr>
          <p:cNvPr id="44" name="Conector recto 43">
            <a:extLst>
              <a:ext uri="{FF2B5EF4-FFF2-40B4-BE49-F238E27FC236}">
                <a16:creationId xmlns:a16="http://schemas.microsoft.com/office/drawing/2014/main" id="{A9973175-76D9-433A-ACF4-A5DFD1A38041}"/>
              </a:ext>
            </a:extLst>
          </p:cNvPr>
          <p:cNvCxnSpPr/>
          <p:nvPr/>
        </p:nvCxnSpPr>
        <p:spPr>
          <a:xfrm>
            <a:off x="11927249" y="1421675"/>
            <a:ext cx="0" cy="4459242"/>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28009822"/>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0" y="-688"/>
            <a:ext cx="12192000" cy="1075849"/>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20" dirty="0"/>
          </a:p>
        </p:txBody>
      </p:sp>
      <p:pic>
        <p:nvPicPr>
          <p:cNvPr id="6148" name="Imagen 8" descr="Fondos oscuros-01.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8739" y="41802"/>
            <a:ext cx="2000250" cy="960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CuadroTexto 21"/>
          <p:cNvSpPr txBox="1">
            <a:spLocks noChangeArrowheads="1"/>
          </p:cNvSpPr>
          <p:nvPr/>
        </p:nvSpPr>
        <p:spPr bwMode="auto">
          <a:xfrm>
            <a:off x="3469064" y="188390"/>
            <a:ext cx="854822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2800" b="1" dirty="0">
                <a:solidFill>
                  <a:schemeClr val="bg1"/>
                </a:solidFill>
                <a:ea typeface="Lato Regular"/>
                <a:cs typeface="Lato Regular"/>
              </a:rPr>
              <a:t>OBSERVACIÓN BIENES DECRETO 1407 DE 2017 – BIENES FARC</a:t>
            </a:r>
          </a:p>
        </p:txBody>
      </p:sp>
      <p:sp>
        <p:nvSpPr>
          <p:cNvPr id="24" name="Rectángulo 23"/>
          <p:cNvSpPr/>
          <p:nvPr/>
        </p:nvSpPr>
        <p:spPr>
          <a:xfrm>
            <a:off x="0" y="6572250"/>
            <a:ext cx="12192000" cy="28575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20" dirty="0"/>
          </a:p>
        </p:txBody>
      </p:sp>
      <p:sp>
        <p:nvSpPr>
          <p:cNvPr id="25" name="CuadroTexto 11"/>
          <p:cNvSpPr txBox="1">
            <a:spLocks noChangeArrowheads="1"/>
          </p:cNvSpPr>
          <p:nvPr/>
        </p:nvSpPr>
        <p:spPr bwMode="auto">
          <a:xfrm>
            <a:off x="8111490" y="6548622"/>
            <a:ext cx="408051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1260" dirty="0">
                <a:solidFill>
                  <a:srgbClr val="A9A8A9"/>
                </a:solidFill>
                <a:latin typeface="Lato Regular"/>
                <a:ea typeface="Lato Regular"/>
                <a:cs typeface="Lato Regular"/>
              </a:rPr>
              <a:t>Gerencia de Muebles</a:t>
            </a:r>
          </a:p>
        </p:txBody>
      </p:sp>
      <p:sp>
        <p:nvSpPr>
          <p:cNvPr id="6" name="CuadroTexto 5">
            <a:extLst>
              <a:ext uri="{FF2B5EF4-FFF2-40B4-BE49-F238E27FC236}">
                <a16:creationId xmlns:a16="http://schemas.microsoft.com/office/drawing/2014/main" id="{C9047A49-8442-4B1B-8D58-2E0E8943D779}"/>
              </a:ext>
            </a:extLst>
          </p:cNvPr>
          <p:cNvSpPr txBox="1"/>
          <p:nvPr/>
        </p:nvSpPr>
        <p:spPr>
          <a:xfrm>
            <a:off x="559558" y="1389588"/>
            <a:ext cx="11245755" cy="923330"/>
          </a:xfrm>
          <a:prstGeom prst="rect">
            <a:avLst/>
          </a:prstGeom>
          <a:noFill/>
        </p:spPr>
        <p:txBody>
          <a:bodyPr wrap="square" rtlCol="0">
            <a:spAutoFit/>
          </a:bodyPr>
          <a:lstStyle/>
          <a:p>
            <a:pPr algn="just"/>
            <a:r>
              <a:rPr lang="es-ES" dirty="0"/>
              <a:t>Se encuentra en trámite la adición presupuestal a la Sociedad de Activos Especiales por $3.261.856.205 para garantizar el recibo de los semovientes que se encuentran relacionados en el inventario de las FARC. El Ejercicio presupuestal es el siguiente:</a:t>
            </a:r>
            <a:endParaRPr lang="es-CO" dirty="0"/>
          </a:p>
        </p:txBody>
      </p:sp>
      <p:pic>
        <p:nvPicPr>
          <p:cNvPr id="2" name="Imagen 1">
            <a:extLst>
              <a:ext uri="{FF2B5EF4-FFF2-40B4-BE49-F238E27FC236}">
                <a16:creationId xmlns:a16="http://schemas.microsoft.com/office/drawing/2014/main" id="{C06F8431-00BA-474D-9642-FA0FC1571E7D}"/>
              </a:ext>
            </a:extLst>
          </p:cNvPr>
          <p:cNvPicPr>
            <a:picLocks noChangeAspect="1"/>
          </p:cNvPicPr>
          <p:nvPr/>
        </p:nvPicPr>
        <p:blipFill>
          <a:blip r:embed="rId3"/>
          <a:stretch>
            <a:fillRect/>
          </a:stretch>
        </p:blipFill>
        <p:spPr>
          <a:xfrm>
            <a:off x="1378864" y="2777375"/>
            <a:ext cx="9274628" cy="3016019"/>
          </a:xfrm>
          <a:prstGeom prst="rect">
            <a:avLst/>
          </a:prstGeom>
        </p:spPr>
      </p:pic>
    </p:spTree>
    <p:extLst>
      <p:ext uri="{BB962C8B-B14F-4D97-AF65-F5344CB8AC3E}">
        <p14:creationId xmlns:p14="http://schemas.microsoft.com/office/powerpoint/2010/main" val="4011884650"/>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0" y="-688"/>
            <a:ext cx="12192000" cy="1075849"/>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20" dirty="0"/>
          </a:p>
        </p:txBody>
      </p:sp>
      <p:pic>
        <p:nvPicPr>
          <p:cNvPr id="6148" name="Imagen 8" descr="Fondos oscuros-01.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8739" y="41802"/>
            <a:ext cx="2000250" cy="960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CuadroTexto 21"/>
          <p:cNvSpPr txBox="1">
            <a:spLocks noChangeArrowheads="1"/>
          </p:cNvSpPr>
          <p:nvPr/>
        </p:nvSpPr>
        <p:spPr bwMode="auto">
          <a:xfrm>
            <a:off x="5514681" y="328746"/>
            <a:ext cx="649885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2800" b="1" dirty="0">
                <a:solidFill>
                  <a:schemeClr val="bg1"/>
                </a:solidFill>
                <a:latin typeface="Lato Regular"/>
                <a:ea typeface="Lato Regular"/>
                <a:cs typeface="Lato Regular"/>
              </a:rPr>
              <a:t>VALORES A ADICIONAR</a:t>
            </a:r>
          </a:p>
        </p:txBody>
      </p:sp>
      <p:sp>
        <p:nvSpPr>
          <p:cNvPr id="24" name="Rectángulo 23"/>
          <p:cNvSpPr/>
          <p:nvPr/>
        </p:nvSpPr>
        <p:spPr>
          <a:xfrm>
            <a:off x="0" y="6572250"/>
            <a:ext cx="12192000" cy="28575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20" dirty="0"/>
          </a:p>
        </p:txBody>
      </p:sp>
      <p:sp>
        <p:nvSpPr>
          <p:cNvPr id="25" name="CuadroTexto 11"/>
          <p:cNvSpPr txBox="1">
            <a:spLocks noChangeArrowheads="1"/>
          </p:cNvSpPr>
          <p:nvPr/>
        </p:nvSpPr>
        <p:spPr bwMode="auto">
          <a:xfrm>
            <a:off x="8111490" y="6548622"/>
            <a:ext cx="408051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1260" dirty="0">
                <a:solidFill>
                  <a:srgbClr val="A9A8A9"/>
                </a:solidFill>
                <a:latin typeface="Lato Regular"/>
                <a:ea typeface="Lato Regular"/>
                <a:cs typeface="Lato Regular"/>
              </a:rPr>
              <a:t>Gerencia de Muebles</a:t>
            </a:r>
          </a:p>
        </p:txBody>
      </p:sp>
      <p:sp>
        <p:nvSpPr>
          <p:cNvPr id="6" name="CuadroTexto 5">
            <a:extLst>
              <a:ext uri="{FF2B5EF4-FFF2-40B4-BE49-F238E27FC236}">
                <a16:creationId xmlns:a16="http://schemas.microsoft.com/office/drawing/2014/main" id="{C9047A49-8442-4B1B-8D58-2E0E8943D779}"/>
              </a:ext>
            </a:extLst>
          </p:cNvPr>
          <p:cNvSpPr txBox="1"/>
          <p:nvPr/>
        </p:nvSpPr>
        <p:spPr>
          <a:xfrm>
            <a:off x="559558" y="1244803"/>
            <a:ext cx="11245755" cy="923330"/>
          </a:xfrm>
          <a:prstGeom prst="rect">
            <a:avLst/>
          </a:prstGeom>
          <a:noFill/>
        </p:spPr>
        <p:txBody>
          <a:bodyPr wrap="square" rtlCol="0">
            <a:spAutoFit/>
          </a:bodyPr>
          <a:lstStyle/>
          <a:p>
            <a:pPr algn="just"/>
            <a:r>
              <a:rPr lang="es-ES" dirty="0"/>
              <a:t>Se encuentra en trámite la adición presupuestal a la Sociedad de Activos Especiales por $3.261.856.205 para garantizar el recibo de los semovientes que se encuentran relacionados en el inventario de las FARC. El Ejercicio presupuestal es el siguiente:</a:t>
            </a:r>
            <a:endParaRPr lang="es-CO" dirty="0"/>
          </a:p>
        </p:txBody>
      </p:sp>
      <p:pic>
        <p:nvPicPr>
          <p:cNvPr id="3" name="Imagen 2">
            <a:extLst>
              <a:ext uri="{FF2B5EF4-FFF2-40B4-BE49-F238E27FC236}">
                <a16:creationId xmlns:a16="http://schemas.microsoft.com/office/drawing/2014/main" id="{9FB39A26-FFA1-400C-BB96-18DCF4BC2E75}"/>
              </a:ext>
            </a:extLst>
          </p:cNvPr>
          <p:cNvPicPr>
            <a:picLocks noChangeAspect="1"/>
          </p:cNvPicPr>
          <p:nvPr/>
        </p:nvPicPr>
        <p:blipFill>
          <a:blip r:embed="rId3"/>
          <a:stretch>
            <a:fillRect/>
          </a:stretch>
        </p:blipFill>
        <p:spPr>
          <a:xfrm>
            <a:off x="559558" y="2212666"/>
            <a:ext cx="3094085" cy="4061600"/>
          </a:xfrm>
          <a:prstGeom prst="rect">
            <a:avLst/>
          </a:prstGeom>
        </p:spPr>
      </p:pic>
      <p:sp>
        <p:nvSpPr>
          <p:cNvPr id="5" name="CuadroTexto 4">
            <a:extLst>
              <a:ext uri="{FF2B5EF4-FFF2-40B4-BE49-F238E27FC236}">
                <a16:creationId xmlns:a16="http://schemas.microsoft.com/office/drawing/2014/main" id="{324A77D3-1A5A-457F-9DD2-E3BD50E02357}"/>
              </a:ext>
            </a:extLst>
          </p:cNvPr>
          <p:cNvSpPr txBox="1"/>
          <p:nvPr/>
        </p:nvSpPr>
        <p:spPr>
          <a:xfrm>
            <a:off x="6559806" y="2598057"/>
            <a:ext cx="2366479" cy="707886"/>
          </a:xfrm>
          <a:prstGeom prst="rect">
            <a:avLst/>
          </a:prstGeom>
          <a:noFill/>
        </p:spPr>
        <p:txBody>
          <a:bodyPr wrap="square" rtlCol="0">
            <a:spAutoFit/>
          </a:bodyPr>
          <a:lstStyle/>
          <a:p>
            <a:r>
              <a:rPr lang="es-ES" sz="4000" dirty="0"/>
              <a:t>489 – 4%</a:t>
            </a:r>
            <a:endParaRPr lang="es-CO" dirty="0"/>
          </a:p>
        </p:txBody>
      </p:sp>
      <p:sp>
        <p:nvSpPr>
          <p:cNvPr id="13" name="CuadroTexto 12">
            <a:extLst>
              <a:ext uri="{FF2B5EF4-FFF2-40B4-BE49-F238E27FC236}">
                <a16:creationId xmlns:a16="http://schemas.microsoft.com/office/drawing/2014/main" id="{EE6A9A0D-1E6F-4E5A-A370-3B758DDA24A7}"/>
              </a:ext>
            </a:extLst>
          </p:cNvPr>
          <p:cNvSpPr txBox="1"/>
          <p:nvPr/>
        </p:nvSpPr>
        <p:spPr>
          <a:xfrm>
            <a:off x="6182435" y="5335341"/>
            <a:ext cx="3121222" cy="707886"/>
          </a:xfrm>
          <a:prstGeom prst="rect">
            <a:avLst/>
          </a:prstGeom>
          <a:noFill/>
        </p:spPr>
        <p:txBody>
          <a:bodyPr wrap="square" rtlCol="0">
            <a:spAutoFit/>
          </a:bodyPr>
          <a:lstStyle/>
          <a:p>
            <a:r>
              <a:rPr lang="es-ES" sz="4000" dirty="0"/>
              <a:t>11.739 – 96%</a:t>
            </a:r>
            <a:endParaRPr lang="es-CO" dirty="0"/>
          </a:p>
        </p:txBody>
      </p:sp>
      <p:sp>
        <p:nvSpPr>
          <p:cNvPr id="7" name="Rectángulo 6">
            <a:extLst>
              <a:ext uri="{FF2B5EF4-FFF2-40B4-BE49-F238E27FC236}">
                <a16:creationId xmlns:a16="http://schemas.microsoft.com/office/drawing/2014/main" id="{4F305900-1A1A-4E16-A325-0AEF72078956}"/>
              </a:ext>
            </a:extLst>
          </p:cNvPr>
          <p:cNvSpPr/>
          <p:nvPr/>
        </p:nvSpPr>
        <p:spPr>
          <a:xfrm>
            <a:off x="9003957" y="2721167"/>
            <a:ext cx="2735044" cy="461665"/>
          </a:xfrm>
          <a:prstGeom prst="rect">
            <a:avLst/>
          </a:prstGeom>
        </p:spPr>
        <p:txBody>
          <a:bodyPr wrap="none">
            <a:spAutoFit/>
          </a:bodyPr>
          <a:lstStyle/>
          <a:p>
            <a:r>
              <a:rPr lang="es-CO" sz="2400" b="1" dirty="0">
                <a:solidFill>
                  <a:srgbClr val="00B050"/>
                </a:solidFill>
              </a:rPr>
              <a:t> $ 3,131,381,956.80 </a:t>
            </a:r>
          </a:p>
        </p:txBody>
      </p:sp>
      <p:sp>
        <p:nvSpPr>
          <p:cNvPr id="15" name="Rectángulo 14">
            <a:extLst>
              <a:ext uri="{FF2B5EF4-FFF2-40B4-BE49-F238E27FC236}">
                <a16:creationId xmlns:a16="http://schemas.microsoft.com/office/drawing/2014/main" id="{09A8F981-6FBA-43AB-8B32-3CEE06C43E7A}"/>
              </a:ext>
            </a:extLst>
          </p:cNvPr>
          <p:cNvSpPr/>
          <p:nvPr/>
        </p:nvSpPr>
        <p:spPr>
          <a:xfrm>
            <a:off x="9303657" y="5458451"/>
            <a:ext cx="2274982" cy="461665"/>
          </a:xfrm>
          <a:prstGeom prst="rect">
            <a:avLst/>
          </a:prstGeom>
        </p:spPr>
        <p:txBody>
          <a:bodyPr wrap="none">
            <a:spAutoFit/>
          </a:bodyPr>
          <a:lstStyle/>
          <a:p>
            <a:r>
              <a:rPr lang="es-CO" sz="2400" b="1" dirty="0">
                <a:solidFill>
                  <a:srgbClr val="00B050"/>
                </a:solidFill>
              </a:rPr>
              <a:t> 130,474,248.20</a:t>
            </a:r>
          </a:p>
        </p:txBody>
      </p:sp>
      <p:pic>
        <p:nvPicPr>
          <p:cNvPr id="16" name="Imagen 15">
            <a:extLst>
              <a:ext uri="{FF2B5EF4-FFF2-40B4-BE49-F238E27FC236}">
                <a16:creationId xmlns:a16="http://schemas.microsoft.com/office/drawing/2014/main" id="{1B9FAB45-A0CD-4363-BBF2-F89A725DD09C}"/>
              </a:ext>
            </a:extLst>
          </p:cNvPr>
          <p:cNvPicPr>
            <a:picLocks noChangeAspect="1"/>
          </p:cNvPicPr>
          <p:nvPr/>
        </p:nvPicPr>
        <p:blipFill rotWithShape="1">
          <a:blip r:embed="rId4"/>
          <a:srcRect l="13359" t="24571" r="73516" b="52685"/>
          <a:stretch/>
        </p:blipFill>
        <p:spPr>
          <a:xfrm>
            <a:off x="4020457" y="4746403"/>
            <a:ext cx="1709609" cy="1665644"/>
          </a:xfrm>
          <a:prstGeom prst="rect">
            <a:avLst/>
          </a:prstGeom>
        </p:spPr>
      </p:pic>
      <p:pic>
        <p:nvPicPr>
          <p:cNvPr id="8" name="Imagen 7">
            <a:extLst>
              <a:ext uri="{FF2B5EF4-FFF2-40B4-BE49-F238E27FC236}">
                <a16:creationId xmlns:a16="http://schemas.microsoft.com/office/drawing/2014/main" id="{A57C8D86-B0AD-4D2B-B6B6-041FDC50053A}"/>
              </a:ext>
            </a:extLst>
          </p:cNvPr>
          <p:cNvPicPr>
            <a:picLocks noChangeAspect="1"/>
          </p:cNvPicPr>
          <p:nvPr/>
        </p:nvPicPr>
        <p:blipFill>
          <a:blip r:embed="rId5"/>
          <a:stretch>
            <a:fillRect/>
          </a:stretch>
        </p:blipFill>
        <p:spPr>
          <a:xfrm>
            <a:off x="4339107" y="2212666"/>
            <a:ext cx="1072307" cy="1316994"/>
          </a:xfrm>
          <a:prstGeom prst="rect">
            <a:avLst/>
          </a:prstGeom>
        </p:spPr>
      </p:pic>
    </p:spTree>
    <p:extLst>
      <p:ext uri="{BB962C8B-B14F-4D97-AF65-F5344CB8AC3E}">
        <p14:creationId xmlns:p14="http://schemas.microsoft.com/office/powerpoint/2010/main" val="1705755946"/>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1810598" y="2843991"/>
            <a:ext cx="8217426" cy="394668"/>
            <a:chOff x="1571658" y="2599133"/>
            <a:chExt cx="5143482" cy="60007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3400404" y="1333410"/>
            <a:ext cx="8015309" cy="11203067"/>
          </a:xfrm>
          <a:prstGeom prst="rect">
            <a:avLst/>
          </a:prstGeom>
          <a:noFill/>
        </p:spPr>
        <p:txBody>
          <a:bodyPr wrap="square" rtlCol="0">
            <a:spAutoFit/>
          </a:bodyPr>
          <a:lstStyle/>
          <a:p>
            <a:pPr marL="342900" lvl="0" indent="-342900">
              <a:buFont typeface="+mj-lt"/>
              <a:buAutoNum type="arabicPeriod"/>
            </a:pPr>
            <a:r>
              <a:rPr lang="es-ES" sz="2400" dirty="0"/>
              <a:t>Verificación del Quorum.</a:t>
            </a:r>
            <a:endParaRPr lang="es-CO" sz="2400" dirty="0"/>
          </a:p>
          <a:p>
            <a:pPr marL="342900" lvl="0" indent="-342900">
              <a:buFont typeface="+mj-lt"/>
              <a:buAutoNum type="arabicPeriod"/>
            </a:pPr>
            <a:r>
              <a:rPr lang="es-ES" sz="2400" dirty="0"/>
              <a:t>Aprobación del orden del día</a:t>
            </a:r>
            <a:endParaRPr lang="es-CO" sz="2400" dirty="0"/>
          </a:p>
          <a:p>
            <a:pPr marL="342900" lvl="0" indent="-342900">
              <a:buFont typeface="+mj-lt"/>
              <a:buAutoNum type="arabicPeriod"/>
            </a:pPr>
            <a:r>
              <a:rPr lang="es-ES" sz="2400" dirty="0"/>
              <a:t>Comité Financiero </a:t>
            </a:r>
          </a:p>
          <a:p>
            <a:pPr marL="342900" indent="-342900">
              <a:buFont typeface="+mj-lt"/>
              <a:buAutoNum type="arabicPeriod"/>
            </a:pPr>
            <a:r>
              <a:rPr lang="es-ES" sz="2400" dirty="0"/>
              <a:t>Aprobación Modificaciones Contractuales</a:t>
            </a:r>
          </a:p>
          <a:p>
            <a:pPr marL="342900" lvl="0" indent="-342900">
              <a:buFont typeface="+mj-lt"/>
              <a:buAutoNum type="arabicPeriod"/>
            </a:pPr>
            <a:r>
              <a:rPr lang="es-ES" sz="2400" dirty="0">
                <a:solidFill>
                  <a:schemeClr val="bg1"/>
                </a:solidFill>
              </a:rPr>
              <a:t>Política para Destinación Provisional</a:t>
            </a:r>
            <a:endParaRPr lang="es-CO" sz="2400" dirty="0">
              <a:solidFill>
                <a:schemeClr val="bg1"/>
              </a:solidFill>
            </a:endParaRPr>
          </a:p>
          <a:p>
            <a:pPr marL="342900" indent="-342900">
              <a:buFont typeface="+mj-lt"/>
              <a:buAutoNum type="arabicPeriod"/>
            </a:pPr>
            <a:r>
              <a:rPr lang="es-ES" sz="2400" dirty="0"/>
              <a:t>Plan de Compras</a:t>
            </a:r>
            <a:endParaRPr lang="es-CO" sz="2400" dirty="0"/>
          </a:p>
          <a:p>
            <a:pPr marL="342900" lvl="0" indent="-342900">
              <a:buFont typeface="+mj-lt"/>
              <a:buAutoNum type="arabicPeriod"/>
            </a:pPr>
            <a:r>
              <a:rPr lang="es-ES" sz="2400" dirty="0"/>
              <a:t>Resultados de gestión plan estratégico cierre 2017</a:t>
            </a:r>
            <a:endParaRPr lang="es-CO" sz="2400" dirty="0"/>
          </a:p>
          <a:p>
            <a:pPr marL="342900" lvl="0" indent="-342900">
              <a:buFont typeface="+mj-lt"/>
              <a:buAutoNum type="arabicPeriod"/>
            </a:pPr>
            <a:r>
              <a:rPr lang="es-ES" sz="2400" dirty="0"/>
              <a:t>Resultados Gestión Comercial cierre 2017</a:t>
            </a:r>
            <a:endParaRPr lang="es-CO" sz="2400" dirty="0"/>
          </a:p>
          <a:p>
            <a:pPr marL="342900" lvl="0" indent="-342900">
              <a:buFont typeface="+mj-lt"/>
              <a:buAutoNum type="arabicPeriod"/>
            </a:pPr>
            <a:r>
              <a:rPr lang="es-ES" sz="2400" dirty="0"/>
              <a:t>Informe CEMEX</a:t>
            </a:r>
            <a:endParaRPr lang="es-CO" sz="2400" dirty="0"/>
          </a:p>
          <a:p>
            <a:pPr marL="342900" lvl="0" indent="-342900">
              <a:buFont typeface="+mj-lt"/>
              <a:buAutoNum type="arabicPeriod"/>
            </a:pPr>
            <a:r>
              <a:rPr lang="es-ES" sz="2400" dirty="0"/>
              <a:t>Informe Drogas la Rebaja</a:t>
            </a:r>
            <a:endParaRPr lang="es-CO" sz="2400" dirty="0"/>
          </a:p>
          <a:p>
            <a:pPr marL="342900" lvl="0" indent="-342900">
              <a:buFont typeface="+mj-lt"/>
              <a:buAutoNum type="arabicPeriod"/>
            </a:pPr>
            <a:r>
              <a:rPr lang="es-ES" sz="2400" dirty="0"/>
              <a:t>Informe Comité de Asignaciones y Contexto Bienes Rurales </a:t>
            </a:r>
            <a:endParaRPr lang="es-CO" sz="2400" dirty="0"/>
          </a:p>
          <a:p>
            <a:pPr marL="342900" lvl="0" indent="-342900">
              <a:buFont typeface="+mj-lt"/>
              <a:buAutoNum type="arabicPeriod"/>
            </a:pPr>
            <a:r>
              <a:rPr lang="es-ES" sz="2400" dirty="0"/>
              <a:t> Informe Comité Tripartito Enajenación Temprana</a:t>
            </a:r>
            <a:endParaRPr lang="es-CO" sz="2400" dirty="0"/>
          </a:p>
          <a:p>
            <a:pPr marL="342900" lvl="0" indent="-342900">
              <a:buFont typeface="+mj-lt"/>
              <a:buAutoNum type="arabicPeriod"/>
            </a:pPr>
            <a:r>
              <a:rPr lang="es-ES" sz="2400" dirty="0"/>
              <a:t>Informe Diligencias de Secuestro</a:t>
            </a:r>
            <a:endParaRPr lang="es-CO" sz="2400" dirty="0"/>
          </a:p>
          <a:p>
            <a:pPr marL="342900" lvl="0" indent="-342900">
              <a:buFont typeface="+mj-lt"/>
              <a:buAutoNum type="arabicPeriod"/>
            </a:pPr>
            <a:r>
              <a:rPr lang="es-ES" sz="2400" dirty="0"/>
              <a:t>Proposiciones y Varios.</a:t>
            </a:r>
            <a:endParaRPr lang="es-CO" sz="2400" dirty="0"/>
          </a:p>
          <a:p>
            <a:pPr lvl="0">
              <a:lnSpc>
                <a:spcPct val="150000"/>
              </a:lnSpc>
            </a:pPr>
            <a:endParaRPr lang="es-CO" sz="2400" dirty="0"/>
          </a:p>
          <a:p>
            <a:pPr marL="342900" indent="-342900">
              <a:buAutoNum type="arabicPeriod" startAt="4"/>
            </a:pPr>
            <a:endParaRPr lang="es-CO" sz="2400" b="1" dirty="0"/>
          </a:p>
          <a:p>
            <a:pPr marL="342900" indent="-342900">
              <a:buAutoNum type="arabicPeriod" startAt="4"/>
            </a:pPr>
            <a:endParaRPr lang="es-CO" sz="2400" b="1" dirty="0"/>
          </a:p>
          <a:p>
            <a:r>
              <a:rPr lang="es-ES" sz="1400" dirty="0"/>
              <a:t>Anexo: Análisis inmuebles reportados por CISA presentado en la Junta Directiva del 25 de octubre de 2017.</a:t>
            </a:r>
            <a:endParaRPr lang="es-CO" sz="1400"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26</a:t>
            </a:fld>
            <a:endParaRPr lang="es-ES" dirty="0"/>
          </a:p>
        </p:txBody>
      </p:sp>
      <p:grpSp>
        <p:nvGrpSpPr>
          <p:cNvPr id="4" name="Grupo 3"/>
          <p:cNvGrpSpPr/>
          <p:nvPr/>
        </p:nvGrpSpPr>
        <p:grpSpPr>
          <a:xfrm>
            <a:off x="0" y="0"/>
            <a:ext cx="12192000" cy="1097280"/>
            <a:chOff x="0" y="0"/>
            <a:chExt cx="12192000" cy="1097280"/>
          </a:xfrm>
        </p:grpSpPr>
        <p:sp>
          <p:nvSpPr>
            <p:cNvPr id="10" name="Rectángulo 9"/>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nvGrpSpPr>
            <p:cNvPr id="2" name="Grupo 1"/>
            <p:cNvGrpSpPr/>
            <p:nvPr/>
          </p:nvGrpSpPr>
          <p:grpSpPr>
            <a:xfrm>
              <a:off x="204094" y="29731"/>
              <a:ext cx="11335534" cy="1067549"/>
              <a:chOff x="204094" y="29731"/>
              <a:chExt cx="11335534" cy="1067549"/>
            </a:xfrm>
          </p:grpSpPr>
          <p:pic>
            <p:nvPicPr>
              <p:cNvPr id="11" name="Imagen 10"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p:cNvSpPr txBox="1"/>
              <p:nvPr/>
            </p:nvSpPr>
            <p:spPr>
              <a:xfrm>
                <a:off x="7855029" y="246800"/>
                <a:ext cx="3684599" cy="523220"/>
              </a:xfrm>
              <a:prstGeom prst="rect">
                <a:avLst/>
              </a:prstGeom>
              <a:noFill/>
            </p:spPr>
            <p:txBody>
              <a:bodyPr wrap="square" rtlCol="0">
                <a:spAutoFit/>
              </a:bodyPr>
              <a:lstStyle/>
              <a:p>
                <a:pPr algn="r"/>
                <a:r>
                  <a:rPr lang="es-ES" sz="2800" b="1" dirty="0">
                    <a:solidFill>
                      <a:schemeClr val="bg1"/>
                    </a:solidFill>
                  </a:rPr>
                  <a:t>ORDEN DEL DÍA</a:t>
                </a:r>
                <a:endParaRPr lang="es-ES" sz="2800" dirty="0">
                  <a:solidFill>
                    <a:schemeClr val="bg1"/>
                  </a:solidFill>
                </a:endParaRPr>
              </a:p>
            </p:txBody>
          </p:sp>
        </p:grpSp>
      </p:grpSp>
    </p:spTree>
    <p:extLst>
      <p:ext uri="{BB962C8B-B14F-4D97-AF65-F5344CB8AC3E}">
        <p14:creationId xmlns:p14="http://schemas.microsoft.com/office/powerpoint/2010/main" val="25846593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69D58C8E-467C-4563-B51A-59DCEFF52266}"/>
              </a:ext>
            </a:extLst>
          </p:cNvPr>
          <p:cNvSpPr>
            <a:spLocks noGrp="1"/>
          </p:cNvSpPr>
          <p:nvPr>
            <p:ph type="title"/>
          </p:nvPr>
        </p:nvSpPr>
        <p:spPr>
          <a:xfrm>
            <a:off x="308113" y="1586061"/>
            <a:ext cx="4502426" cy="575779"/>
          </a:xfrm>
        </p:spPr>
        <p:txBody>
          <a:bodyPr>
            <a:normAutofit fontScale="90000"/>
          </a:bodyPr>
          <a:lstStyle/>
          <a:p>
            <a:pPr algn="ctr"/>
            <a:r>
              <a:rPr lang="es-CO" sz="3200" b="1" dirty="0">
                <a:solidFill>
                  <a:schemeClr val="accent1">
                    <a:lumMod val="75000"/>
                  </a:schemeClr>
                </a:solidFill>
                <a:latin typeface="Arial" panose="020B0604020202020204" pitchFamily="34" charset="0"/>
                <a:cs typeface="Arial" panose="020B0604020202020204" pitchFamily="34" charset="0"/>
              </a:rPr>
              <a:t>Destinación Provisional</a:t>
            </a:r>
          </a:p>
        </p:txBody>
      </p:sp>
      <p:sp>
        <p:nvSpPr>
          <p:cNvPr id="5" name="Marcador de contenido 4">
            <a:extLst>
              <a:ext uri="{FF2B5EF4-FFF2-40B4-BE49-F238E27FC236}">
                <a16:creationId xmlns:a16="http://schemas.microsoft.com/office/drawing/2014/main" id="{CF275006-6989-48CF-896C-D3643C40846F}"/>
              </a:ext>
            </a:extLst>
          </p:cNvPr>
          <p:cNvSpPr>
            <a:spLocks noGrp="1"/>
          </p:cNvSpPr>
          <p:nvPr>
            <p:ph sz="half" idx="1"/>
          </p:nvPr>
        </p:nvSpPr>
        <p:spPr>
          <a:xfrm>
            <a:off x="498506" y="2456966"/>
            <a:ext cx="4873487" cy="3886063"/>
          </a:xfrm>
          <a:ln>
            <a:solidFill>
              <a:srgbClr val="0070C0"/>
            </a:solidFill>
          </a:ln>
        </p:spPr>
        <p:txBody>
          <a:bodyPr>
            <a:normAutofit/>
          </a:bodyPr>
          <a:lstStyle/>
          <a:p>
            <a:pPr algn="just"/>
            <a:r>
              <a:rPr lang="es-CO" dirty="0"/>
              <a:t>Subsidiario</a:t>
            </a:r>
          </a:p>
          <a:p>
            <a:pPr algn="just"/>
            <a:endParaRPr lang="es-CO" dirty="0"/>
          </a:p>
          <a:p>
            <a:pPr algn="just"/>
            <a:r>
              <a:rPr lang="es-CO" dirty="0"/>
              <a:t>Previo agotamiento de requisitos legales.</a:t>
            </a:r>
          </a:p>
          <a:p>
            <a:pPr algn="just"/>
            <a:endParaRPr lang="es-CO" dirty="0"/>
          </a:p>
          <a:p>
            <a:pPr algn="just"/>
            <a:r>
              <a:rPr lang="es-CO" dirty="0"/>
              <a:t>Entidades Públicas y Personas Jurídicas de Derecho Privado Sin Ánimo de Lucro</a:t>
            </a:r>
          </a:p>
        </p:txBody>
      </p:sp>
      <p:sp>
        <p:nvSpPr>
          <p:cNvPr id="6" name="Marcador de contenido 5">
            <a:extLst>
              <a:ext uri="{FF2B5EF4-FFF2-40B4-BE49-F238E27FC236}">
                <a16:creationId xmlns:a16="http://schemas.microsoft.com/office/drawing/2014/main" id="{F2D5E567-E6B2-421D-BCD4-96E2B4D0D4C5}"/>
              </a:ext>
            </a:extLst>
          </p:cNvPr>
          <p:cNvSpPr>
            <a:spLocks noGrp="1"/>
          </p:cNvSpPr>
          <p:nvPr>
            <p:ph sz="half" idx="2"/>
          </p:nvPr>
        </p:nvSpPr>
        <p:spPr>
          <a:xfrm>
            <a:off x="6572713" y="2391244"/>
            <a:ext cx="5181600" cy="3886063"/>
          </a:xfrm>
          <a:ln>
            <a:solidFill>
              <a:srgbClr val="0070C0"/>
            </a:solidFill>
          </a:ln>
        </p:spPr>
        <p:txBody>
          <a:bodyPr/>
          <a:lstStyle/>
          <a:p>
            <a:pPr algn="just"/>
            <a:r>
              <a:rPr lang="es-CO" dirty="0"/>
              <a:t>Obligatorio en caso de configurarse alguna de las causales.</a:t>
            </a:r>
          </a:p>
          <a:p>
            <a:pPr algn="just"/>
            <a:endParaRPr lang="es-CO" dirty="0"/>
          </a:p>
          <a:p>
            <a:pPr algn="just"/>
            <a:r>
              <a:rPr lang="es-CO" dirty="0"/>
              <a:t>Deber del Administrador del FRISCO.</a:t>
            </a:r>
          </a:p>
          <a:p>
            <a:pPr algn="just"/>
            <a:endParaRPr lang="es-CO" dirty="0"/>
          </a:p>
          <a:p>
            <a:pPr algn="just"/>
            <a:r>
              <a:rPr lang="es-CO" dirty="0"/>
              <a:t>Carácter Prioritario</a:t>
            </a:r>
          </a:p>
        </p:txBody>
      </p:sp>
      <p:sp>
        <p:nvSpPr>
          <p:cNvPr id="7" name="Título 3">
            <a:extLst>
              <a:ext uri="{FF2B5EF4-FFF2-40B4-BE49-F238E27FC236}">
                <a16:creationId xmlns:a16="http://schemas.microsoft.com/office/drawing/2014/main" id="{1660A8DA-036D-43D0-94C7-973501E593B0}"/>
              </a:ext>
            </a:extLst>
          </p:cNvPr>
          <p:cNvSpPr txBox="1">
            <a:spLocks/>
          </p:cNvSpPr>
          <p:nvPr/>
        </p:nvSpPr>
        <p:spPr>
          <a:xfrm>
            <a:off x="6851009" y="1627387"/>
            <a:ext cx="4369904" cy="575779"/>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CO" sz="3200" b="1" dirty="0">
                <a:solidFill>
                  <a:schemeClr val="accent1">
                    <a:lumMod val="75000"/>
                  </a:schemeClr>
                </a:solidFill>
                <a:latin typeface="Arial" panose="020B0604020202020204" pitchFamily="34" charset="0"/>
                <a:cs typeface="Arial" panose="020B0604020202020204" pitchFamily="34" charset="0"/>
              </a:rPr>
              <a:t>Enajenación Temprana</a:t>
            </a:r>
          </a:p>
        </p:txBody>
      </p:sp>
      <p:sp>
        <p:nvSpPr>
          <p:cNvPr id="8" name="AutoShape 2" descr="Imagen relacionada">
            <a:extLst>
              <a:ext uri="{FF2B5EF4-FFF2-40B4-BE49-F238E27FC236}">
                <a16:creationId xmlns:a16="http://schemas.microsoft.com/office/drawing/2014/main" id="{7645D2BC-EA29-4572-B860-8D2FF28AC9BA}"/>
              </a:ext>
            </a:extLst>
          </p:cNvPr>
          <p:cNvSpPr>
            <a:spLocks noChangeAspect="1" noChangeArrowheads="1"/>
          </p:cNvSpPr>
          <p:nvPr/>
        </p:nvSpPr>
        <p:spPr bwMode="auto">
          <a:xfrm>
            <a:off x="5956852" y="940904"/>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12" name="Distinto de 11">
            <a:extLst>
              <a:ext uri="{FF2B5EF4-FFF2-40B4-BE49-F238E27FC236}">
                <a16:creationId xmlns:a16="http://schemas.microsoft.com/office/drawing/2014/main" id="{288D2DF2-5AA7-4458-8B9B-DFAB811C30B9}"/>
              </a:ext>
            </a:extLst>
          </p:cNvPr>
          <p:cNvSpPr/>
          <p:nvPr/>
        </p:nvSpPr>
        <p:spPr>
          <a:xfrm>
            <a:off x="4903304" y="1557213"/>
            <a:ext cx="1669409" cy="645953"/>
          </a:xfrm>
          <a:prstGeom prst="mathNotEqual">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s-CO">
              <a:solidFill>
                <a:schemeClr val="tx1"/>
              </a:solidFill>
            </a:endParaRPr>
          </a:p>
        </p:txBody>
      </p:sp>
      <p:sp>
        <p:nvSpPr>
          <p:cNvPr id="13" name="Rectángulo 9">
            <a:extLst>
              <a:ext uri="{FF2B5EF4-FFF2-40B4-BE49-F238E27FC236}">
                <a16:creationId xmlns:a16="http://schemas.microsoft.com/office/drawing/2014/main" id="{A6F1C15B-1178-4EC2-BF97-2C9A0C72E718}"/>
              </a:ext>
            </a:extLst>
          </p:cNvPr>
          <p:cNvSpPr/>
          <p:nvPr/>
        </p:nvSpPr>
        <p:spPr>
          <a:xfrm>
            <a:off x="22354" y="0"/>
            <a:ext cx="12192000" cy="94090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t>MECANISMOS DE ADMINISTRACIÓN</a:t>
            </a:r>
          </a:p>
          <a:p>
            <a:pPr algn="r"/>
            <a:r>
              <a:rPr lang="es-CO" sz="2800" b="1" dirty="0"/>
              <a:t>CAMBIO METODOLOGÍA DE ADMINISTRACION</a:t>
            </a:r>
            <a:endParaRPr lang="es-ES" sz="2800" b="1" dirty="0"/>
          </a:p>
        </p:txBody>
      </p:sp>
      <p:sp>
        <p:nvSpPr>
          <p:cNvPr id="9" name="Rectángulo 8">
            <a:extLst>
              <a:ext uri="{FF2B5EF4-FFF2-40B4-BE49-F238E27FC236}">
                <a16:creationId xmlns:a16="http://schemas.microsoft.com/office/drawing/2014/main" id="{466C74B2-4739-4A90-A2D9-CC3F8B37C5AB}"/>
              </a:ext>
            </a:extLst>
          </p:cNvPr>
          <p:cNvSpPr/>
          <p:nvPr/>
        </p:nvSpPr>
        <p:spPr>
          <a:xfrm>
            <a:off x="0" y="6596829"/>
            <a:ext cx="12192000" cy="26505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662"/>
          </a:p>
        </p:txBody>
      </p:sp>
      <p:sp>
        <p:nvSpPr>
          <p:cNvPr id="10" name="CuadroTexto 9">
            <a:extLst>
              <a:ext uri="{FF2B5EF4-FFF2-40B4-BE49-F238E27FC236}">
                <a16:creationId xmlns:a16="http://schemas.microsoft.com/office/drawing/2014/main" id="{6ADD52A6-F546-4000-BE7B-1D0D3A148790}"/>
              </a:ext>
            </a:extLst>
          </p:cNvPr>
          <p:cNvSpPr txBox="1"/>
          <p:nvPr/>
        </p:nvSpPr>
        <p:spPr>
          <a:xfrm>
            <a:off x="5311530" y="6545594"/>
            <a:ext cx="6234024" cy="338554"/>
          </a:xfrm>
          <a:prstGeom prst="rect">
            <a:avLst/>
          </a:prstGeom>
          <a:noFill/>
        </p:spPr>
        <p:txBody>
          <a:bodyPr wrap="square" rtlCol="0">
            <a:spAutoFit/>
          </a:bodyPr>
          <a:lstStyle/>
          <a:p>
            <a:pPr algn="r"/>
            <a:r>
              <a:rPr lang="es-ES" sz="1600" dirty="0">
                <a:solidFill>
                  <a:schemeClr val="bg1"/>
                </a:solidFill>
                <a:cs typeface="Lato Regular"/>
              </a:rPr>
              <a:t>Vicepresidencia Jurídica</a:t>
            </a:r>
          </a:p>
        </p:txBody>
      </p:sp>
      <p:pic>
        <p:nvPicPr>
          <p:cNvPr id="11" name="Imagen 8" descr="Fondos oscuros-01.png">
            <a:extLst>
              <a:ext uri="{FF2B5EF4-FFF2-40B4-BE49-F238E27FC236}">
                <a16:creationId xmlns:a16="http://schemas.microsoft.com/office/drawing/2014/main" id="{9B2A6C0C-05B6-4374-8DCD-85D04A4D4E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3078" y="90025"/>
            <a:ext cx="1666876" cy="800662"/>
          </a:xfrm>
          <a:prstGeom prst="rect">
            <a:avLst/>
          </a:prstGeom>
        </p:spPr>
      </p:pic>
    </p:spTree>
    <p:extLst>
      <p:ext uri="{BB962C8B-B14F-4D97-AF65-F5344CB8AC3E}">
        <p14:creationId xmlns:p14="http://schemas.microsoft.com/office/powerpoint/2010/main" val="16112198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contenido 5">
            <a:extLst>
              <a:ext uri="{FF2B5EF4-FFF2-40B4-BE49-F238E27FC236}">
                <a16:creationId xmlns:a16="http://schemas.microsoft.com/office/drawing/2014/main" id="{F2D5E567-E6B2-421D-BCD4-96E2B4D0D4C5}"/>
              </a:ext>
            </a:extLst>
          </p:cNvPr>
          <p:cNvSpPr>
            <a:spLocks noGrp="1"/>
          </p:cNvSpPr>
          <p:nvPr>
            <p:ph sz="half" idx="2"/>
          </p:nvPr>
        </p:nvSpPr>
        <p:spPr>
          <a:xfrm>
            <a:off x="410634" y="1916712"/>
            <a:ext cx="11370731" cy="1674627"/>
          </a:xfrm>
        </p:spPr>
        <p:txBody>
          <a:bodyPr>
            <a:noAutofit/>
          </a:bodyPr>
          <a:lstStyle/>
          <a:p>
            <a:r>
              <a:rPr lang="es-CO" sz="2400" dirty="0">
                <a:latin typeface="Arial" panose="020B0604020202020204" pitchFamily="34" charset="0"/>
                <a:cs typeface="Arial" panose="020B0604020202020204" pitchFamily="34" charset="0"/>
              </a:rPr>
              <a:t>Prevalente y obligatorio en caso de configurarse alguna de las causales.</a:t>
            </a:r>
          </a:p>
          <a:p>
            <a:endParaRPr lang="es-CO" sz="2400" dirty="0">
              <a:latin typeface="Arial" panose="020B0604020202020204" pitchFamily="34" charset="0"/>
              <a:cs typeface="Arial" panose="020B0604020202020204" pitchFamily="34" charset="0"/>
            </a:endParaRPr>
          </a:p>
          <a:p>
            <a:r>
              <a:rPr lang="es-CO" sz="2400" dirty="0">
                <a:latin typeface="Arial" panose="020B0604020202020204" pitchFamily="34" charset="0"/>
                <a:cs typeface="Arial" panose="020B0604020202020204" pitchFamily="34" charset="0"/>
              </a:rPr>
              <a:t>Requiere aprobación del Comité de Enajenación.  </a:t>
            </a:r>
          </a:p>
        </p:txBody>
      </p:sp>
      <p:sp>
        <p:nvSpPr>
          <p:cNvPr id="7" name="Título 3">
            <a:extLst>
              <a:ext uri="{FF2B5EF4-FFF2-40B4-BE49-F238E27FC236}">
                <a16:creationId xmlns:a16="http://schemas.microsoft.com/office/drawing/2014/main" id="{1660A8DA-036D-43D0-94C7-973501E593B0}"/>
              </a:ext>
            </a:extLst>
          </p:cNvPr>
          <p:cNvSpPr txBox="1">
            <a:spLocks/>
          </p:cNvSpPr>
          <p:nvPr/>
        </p:nvSpPr>
        <p:spPr>
          <a:xfrm>
            <a:off x="277931" y="957814"/>
            <a:ext cx="4369904" cy="575779"/>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CO" sz="3200" b="1" dirty="0">
                <a:solidFill>
                  <a:schemeClr val="accent1">
                    <a:lumMod val="75000"/>
                  </a:schemeClr>
                </a:solidFill>
                <a:latin typeface="Arial" panose="020B0604020202020204" pitchFamily="34" charset="0"/>
                <a:cs typeface="Arial" panose="020B0604020202020204" pitchFamily="34" charset="0"/>
              </a:rPr>
              <a:t>Enajenación Temprana</a:t>
            </a:r>
          </a:p>
        </p:txBody>
      </p:sp>
      <p:sp>
        <p:nvSpPr>
          <p:cNvPr id="8" name="AutoShape 2" descr="Imagen relacionada">
            <a:extLst>
              <a:ext uri="{FF2B5EF4-FFF2-40B4-BE49-F238E27FC236}">
                <a16:creationId xmlns:a16="http://schemas.microsoft.com/office/drawing/2014/main" id="{7645D2BC-EA29-4572-B860-8D2FF28AC9BA}"/>
              </a:ext>
            </a:extLst>
          </p:cNvPr>
          <p:cNvSpPr>
            <a:spLocks noChangeAspect="1" noChangeArrowheads="1"/>
          </p:cNvSpPr>
          <p:nvPr/>
        </p:nvSpPr>
        <p:spPr bwMode="auto">
          <a:xfrm>
            <a:off x="5956852" y="940904"/>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13" name="Rectángulo 9">
            <a:extLst>
              <a:ext uri="{FF2B5EF4-FFF2-40B4-BE49-F238E27FC236}">
                <a16:creationId xmlns:a16="http://schemas.microsoft.com/office/drawing/2014/main" id="{A6F1C15B-1178-4EC2-BF97-2C9A0C72E718}"/>
              </a:ext>
            </a:extLst>
          </p:cNvPr>
          <p:cNvSpPr/>
          <p:nvPr/>
        </p:nvSpPr>
        <p:spPr>
          <a:xfrm>
            <a:off x="0" y="-215"/>
            <a:ext cx="12192000" cy="89612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t>SOLICITUD</a:t>
            </a:r>
          </a:p>
          <a:p>
            <a:pPr algn="r"/>
            <a:r>
              <a:rPr lang="es-CO" sz="2800" b="1" dirty="0"/>
              <a:t>CAMBIO DE METODOLOGÍA</a:t>
            </a:r>
            <a:endParaRPr lang="es-ES" sz="2800" b="1" dirty="0"/>
          </a:p>
        </p:txBody>
      </p:sp>
      <p:sp>
        <p:nvSpPr>
          <p:cNvPr id="14" name="Título 3">
            <a:extLst>
              <a:ext uri="{FF2B5EF4-FFF2-40B4-BE49-F238E27FC236}">
                <a16:creationId xmlns:a16="http://schemas.microsoft.com/office/drawing/2014/main" id="{D9B3BE1D-0B68-4787-BB39-2C0D7910590B}"/>
              </a:ext>
            </a:extLst>
          </p:cNvPr>
          <p:cNvSpPr txBox="1">
            <a:spLocks/>
          </p:cNvSpPr>
          <p:nvPr/>
        </p:nvSpPr>
        <p:spPr>
          <a:xfrm>
            <a:off x="277931" y="3962788"/>
            <a:ext cx="4369904" cy="575779"/>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CO" sz="3200" b="1" dirty="0">
                <a:solidFill>
                  <a:schemeClr val="accent1">
                    <a:lumMod val="75000"/>
                  </a:schemeClr>
                </a:solidFill>
                <a:latin typeface="Arial" panose="020B0604020202020204" pitchFamily="34" charset="0"/>
                <a:cs typeface="Arial" panose="020B0604020202020204" pitchFamily="34" charset="0"/>
              </a:rPr>
              <a:t>Destinación Provisional</a:t>
            </a:r>
          </a:p>
        </p:txBody>
      </p:sp>
      <p:sp>
        <p:nvSpPr>
          <p:cNvPr id="11" name="CuadroTexto 10">
            <a:extLst>
              <a:ext uri="{FF2B5EF4-FFF2-40B4-BE49-F238E27FC236}">
                <a16:creationId xmlns:a16="http://schemas.microsoft.com/office/drawing/2014/main" id="{2A744F90-0AFC-4960-A9EE-2EA76AB3774D}"/>
              </a:ext>
            </a:extLst>
          </p:cNvPr>
          <p:cNvSpPr txBox="1"/>
          <p:nvPr/>
        </p:nvSpPr>
        <p:spPr>
          <a:xfrm>
            <a:off x="410635" y="4611757"/>
            <a:ext cx="11244554" cy="1200329"/>
          </a:xfrm>
          <a:prstGeom prst="rect">
            <a:avLst/>
          </a:prstGeom>
          <a:noFill/>
        </p:spPr>
        <p:txBody>
          <a:bodyPr wrap="square" rtlCol="0">
            <a:spAutoFit/>
          </a:bodyPr>
          <a:lstStyle/>
          <a:p>
            <a:pPr marL="342900" indent="-342900" algn="just">
              <a:buFont typeface="Arial" panose="020B0604020202020204" pitchFamily="34" charset="0"/>
              <a:buChar char="•"/>
            </a:pPr>
            <a:r>
              <a:rPr lang="es-CO" sz="2400" dirty="0">
                <a:latin typeface="Arial" panose="020B0604020202020204" pitchFamily="34" charset="0"/>
                <a:cs typeface="Arial" panose="020B0604020202020204" pitchFamily="34" charset="0"/>
              </a:rPr>
              <a:t>Es subsidiario y solo aplica sobre bienes en los que no proceda la enajenación, la enajenación temprana, arrendamiento y se cumplan las condiciones establecidas en el Decreto 2136 de 2015.</a:t>
            </a:r>
          </a:p>
        </p:txBody>
      </p:sp>
      <p:sp>
        <p:nvSpPr>
          <p:cNvPr id="9" name="Rectángulo 8">
            <a:extLst>
              <a:ext uri="{FF2B5EF4-FFF2-40B4-BE49-F238E27FC236}">
                <a16:creationId xmlns:a16="http://schemas.microsoft.com/office/drawing/2014/main" id="{DB04F66E-5F73-4280-AA01-2AEC5F142659}"/>
              </a:ext>
            </a:extLst>
          </p:cNvPr>
          <p:cNvSpPr/>
          <p:nvPr/>
        </p:nvSpPr>
        <p:spPr>
          <a:xfrm>
            <a:off x="0" y="6596829"/>
            <a:ext cx="12192000" cy="26505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662"/>
          </a:p>
        </p:txBody>
      </p:sp>
      <p:sp>
        <p:nvSpPr>
          <p:cNvPr id="10" name="CuadroTexto 9">
            <a:extLst>
              <a:ext uri="{FF2B5EF4-FFF2-40B4-BE49-F238E27FC236}">
                <a16:creationId xmlns:a16="http://schemas.microsoft.com/office/drawing/2014/main" id="{B87371B0-AE4E-49E2-BE35-6A7F16184787}"/>
              </a:ext>
            </a:extLst>
          </p:cNvPr>
          <p:cNvSpPr txBox="1"/>
          <p:nvPr/>
        </p:nvSpPr>
        <p:spPr>
          <a:xfrm>
            <a:off x="5311530" y="6545594"/>
            <a:ext cx="6234024" cy="338554"/>
          </a:xfrm>
          <a:prstGeom prst="rect">
            <a:avLst/>
          </a:prstGeom>
          <a:noFill/>
        </p:spPr>
        <p:txBody>
          <a:bodyPr wrap="square" rtlCol="0">
            <a:spAutoFit/>
          </a:bodyPr>
          <a:lstStyle/>
          <a:p>
            <a:pPr algn="r"/>
            <a:r>
              <a:rPr lang="es-ES" sz="1600" dirty="0">
                <a:solidFill>
                  <a:schemeClr val="bg1"/>
                </a:solidFill>
                <a:cs typeface="Lato Regular"/>
              </a:rPr>
              <a:t>Vicepresidencia Jurídica</a:t>
            </a:r>
          </a:p>
        </p:txBody>
      </p:sp>
      <p:pic>
        <p:nvPicPr>
          <p:cNvPr id="12" name="Imagen 8" descr="Fondos oscuros-01.png">
            <a:extLst>
              <a:ext uri="{FF2B5EF4-FFF2-40B4-BE49-F238E27FC236}">
                <a16:creationId xmlns:a16="http://schemas.microsoft.com/office/drawing/2014/main" id="{17020C2F-756C-46D1-85B4-DEF7CE12A94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3078" y="90025"/>
            <a:ext cx="1666876" cy="800662"/>
          </a:xfrm>
          <a:prstGeom prst="rect">
            <a:avLst/>
          </a:prstGeom>
        </p:spPr>
      </p:pic>
    </p:spTree>
    <p:extLst>
      <p:ext uri="{BB962C8B-B14F-4D97-AF65-F5344CB8AC3E}">
        <p14:creationId xmlns:p14="http://schemas.microsoft.com/office/powerpoint/2010/main" val="39595190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1876586" y="3098535"/>
            <a:ext cx="8217426" cy="394668"/>
            <a:chOff x="1571658" y="2599133"/>
            <a:chExt cx="5143482" cy="60007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3400404" y="1195706"/>
            <a:ext cx="8015309" cy="11203067"/>
          </a:xfrm>
          <a:prstGeom prst="rect">
            <a:avLst/>
          </a:prstGeom>
          <a:noFill/>
        </p:spPr>
        <p:txBody>
          <a:bodyPr wrap="square" rtlCol="0">
            <a:spAutoFit/>
          </a:bodyPr>
          <a:lstStyle/>
          <a:p>
            <a:pPr marL="342900" lvl="0" indent="-342900">
              <a:buFont typeface="+mj-lt"/>
              <a:buAutoNum type="arabicPeriod"/>
            </a:pPr>
            <a:r>
              <a:rPr lang="es-ES" sz="2400" dirty="0"/>
              <a:t>Verificación del Quorum.</a:t>
            </a:r>
            <a:endParaRPr lang="es-CO" sz="2400" dirty="0"/>
          </a:p>
          <a:p>
            <a:pPr marL="342900" lvl="0" indent="-342900">
              <a:buFont typeface="+mj-lt"/>
              <a:buAutoNum type="arabicPeriod"/>
            </a:pPr>
            <a:r>
              <a:rPr lang="es-ES" sz="2400" dirty="0"/>
              <a:t>Aprobación del orden del día</a:t>
            </a:r>
            <a:endParaRPr lang="es-CO" sz="2400" dirty="0"/>
          </a:p>
          <a:p>
            <a:pPr marL="342900" lvl="0" indent="-342900">
              <a:buFont typeface="+mj-lt"/>
              <a:buAutoNum type="arabicPeriod"/>
            </a:pPr>
            <a:r>
              <a:rPr lang="es-ES" sz="2400" dirty="0"/>
              <a:t>Comité Financiero </a:t>
            </a:r>
          </a:p>
          <a:p>
            <a:pPr marL="342900" indent="-342900">
              <a:buFont typeface="+mj-lt"/>
              <a:buAutoNum type="arabicPeriod"/>
            </a:pPr>
            <a:r>
              <a:rPr lang="es-ES" sz="2400" dirty="0"/>
              <a:t>Aprobación Modificaciones Contractuales</a:t>
            </a:r>
          </a:p>
          <a:p>
            <a:pPr marL="342900" lvl="0" indent="-342900">
              <a:buFont typeface="+mj-lt"/>
              <a:buAutoNum type="arabicPeriod"/>
            </a:pPr>
            <a:r>
              <a:rPr lang="es-ES" sz="2400" dirty="0"/>
              <a:t>Política para Destinación Provisional</a:t>
            </a:r>
            <a:endParaRPr lang="es-CO" sz="2400" dirty="0"/>
          </a:p>
          <a:p>
            <a:pPr marL="342900" indent="-342900">
              <a:buFont typeface="+mj-lt"/>
              <a:buAutoNum type="arabicPeriod"/>
            </a:pPr>
            <a:r>
              <a:rPr lang="es-ES" sz="2400" dirty="0">
                <a:solidFill>
                  <a:schemeClr val="bg1"/>
                </a:solidFill>
              </a:rPr>
              <a:t>Plan de Compras</a:t>
            </a:r>
            <a:endParaRPr lang="es-CO" sz="2400" dirty="0">
              <a:solidFill>
                <a:schemeClr val="bg1"/>
              </a:solidFill>
            </a:endParaRPr>
          </a:p>
          <a:p>
            <a:pPr marL="342900" lvl="0" indent="-342900">
              <a:buFont typeface="+mj-lt"/>
              <a:buAutoNum type="arabicPeriod"/>
            </a:pPr>
            <a:r>
              <a:rPr lang="es-ES" sz="2400" dirty="0"/>
              <a:t>Resultados de gestión plan estratégico cierre 2017</a:t>
            </a:r>
            <a:endParaRPr lang="es-CO" sz="2400" dirty="0"/>
          </a:p>
          <a:p>
            <a:pPr marL="342900" lvl="0" indent="-342900">
              <a:buFont typeface="+mj-lt"/>
              <a:buAutoNum type="arabicPeriod"/>
            </a:pPr>
            <a:r>
              <a:rPr lang="es-ES" sz="2400" dirty="0"/>
              <a:t>Resultados Gestión Comercial cierre 2017</a:t>
            </a:r>
            <a:endParaRPr lang="es-CO" sz="2400" dirty="0"/>
          </a:p>
          <a:p>
            <a:pPr marL="342900" lvl="0" indent="-342900">
              <a:buFont typeface="+mj-lt"/>
              <a:buAutoNum type="arabicPeriod"/>
            </a:pPr>
            <a:r>
              <a:rPr lang="es-ES" sz="2400" dirty="0"/>
              <a:t>Informe CEMEX</a:t>
            </a:r>
            <a:endParaRPr lang="es-CO" sz="2400" dirty="0"/>
          </a:p>
          <a:p>
            <a:pPr marL="342900" lvl="0" indent="-342900">
              <a:buFont typeface="+mj-lt"/>
              <a:buAutoNum type="arabicPeriod"/>
            </a:pPr>
            <a:r>
              <a:rPr lang="es-ES" sz="2400" dirty="0"/>
              <a:t>Informe Drogas la Rebaja</a:t>
            </a:r>
            <a:endParaRPr lang="es-CO" sz="2400" dirty="0"/>
          </a:p>
          <a:p>
            <a:pPr marL="342900" lvl="0" indent="-342900">
              <a:buFont typeface="+mj-lt"/>
              <a:buAutoNum type="arabicPeriod"/>
            </a:pPr>
            <a:r>
              <a:rPr lang="es-ES" sz="2400" dirty="0"/>
              <a:t>Informe Comité de Asignaciones y Contexto Bienes Rurales </a:t>
            </a:r>
            <a:endParaRPr lang="es-CO" sz="2400" dirty="0"/>
          </a:p>
          <a:p>
            <a:pPr marL="342900" lvl="0" indent="-342900">
              <a:buFont typeface="+mj-lt"/>
              <a:buAutoNum type="arabicPeriod"/>
            </a:pPr>
            <a:r>
              <a:rPr lang="es-ES" sz="2400" dirty="0"/>
              <a:t> Informe Comité Tripartito Enajenación Temprana</a:t>
            </a:r>
            <a:endParaRPr lang="es-CO" sz="2400" dirty="0"/>
          </a:p>
          <a:p>
            <a:pPr marL="342900" lvl="0" indent="-342900">
              <a:buFont typeface="+mj-lt"/>
              <a:buAutoNum type="arabicPeriod"/>
            </a:pPr>
            <a:r>
              <a:rPr lang="es-ES" sz="2400" dirty="0"/>
              <a:t>Informe Diligencias de Secuestro</a:t>
            </a:r>
            <a:endParaRPr lang="es-CO" sz="2400" dirty="0"/>
          </a:p>
          <a:p>
            <a:pPr marL="342900" lvl="0" indent="-342900">
              <a:buFont typeface="+mj-lt"/>
              <a:buAutoNum type="arabicPeriod"/>
            </a:pPr>
            <a:r>
              <a:rPr lang="es-ES" sz="2400" dirty="0"/>
              <a:t>Proposiciones y Varios.</a:t>
            </a:r>
            <a:endParaRPr lang="es-CO" sz="2400" dirty="0"/>
          </a:p>
          <a:p>
            <a:pPr lvl="0">
              <a:lnSpc>
                <a:spcPct val="150000"/>
              </a:lnSpc>
            </a:pPr>
            <a:endParaRPr lang="es-CO" sz="2400" dirty="0"/>
          </a:p>
          <a:p>
            <a:pPr marL="342900" indent="-342900">
              <a:buAutoNum type="arabicPeriod" startAt="4"/>
            </a:pPr>
            <a:endParaRPr lang="es-CO" sz="2400" b="1" dirty="0"/>
          </a:p>
          <a:p>
            <a:pPr marL="342900" indent="-342900">
              <a:buAutoNum type="arabicPeriod" startAt="4"/>
            </a:pPr>
            <a:endParaRPr lang="es-CO" sz="2400" b="1" dirty="0"/>
          </a:p>
          <a:p>
            <a:r>
              <a:rPr lang="es-ES" sz="1400" dirty="0"/>
              <a:t>Anexo: Análisis inmuebles reportados por CISA presentado en la Junta Directiva del 25 de octubre de 2017.</a:t>
            </a:r>
            <a:endParaRPr lang="es-CO" sz="1400"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29</a:t>
            </a:fld>
            <a:endParaRPr lang="es-ES" dirty="0"/>
          </a:p>
        </p:txBody>
      </p:sp>
      <p:grpSp>
        <p:nvGrpSpPr>
          <p:cNvPr id="4" name="Grupo 3"/>
          <p:cNvGrpSpPr/>
          <p:nvPr/>
        </p:nvGrpSpPr>
        <p:grpSpPr>
          <a:xfrm>
            <a:off x="0" y="0"/>
            <a:ext cx="12192000" cy="1097280"/>
            <a:chOff x="0" y="0"/>
            <a:chExt cx="12192000" cy="1097280"/>
          </a:xfrm>
        </p:grpSpPr>
        <p:sp>
          <p:nvSpPr>
            <p:cNvPr id="10" name="Rectángulo 9"/>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nvGrpSpPr>
            <p:cNvPr id="2" name="Grupo 1"/>
            <p:cNvGrpSpPr/>
            <p:nvPr/>
          </p:nvGrpSpPr>
          <p:grpSpPr>
            <a:xfrm>
              <a:off x="204094" y="29731"/>
              <a:ext cx="11335534" cy="1067549"/>
              <a:chOff x="204094" y="29731"/>
              <a:chExt cx="11335534" cy="1067549"/>
            </a:xfrm>
          </p:grpSpPr>
          <p:pic>
            <p:nvPicPr>
              <p:cNvPr id="11" name="Imagen 10"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p:cNvSpPr txBox="1"/>
              <p:nvPr/>
            </p:nvSpPr>
            <p:spPr>
              <a:xfrm>
                <a:off x="7855029" y="246800"/>
                <a:ext cx="3684599" cy="523220"/>
              </a:xfrm>
              <a:prstGeom prst="rect">
                <a:avLst/>
              </a:prstGeom>
              <a:noFill/>
            </p:spPr>
            <p:txBody>
              <a:bodyPr wrap="square" rtlCol="0">
                <a:spAutoFit/>
              </a:bodyPr>
              <a:lstStyle/>
              <a:p>
                <a:pPr algn="r"/>
                <a:r>
                  <a:rPr lang="es-ES" sz="2800" b="1" dirty="0">
                    <a:solidFill>
                      <a:schemeClr val="bg1"/>
                    </a:solidFill>
                  </a:rPr>
                  <a:t>ORDEN DEL DÍA</a:t>
                </a:r>
                <a:endParaRPr lang="es-ES" sz="2800" dirty="0">
                  <a:solidFill>
                    <a:schemeClr val="bg1"/>
                  </a:solidFill>
                </a:endParaRPr>
              </a:p>
            </p:txBody>
          </p:sp>
        </p:grpSp>
      </p:grpSp>
    </p:spTree>
    <p:extLst>
      <p:ext uri="{BB962C8B-B14F-4D97-AF65-F5344CB8AC3E}">
        <p14:creationId xmlns:p14="http://schemas.microsoft.com/office/powerpoint/2010/main" val="32329955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5"/>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26500" y="6540500"/>
            <a:ext cx="3365500" cy="307777"/>
          </a:xfrm>
          <a:prstGeom prst="rect">
            <a:avLst/>
          </a:prstGeom>
          <a:noFill/>
        </p:spPr>
        <p:txBody>
          <a:bodyPr wrap="square" rtlCol="0">
            <a:spAutoFit/>
          </a:bodyPr>
          <a:lstStyle/>
          <a:p>
            <a:pPr algn="ctr"/>
            <a:r>
              <a:rPr lang="es-ES" sz="1400" dirty="0">
                <a:solidFill>
                  <a:srgbClr val="A9A8A9"/>
                </a:solidFill>
                <a:latin typeface="Lato Regular"/>
                <a:cs typeface="Lato Regular"/>
              </a:rPr>
              <a:t>Vicepresidencia Jurídica</a:t>
            </a:r>
          </a:p>
        </p:txBody>
      </p:sp>
      <p:sp>
        <p:nvSpPr>
          <p:cNvPr id="2" name="CuadroTexto 1"/>
          <p:cNvSpPr txBox="1"/>
          <p:nvPr/>
        </p:nvSpPr>
        <p:spPr>
          <a:xfrm>
            <a:off x="1964116" y="2605782"/>
            <a:ext cx="8622890" cy="2308324"/>
          </a:xfrm>
          <a:prstGeom prst="rect">
            <a:avLst/>
          </a:prstGeom>
          <a:noFill/>
        </p:spPr>
        <p:txBody>
          <a:bodyPr wrap="square" rtlCol="0">
            <a:spAutoFit/>
          </a:bodyPr>
          <a:lstStyle/>
          <a:p>
            <a:pPr algn="ctr"/>
            <a:r>
              <a:rPr lang="es-ES" sz="3600" b="1" dirty="0">
                <a:latin typeface="Arial" panose="020B0604020202020204" pitchFamily="34" charset="0"/>
                <a:cs typeface="Arial" panose="020B0604020202020204" pitchFamily="34" charset="0"/>
              </a:rPr>
              <a:t>PLAN ANUAL DE ADQUISICIONES 2018</a:t>
            </a:r>
          </a:p>
          <a:p>
            <a:pPr algn="ctr"/>
            <a:r>
              <a:rPr lang="es-ES" sz="3600" b="1" dirty="0">
                <a:latin typeface="Arial" panose="020B0604020202020204" pitchFamily="34" charset="0"/>
                <a:cs typeface="Arial" panose="020B0604020202020204" pitchFamily="34" charset="0"/>
              </a:rPr>
              <a:t> SOCIEDAD DE ACTIVOS ESPECIALES </a:t>
            </a:r>
            <a:endParaRPr lang="es-CO" sz="3600" b="1" dirty="0">
              <a:latin typeface="Arial" panose="020B0604020202020204" pitchFamily="34" charset="0"/>
              <a:cs typeface="Arial" panose="020B0604020202020204" pitchFamily="34" charset="0"/>
            </a:endParaRPr>
          </a:p>
        </p:txBody>
      </p:sp>
      <p:sp>
        <p:nvSpPr>
          <p:cNvPr id="10" name="Rectángulo 9">
            <a:extLst>
              <a:ext uri="{FF2B5EF4-FFF2-40B4-BE49-F238E27FC236}">
                <a16:creationId xmlns:a16="http://schemas.microsoft.com/office/drawing/2014/main" id="{92DB4141-2D4E-400E-B90B-58D6562E94D6}"/>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1" name="Imagen 10" descr="Fondos oscuros-01.png">
            <a:extLst>
              <a:ext uri="{FF2B5EF4-FFF2-40B4-BE49-F238E27FC236}">
                <a16:creationId xmlns:a16="http://schemas.microsoft.com/office/drawing/2014/main" id="{1C903118-98AA-4C03-9E5F-910D9CE1F1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a:extLst>
              <a:ext uri="{FF2B5EF4-FFF2-40B4-BE49-F238E27FC236}">
                <a16:creationId xmlns:a16="http://schemas.microsoft.com/office/drawing/2014/main" id="{C80A9DEF-D92C-4792-898D-320A4524457F}"/>
              </a:ext>
            </a:extLst>
          </p:cNvPr>
          <p:cNvSpPr txBox="1"/>
          <p:nvPr/>
        </p:nvSpPr>
        <p:spPr>
          <a:xfrm>
            <a:off x="6485642" y="393032"/>
            <a:ext cx="5534754" cy="523220"/>
          </a:xfrm>
          <a:prstGeom prst="rect">
            <a:avLst/>
          </a:prstGeom>
          <a:noFill/>
        </p:spPr>
        <p:txBody>
          <a:bodyPr wrap="square" rtlCol="0">
            <a:spAutoFit/>
          </a:bodyPr>
          <a:lstStyle/>
          <a:p>
            <a:pPr algn="r"/>
            <a:r>
              <a:rPr lang="es-ES" sz="2800" b="1" dirty="0">
                <a:solidFill>
                  <a:schemeClr val="bg1"/>
                </a:solidFill>
              </a:rPr>
              <a:t>PLAN ANUAL DE ADQUISICIONES</a:t>
            </a:r>
            <a:endParaRPr lang="es-ES" sz="2800" dirty="0">
              <a:solidFill>
                <a:schemeClr val="bg1"/>
              </a:solidFill>
            </a:endParaRPr>
          </a:p>
        </p:txBody>
      </p:sp>
    </p:spTree>
    <p:extLst>
      <p:ext uri="{BB962C8B-B14F-4D97-AF65-F5344CB8AC3E}">
        <p14:creationId xmlns:p14="http://schemas.microsoft.com/office/powerpoint/2010/main" val="2376303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esquinas redondeadas 2">
            <a:extLst>
              <a:ext uri="{FF2B5EF4-FFF2-40B4-BE49-F238E27FC236}">
                <a16:creationId xmlns:a16="http://schemas.microsoft.com/office/drawing/2014/main" id="{66671B02-2521-4E84-B5D0-BFF9C28DFCA1}"/>
              </a:ext>
            </a:extLst>
          </p:cNvPr>
          <p:cNvSpPr/>
          <p:nvPr/>
        </p:nvSpPr>
        <p:spPr>
          <a:xfrm>
            <a:off x="668876" y="1879266"/>
            <a:ext cx="3599410" cy="1583462"/>
          </a:xfrm>
          <a:prstGeom prst="roundRect">
            <a:avLst/>
          </a:prstGeom>
          <a:solidFill>
            <a:schemeClr val="accent1">
              <a:lumMod val="40000"/>
              <a:lumOff val="60000"/>
            </a:schemeClr>
          </a:solidFill>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rtlCol="0" anchor="ctr"/>
          <a:lstStyle/>
          <a:p>
            <a:pPr algn="just"/>
            <a:r>
              <a:rPr lang="es-ES" b="1" dirty="0">
                <a:solidFill>
                  <a:schemeClr val="tx1"/>
                </a:solidFill>
                <a:latin typeface="Arial" panose="020B0604020202020204" pitchFamily="34" charset="0"/>
                <a:cs typeface="Arial" panose="020B0604020202020204" pitchFamily="34" charset="0"/>
              </a:rPr>
              <a:t>Artículo 90 LEY 1708 DE 2015</a:t>
            </a:r>
            <a:r>
              <a:rPr lang="es-ES" dirty="0">
                <a:solidFill>
                  <a:schemeClr val="tx1"/>
                </a:solidFill>
                <a:latin typeface="Arial" panose="020B0604020202020204" pitchFamily="34" charset="0"/>
                <a:cs typeface="Arial" panose="020B0604020202020204" pitchFamily="34" charset="0"/>
              </a:rPr>
              <a:t>: “</a:t>
            </a:r>
            <a:r>
              <a:rPr lang="es-ES" i="1" dirty="0">
                <a:solidFill>
                  <a:schemeClr val="tx1"/>
                </a:solidFill>
                <a:latin typeface="Arial" panose="020B0604020202020204" pitchFamily="34" charset="0"/>
                <a:cs typeface="Arial" panose="020B0604020202020204" pitchFamily="34" charset="0"/>
              </a:rPr>
              <a:t>Sometida al régimen de derecho privado</a:t>
            </a:r>
            <a:r>
              <a:rPr lang="es-ES" dirty="0">
                <a:solidFill>
                  <a:schemeClr val="tx1"/>
                </a:solidFill>
                <a:latin typeface="Arial" panose="020B0604020202020204" pitchFamily="34" charset="0"/>
                <a:cs typeface="Arial" panose="020B0604020202020204" pitchFamily="34" charset="0"/>
              </a:rPr>
              <a:t>”</a:t>
            </a:r>
          </a:p>
        </p:txBody>
      </p:sp>
      <p:sp>
        <p:nvSpPr>
          <p:cNvPr id="7" name="Rectángulo: esquinas redondeadas 6">
            <a:extLst>
              <a:ext uri="{FF2B5EF4-FFF2-40B4-BE49-F238E27FC236}">
                <a16:creationId xmlns:a16="http://schemas.microsoft.com/office/drawing/2014/main" id="{B99E9807-B90A-4B93-9A50-F3574224419E}"/>
              </a:ext>
            </a:extLst>
          </p:cNvPr>
          <p:cNvSpPr/>
          <p:nvPr/>
        </p:nvSpPr>
        <p:spPr>
          <a:xfrm>
            <a:off x="4902510" y="1879266"/>
            <a:ext cx="6714867" cy="1583462"/>
          </a:xfrm>
          <a:prstGeom prst="roundRect">
            <a:avLst/>
          </a:prstGeom>
          <a:solidFill>
            <a:schemeClr val="accent6">
              <a:lumMod val="40000"/>
              <a:lumOff val="60000"/>
            </a:schemeClr>
          </a:solidFill>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rtlCol="0" anchor="ctr"/>
          <a:lstStyle/>
          <a:p>
            <a:pPr algn="just"/>
            <a:r>
              <a:rPr lang="es-ES" b="1" dirty="0">
                <a:solidFill>
                  <a:schemeClr val="tx1"/>
                </a:solidFill>
                <a:latin typeface="Arial" panose="020B0604020202020204" pitchFamily="34" charset="0"/>
                <a:cs typeface="Arial" panose="020B0604020202020204" pitchFamily="34" charset="0"/>
              </a:rPr>
              <a:t>Estatutos Sociales</a:t>
            </a:r>
            <a:r>
              <a:rPr lang="es-ES" dirty="0">
                <a:solidFill>
                  <a:schemeClr val="tx1"/>
                </a:solidFill>
                <a:latin typeface="Arial" panose="020B0604020202020204" pitchFamily="34" charset="0"/>
                <a:cs typeface="Arial" panose="020B0604020202020204" pitchFamily="34" charset="0"/>
              </a:rPr>
              <a:t>: “ … </a:t>
            </a:r>
            <a:r>
              <a:rPr lang="es-ES" i="1" dirty="0">
                <a:solidFill>
                  <a:schemeClr val="tx1"/>
                </a:solidFill>
                <a:latin typeface="Arial" panose="020B0604020202020204" pitchFamily="34" charset="0"/>
                <a:cs typeface="Arial" panose="020B0604020202020204" pitchFamily="34" charset="0"/>
              </a:rPr>
              <a:t>su régimen jurídico interno y externo, y todos sus actos y contratos se sujetarán a las reglas del Derecho Privado, a las normas que la reglamenten, a los presentes estatutos y a los reglamentos de la entidad</a:t>
            </a:r>
            <a:r>
              <a:rPr lang="es-ES" dirty="0">
                <a:solidFill>
                  <a:schemeClr val="tx1"/>
                </a:solidFill>
                <a:latin typeface="Arial" panose="020B0604020202020204" pitchFamily="34" charset="0"/>
                <a:cs typeface="Arial" panose="020B0604020202020204" pitchFamily="34" charset="0"/>
              </a:rPr>
              <a:t>.”</a:t>
            </a:r>
          </a:p>
        </p:txBody>
      </p:sp>
      <p:sp>
        <p:nvSpPr>
          <p:cNvPr id="8" name="Rectángulo: esquinas redondeadas 7">
            <a:extLst>
              <a:ext uri="{FF2B5EF4-FFF2-40B4-BE49-F238E27FC236}">
                <a16:creationId xmlns:a16="http://schemas.microsoft.com/office/drawing/2014/main" id="{99401CF0-8828-461A-B7B4-D1E65382EB40}"/>
              </a:ext>
            </a:extLst>
          </p:cNvPr>
          <p:cNvSpPr/>
          <p:nvPr/>
        </p:nvSpPr>
        <p:spPr>
          <a:xfrm>
            <a:off x="668876" y="3842330"/>
            <a:ext cx="4631993" cy="2623446"/>
          </a:xfrm>
          <a:prstGeom prst="roundRect">
            <a:avLst/>
          </a:prstGeom>
          <a:solidFill>
            <a:schemeClr val="accent4">
              <a:lumMod val="40000"/>
              <a:lumOff val="60000"/>
            </a:schemeClr>
          </a:solidFill>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rtlCol="0" anchor="ctr"/>
          <a:lstStyle/>
          <a:p>
            <a:r>
              <a:rPr lang="es-ES" b="1" dirty="0">
                <a:solidFill>
                  <a:schemeClr val="tx1"/>
                </a:solidFill>
                <a:latin typeface="Arial" panose="020B0604020202020204" pitchFamily="34" charset="0"/>
                <a:cs typeface="Arial" panose="020B0604020202020204" pitchFamily="34" charset="0"/>
              </a:rPr>
              <a:t>Manual de Contratación</a:t>
            </a:r>
            <a:r>
              <a:rPr lang="es-ES" dirty="0">
                <a:solidFill>
                  <a:schemeClr val="tx1"/>
                </a:solidFill>
                <a:latin typeface="Arial" panose="020B0604020202020204" pitchFamily="34" charset="0"/>
                <a:cs typeface="Arial" panose="020B0604020202020204" pitchFamily="34" charset="0"/>
              </a:rPr>
              <a:t> (Acta Junta D. 001 10/09/2009). “</a:t>
            </a:r>
            <a:r>
              <a:rPr lang="es-ES" i="1" dirty="0">
                <a:solidFill>
                  <a:schemeClr val="tx1"/>
                </a:solidFill>
                <a:latin typeface="Arial" panose="020B0604020202020204" pitchFamily="34" charset="0"/>
                <a:cs typeface="Arial" panose="020B0604020202020204" pitchFamily="34" charset="0"/>
              </a:rPr>
              <a:t>Todas las actividades de orden contractual y los contratos de funcionamiento que celebre </a:t>
            </a:r>
            <a:r>
              <a:rPr lang="es-ES" dirty="0">
                <a:solidFill>
                  <a:schemeClr val="tx1"/>
                </a:solidFill>
                <a:latin typeface="Arial" panose="020B0604020202020204" pitchFamily="34" charset="0"/>
                <a:cs typeface="Arial" panose="020B0604020202020204" pitchFamily="34" charset="0"/>
              </a:rPr>
              <a:t>SAE SAS, </a:t>
            </a:r>
            <a:r>
              <a:rPr lang="es-ES" i="1" dirty="0">
                <a:solidFill>
                  <a:schemeClr val="tx1"/>
                </a:solidFill>
                <a:latin typeface="Arial" panose="020B0604020202020204" pitchFamily="34" charset="0"/>
                <a:cs typeface="Arial" panose="020B0604020202020204" pitchFamily="34" charset="0"/>
              </a:rPr>
              <a:t>estarán sometidos, exclusivamente, a los requisitos, los procedimientos y las normas que regulan la contratación entre particulares y a los dictados del presente reglamento.”</a:t>
            </a:r>
          </a:p>
        </p:txBody>
      </p:sp>
      <p:sp>
        <p:nvSpPr>
          <p:cNvPr id="9" name="Rectángulo: esquinas redondeadas 8">
            <a:extLst>
              <a:ext uri="{FF2B5EF4-FFF2-40B4-BE49-F238E27FC236}">
                <a16:creationId xmlns:a16="http://schemas.microsoft.com/office/drawing/2014/main" id="{2B3CB708-7E8B-4943-BA03-002C3D61F268}"/>
              </a:ext>
            </a:extLst>
          </p:cNvPr>
          <p:cNvSpPr/>
          <p:nvPr/>
        </p:nvSpPr>
        <p:spPr>
          <a:xfrm>
            <a:off x="7687065" y="3837315"/>
            <a:ext cx="3930312" cy="2722512"/>
          </a:xfrm>
          <a:prstGeom prst="roundRect">
            <a:avLst/>
          </a:prstGeom>
          <a:solidFill>
            <a:srgbClr val="D6CCEA"/>
          </a:solidFill>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rtlCol="0" anchor="ctr"/>
          <a:lstStyle/>
          <a:p>
            <a:r>
              <a:rPr lang="es-ES" b="1" dirty="0">
                <a:solidFill>
                  <a:schemeClr val="tx1"/>
                </a:solidFill>
                <a:latin typeface="Arial" panose="020B0604020202020204" pitchFamily="34" charset="0"/>
                <a:cs typeface="Arial" panose="020B0604020202020204" pitchFamily="34" charset="0"/>
              </a:rPr>
              <a:t>Procedimientos Sistema de Gestión de Calidad. </a:t>
            </a:r>
          </a:p>
          <a:p>
            <a:pPr marL="285750" indent="-285750">
              <a:buFont typeface="Arial" panose="020B0604020202020204" pitchFamily="34" charset="0"/>
              <a:buChar char="•"/>
            </a:pPr>
            <a:r>
              <a:rPr lang="es-ES" dirty="0">
                <a:solidFill>
                  <a:schemeClr val="tx1"/>
                </a:solidFill>
                <a:latin typeface="Arial" panose="020B0604020202020204" pitchFamily="34" charset="0"/>
                <a:cs typeface="Arial" panose="020B0604020202020204" pitchFamily="34" charset="0"/>
              </a:rPr>
              <a:t>Mínima Cuantía- Orden de Servicio; </a:t>
            </a:r>
          </a:p>
          <a:p>
            <a:pPr marL="285750" indent="-285750">
              <a:buFont typeface="Arial" panose="020B0604020202020204" pitchFamily="34" charset="0"/>
              <a:buChar char="•"/>
            </a:pPr>
            <a:r>
              <a:rPr lang="es-ES" dirty="0">
                <a:solidFill>
                  <a:schemeClr val="tx1"/>
                </a:solidFill>
                <a:latin typeface="Arial" panose="020B0604020202020204" pitchFamily="34" charset="0"/>
                <a:cs typeface="Arial" panose="020B0604020202020204" pitchFamily="34" charset="0"/>
              </a:rPr>
              <a:t>Contratación Abreviada; Concurso Directo; </a:t>
            </a:r>
          </a:p>
          <a:p>
            <a:pPr marL="285750" indent="-285750">
              <a:buFont typeface="Arial" panose="020B0604020202020204" pitchFamily="34" charset="0"/>
              <a:buChar char="•"/>
            </a:pPr>
            <a:r>
              <a:rPr lang="es-ES" dirty="0">
                <a:solidFill>
                  <a:schemeClr val="tx1"/>
                </a:solidFill>
                <a:latin typeface="Arial" panose="020B0604020202020204" pitchFamily="34" charset="0"/>
                <a:cs typeface="Arial" panose="020B0604020202020204" pitchFamily="34" charset="0"/>
              </a:rPr>
              <a:t>Concurso Público; Contratación Directa.</a:t>
            </a:r>
            <a:endParaRPr lang="es-ES" b="1" dirty="0">
              <a:solidFill>
                <a:schemeClr val="tx1"/>
              </a:solidFill>
              <a:latin typeface="Arial" panose="020B0604020202020204" pitchFamily="34" charset="0"/>
              <a:cs typeface="Arial" panose="020B0604020202020204" pitchFamily="34" charset="0"/>
            </a:endParaRPr>
          </a:p>
        </p:txBody>
      </p:sp>
      <p:pic>
        <p:nvPicPr>
          <p:cNvPr id="20482" name="Picture 2" descr="Resultado de imagen para contratación estatal">
            <a:extLst>
              <a:ext uri="{FF2B5EF4-FFF2-40B4-BE49-F238E27FC236}">
                <a16:creationId xmlns:a16="http://schemas.microsoft.com/office/drawing/2014/main" id="{9E322B4B-22C8-4B8B-B1EA-0EA352B05A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75504" y="4027725"/>
            <a:ext cx="2236925" cy="2252655"/>
          </a:xfrm>
          <a:prstGeom prst="rect">
            <a:avLst/>
          </a:prstGeom>
          <a:noFill/>
          <a:extLst>
            <a:ext uri="{909E8E84-426E-40DD-AFC4-6F175D3DCCD1}">
              <a14:hiddenFill xmlns:a14="http://schemas.microsoft.com/office/drawing/2010/main">
                <a:solidFill>
                  <a:srgbClr val="FFFFFF"/>
                </a:solidFill>
              </a14:hiddenFill>
            </a:ext>
          </a:extLst>
        </p:spPr>
      </p:pic>
      <p:sp>
        <p:nvSpPr>
          <p:cNvPr id="10" name="Rectángulo 9">
            <a:extLst>
              <a:ext uri="{FF2B5EF4-FFF2-40B4-BE49-F238E27FC236}">
                <a16:creationId xmlns:a16="http://schemas.microsoft.com/office/drawing/2014/main" id="{85834E89-4028-4B3D-8B6C-810BF70B5E38}"/>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1" name="Imagen 10" descr="Fondos oscuros-01.png">
            <a:extLst>
              <a:ext uri="{FF2B5EF4-FFF2-40B4-BE49-F238E27FC236}">
                <a16:creationId xmlns:a16="http://schemas.microsoft.com/office/drawing/2014/main" id="{7314F0FC-FFDC-4156-8374-DEE4852A8E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a:extLst>
              <a:ext uri="{FF2B5EF4-FFF2-40B4-BE49-F238E27FC236}">
                <a16:creationId xmlns:a16="http://schemas.microsoft.com/office/drawing/2014/main" id="{7247F62B-F8C9-4408-942C-C65D17B6F723}"/>
              </a:ext>
            </a:extLst>
          </p:cNvPr>
          <p:cNvSpPr txBox="1"/>
          <p:nvPr/>
        </p:nvSpPr>
        <p:spPr>
          <a:xfrm>
            <a:off x="5375505" y="393032"/>
            <a:ext cx="6644892" cy="523220"/>
          </a:xfrm>
          <a:prstGeom prst="rect">
            <a:avLst/>
          </a:prstGeom>
          <a:noFill/>
        </p:spPr>
        <p:txBody>
          <a:bodyPr wrap="square" rtlCol="0">
            <a:spAutoFit/>
          </a:bodyPr>
          <a:lstStyle/>
          <a:p>
            <a:pPr algn="r"/>
            <a:r>
              <a:rPr lang="es-ES" sz="2800" b="1" dirty="0">
                <a:solidFill>
                  <a:schemeClr val="bg1"/>
                </a:solidFill>
              </a:rPr>
              <a:t>RÉGIMEN DE CONTRATACIÓN APLICABLE</a:t>
            </a:r>
            <a:endParaRPr lang="es-ES" sz="2800" dirty="0">
              <a:solidFill>
                <a:schemeClr val="bg1"/>
              </a:solidFill>
            </a:endParaRPr>
          </a:p>
        </p:txBody>
      </p:sp>
    </p:spTree>
    <p:extLst>
      <p:ext uri="{BB962C8B-B14F-4D97-AF65-F5344CB8AC3E}">
        <p14:creationId xmlns:p14="http://schemas.microsoft.com/office/powerpoint/2010/main" val="5251107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esquinas redondeadas 2">
            <a:extLst>
              <a:ext uri="{FF2B5EF4-FFF2-40B4-BE49-F238E27FC236}">
                <a16:creationId xmlns:a16="http://schemas.microsoft.com/office/drawing/2014/main" id="{750B175E-9162-424D-B7D8-43036BABDDDD}"/>
              </a:ext>
            </a:extLst>
          </p:cNvPr>
          <p:cNvSpPr/>
          <p:nvPr/>
        </p:nvSpPr>
        <p:spPr>
          <a:xfrm>
            <a:off x="3661389" y="1436086"/>
            <a:ext cx="4561223" cy="1003886"/>
          </a:xfrm>
          <a:prstGeom prst="roundRect">
            <a:avLst/>
          </a:prstGeom>
          <a:solidFill>
            <a:schemeClr val="accent5">
              <a:lumMod val="40000"/>
              <a:lumOff val="6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b="1" dirty="0">
                <a:solidFill>
                  <a:schemeClr val="tx1"/>
                </a:solidFill>
                <a:latin typeface="Arial" panose="020B0604020202020204" pitchFamily="34" charset="0"/>
                <a:cs typeface="Arial" panose="020B0604020202020204" pitchFamily="34" charset="0"/>
              </a:rPr>
              <a:t>COMITÉ DE CONTRATOS</a:t>
            </a:r>
            <a:r>
              <a:rPr lang="es-ES" sz="2000" dirty="0">
                <a:solidFill>
                  <a:schemeClr val="tx1"/>
                </a:solidFill>
                <a:latin typeface="Arial" panose="020B0604020202020204" pitchFamily="34" charset="0"/>
                <a:cs typeface="Arial" panose="020B0604020202020204" pitchFamily="34" charset="0"/>
              </a:rPr>
              <a:t>.</a:t>
            </a:r>
          </a:p>
          <a:p>
            <a:pPr algn="ctr"/>
            <a:r>
              <a:rPr lang="es-ES" dirty="0">
                <a:solidFill>
                  <a:schemeClr val="tx1"/>
                </a:solidFill>
                <a:latin typeface="Arial" panose="020B0604020202020204" pitchFamily="34" charset="0"/>
                <a:cs typeface="Arial" panose="020B0604020202020204" pitchFamily="34" charset="0"/>
              </a:rPr>
              <a:t>(Res. 035/2015)</a:t>
            </a:r>
          </a:p>
          <a:p>
            <a:pPr algn="ctr"/>
            <a:r>
              <a:rPr lang="es-ES" dirty="0">
                <a:solidFill>
                  <a:schemeClr val="tx1"/>
                </a:solidFill>
                <a:latin typeface="Arial" panose="020B0604020202020204" pitchFamily="34" charset="0"/>
                <a:cs typeface="Arial" panose="020B0604020202020204" pitchFamily="34" charset="0"/>
              </a:rPr>
              <a:t>(Reglamento Resolución 035 de 2015)</a:t>
            </a:r>
          </a:p>
        </p:txBody>
      </p:sp>
      <p:sp>
        <p:nvSpPr>
          <p:cNvPr id="4" name="Elipse 3">
            <a:extLst>
              <a:ext uri="{FF2B5EF4-FFF2-40B4-BE49-F238E27FC236}">
                <a16:creationId xmlns:a16="http://schemas.microsoft.com/office/drawing/2014/main" id="{9DEAA13D-AD13-495F-8E93-71046533A1D5}"/>
              </a:ext>
            </a:extLst>
          </p:cNvPr>
          <p:cNvSpPr/>
          <p:nvPr/>
        </p:nvSpPr>
        <p:spPr>
          <a:xfrm>
            <a:off x="683327" y="3062514"/>
            <a:ext cx="2078162" cy="1027088"/>
          </a:xfrm>
          <a:prstGeom prst="ellipse">
            <a:avLst/>
          </a:prstGeom>
          <a:solidFill>
            <a:schemeClr val="accent6">
              <a:lumMod val="40000"/>
              <a:lumOff val="6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b="1" dirty="0">
                <a:solidFill>
                  <a:schemeClr val="tx1"/>
                </a:solidFill>
              </a:rPr>
              <a:t>MIEMBROS</a:t>
            </a:r>
          </a:p>
        </p:txBody>
      </p:sp>
      <p:sp>
        <p:nvSpPr>
          <p:cNvPr id="8" name="Abrir llave 7">
            <a:extLst>
              <a:ext uri="{FF2B5EF4-FFF2-40B4-BE49-F238E27FC236}">
                <a16:creationId xmlns:a16="http://schemas.microsoft.com/office/drawing/2014/main" id="{0895E92C-AD32-472A-B2F1-22DC55B8F665}"/>
              </a:ext>
            </a:extLst>
          </p:cNvPr>
          <p:cNvSpPr/>
          <p:nvPr/>
        </p:nvSpPr>
        <p:spPr>
          <a:xfrm>
            <a:off x="2998886" y="2761806"/>
            <a:ext cx="357990" cy="1628504"/>
          </a:xfrm>
          <a:prstGeom prst="leftBrace">
            <a:avLst/>
          </a:prstGeom>
          <a:solidFill>
            <a:schemeClr val="bg1"/>
          </a:solidFill>
          <a:ln w="3810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9" name="Rectángulo 8">
            <a:extLst>
              <a:ext uri="{FF2B5EF4-FFF2-40B4-BE49-F238E27FC236}">
                <a16:creationId xmlns:a16="http://schemas.microsoft.com/office/drawing/2014/main" id="{81A31B68-360F-4D35-B41E-213D1D93984E}"/>
              </a:ext>
            </a:extLst>
          </p:cNvPr>
          <p:cNvSpPr/>
          <p:nvPr/>
        </p:nvSpPr>
        <p:spPr>
          <a:xfrm>
            <a:off x="3231532" y="2760181"/>
            <a:ext cx="3633725" cy="16285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2000" dirty="0">
                <a:solidFill>
                  <a:schemeClr val="tx1"/>
                </a:solidFill>
                <a:latin typeface="Arial" panose="020B0604020202020204" pitchFamily="34" charset="0"/>
                <a:cs typeface="Arial" panose="020B0604020202020204" pitchFamily="34" charset="0"/>
              </a:rPr>
              <a:t>1. Presidente o su delegado.</a:t>
            </a:r>
          </a:p>
          <a:p>
            <a:r>
              <a:rPr lang="es-ES" sz="2000" dirty="0">
                <a:solidFill>
                  <a:schemeClr val="tx1"/>
                </a:solidFill>
                <a:latin typeface="Arial" panose="020B0604020202020204" pitchFamily="34" charset="0"/>
                <a:cs typeface="Arial" panose="020B0604020202020204" pitchFamily="34" charset="0"/>
              </a:rPr>
              <a:t>2. Vicepresidente Jurídico</a:t>
            </a:r>
          </a:p>
          <a:p>
            <a:r>
              <a:rPr lang="es-ES" sz="2000" dirty="0">
                <a:solidFill>
                  <a:schemeClr val="tx1"/>
                </a:solidFill>
                <a:latin typeface="Arial" panose="020B0604020202020204" pitchFamily="34" charset="0"/>
                <a:cs typeface="Arial" panose="020B0604020202020204" pitchFamily="34" charset="0"/>
              </a:rPr>
              <a:t>3. Gerente Financiero</a:t>
            </a:r>
          </a:p>
          <a:p>
            <a:r>
              <a:rPr lang="es-ES" sz="2000" dirty="0">
                <a:solidFill>
                  <a:schemeClr val="tx1"/>
                </a:solidFill>
                <a:latin typeface="Arial" panose="020B0604020202020204" pitchFamily="34" charset="0"/>
                <a:cs typeface="Arial" panose="020B0604020202020204" pitchFamily="34" charset="0"/>
              </a:rPr>
              <a:t>4. Jefe Oficina de Planeación.</a:t>
            </a:r>
          </a:p>
        </p:txBody>
      </p:sp>
      <p:sp>
        <p:nvSpPr>
          <p:cNvPr id="11" name="Rectángulo: esquinas redondeadas 10">
            <a:extLst>
              <a:ext uri="{FF2B5EF4-FFF2-40B4-BE49-F238E27FC236}">
                <a16:creationId xmlns:a16="http://schemas.microsoft.com/office/drawing/2014/main" id="{5613EB22-6AD5-47CE-8F83-E2BFD00BB913}"/>
              </a:ext>
            </a:extLst>
          </p:cNvPr>
          <p:cNvSpPr/>
          <p:nvPr/>
        </p:nvSpPr>
        <p:spPr>
          <a:xfrm>
            <a:off x="1525260" y="4616692"/>
            <a:ext cx="3412544" cy="873574"/>
          </a:xfrm>
          <a:prstGeom prst="roundRect">
            <a:avLst/>
          </a:prstGeom>
          <a:solidFill>
            <a:schemeClr val="bg1">
              <a:lumMod val="85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b="1" dirty="0">
                <a:solidFill>
                  <a:schemeClr val="tx1"/>
                </a:solidFill>
                <a:latin typeface="Arial" panose="020B0604020202020204" pitchFamily="34" charset="0"/>
                <a:cs typeface="Arial" panose="020B0604020202020204" pitchFamily="34" charset="0"/>
              </a:rPr>
              <a:t>Cuantía de Aprobación: </a:t>
            </a:r>
            <a:r>
              <a:rPr lang="es-ES" dirty="0">
                <a:solidFill>
                  <a:schemeClr val="tx1"/>
                </a:solidFill>
                <a:latin typeface="Arial" panose="020B0604020202020204" pitchFamily="34" charset="0"/>
                <a:cs typeface="Arial" panose="020B0604020202020204" pitchFamily="34" charset="0"/>
              </a:rPr>
              <a:t> </a:t>
            </a:r>
          </a:p>
          <a:p>
            <a:r>
              <a:rPr lang="es-ES" dirty="0">
                <a:solidFill>
                  <a:schemeClr val="tx1"/>
                </a:solidFill>
                <a:latin typeface="Arial" panose="020B0604020202020204" pitchFamily="34" charset="0"/>
                <a:cs typeface="Arial" panose="020B0604020202020204" pitchFamily="34" charset="0"/>
              </a:rPr>
              <a:t>A partir de 500 SMMLV</a:t>
            </a:r>
          </a:p>
        </p:txBody>
      </p:sp>
      <p:sp>
        <p:nvSpPr>
          <p:cNvPr id="12" name="Rectángulo: esquinas redondeadas 11">
            <a:extLst>
              <a:ext uri="{FF2B5EF4-FFF2-40B4-BE49-F238E27FC236}">
                <a16:creationId xmlns:a16="http://schemas.microsoft.com/office/drawing/2014/main" id="{67567D30-59EE-4AFD-8D66-7E4A9AEC9E0B}"/>
              </a:ext>
            </a:extLst>
          </p:cNvPr>
          <p:cNvSpPr/>
          <p:nvPr/>
        </p:nvSpPr>
        <p:spPr>
          <a:xfrm>
            <a:off x="1525260" y="5716648"/>
            <a:ext cx="4378902" cy="873574"/>
          </a:xfrm>
          <a:prstGeom prst="roundRect">
            <a:avLst/>
          </a:prstGeom>
          <a:solidFill>
            <a:schemeClr val="bg1">
              <a:lumMod val="85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b="1" dirty="0">
                <a:solidFill>
                  <a:schemeClr val="tx1"/>
                </a:solidFill>
                <a:latin typeface="Arial" panose="020B0604020202020204" pitchFamily="34" charset="0"/>
                <a:cs typeface="Arial" panose="020B0604020202020204" pitchFamily="34" charset="0"/>
              </a:rPr>
              <a:t>Junta Directiva</a:t>
            </a:r>
            <a:r>
              <a:rPr lang="es-ES" dirty="0">
                <a:solidFill>
                  <a:schemeClr val="tx1"/>
                </a:solidFill>
                <a:latin typeface="Arial" panose="020B0604020202020204" pitchFamily="34" charset="0"/>
                <a:cs typeface="Arial" panose="020B0604020202020204" pitchFamily="34" charset="0"/>
              </a:rPr>
              <a:t>: (Lit. K. Art. 39 E.S)</a:t>
            </a:r>
          </a:p>
          <a:p>
            <a:r>
              <a:rPr lang="es-ES" dirty="0">
                <a:solidFill>
                  <a:schemeClr val="tx1"/>
                </a:solidFill>
                <a:latin typeface="Arial" panose="020B0604020202020204" pitchFamily="34" charset="0"/>
                <a:cs typeface="Arial" panose="020B0604020202020204" pitchFamily="34" charset="0"/>
              </a:rPr>
              <a:t>A partir de 1000 SMMLV</a:t>
            </a:r>
          </a:p>
        </p:txBody>
      </p:sp>
      <p:pic>
        <p:nvPicPr>
          <p:cNvPr id="22530" name="Picture 2" descr="Resultado de imagen para COMITE">
            <a:extLst>
              <a:ext uri="{FF2B5EF4-FFF2-40B4-BE49-F238E27FC236}">
                <a16:creationId xmlns:a16="http://schemas.microsoft.com/office/drawing/2014/main" id="{580A154D-11C5-4E7B-BB08-6B5BC5532F2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5257" y="3266451"/>
            <a:ext cx="4604038" cy="3323771"/>
          </a:xfrm>
          <a:prstGeom prst="rect">
            <a:avLst/>
          </a:prstGeom>
          <a:noFill/>
          <a:extLst>
            <a:ext uri="{909E8E84-426E-40DD-AFC4-6F175D3DCCD1}">
              <a14:hiddenFill xmlns:a14="http://schemas.microsoft.com/office/drawing/2010/main">
                <a:solidFill>
                  <a:srgbClr val="FFFFFF"/>
                </a:solidFill>
              </a14:hiddenFill>
            </a:ext>
          </a:extLst>
        </p:spPr>
      </p:pic>
      <p:pic>
        <p:nvPicPr>
          <p:cNvPr id="22532" name="Picture 4" descr="Resultado de imagen para CHULO">
            <a:extLst>
              <a:ext uri="{FF2B5EF4-FFF2-40B4-BE49-F238E27FC236}">
                <a16:creationId xmlns:a16="http://schemas.microsoft.com/office/drawing/2014/main" id="{F12EBD94-B45A-4A99-BF16-50D0D7ADB72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3327" y="4690622"/>
            <a:ext cx="551543" cy="72571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Resultado de imagen para CHULO">
            <a:extLst>
              <a:ext uri="{FF2B5EF4-FFF2-40B4-BE49-F238E27FC236}">
                <a16:creationId xmlns:a16="http://schemas.microsoft.com/office/drawing/2014/main" id="{CA2F3A2D-49F9-41C9-A320-88CB216BAE6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3327" y="5716648"/>
            <a:ext cx="551543" cy="725714"/>
          </a:xfrm>
          <a:prstGeom prst="rect">
            <a:avLst/>
          </a:prstGeom>
          <a:noFill/>
          <a:extLst>
            <a:ext uri="{909E8E84-426E-40DD-AFC4-6F175D3DCCD1}">
              <a14:hiddenFill xmlns:a14="http://schemas.microsoft.com/office/drawing/2010/main">
                <a:solidFill>
                  <a:srgbClr val="FFFFFF"/>
                </a:solidFill>
              </a14:hiddenFill>
            </a:ext>
          </a:extLst>
        </p:spPr>
      </p:pic>
      <p:sp>
        <p:nvSpPr>
          <p:cNvPr id="14" name="Rectángulo 13">
            <a:extLst>
              <a:ext uri="{FF2B5EF4-FFF2-40B4-BE49-F238E27FC236}">
                <a16:creationId xmlns:a16="http://schemas.microsoft.com/office/drawing/2014/main" id="{40FA5C57-4B64-43EF-9762-6AD6BC979541}"/>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6" name="Imagen 15" descr="Fondos oscuros-01.png">
            <a:extLst>
              <a:ext uri="{FF2B5EF4-FFF2-40B4-BE49-F238E27FC236}">
                <a16:creationId xmlns:a16="http://schemas.microsoft.com/office/drawing/2014/main" id="{18302A01-6AF9-499F-9DBF-416088EE29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7" name="CuadroTexto 16">
            <a:extLst>
              <a:ext uri="{FF2B5EF4-FFF2-40B4-BE49-F238E27FC236}">
                <a16:creationId xmlns:a16="http://schemas.microsoft.com/office/drawing/2014/main" id="{4433E547-5E74-4865-B0D2-55F66CE83C13}"/>
              </a:ext>
            </a:extLst>
          </p:cNvPr>
          <p:cNvSpPr txBox="1"/>
          <p:nvPr/>
        </p:nvSpPr>
        <p:spPr>
          <a:xfrm>
            <a:off x="6485642" y="393032"/>
            <a:ext cx="5534754" cy="523220"/>
          </a:xfrm>
          <a:prstGeom prst="rect">
            <a:avLst/>
          </a:prstGeom>
          <a:noFill/>
        </p:spPr>
        <p:txBody>
          <a:bodyPr wrap="square" rtlCol="0">
            <a:spAutoFit/>
          </a:bodyPr>
          <a:lstStyle/>
          <a:p>
            <a:pPr algn="r"/>
            <a:r>
              <a:rPr lang="es-ES" sz="2800" b="1" dirty="0">
                <a:solidFill>
                  <a:schemeClr val="bg1"/>
                </a:solidFill>
              </a:rPr>
              <a:t>INSTANCIAS DE APROBACIÓN</a:t>
            </a:r>
            <a:endParaRPr lang="es-ES" sz="2800" dirty="0">
              <a:solidFill>
                <a:schemeClr val="bg1"/>
              </a:solidFill>
            </a:endParaRPr>
          </a:p>
        </p:txBody>
      </p:sp>
    </p:spTree>
    <p:extLst>
      <p:ext uri="{BB962C8B-B14F-4D97-AF65-F5344CB8AC3E}">
        <p14:creationId xmlns:p14="http://schemas.microsoft.com/office/powerpoint/2010/main" val="18624640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rma libre 3"/>
          <p:cNvSpPr/>
          <p:nvPr/>
        </p:nvSpPr>
        <p:spPr>
          <a:xfrm>
            <a:off x="611472" y="2408612"/>
            <a:ext cx="2683817" cy="962372"/>
          </a:xfrm>
          <a:custGeom>
            <a:avLst/>
            <a:gdLst>
              <a:gd name="connsiteX0" fmla="*/ 0 w 3252176"/>
              <a:gd name="connsiteY0" fmla="*/ 235541 h 1413220"/>
              <a:gd name="connsiteX1" fmla="*/ 235541 w 3252176"/>
              <a:gd name="connsiteY1" fmla="*/ 0 h 1413220"/>
              <a:gd name="connsiteX2" fmla="*/ 3016635 w 3252176"/>
              <a:gd name="connsiteY2" fmla="*/ 0 h 1413220"/>
              <a:gd name="connsiteX3" fmla="*/ 3252176 w 3252176"/>
              <a:gd name="connsiteY3" fmla="*/ 235541 h 1413220"/>
              <a:gd name="connsiteX4" fmla="*/ 3252176 w 3252176"/>
              <a:gd name="connsiteY4" fmla="*/ 1177679 h 1413220"/>
              <a:gd name="connsiteX5" fmla="*/ 3016635 w 3252176"/>
              <a:gd name="connsiteY5" fmla="*/ 1413220 h 1413220"/>
              <a:gd name="connsiteX6" fmla="*/ 235541 w 3252176"/>
              <a:gd name="connsiteY6" fmla="*/ 1413220 h 1413220"/>
              <a:gd name="connsiteX7" fmla="*/ 0 w 3252176"/>
              <a:gd name="connsiteY7" fmla="*/ 1177679 h 1413220"/>
              <a:gd name="connsiteX8" fmla="*/ 0 w 3252176"/>
              <a:gd name="connsiteY8" fmla="*/ 235541 h 141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2176" h="1413220">
                <a:moveTo>
                  <a:pt x="0" y="235541"/>
                </a:moveTo>
                <a:cubicBezTo>
                  <a:pt x="0" y="105455"/>
                  <a:pt x="105455" y="0"/>
                  <a:pt x="235541" y="0"/>
                </a:cubicBezTo>
                <a:lnTo>
                  <a:pt x="3016635" y="0"/>
                </a:lnTo>
                <a:cubicBezTo>
                  <a:pt x="3146721" y="0"/>
                  <a:pt x="3252176" y="105455"/>
                  <a:pt x="3252176" y="235541"/>
                </a:cubicBezTo>
                <a:lnTo>
                  <a:pt x="3252176" y="1177679"/>
                </a:lnTo>
                <a:cubicBezTo>
                  <a:pt x="3252176" y="1307765"/>
                  <a:pt x="3146721" y="1413220"/>
                  <a:pt x="3016635" y="1413220"/>
                </a:cubicBezTo>
                <a:lnTo>
                  <a:pt x="235541" y="1413220"/>
                </a:lnTo>
                <a:cubicBezTo>
                  <a:pt x="105455" y="1413220"/>
                  <a:pt x="0" y="1307765"/>
                  <a:pt x="0" y="1177679"/>
                </a:cubicBezTo>
                <a:lnTo>
                  <a:pt x="0" y="235541"/>
                </a:lnTo>
                <a:close/>
              </a:path>
            </a:pathLst>
          </a:custGeom>
          <a:solidFill>
            <a:schemeClr val="accent1">
              <a:lumMod val="40000"/>
              <a:lumOff val="60000"/>
            </a:schemeClr>
          </a:solidFill>
          <a:ln w="19050">
            <a:solidFill>
              <a:srgbClr val="000099"/>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0428" tIns="114708" rIns="160428" bIns="114708" numCol="1" spcCol="1270" anchor="ctr" anchorCtr="0">
            <a:noAutofit/>
          </a:bodyPr>
          <a:lstStyle/>
          <a:p>
            <a:pPr algn="ctr" defTabSz="1066800">
              <a:lnSpc>
                <a:spcPct val="90000"/>
              </a:lnSpc>
              <a:spcBef>
                <a:spcPct val="0"/>
              </a:spcBef>
              <a:spcAft>
                <a:spcPct val="35000"/>
              </a:spcAft>
            </a:pPr>
            <a:r>
              <a:rPr lang="es-CO" sz="2000" dirty="0">
                <a:solidFill>
                  <a:srgbClr val="000099"/>
                </a:solidFill>
                <a:effectLst>
                  <a:outerShdw blurRad="38100" dist="38100" dir="2700000" algn="tl">
                    <a:srgbClr val="000000">
                      <a:alpha val="43137"/>
                    </a:srgbClr>
                  </a:outerShdw>
                </a:effectLst>
                <a:latin typeface="Footlight MT Light" panose="0204060206030A020304" pitchFamily="18" charset="0"/>
              </a:rPr>
              <a:t>Orden de Servicio </a:t>
            </a:r>
          </a:p>
        </p:txBody>
      </p:sp>
      <p:sp>
        <p:nvSpPr>
          <p:cNvPr id="13" name="Forma libre 12"/>
          <p:cNvSpPr/>
          <p:nvPr/>
        </p:nvSpPr>
        <p:spPr>
          <a:xfrm>
            <a:off x="611472" y="3412901"/>
            <a:ext cx="2683817" cy="962372"/>
          </a:xfrm>
          <a:custGeom>
            <a:avLst/>
            <a:gdLst>
              <a:gd name="connsiteX0" fmla="*/ 0 w 3252176"/>
              <a:gd name="connsiteY0" fmla="*/ 235541 h 1413220"/>
              <a:gd name="connsiteX1" fmla="*/ 235541 w 3252176"/>
              <a:gd name="connsiteY1" fmla="*/ 0 h 1413220"/>
              <a:gd name="connsiteX2" fmla="*/ 3016635 w 3252176"/>
              <a:gd name="connsiteY2" fmla="*/ 0 h 1413220"/>
              <a:gd name="connsiteX3" fmla="*/ 3252176 w 3252176"/>
              <a:gd name="connsiteY3" fmla="*/ 235541 h 1413220"/>
              <a:gd name="connsiteX4" fmla="*/ 3252176 w 3252176"/>
              <a:gd name="connsiteY4" fmla="*/ 1177679 h 1413220"/>
              <a:gd name="connsiteX5" fmla="*/ 3016635 w 3252176"/>
              <a:gd name="connsiteY5" fmla="*/ 1413220 h 1413220"/>
              <a:gd name="connsiteX6" fmla="*/ 235541 w 3252176"/>
              <a:gd name="connsiteY6" fmla="*/ 1413220 h 1413220"/>
              <a:gd name="connsiteX7" fmla="*/ 0 w 3252176"/>
              <a:gd name="connsiteY7" fmla="*/ 1177679 h 1413220"/>
              <a:gd name="connsiteX8" fmla="*/ 0 w 3252176"/>
              <a:gd name="connsiteY8" fmla="*/ 235541 h 141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2176" h="1413220">
                <a:moveTo>
                  <a:pt x="0" y="235541"/>
                </a:moveTo>
                <a:cubicBezTo>
                  <a:pt x="0" y="105455"/>
                  <a:pt x="105455" y="0"/>
                  <a:pt x="235541" y="0"/>
                </a:cubicBezTo>
                <a:lnTo>
                  <a:pt x="3016635" y="0"/>
                </a:lnTo>
                <a:cubicBezTo>
                  <a:pt x="3146721" y="0"/>
                  <a:pt x="3252176" y="105455"/>
                  <a:pt x="3252176" y="235541"/>
                </a:cubicBezTo>
                <a:lnTo>
                  <a:pt x="3252176" y="1177679"/>
                </a:lnTo>
                <a:cubicBezTo>
                  <a:pt x="3252176" y="1307765"/>
                  <a:pt x="3146721" y="1413220"/>
                  <a:pt x="3016635" y="1413220"/>
                </a:cubicBezTo>
                <a:lnTo>
                  <a:pt x="235541" y="1413220"/>
                </a:lnTo>
                <a:cubicBezTo>
                  <a:pt x="105455" y="1413220"/>
                  <a:pt x="0" y="1307765"/>
                  <a:pt x="0" y="1177679"/>
                </a:cubicBezTo>
                <a:lnTo>
                  <a:pt x="0" y="235541"/>
                </a:lnTo>
                <a:close/>
              </a:path>
            </a:pathLst>
          </a:custGeom>
          <a:solidFill>
            <a:schemeClr val="accent1">
              <a:lumMod val="40000"/>
              <a:lumOff val="60000"/>
            </a:schemeClr>
          </a:solidFill>
          <a:ln w="19050">
            <a:solidFill>
              <a:srgbClr val="000099"/>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0428" tIns="114708" rIns="160428" bIns="114708" numCol="1" spcCol="1270" anchor="ctr" anchorCtr="0">
            <a:noAutofit/>
          </a:bodyPr>
          <a:lstStyle/>
          <a:p>
            <a:pPr lvl="0" indent="0" algn="ctr" defTabSz="1066800">
              <a:lnSpc>
                <a:spcPct val="90000"/>
              </a:lnSpc>
              <a:spcBef>
                <a:spcPct val="0"/>
              </a:spcBef>
              <a:spcAft>
                <a:spcPct val="35000"/>
              </a:spcAft>
              <a:buNone/>
            </a:pPr>
            <a:r>
              <a:rPr lang="es-CO" sz="2000" dirty="0">
                <a:solidFill>
                  <a:srgbClr val="000099"/>
                </a:solidFill>
                <a:effectLst>
                  <a:outerShdw blurRad="38100" dist="38100" dir="2700000" algn="tl">
                    <a:srgbClr val="000000">
                      <a:alpha val="43137"/>
                    </a:srgbClr>
                  </a:outerShdw>
                </a:effectLst>
                <a:latin typeface="Footlight MT Light" panose="0204060206030A020304" pitchFamily="18" charset="0"/>
              </a:rPr>
              <a:t>Contratación Abreviada</a:t>
            </a:r>
          </a:p>
        </p:txBody>
      </p:sp>
      <p:sp>
        <p:nvSpPr>
          <p:cNvPr id="14" name="Forma libre 13"/>
          <p:cNvSpPr/>
          <p:nvPr/>
        </p:nvSpPr>
        <p:spPr>
          <a:xfrm>
            <a:off x="611472" y="4410081"/>
            <a:ext cx="2683817" cy="962372"/>
          </a:xfrm>
          <a:custGeom>
            <a:avLst/>
            <a:gdLst>
              <a:gd name="connsiteX0" fmla="*/ 0 w 3252176"/>
              <a:gd name="connsiteY0" fmla="*/ 235541 h 1413220"/>
              <a:gd name="connsiteX1" fmla="*/ 235541 w 3252176"/>
              <a:gd name="connsiteY1" fmla="*/ 0 h 1413220"/>
              <a:gd name="connsiteX2" fmla="*/ 3016635 w 3252176"/>
              <a:gd name="connsiteY2" fmla="*/ 0 h 1413220"/>
              <a:gd name="connsiteX3" fmla="*/ 3252176 w 3252176"/>
              <a:gd name="connsiteY3" fmla="*/ 235541 h 1413220"/>
              <a:gd name="connsiteX4" fmla="*/ 3252176 w 3252176"/>
              <a:gd name="connsiteY4" fmla="*/ 1177679 h 1413220"/>
              <a:gd name="connsiteX5" fmla="*/ 3016635 w 3252176"/>
              <a:gd name="connsiteY5" fmla="*/ 1413220 h 1413220"/>
              <a:gd name="connsiteX6" fmla="*/ 235541 w 3252176"/>
              <a:gd name="connsiteY6" fmla="*/ 1413220 h 1413220"/>
              <a:gd name="connsiteX7" fmla="*/ 0 w 3252176"/>
              <a:gd name="connsiteY7" fmla="*/ 1177679 h 1413220"/>
              <a:gd name="connsiteX8" fmla="*/ 0 w 3252176"/>
              <a:gd name="connsiteY8" fmla="*/ 235541 h 141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2176" h="1413220">
                <a:moveTo>
                  <a:pt x="0" y="235541"/>
                </a:moveTo>
                <a:cubicBezTo>
                  <a:pt x="0" y="105455"/>
                  <a:pt x="105455" y="0"/>
                  <a:pt x="235541" y="0"/>
                </a:cubicBezTo>
                <a:lnTo>
                  <a:pt x="3016635" y="0"/>
                </a:lnTo>
                <a:cubicBezTo>
                  <a:pt x="3146721" y="0"/>
                  <a:pt x="3252176" y="105455"/>
                  <a:pt x="3252176" y="235541"/>
                </a:cubicBezTo>
                <a:lnTo>
                  <a:pt x="3252176" y="1177679"/>
                </a:lnTo>
                <a:cubicBezTo>
                  <a:pt x="3252176" y="1307765"/>
                  <a:pt x="3146721" y="1413220"/>
                  <a:pt x="3016635" y="1413220"/>
                </a:cubicBezTo>
                <a:lnTo>
                  <a:pt x="235541" y="1413220"/>
                </a:lnTo>
                <a:cubicBezTo>
                  <a:pt x="105455" y="1413220"/>
                  <a:pt x="0" y="1307765"/>
                  <a:pt x="0" y="1177679"/>
                </a:cubicBezTo>
                <a:lnTo>
                  <a:pt x="0" y="235541"/>
                </a:lnTo>
                <a:close/>
              </a:path>
            </a:pathLst>
          </a:custGeom>
          <a:solidFill>
            <a:schemeClr val="accent1">
              <a:lumMod val="40000"/>
              <a:lumOff val="60000"/>
            </a:schemeClr>
          </a:solidFill>
          <a:ln w="19050">
            <a:solidFill>
              <a:srgbClr val="000099"/>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0428" tIns="114708" rIns="160428" bIns="114708" numCol="1" spcCol="1270" anchor="ctr" anchorCtr="0">
            <a:noAutofit/>
          </a:bodyPr>
          <a:lstStyle/>
          <a:p>
            <a:pPr algn="ctr" defTabSz="1066800">
              <a:lnSpc>
                <a:spcPct val="90000"/>
              </a:lnSpc>
              <a:spcBef>
                <a:spcPct val="0"/>
              </a:spcBef>
              <a:spcAft>
                <a:spcPct val="35000"/>
              </a:spcAft>
            </a:pPr>
            <a:r>
              <a:rPr lang="es-CO" sz="2000" dirty="0">
                <a:solidFill>
                  <a:srgbClr val="000099"/>
                </a:solidFill>
                <a:effectLst>
                  <a:outerShdw blurRad="38100" dist="38100" dir="2700000" algn="tl">
                    <a:srgbClr val="000000">
                      <a:alpha val="43137"/>
                    </a:srgbClr>
                  </a:outerShdw>
                </a:effectLst>
                <a:latin typeface="Footlight MT Light" panose="0204060206030A020304" pitchFamily="18" charset="0"/>
              </a:rPr>
              <a:t>Concurso Directo</a:t>
            </a:r>
          </a:p>
        </p:txBody>
      </p:sp>
      <p:sp>
        <p:nvSpPr>
          <p:cNvPr id="15" name="Forma libre 14"/>
          <p:cNvSpPr/>
          <p:nvPr/>
        </p:nvSpPr>
        <p:spPr>
          <a:xfrm>
            <a:off x="611473" y="5401849"/>
            <a:ext cx="2683817" cy="962372"/>
          </a:xfrm>
          <a:custGeom>
            <a:avLst/>
            <a:gdLst>
              <a:gd name="connsiteX0" fmla="*/ 0 w 3252176"/>
              <a:gd name="connsiteY0" fmla="*/ 235541 h 1413220"/>
              <a:gd name="connsiteX1" fmla="*/ 235541 w 3252176"/>
              <a:gd name="connsiteY1" fmla="*/ 0 h 1413220"/>
              <a:gd name="connsiteX2" fmla="*/ 3016635 w 3252176"/>
              <a:gd name="connsiteY2" fmla="*/ 0 h 1413220"/>
              <a:gd name="connsiteX3" fmla="*/ 3252176 w 3252176"/>
              <a:gd name="connsiteY3" fmla="*/ 235541 h 1413220"/>
              <a:gd name="connsiteX4" fmla="*/ 3252176 w 3252176"/>
              <a:gd name="connsiteY4" fmla="*/ 1177679 h 1413220"/>
              <a:gd name="connsiteX5" fmla="*/ 3016635 w 3252176"/>
              <a:gd name="connsiteY5" fmla="*/ 1413220 h 1413220"/>
              <a:gd name="connsiteX6" fmla="*/ 235541 w 3252176"/>
              <a:gd name="connsiteY6" fmla="*/ 1413220 h 1413220"/>
              <a:gd name="connsiteX7" fmla="*/ 0 w 3252176"/>
              <a:gd name="connsiteY7" fmla="*/ 1177679 h 1413220"/>
              <a:gd name="connsiteX8" fmla="*/ 0 w 3252176"/>
              <a:gd name="connsiteY8" fmla="*/ 235541 h 141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2176" h="1413220">
                <a:moveTo>
                  <a:pt x="0" y="235541"/>
                </a:moveTo>
                <a:cubicBezTo>
                  <a:pt x="0" y="105455"/>
                  <a:pt x="105455" y="0"/>
                  <a:pt x="235541" y="0"/>
                </a:cubicBezTo>
                <a:lnTo>
                  <a:pt x="3016635" y="0"/>
                </a:lnTo>
                <a:cubicBezTo>
                  <a:pt x="3146721" y="0"/>
                  <a:pt x="3252176" y="105455"/>
                  <a:pt x="3252176" y="235541"/>
                </a:cubicBezTo>
                <a:lnTo>
                  <a:pt x="3252176" y="1177679"/>
                </a:lnTo>
                <a:cubicBezTo>
                  <a:pt x="3252176" y="1307765"/>
                  <a:pt x="3146721" y="1413220"/>
                  <a:pt x="3016635" y="1413220"/>
                </a:cubicBezTo>
                <a:lnTo>
                  <a:pt x="235541" y="1413220"/>
                </a:lnTo>
                <a:cubicBezTo>
                  <a:pt x="105455" y="1413220"/>
                  <a:pt x="0" y="1307765"/>
                  <a:pt x="0" y="1177679"/>
                </a:cubicBezTo>
                <a:lnTo>
                  <a:pt x="0" y="235541"/>
                </a:lnTo>
                <a:close/>
              </a:path>
            </a:pathLst>
          </a:custGeom>
          <a:solidFill>
            <a:schemeClr val="accent1">
              <a:lumMod val="40000"/>
              <a:lumOff val="60000"/>
            </a:schemeClr>
          </a:solidFill>
          <a:ln w="19050">
            <a:solidFill>
              <a:srgbClr val="000099"/>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0428" tIns="114708" rIns="160428" bIns="114708" numCol="1" spcCol="1270" anchor="ctr" anchorCtr="0">
            <a:noAutofit/>
          </a:bodyPr>
          <a:lstStyle/>
          <a:p>
            <a:pPr lvl="0" indent="0" algn="ctr" defTabSz="1066800">
              <a:lnSpc>
                <a:spcPct val="90000"/>
              </a:lnSpc>
              <a:spcBef>
                <a:spcPct val="0"/>
              </a:spcBef>
              <a:spcAft>
                <a:spcPct val="35000"/>
              </a:spcAft>
              <a:buNone/>
            </a:pPr>
            <a:r>
              <a:rPr lang="es-CO" sz="2000" dirty="0">
                <a:solidFill>
                  <a:srgbClr val="000099"/>
                </a:solidFill>
                <a:effectLst>
                  <a:outerShdw blurRad="38100" dist="38100" dir="2700000" algn="tl">
                    <a:srgbClr val="000000">
                      <a:alpha val="43137"/>
                    </a:srgbClr>
                  </a:outerShdw>
                </a:effectLst>
                <a:latin typeface="Footlight MT Light" panose="0204060206030A020304" pitchFamily="18" charset="0"/>
              </a:rPr>
              <a:t>Concurso Público</a:t>
            </a:r>
          </a:p>
        </p:txBody>
      </p:sp>
      <p:sp>
        <p:nvSpPr>
          <p:cNvPr id="17" name="Forma libre 16"/>
          <p:cNvSpPr/>
          <p:nvPr/>
        </p:nvSpPr>
        <p:spPr>
          <a:xfrm>
            <a:off x="947956" y="1426128"/>
            <a:ext cx="1920326" cy="743833"/>
          </a:xfrm>
          <a:custGeom>
            <a:avLst/>
            <a:gdLst>
              <a:gd name="connsiteX0" fmla="*/ 0 w 3252176"/>
              <a:gd name="connsiteY0" fmla="*/ 235541 h 1413220"/>
              <a:gd name="connsiteX1" fmla="*/ 235541 w 3252176"/>
              <a:gd name="connsiteY1" fmla="*/ 0 h 1413220"/>
              <a:gd name="connsiteX2" fmla="*/ 3016635 w 3252176"/>
              <a:gd name="connsiteY2" fmla="*/ 0 h 1413220"/>
              <a:gd name="connsiteX3" fmla="*/ 3252176 w 3252176"/>
              <a:gd name="connsiteY3" fmla="*/ 235541 h 1413220"/>
              <a:gd name="connsiteX4" fmla="*/ 3252176 w 3252176"/>
              <a:gd name="connsiteY4" fmla="*/ 1177679 h 1413220"/>
              <a:gd name="connsiteX5" fmla="*/ 3016635 w 3252176"/>
              <a:gd name="connsiteY5" fmla="*/ 1413220 h 1413220"/>
              <a:gd name="connsiteX6" fmla="*/ 235541 w 3252176"/>
              <a:gd name="connsiteY6" fmla="*/ 1413220 h 1413220"/>
              <a:gd name="connsiteX7" fmla="*/ 0 w 3252176"/>
              <a:gd name="connsiteY7" fmla="*/ 1177679 h 1413220"/>
              <a:gd name="connsiteX8" fmla="*/ 0 w 3252176"/>
              <a:gd name="connsiteY8" fmla="*/ 235541 h 141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2176" h="1413220">
                <a:moveTo>
                  <a:pt x="0" y="235541"/>
                </a:moveTo>
                <a:cubicBezTo>
                  <a:pt x="0" y="105455"/>
                  <a:pt x="105455" y="0"/>
                  <a:pt x="235541" y="0"/>
                </a:cubicBezTo>
                <a:lnTo>
                  <a:pt x="3016635" y="0"/>
                </a:lnTo>
                <a:cubicBezTo>
                  <a:pt x="3146721" y="0"/>
                  <a:pt x="3252176" y="105455"/>
                  <a:pt x="3252176" y="235541"/>
                </a:cubicBezTo>
                <a:lnTo>
                  <a:pt x="3252176" y="1177679"/>
                </a:lnTo>
                <a:cubicBezTo>
                  <a:pt x="3252176" y="1307765"/>
                  <a:pt x="3146721" y="1413220"/>
                  <a:pt x="3016635" y="1413220"/>
                </a:cubicBezTo>
                <a:lnTo>
                  <a:pt x="235541" y="1413220"/>
                </a:lnTo>
                <a:cubicBezTo>
                  <a:pt x="105455" y="1413220"/>
                  <a:pt x="0" y="1307765"/>
                  <a:pt x="0" y="1177679"/>
                </a:cubicBezTo>
                <a:lnTo>
                  <a:pt x="0" y="235541"/>
                </a:lnTo>
                <a:close/>
              </a:path>
            </a:pathLst>
          </a:custGeom>
          <a:ln w="38100">
            <a:solidFill>
              <a:srgbClr val="000099"/>
            </a:solidFill>
          </a:ln>
        </p:spPr>
        <p:style>
          <a:lnRef idx="2">
            <a:schemeClr val="accent5"/>
          </a:lnRef>
          <a:fillRef idx="1">
            <a:schemeClr val="lt1"/>
          </a:fillRef>
          <a:effectRef idx="0">
            <a:schemeClr val="accent5"/>
          </a:effectRef>
          <a:fontRef idx="minor">
            <a:schemeClr val="dk1"/>
          </a:fontRef>
        </p:style>
        <p:txBody>
          <a:bodyPr spcFirstLastPara="0" vert="horz" wrap="square" lIns="160428" tIns="114708" rIns="160428" bIns="114708" numCol="1" spcCol="1270" anchor="ctr" anchorCtr="0">
            <a:noAutofit/>
          </a:bodyPr>
          <a:lstStyle/>
          <a:p>
            <a:pPr marL="0" lvl="0" indent="0" algn="ctr" defTabSz="1066800">
              <a:lnSpc>
                <a:spcPct val="90000"/>
              </a:lnSpc>
              <a:spcBef>
                <a:spcPct val="0"/>
              </a:spcBef>
              <a:spcAft>
                <a:spcPct val="35000"/>
              </a:spcAft>
              <a:buNone/>
            </a:pPr>
            <a:r>
              <a:rPr lang="es-CO" b="1" dirty="0">
                <a:solidFill>
                  <a:srgbClr val="000099"/>
                </a:solidFill>
                <a:effectLst>
                  <a:outerShdw blurRad="38100" dist="38100" dir="2700000" algn="tl">
                    <a:srgbClr val="000000">
                      <a:alpha val="43137"/>
                    </a:srgbClr>
                  </a:outerShdw>
                </a:effectLst>
                <a:latin typeface="Arial Narrow" panose="020B0606020202030204" pitchFamily="34" charset="0"/>
              </a:rPr>
              <a:t>MODALIDADES DE CONTRATACION</a:t>
            </a:r>
          </a:p>
        </p:txBody>
      </p:sp>
      <p:sp>
        <p:nvSpPr>
          <p:cNvPr id="18" name="Forma libre 17"/>
          <p:cNvSpPr/>
          <p:nvPr/>
        </p:nvSpPr>
        <p:spPr>
          <a:xfrm>
            <a:off x="3862208" y="1687812"/>
            <a:ext cx="1829804" cy="424877"/>
          </a:xfrm>
          <a:custGeom>
            <a:avLst/>
            <a:gdLst>
              <a:gd name="connsiteX0" fmla="*/ 0 w 3252176"/>
              <a:gd name="connsiteY0" fmla="*/ 235541 h 1413220"/>
              <a:gd name="connsiteX1" fmla="*/ 235541 w 3252176"/>
              <a:gd name="connsiteY1" fmla="*/ 0 h 1413220"/>
              <a:gd name="connsiteX2" fmla="*/ 3016635 w 3252176"/>
              <a:gd name="connsiteY2" fmla="*/ 0 h 1413220"/>
              <a:gd name="connsiteX3" fmla="*/ 3252176 w 3252176"/>
              <a:gd name="connsiteY3" fmla="*/ 235541 h 1413220"/>
              <a:gd name="connsiteX4" fmla="*/ 3252176 w 3252176"/>
              <a:gd name="connsiteY4" fmla="*/ 1177679 h 1413220"/>
              <a:gd name="connsiteX5" fmla="*/ 3016635 w 3252176"/>
              <a:gd name="connsiteY5" fmla="*/ 1413220 h 1413220"/>
              <a:gd name="connsiteX6" fmla="*/ 235541 w 3252176"/>
              <a:gd name="connsiteY6" fmla="*/ 1413220 h 1413220"/>
              <a:gd name="connsiteX7" fmla="*/ 0 w 3252176"/>
              <a:gd name="connsiteY7" fmla="*/ 1177679 h 1413220"/>
              <a:gd name="connsiteX8" fmla="*/ 0 w 3252176"/>
              <a:gd name="connsiteY8" fmla="*/ 235541 h 141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2176" h="1413220">
                <a:moveTo>
                  <a:pt x="0" y="235541"/>
                </a:moveTo>
                <a:cubicBezTo>
                  <a:pt x="0" y="105455"/>
                  <a:pt x="105455" y="0"/>
                  <a:pt x="235541" y="0"/>
                </a:cubicBezTo>
                <a:lnTo>
                  <a:pt x="3016635" y="0"/>
                </a:lnTo>
                <a:cubicBezTo>
                  <a:pt x="3146721" y="0"/>
                  <a:pt x="3252176" y="105455"/>
                  <a:pt x="3252176" y="235541"/>
                </a:cubicBezTo>
                <a:lnTo>
                  <a:pt x="3252176" y="1177679"/>
                </a:lnTo>
                <a:cubicBezTo>
                  <a:pt x="3252176" y="1307765"/>
                  <a:pt x="3146721" y="1413220"/>
                  <a:pt x="3016635" y="1413220"/>
                </a:cubicBezTo>
                <a:lnTo>
                  <a:pt x="235541" y="1413220"/>
                </a:lnTo>
                <a:cubicBezTo>
                  <a:pt x="105455" y="1413220"/>
                  <a:pt x="0" y="1307765"/>
                  <a:pt x="0" y="1177679"/>
                </a:cubicBezTo>
                <a:lnTo>
                  <a:pt x="0" y="235541"/>
                </a:lnTo>
                <a:close/>
              </a:path>
            </a:pathLst>
          </a:custGeom>
          <a:ln w="38100">
            <a:solidFill>
              <a:srgbClr val="000099"/>
            </a:solidFill>
          </a:ln>
        </p:spPr>
        <p:style>
          <a:lnRef idx="2">
            <a:schemeClr val="accent5"/>
          </a:lnRef>
          <a:fillRef idx="1">
            <a:schemeClr val="lt1"/>
          </a:fillRef>
          <a:effectRef idx="0">
            <a:schemeClr val="accent5"/>
          </a:effectRef>
          <a:fontRef idx="minor">
            <a:schemeClr val="dk1"/>
          </a:fontRef>
        </p:style>
        <p:txBody>
          <a:bodyPr spcFirstLastPara="0" vert="horz" wrap="square" lIns="160428" tIns="114708" rIns="160428" bIns="114708" numCol="1" spcCol="1270" anchor="ctr" anchorCtr="0">
            <a:noAutofit/>
          </a:bodyPr>
          <a:lstStyle/>
          <a:p>
            <a:pPr marL="0" lvl="0" indent="0" algn="ctr" defTabSz="1066800">
              <a:lnSpc>
                <a:spcPct val="90000"/>
              </a:lnSpc>
              <a:spcBef>
                <a:spcPct val="0"/>
              </a:spcBef>
              <a:spcAft>
                <a:spcPct val="35000"/>
              </a:spcAft>
              <a:buNone/>
            </a:pPr>
            <a:r>
              <a:rPr lang="es-CO" sz="2000" b="1" dirty="0">
                <a:solidFill>
                  <a:srgbClr val="000099"/>
                </a:solidFill>
                <a:effectLst>
                  <a:outerShdw blurRad="38100" dist="38100" dir="2700000" algn="tl">
                    <a:srgbClr val="000000">
                      <a:alpha val="43137"/>
                    </a:srgbClr>
                  </a:outerShdw>
                </a:effectLst>
                <a:latin typeface="Arial Narrow" panose="020B0606020202030204" pitchFamily="34" charset="0"/>
              </a:rPr>
              <a:t>Cuantía 2017</a:t>
            </a:r>
            <a:endParaRPr lang="es-CO" sz="2000" b="1" kern="1200" dirty="0">
              <a:solidFill>
                <a:srgbClr val="000099"/>
              </a:solidFill>
              <a:effectLst>
                <a:outerShdw blurRad="38100" dist="38100" dir="2700000" algn="tl">
                  <a:srgbClr val="000000">
                    <a:alpha val="43137"/>
                  </a:srgbClr>
                </a:outerShdw>
              </a:effectLst>
              <a:latin typeface="Arial Narrow" panose="020B0606020202030204" pitchFamily="34" charset="0"/>
            </a:endParaRPr>
          </a:p>
        </p:txBody>
      </p:sp>
      <p:sp>
        <p:nvSpPr>
          <p:cNvPr id="19" name="Forma libre 18"/>
          <p:cNvSpPr/>
          <p:nvPr/>
        </p:nvSpPr>
        <p:spPr>
          <a:xfrm>
            <a:off x="6651432" y="1687813"/>
            <a:ext cx="1814424" cy="424877"/>
          </a:xfrm>
          <a:custGeom>
            <a:avLst/>
            <a:gdLst>
              <a:gd name="connsiteX0" fmla="*/ 0 w 3252176"/>
              <a:gd name="connsiteY0" fmla="*/ 235541 h 1413220"/>
              <a:gd name="connsiteX1" fmla="*/ 235541 w 3252176"/>
              <a:gd name="connsiteY1" fmla="*/ 0 h 1413220"/>
              <a:gd name="connsiteX2" fmla="*/ 3016635 w 3252176"/>
              <a:gd name="connsiteY2" fmla="*/ 0 h 1413220"/>
              <a:gd name="connsiteX3" fmla="*/ 3252176 w 3252176"/>
              <a:gd name="connsiteY3" fmla="*/ 235541 h 1413220"/>
              <a:gd name="connsiteX4" fmla="*/ 3252176 w 3252176"/>
              <a:gd name="connsiteY4" fmla="*/ 1177679 h 1413220"/>
              <a:gd name="connsiteX5" fmla="*/ 3016635 w 3252176"/>
              <a:gd name="connsiteY5" fmla="*/ 1413220 h 1413220"/>
              <a:gd name="connsiteX6" fmla="*/ 235541 w 3252176"/>
              <a:gd name="connsiteY6" fmla="*/ 1413220 h 1413220"/>
              <a:gd name="connsiteX7" fmla="*/ 0 w 3252176"/>
              <a:gd name="connsiteY7" fmla="*/ 1177679 h 1413220"/>
              <a:gd name="connsiteX8" fmla="*/ 0 w 3252176"/>
              <a:gd name="connsiteY8" fmla="*/ 235541 h 141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2176" h="1413220">
                <a:moveTo>
                  <a:pt x="0" y="235541"/>
                </a:moveTo>
                <a:cubicBezTo>
                  <a:pt x="0" y="105455"/>
                  <a:pt x="105455" y="0"/>
                  <a:pt x="235541" y="0"/>
                </a:cubicBezTo>
                <a:lnTo>
                  <a:pt x="3016635" y="0"/>
                </a:lnTo>
                <a:cubicBezTo>
                  <a:pt x="3146721" y="0"/>
                  <a:pt x="3252176" y="105455"/>
                  <a:pt x="3252176" y="235541"/>
                </a:cubicBezTo>
                <a:lnTo>
                  <a:pt x="3252176" y="1177679"/>
                </a:lnTo>
                <a:cubicBezTo>
                  <a:pt x="3252176" y="1307765"/>
                  <a:pt x="3146721" y="1413220"/>
                  <a:pt x="3016635" y="1413220"/>
                </a:cubicBezTo>
                <a:lnTo>
                  <a:pt x="235541" y="1413220"/>
                </a:lnTo>
                <a:cubicBezTo>
                  <a:pt x="105455" y="1413220"/>
                  <a:pt x="0" y="1307765"/>
                  <a:pt x="0" y="1177679"/>
                </a:cubicBezTo>
                <a:lnTo>
                  <a:pt x="0" y="235541"/>
                </a:lnTo>
                <a:close/>
              </a:path>
            </a:pathLst>
          </a:custGeom>
          <a:ln w="38100">
            <a:solidFill>
              <a:srgbClr val="000099"/>
            </a:solidFill>
          </a:ln>
        </p:spPr>
        <p:style>
          <a:lnRef idx="2">
            <a:schemeClr val="accent5"/>
          </a:lnRef>
          <a:fillRef idx="1">
            <a:schemeClr val="lt1"/>
          </a:fillRef>
          <a:effectRef idx="0">
            <a:schemeClr val="accent5"/>
          </a:effectRef>
          <a:fontRef idx="minor">
            <a:schemeClr val="dk1"/>
          </a:fontRef>
        </p:style>
        <p:txBody>
          <a:bodyPr spcFirstLastPara="0" vert="horz" wrap="square" lIns="160428" tIns="114708" rIns="160428" bIns="114708" numCol="1" spcCol="1270" anchor="ctr" anchorCtr="0">
            <a:noAutofit/>
          </a:bodyPr>
          <a:lstStyle/>
          <a:p>
            <a:pPr marL="0" lvl="0" indent="0" algn="ctr" defTabSz="1066800">
              <a:lnSpc>
                <a:spcPct val="90000"/>
              </a:lnSpc>
              <a:spcBef>
                <a:spcPct val="0"/>
              </a:spcBef>
              <a:spcAft>
                <a:spcPct val="35000"/>
              </a:spcAft>
              <a:buNone/>
            </a:pPr>
            <a:r>
              <a:rPr lang="es-CO" sz="2000" b="1" dirty="0">
                <a:solidFill>
                  <a:srgbClr val="000099"/>
                </a:solidFill>
                <a:effectLst>
                  <a:outerShdw blurRad="38100" dist="38100" dir="2700000" algn="tl">
                    <a:srgbClr val="000000">
                      <a:alpha val="43137"/>
                    </a:srgbClr>
                  </a:outerShdw>
                </a:effectLst>
                <a:latin typeface="Arial Narrow" panose="020B0606020202030204" pitchFamily="34" charset="0"/>
              </a:rPr>
              <a:t>Valor en Pesos</a:t>
            </a:r>
            <a:endParaRPr lang="es-CO" sz="2000" b="1" kern="1200" dirty="0">
              <a:solidFill>
                <a:srgbClr val="000099"/>
              </a:solidFill>
              <a:effectLst>
                <a:outerShdw blurRad="38100" dist="38100" dir="2700000" algn="tl">
                  <a:srgbClr val="000000">
                    <a:alpha val="43137"/>
                  </a:srgbClr>
                </a:outerShdw>
              </a:effectLst>
              <a:latin typeface="Arial Narrow" panose="020B0606020202030204" pitchFamily="34" charset="0"/>
            </a:endParaRPr>
          </a:p>
        </p:txBody>
      </p:sp>
      <p:sp>
        <p:nvSpPr>
          <p:cNvPr id="20" name="Forma libre 19"/>
          <p:cNvSpPr/>
          <p:nvPr/>
        </p:nvSpPr>
        <p:spPr>
          <a:xfrm>
            <a:off x="9448296" y="1727220"/>
            <a:ext cx="1814424" cy="424877"/>
          </a:xfrm>
          <a:custGeom>
            <a:avLst/>
            <a:gdLst>
              <a:gd name="connsiteX0" fmla="*/ 0 w 3252176"/>
              <a:gd name="connsiteY0" fmla="*/ 235541 h 1413220"/>
              <a:gd name="connsiteX1" fmla="*/ 235541 w 3252176"/>
              <a:gd name="connsiteY1" fmla="*/ 0 h 1413220"/>
              <a:gd name="connsiteX2" fmla="*/ 3016635 w 3252176"/>
              <a:gd name="connsiteY2" fmla="*/ 0 h 1413220"/>
              <a:gd name="connsiteX3" fmla="*/ 3252176 w 3252176"/>
              <a:gd name="connsiteY3" fmla="*/ 235541 h 1413220"/>
              <a:gd name="connsiteX4" fmla="*/ 3252176 w 3252176"/>
              <a:gd name="connsiteY4" fmla="*/ 1177679 h 1413220"/>
              <a:gd name="connsiteX5" fmla="*/ 3016635 w 3252176"/>
              <a:gd name="connsiteY5" fmla="*/ 1413220 h 1413220"/>
              <a:gd name="connsiteX6" fmla="*/ 235541 w 3252176"/>
              <a:gd name="connsiteY6" fmla="*/ 1413220 h 1413220"/>
              <a:gd name="connsiteX7" fmla="*/ 0 w 3252176"/>
              <a:gd name="connsiteY7" fmla="*/ 1177679 h 1413220"/>
              <a:gd name="connsiteX8" fmla="*/ 0 w 3252176"/>
              <a:gd name="connsiteY8" fmla="*/ 235541 h 141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2176" h="1413220">
                <a:moveTo>
                  <a:pt x="0" y="235541"/>
                </a:moveTo>
                <a:cubicBezTo>
                  <a:pt x="0" y="105455"/>
                  <a:pt x="105455" y="0"/>
                  <a:pt x="235541" y="0"/>
                </a:cubicBezTo>
                <a:lnTo>
                  <a:pt x="3016635" y="0"/>
                </a:lnTo>
                <a:cubicBezTo>
                  <a:pt x="3146721" y="0"/>
                  <a:pt x="3252176" y="105455"/>
                  <a:pt x="3252176" y="235541"/>
                </a:cubicBezTo>
                <a:lnTo>
                  <a:pt x="3252176" y="1177679"/>
                </a:lnTo>
                <a:cubicBezTo>
                  <a:pt x="3252176" y="1307765"/>
                  <a:pt x="3146721" y="1413220"/>
                  <a:pt x="3016635" y="1413220"/>
                </a:cubicBezTo>
                <a:lnTo>
                  <a:pt x="235541" y="1413220"/>
                </a:lnTo>
                <a:cubicBezTo>
                  <a:pt x="105455" y="1413220"/>
                  <a:pt x="0" y="1307765"/>
                  <a:pt x="0" y="1177679"/>
                </a:cubicBezTo>
                <a:lnTo>
                  <a:pt x="0" y="235541"/>
                </a:lnTo>
                <a:close/>
              </a:path>
            </a:pathLst>
          </a:custGeom>
          <a:ln w="38100">
            <a:solidFill>
              <a:srgbClr val="000099"/>
            </a:solidFill>
          </a:ln>
        </p:spPr>
        <p:style>
          <a:lnRef idx="2">
            <a:schemeClr val="accent5"/>
          </a:lnRef>
          <a:fillRef idx="1">
            <a:schemeClr val="lt1"/>
          </a:fillRef>
          <a:effectRef idx="0">
            <a:schemeClr val="accent5"/>
          </a:effectRef>
          <a:fontRef idx="minor">
            <a:schemeClr val="dk1"/>
          </a:fontRef>
        </p:style>
        <p:txBody>
          <a:bodyPr spcFirstLastPara="0" vert="horz" wrap="square" lIns="160428" tIns="114708" rIns="160428" bIns="114708" numCol="1" spcCol="1270" anchor="ctr" anchorCtr="0">
            <a:noAutofit/>
          </a:bodyPr>
          <a:lstStyle/>
          <a:p>
            <a:pPr marL="0" lvl="0" indent="0" algn="ctr" defTabSz="1066800">
              <a:lnSpc>
                <a:spcPct val="90000"/>
              </a:lnSpc>
              <a:spcBef>
                <a:spcPct val="0"/>
              </a:spcBef>
              <a:spcAft>
                <a:spcPct val="35000"/>
              </a:spcAft>
              <a:buNone/>
            </a:pPr>
            <a:r>
              <a:rPr lang="es-CO" sz="2000" b="1" dirty="0">
                <a:solidFill>
                  <a:srgbClr val="000099"/>
                </a:solidFill>
                <a:effectLst>
                  <a:outerShdw blurRad="38100" dist="38100" dir="2700000" algn="tl">
                    <a:srgbClr val="000000">
                      <a:alpha val="43137"/>
                    </a:srgbClr>
                  </a:outerShdw>
                </a:effectLst>
                <a:latin typeface="Arial Narrow" panose="020B0606020202030204" pitchFamily="34" charset="0"/>
              </a:rPr>
              <a:t>Aprobación</a:t>
            </a:r>
            <a:endParaRPr lang="es-CO" sz="2000" b="1" kern="1200" dirty="0">
              <a:solidFill>
                <a:srgbClr val="000099"/>
              </a:solidFill>
              <a:effectLst>
                <a:outerShdw blurRad="38100" dist="38100" dir="2700000" algn="tl">
                  <a:srgbClr val="000000">
                    <a:alpha val="43137"/>
                  </a:srgbClr>
                </a:outerShdw>
              </a:effectLst>
              <a:latin typeface="Arial Narrow" panose="020B0606020202030204" pitchFamily="34" charset="0"/>
            </a:endParaRPr>
          </a:p>
        </p:txBody>
      </p:sp>
      <p:sp>
        <p:nvSpPr>
          <p:cNvPr id="21" name="Forma libre 20"/>
          <p:cNvSpPr/>
          <p:nvPr/>
        </p:nvSpPr>
        <p:spPr>
          <a:xfrm>
            <a:off x="3377316" y="2373689"/>
            <a:ext cx="2683817" cy="962372"/>
          </a:xfrm>
          <a:custGeom>
            <a:avLst/>
            <a:gdLst>
              <a:gd name="connsiteX0" fmla="*/ 0 w 3252176"/>
              <a:gd name="connsiteY0" fmla="*/ 235541 h 1413220"/>
              <a:gd name="connsiteX1" fmla="*/ 235541 w 3252176"/>
              <a:gd name="connsiteY1" fmla="*/ 0 h 1413220"/>
              <a:gd name="connsiteX2" fmla="*/ 3016635 w 3252176"/>
              <a:gd name="connsiteY2" fmla="*/ 0 h 1413220"/>
              <a:gd name="connsiteX3" fmla="*/ 3252176 w 3252176"/>
              <a:gd name="connsiteY3" fmla="*/ 235541 h 1413220"/>
              <a:gd name="connsiteX4" fmla="*/ 3252176 w 3252176"/>
              <a:gd name="connsiteY4" fmla="*/ 1177679 h 1413220"/>
              <a:gd name="connsiteX5" fmla="*/ 3016635 w 3252176"/>
              <a:gd name="connsiteY5" fmla="*/ 1413220 h 1413220"/>
              <a:gd name="connsiteX6" fmla="*/ 235541 w 3252176"/>
              <a:gd name="connsiteY6" fmla="*/ 1413220 h 1413220"/>
              <a:gd name="connsiteX7" fmla="*/ 0 w 3252176"/>
              <a:gd name="connsiteY7" fmla="*/ 1177679 h 1413220"/>
              <a:gd name="connsiteX8" fmla="*/ 0 w 3252176"/>
              <a:gd name="connsiteY8" fmla="*/ 235541 h 141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2176" h="1413220">
                <a:moveTo>
                  <a:pt x="0" y="235541"/>
                </a:moveTo>
                <a:cubicBezTo>
                  <a:pt x="0" y="105455"/>
                  <a:pt x="105455" y="0"/>
                  <a:pt x="235541" y="0"/>
                </a:cubicBezTo>
                <a:lnTo>
                  <a:pt x="3016635" y="0"/>
                </a:lnTo>
                <a:cubicBezTo>
                  <a:pt x="3146721" y="0"/>
                  <a:pt x="3252176" y="105455"/>
                  <a:pt x="3252176" y="235541"/>
                </a:cubicBezTo>
                <a:lnTo>
                  <a:pt x="3252176" y="1177679"/>
                </a:lnTo>
                <a:cubicBezTo>
                  <a:pt x="3252176" y="1307765"/>
                  <a:pt x="3146721" y="1413220"/>
                  <a:pt x="3016635" y="1413220"/>
                </a:cubicBezTo>
                <a:lnTo>
                  <a:pt x="235541" y="1413220"/>
                </a:lnTo>
                <a:cubicBezTo>
                  <a:pt x="105455" y="1413220"/>
                  <a:pt x="0" y="1307765"/>
                  <a:pt x="0" y="1177679"/>
                </a:cubicBezTo>
                <a:lnTo>
                  <a:pt x="0" y="235541"/>
                </a:lnTo>
                <a:close/>
              </a:path>
            </a:pathLst>
          </a:custGeom>
          <a:solidFill>
            <a:schemeClr val="accent1">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0428" tIns="114708" rIns="160428" bIns="114708" numCol="1" spcCol="1270" anchor="ctr" anchorCtr="0">
            <a:noAutofit/>
          </a:bodyPr>
          <a:lstStyle/>
          <a:p>
            <a:pPr marL="0" lvl="0" indent="0" algn="ctr" defTabSz="1066800">
              <a:lnSpc>
                <a:spcPct val="90000"/>
              </a:lnSpc>
              <a:spcBef>
                <a:spcPct val="0"/>
              </a:spcBef>
              <a:spcAft>
                <a:spcPct val="35000"/>
              </a:spcAft>
              <a:buNone/>
            </a:pPr>
            <a:r>
              <a:rPr lang="es-CO" sz="2000" dirty="0">
                <a:solidFill>
                  <a:srgbClr val="000099"/>
                </a:solidFill>
                <a:latin typeface="Footlight MT Light" panose="0204060206030A020304" pitchFamily="18" charset="0"/>
              </a:rPr>
              <a:t>De 1 a 50 SMMLV</a:t>
            </a:r>
            <a:endParaRPr lang="es-CO" sz="2000" kern="1200" dirty="0">
              <a:solidFill>
                <a:srgbClr val="000099"/>
              </a:solidFill>
              <a:latin typeface="Footlight MT Light" panose="0204060206030A020304" pitchFamily="18" charset="0"/>
            </a:endParaRPr>
          </a:p>
        </p:txBody>
      </p:sp>
      <p:sp>
        <p:nvSpPr>
          <p:cNvPr id="22" name="Forma libre 21"/>
          <p:cNvSpPr/>
          <p:nvPr/>
        </p:nvSpPr>
        <p:spPr>
          <a:xfrm>
            <a:off x="3412182" y="3412901"/>
            <a:ext cx="2683817" cy="962372"/>
          </a:xfrm>
          <a:custGeom>
            <a:avLst/>
            <a:gdLst>
              <a:gd name="connsiteX0" fmla="*/ 0 w 3252176"/>
              <a:gd name="connsiteY0" fmla="*/ 235541 h 1413220"/>
              <a:gd name="connsiteX1" fmla="*/ 235541 w 3252176"/>
              <a:gd name="connsiteY1" fmla="*/ 0 h 1413220"/>
              <a:gd name="connsiteX2" fmla="*/ 3016635 w 3252176"/>
              <a:gd name="connsiteY2" fmla="*/ 0 h 1413220"/>
              <a:gd name="connsiteX3" fmla="*/ 3252176 w 3252176"/>
              <a:gd name="connsiteY3" fmla="*/ 235541 h 1413220"/>
              <a:gd name="connsiteX4" fmla="*/ 3252176 w 3252176"/>
              <a:gd name="connsiteY4" fmla="*/ 1177679 h 1413220"/>
              <a:gd name="connsiteX5" fmla="*/ 3016635 w 3252176"/>
              <a:gd name="connsiteY5" fmla="*/ 1413220 h 1413220"/>
              <a:gd name="connsiteX6" fmla="*/ 235541 w 3252176"/>
              <a:gd name="connsiteY6" fmla="*/ 1413220 h 1413220"/>
              <a:gd name="connsiteX7" fmla="*/ 0 w 3252176"/>
              <a:gd name="connsiteY7" fmla="*/ 1177679 h 1413220"/>
              <a:gd name="connsiteX8" fmla="*/ 0 w 3252176"/>
              <a:gd name="connsiteY8" fmla="*/ 235541 h 141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2176" h="1413220">
                <a:moveTo>
                  <a:pt x="0" y="235541"/>
                </a:moveTo>
                <a:cubicBezTo>
                  <a:pt x="0" y="105455"/>
                  <a:pt x="105455" y="0"/>
                  <a:pt x="235541" y="0"/>
                </a:cubicBezTo>
                <a:lnTo>
                  <a:pt x="3016635" y="0"/>
                </a:lnTo>
                <a:cubicBezTo>
                  <a:pt x="3146721" y="0"/>
                  <a:pt x="3252176" y="105455"/>
                  <a:pt x="3252176" y="235541"/>
                </a:cubicBezTo>
                <a:lnTo>
                  <a:pt x="3252176" y="1177679"/>
                </a:lnTo>
                <a:cubicBezTo>
                  <a:pt x="3252176" y="1307765"/>
                  <a:pt x="3146721" y="1413220"/>
                  <a:pt x="3016635" y="1413220"/>
                </a:cubicBezTo>
                <a:lnTo>
                  <a:pt x="235541" y="1413220"/>
                </a:lnTo>
                <a:cubicBezTo>
                  <a:pt x="105455" y="1413220"/>
                  <a:pt x="0" y="1307765"/>
                  <a:pt x="0" y="1177679"/>
                </a:cubicBezTo>
                <a:lnTo>
                  <a:pt x="0" y="235541"/>
                </a:lnTo>
                <a:close/>
              </a:path>
            </a:pathLst>
          </a:custGeom>
          <a:solidFill>
            <a:schemeClr val="accent1">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0428" tIns="114708" rIns="160428" bIns="114708" numCol="1" spcCol="1270" anchor="ctr" anchorCtr="0">
            <a:noAutofit/>
          </a:bodyPr>
          <a:lstStyle/>
          <a:p>
            <a:pPr marL="0" lvl="0" indent="0" algn="ctr" defTabSz="1066800">
              <a:lnSpc>
                <a:spcPct val="90000"/>
              </a:lnSpc>
              <a:spcBef>
                <a:spcPct val="0"/>
              </a:spcBef>
              <a:spcAft>
                <a:spcPct val="35000"/>
              </a:spcAft>
              <a:buNone/>
            </a:pPr>
            <a:r>
              <a:rPr lang="es-CO" sz="2000" dirty="0">
                <a:solidFill>
                  <a:srgbClr val="000099"/>
                </a:solidFill>
                <a:latin typeface="Footlight MT Light" panose="0204060206030A020304" pitchFamily="18" charset="0"/>
              </a:rPr>
              <a:t>&gt;50 a 300 SMMLV</a:t>
            </a:r>
          </a:p>
        </p:txBody>
      </p:sp>
      <p:sp>
        <p:nvSpPr>
          <p:cNvPr id="23" name="Forma libre 22"/>
          <p:cNvSpPr/>
          <p:nvPr/>
        </p:nvSpPr>
        <p:spPr>
          <a:xfrm>
            <a:off x="3412182" y="4408470"/>
            <a:ext cx="2683817" cy="962372"/>
          </a:xfrm>
          <a:custGeom>
            <a:avLst/>
            <a:gdLst>
              <a:gd name="connsiteX0" fmla="*/ 0 w 3252176"/>
              <a:gd name="connsiteY0" fmla="*/ 235541 h 1413220"/>
              <a:gd name="connsiteX1" fmla="*/ 235541 w 3252176"/>
              <a:gd name="connsiteY1" fmla="*/ 0 h 1413220"/>
              <a:gd name="connsiteX2" fmla="*/ 3016635 w 3252176"/>
              <a:gd name="connsiteY2" fmla="*/ 0 h 1413220"/>
              <a:gd name="connsiteX3" fmla="*/ 3252176 w 3252176"/>
              <a:gd name="connsiteY3" fmla="*/ 235541 h 1413220"/>
              <a:gd name="connsiteX4" fmla="*/ 3252176 w 3252176"/>
              <a:gd name="connsiteY4" fmla="*/ 1177679 h 1413220"/>
              <a:gd name="connsiteX5" fmla="*/ 3016635 w 3252176"/>
              <a:gd name="connsiteY5" fmla="*/ 1413220 h 1413220"/>
              <a:gd name="connsiteX6" fmla="*/ 235541 w 3252176"/>
              <a:gd name="connsiteY6" fmla="*/ 1413220 h 1413220"/>
              <a:gd name="connsiteX7" fmla="*/ 0 w 3252176"/>
              <a:gd name="connsiteY7" fmla="*/ 1177679 h 1413220"/>
              <a:gd name="connsiteX8" fmla="*/ 0 w 3252176"/>
              <a:gd name="connsiteY8" fmla="*/ 235541 h 141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2176" h="1413220">
                <a:moveTo>
                  <a:pt x="0" y="235541"/>
                </a:moveTo>
                <a:cubicBezTo>
                  <a:pt x="0" y="105455"/>
                  <a:pt x="105455" y="0"/>
                  <a:pt x="235541" y="0"/>
                </a:cubicBezTo>
                <a:lnTo>
                  <a:pt x="3016635" y="0"/>
                </a:lnTo>
                <a:cubicBezTo>
                  <a:pt x="3146721" y="0"/>
                  <a:pt x="3252176" y="105455"/>
                  <a:pt x="3252176" y="235541"/>
                </a:cubicBezTo>
                <a:lnTo>
                  <a:pt x="3252176" y="1177679"/>
                </a:lnTo>
                <a:cubicBezTo>
                  <a:pt x="3252176" y="1307765"/>
                  <a:pt x="3146721" y="1413220"/>
                  <a:pt x="3016635" y="1413220"/>
                </a:cubicBezTo>
                <a:lnTo>
                  <a:pt x="235541" y="1413220"/>
                </a:lnTo>
                <a:cubicBezTo>
                  <a:pt x="105455" y="1413220"/>
                  <a:pt x="0" y="1307765"/>
                  <a:pt x="0" y="1177679"/>
                </a:cubicBezTo>
                <a:lnTo>
                  <a:pt x="0" y="235541"/>
                </a:lnTo>
                <a:close/>
              </a:path>
            </a:pathLst>
          </a:custGeom>
          <a:solidFill>
            <a:schemeClr val="accent1">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0428" tIns="114708" rIns="160428" bIns="114708" numCol="1" spcCol="1270" anchor="ctr" anchorCtr="0">
            <a:noAutofit/>
          </a:bodyPr>
          <a:lstStyle/>
          <a:p>
            <a:pPr algn="ctr" defTabSz="1066800">
              <a:lnSpc>
                <a:spcPct val="90000"/>
              </a:lnSpc>
              <a:spcBef>
                <a:spcPct val="0"/>
              </a:spcBef>
              <a:spcAft>
                <a:spcPct val="35000"/>
              </a:spcAft>
            </a:pPr>
            <a:r>
              <a:rPr lang="es-CO" sz="2000" dirty="0">
                <a:solidFill>
                  <a:srgbClr val="000099"/>
                </a:solidFill>
                <a:latin typeface="Footlight MT Light" panose="0204060206030A020304" pitchFamily="18" charset="0"/>
              </a:rPr>
              <a:t>&gt;300 a 1600 SMMLV</a:t>
            </a:r>
          </a:p>
        </p:txBody>
      </p:sp>
      <p:sp>
        <p:nvSpPr>
          <p:cNvPr id="24" name="Forma libre 23"/>
          <p:cNvSpPr/>
          <p:nvPr/>
        </p:nvSpPr>
        <p:spPr>
          <a:xfrm>
            <a:off x="3412182" y="5404039"/>
            <a:ext cx="2683817" cy="962372"/>
          </a:xfrm>
          <a:custGeom>
            <a:avLst/>
            <a:gdLst>
              <a:gd name="connsiteX0" fmla="*/ 0 w 3252176"/>
              <a:gd name="connsiteY0" fmla="*/ 235541 h 1413220"/>
              <a:gd name="connsiteX1" fmla="*/ 235541 w 3252176"/>
              <a:gd name="connsiteY1" fmla="*/ 0 h 1413220"/>
              <a:gd name="connsiteX2" fmla="*/ 3016635 w 3252176"/>
              <a:gd name="connsiteY2" fmla="*/ 0 h 1413220"/>
              <a:gd name="connsiteX3" fmla="*/ 3252176 w 3252176"/>
              <a:gd name="connsiteY3" fmla="*/ 235541 h 1413220"/>
              <a:gd name="connsiteX4" fmla="*/ 3252176 w 3252176"/>
              <a:gd name="connsiteY4" fmla="*/ 1177679 h 1413220"/>
              <a:gd name="connsiteX5" fmla="*/ 3016635 w 3252176"/>
              <a:gd name="connsiteY5" fmla="*/ 1413220 h 1413220"/>
              <a:gd name="connsiteX6" fmla="*/ 235541 w 3252176"/>
              <a:gd name="connsiteY6" fmla="*/ 1413220 h 1413220"/>
              <a:gd name="connsiteX7" fmla="*/ 0 w 3252176"/>
              <a:gd name="connsiteY7" fmla="*/ 1177679 h 1413220"/>
              <a:gd name="connsiteX8" fmla="*/ 0 w 3252176"/>
              <a:gd name="connsiteY8" fmla="*/ 235541 h 141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2176" h="1413220">
                <a:moveTo>
                  <a:pt x="0" y="235541"/>
                </a:moveTo>
                <a:cubicBezTo>
                  <a:pt x="0" y="105455"/>
                  <a:pt x="105455" y="0"/>
                  <a:pt x="235541" y="0"/>
                </a:cubicBezTo>
                <a:lnTo>
                  <a:pt x="3016635" y="0"/>
                </a:lnTo>
                <a:cubicBezTo>
                  <a:pt x="3146721" y="0"/>
                  <a:pt x="3252176" y="105455"/>
                  <a:pt x="3252176" y="235541"/>
                </a:cubicBezTo>
                <a:lnTo>
                  <a:pt x="3252176" y="1177679"/>
                </a:lnTo>
                <a:cubicBezTo>
                  <a:pt x="3252176" y="1307765"/>
                  <a:pt x="3146721" y="1413220"/>
                  <a:pt x="3016635" y="1413220"/>
                </a:cubicBezTo>
                <a:lnTo>
                  <a:pt x="235541" y="1413220"/>
                </a:lnTo>
                <a:cubicBezTo>
                  <a:pt x="105455" y="1413220"/>
                  <a:pt x="0" y="1307765"/>
                  <a:pt x="0" y="1177679"/>
                </a:cubicBezTo>
                <a:lnTo>
                  <a:pt x="0" y="235541"/>
                </a:lnTo>
                <a:close/>
              </a:path>
            </a:pathLst>
          </a:custGeom>
          <a:solidFill>
            <a:schemeClr val="accent1">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0428" tIns="114708" rIns="160428" bIns="114708" numCol="1" spcCol="1270" anchor="ctr" anchorCtr="0">
            <a:noAutofit/>
          </a:bodyPr>
          <a:lstStyle/>
          <a:p>
            <a:pPr marL="0" lvl="0" indent="0" algn="ctr" defTabSz="1066800">
              <a:lnSpc>
                <a:spcPct val="90000"/>
              </a:lnSpc>
              <a:spcBef>
                <a:spcPct val="0"/>
              </a:spcBef>
              <a:spcAft>
                <a:spcPct val="35000"/>
              </a:spcAft>
              <a:buNone/>
            </a:pPr>
            <a:r>
              <a:rPr lang="es-CO" sz="2000" dirty="0">
                <a:solidFill>
                  <a:srgbClr val="000099"/>
                </a:solidFill>
                <a:latin typeface="Footlight MT Light" panose="0204060206030A020304" pitchFamily="18" charset="0"/>
              </a:rPr>
              <a:t>&gt;1600 SMMLV</a:t>
            </a:r>
            <a:endParaRPr lang="es-CO" sz="2000" kern="1200" dirty="0">
              <a:solidFill>
                <a:srgbClr val="000099"/>
              </a:solidFill>
              <a:latin typeface="Footlight MT Light" panose="0204060206030A020304" pitchFamily="18" charset="0"/>
            </a:endParaRPr>
          </a:p>
        </p:txBody>
      </p:sp>
      <p:sp>
        <p:nvSpPr>
          <p:cNvPr id="25" name="Forma libre 24"/>
          <p:cNvSpPr/>
          <p:nvPr/>
        </p:nvSpPr>
        <p:spPr>
          <a:xfrm>
            <a:off x="6195458" y="2408612"/>
            <a:ext cx="2683817" cy="962372"/>
          </a:xfrm>
          <a:custGeom>
            <a:avLst/>
            <a:gdLst>
              <a:gd name="connsiteX0" fmla="*/ 0 w 3252176"/>
              <a:gd name="connsiteY0" fmla="*/ 235541 h 1413220"/>
              <a:gd name="connsiteX1" fmla="*/ 235541 w 3252176"/>
              <a:gd name="connsiteY1" fmla="*/ 0 h 1413220"/>
              <a:gd name="connsiteX2" fmla="*/ 3016635 w 3252176"/>
              <a:gd name="connsiteY2" fmla="*/ 0 h 1413220"/>
              <a:gd name="connsiteX3" fmla="*/ 3252176 w 3252176"/>
              <a:gd name="connsiteY3" fmla="*/ 235541 h 1413220"/>
              <a:gd name="connsiteX4" fmla="*/ 3252176 w 3252176"/>
              <a:gd name="connsiteY4" fmla="*/ 1177679 h 1413220"/>
              <a:gd name="connsiteX5" fmla="*/ 3016635 w 3252176"/>
              <a:gd name="connsiteY5" fmla="*/ 1413220 h 1413220"/>
              <a:gd name="connsiteX6" fmla="*/ 235541 w 3252176"/>
              <a:gd name="connsiteY6" fmla="*/ 1413220 h 1413220"/>
              <a:gd name="connsiteX7" fmla="*/ 0 w 3252176"/>
              <a:gd name="connsiteY7" fmla="*/ 1177679 h 1413220"/>
              <a:gd name="connsiteX8" fmla="*/ 0 w 3252176"/>
              <a:gd name="connsiteY8" fmla="*/ 235541 h 141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2176" h="1413220">
                <a:moveTo>
                  <a:pt x="0" y="235541"/>
                </a:moveTo>
                <a:cubicBezTo>
                  <a:pt x="0" y="105455"/>
                  <a:pt x="105455" y="0"/>
                  <a:pt x="235541" y="0"/>
                </a:cubicBezTo>
                <a:lnTo>
                  <a:pt x="3016635" y="0"/>
                </a:lnTo>
                <a:cubicBezTo>
                  <a:pt x="3146721" y="0"/>
                  <a:pt x="3252176" y="105455"/>
                  <a:pt x="3252176" y="235541"/>
                </a:cubicBezTo>
                <a:lnTo>
                  <a:pt x="3252176" y="1177679"/>
                </a:lnTo>
                <a:cubicBezTo>
                  <a:pt x="3252176" y="1307765"/>
                  <a:pt x="3146721" y="1413220"/>
                  <a:pt x="3016635" y="1413220"/>
                </a:cubicBezTo>
                <a:lnTo>
                  <a:pt x="235541" y="1413220"/>
                </a:lnTo>
                <a:cubicBezTo>
                  <a:pt x="105455" y="1413220"/>
                  <a:pt x="0" y="1307765"/>
                  <a:pt x="0" y="1177679"/>
                </a:cubicBezTo>
                <a:lnTo>
                  <a:pt x="0" y="235541"/>
                </a:lnTo>
                <a:close/>
              </a:path>
            </a:pathLst>
          </a:custGeom>
          <a:solidFill>
            <a:schemeClr val="accent1">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0428" tIns="114708" rIns="160428" bIns="114708" numCol="1" spcCol="1270" anchor="ctr" anchorCtr="0">
            <a:noAutofit/>
          </a:bodyPr>
          <a:lstStyle/>
          <a:p>
            <a:pPr marL="0" lvl="0" indent="0" algn="ctr" defTabSz="1066800">
              <a:lnSpc>
                <a:spcPct val="90000"/>
              </a:lnSpc>
              <a:spcBef>
                <a:spcPct val="0"/>
              </a:spcBef>
              <a:spcAft>
                <a:spcPct val="35000"/>
              </a:spcAft>
              <a:buNone/>
            </a:pPr>
            <a:r>
              <a:rPr lang="es-CO" sz="2000" dirty="0">
                <a:solidFill>
                  <a:srgbClr val="000099"/>
                </a:solidFill>
                <a:latin typeface="Footlight MT Light" panose="0204060206030A020304" pitchFamily="18" charset="0"/>
              </a:rPr>
              <a:t>$39.062.100</a:t>
            </a:r>
            <a:endParaRPr lang="es-CO" sz="2000" kern="1200" dirty="0">
              <a:solidFill>
                <a:srgbClr val="000099"/>
              </a:solidFill>
              <a:latin typeface="Footlight MT Light" panose="0204060206030A020304" pitchFamily="18" charset="0"/>
            </a:endParaRPr>
          </a:p>
        </p:txBody>
      </p:sp>
      <p:sp>
        <p:nvSpPr>
          <p:cNvPr id="26" name="Forma libre 25"/>
          <p:cNvSpPr/>
          <p:nvPr/>
        </p:nvSpPr>
        <p:spPr>
          <a:xfrm>
            <a:off x="6212892" y="3398159"/>
            <a:ext cx="2683817" cy="962372"/>
          </a:xfrm>
          <a:custGeom>
            <a:avLst/>
            <a:gdLst>
              <a:gd name="connsiteX0" fmla="*/ 0 w 3252176"/>
              <a:gd name="connsiteY0" fmla="*/ 235541 h 1413220"/>
              <a:gd name="connsiteX1" fmla="*/ 235541 w 3252176"/>
              <a:gd name="connsiteY1" fmla="*/ 0 h 1413220"/>
              <a:gd name="connsiteX2" fmla="*/ 3016635 w 3252176"/>
              <a:gd name="connsiteY2" fmla="*/ 0 h 1413220"/>
              <a:gd name="connsiteX3" fmla="*/ 3252176 w 3252176"/>
              <a:gd name="connsiteY3" fmla="*/ 235541 h 1413220"/>
              <a:gd name="connsiteX4" fmla="*/ 3252176 w 3252176"/>
              <a:gd name="connsiteY4" fmla="*/ 1177679 h 1413220"/>
              <a:gd name="connsiteX5" fmla="*/ 3016635 w 3252176"/>
              <a:gd name="connsiteY5" fmla="*/ 1413220 h 1413220"/>
              <a:gd name="connsiteX6" fmla="*/ 235541 w 3252176"/>
              <a:gd name="connsiteY6" fmla="*/ 1413220 h 1413220"/>
              <a:gd name="connsiteX7" fmla="*/ 0 w 3252176"/>
              <a:gd name="connsiteY7" fmla="*/ 1177679 h 1413220"/>
              <a:gd name="connsiteX8" fmla="*/ 0 w 3252176"/>
              <a:gd name="connsiteY8" fmla="*/ 235541 h 141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2176" h="1413220">
                <a:moveTo>
                  <a:pt x="0" y="235541"/>
                </a:moveTo>
                <a:cubicBezTo>
                  <a:pt x="0" y="105455"/>
                  <a:pt x="105455" y="0"/>
                  <a:pt x="235541" y="0"/>
                </a:cubicBezTo>
                <a:lnTo>
                  <a:pt x="3016635" y="0"/>
                </a:lnTo>
                <a:cubicBezTo>
                  <a:pt x="3146721" y="0"/>
                  <a:pt x="3252176" y="105455"/>
                  <a:pt x="3252176" y="235541"/>
                </a:cubicBezTo>
                <a:lnTo>
                  <a:pt x="3252176" y="1177679"/>
                </a:lnTo>
                <a:cubicBezTo>
                  <a:pt x="3252176" y="1307765"/>
                  <a:pt x="3146721" y="1413220"/>
                  <a:pt x="3016635" y="1413220"/>
                </a:cubicBezTo>
                <a:lnTo>
                  <a:pt x="235541" y="1413220"/>
                </a:lnTo>
                <a:cubicBezTo>
                  <a:pt x="105455" y="1413220"/>
                  <a:pt x="0" y="1307765"/>
                  <a:pt x="0" y="1177679"/>
                </a:cubicBezTo>
                <a:lnTo>
                  <a:pt x="0" y="235541"/>
                </a:lnTo>
                <a:close/>
              </a:path>
            </a:pathLst>
          </a:custGeom>
          <a:solidFill>
            <a:schemeClr val="accent1">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0428" tIns="114708" rIns="160428" bIns="114708" numCol="1" spcCol="1270" anchor="ctr" anchorCtr="0">
            <a:noAutofit/>
          </a:bodyPr>
          <a:lstStyle/>
          <a:p>
            <a:pPr marL="0" lvl="0" indent="0" algn="ctr" defTabSz="1066800">
              <a:lnSpc>
                <a:spcPct val="90000"/>
              </a:lnSpc>
              <a:spcBef>
                <a:spcPct val="0"/>
              </a:spcBef>
              <a:spcAft>
                <a:spcPct val="35000"/>
              </a:spcAft>
              <a:buNone/>
            </a:pPr>
            <a:r>
              <a:rPr lang="es-CO" sz="2000" dirty="0">
                <a:solidFill>
                  <a:srgbClr val="000099"/>
                </a:solidFill>
                <a:latin typeface="Footlight MT Light" panose="0204060206030A020304" pitchFamily="18" charset="0"/>
              </a:rPr>
              <a:t>$234.372.600</a:t>
            </a:r>
            <a:endParaRPr lang="es-CO" sz="2000" kern="1200" dirty="0">
              <a:solidFill>
                <a:srgbClr val="000099"/>
              </a:solidFill>
              <a:latin typeface="Footlight MT Light" panose="0204060206030A020304" pitchFamily="18" charset="0"/>
            </a:endParaRPr>
          </a:p>
        </p:txBody>
      </p:sp>
      <p:sp>
        <p:nvSpPr>
          <p:cNvPr id="27" name="Forma libre 26"/>
          <p:cNvSpPr/>
          <p:nvPr/>
        </p:nvSpPr>
        <p:spPr>
          <a:xfrm>
            <a:off x="6212892" y="4387706"/>
            <a:ext cx="2683817" cy="962372"/>
          </a:xfrm>
          <a:custGeom>
            <a:avLst/>
            <a:gdLst>
              <a:gd name="connsiteX0" fmla="*/ 0 w 3252176"/>
              <a:gd name="connsiteY0" fmla="*/ 235541 h 1413220"/>
              <a:gd name="connsiteX1" fmla="*/ 235541 w 3252176"/>
              <a:gd name="connsiteY1" fmla="*/ 0 h 1413220"/>
              <a:gd name="connsiteX2" fmla="*/ 3016635 w 3252176"/>
              <a:gd name="connsiteY2" fmla="*/ 0 h 1413220"/>
              <a:gd name="connsiteX3" fmla="*/ 3252176 w 3252176"/>
              <a:gd name="connsiteY3" fmla="*/ 235541 h 1413220"/>
              <a:gd name="connsiteX4" fmla="*/ 3252176 w 3252176"/>
              <a:gd name="connsiteY4" fmla="*/ 1177679 h 1413220"/>
              <a:gd name="connsiteX5" fmla="*/ 3016635 w 3252176"/>
              <a:gd name="connsiteY5" fmla="*/ 1413220 h 1413220"/>
              <a:gd name="connsiteX6" fmla="*/ 235541 w 3252176"/>
              <a:gd name="connsiteY6" fmla="*/ 1413220 h 1413220"/>
              <a:gd name="connsiteX7" fmla="*/ 0 w 3252176"/>
              <a:gd name="connsiteY7" fmla="*/ 1177679 h 1413220"/>
              <a:gd name="connsiteX8" fmla="*/ 0 w 3252176"/>
              <a:gd name="connsiteY8" fmla="*/ 235541 h 141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2176" h="1413220">
                <a:moveTo>
                  <a:pt x="0" y="235541"/>
                </a:moveTo>
                <a:cubicBezTo>
                  <a:pt x="0" y="105455"/>
                  <a:pt x="105455" y="0"/>
                  <a:pt x="235541" y="0"/>
                </a:cubicBezTo>
                <a:lnTo>
                  <a:pt x="3016635" y="0"/>
                </a:lnTo>
                <a:cubicBezTo>
                  <a:pt x="3146721" y="0"/>
                  <a:pt x="3252176" y="105455"/>
                  <a:pt x="3252176" y="235541"/>
                </a:cubicBezTo>
                <a:lnTo>
                  <a:pt x="3252176" y="1177679"/>
                </a:lnTo>
                <a:cubicBezTo>
                  <a:pt x="3252176" y="1307765"/>
                  <a:pt x="3146721" y="1413220"/>
                  <a:pt x="3016635" y="1413220"/>
                </a:cubicBezTo>
                <a:lnTo>
                  <a:pt x="235541" y="1413220"/>
                </a:lnTo>
                <a:cubicBezTo>
                  <a:pt x="105455" y="1413220"/>
                  <a:pt x="0" y="1307765"/>
                  <a:pt x="0" y="1177679"/>
                </a:cubicBezTo>
                <a:lnTo>
                  <a:pt x="0" y="235541"/>
                </a:lnTo>
                <a:close/>
              </a:path>
            </a:pathLst>
          </a:custGeom>
          <a:solidFill>
            <a:schemeClr val="accent1">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0428" tIns="114708" rIns="160428" bIns="114708" numCol="1" spcCol="1270" anchor="ctr" anchorCtr="0">
            <a:noAutofit/>
          </a:bodyPr>
          <a:lstStyle/>
          <a:p>
            <a:pPr marL="0" lvl="0" indent="0" algn="ctr" defTabSz="1066800">
              <a:lnSpc>
                <a:spcPct val="90000"/>
              </a:lnSpc>
              <a:spcBef>
                <a:spcPct val="0"/>
              </a:spcBef>
              <a:spcAft>
                <a:spcPct val="35000"/>
              </a:spcAft>
              <a:buNone/>
            </a:pPr>
            <a:r>
              <a:rPr lang="es-CO" sz="2000" dirty="0">
                <a:solidFill>
                  <a:srgbClr val="000099"/>
                </a:solidFill>
                <a:latin typeface="Footlight MT Light" panose="0204060206030A020304" pitchFamily="18" charset="0"/>
              </a:rPr>
              <a:t>$1.249,987.200</a:t>
            </a:r>
            <a:endParaRPr lang="es-CO" sz="2000" kern="1200" dirty="0">
              <a:solidFill>
                <a:srgbClr val="000099"/>
              </a:solidFill>
              <a:latin typeface="Footlight MT Light" panose="0204060206030A020304" pitchFamily="18" charset="0"/>
            </a:endParaRPr>
          </a:p>
        </p:txBody>
      </p:sp>
      <p:sp>
        <p:nvSpPr>
          <p:cNvPr id="28" name="Forma libre 27"/>
          <p:cNvSpPr/>
          <p:nvPr/>
        </p:nvSpPr>
        <p:spPr>
          <a:xfrm>
            <a:off x="6212891" y="5377253"/>
            <a:ext cx="2683817" cy="962372"/>
          </a:xfrm>
          <a:custGeom>
            <a:avLst/>
            <a:gdLst>
              <a:gd name="connsiteX0" fmla="*/ 0 w 3252176"/>
              <a:gd name="connsiteY0" fmla="*/ 235541 h 1413220"/>
              <a:gd name="connsiteX1" fmla="*/ 235541 w 3252176"/>
              <a:gd name="connsiteY1" fmla="*/ 0 h 1413220"/>
              <a:gd name="connsiteX2" fmla="*/ 3016635 w 3252176"/>
              <a:gd name="connsiteY2" fmla="*/ 0 h 1413220"/>
              <a:gd name="connsiteX3" fmla="*/ 3252176 w 3252176"/>
              <a:gd name="connsiteY3" fmla="*/ 235541 h 1413220"/>
              <a:gd name="connsiteX4" fmla="*/ 3252176 w 3252176"/>
              <a:gd name="connsiteY4" fmla="*/ 1177679 h 1413220"/>
              <a:gd name="connsiteX5" fmla="*/ 3016635 w 3252176"/>
              <a:gd name="connsiteY5" fmla="*/ 1413220 h 1413220"/>
              <a:gd name="connsiteX6" fmla="*/ 235541 w 3252176"/>
              <a:gd name="connsiteY6" fmla="*/ 1413220 h 1413220"/>
              <a:gd name="connsiteX7" fmla="*/ 0 w 3252176"/>
              <a:gd name="connsiteY7" fmla="*/ 1177679 h 1413220"/>
              <a:gd name="connsiteX8" fmla="*/ 0 w 3252176"/>
              <a:gd name="connsiteY8" fmla="*/ 235541 h 141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2176" h="1413220">
                <a:moveTo>
                  <a:pt x="0" y="235541"/>
                </a:moveTo>
                <a:cubicBezTo>
                  <a:pt x="0" y="105455"/>
                  <a:pt x="105455" y="0"/>
                  <a:pt x="235541" y="0"/>
                </a:cubicBezTo>
                <a:lnTo>
                  <a:pt x="3016635" y="0"/>
                </a:lnTo>
                <a:cubicBezTo>
                  <a:pt x="3146721" y="0"/>
                  <a:pt x="3252176" y="105455"/>
                  <a:pt x="3252176" y="235541"/>
                </a:cubicBezTo>
                <a:lnTo>
                  <a:pt x="3252176" y="1177679"/>
                </a:lnTo>
                <a:cubicBezTo>
                  <a:pt x="3252176" y="1307765"/>
                  <a:pt x="3146721" y="1413220"/>
                  <a:pt x="3016635" y="1413220"/>
                </a:cubicBezTo>
                <a:lnTo>
                  <a:pt x="235541" y="1413220"/>
                </a:lnTo>
                <a:cubicBezTo>
                  <a:pt x="105455" y="1413220"/>
                  <a:pt x="0" y="1307765"/>
                  <a:pt x="0" y="1177679"/>
                </a:cubicBezTo>
                <a:lnTo>
                  <a:pt x="0" y="235541"/>
                </a:lnTo>
                <a:close/>
              </a:path>
            </a:pathLst>
          </a:custGeom>
          <a:solidFill>
            <a:schemeClr val="accent1">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0428" tIns="114708" rIns="160428" bIns="114708" numCol="1" spcCol="1270" anchor="ctr" anchorCtr="0">
            <a:noAutofit/>
          </a:bodyPr>
          <a:lstStyle/>
          <a:p>
            <a:pPr marL="0" lvl="0" indent="0" algn="ctr" defTabSz="1066800">
              <a:lnSpc>
                <a:spcPct val="90000"/>
              </a:lnSpc>
              <a:spcBef>
                <a:spcPct val="0"/>
              </a:spcBef>
              <a:spcAft>
                <a:spcPct val="35000"/>
              </a:spcAft>
              <a:buNone/>
            </a:pPr>
            <a:r>
              <a:rPr lang="es-CO" sz="2000" dirty="0">
                <a:solidFill>
                  <a:srgbClr val="000099"/>
                </a:solidFill>
                <a:latin typeface="Footlight MT Light" panose="0204060206030A020304" pitchFamily="18" charset="0"/>
              </a:rPr>
              <a:t>$1.249.987.201</a:t>
            </a:r>
            <a:endParaRPr lang="es-CO" sz="2000" kern="1200" dirty="0">
              <a:solidFill>
                <a:srgbClr val="000099"/>
              </a:solidFill>
              <a:latin typeface="Footlight MT Light" panose="0204060206030A020304" pitchFamily="18" charset="0"/>
            </a:endParaRPr>
          </a:p>
        </p:txBody>
      </p:sp>
      <p:sp>
        <p:nvSpPr>
          <p:cNvPr id="29" name="Forma libre 28"/>
          <p:cNvSpPr/>
          <p:nvPr/>
        </p:nvSpPr>
        <p:spPr>
          <a:xfrm>
            <a:off x="9013600" y="2409462"/>
            <a:ext cx="2683817" cy="962372"/>
          </a:xfrm>
          <a:custGeom>
            <a:avLst/>
            <a:gdLst>
              <a:gd name="connsiteX0" fmla="*/ 0 w 3252176"/>
              <a:gd name="connsiteY0" fmla="*/ 235541 h 1413220"/>
              <a:gd name="connsiteX1" fmla="*/ 235541 w 3252176"/>
              <a:gd name="connsiteY1" fmla="*/ 0 h 1413220"/>
              <a:gd name="connsiteX2" fmla="*/ 3016635 w 3252176"/>
              <a:gd name="connsiteY2" fmla="*/ 0 h 1413220"/>
              <a:gd name="connsiteX3" fmla="*/ 3252176 w 3252176"/>
              <a:gd name="connsiteY3" fmla="*/ 235541 h 1413220"/>
              <a:gd name="connsiteX4" fmla="*/ 3252176 w 3252176"/>
              <a:gd name="connsiteY4" fmla="*/ 1177679 h 1413220"/>
              <a:gd name="connsiteX5" fmla="*/ 3016635 w 3252176"/>
              <a:gd name="connsiteY5" fmla="*/ 1413220 h 1413220"/>
              <a:gd name="connsiteX6" fmla="*/ 235541 w 3252176"/>
              <a:gd name="connsiteY6" fmla="*/ 1413220 h 1413220"/>
              <a:gd name="connsiteX7" fmla="*/ 0 w 3252176"/>
              <a:gd name="connsiteY7" fmla="*/ 1177679 h 1413220"/>
              <a:gd name="connsiteX8" fmla="*/ 0 w 3252176"/>
              <a:gd name="connsiteY8" fmla="*/ 235541 h 141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2176" h="1413220">
                <a:moveTo>
                  <a:pt x="0" y="235541"/>
                </a:moveTo>
                <a:cubicBezTo>
                  <a:pt x="0" y="105455"/>
                  <a:pt x="105455" y="0"/>
                  <a:pt x="235541" y="0"/>
                </a:cubicBezTo>
                <a:lnTo>
                  <a:pt x="3016635" y="0"/>
                </a:lnTo>
                <a:cubicBezTo>
                  <a:pt x="3146721" y="0"/>
                  <a:pt x="3252176" y="105455"/>
                  <a:pt x="3252176" y="235541"/>
                </a:cubicBezTo>
                <a:lnTo>
                  <a:pt x="3252176" y="1177679"/>
                </a:lnTo>
                <a:cubicBezTo>
                  <a:pt x="3252176" y="1307765"/>
                  <a:pt x="3146721" y="1413220"/>
                  <a:pt x="3016635" y="1413220"/>
                </a:cubicBezTo>
                <a:lnTo>
                  <a:pt x="235541" y="1413220"/>
                </a:lnTo>
                <a:cubicBezTo>
                  <a:pt x="105455" y="1413220"/>
                  <a:pt x="0" y="1307765"/>
                  <a:pt x="0" y="1177679"/>
                </a:cubicBezTo>
                <a:lnTo>
                  <a:pt x="0" y="235541"/>
                </a:lnTo>
                <a:close/>
              </a:path>
            </a:pathLst>
          </a:custGeom>
          <a:solidFill>
            <a:schemeClr val="accent1">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0428" tIns="114708" rIns="160428" bIns="114708" numCol="1" spcCol="1270" anchor="ctr" anchorCtr="0">
            <a:noAutofit/>
          </a:bodyPr>
          <a:lstStyle/>
          <a:p>
            <a:pPr lvl="0" algn="ctr" defTabSz="1066800">
              <a:lnSpc>
                <a:spcPct val="90000"/>
              </a:lnSpc>
              <a:spcBef>
                <a:spcPct val="0"/>
              </a:spcBef>
              <a:spcAft>
                <a:spcPct val="35000"/>
              </a:spcAft>
            </a:pPr>
            <a:r>
              <a:rPr lang="es-CO" sz="2000" dirty="0">
                <a:solidFill>
                  <a:srgbClr val="000099"/>
                </a:solidFill>
                <a:latin typeface="Footlight MT Light" panose="0204060206030A020304" pitchFamily="18" charset="0"/>
              </a:rPr>
              <a:t>La línea debe estar en el plan de adquisiciones </a:t>
            </a:r>
            <a:endParaRPr lang="es-CO" sz="2000" kern="1200" dirty="0">
              <a:solidFill>
                <a:srgbClr val="000099"/>
              </a:solidFill>
              <a:latin typeface="Footlight MT Light" panose="0204060206030A020304" pitchFamily="18" charset="0"/>
            </a:endParaRPr>
          </a:p>
        </p:txBody>
      </p:sp>
      <p:sp>
        <p:nvSpPr>
          <p:cNvPr id="30" name="Forma libre 29"/>
          <p:cNvSpPr/>
          <p:nvPr/>
        </p:nvSpPr>
        <p:spPr>
          <a:xfrm>
            <a:off x="9013600" y="3398159"/>
            <a:ext cx="2683817" cy="962372"/>
          </a:xfrm>
          <a:custGeom>
            <a:avLst/>
            <a:gdLst>
              <a:gd name="connsiteX0" fmla="*/ 0 w 3252176"/>
              <a:gd name="connsiteY0" fmla="*/ 235541 h 1413220"/>
              <a:gd name="connsiteX1" fmla="*/ 235541 w 3252176"/>
              <a:gd name="connsiteY1" fmla="*/ 0 h 1413220"/>
              <a:gd name="connsiteX2" fmla="*/ 3016635 w 3252176"/>
              <a:gd name="connsiteY2" fmla="*/ 0 h 1413220"/>
              <a:gd name="connsiteX3" fmla="*/ 3252176 w 3252176"/>
              <a:gd name="connsiteY3" fmla="*/ 235541 h 1413220"/>
              <a:gd name="connsiteX4" fmla="*/ 3252176 w 3252176"/>
              <a:gd name="connsiteY4" fmla="*/ 1177679 h 1413220"/>
              <a:gd name="connsiteX5" fmla="*/ 3016635 w 3252176"/>
              <a:gd name="connsiteY5" fmla="*/ 1413220 h 1413220"/>
              <a:gd name="connsiteX6" fmla="*/ 235541 w 3252176"/>
              <a:gd name="connsiteY6" fmla="*/ 1413220 h 1413220"/>
              <a:gd name="connsiteX7" fmla="*/ 0 w 3252176"/>
              <a:gd name="connsiteY7" fmla="*/ 1177679 h 1413220"/>
              <a:gd name="connsiteX8" fmla="*/ 0 w 3252176"/>
              <a:gd name="connsiteY8" fmla="*/ 235541 h 141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2176" h="1413220">
                <a:moveTo>
                  <a:pt x="0" y="235541"/>
                </a:moveTo>
                <a:cubicBezTo>
                  <a:pt x="0" y="105455"/>
                  <a:pt x="105455" y="0"/>
                  <a:pt x="235541" y="0"/>
                </a:cubicBezTo>
                <a:lnTo>
                  <a:pt x="3016635" y="0"/>
                </a:lnTo>
                <a:cubicBezTo>
                  <a:pt x="3146721" y="0"/>
                  <a:pt x="3252176" y="105455"/>
                  <a:pt x="3252176" y="235541"/>
                </a:cubicBezTo>
                <a:lnTo>
                  <a:pt x="3252176" y="1177679"/>
                </a:lnTo>
                <a:cubicBezTo>
                  <a:pt x="3252176" y="1307765"/>
                  <a:pt x="3146721" y="1413220"/>
                  <a:pt x="3016635" y="1413220"/>
                </a:cubicBezTo>
                <a:lnTo>
                  <a:pt x="235541" y="1413220"/>
                </a:lnTo>
                <a:cubicBezTo>
                  <a:pt x="105455" y="1413220"/>
                  <a:pt x="0" y="1307765"/>
                  <a:pt x="0" y="1177679"/>
                </a:cubicBezTo>
                <a:lnTo>
                  <a:pt x="0" y="235541"/>
                </a:lnTo>
                <a:close/>
              </a:path>
            </a:pathLst>
          </a:custGeom>
          <a:solidFill>
            <a:schemeClr val="accent1">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0428" tIns="114708" rIns="160428" bIns="114708" numCol="1" spcCol="1270" anchor="ctr" anchorCtr="0">
            <a:noAutofit/>
          </a:bodyPr>
          <a:lstStyle/>
          <a:p>
            <a:pPr lvl="0" algn="ctr" defTabSz="1066800">
              <a:lnSpc>
                <a:spcPct val="90000"/>
              </a:lnSpc>
              <a:spcBef>
                <a:spcPct val="0"/>
              </a:spcBef>
              <a:spcAft>
                <a:spcPct val="35000"/>
              </a:spcAft>
            </a:pPr>
            <a:r>
              <a:rPr lang="es-CO" sz="2000" dirty="0">
                <a:solidFill>
                  <a:srgbClr val="000099"/>
                </a:solidFill>
                <a:latin typeface="Footlight MT Light" panose="0204060206030A020304" pitchFamily="18" charset="0"/>
              </a:rPr>
              <a:t>La línea debe estar en el plan de adquisiciones </a:t>
            </a:r>
            <a:endParaRPr lang="es-CO" sz="2000" kern="1200" dirty="0">
              <a:solidFill>
                <a:srgbClr val="000099"/>
              </a:solidFill>
              <a:latin typeface="Footlight MT Light" panose="0204060206030A020304" pitchFamily="18" charset="0"/>
            </a:endParaRPr>
          </a:p>
        </p:txBody>
      </p:sp>
      <p:sp>
        <p:nvSpPr>
          <p:cNvPr id="31" name="Forma libre 30"/>
          <p:cNvSpPr/>
          <p:nvPr/>
        </p:nvSpPr>
        <p:spPr>
          <a:xfrm>
            <a:off x="9013600" y="4375273"/>
            <a:ext cx="2683817" cy="962372"/>
          </a:xfrm>
          <a:custGeom>
            <a:avLst/>
            <a:gdLst>
              <a:gd name="connsiteX0" fmla="*/ 0 w 3252176"/>
              <a:gd name="connsiteY0" fmla="*/ 235541 h 1413220"/>
              <a:gd name="connsiteX1" fmla="*/ 235541 w 3252176"/>
              <a:gd name="connsiteY1" fmla="*/ 0 h 1413220"/>
              <a:gd name="connsiteX2" fmla="*/ 3016635 w 3252176"/>
              <a:gd name="connsiteY2" fmla="*/ 0 h 1413220"/>
              <a:gd name="connsiteX3" fmla="*/ 3252176 w 3252176"/>
              <a:gd name="connsiteY3" fmla="*/ 235541 h 1413220"/>
              <a:gd name="connsiteX4" fmla="*/ 3252176 w 3252176"/>
              <a:gd name="connsiteY4" fmla="*/ 1177679 h 1413220"/>
              <a:gd name="connsiteX5" fmla="*/ 3016635 w 3252176"/>
              <a:gd name="connsiteY5" fmla="*/ 1413220 h 1413220"/>
              <a:gd name="connsiteX6" fmla="*/ 235541 w 3252176"/>
              <a:gd name="connsiteY6" fmla="*/ 1413220 h 1413220"/>
              <a:gd name="connsiteX7" fmla="*/ 0 w 3252176"/>
              <a:gd name="connsiteY7" fmla="*/ 1177679 h 1413220"/>
              <a:gd name="connsiteX8" fmla="*/ 0 w 3252176"/>
              <a:gd name="connsiteY8" fmla="*/ 235541 h 141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2176" h="1413220">
                <a:moveTo>
                  <a:pt x="0" y="235541"/>
                </a:moveTo>
                <a:cubicBezTo>
                  <a:pt x="0" y="105455"/>
                  <a:pt x="105455" y="0"/>
                  <a:pt x="235541" y="0"/>
                </a:cubicBezTo>
                <a:lnTo>
                  <a:pt x="3016635" y="0"/>
                </a:lnTo>
                <a:cubicBezTo>
                  <a:pt x="3146721" y="0"/>
                  <a:pt x="3252176" y="105455"/>
                  <a:pt x="3252176" y="235541"/>
                </a:cubicBezTo>
                <a:lnTo>
                  <a:pt x="3252176" y="1177679"/>
                </a:lnTo>
                <a:cubicBezTo>
                  <a:pt x="3252176" y="1307765"/>
                  <a:pt x="3146721" y="1413220"/>
                  <a:pt x="3016635" y="1413220"/>
                </a:cubicBezTo>
                <a:lnTo>
                  <a:pt x="235541" y="1413220"/>
                </a:lnTo>
                <a:cubicBezTo>
                  <a:pt x="105455" y="1413220"/>
                  <a:pt x="0" y="1307765"/>
                  <a:pt x="0" y="1177679"/>
                </a:cubicBezTo>
                <a:lnTo>
                  <a:pt x="0" y="235541"/>
                </a:lnTo>
                <a:close/>
              </a:path>
            </a:pathLst>
          </a:custGeom>
          <a:solidFill>
            <a:schemeClr val="accent1">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0428" tIns="114708" rIns="160428" bIns="114708" numCol="1" spcCol="1270" anchor="ctr" anchorCtr="0">
            <a:noAutofit/>
          </a:bodyPr>
          <a:lstStyle/>
          <a:p>
            <a:pPr lvl="0" algn="ctr" defTabSz="1066800">
              <a:lnSpc>
                <a:spcPct val="90000"/>
              </a:lnSpc>
              <a:spcBef>
                <a:spcPct val="0"/>
              </a:spcBef>
              <a:spcAft>
                <a:spcPct val="35000"/>
              </a:spcAft>
            </a:pPr>
            <a:r>
              <a:rPr lang="es-CO" sz="1600" dirty="0">
                <a:solidFill>
                  <a:srgbClr val="000099"/>
                </a:solidFill>
                <a:latin typeface="Footlight MT Light" panose="0204060206030A020304" pitchFamily="18" charset="0"/>
              </a:rPr>
              <a:t>Línea en el PAA. Se somete a </a:t>
            </a:r>
            <a:r>
              <a:rPr lang="es-CO" sz="1600" dirty="0">
                <a:solidFill>
                  <a:srgbClr val="000099"/>
                </a:solidFill>
                <a:effectLst>
                  <a:outerShdw blurRad="38100" dist="38100" dir="2700000" algn="tl">
                    <a:srgbClr val="000000">
                      <a:alpha val="43137"/>
                    </a:srgbClr>
                  </a:outerShdw>
                </a:effectLst>
                <a:latin typeface="Footlight MT Light" panose="0204060206030A020304" pitchFamily="18" charset="0"/>
              </a:rPr>
              <a:t>Comité de </a:t>
            </a:r>
            <a:r>
              <a:rPr lang="es-CO" sz="1400" dirty="0">
                <a:solidFill>
                  <a:srgbClr val="000099"/>
                </a:solidFill>
                <a:effectLst>
                  <a:outerShdw blurRad="38100" dist="38100" dir="2700000" algn="tl">
                    <a:srgbClr val="000000">
                      <a:alpha val="43137"/>
                    </a:srgbClr>
                  </a:outerShdw>
                </a:effectLst>
                <a:latin typeface="Footlight MT Light" panose="0204060206030A020304" pitchFamily="18" charset="0"/>
              </a:rPr>
              <a:t>Contratos </a:t>
            </a:r>
            <a:r>
              <a:rPr lang="es-CO" sz="1400" dirty="0">
                <a:solidFill>
                  <a:srgbClr val="000099"/>
                </a:solidFill>
                <a:latin typeface="Footlight MT Light" panose="0204060206030A020304" pitchFamily="18" charset="0"/>
              </a:rPr>
              <a:t>a partir de 500 SMMLV ($368.858.500)</a:t>
            </a:r>
          </a:p>
          <a:p>
            <a:pPr lvl="0" algn="ctr" defTabSz="1066800">
              <a:lnSpc>
                <a:spcPct val="90000"/>
              </a:lnSpc>
              <a:spcBef>
                <a:spcPct val="0"/>
              </a:spcBef>
              <a:spcAft>
                <a:spcPct val="35000"/>
              </a:spcAft>
            </a:pPr>
            <a:r>
              <a:rPr lang="es-ES" sz="1400" kern="1200" dirty="0">
                <a:solidFill>
                  <a:srgbClr val="000099"/>
                </a:solidFill>
                <a:effectLst>
                  <a:outerShdw blurRad="38100" dist="38100" dir="2700000" algn="tl">
                    <a:srgbClr val="000000">
                      <a:alpha val="43137"/>
                    </a:srgbClr>
                  </a:outerShdw>
                </a:effectLst>
                <a:latin typeface="Footlight MT Light" panose="0204060206030A020304" pitchFamily="18" charset="0"/>
              </a:rPr>
              <a:t>1</a:t>
            </a:r>
            <a:r>
              <a:rPr lang="es-CO" sz="1400" kern="1200" dirty="0">
                <a:solidFill>
                  <a:srgbClr val="000099"/>
                </a:solidFill>
                <a:effectLst>
                  <a:outerShdw blurRad="38100" dist="38100" dir="2700000" algn="tl">
                    <a:srgbClr val="000000">
                      <a:alpha val="43137"/>
                    </a:srgbClr>
                  </a:outerShdw>
                </a:effectLst>
                <a:latin typeface="Footlight MT Light" panose="0204060206030A020304" pitchFamily="18" charset="0"/>
              </a:rPr>
              <a:t>000 </a:t>
            </a:r>
            <a:r>
              <a:rPr lang="es-CO" sz="1400" dirty="0">
                <a:solidFill>
                  <a:srgbClr val="000099"/>
                </a:solidFill>
                <a:effectLst>
                  <a:outerShdw blurRad="38100" dist="38100" dir="2700000" algn="tl">
                    <a:srgbClr val="000000">
                      <a:alpha val="43137"/>
                    </a:srgbClr>
                  </a:outerShdw>
                </a:effectLst>
                <a:latin typeface="Footlight MT Light" panose="0204060206030A020304" pitchFamily="18" charset="0"/>
              </a:rPr>
              <a:t>SMMLV</a:t>
            </a:r>
            <a:r>
              <a:rPr lang="es-CO" sz="1400" kern="1200" dirty="0">
                <a:solidFill>
                  <a:srgbClr val="000099"/>
                </a:solidFill>
                <a:effectLst>
                  <a:outerShdw blurRad="38100" dist="38100" dir="2700000" algn="tl">
                    <a:srgbClr val="000000">
                      <a:alpha val="43137"/>
                    </a:srgbClr>
                  </a:outerShdw>
                </a:effectLst>
                <a:latin typeface="Footlight MT Light" panose="0204060206030A020304" pitchFamily="18" charset="0"/>
              </a:rPr>
              <a:t> Junta Directiva</a:t>
            </a:r>
          </a:p>
        </p:txBody>
      </p:sp>
      <p:sp>
        <p:nvSpPr>
          <p:cNvPr id="32" name="Forma libre 31"/>
          <p:cNvSpPr/>
          <p:nvPr/>
        </p:nvSpPr>
        <p:spPr>
          <a:xfrm>
            <a:off x="9013600" y="5370842"/>
            <a:ext cx="2683817" cy="962372"/>
          </a:xfrm>
          <a:custGeom>
            <a:avLst/>
            <a:gdLst>
              <a:gd name="connsiteX0" fmla="*/ 0 w 3252176"/>
              <a:gd name="connsiteY0" fmla="*/ 235541 h 1413220"/>
              <a:gd name="connsiteX1" fmla="*/ 235541 w 3252176"/>
              <a:gd name="connsiteY1" fmla="*/ 0 h 1413220"/>
              <a:gd name="connsiteX2" fmla="*/ 3016635 w 3252176"/>
              <a:gd name="connsiteY2" fmla="*/ 0 h 1413220"/>
              <a:gd name="connsiteX3" fmla="*/ 3252176 w 3252176"/>
              <a:gd name="connsiteY3" fmla="*/ 235541 h 1413220"/>
              <a:gd name="connsiteX4" fmla="*/ 3252176 w 3252176"/>
              <a:gd name="connsiteY4" fmla="*/ 1177679 h 1413220"/>
              <a:gd name="connsiteX5" fmla="*/ 3016635 w 3252176"/>
              <a:gd name="connsiteY5" fmla="*/ 1413220 h 1413220"/>
              <a:gd name="connsiteX6" fmla="*/ 235541 w 3252176"/>
              <a:gd name="connsiteY6" fmla="*/ 1413220 h 1413220"/>
              <a:gd name="connsiteX7" fmla="*/ 0 w 3252176"/>
              <a:gd name="connsiteY7" fmla="*/ 1177679 h 1413220"/>
              <a:gd name="connsiteX8" fmla="*/ 0 w 3252176"/>
              <a:gd name="connsiteY8" fmla="*/ 235541 h 141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2176" h="1413220">
                <a:moveTo>
                  <a:pt x="0" y="235541"/>
                </a:moveTo>
                <a:cubicBezTo>
                  <a:pt x="0" y="105455"/>
                  <a:pt x="105455" y="0"/>
                  <a:pt x="235541" y="0"/>
                </a:cubicBezTo>
                <a:lnTo>
                  <a:pt x="3016635" y="0"/>
                </a:lnTo>
                <a:cubicBezTo>
                  <a:pt x="3146721" y="0"/>
                  <a:pt x="3252176" y="105455"/>
                  <a:pt x="3252176" y="235541"/>
                </a:cubicBezTo>
                <a:lnTo>
                  <a:pt x="3252176" y="1177679"/>
                </a:lnTo>
                <a:cubicBezTo>
                  <a:pt x="3252176" y="1307765"/>
                  <a:pt x="3146721" y="1413220"/>
                  <a:pt x="3016635" y="1413220"/>
                </a:cubicBezTo>
                <a:lnTo>
                  <a:pt x="235541" y="1413220"/>
                </a:lnTo>
                <a:cubicBezTo>
                  <a:pt x="105455" y="1413220"/>
                  <a:pt x="0" y="1307765"/>
                  <a:pt x="0" y="1177679"/>
                </a:cubicBezTo>
                <a:lnTo>
                  <a:pt x="0" y="235541"/>
                </a:lnTo>
                <a:close/>
              </a:path>
            </a:pathLst>
          </a:custGeom>
          <a:solidFill>
            <a:schemeClr val="accent1">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0428" tIns="114708" rIns="160428" bIns="114708" numCol="1" spcCol="1270" anchor="ctr" anchorCtr="0">
            <a:noAutofit/>
          </a:bodyPr>
          <a:lstStyle/>
          <a:p>
            <a:pPr lvl="0" algn="ctr" defTabSz="1066800">
              <a:lnSpc>
                <a:spcPct val="90000"/>
              </a:lnSpc>
              <a:spcBef>
                <a:spcPct val="0"/>
              </a:spcBef>
              <a:spcAft>
                <a:spcPct val="35000"/>
              </a:spcAft>
            </a:pPr>
            <a:r>
              <a:rPr lang="es-CO" sz="1600" dirty="0">
                <a:solidFill>
                  <a:srgbClr val="000099"/>
                </a:solidFill>
                <a:latin typeface="Footlight MT Light" panose="0204060206030A020304" pitchFamily="18" charset="0"/>
              </a:rPr>
              <a:t>Línea en el PAA. Comité de Contratos (500 SMMLV) y Junta Directiva (1000 SMMLV)</a:t>
            </a:r>
            <a:endParaRPr lang="es-CO" sz="1600" kern="1200" dirty="0">
              <a:solidFill>
                <a:srgbClr val="000099"/>
              </a:solidFill>
              <a:latin typeface="Footlight MT Light" panose="0204060206030A020304" pitchFamily="18" charset="0"/>
            </a:endParaRPr>
          </a:p>
        </p:txBody>
      </p:sp>
      <p:sp>
        <p:nvSpPr>
          <p:cNvPr id="33" name="Rectángulo 32">
            <a:extLst>
              <a:ext uri="{FF2B5EF4-FFF2-40B4-BE49-F238E27FC236}">
                <a16:creationId xmlns:a16="http://schemas.microsoft.com/office/drawing/2014/main" id="{F1B41977-831E-42D0-8373-CE8B071D29F5}"/>
              </a:ext>
            </a:extLst>
          </p:cNvPr>
          <p:cNvSpPr/>
          <p:nvPr/>
        </p:nvSpPr>
        <p:spPr>
          <a:xfrm>
            <a:off x="0" y="0"/>
            <a:ext cx="12192000" cy="1301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34" name="Imagen 33" descr="Fondos oscuros-01.png">
            <a:extLst>
              <a:ext uri="{FF2B5EF4-FFF2-40B4-BE49-F238E27FC236}">
                <a16:creationId xmlns:a16="http://schemas.microsoft.com/office/drawing/2014/main" id="{7C92EA6A-7C90-4D21-B897-203063F134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35" name="CuadroTexto 34">
            <a:extLst>
              <a:ext uri="{FF2B5EF4-FFF2-40B4-BE49-F238E27FC236}">
                <a16:creationId xmlns:a16="http://schemas.microsoft.com/office/drawing/2014/main" id="{37664CCB-8CE7-4F00-B8D3-9BA4E7374F6D}"/>
              </a:ext>
            </a:extLst>
          </p:cNvPr>
          <p:cNvSpPr txBox="1"/>
          <p:nvPr/>
        </p:nvSpPr>
        <p:spPr>
          <a:xfrm>
            <a:off x="6485642" y="393032"/>
            <a:ext cx="5534754" cy="523220"/>
          </a:xfrm>
          <a:prstGeom prst="rect">
            <a:avLst/>
          </a:prstGeom>
          <a:noFill/>
        </p:spPr>
        <p:txBody>
          <a:bodyPr wrap="square" rtlCol="0">
            <a:spAutoFit/>
          </a:bodyPr>
          <a:lstStyle/>
          <a:p>
            <a:pPr algn="r"/>
            <a:r>
              <a:rPr lang="es-ES" sz="2800" b="1" dirty="0">
                <a:solidFill>
                  <a:schemeClr val="bg1"/>
                </a:solidFill>
              </a:rPr>
              <a:t>MODALIDADES DE CONTRATACIÓN</a:t>
            </a:r>
            <a:endParaRPr lang="es-ES" sz="2800" dirty="0">
              <a:solidFill>
                <a:schemeClr val="bg1"/>
              </a:solidFill>
            </a:endParaRPr>
          </a:p>
        </p:txBody>
      </p:sp>
    </p:spTree>
    <p:extLst>
      <p:ext uri="{BB962C8B-B14F-4D97-AF65-F5344CB8AC3E}">
        <p14:creationId xmlns:p14="http://schemas.microsoft.com/office/powerpoint/2010/main" val="17908353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esquinas redondeadas 5">
            <a:extLst>
              <a:ext uri="{FF2B5EF4-FFF2-40B4-BE49-F238E27FC236}">
                <a16:creationId xmlns:a16="http://schemas.microsoft.com/office/drawing/2014/main" id="{C5078029-A42A-4B01-936A-3A714686899E}"/>
              </a:ext>
            </a:extLst>
          </p:cNvPr>
          <p:cNvSpPr/>
          <p:nvPr/>
        </p:nvSpPr>
        <p:spPr>
          <a:xfrm>
            <a:off x="1830456" y="1770031"/>
            <a:ext cx="8531087" cy="901149"/>
          </a:xfrm>
          <a:prstGeom prst="roundRect">
            <a:avLst/>
          </a:prstGeom>
          <a:solidFill>
            <a:srgbClr val="92D05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b="1" dirty="0">
                <a:solidFill>
                  <a:schemeClr val="tx1"/>
                </a:solidFill>
                <a:latin typeface="Arial" panose="020B0604020202020204" pitchFamily="34" charset="0"/>
                <a:cs typeface="Arial" panose="020B0604020202020204" pitchFamily="34" charset="0"/>
              </a:rPr>
              <a:t>71 LÍNEAS DEL PLAN ANUAL DE ADQUISICIONES SAE SAS 2018</a:t>
            </a:r>
          </a:p>
          <a:p>
            <a:pPr algn="ctr"/>
            <a:r>
              <a:rPr lang="es-ES" sz="2000" dirty="0">
                <a:solidFill>
                  <a:schemeClr val="tx1"/>
                </a:solidFill>
                <a:latin typeface="Arial" panose="020B0604020202020204" pitchFamily="34" charset="0"/>
                <a:cs typeface="Arial" panose="020B0604020202020204" pitchFamily="34" charset="0"/>
              </a:rPr>
              <a:t>13 CONCEPTOS DE CONTRATACIÓN</a:t>
            </a:r>
          </a:p>
        </p:txBody>
      </p:sp>
      <p:sp>
        <p:nvSpPr>
          <p:cNvPr id="7" name="Diagrama de flujo: proceso alternativo 6">
            <a:hlinkClick r:id="rId2" action="ppaction://hlinksldjump"/>
            <a:extLst>
              <a:ext uri="{FF2B5EF4-FFF2-40B4-BE49-F238E27FC236}">
                <a16:creationId xmlns:a16="http://schemas.microsoft.com/office/drawing/2014/main" id="{4532EAAF-7BBF-4E61-B180-717BA00EC414}"/>
              </a:ext>
            </a:extLst>
          </p:cNvPr>
          <p:cNvSpPr/>
          <p:nvPr/>
        </p:nvSpPr>
        <p:spPr>
          <a:xfrm>
            <a:off x="1572501" y="5650146"/>
            <a:ext cx="2411895" cy="861391"/>
          </a:xfrm>
          <a:prstGeom prst="flowChartAlternateProcess">
            <a:avLst/>
          </a:prstGeom>
          <a:solidFill>
            <a:srgbClr val="6CA6DA"/>
          </a:solidFill>
          <a:scene3d>
            <a:camera prst="orthographicFront"/>
            <a:lightRig rig="threePt" dir="t"/>
          </a:scene3d>
          <a:sp3d>
            <a:bevelT w="139700" prst="cross"/>
          </a:sp3d>
        </p:spPr>
        <p:style>
          <a:lnRef idx="0">
            <a:schemeClr val="accent6"/>
          </a:lnRef>
          <a:fillRef idx="3">
            <a:schemeClr val="accent6"/>
          </a:fillRef>
          <a:effectRef idx="3">
            <a:schemeClr val="accent6"/>
          </a:effectRef>
          <a:fontRef idx="minor">
            <a:schemeClr val="lt1"/>
          </a:fontRef>
        </p:style>
        <p:txBody>
          <a:bodyPr rtlCol="0" anchor="ctr"/>
          <a:lstStyle/>
          <a:p>
            <a:pPr algn="ctr"/>
            <a:r>
              <a:rPr lang="es-ES" sz="2000" b="1" dirty="0">
                <a:solidFill>
                  <a:schemeClr val="tx1"/>
                </a:solidFill>
              </a:rPr>
              <a:t>ARRENDAMIENTOS</a:t>
            </a:r>
          </a:p>
        </p:txBody>
      </p:sp>
      <p:sp>
        <p:nvSpPr>
          <p:cNvPr id="8" name="Flecha: a la derecha 7">
            <a:extLst>
              <a:ext uri="{FF2B5EF4-FFF2-40B4-BE49-F238E27FC236}">
                <a16:creationId xmlns:a16="http://schemas.microsoft.com/office/drawing/2014/main" id="{76E96092-6165-4DCA-A489-CA9A964EE82A}"/>
              </a:ext>
            </a:extLst>
          </p:cNvPr>
          <p:cNvSpPr/>
          <p:nvPr/>
        </p:nvSpPr>
        <p:spPr>
          <a:xfrm>
            <a:off x="4126694" y="5925400"/>
            <a:ext cx="449705" cy="299803"/>
          </a:xfrm>
          <a:prstGeom prst="rightArrow">
            <a:avLst/>
          </a:prstGeom>
          <a:solidFill>
            <a:srgbClr val="92D05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Diagrama de flujo: proceso alternativo 8">
            <a:extLst>
              <a:ext uri="{FF2B5EF4-FFF2-40B4-BE49-F238E27FC236}">
                <a16:creationId xmlns:a16="http://schemas.microsoft.com/office/drawing/2014/main" id="{4137C16B-D4AA-45ED-AE26-6A664CEC1DFB}"/>
              </a:ext>
            </a:extLst>
          </p:cNvPr>
          <p:cNvSpPr/>
          <p:nvPr/>
        </p:nvSpPr>
        <p:spPr>
          <a:xfrm>
            <a:off x="4718697" y="5644605"/>
            <a:ext cx="2411895" cy="861391"/>
          </a:xfrm>
          <a:prstGeom prst="flowChartAlternateProcess">
            <a:avLst/>
          </a:prstGeom>
          <a:solidFill>
            <a:schemeClr val="accent1">
              <a:lumMod val="40000"/>
              <a:lumOff val="60000"/>
            </a:schemeClr>
          </a:solidFill>
          <a:scene3d>
            <a:camera prst="orthographicFront"/>
            <a:lightRig rig="threePt" dir="t"/>
          </a:scene3d>
          <a:sp3d>
            <a:bevelT w="139700" prst="cross"/>
          </a:sp3d>
        </p:spPr>
        <p:style>
          <a:lnRef idx="0">
            <a:schemeClr val="accent6"/>
          </a:lnRef>
          <a:fillRef idx="3">
            <a:schemeClr val="accent6"/>
          </a:fillRef>
          <a:effectRef idx="3">
            <a:schemeClr val="accent6"/>
          </a:effectRef>
          <a:fontRef idx="minor">
            <a:schemeClr val="lt1"/>
          </a:fontRef>
        </p:style>
        <p:txBody>
          <a:bodyPr rtlCol="0" anchor="ctr"/>
          <a:lstStyle/>
          <a:p>
            <a:pPr algn="ctr"/>
            <a:r>
              <a:rPr lang="es-ES" sz="2000" dirty="0">
                <a:solidFill>
                  <a:schemeClr val="tx1"/>
                </a:solidFill>
              </a:rPr>
              <a:t>4 LÍNEAS </a:t>
            </a:r>
          </a:p>
          <a:p>
            <a:pPr algn="ctr"/>
            <a:r>
              <a:rPr lang="es-ES" sz="2000" dirty="0">
                <a:solidFill>
                  <a:schemeClr val="tx1"/>
                </a:solidFill>
              </a:rPr>
              <a:t>(15-34-70-71)</a:t>
            </a:r>
          </a:p>
        </p:txBody>
      </p:sp>
      <p:sp>
        <p:nvSpPr>
          <p:cNvPr id="10" name="Flecha: a la derecha 9">
            <a:extLst>
              <a:ext uri="{FF2B5EF4-FFF2-40B4-BE49-F238E27FC236}">
                <a16:creationId xmlns:a16="http://schemas.microsoft.com/office/drawing/2014/main" id="{7A2A7290-ED83-4178-B9A7-DBE32444AAE0}"/>
              </a:ext>
            </a:extLst>
          </p:cNvPr>
          <p:cNvSpPr/>
          <p:nvPr/>
        </p:nvSpPr>
        <p:spPr>
          <a:xfrm>
            <a:off x="7272890" y="5906389"/>
            <a:ext cx="449705" cy="299803"/>
          </a:xfrm>
          <a:prstGeom prst="rightArrow">
            <a:avLst/>
          </a:prstGeom>
          <a:solidFill>
            <a:srgbClr val="92D05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Diagrama de flujo: proceso alternativo 10">
            <a:extLst>
              <a:ext uri="{FF2B5EF4-FFF2-40B4-BE49-F238E27FC236}">
                <a16:creationId xmlns:a16="http://schemas.microsoft.com/office/drawing/2014/main" id="{9CF88A56-C1E2-468D-86EF-D16C5B5CD9A9}"/>
              </a:ext>
            </a:extLst>
          </p:cNvPr>
          <p:cNvSpPr/>
          <p:nvPr/>
        </p:nvSpPr>
        <p:spPr>
          <a:xfrm>
            <a:off x="7864893" y="5625594"/>
            <a:ext cx="2411895" cy="861391"/>
          </a:xfrm>
          <a:prstGeom prst="flowChartAlternateProcess">
            <a:avLst/>
          </a:prstGeom>
          <a:solidFill>
            <a:schemeClr val="accent1">
              <a:lumMod val="40000"/>
              <a:lumOff val="60000"/>
            </a:schemeClr>
          </a:solidFill>
          <a:scene3d>
            <a:camera prst="orthographicFront"/>
            <a:lightRig rig="threePt" dir="t"/>
          </a:scene3d>
          <a:sp3d>
            <a:bevelT w="139700" prst="cross"/>
          </a:sp3d>
        </p:spPr>
        <p:style>
          <a:lnRef idx="0">
            <a:schemeClr val="accent6"/>
          </a:lnRef>
          <a:fillRef idx="3">
            <a:schemeClr val="accent6"/>
          </a:fillRef>
          <a:effectRef idx="3">
            <a:schemeClr val="accent6"/>
          </a:effectRef>
          <a:fontRef idx="minor">
            <a:schemeClr val="lt1"/>
          </a:fontRef>
        </p:style>
        <p:txBody>
          <a:bodyPr rtlCol="0" anchor="ctr"/>
          <a:lstStyle/>
          <a:p>
            <a:pPr algn="ctr"/>
            <a:r>
              <a:rPr lang="es-CO" sz="2000" dirty="0">
                <a:solidFill>
                  <a:schemeClr val="tx1"/>
                </a:solidFill>
              </a:rPr>
              <a:t>$16,017,465,000</a:t>
            </a:r>
            <a:endParaRPr lang="es-ES" sz="2400" dirty="0">
              <a:solidFill>
                <a:schemeClr val="tx1"/>
              </a:solidFill>
            </a:endParaRPr>
          </a:p>
        </p:txBody>
      </p:sp>
      <p:sp>
        <p:nvSpPr>
          <p:cNvPr id="23" name="Flecha: pentágono 22">
            <a:extLst>
              <a:ext uri="{FF2B5EF4-FFF2-40B4-BE49-F238E27FC236}">
                <a16:creationId xmlns:a16="http://schemas.microsoft.com/office/drawing/2014/main" id="{1251BFEC-7E20-4691-AE3F-C63EE2D471FC}"/>
              </a:ext>
            </a:extLst>
          </p:cNvPr>
          <p:cNvSpPr/>
          <p:nvPr/>
        </p:nvSpPr>
        <p:spPr>
          <a:xfrm>
            <a:off x="838200" y="5860302"/>
            <a:ext cx="539646" cy="429995"/>
          </a:xfrm>
          <a:prstGeom prst="homePlate">
            <a:avLst/>
          </a:prstGeom>
          <a:solidFill>
            <a:srgbClr val="92D05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ES" dirty="0">
                <a:solidFill>
                  <a:schemeClr val="tx1"/>
                </a:solidFill>
              </a:rPr>
              <a:t>1</a:t>
            </a:r>
          </a:p>
        </p:txBody>
      </p:sp>
      <p:pic>
        <p:nvPicPr>
          <p:cNvPr id="21508" name="Picture 4" descr="Resultado de imagen para plan anual de adquisiciones">
            <a:extLst>
              <a:ext uri="{FF2B5EF4-FFF2-40B4-BE49-F238E27FC236}">
                <a16:creationId xmlns:a16="http://schemas.microsoft.com/office/drawing/2014/main" id="{8B3D342B-C23C-4BFA-B8A2-0D658E00B0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8899" y="2750523"/>
            <a:ext cx="3894200" cy="2680690"/>
          </a:xfrm>
          <a:prstGeom prst="rect">
            <a:avLst/>
          </a:prstGeom>
          <a:noFill/>
          <a:extLst>
            <a:ext uri="{909E8E84-426E-40DD-AFC4-6F175D3DCCD1}">
              <a14:hiddenFill xmlns:a14="http://schemas.microsoft.com/office/drawing/2010/main">
                <a:solidFill>
                  <a:srgbClr val="FFFFFF"/>
                </a:solidFill>
              </a14:hiddenFill>
            </a:ext>
          </a:extLst>
        </p:spPr>
      </p:pic>
      <p:sp>
        <p:nvSpPr>
          <p:cNvPr id="13" name="Rectángulo 12">
            <a:extLst>
              <a:ext uri="{FF2B5EF4-FFF2-40B4-BE49-F238E27FC236}">
                <a16:creationId xmlns:a16="http://schemas.microsoft.com/office/drawing/2014/main" id="{6D925C2A-A300-4F0B-AAFD-DA62AD08E908}"/>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4" name="Imagen 13" descr="Fondos oscuros-01.png">
            <a:extLst>
              <a:ext uri="{FF2B5EF4-FFF2-40B4-BE49-F238E27FC236}">
                <a16:creationId xmlns:a16="http://schemas.microsoft.com/office/drawing/2014/main" id="{FAA1A00B-13D2-4205-9E13-94FBEBF624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5" name="CuadroTexto 14">
            <a:extLst>
              <a:ext uri="{FF2B5EF4-FFF2-40B4-BE49-F238E27FC236}">
                <a16:creationId xmlns:a16="http://schemas.microsoft.com/office/drawing/2014/main" id="{0C5E6030-1339-4042-AA05-18FBCD92B388}"/>
              </a:ext>
            </a:extLst>
          </p:cNvPr>
          <p:cNvSpPr txBox="1"/>
          <p:nvPr/>
        </p:nvSpPr>
        <p:spPr>
          <a:xfrm>
            <a:off x="6485642" y="393032"/>
            <a:ext cx="5534754" cy="523220"/>
          </a:xfrm>
          <a:prstGeom prst="rect">
            <a:avLst/>
          </a:prstGeom>
          <a:noFill/>
        </p:spPr>
        <p:txBody>
          <a:bodyPr wrap="square" rtlCol="0">
            <a:spAutoFit/>
          </a:bodyPr>
          <a:lstStyle/>
          <a:p>
            <a:pPr algn="r"/>
            <a:r>
              <a:rPr lang="es-ES" sz="2800" b="1" dirty="0">
                <a:solidFill>
                  <a:schemeClr val="bg1"/>
                </a:solidFill>
              </a:rPr>
              <a:t>LÍNEAS DEL PAA SAE 2018</a:t>
            </a:r>
            <a:endParaRPr lang="es-ES" sz="2800" dirty="0">
              <a:solidFill>
                <a:schemeClr val="bg1"/>
              </a:solidFill>
            </a:endParaRPr>
          </a:p>
        </p:txBody>
      </p:sp>
    </p:spTree>
    <p:extLst>
      <p:ext uri="{BB962C8B-B14F-4D97-AF65-F5344CB8AC3E}">
        <p14:creationId xmlns:p14="http://schemas.microsoft.com/office/powerpoint/2010/main" val="34985603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agrama de flujo: proceso alternativo 6">
            <a:hlinkClick r:id="rId2" action="ppaction://hlinksldjump"/>
            <a:extLst>
              <a:ext uri="{FF2B5EF4-FFF2-40B4-BE49-F238E27FC236}">
                <a16:creationId xmlns:a16="http://schemas.microsoft.com/office/drawing/2014/main" id="{4532EAAF-7BBF-4E61-B180-717BA00EC414}"/>
              </a:ext>
            </a:extLst>
          </p:cNvPr>
          <p:cNvSpPr/>
          <p:nvPr/>
        </p:nvSpPr>
        <p:spPr>
          <a:xfrm>
            <a:off x="1572501" y="4387422"/>
            <a:ext cx="2411895" cy="861391"/>
          </a:xfrm>
          <a:prstGeom prst="flowChartAlternateProcess">
            <a:avLst/>
          </a:prstGeom>
          <a:solidFill>
            <a:srgbClr val="6CA6DA"/>
          </a:solidFill>
          <a:scene3d>
            <a:camera prst="orthographicFront"/>
            <a:lightRig rig="threePt" dir="t"/>
          </a:scene3d>
          <a:sp3d>
            <a:bevelT w="139700" prst="cross"/>
          </a:sp3d>
        </p:spPr>
        <p:style>
          <a:lnRef idx="0">
            <a:schemeClr val="accent6"/>
          </a:lnRef>
          <a:fillRef idx="3">
            <a:schemeClr val="accent6"/>
          </a:fillRef>
          <a:effectRef idx="3">
            <a:schemeClr val="accent6"/>
          </a:effectRef>
          <a:fontRef idx="minor">
            <a:schemeClr val="lt1"/>
          </a:fontRef>
        </p:style>
        <p:txBody>
          <a:bodyPr rtlCol="0" anchor="ctr"/>
          <a:lstStyle/>
          <a:p>
            <a:pPr algn="ctr"/>
            <a:r>
              <a:rPr lang="es-ES" sz="2000" b="1" dirty="0">
                <a:solidFill>
                  <a:schemeClr val="tx1"/>
                </a:solidFill>
              </a:rPr>
              <a:t>COMUNICACIONES Y TRANSPORTE</a:t>
            </a:r>
          </a:p>
        </p:txBody>
      </p:sp>
      <p:sp>
        <p:nvSpPr>
          <p:cNvPr id="8" name="Flecha: a la derecha 7">
            <a:extLst>
              <a:ext uri="{FF2B5EF4-FFF2-40B4-BE49-F238E27FC236}">
                <a16:creationId xmlns:a16="http://schemas.microsoft.com/office/drawing/2014/main" id="{76E96092-6165-4DCA-A489-CA9A964EE82A}"/>
              </a:ext>
            </a:extLst>
          </p:cNvPr>
          <p:cNvSpPr/>
          <p:nvPr/>
        </p:nvSpPr>
        <p:spPr>
          <a:xfrm>
            <a:off x="4126694" y="4662676"/>
            <a:ext cx="449705" cy="299803"/>
          </a:xfrm>
          <a:prstGeom prst="rightArrow">
            <a:avLst/>
          </a:prstGeom>
          <a:solidFill>
            <a:srgbClr val="92D05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Diagrama de flujo: proceso alternativo 8">
            <a:extLst>
              <a:ext uri="{FF2B5EF4-FFF2-40B4-BE49-F238E27FC236}">
                <a16:creationId xmlns:a16="http://schemas.microsoft.com/office/drawing/2014/main" id="{4137C16B-D4AA-45ED-AE26-6A664CEC1DFB}"/>
              </a:ext>
            </a:extLst>
          </p:cNvPr>
          <p:cNvSpPr/>
          <p:nvPr/>
        </p:nvSpPr>
        <p:spPr>
          <a:xfrm>
            <a:off x="4718697" y="4381881"/>
            <a:ext cx="2411895" cy="861391"/>
          </a:xfrm>
          <a:prstGeom prst="flowChartAlternateProcess">
            <a:avLst/>
          </a:prstGeom>
          <a:solidFill>
            <a:schemeClr val="accent1">
              <a:lumMod val="40000"/>
              <a:lumOff val="60000"/>
            </a:schemeClr>
          </a:solidFill>
          <a:scene3d>
            <a:camera prst="orthographicFront"/>
            <a:lightRig rig="threePt" dir="t"/>
          </a:scene3d>
          <a:sp3d>
            <a:bevelT w="139700" prst="cross"/>
          </a:sp3d>
        </p:spPr>
        <p:style>
          <a:lnRef idx="0">
            <a:schemeClr val="accent6"/>
          </a:lnRef>
          <a:fillRef idx="3">
            <a:schemeClr val="accent6"/>
          </a:fillRef>
          <a:effectRef idx="3">
            <a:schemeClr val="accent6"/>
          </a:effectRef>
          <a:fontRef idx="minor">
            <a:schemeClr val="lt1"/>
          </a:fontRef>
        </p:style>
        <p:txBody>
          <a:bodyPr rtlCol="0" anchor="ctr"/>
          <a:lstStyle/>
          <a:p>
            <a:pPr algn="ctr"/>
            <a:r>
              <a:rPr lang="es-ES" sz="2000" dirty="0">
                <a:solidFill>
                  <a:schemeClr val="tx1"/>
                </a:solidFill>
              </a:rPr>
              <a:t>5 LÍNEAS </a:t>
            </a:r>
          </a:p>
          <a:p>
            <a:pPr algn="ctr"/>
            <a:r>
              <a:rPr lang="es-ES" sz="2000" dirty="0">
                <a:solidFill>
                  <a:schemeClr val="tx1"/>
                </a:solidFill>
              </a:rPr>
              <a:t>(11-16-28-33-35)</a:t>
            </a:r>
          </a:p>
        </p:txBody>
      </p:sp>
      <p:sp>
        <p:nvSpPr>
          <p:cNvPr id="10" name="Flecha: a la derecha 9">
            <a:extLst>
              <a:ext uri="{FF2B5EF4-FFF2-40B4-BE49-F238E27FC236}">
                <a16:creationId xmlns:a16="http://schemas.microsoft.com/office/drawing/2014/main" id="{7A2A7290-ED83-4178-B9A7-DBE32444AAE0}"/>
              </a:ext>
            </a:extLst>
          </p:cNvPr>
          <p:cNvSpPr/>
          <p:nvPr/>
        </p:nvSpPr>
        <p:spPr>
          <a:xfrm>
            <a:off x="7272890" y="4643665"/>
            <a:ext cx="449705" cy="299803"/>
          </a:xfrm>
          <a:prstGeom prst="rightArrow">
            <a:avLst/>
          </a:prstGeom>
          <a:solidFill>
            <a:srgbClr val="92D05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Diagrama de flujo: proceso alternativo 10">
            <a:extLst>
              <a:ext uri="{FF2B5EF4-FFF2-40B4-BE49-F238E27FC236}">
                <a16:creationId xmlns:a16="http://schemas.microsoft.com/office/drawing/2014/main" id="{9CF88A56-C1E2-468D-86EF-D16C5B5CD9A9}"/>
              </a:ext>
            </a:extLst>
          </p:cNvPr>
          <p:cNvSpPr/>
          <p:nvPr/>
        </p:nvSpPr>
        <p:spPr>
          <a:xfrm>
            <a:off x="7864893" y="4362870"/>
            <a:ext cx="2411895" cy="861391"/>
          </a:xfrm>
          <a:prstGeom prst="flowChartAlternateProcess">
            <a:avLst/>
          </a:prstGeom>
          <a:solidFill>
            <a:schemeClr val="accent1">
              <a:lumMod val="40000"/>
              <a:lumOff val="60000"/>
            </a:schemeClr>
          </a:solidFill>
          <a:scene3d>
            <a:camera prst="orthographicFront"/>
            <a:lightRig rig="threePt" dir="t"/>
          </a:scene3d>
          <a:sp3d>
            <a:bevelT w="139700" prst="cross"/>
          </a:sp3d>
        </p:spPr>
        <p:style>
          <a:lnRef idx="0">
            <a:schemeClr val="accent6"/>
          </a:lnRef>
          <a:fillRef idx="3">
            <a:schemeClr val="accent6"/>
          </a:fillRef>
          <a:effectRef idx="3">
            <a:schemeClr val="accent6"/>
          </a:effectRef>
          <a:fontRef idx="minor">
            <a:schemeClr val="lt1"/>
          </a:fontRef>
        </p:style>
        <p:txBody>
          <a:bodyPr rtlCol="0" anchor="ctr"/>
          <a:lstStyle/>
          <a:p>
            <a:pPr algn="ctr"/>
            <a:r>
              <a:rPr lang="es-CO" sz="2000" dirty="0">
                <a:solidFill>
                  <a:schemeClr val="tx1"/>
                </a:solidFill>
              </a:rPr>
              <a:t>$1,012,665,000</a:t>
            </a:r>
            <a:endParaRPr lang="es-ES" sz="2800" dirty="0">
              <a:solidFill>
                <a:schemeClr val="tx1"/>
              </a:solidFill>
            </a:endParaRPr>
          </a:p>
        </p:txBody>
      </p:sp>
      <p:sp>
        <p:nvSpPr>
          <p:cNvPr id="12" name="Diagrama de flujo: proceso alternativo 11">
            <a:hlinkClick r:id="rId3" action="ppaction://hlinksldjump"/>
            <a:extLst>
              <a:ext uri="{FF2B5EF4-FFF2-40B4-BE49-F238E27FC236}">
                <a16:creationId xmlns:a16="http://schemas.microsoft.com/office/drawing/2014/main" id="{F27A7A98-F767-4636-BDC0-70A77DCA1D20}"/>
              </a:ext>
            </a:extLst>
          </p:cNvPr>
          <p:cNvSpPr/>
          <p:nvPr/>
        </p:nvSpPr>
        <p:spPr>
          <a:xfrm>
            <a:off x="1572501" y="5550668"/>
            <a:ext cx="2411895" cy="861391"/>
          </a:xfrm>
          <a:prstGeom prst="flowChartAlternateProcess">
            <a:avLst/>
          </a:prstGeom>
          <a:solidFill>
            <a:srgbClr val="5195D3"/>
          </a:solidFill>
          <a:scene3d>
            <a:camera prst="orthographicFront"/>
            <a:lightRig rig="threePt" dir="t"/>
          </a:scene3d>
          <a:sp3d>
            <a:bevelT w="139700" prst="cross"/>
          </a:sp3d>
        </p:spPr>
        <p:style>
          <a:lnRef idx="0">
            <a:schemeClr val="accent6"/>
          </a:lnRef>
          <a:fillRef idx="3">
            <a:schemeClr val="accent6"/>
          </a:fillRef>
          <a:effectRef idx="3">
            <a:schemeClr val="accent6"/>
          </a:effectRef>
          <a:fontRef idx="minor">
            <a:schemeClr val="lt1"/>
          </a:fontRef>
        </p:style>
        <p:txBody>
          <a:bodyPr rtlCol="0" anchor="ctr"/>
          <a:lstStyle/>
          <a:p>
            <a:pPr algn="ctr"/>
            <a:r>
              <a:rPr lang="es-ES" sz="2000" b="1" dirty="0">
                <a:solidFill>
                  <a:schemeClr val="tx1"/>
                </a:solidFill>
              </a:rPr>
              <a:t>GASTOS ACTIVOS FINANCIEROS</a:t>
            </a:r>
          </a:p>
        </p:txBody>
      </p:sp>
      <p:sp>
        <p:nvSpPr>
          <p:cNvPr id="13" name="Flecha: a la derecha 12">
            <a:extLst>
              <a:ext uri="{FF2B5EF4-FFF2-40B4-BE49-F238E27FC236}">
                <a16:creationId xmlns:a16="http://schemas.microsoft.com/office/drawing/2014/main" id="{D24CFCA5-9E92-4CA9-A786-E6F7640D387F}"/>
              </a:ext>
            </a:extLst>
          </p:cNvPr>
          <p:cNvSpPr/>
          <p:nvPr/>
        </p:nvSpPr>
        <p:spPr>
          <a:xfrm>
            <a:off x="4126694" y="5825922"/>
            <a:ext cx="449705" cy="299803"/>
          </a:xfrm>
          <a:prstGeom prst="rightArrow">
            <a:avLst/>
          </a:prstGeom>
          <a:solidFill>
            <a:srgbClr val="92D05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Diagrama de flujo: proceso alternativo 13">
            <a:extLst>
              <a:ext uri="{FF2B5EF4-FFF2-40B4-BE49-F238E27FC236}">
                <a16:creationId xmlns:a16="http://schemas.microsoft.com/office/drawing/2014/main" id="{114B4754-134A-4F46-9FE1-ACFCAA797B0F}"/>
              </a:ext>
            </a:extLst>
          </p:cNvPr>
          <p:cNvSpPr/>
          <p:nvPr/>
        </p:nvSpPr>
        <p:spPr>
          <a:xfrm>
            <a:off x="4718697" y="5545127"/>
            <a:ext cx="2411895" cy="861391"/>
          </a:xfrm>
          <a:prstGeom prst="flowChartAlternateProcess">
            <a:avLst/>
          </a:prstGeom>
          <a:solidFill>
            <a:schemeClr val="accent1">
              <a:lumMod val="40000"/>
              <a:lumOff val="60000"/>
            </a:schemeClr>
          </a:solidFill>
          <a:scene3d>
            <a:camera prst="orthographicFront"/>
            <a:lightRig rig="threePt" dir="t"/>
          </a:scene3d>
          <a:sp3d>
            <a:bevelT w="139700" prst="cross"/>
          </a:sp3d>
        </p:spPr>
        <p:style>
          <a:lnRef idx="0">
            <a:schemeClr val="accent6"/>
          </a:lnRef>
          <a:fillRef idx="3">
            <a:schemeClr val="accent6"/>
          </a:fillRef>
          <a:effectRef idx="3">
            <a:schemeClr val="accent6"/>
          </a:effectRef>
          <a:fontRef idx="minor">
            <a:schemeClr val="lt1"/>
          </a:fontRef>
        </p:style>
        <p:txBody>
          <a:bodyPr rtlCol="0" anchor="ctr"/>
          <a:lstStyle/>
          <a:p>
            <a:pPr algn="ctr"/>
            <a:r>
              <a:rPr lang="es-ES" sz="2000" dirty="0">
                <a:solidFill>
                  <a:schemeClr val="tx1"/>
                </a:solidFill>
              </a:rPr>
              <a:t>1 LÍNEA </a:t>
            </a:r>
          </a:p>
          <a:p>
            <a:pPr algn="ctr"/>
            <a:r>
              <a:rPr lang="es-ES" sz="2000" dirty="0">
                <a:solidFill>
                  <a:schemeClr val="tx1"/>
                </a:solidFill>
              </a:rPr>
              <a:t>(39)</a:t>
            </a:r>
          </a:p>
        </p:txBody>
      </p:sp>
      <p:sp>
        <p:nvSpPr>
          <p:cNvPr id="15" name="Flecha: a la derecha 14">
            <a:extLst>
              <a:ext uri="{FF2B5EF4-FFF2-40B4-BE49-F238E27FC236}">
                <a16:creationId xmlns:a16="http://schemas.microsoft.com/office/drawing/2014/main" id="{925AB0BE-F21B-42DF-9A0F-A55BE34A2873}"/>
              </a:ext>
            </a:extLst>
          </p:cNvPr>
          <p:cNvSpPr/>
          <p:nvPr/>
        </p:nvSpPr>
        <p:spPr>
          <a:xfrm>
            <a:off x="7272890" y="5806911"/>
            <a:ext cx="449705" cy="299803"/>
          </a:xfrm>
          <a:prstGeom prst="rightArrow">
            <a:avLst/>
          </a:prstGeom>
          <a:solidFill>
            <a:srgbClr val="92D05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Diagrama de flujo: proceso alternativo 15">
            <a:extLst>
              <a:ext uri="{FF2B5EF4-FFF2-40B4-BE49-F238E27FC236}">
                <a16:creationId xmlns:a16="http://schemas.microsoft.com/office/drawing/2014/main" id="{D28EC50D-E5F1-43B3-B468-C128E44E0D23}"/>
              </a:ext>
            </a:extLst>
          </p:cNvPr>
          <p:cNvSpPr/>
          <p:nvPr/>
        </p:nvSpPr>
        <p:spPr>
          <a:xfrm>
            <a:off x="7864893" y="5526116"/>
            <a:ext cx="2411895" cy="861391"/>
          </a:xfrm>
          <a:prstGeom prst="flowChartAlternateProcess">
            <a:avLst/>
          </a:prstGeom>
          <a:solidFill>
            <a:schemeClr val="accent1">
              <a:lumMod val="40000"/>
              <a:lumOff val="60000"/>
            </a:schemeClr>
          </a:solidFill>
          <a:scene3d>
            <a:camera prst="orthographicFront"/>
            <a:lightRig rig="threePt" dir="t"/>
          </a:scene3d>
          <a:sp3d>
            <a:bevelT w="139700" prst="cross"/>
          </a:sp3d>
        </p:spPr>
        <p:style>
          <a:lnRef idx="0">
            <a:schemeClr val="accent6"/>
          </a:lnRef>
          <a:fillRef idx="3">
            <a:schemeClr val="accent6"/>
          </a:fillRef>
          <a:effectRef idx="3">
            <a:schemeClr val="accent6"/>
          </a:effectRef>
          <a:fontRef idx="minor">
            <a:schemeClr val="lt1"/>
          </a:fontRef>
        </p:style>
        <p:txBody>
          <a:bodyPr rtlCol="0" anchor="ctr"/>
          <a:lstStyle/>
          <a:p>
            <a:pPr algn="ctr"/>
            <a:r>
              <a:rPr lang="es-CO" sz="2000" dirty="0">
                <a:solidFill>
                  <a:schemeClr val="tx1"/>
                </a:solidFill>
              </a:rPr>
              <a:t>$156,500,000</a:t>
            </a:r>
            <a:endParaRPr lang="es-ES" sz="3200" dirty="0">
              <a:solidFill>
                <a:schemeClr val="tx1"/>
              </a:solidFill>
            </a:endParaRPr>
          </a:p>
        </p:txBody>
      </p:sp>
      <p:sp>
        <p:nvSpPr>
          <p:cNvPr id="23" name="Flecha: pentágono 22">
            <a:extLst>
              <a:ext uri="{FF2B5EF4-FFF2-40B4-BE49-F238E27FC236}">
                <a16:creationId xmlns:a16="http://schemas.microsoft.com/office/drawing/2014/main" id="{119E52B0-1089-4314-B00B-778D86E1D51F}"/>
              </a:ext>
            </a:extLst>
          </p:cNvPr>
          <p:cNvSpPr/>
          <p:nvPr/>
        </p:nvSpPr>
        <p:spPr>
          <a:xfrm>
            <a:off x="838200" y="4597578"/>
            <a:ext cx="539646" cy="429995"/>
          </a:xfrm>
          <a:prstGeom prst="homePlate">
            <a:avLst/>
          </a:prstGeom>
          <a:solidFill>
            <a:srgbClr val="92D05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ES" dirty="0">
                <a:solidFill>
                  <a:schemeClr val="tx1"/>
                </a:solidFill>
              </a:rPr>
              <a:t>4</a:t>
            </a:r>
          </a:p>
        </p:txBody>
      </p:sp>
      <p:sp>
        <p:nvSpPr>
          <p:cNvPr id="24" name="Flecha: pentágono 23">
            <a:extLst>
              <a:ext uri="{FF2B5EF4-FFF2-40B4-BE49-F238E27FC236}">
                <a16:creationId xmlns:a16="http://schemas.microsoft.com/office/drawing/2014/main" id="{005E3BF1-58A3-4BBC-AEB7-08D655E8005E}"/>
              </a:ext>
            </a:extLst>
          </p:cNvPr>
          <p:cNvSpPr/>
          <p:nvPr/>
        </p:nvSpPr>
        <p:spPr>
          <a:xfrm>
            <a:off x="838200" y="5760824"/>
            <a:ext cx="539646" cy="429995"/>
          </a:xfrm>
          <a:prstGeom prst="homePlate">
            <a:avLst/>
          </a:prstGeom>
          <a:solidFill>
            <a:srgbClr val="92D05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ES" dirty="0">
                <a:solidFill>
                  <a:schemeClr val="tx1"/>
                </a:solidFill>
              </a:rPr>
              <a:t>5</a:t>
            </a:r>
          </a:p>
        </p:txBody>
      </p:sp>
      <p:sp>
        <p:nvSpPr>
          <p:cNvPr id="32" name="Diagrama de flujo: proceso alternativo 31">
            <a:hlinkClick r:id="rId4" action="ppaction://hlinksldjump"/>
            <a:extLst>
              <a:ext uri="{FF2B5EF4-FFF2-40B4-BE49-F238E27FC236}">
                <a16:creationId xmlns:a16="http://schemas.microsoft.com/office/drawing/2014/main" id="{7479562E-4D6B-4B3B-81F2-BC81FCDF264E}"/>
              </a:ext>
            </a:extLst>
          </p:cNvPr>
          <p:cNvSpPr/>
          <p:nvPr/>
        </p:nvSpPr>
        <p:spPr>
          <a:xfrm>
            <a:off x="1572501" y="2083335"/>
            <a:ext cx="2411895" cy="861391"/>
          </a:xfrm>
          <a:prstGeom prst="flowChartAlternateProcess">
            <a:avLst/>
          </a:prstGeom>
          <a:solidFill>
            <a:srgbClr val="5195D3"/>
          </a:solidFill>
          <a:scene3d>
            <a:camera prst="orthographicFront"/>
            <a:lightRig rig="threePt" dir="t"/>
          </a:scene3d>
          <a:sp3d>
            <a:bevelT w="139700" prst="cross"/>
          </a:sp3d>
        </p:spPr>
        <p:style>
          <a:lnRef idx="0">
            <a:schemeClr val="accent6"/>
          </a:lnRef>
          <a:fillRef idx="3">
            <a:schemeClr val="accent6"/>
          </a:fillRef>
          <a:effectRef idx="3">
            <a:schemeClr val="accent6"/>
          </a:effectRef>
          <a:fontRef idx="minor">
            <a:schemeClr val="lt1"/>
          </a:fontRef>
        </p:style>
        <p:txBody>
          <a:bodyPr rtlCol="0" anchor="ctr"/>
          <a:lstStyle/>
          <a:p>
            <a:pPr algn="ctr"/>
            <a:r>
              <a:rPr lang="es-ES" sz="2000" b="1" dirty="0">
                <a:solidFill>
                  <a:schemeClr val="tx1"/>
                </a:solidFill>
              </a:rPr>
              <a:t>CAPACITACIÓN</a:t>
            </a:r>
          </a:p>
        </p:txBody>
      </p:sp>
      <p:sp>
        <p:nvSpPr>
          <p:cNvPr id="33" name="Flecha: a la derecha 32">
            <a:extLst>
              <a:ext uri="{FF2B5EF4-FFF2-40B4-BE49-F238E27FC236}">
                <a16:creationId xmlns:a16="http://schemas.microsoft.com/office/drawing/2014/main" id="{FD03CF2C-D938-423C-A62B-DFA51B5A30CD}"/>
              </a:ext>
            </a:extLst>
          </p:cNvPr>
          <p:cNvSpPr/>
          <p:nvPr/>
        </p:nvSpPr>
        <p:spPr>
          <a:xfrm>
            <a:off x="4126694" y="2358589"/>
            <a:ext cx="449705" cy="299803"/>
          </a:xfrm>
          <a:prstGeom prst="rightArrow">
            <a:avLst/>
          </a:prstGeom>
          <a:solidFill>
            <a:srgbClr val="92D05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4" name="Diagrama de flujo: proceso alternativo 33">
            <a:extLst>
              <a:ext uri="{FF2B5EF4-FFF2-40B4-BE49-F238E27FC236}">
                <a16:creationId xmlns:a16="http://schemas.microsoft.com/office/drawing/2014/main" id="{C0D80355-FC49-41AE-8BD1-6521B3CBBBD6}"/>
              </a:ext>
            </a:extLst>
          </p:cNvPr>
          <p:cNvSpPr/>
          <p:nvPr/>
        </p:nvSpPr>
        <p:spPr>
          <a:xfrm>
            <a:off x="4718697" y="2077794"/>
            <a:ext cx="2411895" cy="861391"/>
          </a:xfrm>
          <a:prstGeom prst="flowChartAlternateProcess">
            <a:avLst/>
          </a:prstGeom>
          <a:solidFill>
            <a:schemeClr val="accent1">
              <a:lumMod val="40000"/>
              <a:lumOff val="60000"/>
            </a:schemeClr>
          </a:solidFill>
          <a:scene3d>
            <a:camera prst="orthographicFront"/>
            <a:lightRig rig="threePt" dir="t"/>
          </a:scene3d>
          <a:sp3d>
            <a:bevelT w="139700" prst="cross"/>
          </a:sp3d>
        </p:spPr>
        <p:style>
          <a:lnRef idx="0">
            <a:schemeClr val="accent6"/>
          </a:lnRef>
          <a:fillRef idx="3">
            <a:schemeClr val="accent6"/>
          </a:fillRef>
          <a:effectRef idx="3">
            <a:schemeClr val="accent6"/>
          </a:effectRef>
          <a:fontRef idx="minor">
            <a:schemeClr val="lt1"/>
          </a:fontRef>
        </p:style>
        <p:txBody>
          <a:bodyPr rtlCol="0" anchor="ctr"/>
          <a:lstStyle/>
          <a:p>
            <a:pPr algn="ctr"/>
            <a:r>
              <a:rPr lang="es-ES" sz="2000" dirty="0">
                <a:solidFill>
                  <a:schemeClr val="tx1"/>
                </a:solidFill>
              </a:rPr>
              <a:t>4 LÍNEAS </a:t>
            </a:r>
          </a:p>
          <a:p>
            <a:pPr algn="ctr"/>
            <a:r>
              <a:rPr lang="es-ES" sz="2000" dirty="0">
                <a:solidFill>
                  <a:schemeClr val="tx1"/>
                </a:solidFill>
              </a:rPr>
              <a:t>(48-49-50-51)</a:t>
            </a:r>
          </a:p>
        </p:txBody>
      </p:sp>
      <p:sp>
        <p:nvSpPr>
          <p:cNvPr id="35" name="Flecha: a la derecha 34">
            <a:extLst>
              <a:ext uri="{FF2B5EF4-FFF2-40B4-BE49-F238E27FC236}">
                <a16:creationId xmlns:a16="http://schemas.microsoft.com/office/drawing/2014/main" id="{09EEE50B-9876-4728-A14E-D8F26A98B06A}"/>
              </a:ext>
            </a:extLst>
          </p:cNvPr>
          <p:cNvSpPr/>
          <p:nvPr/>
        </p:nvSpPr>
        <p:spPr>
          <a:xfrm>
            <a:off x="7272890" y="2339578"/>
            <a:ext cx="449705" cy="299803"/>
          </a:xfrm>
          <a:prstGeom prst="rightArrow">
            <a:avLst/>
          </a:prstGeom>
          <a:solidFill>
            <a:srgbClr val="92D05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6" name="Diagrama de flujo: proceso alternativo 35">
            <a:extLst>
              <a:ext uri="{FF2B5EF4-FFF2-40B4-BE49-F238E27FC236}">
                <a16:creationId xmlns:a16="http://schemas.microsoft.com/office/drawing/2014/main" id="{6294E86D-0439-4223-8EA1-006B546D4602}"/>
              </a:ext>
            </a:extLst>
          </p:cNvPr>
          <p:cNvSpPr/>
          <p:nvPr/>
        </p:nvSpPr>
        <p:spPr>
          <a:xfrm>
            <a:off x="7864893" y="2058783"/>
            <a:ext cx="2411895" cy="861391"/>
          </a:xfrm>
          <a:prstGeom prst="flowChartAlternateProcess">
            <a:avLst/>
          </a:prstGeom>
          <a:solidFill>
            <a:schemeClr val="accent1">
              <a:lumMod val="40000"/>
              <a:lumOff val="60000"/>
            </a:schemeClr>
          </a:solidFill>
          <a:scene3d>
            <a:camera prst="orthographicFront"/>
            <a:lightRig rig="threePt" dir="t"/>
          </a:scene3d>
          <a:sp3d>
            <a:bevelT w="139700" prst="cross"/>
          </a:sp3d>
        </p:spPr>
        <p:style>
          <a:lnRef idx="0">
            <a:schemeClr val="accent6"/>
          </a:lnRef>
          <a:fillRef idx="3">
            <a:schemeClr val="accent6"/>
          </a:fillRef>
          <a:effectRef idx="3">
            <a:schemeClr val="accent6"/>
          </a:effectRef>
          <a:fontRef idx="minor">
            <a:schemeClr val="lt1"/>
          </a:fontRef>
        </p:style>
        <p:txBody>
          <a:bodyPr rtlCol="0" anchor="ctr"/>
          <a:lstStyle/>
          <a:p>
            <a:pPr algn="ctr"/>
            <a:r>
              <a:rPr lang="es-CO" sz="2000" dirty="0">
                <a:solidFill>
                  <a:schemeClr val="tx1"/>
                </a:solidFill>
              </a:rPr>
              <a:t>$991,700,000</a:t>
            </a:r>
            <a:endParaRPr lang="es-ES" sz="2800" dirty="0">
              <a:solidFill>
                <a:schemeClr val="tx1"/>
              </a:solidFill>
            </a:endParaRPr>
          </a:p>
        </p:txBody>
      </p:sp>
      <p:sp>
        <p:nvSpPr>
          <p:cNvPr id="37" name="Diagrama de flujo: proceso alternativo 36">
            <a:hlinkClick r:id="rId5" action="ppaction://hlinksldjump"/>
            <a:extLst>
              <a:ext uri="{FF2B5EF4-FFF2-40B4-BE49-F238E27FC236}">
                <a16:creationId xmlns:a16="http://schemas.microsoft.com/office/drawing/2014/main" id="{81C80203-9B58-49D2-AD88-018449A806F9}"/>
              </a:ext>
            </a:extLst>
          </p:cNvPr>
          <p:cNvSpPr/>
          <p:nvPr/>
        </p:nvSpPr>
        <p:spPr>
          <a:xfrm>
            <a:off x="1572501" y="3255554"/>
            <a:ext cx="2411895" cy="861391"/>
          </a:xfrm>
          <a:prstGeom prst="flowChartAlternateProcess">
            <a:avLst/>
          </a:prstGeom>
          <a:solidFill>
            <a:srgbClr val="5195D3"/>
          </a:solidFill>
          <a:scene3d>
            <a:camera prst="orthographicFront"/>
            <a:lightRig rig="threePt" dir="t"/>
          </a:scene3d>
          <a:sp3d>
            <a:bevelT w="139700" prst="cross"/>
          </a:sp3d>
        </p:spPr>
        <p:style>
          <a:lnRef idx="0">
            <a:schemeClr val="accent6"/>
          </a:lnRef>
          <a:fillRef idx="3">
            <a:schemeClr val="accent6"/>
          </a:fillRef>
          <a:effectRef idx="3">
            <a:schemeClr val="accent6"/>
          </a:effectRef>
          <a:fontRef idx="minor">
            <a:schemeClr val="lt1"/>
          </a:fontRef>
        </p:style>
        <p:txBody>
          <a:bodyPr rtlCol="0" anchor="ctr"/>
          <a:lstStyle/>
          <a:p>
            <a:pPr algn="ctr"/>
            <a:r>
              <a:rPr lang="es-ES" sz="2000" b="1" dirty="0">
                <a:solidFill>
                  <a:schemeClr val="tx1"/>
                </a:solidFill>
              </a:rPr>
              <a:t>COMPRA DE EQUIPOS</a:t>
            </a:r>
          </a:p>
        </p:txBody>
      </p:sp>
      <p:sp>
        <p:nvSpPr>
          <p:cNvPr id="38" name="Flecha: a la derecha 37">
            <a:extLst>
              <a:ext uri="{FF2B5EF4-FFF2-40B4-BE49-F238E27FC236}">
                <a16:creationId xmlns:a16="http://schemas.microsoft.com/office/drawing/2014/main" id="{687C5C75-0754-421F-A73B-54E18F5BA9CB}"/>
              </a:ext>
            </a:extLst>
          </p:cNvPr>
          <p:cNvSpPr/>
          <p:nvPr/>
        </p:nvSpPr>
        <p:spPr>
          <a:xfrm>
            <a:off x="4126694" y="3530808"/>
            <a:ext cx="449705" cy="299803"/>
          </a:xfrm>
          <a:prstGeom prst="rightArrow">
            <a:avLst/>
          </a:prstGeom>
          <a:solidFill>
            <a:srgbClr val="92D05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9" name="Diagrama de flujo: proceso alternativo 38">
            <a:extLst>
              <a:ext uri="{FF2B5EF4-FFF2-40B4-BE49-F238E27FC236}">
                <a16:creationId xmlns:a16="http://schemas.microsoft.com/office/drawing/2014/main" id="{8782FF26-5B14-4286-9AF9-7952A0C2371C}"/>
              </a:ext>
            </a:extLst>
          </p:cNvPr>
          <p:cNvSpPr/>
          <p:nvPr/>
        </p:nvSpPr>
        <p:spPr>
          <a:xfrm>
            <a:off x="4718697" y="3250013"/>
            <a:ext cx="2411895" cy="861391"/>
          </a:xfrm>
          <a:prstGeom prst="flowChartAlternateProcess">
            <a:avLst/>
          </a:prstGeom>
          <a:solidFill>
            <a:schemeClr val="accent1">
              <a:lumMod val="40000"/>
              <a:lumOff val="60000"/>
            </a:schemeClr>
          </a:solidFill>
          <a:scene3d>
            <a:camera prst="orthographicFront"/>
            <a:lightRig rig="threePt" dir="t"/>
          </a:scene3d>
          <a:sp3d>
            <a:bevelT w="139700" prst="cross"/>
          </a:sp3d>
        </p:spPr>
        <p:style>
          <a:lnRef idx="0">
            <a:schemeClr val="accent6"/>
          </a:lnRef>
          <a:fillRef idx="3">
            <a:schemeClr val="accent6"/>
          </a:fillRef>
          <a:effectRef idx="3">
            <a:schemeClr val="accent6"/>
          </a:effectRef>
          <a:fontRef idx="minor">
            <a:schemeClr val="lt1"/>
          </a:fontRef>
        </p:style>
        <p:txBody>
          <a:bodyPr rtlCol="0" anchor="ctr"/>
          <a:lstStyle/>
          <a:p>
            <a:pPr algn="ctr"/>
            <a:r>
              <a:rPr lang="es-ES" sz="2000" dirty="0">
                <a:solidFill>
                  <a:schemeClr val="tx1"/>
                </a:solidFill>
              </a:rPr>
              <a:t>6 LÍNEAS </a:t>
            </a:r>
          </a:p>
          <a:p>
            <a:pPr algn="ctr"/>
            <a:r>
              <a:rPr lang="es-ES" sz="2000" dirty="0">
                <a:solidFill>
                  <a:schemeClr val="tx1"/>
                </a:solidFill>
              </a:rPr>
              <a:t>(2-3-60-61-63-65)</a:t>
            </a:r>
          </a:p>
        </p:txBody>
      </p:sp>
      <p:sp>
        <p:nvSpPr>
          <p:cNvPr id="40" name="Flecha: a la derecha 39">
            <a:extLst>
              <a:ext uri="{FF2B5EF4-FFF2-40B4-BE49-F238E27FC236}">
                <a16:creationId xmlns:a16="http://schemas.microsoft.com/office/drawing/2014/main" id="{2555B819-8144-4886-9F28-24B278CF2E30}"/>
              </a:ext>
            </a:extLst>
          </p:cNvPr>
          <p:cNvSpPr/>
          <p:nvPr/>
        </p:nvSpPr>
        <p:spPr>
          <a:xfrm>
            <a:off x="7272890" y="3511797"/>
            <a:ext cx="449705" cy="299803"/>
          </a:xfrm>
          <a:prstGeom prst="rightArrow">
            <a:avLst/>
          </a:prstGeom>
          <a:solidFill>
            <a:srgbClr val="92D05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1" name="Diagrama de flujo: proceso alternativo 40">
            <a:extLst>
              <a:ext uri="{FF2B5EF4-FFF2-40B4-BE49-F238E27FC236}">
                <a16:creationId xmlns:a16="http://schemas.microsoft.com/office/drawing/2014/main" id="{D6CA5504-F7C8-47AC-A5D1-A1B5B26030D1}"/>
              </a:ext>
            </a:extLst>
          </p:cNvPr>
          <p:cNvSpPr/>
          <p:nvPr/>
        </p:nvSpPr>
        <p:spPr>
          <a:xfrm>
            <a:off x="7864893" y="3231002"/>
            <a:ext cx="2411895" cy="861391"/>
          </a:xfrm>
          <a:prstGeom prst="flowChartAlternateProcess">
            <a:avLst/>
          </a:prstGeom>
          <a:solidFill>
            <a:schemeClr val="accent1">
              <a:lumMod val="40000"/>
              <a:lumOff val="60000"/>
            </a:schemeClr>
          </a:solidFill>
          <a:scene3d>
            <a:camera prst="orthographicFront"/>
            <a:lightRig rig="threePt" dir="t"/>
          </a:scene3d>
          <a:sp3d>
            <a:bevelT w="139700" prst="cross"/>
          </a:sp3d>
        </p:spPr>
        <p:style>
          <a:lnRef idx="0">
            <a:schemeClr val="accent6"/>
          </a:lnRef>
          <a:fillRef idx="3">
            <a:schemeClr val="accent6"/>
          </a:fillRef>
          <a:effectRef idx="3">
            <a:schemeClr val="accent6"/>
          </a:effectRef>
          <a:fontRef idx="minor">
            <a:schemeClr val="lt1"/>
          </a:fontRef>
        </p:style>
        <p:txBody>
          <a:bodyPr rtlCol="0" anchor="ctr"/>
          <a:lstStyle/>
          <a:p>
            <a:pPr algn="ctr"/>
            <a:r>
              <a:rPr lang="es-CO" sz="2000" dirty="0">
                <a:solidFill>
                  <a:schemeClr val="tx1"/>
                </a:solidFill>
              </a:rPr>
              <a:t>$5,084,978,000</a:t>
            </a:r>
            <a:endParaRPr lang="es-ES" sz="3200" dirty="0">
              <a:solidFill>
                <a:schemeClr val="tx1"/>
              </a:solidFill>
            </a:endParaRPr>
          </a:p>
        </p:txBody>
      </p:sp>
      <p:sp>
        <p:nvSpPr>
          <p:cNvPr id="42" name="Flecha: pentágono 41">
            <a:extLst>
              <a:ext uri="{FF2B5EF4-FFF2-40B4-BE49-F238E27FC236}">
                <a16:creationId xmlns:a16="http://schemas.microsoft.com/office/drawing/2014/main" id="{375A3BF8-4073-4FC2-A832-95E9AEBE4634}"/>
              </a:ext>
            </a:extLst>
          </p:cNvPr>
          <p:cNvSpPr/>
          <p:nvPr/>
        </p:nvSpPr>
        <p:spPr>
          <a:xfrm>
            <a:off x="838200" y="2293491"/>
            <a:ext cx="539646" cy="429995"/>
          </a:xfrm>
          <a:prstGeom prst="homePlate">
            <a:avLst/>
          </a:prstGeom>
          <a:solidFill>
            <a:srgbClr val="92D05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ES" dirty="0">
                <a:solidFill>
                  <a:schemeClr val="tx1"/>
                </a:solidFill>
              </a:rPr>
              <a:t>2</a:t>
            </a:r>
          </a:p>
        </p:txBody>
      </p:sp>
      <p:sp>
        <p:nvSpPr>
          <p:cNvPr id="43" name="Flecha: pentágono 42">
            <a:extLst>
              <a:ext uri="{FF2B5EF4-FFF2-40B4-BE49-F238E27FC236}">
                <a16:creationId xmlns:a16="http://schemas.microsoft.com/office/drawing/2014/main" id="{195F187A-5217-4FA3-ADB6-224DB031F27C}"/>
              </a:ext>
            </a:extLst>
          </p:cNvPr>
          <p:cNvSpPr/>
          <p:nvPr/>
        </p:nvSpPr>
        <p:spPr>
          <a:xfrm>
            <a:off x="838200" y="3446699"/>
            <a:ext cx="539646" cy="429995"/>
          </a:xfrm>
          <a:prstGeom prst="homePlate">
            <a:avLst/>
          </a:prstGeom>
          <a:solidFill>
            <a:srgbClr val="92D05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ES" dirty="0">
                <a:solidFill>
                  <a:schemeClr val="tx1"/>
                </a:solidFill>
              </a:rPr>
              <a:t>3</a:t>
            </a:r>
          </a:p>
        </p:txBody>
      </p:sp>
      <p:sp>
        <p:nvSpPr>
          <p:cNvPr id="29" name="Rectángulo 28">
            <a:extLst>
              <a:ext uri="{FF2B5EF4-FFF2-40B4-BE49-F238E27FC236}">
                <a16:creationId xmlns:a16="http://schemas.microsoft.com/office/drawing/2014/main" id="{EEFEA9B9-EF1C-4D8F-8EE3-D8783D78F8DE}"/>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30" name="Imagen 29" descr="Fondos oscuros-01.png">
            <a:extLst>
              <a:ext uri="{FF2B5EF4-FFF2-40B4-BE49-F238E27FC236}">
                <a16:creationId xmlns:a16="http://schemas.microsoft.com/office/drawing/2014/main" id="{16D26843-159D-44D3-BD73-9438A2CEA71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31" name="CuadroTexto 30">
            <a:extLst>
              <a:ext uri="{FF2B5EF4-FFF2-40B4-BE49-F238E27FC236}">
                <a16:creationId xmlns:a16="http://schemas.microsoft.com/office/drawing/2014/main" id="{A4C1270B-1CDB-4986-B1FE-A295BE6E99DB}"/>
              </a:ext>
            </a:extLst>
          </p:cNvPr>
          <p:cNvSpPr txBox="1"/>
          <p:nvPr/>
        </p:nvSpPr>
        <p:spPr>
          <a:xfrm>
            <a:off x="6485642" y="393032"/>
            <a:ext cx="5534754" cy="523220"/>
          </a:xfrm>
          <a:prstGeom prst="rect">
            <a:avLst/>
          </a:prstGeom>
          <a:noFill/>
        </p:spPr>
        <p:txBody>
          <a:bodyPr wrap="square" rtlCol="0">
            <a:spAutoFit/>
          </a:bodyPr>
          <a:lstStyle/>
          <a:p>
            <a:pPr algn="r"/>
            <a:r>
              <a:rPr lang="es-ES" sz="2800" b="1" dirty="0">
                <a:solidFill>
                  <a:schemeClr val="bg1"/>
                </a:solidFill>
              </a:rPr>
              <a:t>LÍNEAS DEL PAA SAE 2018</a:t>
            </a:r>
            <a:endParaRPr lang="es-ES" sz="2800" dirty="0">
              <a:solidFill>
                <a:schemeClr val="bg1"/>
              </a:solidFill>
            </a:endParaRPr>
          </a:p>
        </p:txBody>
      </p:sp>
    </p:spTree>
    <p:extLst>
      <p:ext uri="{BB962C8B-B14F-4D97-AF65-F5344CB8AC3E}">
        <p14:creationId xmlns:p14="http://schemas.microsoft.com/office/powerpoint/2010/main" val="31060828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Diagrama de flujo: proceso alternativo 11">
            <a:hlinkClick r:id="rId2" action="ppaction://hlinksldjump"/>
            <a:extLst>
              <a:ext uri="{FF2B5EF4-FFF2-40B4-BE49-F238E27FC236}">
                <a16:creationId xmlns:a16="http://schemas.microsoft.com/office/drawing/2014/main" id="{F27A7A98-F767-4636-BDC0-70A77DCA1D20}"/>
              </a:ext>
            </a:extLst>
          </p:cNvPr>
          <p:cNvSpPr/>
          <p:nvPr/>
        </p:nvSpPr>
        <p:spPr>
          <a:xfrm>
            <a:off x="1572501" y="4635326"/>
            <a:ext cx="2411895" cy="861391"/>
          </a:xfrm>
          <a:prstGeom prst="flowChartAlternateProcess">
            <a:avLst/>
          </a:prstGeom>
          <a:solidFill>
            <a:srgbClr val="5195D3"/>
          </a:solidFill>
          <a:scene3d>
            <a:camera prst="orthographicFront"/>
            <a:lightRig rig="threePt" dir="t"/>
          </a:scene3d>
          <a:sp3d>
            <a:bevelT w="139700" prst="cross"/>
          </a:sp3d>
        </p:spPr>
        <p:style>
          <a:lnRef idx="0">
            <a:schemeClr val="accent6"/>
          </a:lnRef>
          <a:fillRef idx="3">
            <a:schemeClr val="accent6"/>
          </a:fillRef>
          <a:effectRef idx="3">
            <a:schemeClr val="accent6"/>
          </a:effectRef>
          <a:fontRef idx="minor">
            <a:schemeClr val="lt1"/>
          </a:fontRef>
        </p:style>
        <p:txBody>
          <a:bodyPr rtlCol="0" anchor="ctr"/>
          <a:lstStyle/>
          <a:p>
            <a:pPr algn="ctr"/>
            <a:r>
              <a:rPr lang="es-ES" sz="2000" b="1" dirty="0">
                <a:solidFill>
                  <a:schemeClr val="tx1"/>
                </a:solidFill>
              </a:rPr>
              <a:t>MATERIALES Y SUMINISTROS</a:t>
            </a:r>
          </a:p>
        </p:txBody>
      </p:sp>
      <p:sp>
        <p:nvSpPr>
          <p:cNvPr id="13" name="Flecha: a la derecha 12">
            <a:extLst>
              <a:ext uri="{FF2B5EF4-FFF2-40B4-BE49-F238E27FC236}">
                <a16:creationId xmlns:a16="http://schemas.microsoft.com/office/drawing/2014/main" id="{D24CFCA5-9E92-4CA9-A786-E6F7640D387F}"/>
              </a:ext>
            </a:extLst>
          </p:cNvPr>
          <p:cNvSpPr/>
          <p:nvPr/>
        </p:nvSpPr>
        <p:spPr>
          <a:xfrm>
            <a:off x="4126694" y="4910580"/>
            <a:ext cx="449705" cy="299803"/>
          </a:xfrm>
          <a:prstGeom prst="rightArrow">
            <a:avLst/>
          </a:prstGeom>
          <a:solidFill>
            <a:srgbClr val="92D05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Diagrama de flujo: proceso alternativo 13">
            <a:extLst>
              <a:ext uri="{FF2B5EF4-FFF2-40B4-BE49-F238E27FC236}">
                <a16:creationId xmlns:a16="http://schemas.microsoft.com/office/drawing/2014/main" id="{114B4754-134A-4F46-9FE1-ACFCAA797B0F}"/>
              </a:ext>
            </a:extLst>
          </p:cNvPr>
          <p:cNvSpPr/>
          <p:nvPr/>
        </p:nvSpPr>
        <p:spPr>
          <a:xfrm>
            <a:off x="4718697" y="4629785"/>
            <a:ext cx="2411895" cy="861391"/>
          </a:xfrm>
          <a:prstGeom prst="flowChartAlternateProcess">
            <a:avLst/>
          </a:prstGeom>
          <a:solidFill>
            <a:schemeClr val="accent1">
              <a:lumMod val="40000"/>
              <a:lumOff val="60000"/>
            </a:schemeClr>
          </a:solidFill>
          <a:scene3d>
            <a:camera prst="orthographicFront"/>
            <a:lightRig rig="threePt" dir="t"/>
          </a:scene3d>
          <a:sp3d>
            <a:bevelT w="139700" prst="cross"/>
          </a:sp3d>
        </p:spPr>
        <p:style>
          <a:lnRef idx="0">
            <a:schemeClr val="accent6"/>
          </a:lnRef>
          <a:fillRef idx="3">
            <a:schemeClr val="accent6"/>
          </a:fillRef>
          <a:effectRef idx="3">
            <a:schemeClr val="accent6"/>
          </a:effectRef>
          <a:fontRef idx="minor">
            <a:schemeClr val="lt1"/>
          </a:fontRef>
        </p:style>
        <p:txBody>
          <a:bodyPr rtlCol="0" anchor="ctr"/>
          <a:lstStyle/>
          <a:p>
            <a:pPr algn="ctr"/>
            <a:r>
              <a:rPr lang="es-ES" sz="2000" dirty="0">
                <a:solidFill>
                  <a:schemeClr val="tx1"/>
                </a:solidFill>
              </a:rPr>
              <a:t>4 LÍNEAS </a:t>
            </a:r>
          </a:p>
          <a:p>
            <a:pPr algn="ctr"/>
            <a:r>
              <a:rPr lang="es-ES" sz="2000" dirty="0">
                <a:solidFill>
                  <a:schemeClr val="tx1"/>
                </a:solidFill>
              </a:rPr>
              <a:t>(4-5-6-45)</a:t>
            </a:r>
          </a:p>
        </p:txBody>
      </p:sp>
      <p:sp>
        <p:nvSpPr>
          <p:cNvPr id="15" name="Flecha: a la derecha 14">
            <a:extLst>
              <a:ext uri="{FF2B5EF4-FFF2-40B4-BE49-F238E27FC236}">
                <a16:creationId xmlns:a16="http://schemas.microsoft.com/office/drawing/2014/main" id="{925AB0BE-F21B-42DF-9A0F-A55BE34A2873}"/>
              </a:ext>
            </a:extLst>
          </p:cNvPr>
          <p:cNvSpPr/>
          <p:nvPr/>
        </p:nvSpPr>
        <p:spPr>
          <a:xfrm>
            <a:off x="7272890" y="4891569"/>
            <a:ext cx="449705" cy="299803"/>
          </a:xfrm>
          <a:prstGeom prst="rightArrow">
            <a:avLst/>
          </a:prstGeom>
          <a:solidFill>
            <a:srgbClr val="92D05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Diagrama de flujo: proceso alternativo 15">
            <a:extLst>
              <a:ext uri="{FF2B5EF4-FFF2-40B4-BE49-F238E27FC236}">
                <a16:creationId xmlns:a16="http://schemas.microsoft.com/office/drawing/2014/main" id="{D28EC50D-E5F1-43B3-B468-C128E44E0D23}"/>
              </a:ext>
            </a:extLst>
          </p:cNvPr>
          <p:cNvSpPr/>
          <p:nvPr/>
        </p:nvSpPr>
        <p:spPr>
          <a:xfrm>
            <a:off x="7864893" y="4610774"/>
            <a:ext cx="2411895" cy="861391"/>
          </a:xfrm>
          <a:prstGeom prst="flowChartAlternateProcess">
            <a:avLst/>
          </a:prstGeom>
          <a:solidFill>
            <a:schemeClr val="accent1">
              <a:lumMod val="40000"/>
              <a:lumOff val="60000"/>
            </a:schemeClr>
          </a:solidFill>
          <a:scene3d>
            <a:camera prst="orthographicFront"/>
            <a:lightRig rig="threePt" dir="t"/>
          </a:scene3d>
          <a:sp3d>
            <a:bevelT w="139700" prst="cross"/>
          </a:sp3d>
        </p:spPr>
        <p:style>
          <a:lnRef idx="0">
            <a:schemeClr val="accent6"/>
          </a:lnRef>
          <a:fillRef idx="3">
            <a:schemeClr val="accent6"/>
          </a:fillRef>
          <a:effectRef idx="3">
            <a:schemeClr val="accent6"/>
          </a:effectRef>
          <a:fontRef idx="minor">
            <a:schemeClr val="lt1"/>
          </a:fontRef>
        </p:style>
        <p:txBody>
          <a:bodyPr rtlCol="0" anchor="ctr"/>
          <a:lstStyle/>
          <a:p>
            <a:pPr algn="ctr"/>
            <a:r>
              <a:rPr lang="es-CO" sz="2000" dirty="0">
                <a:solidFill>
                  <a:schemeClr val="tx1"/>
                </a:solidFill>
              </a:rPr>
              <a:t>$547,000,000</a:t>
            </a:r>
            <a:endParaRPr lang="es-ES" sz="3600" dirty="0">
              <a:solidFill>
                <a:schemeClr val="tx1"/>
              </a:solidFill>
            </a:endParaRPr>
          </a:p>
        </p:txBody>
      </p:sp>
      <p:sp>
        <p:nvSpPr>
          <p:cNvPr id="18" name="Diagrama de flujo: proceso alternativo 17">
            <a:hlinkClick r:id="rId3" action="ppaction://hlinksldjump"/>
            <a:extLst>
              <a:ext uri="{FF2B5EF4-FFF2-40B4-BE49-F238E27FC236}">
                <a16:creationId xmlns:a16="http://schemas.microsoft.com/office/drawing/2014/main" id="{A58674FC-00A3-4F16-B280-CEC28E1A79C0}"/>
              </a:ext>
            </a:extLst>
          </p:cNvPr>
          <p:cNvSpPr/>
          <p:nvPr/>
        </p:nvSpPr>
        <p:spPr>
          <a:xfrm>
            <a:off x="1572501" y="5675015"/>
            <a:ext cx="2411895" cy="990885"/>
          </a:xfrm>
          <a:prstGeom prst="flowChartAlternateProcess">
            <a:avLst/>
          </a:prstGeom>
          <a:solidFill>
            <a:srgbClr val="5195D3"/>
          </a:solidFill>
          <a:scene3d>
            <a:camera prst="orthographicFront"/>
            <a:lightRig rig="threePt" dir="t"/>
          </a:scene3d>
          <a:sp3d>
            <a:bevelT w="139700" prst="cross"/>
          </a:sp3d>
        </p:spPr>
        <p:style>
          <a:lnRef idx="0">
            <a:schemeClr val="accent6"/>
          </a:lnRef>
          <a:fillRef idx="3">
            <a:schemeClr val="accent6"/>
          </a:fillRef>
          <a:effectRef idx="3">
            <a:schemeClr val="accent6"/>
          </a:effectRef>
          <a:fontRef idx="minor">
            <a:schemeClr val="lt1"/>
          </a:fontRef>
        </p:style>
        <p:txBody>
          <a:bodyPr rtlCol="0" anchor="ctr"/>
          <a:lstStyle/>
          <a:p>
            <a:pPr algn="ctr"/>
            <a:r>
              <a:rPr lang="es-ES" sz="2000" b="1" dirty="0">
                <a:solidFill>
                  <a:schemeClr val="tx1"/>
                </a:solidFill>
              </a:rPr>
              <a:t>OTROS GASTOS ADQUISICIÓN DE SERVICIOS</a:t>
            </a:r>
          </a:p>
        </p:txBody>
      </p:sp>
      <p:sp>
        <p:nvSpPr>
          <p:cNvPr id="19" name="Flecha: a la derecha 18">
            <a:extLst>
              <a:ext uri="{FF2B5EF4-FFF2-40B4-BE49-F238E27FC236}">
                <a16:creationId xmlns:a16="http://schemas.microsoft.com/office/drawing/2014/main" id="{620CDEA7-F20C-4364-8D73-7CB2A8278351}"/>
              </a:ext>
            </a:extLst>
          </p:cNvPr>
          <p:cNvSpPr/>
          <p:nvPr/>
        </p:nvSpPr>
        <p:spPr>
          <a:xfrm>
            <a:off x="4126694" y="6010229"/>
            <a:ext cx="449705" cy="299803"/>
          </a:xfrm>
          <a:prstGeom prst="rightArrow">
            <a:avLst/>
          </a:prstGeom>
          <a:solidFill>
            <a:srgbClr val="92D05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0" name="Diagrama de flujo: proceso alternativo 19">
            <a:extLst>
              <a:ext uri="{FF2B5EF4-FFF2-40B4-BE49-F238E27FC236}">
                <a16:creationId xmlns:a16="http://schemas.microsoft.com/office/drawing/2014/main" id="{95EB927A-8621-490A-83A7-D03EDA9080EF}"/>
              </a:ext>
            </a:extLst>
          </p:cNvPr>
          <p:cNvSpPr/>
          <p:nvPr/>
        </p:nvSpPr>
        <p:spPr>
          <a:xfrm>
            <a:off x="4718697" y="5729434"/>
            <a:ext cx="2411895" cy="861391"/>
          </a:xfrm>
          <a:prstGeom prst="flowChartAlternateProcess">
            <a:avLst/>
          </a:prstGeom>
          <a:solidFill>
            <a:schemeClr val="accent1">
              <a:lumMod val="40000"/>
              <a:lumOff val="60000"/>
            </a:schemeClr>
          </a:solidFill>
          <a:scene3d>
            <a:camera prst="orthographicFront"/>
            <a:lightRig rig="threePt" dir="t"/>
          </a:scene3d>
          <a:sp3d>
            <a:bevelT w="139700" prst="cross"/>
          </a:sp3d>
        </p:spPr>
        <p:style>
          <a:lnRef idx="0">
            <a:schemeClr val="accent6"/>
          </a:lnRef>
          <a:fillRef idx="3">
            <a:schemeClr val="accent6"/>
          </a:fillRef>
          <a:effectRef idx="3">
            <a:schemeClr val="accent6"/>
          </a:effectRef>
          <a:fontRef idx="minor">
            <a:schemeClr val="lt1"/>
          </a:fontRef>
        </p:style>
        <p:txBody>
          <a:bodyPr rtlCol="0" anchor="ctr"/>
          <a:lstStyle/>
          <a:p>
            <a:pPr algn="ctr"/>
            <a:r>
              <a:rPr lang="es-ES" sz="2000" dirty="0">
                <a:solidFill>
                  <a:schemeClr val="tx1"/>
                </a:solidFill>
              </a:rPr>
              <a:t>5 LÍNEAS </a:t>
            </a:r>
          </a:p>
          <a:p>
            <a:pPr algn="ctr"/>
            <a:r>
              <a:rPr lang="es-ES" sz="2000" dirty="0">
                <a:solidFill>
                  <a:schemeClr val="tx1"/>
                </a:solidFill>
              </a:rPr>
              <a:t>(17-19-21-27-36)</a:t>
            </a:r>
          </a:p>
        </p:txBody>
      </p:sp>
      <p:sp>
        <p:nvSpPr>
          <p:cNvPr id="21" name="Flecha: a la derecha 20">
            <a:extLst>
              <a:ext uri="{FF2B5EF4-FFF2-40B4-BE49-F238E27FC236}">
                <a16:creationId xmlns:a16="http://schemas.microsoft.com/office/drawing/2014/main" id="{D22C65FA-E041-4904-A4F6-24C1B28C9DD0}"/>
              </a:ext>
            </a:extLst>
          </p:cNvPr>
          <p:cNvSpPr/>
          <p:nvPr/>
        </p:nvSpPr>
        <p:spPr>
          <a:xfrm>
            <a:off x="7272890" y="5991218"/>
            <a:ext cx="449705" cy="299803"/>
          </a:xfrm>
          <a:prstGeom prst="rightArrow">
            <a:avLst/>
          </a:prstGeom>
          <a:solidFill>
            <a:srgbClr val="92D05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2" name="Diagrama de flujo: proceso alternativo 21">
            <a:extLst>
              <a:ext uri="{FF2B5EF4-FFF2-40B4-BE49-F238E27FC236}">
                <a16:creationId xmlns:a16="http://schemas.microsoft.com/office/drawing/2014/main" id="{7AFECC78-982B-494E-9571-0CA684381CF9}"/>
              </a:ext>
            </a:extLst>
          </p:cNvPr>
          <p:cNvSpPr/>
          <p:nvPr/>
        </p:nvSpPr>
        <p:spPr>
          <a:xfrm>
            <a:off x="7864893" y="5710423"/>
            <a:ext cx="2411895" cy="861391"/>
          </a:xfrm>
          <a:prstGeom prst="flowChartAlternateProcess">
            <a:avLst/>
          </a:prstGeom>
          <a:solidFill>
            <a:schemeClr val="accent1">
              <a:lumMod val="40000"/>
              <a:lumOff val="60000"/>
            </a:schemeClr>
          </a:solidFill>
          <a:scene3d>
            <a:camera prst="orthographicFront"/>
            <a:lightRig rig="threePt" dir="t"/>
          </a:scene3d>
          <a:sp3d>
            <a:bevelT w="139700" prst="cross"/>
          </a:sp3d>
        </p:spPr>
        <p:style>
          <a:lnRef idx="0">
            <a:schemeClr val="accent6"/>
          </a:lnRef>
          <a:fillRef idx="3">
            <a:schemeClr val="accent6"/>
          </a:fillRef>
          <a:effectRef idx="3">
            <a:schemeClr val="accent6"/>
          </a:effectRef>
          <a:fontRef idx="minor">
            <a:schemeClr val="lt1"/>
          </a:fontRef>
        </p:style>
        <p:txBody>
          <a:bodyPr rtlCol="0" anchor="ctr"/>
          <a:lstStyle/>
          <a:p>
            <a:pPr algn="ctr"/>
            <a:r>
              <a:rPr lang="es-CO" sz="2000" dirty="0">
                <a:solidFill>
                  <a:schemeClr val="tx1"/>
                </a:solidFill>
              </a:rPr>
              <a:t>$16,847,200,000</a:t>
            </a:r>
            <a:endParaRPr lang="es-ES" sz="4000" dirty="0">
              <a:solidFill>
                <a:schemeClr val="tx1"/>
              </a:solidFill>
            </a:endParaRPr>
          </a:p>
        </p:txBody>
      </p:sp>
      <p:sp>
        <p:nvSpPr>
          <p:cNvPr id="24" name="Flecha: pentágono 23">
            <a:extLst>
              <a:ext uri="{FF2B5EF4-FFF2-40B4-BE49-F238E27FC236}">
                <a16:creationId xmlns:a16="http://schemas.microsoft.com/office/drawing/2014/main" id="{49C173AC-8B4E-4A33-93F0-1C9CD23FAE41}"/>
              </a:ext>
            </a:extLst>
          </p:cNvPr>
          <p:cNvSpPr/>
          <p:nvPr/>
        </p:nvSpPr>
        <p:spPr>
          <a:xfrm>
            <a:off x="838200" y="4852058"/>
            <a:ext cx="539646" cy="429995"/>
          </a:xfrm>
          <a:prstGeom prst="homePlate">
            <a:avLst/>
          </a:prstGeom>
          <a:solidFill>
            <a:srgbClr val="92D05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ES" dirty="0">
                <a:solidFill>
                  <a:schemeClr val="tx1"/>
                </a:solidFill>
              </a:rPr>
              <a:t>8</a:t>
            </a:r>
          </a:p>
        </p:txBody>
      </p:sp>
      <p:sp>
        <p:nvSpPr>
          <p:cNvPr id="25" name="Flecha: pentágono 24">
            <a:extLst>
              <a:ext uri="{FF2B5EF4-FFF2-40B4-BE49-F238E27FC236}">
                <a16:creationId xmlns:a16="http://schemas.microsoft.com/office/drawing/2014/main" id="{6B8CF895-BB38-492D-8AA4-7EC161734D7D}"/>
              </a:ext>
            </a:extLst>
          </p:cNvPr>
          <p:cNvSpPr/>
          <p:nvPr/>
        </p:nvSpPr>
        <p:spPr>
          <a:xfrm>
            <a:off x="838200" y="5861026"/>
            <a:ext cx="539646" cy="429995"/>
          </a:xfrm>
          <a:prstGeom prst="homePlate">
            <a:avLst/>
          </a:prstGeom>
          <a:solidFill>
            <a:srgbClr val="92D05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ES" dirty="0">
                <a:solidFill>
                  <a:schemeClr val="tx1"/>
                </a:solidFill>
              </a:rPr>
              <a:t>9</a:t>
            </a:r>
          </a:p>
        </p:txBody>
      </p:sp>
      <p:sp>
        <p:nvSpPr>
          <p:cNvPr id="38" name="Diagrama de flujo: proceso alternativo 37">
            <a:hlinkClick r:id="rId4" action="ppaction://hlinksldjump"/>
            <a:extLst>
              <a:ext uri="{FF2B5EF4-FFF2-40B4-BE49-F238E27FC236}">
                <a16:creationId xmlns:a16="http://schemas.microsoft.com/office/drawing/2014/main" id="{C69163FD-C842-45C4-A9F4-26064D3B0541}"/>
              </a:ext>
            </a:extLst>
          </p:cNvPr>
          <p:cNvSpPr/>
          <p:nvPr/>
        </p:nvSpPr>
        <p:spPr>
          <a:xfrm>
            <a:off x="1572501" y="2150536"/>
            <a:ext cx="2411895" cy="861391"/>
          </a:xfrm>
          <a:prstGeom prst="flowChartAlternateProcess">
            <a:avLst/>
          </a:prstGeom>
          <a:solidFill>
            <a:srgbClr val="5195D3"/>
          </a:solidFill>
          <a:scene3d>
            <a:camera prst="orthographicFront"/>
            <a:lightRig rig="threePt" dir="t"/>
          </a:scene3d>
          <a:sp3d>
            <a:bevelT w="139700" prst="cross"/>
          </a:sp3d>
        </p:spPr>
        <p:style>
          <a:lnRef idx="0">
            <a:schemeClr val="accent6"/>
          </a:lnRef>
          <a:fillRef idx="3">
            <a:schemeClr val="accent6"/>
          </a:fillRef>
          <a:effectRef idx="3">
            <a:schemeClr val="accent6"/>
          </a:effectRef>
          <a:fontRef idx="minor">
            <a:schemeClr val="lt1"/>
          </a:fontRef>
        </p:style>
        <p:txBody>
          <a:bodyPr rtlCol="0" anchor="ctr"/>
          <a:lstStyle/>
          <a:p>
            <a:pPr algn="ctr"/>
            <a:r>
              <a:rPr lang="es-ES" sz="2000" b="1" dirty="0">
                <a:solidFill>
                  <a:schemeClr val="tx1"/>
                </a:solidFill>
              </a:rPr>
              <a:t>IMPRESOS Y PUBLICACIONES</a:t>
            </a:r>
          </a:p>
        </p:txBody>
      </p:sp>
      <p:sp>
        <p:nvSpPr>
          <p:cNvPr id="39" name="Flecha: a la derecha 38">
            <a:extLst>
              <a:ext uri="{FF2B5EF4-FFF2-40B4-BE49-F238E27FC236}">
                <a16:creationId xmlns:a16="http://schemas.microsoft.com/office/drawing/2014/main" id="{F8DCB3DF-3C96-4D04-B834-5EEAA095C274}"/>
              </a:ext>
            </a:extLst>
          </p:cNvPr>
          <p:cNvSpPr/>
          <p:nvPr/>
        </p:nvSpPr>
        <p:spPr>
          <a:xfrm>
            <a:off x="4126694" y="2425790"/>
            <a:ext cx="449705" cy="299803"/>
          </a:xfrm>
          <a:prstGeom prst="rightArrow">
            <a:avLst/>
          </a:prstGeom>
          <a:solidFill>
            <a:srgbClr val="92D05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0" name="Diagrama de flujo: proceso alternativo 39">
            <a:extLst>
              <a:ext uri="{FF2B5EF4-FFF2-40B4-BE49-F238E27FC236}">
                <a16:creationId xmlns:a16="http://schemas.microsoft.com/office/drawing/2014/main" id="{D1DA09BB-BB38-4BF0-B00C-793280084EE6}"/>
              </a:ext>
            </a:extLst>
          </p:cNvPr>
          <p:cNvSpPr/>
          <p:nvPr/>
        </p:nvSpPr>
        <p:spPr>
          <a:xfrm>
            <a:off x="4718697" y="2144995"/>
            <a:ext cx="2411895" cy="861391"/>
          </a:xfrm>
          <a:prstGeom prst="flowChartAlternateProcess">
            <a:avLst/>
          </a:prstGeom>
          <a:solidFill>
            <a:schemeClr val="accent1">
              <a:lumMod val="40000"/>
              <a:lumOff val="60000"/>
            </a:schemeClr>
          </a:solidFill>
          <a:scene3d>
            <a:camera prst="orthographicFront"/>
            <a:lightRig rig="threePt" dir="t"/>
          </a:scene3d>
          <a:sp3d>
            <a:bevelT w="139700" prst="cross"/>
          </a:sp3d>
        </p:spPr>
        <p:style>
          <a:lnRef idx="0">
            <a:schemeClr val="accent6"/>
          </a:lnRef>
          <a:fillRef idx="3">
            <a:schemeClr val="accent6"/>
          </a:fillRef>
          <a:effectRef idx="3">
            <a:schemeClr val="accent6"/>
          </a:effectRef>
          <a:fontRef idx="minor">
            <a:schemeClr val="lt1"/>
          </a:fontRef>
        </p:style>
        <p:txBody>
          <a:bodyPr rtlCol="0" anchor="ctr"/>
          <a:lstStyle/>
          <a:p>
            <a:pPr algn="ctr"/>
            <a:r>
              <a:rPr lang="es-ES" sz="2000" dirty="0">
                <a:solidFill>
                  <a:schemeClr val="tx1"/>
                </a:solidFill>
              </a:rPr>
              <a:t>5 LÍNEAS </a:t>
            </a:r>
          </a:p>
          <a:p>
            <a:pPr algn="ctr"/>
            <a:r>
              <a:rPr lang="es-ES" sz="2000" dirty="0">
                <a:solidFill>
                  <a:schemeClr val="tx1"/>
                </a:solidFill>
              </a:rPr>
              <a:t>(12-13-18-57-58)</a:t>
            </a:r>
          </a:p>
        </p:txBody>
      </p:sp>
      <p:sp>
        <p:nvSpPr>
          <p:cNvPr id="41" name="Flecha: a la derecha 40">
            <a:extLst>
              <a:ext uri="{FF2B5EF4-FFF2-40B4-BE49-F238E27FC236}">
                <a16:creationId xmlns:a16="http://schemas.microsoft.com/office/drawing/2014/main" id="{8DD402FC-7D7C-4554-BAB3-CDFBF72AA157}"/>
              </a:ext>
            </a:extLst>
          </p:cNvPr>
          <p:cNvSpPr/>
          <p:nvPr/>
        </p:nvSpPr>
        <p:spPr>
          <a:xfrm>
            <a:off x="7272890" y="2406779"/>
            <a:ext cx="449705" cy="299803"/>
          </a:xfrm>
          <a:prstGeom prst="rightArrow">
            <a:avLst/>
          </a:prstGeom>
          <a:solidFill>
            <a:srgbClr val="92D05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2" name="Diagrama de flujo: proceso alternativo 41">
            <a:extLst>
              <a:ext uri="{FF2B5EF4-FFF2-40B4-BE49-F238E27FC236}">
                <a16:creationId xmlns:a16="http://schemas.microsoft.com/office/drawing/2014/main" id="{7150AA84-FC64-48D3-A1C5-7616FC3C5C72}"/>
              </a:ext>
            </a:extLst>
          </p:cNvPr>
          <p:cNvSpPr/>
          <p:nvPr/>
        </p:nvSpPr>
        <p:spPr>
          <a:xfrm>
            <a:off x="7864893" y="2125984"/>
            <a:ext cx="2411895" cy="861391"/>
          </a:xfrm>
          <a:prstGeom prst="flowChartAlternateProcess">
            <a:avLst/>
          </a:prstGeom>
          <a:solidFill>
            <a:schemeClr val="accent1">
              <a:lumMod val="40000"/>
              <a:lumOff val="60000"/>
            </a:schemeClr>
          </a:solidFill>
          <a:scene3d>
            <a:camera prst="orthographicFront"/>
            <a:lightRig rig="threePt" dir="t"/>
          </a:scene3d>
          <a:sp3d>
            <a:bevelT w="139700" prst="cross"/>
          </a:sp3d>
        </p:spPr>
        <p:style>
          <a:lnRef idx="0">
            <a:schemeClr val="accent6"/>
          </a:lnRef>
          <a:fillRef idx="3">
            <a:schemeClr val="accent6"/>
          </a:fillRef>
          <a:effectRef idx="3">
            <a:schemeClr val="accent6"/>
          </a:effectRef>
          <a:fontRef idx="minor">
            <a:schemeClr val="lt1"/>
          </a:fontRef>
        </p:style>
        <p:txBody>
          <a:bodyPr rtlCol="0" anchor="ctr"/>
          <a:lstStyle/>
          <a:p>
            <a:pPr algn="ctr"/>
            <a:r>
              <a:rPr lang="es-CO" sz="2000" dirty="0">
                <a:solidFill>
                  <a:schemeClr val="tx1"/>
                </a:solidFill>
              </a:rPr>
              <a:t>$1,329,000,000</a:t>
            </a:r>
            <a:endParaRPr lang="es-ES" sz="3600" dirty="0">
              <a:solidFill>
                <a:schemeClr val="tx1"/>
              </a:solidFill>
            </a:endParaRPr>
          </a:p>
        </p:txBody>
      </p:sp>
      <p:sp>
        <p:nvSpPr>
          <p:cNvPr id="43" name="Flecha: pentágono 42">
            <a:extLst>
              <a:ext uri="{FF2B5EF4-FFF2-40B4-BE49-F238E27FC236}">
                <a16:creationId xmlns:a16="http://schemas.microsoft.com/office/drawing/2014/main" id="{AC8C3BDF-8BEC-44CA-B8F3-93618F62D34B}"/>
              </a:ext>
            </a:extLst>
          </p:cNvPr>
          <p:cNvSpPr/>
          <p:nvPr/>
        </p:nvSpPr>
        <p:spPr>
          <a:xfrm>
            <a:off x="838200" y="2341681"/>
            <a:ext cx="539646" cy="429995"/>
          </a:xfrm>
          <a:prstGeom prst="homePlate">
            <a:avLst/>
          </a:prstGeom>
          <a:solidFill>
            <a:srgbClr val="92D05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ES" dirty="0">
                <a:solidFill>
                  <a:schemeClr val="tx1"/>
                </a:solidFill>
              </a:rPr>
              <a:t>6</a:t>
            </a:r>
          </a:p>
        </p:txBody>
      </p:sp>
      <p:sp>
        <p:nvSpPr>
          <p:cNvPr id="44" name="Diagrama de flujo: proceso alternativo 43">
            <a:hlinkClick r:id="rId5" action="ppaction://hlinksldjump"/>
            <a:extLst>
              <a:ext uri="{FF2B5EF4-FFF2-40B4-BE49-F238E27FC236}">
                <a16:creationId xmlns:a16="http://schemas.microsoft.com/office/drawing/2014/main" id="{592A1336-593F-4F64-81BE-1CC3FE8CF13B}"/>
              </a:ext>
            </a:extLst>
          </p:cNvPr>
          <p:cNvSpPr/>
          <p:nvPr/>
        </p:nvSpPr>
        <p:spPr>
          <a:xfrm>
            <a:off x="1572501" y="3396004"/>
            <a:ext cx="2411895" cy="861391"/>
          </a:xfrm>
          <a:prstGeom prst="flowChartAlternateProcess">
            <a:avLst/>
          </a:prstGeom>
          <a:solidFill>
            <a:srgbClr val="6CA6DA"/>
          </a:solidFill>
          <a:scene3d>
            <a:camera prst="orthographicFront"/>
            <a:lightRig rig="threePt" dir="t"/>
          </a:scene3d>
          <a:sp3d>
            <a:bevelT w="139700" prst="cross"/>
          </a:sp3d>
        </p:spPr>
        <p:style>
          <a:lnRef idx="0">
            <a:schemeClr val="accent6"/>
          </a:lnRef>
          <a:fillRef idx="3">
            <a:schemeClr val="accent6"/>
          </a:fillRef>
          <a:effectRef idx="3">
            <a:schemeClr val="accent6"/>
          </a:effectRef>
          <a:fontRef idx="minor">
            <a:schemeClr val="lt1"/>
          </a:fontRef>
        </p:style>
        <p:txBody>
          <a:bodyPr rtlCol="0" anchor="ctr"/>
          <a:lstStyle/>
          <a:p>
            <a:pPr algn="ctr"/>
            <a:r>
              <a:rPr lang="es-ES" sz="2000" b="1" dirty="0">
                <a:solidFill>
                  <a:schemeClr val="tx1"/>
                </a:solidFill>
              </a:rPr>
              <a:t>MANTENIMIENTO</a:t>
            </a:r>
          </a:p>
        </p:txBody>
      </p:sp>
      <p:sp>
        <p:nvSpPr>
          <p:cNvPr id="45" name="Flecha: a la derecha 44">
            <a:extLst>
              <a:ext uri="{FF2B5EF4-FFF2-40B4-BE49-F238E27FC236}">
                <a16:creationId xmlns:a16="http://schemas.microsoft.com/office/drawing/2014/main" id="{39656D08-195C-4245-A1A3-A5B5BA406654}"/>
              </a:ext>
            </a:extLst>
          </p:cNvPr>
          <p:cNvSpPr/>
          <p:nvPr/>
        </p:nvSpPr>
        <p:spPr>
          <a:xfrm>
            <a:off x="4126694" y="3671258"/>
            <a:ext cx="449705" cy="299803"/>
          </a:xfrm>
          <a:prstGeom prst="rightArrow">
            <a:avLst/>
          </a:prstGeom>
          <a:solidFill>
            <a:srgbClr val="92D05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6" name="Diagrama de flujo: proceso alternativo 45">
            <a:extLst>
              <a:ext uri="{FF2B5EF4-FFF2-40B4-BE49-F238E27FC236}">
                <a16:creationId xmlns:a16="http://schemas.microsoft.com/office/drawing/2014/main" id="{CA901A50-D440-4551-9D1D-AFD894C83C81}"/>
              </a:ext>
            </a:extLst>
          </p:cNvPr>
          <p:cNvSpPr/>
          <p:nvPr/>
        </p:nvSpPr>
        <p:spPr>
          <a:xfrm>
            <a:off x="4718697" y="3289925"/>
            <a:ext cx="2411895" cy="1051869"/>
          </a:xfrm>
          <a:prstGeom prst="flowChartAlternateProcess">
            <a:avLst/>
          </a:prstGeom>
          <a:solidFill>
            <a:schemeClr val="accent1">
              <a:lumMod val="40000"/>
              <a:lumOff val="60000"/>
            </a:schemeClr>
          </a:solidFill>
          <a:scene3d>
            <a:camera prst="orthographicFront"/>
            <a:lightRig rig="threePt" dir="t"/>
          </a:scene3d>
          <a:sp3d>
            <a:bevelT w="139700" prst="cross"/>
          </a:sp3d>
        </p:spPr>
        <p:style>
          <a:lnRef idx="0">
            <a:schemeClr val="accent6"/>
          </a:lnRef>
          <a:fillRef idx="3">
            <a:schemeClr val="accent6"/>
          </a:fillRef>
          <a:effectRef idx="3">
            <a:schemeClr val="accent6"/>
          </a:effectRef>
          <a:fontRef idx="minor">
            <a:schemeClr val="lt1"/>
          </a:fontRef>
        </p:style>
        <p:txBody>
          <a:bodyPr rtlCol="0" anchor="ctr"/>
          <a:lstStyle/>
          <a:p>
            <a:pPr algn="ctr"/>
            <a:r>
              <a:rPr lang="es-ES" sz="2000" dirty="0">
                <a:solidFill>
                  <a:schemeClr val="tx1"/>
                </a:solidFill>
              </a:rPr>
              <a:t>12 LÍNEAS </a:t>
            </a:r>
          </a:p>
          <a:p>
            <a:pPr algn="ctr"/>
            <a:r>
              <a:rPr lang="es-ES" sz="2000" dirty="0">
                <a:solidFill>
                  <a:schemeClr val="tx1"/>
                </a:solidFill>
              </a:rPr>
              <a:t>(7-8-9-10-26-32-46-55-64-66-67-68)</a:t>
            </a:r>
          </a:p>
        </p:txBody>
      </p:sp>
      <p:sp>
        <p:nvSpPr>
          <p:cNvPr id="47" name="Flecha: a la derecha 46">
            <a:extLst>
              <a:ext uri="{FF2B5EF4-FFF2-40B4-BE49-F238E27FC236}">
                <a16:creationId xmlns:a16="http://schemas.microsoft.com/office/drawing/2014/main" id="{FB042ACF-77C4-40A9-972A-0925618CCDC3}"/>
              </a:ext>
            </a:extLst>
          </p:cNvPr>
          <p:cNvSpPr/>
          <p:nvPr/>
        </p:nvSpPr>
        <p:spPr>
          <a:xfrm>
            <a:off x="7272890" y="3652247"/>
            <a:ext cx="449705" cy="299803"/>
          </a:xfrm>
          <a:prstGeom prst="rightArrow">
            <a:avLst/>
          </a:prstGeom>
          <a:solidFill>
            <a:srgbClr val="92D05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8" name="Diagrama de flujo: proceso alternativo 47">
            <a:extLst>
              <a:ext uri="{FF2B5EF4-FFF2-40B4-BE49-F238E27FC236}">
                <a16:creationId xmlns:a16="http://schemas.microsoft.com/office/drawing/2014/main" id="{A33F38EF-7951-4EA5-94CC-242911F31477}"/>
              </a:ext>
            </a:extLst>
          </p:cNvPr>
          <p:cNvSpPr/>
          <p:nvPr/>
        </p:nvSpPr>
        <p:spPr>
          <a:xfrm>
            <a:off x="7864893" y="3371452"/>
            <a:ext cx="2411895" cy="861391"/>
          </a:xfrm>
          <a:prstGeom prst="flowChartAlternateProcess">
            <a:avLst/>
          </a:prstGeom>
          <a:solidFill>
            <a:schemeClr val="accent1">
              <a:lumMod val="40000"/>
              <a:lumOff val="60000"/>
            </a:schemeClr>
          </a:solidFill>
          <a:scene3d>
            <a:camera prst="orthographicFront"/>
            <a:lightRig rig="threePt" dir="t"/>
          </a:scene3d>
          <a:sp3d>
            <a:bevelT w="139700" prst="cross"/>
          </a:sp3d>
        </p:spPr>
        <p:style>
          <a:lnRef idx="0">
            <a:schemeClr val="accent6"/>
          </a:lnRef>
          <a:fillRef idx="3">
            <a:schemeClr val="accent6"/>
          </a:fillRef>
          <a:effectRef idx="3">
            <a:schemeClr val="accent6"/>
          </a:effectRef>
          <a:fontRef idx="minor">
            <a:schemeClr val="lt1"/>
          </a:fontRef>
        </p:style>
        <p:txBody>
          <a:bodyPr rtlCol="0" anchor="ctr"/>
          <a:lstStyle/>
          <a:p>
            <a:pPr algn="ctr"/>
            <a:r>
              <a:rPr lang="es-CO" sz="2000" dirty="0">
                <a:solidFill>
                  <a:schemeClr val="tx1"/>
                </a:solidFill>
              </a:rPr>
              <a:t>$6,590,020,000</a:t>
            </a:r>
            <a:endParaRPr lang="es-ES" sz="3200" dirty="0">
              <a:solidFill>
                <a:schemeClr val="tx1"/>
              </a:solidFill>
            </a:endParaRPr>
          </a:p>
        </p:txBody>
      </p:sp>
      <p:sp>
        <p:nvSpPr>
          <p:cNvPr id="49" name="Flecha: pentágono 48">
            <a:extLst>
              <a:ext uri="{FF2B5EF4-FFF2-40B4-BE49-F238E27FC236}">
                <a16:creationId xmlns:a16="http://schemas.microsoft.com/office/drawing/2014/main" id="{EC815097-7F00-43EE-A90A-05D0F6B37576}"/>
              </a:ext>
            </a:extLst>
          </p:cNvPr>
          <p:cNvSpPr/>
          <p:nvPr/>
        </p:nvSpPr>
        <p:spPr>
          <a:xfrm>
            <a:off x="838200" y="3606160"/>
            <a:ext cx="539646" cy="429995"/>
          </a:xfrm>
          <a:prstGeom prst="homePlate">
            <a:avLst/>
          </a:prstGeom>
          <a:solidFill>
            <a:srgbClr val="92D05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ES" dirty="0">
                <a:solidFill>
                  <a:schemeClr val="tx1"/>
                </a:solidFill>
              </a:rPr>
              <a:t>7</a:t>
            </a:r>
          </a:p>
        </p:txBody>
      </p:sp>
      <p:sp>
        <p:nvSpPr>
          <p:cNvPr id="29" name="Rectángulo 28">
            <a:extLst>
              <a:ext uri="{FF2B5EF4-FFF2-40B4-BE49-F238E27FC236}">
                <a16:creationId xmlns:a16="http://schemas.microsoft.com/office/drawing/2014/main" id="{AF6D0E92-3B0A-4200-B7A1-A4F1CB5F57DD}"/>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30" name="Imagen 29" descr="Fondos oscuros-01.png">
            <a:extLst>
              <a:ext uri="{FF2B5EF4-FFF2-40B4-BE49-F238E27FC236}">
                <a16:creationId xmlns:a16="http://schemas.microsoft.com/office/drawing/2014/main" id="{7FF03D52-CB25-4691-A7E5-4F75BC0A22A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31" name="CuadroTexto 30">
            <a:extLst>
              <a:ext uri="{FF2B5EF4-FFF2-40B4-BE49-F238E27FC236}">
                <a16:creationId xmlns:a16="http://schemas.microsoft.com/office/drawing/2014/main" id="{60AF64D7-A48F-42F1-A3E8-E974B9BBBE9F}"/>
              </a:ext>
            </a:extLst>
          </p:cNvPr>
          <p:cNvSpPr txBox="1"/>
          <p:nvPr/>
        </p:nvSpPr>
        <p:spPr>
          <a:xfrm>
            <a:off x="6485642" y="393032"/>
            <a:ext cx="5534754" cy="523220"/>
          </a:xfrm>
          <a:prstGeom prst="rect">
            <a:avLst/>
          </a:prstGeom>
          <a:noFill/>
        </p:spPr>
        <p:txBody>
          <a:bodyPr wrap="square" rtlCol="0">
            <a:spAutoFit/>
          </a:bodyPr>
          <a:lstStyle/>
          <a:p>
            <a:pPr algn="r"/>
            <a:r>
              <a:rPr lang="es-ES" sz="2800" b="1" dirty="0">
                <a:solidFill>
                  <a:schemeClr val="bg1"/>
                </a:solidFill>
              </a:rPr>
              <a:t>LÍNEAS DEL PAA SAE 2018</a:t>
            </a:r>
            <a:endParaRPr lang="es-ES" sz="2800" dirty="0">
              <a:solidFill>
                <a:schemeClr val="bg1"/>
              </a:solidFill>
            </a:endParaRPr>
          </a:p>
        </p:txBody>
      </p:sp>
    </p:spTree>
    <p:extLst>
      <p:ext uri="{BB962C8B-B14F-4D97-AF65-F5344CB8AC3E}">
        <p14:creationId xmlns:p14="http://schemas.microsoft.com/office/powerpoint/2010/main" val="27347475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Diagrama de flujo: proceso alternativo 17">
            <a:hlinkClick r:id="rId2" action="ppaction://hlinksldjump"/>
            <a:extLst>
              <a:ext uri="{FF2B5EF4-FFF2-40B4-BE49-F238E27FC236}">
                <a16:creationId xmlns:a16="http://schemas.microsoft.com/office/drawing/2014/main" id="{A58674FC-00A3-4F16-B280-CEC28E1A79C0}"/>
              </a:ext>
            </a:extLst>
          </p:cNvPr>
          <p:cNvSpPr/>
          <p:nvPr/>
        </p:nvSpPr>
        <p:spPr>
          <a:xfrm>
            <a:off x="1804730" y="4597389"/>
            <a:ext cx="2411895" cy="861391"/>
          </a:xfrm>
          <a:prstGeom prst="flowChartAlternateProcess">
            <a:avLst/>
          </a:prstGeom>
          <a:solidFill>
            <a:srgbClr val="5195D3"/>
          </a:solidFill>
          <a:scene3d>
            <a:camera prst="orthographicFront"/>
            <a:lightRig rig="threePt" dir="t"/>
          </a:scene3d>
          <a:sp3d>
            <a:bevelT w="139700" prst="cross"/>
          </a:sp3d>
        </p:spPr>
        <p:style>
          <a:lnRef idx="0">
            <a:schemeClr val="accent6"/>
          </a:lnRef>
          <a:fillRef idx="3">
            <a:schemeClr val="accent6"/>
          </a:fillRef>
          <a:effectRef idx="3">
            <a:schemeClr val="accent6"/>
          </a:effectRef>
          <a:fontRef idx="minor">
            <a:schemeClr val="lt1"/>
          </a:fontRef>
        </p:style>
        <p:txBody>
          <a:bodyPr rtlCol="0" anchor="ctr"/>
          <a:lstStyle/>
          <a:p>
            <a:pPr algn="ctr"/>
            <a:r>
              <a:rPr lang="es-ES" sz="2000" b="1" dirty="0">
                <a:solidFill>
                  <a:schemeClr val="tx1"/>
                </a:solidFill>
              </a:rPr>
              <a:t>SERVICIOS TEMPORALES</a:t>
            </a:r>
          </a:p>
        </p:txBody>
      </p:sp>
      <p:sp>
        <p:nvSpPr>
          <p:cNvPr id="19" name="Flecha: a la derecha 18">
            <a:extLst>
              <a:ext uri="{FF2B5EF4-FFF2-40B4-BE49-F238E27FC236}">
                <a16:creationId xmlns:a16="http://schemas.microsoft.com/office/drawing/2014/main" id="{620CDEA7-F20C-4364-8D73-7CB2A8278351}"/>
              </a:ext>
            </a:extLst>
          </p:cNvPr>
          <p:cNvSpPr/>
          <p:nvPr/>
        </p:nvSpPr>
        <p:spPr>
          <a:xfrm>
            <a:off x="4358923" y="4872643"/>
            <a:ext cx="449705" cy="299803"/>
          </a:xfrm>
          <a:prstGeom prst="rightArrow">
            <a:avLst/>
          </a:prstGeom>
          <a:solidFill>
            <a:srgbClr val="92D05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0" name="Diagrama de flujo: proceso alternativo 19">
            <a:extLst>
              <a:ext uri="{FF2B5EF4-FFF2-40B4-BE49-F238E27FC236}">
                <a16:creationId xmlns:a16="http://schemas.microsoft.com/office/drawing/2014/main" id="{95EB927A-8621-490A-83A7-D03EDA9080EF}"/>
              </a:ext>
            </a:extLst>
          </p:cNvPr>
          <p:cNvSpPr/>
          <p:nvPr/>
        </p:nvSpPr>
        <p:spPr>
          <a:xfrm>
            <a:off x="4950926" y="4591848"/>
            <a:ext cx="2411895" cy="861391"/>
          </a:xfrm>
          <a:prstGeom prst="flowChartAlternateProcess">
            <a:avLst/>
          </a:prstGeom>
          <a:solidFill>
            <a:schemeClr val="accent1">
              <a:lumMod val="40000"/>
              <a:lumOff val="60000"/>
            </a:schemeClr>
          </a:solidFill>
          <a:scene3d>
            <a:camera prst="orthographicFront"/>
            <a:lightRig rig="threePt" dir="t"/>
          </a:scene3d>
          <a:sp3d>
            <a:bevelT w="139700" prst="cross"/>
          </a:sp3d>
        </p:spPr>
        <p:style>
          <a:lnRef idx="0">
            <a:schemeClr val="accent6"/>
          </a:lnRef>
          <a:fillRef idx="3">
            <a:schemeClr val="accent6"/>
          </a:fillRef>
          <a:effectRef idx="3">
            <a:schemeClr val="accent6"/>
          </a:effectRef>
          <a:fontRef idx="minor">
            <a:schemeClr val="lt1"/>
          </a:fontRef>
        </p:style>
        <p:txBody>
          <a:bodyPr rtlCol="0" anchor="ctr"/>
          <a:lstStyle/>
          <a:p>
            <a:pPr algn="ctr"/>
            <a:r>
              <a:rPr lang="es-ES" sz="2000" dirty="0">
                <a:solidFill>
                  <a:schemeClr val="tx1"/>
                </a:solidFill>
              </a:rPr>
              <a:t>1 LÍNEA </a:t>
            </a:r>
          </a:p>
          <a:p>
            <a:pPr algn="ctr"/>
            <a:r>
              <a:rPr lang="es-ES" sz="2000" dirty="0">
                <a:solidFill>
                  <a:schemeClr val="tx1"/>
                </a:solidFill>
              </a:rPr>
              <a:t>(44)</a:t>
            </a:r>
          </a:p>
        </p:txBody>
      </p:sp>
      <p:sp>
        <p:nvSpPr>
          <p:cNvPr id="21" name="Flecha: a la derecha 20">
            <a:extLst>
              <a:ext uri="{FF2B5EF4-FFF2-40B4-BE49-F238E27FC236}">
                <a16:creationId xmlns:a16="http://schemas.microsoft.com/office/drawing/2014/main" id="{D22C65FA-E041-4904-A4F6-24C1B28C9DD0}"/>
              </a:ext>
            </a:extLst>
          </p:cNvPr>
          <p:cNvSpPr/>
          <p:nvPr/>
        </p:nvSpPr>
        <p:spPr>
          <a:xfrm>
            <a:off x="7505119" y="4853632"/>
            <a:ext cx="449705" cy="299803"/>
          </a:xfrm>
          <a:prstGeom prst="rightArrow">
            <a:avLst/>
          </a:prstGeom>
          <a:solidFill>
            <a:srgbClr val="92D05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2" name="Diagrama de flujo: proceso alternativo 21">
            <a:extLst>
              <a:ext uri="{FF2B5EF4-FFF2-40B4-BE49-F238E27FC236}">
                <a16:creationId xmlns:a16="http://schemas.microsoft.com/office/drawing/2014/main" id="{7AFECC78-982B-494E-9571-0CA684381CF9}"/>
              </a:ext>
            </a:extLst>
          </p:cNvPr>
          <p:cNvSpPr/>
          <p:nvPr/>
        </p:nvSpPr>
        <p:spPr>
          <a:xfrm>
            <a:off x="8097122" y="4572837"/>
            <a:ext cx="2411895" cy="861391"/>
          </a:xfrm>
          <a:prstGeom prst="flowChartAlternateProcess">
            <a:avLst/>
          </a:prstGeom>
          <a:solidFill>
            <a:schemeClr val="accent1">
              <a:lumMod val="40000"/>
              <a:lumOff val="60000"/>
            </a:schemeClr>
          </a:solidFill>
          <a:scene3d>
            <a:camera prst="orthographicFront"/>
            <a:lightRig rig="threePt" dir="t"/>
          </a:scene3d>
          <a:sp3d>
            <a:bevelT w="139700" prst="cross"/>
          </a:sp3d>
        </p:spPr>
        <p:style>
          <a:lnRef idx="0">
            <a:schemeClr val="accent6"/>
          </a:lnRef>
          <a:fillRef idx="3">
            <a:schemeClr val="accent6"/>
          </a:fillRef>
          <a:effectRef idx="3">
            <a:schemeClr val="accent6"/>
          </a:effectRef>
          <a:fontRef idx="minor">
            <a:schemeClr val="lt1"/>
          </a:fontRef>
        </p:style>
        <p:txBody>
          <a:bodyPr rtlCol="0" anchor="ctr"/>
          <a:lstStyle/>
          <a:p>
            <a:pPr algn="ctr"/>
            <a:r>
              <a:rPr lang="es-CO" sz="2000" dirty="0">
                <a:solidFill>
                  <a:schemeClr val="tx1"/>
                </a:solidFill>
              </a:rPr>
              <a:t>$2,800,000,000</a:t>
            </a:r>
            <a:endParaRPr lang="es-ES" sz="4400" dirty="0">
              <a:solidFill>
                <a:schemeClr val="tx1"/>
              </a:solidFill>
            </a:endParaRPr>
          </a:p>
        </p:txBody>
      </p:sp>
      <p:sp>
        <p:nvSpPr>
          <p:cNvPr id="25" name="Flecha: pentágono 24">
            <a:extLst>
              <a:ext uri="{FF2B5EF4-FFF2-40B4-BE49-F238E27FC236}">
                <a16:creationId xmlns:a16="http://schemas.microsoft.com/office/drawing/2014/main" id="{29940BAD-1A25-4D8A-9C9A-C0BCA18C4224}"/>
              </a:ext>
            </a:extLst>
          </p:cNvPr>
          <p:cNvSpPr/>
          <p:nvPr/>
        </p:nvSpPr>
        <p:spPr>
          <a:xfrm>
            <a:off x="1070429" y="4788534"/>
            <a:ext cx="539646" cy="429995"/>
          </a:xfrm>
          <a:prstGeom prst="homePlate">
            <a:avLst/>
          </a:prstGeom>
          <a:solidFill>
            <a:srgbClr val="92D05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ES" dirty="0">
                <a:solidFill>
                  <a:schemeClr val="tx1"/>
                </a:solidFill>
              </a:rPr>
              <a:t>12</a:t>
            </a:r>
          </a:p>
        </p:txBody>
      </p:sp>
      <p:sp>
        <p:nvSpPr>
          <p:cNvPr id="26" name="Diagrama de flujo: proceso alternativo 25">
            <a:hlinkClick r:id="rId3" action="ppaction://hlinksldjump"/>
            <a:extLst>
              <a:ext uri="{FF2B5EF4-FFF2-40B4-BE49-F238E27FC236}">
                <a16:creationId xmlns:a16="http://schemas.microsoft.com/office/drawing/2014/main" id="{57144431-127D-4408-A15D-77D7EF9884B6}"/>
              </a:ext>
            </a:extLst>
          </p:cNvPr>
          <p:cNvSpPr/>
          <p:nvPr/>
        </p:nvSpPr>
        <p:spPr>
          <a:xfrm>
            <a:off x="1804730" y="5742611"/>
            <a:ext cx="2411895" cy="861391"/>
          </a:xfrm>
          <a:prstGeom prst="flowChartAlternateProcess">
            <a:avLst/>
          </a:prstGeom>
          <a:solidFill>
            <a:srgbClr val="6CA6DA"/>
          </a:solidFill>
          <a:scene3d>
            <a:camera prst="orthographicFront"/>
            <a:lightRig rig="threePt" dir="t"/>
          </a:scene3d>
          <a:sp3d>
            <a:bevelT w="139700" prst="cross"/>
          </a:sp3d>
        </p:spPr>
        <p:style>
          <a:lnRef idx="0">
            <a:schemeClr val="accent6"/>
          </a:lnRef>
          <a:fillRef idx="3">
            <a:schemeClr val="accent6"/>
          </a:fillRef>
          <a:effectRef idx="3">
            <a:schemeClr val="accent6"/>
          </a:effectRef>
          <a:fontRef idx="minor">
            <a:schemeClr val="lt1"/>
          </a:fontRef>
        </p:style>
        <p:txBody>
          <a:bodyPr rtlCol="0" anchor="ctr"/>
          <a:lstStyle/>
          <a:p>
            <a:pPr algn="ctr"/>
            <a:r>
              <a:rPr lang="es-ES" sz="2000" b="1" dirty="0">
                <a:solidFill>
                  <a:schemeClr val="tx1"/>
                </a:solidFill>
              </a:rPr>
              <a:t>VIÁTICOS Y GASTOS</a:t>
            </a:r>
          </a:p>
        </p:txBody>
      </p:sp>
      <p:sp>
        <p:nvSpPr>
          <p:cNvPr id="27" name="Flecha: a la derecha 26">
            <a:extLst>
              <a:ext uri="{FF2B5EF4-FFF2-40B4-BE49-F238E27FC236}">
                <a16:creationId xmlns:a16="http://schemas.microsoft.com/office/drawing/2014/main" id="{86BC30A8-9BFD-41E3-8652-74E187FCC6B9}"/>
              </a:ext>
            </a:extLst>
          </p:cNvPr>
          <p:cNvSpPr/>
          <p:nvPr/>
        </p:nvSpPr>
        <p:spPr>
          <a:xfrm>
            <a:off x="4358923" y="6017865"/>
            <a:ext cx="449705" cy="299803"/>
          </a:xfrm>
          <a:prstGeom prst="rightArrow">
            <a:avLst/>
          </a:prstGeom>
          <a:solidFill>
            <a:srgbClr val="92D05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8" name="Diagrama de flujo: proceso alternativo 27">
            <a:extLst>
              <a:ext uri="{FF2B5EF4-FFF2-40B4-BE49-F238E27FC236}">
                <a16:creationId xmlns:a16="http://schemas.microsoft.com/office/drawing/2014/main" id="{698A239D-34AF-4441-987B-8FA212C1B18E}"/>
              </a:ext>
            </a:extLst>
          </p:cNvPr>
          <p:cNvSpPr/>
          <p:nvPr/>
        </p:nvSpPr>
        <p:spPr>
          <a:xfrm>
            <a:off x="4950926" y="5737070"/>
            <a:ext cx="2411895" cy="861391"/>
          </a:xfrm>
          <a:prstGeom prst="flowChartAlternateProcess">
            <a:avLst/>
          </a:prstGeom>
          <a:solidFill>
            <a:schemeClr val="accent1">
              <a:lumMod val="40000"/>
              <a:lumOff val="60000"/>
            </a:schemeClr>
          </a:solidFill>
          <a:scene3d>
            <a:camera prst="orthographicFront"/>
            <a:lightRig rig="threePt" dir="t"/>
          </a:scene3d>
          <a:sp3d>
            <a:bevelT w="139700" prst="cross"/>
          </a:sp3d>
        </p:spPr>
        <p:style>
          <a:lnRef idx="0">
            <a:schemeClr val="accent6"/>
          </a:lnRef>
          <a:fillRef idx="3">
            <a:schemeClr val="accent6"/>
          </a:fillRef>
          <a:effectRef idx="3">
            <a:schemeClr val="accent6"/>
          </a:effectRef>
          <a:fontRef idx="minor">
            <a:schemeClr val="lt1"/>
          </a:fontRef>
        </p:style>
        <p:txBody>
          <a:bodyPr rtlCol="0" anchor="ctr"/>
          <a:lstStyle/>
          <a:p>
            <a:pPr algn="ctr"/>
            <a:r>
              <a:rPr lang="es-ES" sz="2000" dirty="0">
                <a:solidFill>
                  <a:schemeClr val="tx1"/>
                </a:solidFill>
              </a:rPr>
              <a:t>1 LÍNEA </a:t>
            </a:r>
          </a:p>
          <a:p>
            <a:pPr algn="ctr"/>
            <a:r>
              <a:rPr lang="es-ES" sz="2000" dirty="0">
                <a:solidFill>
                  <a:schemeClr val="tx1"/>
                </a:solidFill>
              </a:rPr>
              <a:t>(47)</a:t>
            </a:r>
          </a:p>
        </p:txBody>
      </p:sp>
      <p:sp>
        <p:nvSpPr>
          <p:cNvPr id="29" name="Flecha: a la derecha 28">
            <a:extLst>
              <a:ext uri="{FF2B5EF4-FFF2-40B4-BE49-F238E27FC236}">
                <a16:creationId xmlns:a16="http://schemas.microsoft.com/office/drawing/2014/main" id="{9DC31E3E-9888-4B20-87EE-C0CF38E7C9DC}"/>
              </a:ext>
            </a:extLst>
          </p:cNvPr>
          <p:cNvSpPr/>
          <p:nvPr/>
        </p:nvSpPr>
        <p:spPr>
          <a:xfrm>
            <a:off x="7505119" y="5998854"/>
            <a:ext cx="449705" cy="299803"/>
          </a:xfrm>
          <a:prstGeom prst="rightArrow">
            <a:avLst/>
          </a:prstGeom>
          <a:solidFill>
            <a:srgbClr val="92D05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0" name="Diagrama de flujo: proceso alternativo 29">
            <a:extLst>
              <a:ext uri="{FF2B5EF4-FFF2-40B4-BE49-F238E27FC236}">
                <a16:creationId xmlns:a16="http://schemas.microsoft.com/office/drawing/2014/main" id="{2AAE89B9-1B56-4B17-B4AC-8C6A14EE2C82}"/>
              </a:ext>
            </a:extLst>
          </p:cNvPr>
          <p:cNvSpPr/>
          <p:nvPr/>
        </p:nvSpPr>
        <p:spPr>
          <a:xfrm>
            <a:off x="8097122" y="5718059"/>
            <a:ext cx="2411895" cy="861391"/>
          </a:xfrm>
          <a:prstGeom prst="flowChartAlternateProcess">
            <a:avLst/>
          </a:prstGeom>
          <a:solidFill>
            <a:schemeClr val="accent1">
              <a:lumMod val="40000"/>
              <a:lumOff val="60000"/>
            </a:schemeClr>
          </a:solidFill>
          <a:scene3d>
            <a:camera prst="orthographicFront"/>
            <a:lightRig rig="threePt" dir="t"/>
          </a:scene3d>
          <a:sp3d>
            <a:bevelT w="139700" prst="cross"/>
          </a:sp3d>
        </p:spPr>
        <p:style>
          <a:lnRef idx="0">
            <a:schemeClr val="accent6"/>
          </a:lnRef>
          <a:fillRef idx="3">
            <a:schemeClr val="accent6"/>
          </a:fillRef>
          <a:effectRef idx="3">
            <a:schemeClr val="accent6"/>
          </a:effectRef>
          <a:fontRef idx="minor">
            <a:schemeClr val="lt1"/>
          </a:fontRef>
        </p:style>
        <p:txBody>
          <a:bodyPr rtlCol="0" anchor="ctr"/>
          <a:lstStyle/>
          <a:p>
            <a:pPr algn="ctr"/>
            <a:r>
              <a:rPr lang="es-CO" sz="2000" dirty="0">
                <a:solidFill>
                  <a:schemeClr val="tx1"/>
                </a:solidFill>
              </a:rPr>
              <a:t>$3,416,500,000</a:t>
            </a:r>
            <a:endParaRPr lang="es-ES" sz="3600" dirty="0">
              <a:solidFill>
                <a:schemeClr val="tx1"/>
              </a:solidFill>
            </a:endParaRPr>
          </a:p>
        </p:txBody>
      </p:sp>
      <p:sp>
        <p:nvSpPr>
          <p:cNvPr id="31" name="Flecha: pentágono 30">
            <a:extLst>
              <a:ext uri="{FF2B5EF4-FFF2-40B4-BE49-F238E27FC236}">
                <a16:creationId xmlns:a16="http://schemas.microsoft.com/office/drawing/2014/main" id="{FD83D998-19EA-417C-BB54-848ECC788C25}"/>
              </a:ext>
            </a:extLst>
          </p:cNvPr>
          <p:cNvSpPr/>
          <p:nvPr/>
        </p:nvSpPr>
        <p:spPr>
          <a:xfrm>
            <a:off x="1070429" y="5952767"/>
            <a:ext cx="539646" cy="429995"/>
          </a:xfrm>
          <a:prstGeom prst="homePlate">
            <a:avLst/>
          </a:prstGeom>
          <a:solidFill>
            <a:srgbClr val="92D05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ES" dirty="0">
                <a:solidFill>
                  <a:schemeClr val="tx1"/>
                </a:solidFill>
              </a:rPr>
              <a:t>13</a:t>
            </a:r>
          </a:p>
        </p:txBody>
      </p:sp>
      <p:sp>
        <p:nvSpPr>
          <p:cNvPr id="32" name="Diagrama de flujo: proceso alternativo 31">
            <a:hlinkClick r:id="rId4" action="ppaction://hlinksldjump"/>
            <a:extLst>
              <a:ext uri="{FF2B5EF4-FFF2-40B4-BE49-F238E27FC236}">
                <a16:creationId xmlns:a16="http://schemas.microsoft.com/office/drawing/2014/main" id="{D09234D2-AA5E-4325-B2EB-6F4FE9323183}"/>
              </a:ext>
            </a:extLst>
          </p:cNvPr>
          <p:cNvSpPr/>
          <p:nvPr/>
        </p:nvSpPr>
        <p:spPr>
          <a:xfrm>
            <a:off x="1804730" y="1806138"/>
            <a:ext cx="2411895" cy="861391"/>
          </a:xfrm>
          <a:prstGeom prst="flowChartAlternateProcess">
            <a:avLst/>
          </a:prstGeom>
          <a:solidFill>
            <a:srgbClr val="6CA6DA"/>
          </a:solidFill>
          <a:scene3d>
            <a:camera prst="orthographicFront"/>
            <a:lightRig rig="threePt" dir="t"/>
          </a:scene3d>
          <a:sp3d>
            <a:bevelT w="139700" prst="cross"/>
          </a:sp3d>
        </p:spPr>
        <p:style>
          <a:lnRef idx="0">
            <a:schemeClr val="accent6"/>
          </a:lnRef>
          <a:fillRef idx="3">
            <a:schemeClr val="accent6"/>
          </a:fillRef>
          <a:effectRef idx="3">
            <a:schemeClr val="accent6"/>
          </a:effectRef>
          <a:fontRef idx="minor">
            <a:schemeClr val="lt1"/>
          </a:fontRef>
        </p:style>
        <p:txBody>
          <a:bodyPr rtlCol="0" anchor="ctr"/>
          <a:lstStyle/>
          <a:p>
            <a:pPr algn="ctr"/>
            <a:r>
              <a:rPr lang="es-ES" sz="2000" b="1" dirty="0">
                <a:solidFill>
                  <a:schemeClr val="tx1"/>
                </a:solidFill>
              </a:rPr>
              <a:t>SEGUROS</a:t>
            </a:r>
          </a:p>
        </p:txBody>
      </p:sp>
      <p:sp>
        <p:nvSpPr>
          <p:cNvPr id="33" name="Flecha: a la derecha 32">
            <a:extLst>
              <a:ext uri="{FF2B5EF4-FFF2-40B4-BE49-F238E27FC236}">
                <a16:creationId xmlns:a16="http://schemas.microsoft.com/office/drawing/2014/main" id="{A4215086-92FE-414E-B74F-11E6A9FAE634}"/>
              </a:ext>
            </a:extLst>
          </p:cNvPr>
          <p:cNvSpPr/>
          <p:nvPr/>
        </p:nvSpPr>
        <p:spPr>
          <a:xfrm>
            <a:off x="4358923" y="2081392"/>
            <a:ext cx="449705" cy="299803"/>
          </a:xfrm>
          <a:prstGeom prst="rightArrow">
            <a:avLst/>
          </a:prstGeom>
          <a:solidFill>
            <a:srgbClr val="92D05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4" name="Diagrama de flujo: proceso alternativo 33">
            <a:extLst>
              <a:ext uri="{FF2B5EF4-FFF2-40B4-BE49-F238E27FC236}">
                <a16:creationId xmlns:a16="http://schemas.microsoft.com/office/drawing/2014/main" id="{BFF8256A-F430-47A9-BD0B-502E9ABB1FDE}"/>
              </a:ext>
            </a:extLst>
          </p:cNvPr>
          <p:cNvSpPr/>
          <p:nvPr/>
        </p:nvSpPr>
        <p:spPr>
          <a:xfrm>
            <a:off x="4950926" y="1800597"/>
            <a:ext cx="2411895" cy="861391"/>
          </a:xfrm>
          <a:prstGeom prst="flowChartAlternateProcess">
            <a:avLst/>
          </a:prstGeom>
          <a:solidFill>
            <a:schemeClr val="accent1">
              <a:lumMod val="40000"/>
              <a:lumOff val="60000"/>
            </a:schemeClr>
          </a:solidFill>
          <a:scene3d>
            <a:camera prst="orthographicFront"/>
            <a:lightRig rig="threePt" dir="t"/>
          </a:scene3d>
          <a:sp3d>
            <a:bevelT w="139700" prst="cross"/>
          </a:sp3d>
        </p:spPr>
        <p:style>
          <a:lnRef idx="0">
            <a:schemeClr val="accent6"/>
          </a:lnRef>
          <a:fillRef idx="3">
            <a:schemeClr val="accent6"/>
          </a:fillRef>
          <a:effectRef idx="3">
            <a:schemeClr val="accent6"/>
          </a:effectRef>
          <a:fontRef idx="minor">
            <a:schemeClr val="lt1"/>
          </a:fontRef>
        </p:style>
        <p:txBody>
          <a:bodyPr rtlCol="0" anchor="ctr"/>
          <a:lstStyle/>
          <a:p>
            <a:pPr algn="ctr"/>
            <a:r>
              <a:rPr lang="es-ES" sz="2000" dirty="0">
                <a:solidFill>
                  <a:schemeClr val="tx1"/>
                </a:solidFill>
              </a:rPr>
              <a:t>2 LÍNEAS </a:t>
            </a:r>
          </a:p>
          <a:p>
            <a:pPr algn="ctr"/>
            <a:r>
              <a:rPr lang="es-ES" sz="2000" dirty="0">
                <a:solidFill>
                  <a:schemeClr val="tx1"/>
                </a:solidFill>
              </a:rPr>
              <a:t>(14-20)</a:t>
            </a:r>
          </a:p>
        </p:txBody>
      </p:sp>
      <p:sp>
        <p:nvSpPr>
          <p:cNvPr id="35" name="Flecha: a la derecha 34">
            <a:extLst>
              <a:ext uri="{FF2B5EF4-FFF2-40B4-BE49-F238E27FC236}">
                <a16:creationId xmlns:a16="http://schemas.microsoft.com/office/drawing/2014/main" id="{273CAF1D-12FF-47BB-BB98-B0D162027AF6}"/>
              </a:ext>
            </a:extLst>
          </p:cNvPr>
          <p:cNvSpPr/>
          <p:nvPr/>
        </p:nvSpPr>
        <p:spPr>
          <a:xfrm>
            <a:off x="7505119" y="2062381"/>
            <a:ext cx="449705" cy="299803"/>
          </a:xfrm>
          <a:prstGeom prst="rightArrow">
            <a:avLst/>
          </a:prstGeom>
          <a:solidFill>
            <a:srgbClr val="92D05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6" name="Diagrama de flujo: proceso alternativo 35">
            <a:extLst>
              <a:ext uri="{FF2B5EF4-FFF2-40B4-BE49-F238E27FC236}">
                <a16:creationId xmlns:a16="http://schemas.microsoft.com/office/drawing/2014/main" id="{DD778B78-DFEE-4A0D-893D-9CCF4F714C31}"/>
              </a:ext>
            </a:extLst>
          </p:cNvPr>
          <p:cNvSpPr/>
          <p:nvPr/>
        </p:nvSpPr>
        <p:spPr>
          <a:xfrm>
            <a:off x="8097122" y="1781586"/>
            <a:ext cx="2411895" cy="861391"/>
          </a:xfrm>
          <a:prstGeom prst="flowChartAlternateProcess">
            <a:avLst/>
          </a:prstGeom>
          <a:solidFill>
            <a:schemeClr val="accent1">
              <a:lumMod val="40000"/>
              <a:lumOff val="60000"/>
            </a:schemeClr>
          </a:solidFill>
          <a:scene3d>
            <a:camera prst="orthographicFront"/>
            <a:lightRig rig="threePt" dir="t"/>
          </a:scene3d>
          <a:sp3d>
            <a:bevelT w="139700" prst="cross"/>
          </a:sp3d>
        </p:spPr>
        <p:style>
          <a:lnRef idx="0">
            <a:schemeClr val="accent6"/>
          </a:lnRef>
          <a:fillRef idx="3">
            <a:schemeClr val="accent6"/>
          </a:fillRef>
          <a:effectRef idx="3">
            <a:schemeClr val="accent6"/>
          </a:effectRef>
          <a:fontRef idx="minor">
            <a:schemeClr val="lt1"/>
          </a:fontRef>
        </p:style>
        <p:txBody>
          <a:bodyPr rtlCol="0" anchor="ctr"/>
          <a:lstStyle/>
          <a:p>
            <a:pPr algn="ctr"/>
            <a:r>
              <a:rPr lang="es-CO" sz="2000" dirty="0">
                <a:solidFill>
                  <a:schemeClr val="tx1"/>
                </a:solidFill>
              </a:rPr>
              <a:t>$4,804,567,000</a:t>
            </a:r>
            <a:endParaRPr lang="es-ES" sz="3200" dirty="0">
              <a:solidFill>
                <a:schemeClr val="tx1"/>
              </a:solidFill>
            </a:endParaRPr>
          </a:p>
        </p:txBody>
      </p:sp>
      <p:sp>
        <p:nvSpPr>
          <p:cNvPr id="37" name="Diagrama de flujo: proceso alternativo 36">
            <a:hlinkClick r:id="rId5" action="ppaction://hlinksldjump"/>
            <a:extLst>
              <a:ext uri="{FF2B5EF4-FFF2-40B4-BE49-F238E27FC236}">
                <a16:creationId xmlns:a16="http://schemas.microsoft.com/office/drawing/2014/main" id="{6D22AD2D-7BAA-4701-9401-BAED11A92DCD}"/>
              </a:ext>
            </a:extLst>
          </p:cNvPr>
          <p:cNvSpPr/>
          <p:nvPr/>
        </p:nvSpPr>
        <p:spPr>
          <a:xfrm>
            <a:off x="1804730" y="3137832"/>
            <a:ext cx="2411895" cy="972994"/>
          </a:xfrm>
          <a:prstGeom prst="flowChartAlternateProcess">
            <a:avLst/>
          </a:prstGeom>
          <a:solidFill>
            <a:srgbClr val="5195D3"/>
          </a:solidFill>
          <a:scene3d>
            <a:camera prst="orthographicFront"/>
            <a:lightRig rig="threePt" dir="t"/>
          </a:scene3d>
          <a:sp3d>
            <a:bevelT w="139700" prst="cross"/>
          </a:sp3d>
        </p:spPr>
        <p:style>
          <a:lnRef idx="0">
            <a:schemeClr val="accent6"/>
          </a:lnRef>
          <a:fillRef idx="3">
            <a:schemeClr val="accent6"/>
          </a:fillRef>
          <a:effectRef idx="3">
            <a:schemeClr val="accent6"/>
          </a:effectRef>
          <a:fontRef idx="minor">
            <a:schemeClr val="lt1"/>
          </a:fontRef>
        </p:style>
        <p:txBody>
          <a:bodyPr rtlCol="0" anchor="ctr"/>
          <a:lstStyle/>
          <a:p>
            <a:pPr algn="ctr"/>
            <a:r>
              <a:rPr lang="es-ES" sz="2000" b="1" dirty="0">
                <a:solidFill>
                  <a:schemeClr val="tx1"/>
                </a:solidFill>
              </a:rPr>
              <a:t>SERVICIOS PERSONALES INDIRECTOS</a:t>
            </a:r>
          </a:p>
        </p:txBody>
      </p:sp>
      <p:sp>
        <p:nvSpPr>
          <p:cNvPr id="38" name="Flecha: a la derecha 37">
            <a:extLst>
              <a:ext uri="{FF2B5EF4-FFF2-40B4-BE49-F238E27FC236}">
                <a16:creationId xmlns:a16="http://schemas.microsoft.com/office/drawing/2014/main" id="{D7EFEB42-5DAF-47E1-B72F-6F1BE1B74402}"/>
              </a:ext>
            </a:extLst>
          </p:cNvPr>
          <p:cNvSpPr/>
          <p:nvPr/>
        </p:nvSpPr>
        <p:spPr>
          <a:xfrm>
            <a:off x="4358923" y="3479718"/>
            <a:ext cx="449705" cy="299803"/>
          </a:xfrm>
          <a:prstGeom prst="rightArrow">
            <a:avLst/>
          </a:prstGeom>
          <a:solidFill>
            <a:srgbClr val="92D05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9" name="Diagrama de flujo: proceso alternativo 38">
            <a:extLst>
              <a:ext uri="{FF2B5EF4-FFF2-40B4-BE49-F238E27FC236}">
                <a16:creationId xmlns:a16="http://schemas.microsoft.com/office/drawing/2014/main" id="{BD08A365-8635-4F22-AF38-985608B49810}"/>
              </a:ext>
            </a:extLst>
          </p:cNvPr>
          <p:cNvSpPr/>
          <p:nvPr/>
        </p:nvSpPr>
        <p:spPr>
          <a:xfrm>
            <a:off x="4950926" y="2845412"/>
            <a:ext cx="2411895" cy="1562871"/>
          </a:xfrm>
          <a:prstGeom prst="flowChartAlternateProcess">
            <a:avLst/>
          </a:prstGeom>
          <a:solidFill>
            <a:schemeClr val="accent1">
              <a:lumMod val="40000"/>
              <a:lumOff val="60000"/>
            </a:schemeClr>
          </a:solidFill>
          <a:scene3d>
            <a:camera prst="orthographicFront"/>
            <a:lightRig rig="threePt" dir="t"/>
          </a:scene3d>
          <a:sp3d>
            <a:bevelT w="139700" prst="cross"/>
          </a:sp3d>
        </p:spPr>
        <p:style>
          <a:lnRef idx="0">
            <a:schemeClr val="accent6"/>
          </a:lnRef>
          <a:fillRef idx="3">
            <a:schemeClr val="accent6"/>
          </a:fillRef>
          <a:effectRef idx="3">
            <a:schemeClr val="accent6"/>
          </a:effectRef>
          <a:fontRef idx="minor">
            <a:schemeClr val="lt1"/>
          </a:fontRef>
        </p:style>
        <p:txBody>
          <a:bodyPr rtlCol="0" anchor="ctr"/>
          <a:lstStyle/>
          <a:p>
            <a:pPr algn="ctr"/>
            <a:r>
              <a:rPr lang="es-ES" sz="2000" dirty="0">
                <a:solidFill>
                  <a:schemeClr val="tx1"/>
                </a:solidFill>
              </a:rPr>
              <a:t>21 LÍNEAS </a:t>
            </a:r>
          </a:p>
          <a:p>
            <a:pPr algn="ctr"/>
            <a:r>
              <a:rPr lang="es-ES" sz="2000" dirty="0">
                <a:solidFill>
                  <a:schemeClr val="tx1"/>
                </a:solidFill>
              </a:rPr>
              <a:t>(1-22-23-24-25-29-30-31-37-38-40-41-42-43-52-53-54-56-59-62-69)</a:t>
            </a:r>
          </a:p>
        </p:txBody>
      </p:sp>
      <p:sp>
        <p:nvSpPr>
          <p:cNvPr id="40" name="Flecha: a la derecha 39">
            <a:extLst>
              <a:ext uri="{FF2B5EF4-FFF2-40B4-BE49-F238E27FC236}">
                <a16:creationId xmlns:a16="http://schemas.microsoft.com/office/drawing/2014/main" id="{983196D0-CDA4-4BD0-89FB-A7AE3AF597AA}"/>
              </a:ext>
            </a:extLst>
          </p:cNvPr>
          <p:cNvSpPr/>
          <p:nvPr/>
        </p:nvSpPr>
        <p:spPr>
          <a:xfrm>
            <a:off x="7505119" y="3460707"/>
            <a:ext cx="449705" cy="299803"/>
          </a:xfrm>
          <a:prstGeom prst="rightArrow">
            <a:avLst/>
          </a:prstGeom>
          <a:solidFill>
            <a:srgbClr val="92D05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1" name="Diagrama de flujo: proceso alternativo 40">
            <a:extLst>
              <a:ext uri="{FF2B5EF4-FFF2-40B4-BE49-F238E27FC236}">
                <a16:creationId xmlns:a16="http://schemas.microsoft.com/office/drawing/2014/main" id="{CB496F59-F1A6-4859-864D-22DA6BA046C2}"/>
              </a:ext>
            </a:extLst>
          </p:cNvPr>
          <p:cNvSpPr/>
          <p:nvPr/>
        </p:nvSpPr>
        <p:spPr>
          <a:xfrm>
            <a:off x="8097122" y="3179912"/>
            <a:ext cx="2411895" cy="861391"/>
          </a:xfrm>
          <a:prstGeom prst="flowChartAlternateProcess">
            <a:avLst/>
          </a:prstGeom>
          <a:solidFill>
            <a:schemeClr val="accent1">
              <a:lumMod val="40000"/>
              <a:lumOff val="60000"/>
            </a:schemeClr>
          </a:solidFill>
          <a:scene3d>
            <a:camera prst="orthographicFront"/>
            <a:lightRig rig="threePt" dir="t"/>
          </a:scene3d>
          <a:sp3d>
            <a:bevelT w="139700" prst="cross"/>
          </a:sp3d>
        </p:spPr>
        <p:style>
          <a:lnRef idx="0">
            <a:schemeClr val="accent6"/>
          </a:lnRef>
          <a:fillRef idx="3">
            <a:schemeClr val="accent6"/>
          </a:fillRef>
          <a:effectRef idx="3">
            <a:schemeClr val="accent6"/>
          </a:effectRef>
          <a:fontRef idx="minor">
            <a:schemeClr val="lt1"/>
          </a:fontRef>
        </p:style>
        <p:txBody>
          <a:bodyPr rtlCol="0" anchor="ctr"/>
          <a:lstStyle/>
          <a:p>
            <a:pPr algn="ctr"/>
            <a:r>
              <a:rPr lang="es-CO" sz="2000" dirty="0">
                <a:solidFill>
                  <a:schemeClr val="tx1"/>
                </a:solidFill>
              </a:rPr>
              <a:t>$15,317,643,000</a:t>
            </a:r>
            <a:endParaRPr lang="es-ES" sz="4000" dirty="0">
              <a:solidFill>
                <a:schemeClr val="tx1"/>
              </a:solidFill>
            </a:endParaRPr>
          </a:p>
        </p:txBody>
      </p:sp>
      <p:sp>
        <p:nvSpPr>
          <p:cNvPr id="42" name="Flecha: pentágono 41">
            <a:extLst>
              <a:ext uri="{FF2B5EF4-FFF2-40B4-BE49-F238E27FC236}">
                <a16:creationId xmlns:a16="http://schemas.microsoft.com/office/drawing/2014/main" id="{80A3A624-A6F8-4D40-A612-11BD20249D1C}"/>
              </a:ext>
            </a:extLst>
          </p:cNvPr>
          <p:cNvSpPr/>
          <p:nvPr/>
        </p:nvSpPr>
        <p:spPr>
          <a:xfrm>
            <a:off x="1070429" y="2016294"/>
            <a:ext cx="539646" cy="429995"/>
          </a:xfrm>
          <a:prstGeom prst="homePlate">
            <a:avLst/>
          </a:prstGeom>
          <a:solidFill>
            <a:srgbClr val="92D05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ES" dirty="0">
                <a:solidFill>
                  <a:schemeClr val="tx1"/>
                </a:solidFill>
              </a:rPr>
              <a:t>10</a:t>
            </a:r>
          </a:p>
        </p:txBody>
      </p:sp>
      <p:sp>
        <p:nvSpPr>
          <p:cNvPr id="43" name="Flecha: pentágono 42">
            <a:extLst>
              <a:ext uri="{FF2B5EF4-FFF2-40B4-BE49-F238E27FC236}">
                <a16:creationId xmlns:a16="http://schemas.microsoft.com/office/drawing/2014/main" id="{462D3044-7129-48E8-BB78-56D4AB69B55A}"/>
              </a:ext>
            </a:extLst>
          </p:cNvPr>
          <p:cNvSpPr/>
          <p:nvPr/>
        </p:nvSpPr>
        <p:spPr>
          <a:xfrm>
            <a:off x="1070429" y="3416699"/>
            <a:ext cx="539646" cy="429995"/>
          </a:xfrm>
          <a:prstGeom prst="homePlate">
            <a:avLst/>
          </a:prstGeom>
          <a:solidFill>
            <a:srgbClr val="92D05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ES" dirty="0">
                <a:solidFill>
                  <a:schemeClr val="tx1"/>
                </a:solidFill>
              </a:rPr>
              <a:t>11</a:t>
            </a:r>
          </a:p>
        </p:txBody>
      </p:sp>
      <p:sp>
        <p:nvSpPr>
          <p:cNvPr id="44" name="Rectángulo 43">
            <a:extLst>
              <a:ext uri="{FF2B5EF4-FFF2-40B4-BE49-F238E27FC236}">
                <a16:creationId xmlns:a16="http://schemas.microsoft.com/office/drawing/2014/main" id="{4916040B-A0F2-4AB6-9EA4-AC9C9F972DD0}"/>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45" name="Imagen 44" descr="Fondos oscuros-01.png">
            <a:extLst>
              <a:ext uri="{FF2B5EF4-FFF2-40B4-BE49-F238E27FC236}">
                <a16:creationId xmlns:a16="http://schemas.microsoft.com/office/drawing/2014/main" id="{258A3101-AC68-4B31-8037-80E43F696DD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46" name="CuadroTexto 45">
            <a:extLst>
              <a:ext uri="{FF2B5EF4-FFF2-40B4-BE49-F238E27FC236}">
                <a16:creationId xmlns:a16="http://schemas.microsoft.com/office/drawing/2014/main" id="{753F1004-1C9B-48C5-B8AC-D19A298C53E2}"/>
              </a:ext>
            </a:extLst>
          </p:cNvPr>
          <p:cNvSpPr txBox="1"/>
          <p:nvPr/>
        </p:nvSpPr>
        <p:spPr>
          <a:xfrm>
            <a:off x="6485642" y="393032"/>
            <a:ext cx="5534754" cy="523220"/>
          </a:xfrm>
          <a:prstGeom prst="rect">
            <a:avLst/>
          </a:prstGeom>
          <a:noFill/>
        </p:spPr>
        <p:txBody>
          <a:bodyPr wrap="square" rtlCol="0">
            <a:spAutoFit/>
          </a:bodyPr>
          <a:lstStyle/>
          <a:p>
            <a:pPr algn="r"/>
            <a:r>
              <a:rPr lang="es-ES" sz="2800" b="1" dirty="0">
                <a:solidFill>
                  <a:schemeClr val="bg1"/>
                </a:solidFill>
              </a:rPr>
              <a:t>LÍNEAS DEL PAA SAE 2018</a:t>
            </a:r>
            <a:endParaRPr lang="es-ES" sz="2800" dirty="0">
              <a:solidFill>
                <a:schemeClr val="bg1"/>
              </a:solidFill>
            </a:endParaRPr>
          </a:p>
        </p:txBody>
      </p:sp>
    </p:spTree>
    <p:extLst>
      <p:ext uri="{BB962C8B-B14F-4D97-AF65-F5344CB8AC3E}">
        <p14:creationId xmlns:p14="http://schemas.microsoft.com/office/powerpoint/2010/main" val="5456492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5"/>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26500" y="6540500"/>
            <a:ext cx="3365500" cy="307777"/>
          </a:xfrm>
          <a:prstGeom prst="rect">
            <a:avLst/>
          </a:prstGeom>
          <a:noFill/>
        </p:spPr>
        <p:txBody>
          <a:bodyPr wrap="square" rtlCol="0">
            <a:spAutoFit/>
          </a:bodyPr>
          <a:lstStyle/>
          <a:p>
            <a:pPr algn="ctr"/>
            <a:r>
              <a:rPr lang="es-ES" sz="1400" dirty="0">
                <a:solidFill>
                  <a:srgbClr val="A9A8A9"/>
                </a:solidFill>
                <a:latin typeface="Lato Regular"/>
                <a:cs typeface="Lato Regular"/>
              </a:rPr>
              <a:t>Vicepresidencia Jurídica</a:t>
            </a:r>
          </a:p>
        </p:txBody>
      </p:sp>
      <p:sp>
        <p:nvSpPr>
          <p:cNvPr id="2" name="Rectángulo: esquinas redondeadas 1">
            <a:hlinkClick r:id="rId2" action="ppaction://hlinksldjump"/>
            <a:extLst>
              <a:ext uri="{FF2B5EF4-FFF2-40B4-BE49-F238E27FC236}">
                <a16:creationId xmlns:a16="http://schemas.microsoft.com/office/drawing/2014/main" id="{8B01D644-0FDC-4E1C-9515-A614476E1720}"/>
              </a:ext>
            </a:extLst>
          </p:cNvPr>
          <p:cNvSpPr/>
          <p:nvPr/>
        </p:nvSpPr>
        <p:spPr>
          <a:xfrm>
            <a:off x="728869" y="1632878"/>
            <a:ext cx="1431235" cy="675860"/>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dirty="0">
                <a:solidFill>
                  <a:schemeClr val="tx1"/>
                </a:solidFill>
              </a:rPr>
              <a:t>ENERO</a:t>
            </a:r>
          </a:p>
        </p:txBody>
      </p:sp>
      <p:sp>
        <p:nvSpPr>
          <p:cNvPr id="9" name="Rectángulo: esquinas redondeadas 8">
            <a:hlinkClick r:id="rId3" action="ppaction://hlinksldjump"/>
            <a:extLst>
              <a:ext uri="{FF2B5EF4-FFF2-40B4-BE49-F238E27FC236}">
                <a16:creationId xmlns:a16="http://schemas.microsoft.com/office/drawing/2014/main" id="{88306602-B974-4435-BBAA-0C6B60E60AFB}"/>
              </a:ext>
            </a:extLst>
          </p:cNvPr>
          <p:cNvSpPr/>
          <p:nvPr/>
        </p:nvSpPr>
        <p:spPr>
          <a:xfrm>
            <a:off x="2458278" y="1632878"/>
            <a:ext cx="1431235" cy="675860"/>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dirty="0">
                <a:solidFill>
                  <a:schemeClr val="tx1"/>
                </a:solidFill>
              </a:rPr>
              <a:t>FEBRERO</a:t>
            </a:r>
          </a:p>
        </p:txBody>
      </p:sp>
      <p:sp>
        <p:nvSpPr>
          <p:cNvPr id="10" name="Rectángulo: esquinas redondeadas 9">
            <a:hlinkClick r:id="rId4" action="ppaction://hlinksldjump"/>
            <a:extLst>
              <a:ext uri="{FF2B5EF4-FFF2-40B4-BE49-F238E27FC236}">
                <a16:creationId xmlns:a16="http://schemas.microsoft.com/office/drawing/2014/main" id="{FD200310-6346-4A16-8B3B-5558E2F86A04}"/>
              </a:ext>
            </a:extLst>
          </p:cNvPr>
          <p:cNvSpPr/>
          <p:nvPr/>
        </p:nvSpPr>
        <p:spPr>
          <a:xfrm>
            <a:off x="4187687" y="1632878"/>
            <a:ext cx="1431235" cy="675860"/>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dirty="0">
                <a:solidFill>
                  <a:schemeClr val="tx1"/>
                </a:solidFill>
              </a:rPr>
              <a:t>MARZO</a:t>
            </a:r>
          </a:p>
        </p:txBody>
      </p:sp>
      <p:sp>
        <p:nvSpPr>
          <p:cNvPr id="11" name="Rectángulo: esquinas redondeadas 10">
            <a:hlinkClick r:id="rId5" action="ppaction://hlinksldjump"/>
            <a:extLst>
              <a:ext uri="{FF2B5EF4-FFF2-40B4-BE49-F238E27FC236}">
                <a16:creationId xmlns:a16="http://schemas.microsoft.com/office/drawing/2014/main" id="{F1F05974-32F7-49B1-9ECC-D88A1A170C20}"/>
              </a:ext>
            </a:extLst>
          </p:cNvPr>
          <p:cNvSpPr/>
          <p:nvPr/>
        </p:nvSpPr>
        <p:spPr>
          <a:xfrm>
            <a:off x="5917096" y="1632878"/>
            <a:ext cx="1431235" cy="675860"/>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dirty="0">
                <a:solidFill>
                  <a:schemeClr val="tx1"/>
                </a:solidFill>
              </a:rPr>
              <a:t>ABRIL</a:t>
            </a:r>
          </a:p>
        </p:txBody>
      </p:sp>
      <p:sp>
        <p:nvSpPr>
          <p:cNvPr id="12" name="Rectángulo: esquinas redondeadas 11">
            <a:hlinkClick r:id="rId6" action="ppaction://hlinksldjump"/>
            <a:extLst>
              <a:ext uri="{FF2B5EF4-FFF2-40B4-BE49-F238E27FC236}">
                <a16:creationId xmlns:a16="http://schemas.microsoft.com/office/drawing/2014/main" id="{7A2FC027-A277-42CD-BAFF-23A9CCF5481F}"/>
              </a:ext>
            </a:extLst>
          </p:cNvPr>
          <p:cNvSpPr/>
          <p:nvPr/>
        </p:nvSpPr>
        <p:spPr>
          <a:xfrm>
            <a:off x="7646505" y="1632878"/>
            <a:ext cx="1431235" cy="675860"/>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dirty="0">
                <a:solidFill>
                  <a:schemeClr val="tx1"/>
                </a:solidFill>
              </a:rPr>
              <a:t>MAYO</a:t>
            </a:r>
          </a:p>
        </p:txBody>
      </p:sp>
      <p:sp>
        <p:nvSpPr>
          <p:cNvPr id="13" name="Rectángulo: esquinas redondeadas 12">
            <a:hlinkClick r:id="rId7" action="ppaction://hlinksldjump"/>
            <a:extLst>
              <a:ext uri="{FF2B5EF4-FFF2-40B4-BE49-F238E27FC236}">
                <a16:creationId xmlns:a16="http://schemas.microsoft.com/office/drawing/2014/main" id="{5F5A4B67-C151-4774-B492-EFD6BA893D36}"/>
              </a:ext>
            </a:extLst>
          </p:cNvPr>
          <p:cNvSpPr/>
          <p:nvPr/>
        </p:nvSpPr>
        <p:spPr>
          <a:xfrm>
            <a:off x="9375914" y="1632878"/>
            <a:ext cx="1431235" cy="675860"/>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dirty="0">
                <a:solidFill>
                  <a:schemeClr val="tx1"/>
                </a:solidFill>
              </a:rPr>
              <a:t>JUNIO</a:t>
            </a:r>
          </a:p>
        </p:txBody>
      </p:sp>
      <p:sp>
        <p:nvSpPr>
          <p:cNvPr id="14" name="Rectángulo: esquinas redondeadas 13">
            <a:hlinkClick r:id="rId8" action="ppaction://hlinksldjump"/>
            <a:extLst>
              <a:ext uri="{FF2B5EF4-FFF2-40B4-BE49-F238E27FC236}">
                <a16:creationId xmlns:a16="http://schemas.microsoft.com/office/drawing/2014/main" id="{E46532D3-D8B1-493F-AE26-91C7C3421DDC}"/>
              </a:ext>
            </a:extLst>
          </p:cNvPr>
          <p:cNvSpPr/>
          <p:nvPr/>
        </p:nvSpPr>
        <p:spPr>
          <a:xfrm>
            <a:off x="728870" y="3905578"/>
            <a:ext cx="1431235" cy="675860"/>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dirty="0">
                <a:solidFill>
                  <a:schemeClr val="tx1"/>
                </a:solidFill>
              </a:rPr>
              <a:t>JULIO</a:t>
            </a:r>
          </a:p>
        </p:txBody>
      </p:sp>
      <p:sp>
        <p:nvSpPr>
          <p:cNvPr id="15" name="Rectángulo: esquinas redondeadas 14">
            <a:hlinkClick r:id="rId9" action="ppaction://hlinksldjump"/>
            <a:extLst>
              <a:ext uri="{FF2B5EF4-FFF2-40B4-BE49-F238E27FC236}">
                <a16:creationId xmlns:a16="http://schemas.microsoft.com/office/drawing/2014/main" id="{574A3A43-405D-4F75-87D5-E1553F6B2E5D}"/>
              </a:ext>
            </a:extLst>
          </p:cNvPr>
          <p:cNvSpPr/>
          <p:nvPr/>
        </p:nvSpPr>
        <p:spPr>
          <a:xfrm>
            <a:off x="2458280" y="3917931"/>
            <a:ext cx="1431235" cy="675860"/>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dirty="0">
                <a:solidFill>
                  <a:schemeClr val="tx1"/>
                </a:solidFill>
              </a:rPr>
              <a:t>AGOSTO</a:t>
            </a:r>
          </a:p>
        </p:txBody>
      </p:sp>
      <p:sp>
        <p:nvSpPr>
          <p:cNvPr id="16" name="Rectángulo: esquinas redondeadas 15">
            <a:hlinkClick r:id="rId10" action="ppaction://hlinksldjump"/>
            <a:extLst>
              <a:ext uri="{FF2B5EF4-FFF2-40B4-BE49-F238E27FC236}">
                <a16:creationId xmlns:a16="http://schemas.microsoft.com/office/drawing/2014/main" id="{6ADCD5C3-A0A5-48A5-AE43-0570FB5B8B73}"/>
              </a:ext>
            </a:extLst>
          </p:cNvPr>
          <p:cNvSpPr/>
          <p:nvPr/>
        </p:nvSpPr>
        <p:spPr>
          <a:xfrm>
            <a:off x="4187689" y="3862231"/>
            <a:ext cx="1431235" cy="675860"/>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dirty="0">
                <a:solidFill>
                  <a:schemeClr val="tx1"/>
                </a:solidFill>
              </a:rPr>
              <a:t>SEPTIEMBRE</a:t>
            </a:r>
          </a:p>
        </p:txBody>
      </p:sp>
      <p:sp>
        <p:nvSpPr>
          <p:cNvPr id="17" name="Rectángulo: esquinas redondeadas 16">
            <a:hlinkClick r:id="rId11" action="ppaction://hlinksldjump"/>
            <a:extLst>
              <a:ext uri="{FF2B5EF4-FFF2-40B4-BE49-F238E27FC236}">
                <a16:creationId xmlns:a16="http://schemas.microsoft.com/office/drawing/2014/main" id="{6BDF47A9-69F0-4BE7-A632-F4C6868230DF}"/>
              </a:ext>
            </a:extLst>
          </p:cNvPr>
          <p:cNvSpPr/>
          <p:nvPr/>
        </p:nvSpPr>
        <p:spPr>
          <a:xfrm>
            <a:off x="5917098" y="3862231"/>
            <a:ext cx="1431235" cy="675860"/>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dirty="0">
                <a:solidFill>
                  <a:schemeClr val="tx1"/>
                </a:solidFill>
              </a:rPr>
              <a:t>OCTUBRE</a:t>
            </a:r>
          </a:p>
        </p:txBody>
      </p:sp>
      <p:sp>
        <p:nvSpPr>
          <p:cNvPr id="18" name="Rectángulo: esquinas redondeadas 17">
            <a:hlinkClick r:id="rId12" action="ppaction://hlinksldjump"/>
            <a:extLst>
              <a:ext uri="{FF2B5EF4-FFF2-40B4-BE49-F238E27FC236}">
                <a16:creationId xmlns:a16="http://schemas.microsoft.com/office/drawing/2014/main" id="{C8BC3D80-293D-493E-8139-0E86053D917F}"/>
              </a:ext>
            </a:extLst>
          </p:cNvPr>
          <p:cNvSpPr/>
          <p:nvPr/>
        </p:nvSpPr>
        <p:spPr>
          <a:xfrm>
            <a:off x="7646506" y="3842971"/>
            <a:ext cx="1431235" cy="675860"/>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dirty="0">
                <a:solidFill>
                  <a:schemeClr val="tx1"/>
                </a:solidFill>
              </a:rPr>
              <a:t>NOVIEMBRE</a:t>
            </a:r>
          </a:p>
        </p:txBody>
      </p:sp>
      <p:sp>
        <p:nvSpPr>
          <p:cNvPr id="19" name="Rectángulo: esquinas redondeadas 18">
            <a:extLst>
              <a:ext uri="{FF2B5EF4-FFF2-40B4-BE49-F238E27FC236}">
                <a16:creationId xmlns:a16="http://schemas.microsoft.com/office/drawing/2014/main" id="{08C8E1CD-67FF-4326-8ECA-96B0E14FC280}"/>
              </a:ext>
            </a:extLst>
          </p:cNvPr>
          <p:cNvSpPr/>
          <p:nvPr/>
        </p:nvSpPr>
        <p:spPr>
          <a:xfrm>
            <a:off x="9375914" y="3802315"/>
            <a:ext cx="1431235" cy="675860"/>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dirty="0">
                <a:solidFill>
                  <a:schemeClr val="tx1"/>
                </a:solidFill>
              </a:rPr>
              <a:t>DICIEMBRE*</a:t>
            </a:r>
          </a:p>
        </p:txBody>
      </p:sp>
      <p:sp>
        <p:nvSpPr>
          <p:cNvPr id="3" name="CuadroTexto 2">
            <a:extLst>
              <a:ext uri="{FF2B5EF4-FFF2-40B4-BE49-F238E27FC236}">
                <a16:creationId xmlns:a16="http://schemas.microsoft.com/office/drawing/2014/main" id="{56DAF7F3-C208-4FCD-8B18-BF830C0C904F}"/>
              </a:ext>
            </a:extLst>
          </p:cNvPr>
          <p:cNvSpPr txBox="1"/>
          <p:nvPr/>
        </p:nvSpPr>
        <p:spPr>
          <a:xfrm>
            <a:off x="570222" y="6115468"/>
            <a:ext cx="3732881" cy="369332"/>
          </a:xfrm>
          <a:prstGeom prst="rect">
            <a:avLst/>
          </a:prstGeom>
          <a:noFill/>
        </p:spPr>
        <p:txBody>
          <a:bodyPr wrap="none" rtlCol="0">
            <a:spAutoFit/>
          </a:bodyPr>
          <a:lstStyle/>
          <a:p>
            <a:r>
              <a:rPr lang="es-ES" dirty="0"/>
              <a:t>*No reporta procesos de contratación</a:t>
            </a:r>
          </a:p>
        </p:txBody>
      </p:sp>
      <p:sp>
        <p:nvSpPr>
          <p:cNvPr id="20" name="Rectángulo 19">
            <a:extLst>
              <a:ext uri="{FF2B5EF4-FFF2-40B4-BE49-F238E27FC236}">
                <a16:creationId xmlns:a16="http://schemas.microsoft.com/office/drawing/2014/main" id="{DEC37755-2A0B-435A-8A95-55D0B508B982}"/>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21" name="Imagen 20" descr="Fondos oscuros-01.png">
            <a:extLst>
              <a:ext uri="{FF2B5EF4-FFF2-40B4-BE49-F238E27FC236}">
                <a16:creationId xmlns:a16="http://schemas.microsoft.com/office/drawing/2014/main" id="{C2E04C44-6F53-4B6D-AD22-77CD9D9B609E}"/>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22" name="CuadroTexto 21">
            <a:extLst>
              <a:ext uri="{FF2B5EF4-FFF2-40B4-BE49-F238E27FC236}">
                <a16:creationId xmlns:a16="http://schemas.microsoft.com/office/drawing/2014/main" id="{8773AD7F-C29D-4E31-A12D-F40EB37F9BAA}"/>
              </a:ext>
            </a:extLst>
          </p:cNvPr>
          <p:cNvSpPr txBox="1"/>
          <p:nvPr/>
        </p:nvSpPr>
        <p:spPr>
          <a:xfrm>
            <a:off x="6485642" y="393032"/>
            <a:ext cx="5534754" cy="523220"/>
          </a:xfrm>
          <a:prstGeom prst="rect">
            <a:avLst/>
          </a:prstGeom>
          <a:noFill/>
        </p:spPr>
        <p:txBody>
          <a:bodyPr wrap="square" rtlCol="0">
            <a:spAutoFit/>
          </a:bodyPr>
          <a:lstStyle/>
          <a:p>
            <a:pPr algn="r"/>
            <a:r>
              <a:rPr lang="es-ES" sz="2800" b="1" dirty="0">
                <a:solidFill>
                  <a:schemeClr val="bg1"/>
                </a:solidFill>
              </a:rPr>
              <a:t>CRONOGRAMA</a:t>
            </a:r>
            <a:endParaRPr lang="es-ES" sz="2800" dirty="0">
              <a:solidFill>
                <a:schemeClr val="bg1"/>
              </a:solidFill>
            </a:endParaRPr>
          </a:p>
        </p:txBody>
      </p:sp>
    </p:spTree>
    <p:extLst>
      <p:ext uri="{BB962C8B-B14F-4D97-AF65-F5344CB8AC3E}">
        <p14:creationId xmlns:p14="http://schemas.microsoft.com/office/powerpoint/2010/main" val="27040275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5" name="Rectángulo 4"/>
          <p:cNvSpPr/>
          <p:nvPr/>
        </p:nvSpPr>
        <p:spPr>
          <a:xfrm>
            <a:off x="0" y="0"/>
            <a:ext cx="12192000" cy="110699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5"/>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26500" y="6540500"/>
            <a:ext cx="3365500" cy="307777"/>
          </a:xfrm>
          <a:prstGeom prst="rect">
            <a:avLst/>
          </a:prstGeom>
          <a:noFill/>
        </p:spPr>
        <p:txBody>
          <a:bodyPr wrap="square" rtlCol="0">
            <a:spAutoFit/>
          </a:bodyPr>
          <a:lstStyle/>
          <a:p>
            <a:pPr algn="ctr"/>
            <a:r>
              <a:rPr lang="es-ES" sz="1400" dirty="0">
                <a:solidFill>
                  <a:srgbClr val="A9A8A9"/>
                </a:solidFill>
                <a:latin typeface="Lato Regular"/>
                <a:cs typeface="Lato Regular"/>
              </a:rPr>
              <a:t>Vicepresidencia Jurídica</a:t>
            </a:r>
          </a:p>
        </p:txBody>
      </p:sp>
      <p:sp>
        <p:nvSpPr>
          <p:cNvPr id="2" name="CuadroTexto 1"/>
          <p:cNvSpPr txBox="1"/>
          <p:nvPr/>
        </p:nvSpPr>
        <p:spPr>
          <a:xfrm>
            <a:off x="1863213" y="2633647"/>
            <a:ext cx="8465574" cy="1446550"/>
          </a:xfrm>
          <a:prstGeom prst="rect">
            <a:avLst/>
          </a:prstGeom>
          <a:noFill/>
        </p:spPr>
        <p:txBody>
          <a:bodyPr wrap="square" rtlCol="0">
            <a:spAutoFit/>
          </a:bodyPr>
          <a:lstStyle/>
          <a:p>
            <a:pPr algn="ctr"/>
            <a:r>
              <a:rPr lang="es-CO" sz="8800" b="1" dirty="0"/>
              <a:t>Gracias</a:t>
            </a:r>
            <a:r>
              <a:rPr lang="es-CO" sz="2000" b="1" dirty="0"/>
              <a:t> </a:t>
            </a:r>
          </a:p>
        </p:txBody>
      </p:sp>
    </p:spTree>
    <p:extLst>
      <p:ext uri="{BB962C8B-B14F-4D97-AF65-F5344CB8AC3E}">
        <p14:creationId xmlns:p14="http://schemas.microsoft.com/office/powerpoint/2010/main" val="33228894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5"/>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26500" y="6540500"/>
            <a:ext cx="3365500" cy="307777"/>
          </a:xfrm>
          <a:prstGeom prst="rect">
            <a:avLst/>
          </a:prstGeom>
          <a:noFill/>
        </p:spPr>
        <p:txBody>
          <a:bodyPr wrap="square" rtlCol="0">
            <a:spAutoFit/>
          </a:bodyPr>
          <a:lstStyle/>
          <a:p>
            <a:pPr algn="ctr"/>
            <a:r>
              <a:rPr lang="es-ES" sz="1400" dirty="0">
                <a:solidFill>
                  <a:srgbClr val="A9A8A9"/>
                </a:solidFill>
                <a:latin typeface="Lato Regular"/>
                <a:cs typeface="Lato Regular"/>
              </a:rPr>
              <a:t>Vicepresidencia Jurídica</a:t>
            </a:r>
          </a:p>
        </p:txBody>
      </p:sp>
      <p:sp>
        <p:nvSpPr>
          <p:cNvPr id="13" name="CuadroTexto 12"/>
          <p:cNvSpPr txBox="1"/>
          <p:nvPr/>
        </p:nvSpPr>
        <p:spPr>
          <a:xfrm>
            <a:off x="2838769" y="1380715"/>
            <a:ext cx="6867309" cy="769441"/>
          </a:xfrm>
          <a:prstGeom prst="rect">
            <a:avLst/>
          </a:prstGeom>
          <a:noFill/>
        </p:spPr>
        <p:txBody>
          <a:bodyPr wrap="square" rtlCol="0">
            <a:spAutoFit/>
          </a:bodyPr>
          <a:lstStyle/>
          <a:p>
            <a:pPr algn="ctr"/>
            <a:r>
              <a:rPr lang="es-CO" sz="2200" b="1" dirty="0"/>
              <a:t>1. ARRENDAMIENTOS</a:t>
            </a:r>
          </a:p>
          <a:p>
            <a:pPr algn="ctr"/>
            <a:endParaRPr lang="es-CO" sz="2200" b="1" dirty="0"/>
          </a:p>
        </p:txBody>
      </p:sp>
      <p:graphicFrame>
        <p:nvGraphicFramePr>
          <p:cNvPr id="2" name="Tabla 1">
            <a:extLst>
              <a:ext uri="{FF2B5EF4-FFF2-40B4-BE49-F238E27FC236}">
                <a16:creationId xmlns:a16="http://schemas.microsoft.com/office/drawing/2014/main" id="{75C8CC42-0C8F-4F2A-B436-7397D1D4E062}"/>
              </a:ext>
            </a:extLst>
          </p:cNvPr>
          <p:cNvGraphicFramePr>
            <a:graphicFrameLocks noGrp="1"/>
          </p:cNvGraphicFramePr>
          <p:nvPr>
            <p:extLst/>
          </p:nvPr>
        </p:nvGraphicFramePr>
        <p:xfrm>
          <a:off x="1860550" y="2061209"/>
          <a:ext cx="9192461" cy="4210242"/>
        </p:xfrm>
        <a:graphic>
          <a:graphicData uri="http://schemas.openxmlformats.org/drawingml/2006/table">
            <a:tbl>
              <a:tblPr>
                <a:tableStyleId>{5C22544A-7EE6-4342-B048-85BDC9FD1C3A}</a:tableStyleId>
              </a:tblPr>
              <a:tblGrid>
                <a:gridCol w="1132626">
                  <a:extLst>
                    <a:ext uri="{9D8B030D-6E8A-4147-A177-3AD203B41FA5}">
                      <a16:colId xmlns:a16="http://schemas.microsoft.com/office/drawing/2014/main" val="2299629154"/>
                    </a:ext>
                  </a:extLst>
                </a:gridCol>
                <a:gridCol w="1218287">
                  <a:extLst>
                    <a:ext uri="{9D8B030D-6E8A-4147-A177-3AD203B41FA5}">
                      <a16:colId xmlns:a16="http://schemas.microsoft.com/office/drawing/2014/main" val="1583920739"/>
                    </a:ext>
                  </a:extLst>
                </a:gridCol>
                <a:gridCol w="1066001">
                  <a:extLst>
                    <a:ext uri="{9D8B030D-6E8A-4147-A177-3AD203B41FA5}">
                      <a16:colId xmlns:a16="http://schemas.microsoft.com/office/drawing/2014/main" val="4251956783"/>
                    </a:ext>
                  </a:extLst>
                </a:gridCol>
                <a:gridCol w="1776668">
                  <a:extLst>
                    <a:ext uri="{9D8B030D-6E8A-4147-A177-3AD203B41FA5}">
                      <a16:colId xmlns:a16="http://schemas.microsoft.com/office/drawing/2014/main" val="185556581"/>
                    </a:ext>
                  </a:extLst>
                </a:gridCol>
                <a:gridCol w="1319847">
                  <a:extLst>
                    <a:ext uri="{9D8B030D-6E8A-4147-A177-3AD203B41FA5}">
                      <a16:colId xmlns:a16="http://schemas.microsoft.com/office/drawing/2014/main" val="101097743"/>
                    </a:ext>
                  </a:extLst>
                </a:gridCol>
                <a:gridCol w="2679032">
                  <a:extLst>
                    <a:ext uri="{9D8B030D-6E8A-4147-A177-3AD203B41FA5}">
                      <a16:colId xmlns:a16="http://schemas.microsoft.com/office/drawing/2014/main" val="642457707"/>
                    </a:ext>
                  </a:extLst>
                </a:gridCol>
              </a:tblGrid>
              <a:tr h="747886">
                <a:tc>
                  <a:txBody>
                    <a:bodyPr/>
                    <a:lstStyle/>
                    <a:p>
                      <a:pPr algn="ctr" fontAlgn="ctr"/>
                      <a:r>
                        <a:rPr lang="es-CO" sz="1100" b="1" u="none" strike="noStrike" dirty="0">
                          <a:effectLst/>
                          <a:latin typeface="Arial" panose="020B0604020202020204" pitchFamily="34" charset="0"/>
                          <a:cs typeface="Arial" panose="020B0604020202020204" pitchFamily="34" charset="0"/>
                        </a:rPr>
                        <a:t>Nombre Cuenta presupuestal</a:t>
                      </a:r>
                      <a:endParaRPr lang="es-CO" sz="1100" b="1" i="0" u="none" strike="noStrike" dirty="0">
                        <a:solidFill>
                          <a:srgbClr val="FFFFFF"/>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s-CO" sz="1100" b="1" u="none" strike="noStrike" dirty="0">
                          <a:effectLst/>
                          <a:latin typeface="Arial" panose="020B0604020202020204" pitchFamily="34" charset="0"/>
                          <a:cs typeface="Arial" panose="020B0604020202020204" pitchFamily="34" charset="0"/>
                        </a:rPr>
                        <a:t>Sub Nombre cuenta presupuestal</a:t>
                      </a:r>
                      <a:endParaRPr lang="es-CO" sz="1100" b="1" i="0" u="none" strike="noStrike" dirty="0">
                        <a:solidFill>
                          <a:srgbClr val="FFFFFF"/>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s-CO" sz="1100" b="1" u="none" strike="noStrike" dirty="0">
                          <a:effectLst/>
                          <a:latin typeface="Arial" panose="020B0604020202020204" pitchFamily="34" charset="0"/>
                          <a:cs typeface="Arial" panose="020B0604020202020204" pitchFamily="34" charset="0"/>
                        </a:rPr>
                        <a:t>Área</a:t>
                      </a:r>
                      <a:endParaRPr lang="es-CO" sz="1100" b="1" i="0" u="none" strike="noStrike" dirty="0">
                        <a:solidFill>
                          <a:srgbClr val="FFFFFF"/>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s-CO" sz="1100" b="1" u="none" strike="noStrike" dirty="0">
                          <a:effectLst/>
                          <a:latin typeface="Arial" panose="020B0604020202020204" pitchFamily="34" charset="0"/>
                          <a:cs typeface="Arial" panose="020B0604020202020204" pitchFamily="34" charset="0"/>
                        </a:rPr>
                        <a:t>Nombre del área </a:t>
                      </a:r>
                      <a:endParaRPr lang="es-CO" sz="1100" b="1" i="0" u="none" strike="noStrike" dirty="0">
                        <a:solidFill>
                          <a:srgbClr val="FFFFFF"/>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s-ES" sz="1100" b="1" u="none" strike="noStrike" dirty="0">
                          <a:effectLst/>
                          <a:latin typeface="Arial" panose="020B0604020202020204" pitchFamily="34" charset="0"/>
                          <a:cs typeface="Arial" panose="020B0604020202020204" pitchFamily="34" charset="0"/>
                        </a:rPr>
                        <a:t>Total  presupuesto de la línea </a:t>
                      </a:r>
                      <a:br>
                        <a:rPr lang="es-ES" sz="1100" b="1" u="none" strike="noStrike" dirty="0">
                          <a:effectLst/>
                          <a:latin typeface="Arial" panose="020B0604020202020204" pitchFamily="34" charset="0"/>
                          <a:cs typeface="Arial" panose="020B0604020202020204" pitchFamily="34" charset="0"/>
                        </a:rPr>
                      </a:br>
                      <a:endParaRPr lang="es-ES" sz="1100" b="1" i="0" u="none" strike="noStrike" dirty="0">
                        <a:solidFill>
                          <a:srgbClr val="FFFFFF"/>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s-CO" sz="1100" b="1" u="none" strike="noStrike" dirty="0">
                          <a:effectLst/>
                          <a:latin typeface="Arial" panose="020B0604020202020204" pitchFamily="34" charset="0"/>
                          <a:cs typeface="Arial" panose="020B0604020202020204" pitchFamily="34" charset="0"/>
                        </a:rPr>
                        <a:t>Descripción de la línea</a:t>
                      </a:r>
                      <a:endParaRPr lang="es-CO" sz="1100" b="1" i="0" u="none" strike="noStrike" dirty="0">
                        <a:solidFill>
                          <a:srgbClr val="FFFFFF"/>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val="3600914073"/>
                  </a:ext>
                </a:extLst>
              </a:tr>
              <a:tr h="789071">
                <a:tc>
                  <a:txBody>
                    <a:bodyPr/>
                    <a:lstStyle/>
                    <a:p>
                      <a:pPr algn="ctr" fontAlgn="ctr"/>
                      <a:r>
                        <a:rPr lang="es-CO" sz="1100" u="none" strike="noStrike" dirty="0">
                          <a:effectLst/>
                          <a:latin typeface="Arial" panose="020B0604020202020204" pitchFamily="34" charset="0"/>
                          <a:cs typeface="Arial" panose="020B0604020202020204" pitchFamily="34" charset="0"/>
                        </a:rPr>
                        <a:t>ARRENDAMIENTOS</a:t>
                      </a:r>
                      <a:endParaRPr lang="es-CO" sz="11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s-CO" sz="1100" u="none" strike="noStrike">
                          <a:effectLst/>
                          <a:latin typeface="Arial" panose="020B0604020202020204" pitchFamily="34" charset="0"/>
                          <a:cs typeface="Arial" panose="020B0604020202020204" pitchFamily="34" charset="0"/>
                        </a:rPr>
                        <a:t>ARRENDAMIENTO DE BIENES INMUEBLES</a:t>
                      </a:r>
                      <a:endParaRPr lang="es-CO" sz="11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s-CO" sz="1100" u="none" strike="noStrike">
                          <a:effectLst/>
                          <a:latin typeface="Arial" panose="020B0604020202020204" pitchFamily="34" charset="0"/>
                          <a:cs typeface="Arial" panose="020B0604020202020204" pitchFamily="34" charset="0"/>
                        </a:rPr>
                        <a:t>VICEPRESIDENCIA ADMINISTRATIVA Y FINANCIERA</a:t>
                      </a:r>
                      <a:endParaRPr lang="es-CO" sz="11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s-CO" sz="1100" u="none" strike="noStrike">
                          <a:effectLst/>
                          <a:latin typeface="Arial" panose="020B0604020202020204" pitchFamily="34" charset="0"/>
                          <a:cs typeface="Arial" panose="020B0604020202020204" pitchFamily="34" charset="0"/>
                        </a:rPr>
                        <a:t>GERENCIA ADMINISTRATIVA</a:t>
                      </a:r>
                      <a:endParaRPr lang="es-CO" sz="11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r" fontAlgn="ctr"/>
                      <a:r>
                        <a:rPr lang="es-CO" sz="1100" u="none" strike="noStrike">
                          <a:effectLst/>
                          <a:latin typeface="Arial" panose="020B0604020202020204" pitchFamily="34" charset="0"/>
                          <a:cs typeface="Arial" panose="020B0604020202020204" pitchFamily="34" charset="0"/>
                        </a:rPr>
                        <a:t>     4,043,000,000.00 </a:t>
                      </a:r>
                      <a:endParaRPr lang="es-CO" sz="11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ctr"/>
                      <a:r>
                        <a:rPr lang="es-ES" sz="1100" b="1" u="none" strike="noStrike" dirty="0">
                          <a:effectLst/>
                          <a:latin typeface="Arial" panose="020B0604020202020204" pitchFamily="34" charset="0"/>
                          <a:cs typeface="Arial" panose="020B0604020202020204" pitchFamily="34" charset="0"/>
                        </a:rPr>
                        <a:t>ARRENDAMIENTO SEDE PPAL Y REGIONALES </a:t>
                      </a:r>
                      <a:endParaRPr lang="es-ES" sz="11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val="3125207375"/>
                  </a:ext>
                </a:extLst>
              </a:tr>
              <a:tr h="633030">
                <a:tc>
                  <a:txBody>
                    <a:bodyPr/>
                    <a:lstStyle/>
                    <a:p>
                      <a:pPr algn="ctr" fontAlgn="ctr"/>
                      <a:r>
                        <a:rPr lang="es-CO" sz="1100" u="none" strike="noStrike" dirty="0">
                          <a:effectLst/>
                          <a:latin typeface="Arial" panose="020B0604020202020204" pitchFamily="34" charset="0"/>
                          <a:cs typeface="Arial" panose="020B0604020202020204" pitchFamily="34" charset="0"/>
                        </a:rPr>
                        <a:t>ARRENDAMIENTOS</a:t>
                      </a:r>
                      <a:endParaRPr lang="es-CO" sz="11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s-CO" sz="1100" u="none" strike="noStrike" dirty="0">
                          <a:effectLst/>
                          <a:latin typeface="Arial" panose="020B0604020202020204" pitchFamily="34" charset="0"/>
                          <a:cs typeface="Arial" panose="020B0604020202020204" pitchFamily="34" charset="0"/>
                        </a:rPr>
                        <a:t>ARRENDAMIENTO DE BIENES INMUEBLES</a:t>
                      </a:r>
                      <a:endParaRPr lang="es-CO" sz="11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s-CO" sz="1100" u="none" strike="noStrike">
                          <a:effectLst/>
                          <a:latin typeface="Arial" panose="020B0604020202020204" pitchFamily="34" charset="0"/>
                          <a:cs typeface="Arial" panose="020B0604020202020204" pitchFamily="34" charset="0"/>
                        </a:rPr>
                        <a:t>VICEPRESIDENCIA DE BIENES</a:t>
                      </a:r>
                      <a:endParaRPr lang="es-CO" sz="11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s-CO" sz="1100" u="none" strike="noStrike">
                          <a:effectLst/>
                          <a:latin typeface="Arial" panose="020B0604020202020204" pitchFamily="34" charset="0"/>
                          <a:cs typeface="Arial" panose="020B0604020202020204" pitchFamily="34" charset="0"/>
                        </a:rPr>
                        <a:t>GERENCIA DE MUEBLES</a:t>
                      </a:r>
                      <a:endParaRPr lang="es-CO" sz="11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r" fontAlgn="ctr"/>
                      <a:r>
                        <a:rPr lang="es-CO" sz="1100" u="none" strike="noStrike">
                          <a:effectLst/>
                          <a:latin typeface="Arial" panose="020B0604020202020204" pitchFamily="34" charset="0"/>
                          <a:cs typeface="Arial" panose="020B0604020202020204" pitchFamily="34" charset="0"/>
                        </a:rPr>
                        <a:t>        274,000,000.00 </a:t>
                      </a:r>
                      <a:endParaRPr lang="es-CO" sz="11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ctr"/>
                      <a:r>
                        <a:rPr lang="es-CO" sz="1100" b="1" u="none" strike="noStrike" dirty="0">
                          <a:effectLst/>
                          <a:latin typeface="Arial" panose="020B0604020202020204" pitchFamily="34" charset="0"/>
                          <a:cs typeface="Arial" panose="020B0604020202020204" pitchFamily="34" charset="0"/>
                        </a:rPr>
                        <a:t>ARRENDAMIENTO BODEGAS DE ALMACENAMIENTO (SUSTANCIAS, AVIONES, MOTONAVES)</a:t>
                      </a:r>
                      <a:endParaRPr lang="es-CO" sz="11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val="1410642365"/>
                  </a:ext>
                </a:extLst>
              </a:tr>
              <a:tr h="789071">
                <a:tc>
                  <a:txBody>
                    <a:bodyPr/>
                    <a:lstStyle/>
                    <a:p>
                      <a:pPr algn="ctr" fontAlgn="ctr"/>
                      <a:r>
                        <a:rPr lang="es-CO" sz="1100" u="none" strike="noStrike">
                          <a:effectLst/>
                          <a:latin typeface="Arial" panose="020B0604020202020204" pitchFamily="34" charset="0"/>
                          <a:cs typeface="Arial" panose="020B0604020202020204" pitchFamily="34" charset="0"/>
                        </a:rPr>
                        <a:t>ARRENDAMIENTOS</a:t>
                      </a:r>
                      <a:endParaRPr lang="es-CO" sz="11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s-CO" sz="1100" u="none" strike="noStrike" dirty="0">
                          <a:effectLst/>
                          <a:latin typeface="Arial" panose="020B0604020202020204" pitchFamily="34" charset="0"/>
                          <a:cs typeface="Arial" panose="020B0604020202020204" pitchFamily="34" charset="0"/>
                        </a:rPr>
                        <a:t>ARRENDAMIENTO DE BIENES INMUEBLES</a:t>
                      </a:r>
                      <a:endParaRPr lang="es-CO" sz="11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s-CO" sz="1100" u="none" strike="noStrike" dirty="0">
                          <a:effectLst/>
                          <a:latin typeface="Arial" panose="020B0604020202020204" pitchFamily="34" charset="0"/>
                          <a:cs typeface="Arial" panose="020B0604020202020204" pitchFamily="34" charset="0"/>
                        </a:rPr>
                        <a:t>VICEPRESIDENCIA DE BIENES</a:t>
                      </a:r>
                      <a:endParaRPr lang="es-CO" sz="11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s-CO" sz="1100" u="none" strike="noStrike" dirty="0">
                          <a:effectLst/>
                          <a:latin typeface="Arial" panose="020B0604020202020204" pitchFamily="34" charset="0"/>
                          <a:cs typeface="Arial" panose="020B0604020202020204" pitchFamily="34" charset="0"/>
                        </a:rPr>
                        <a:t>GERENCIA DE MUEBLES</a:t>
                      </a:r>
                      <a:endParaRPr lang="es-CO" sz="11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r" fontAlgn="ctr"/>
                      <a:r>
                        <a:rPr lang="es-CO" sz="1100" u="none" strike="noStrike" dirty="0">
                          <a:effectLst/>
                          <a:latin typeface="Arial" panose="020B0604020202020204" pitchFamily="34" charset="0"/>
                          <a:cs typeface="Arial" panose="020B0604020202020204" pitchFamily="34" charset="0"/>
                        </a:rPr>
                        <a:t>     9,543,000,000.00 </a:t>
                      </a:r>
                      <a:endParaRPr lang="es-CO" sz="11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ctr"/>
                      <a:r>
                        <a:rPr lang="es-ES" sz="1100" b="1" u="none" strike="noStrike" dirty="0">
                          <a:effectLst/>
                          <a:latin typeface="Arial" panose="020B0604020202020204" pitchFamily="34" charset="0"/>
                          <a:cs typeface="Arial" panose="020B0604020202020204" pitchFamily="34" charset="0"/>
                        </a:rPr>
                        <a:t>ARRENDAMIENTO DE LAS BODEGAS DE ALMACENAMIENTO DE LOS CONTRATOS DE OPERADORES LOGISTICOS.</a:t>
                      </a:r>
                      <a:endParaRPr lang="es-ES" sz="11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val="174483307"/>
                  </a:ext>
                </a:extLst>
              </a:tr>
              <a:tr h="633030">
                <a:tc>
                  <a:txBody>
                    <a:bodyPr/>
                    <a:lstStyle/>
                    <a:p>
                      <a:pPr algn="ctr" fontAlgn="ctr"/>
                      <a:r>
                        <a:rPr lang="es-CO" sz="1100" u="none" strike="noStrike">
                          <a:effectLst/>
                          <a:latin typeface="Arial" panose="020B0604020202020204" pitchFamily="34" charset="0"/>
                          <a:cs typeface="Arial" panose="020B0604020202020204" pitchFamily="34" charset="0"/>
                        </a:rPr>
                        <a:t>ARRENDAMIENTOS</a:t>
                      </a:r>
                      <a:endParaRPr lang="es-CO" sz="11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s-CO" sz="1100" u="none" strike="noStrike">
                          <a:effectLst/>
                          <a:latin typeface="Arial" panose="020B0604020202020204" pitchFamily="34" charset="0"/>
                          <a:cs typeface="Arial" panose="020B0604020202020204" pitchFamily="34" charset="0"/>
                        </a:rPr>
                        <a:t>ARRENDAMIENTO DE BIENES MUEBLES</a:t>
                      </a:r>
                      <a:endParaRPr lang="es-CO" sz="11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s-CO" sz="1100" u="none" strike="noStrike">
                          <a:effectLst/>
                          <a:latin typeface="Arial" panose="020B0604020202020204" pitchFamily="34" charset="0"/>
                          <a:cs typeface="Arial" panose="020B0604020202020204" pitchFamily="34" charset="0"/>
                        </a:rPr>
                        <a:t>PRESIDENCIA</a:t>
                      </a:r>
                      <a:endParaRPr lang="es-CO" sz="11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s-CO" sz="1100" u="none" strike="noStrike">
                          <a:effectLst/>
                          <a:latin typeface="Arial" panose="020B0604020202020204" pitchFamily="34" charset="0"/>
                          <a:cs typeface="Arial" panose="020B0604020202020204" pitchFamily="34" charset="0"/>
                        </a:rPr>
                        <a:t>OF. GESTION INFORMACIÓN</a:t>
                      </a:r>
                      <a:endParaRPr lang="es-CO" sz="11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r" fontAlgn="ctr"/>
                      <a:r>
                        <a:rPr lang="es-CO" sz="1100" u="none" strike="noStrike" dirty="0">
                          <a:effectLst/>
                          <a:latin typeface="Arial" panose="020B0604020202020204" pitchFamily="34" charset="0"/>
                          <a:cs typeface="Arial" panose="020B0604020202020204" pitchFamily="34" charset="0"/>
                        </a:rPr>
                        <a:t>     2,152,815,000.00 </a:t>
                      </a:r>
                      <a:endParaRPr lang="es-CO" sz="11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ctr"/>
                      <a:r>
                        <a:rPr lang="es-ES" sz="1100" b="1" u="none" strike="noStrike" dirty="0">
                          <a:effectLst/>
                          <a:latin typeface="Arial" panose="020B0604020202020204" pitchFamily="34" charset="0"/>
                          <a:cs typeface="Arial" panose="020B0604020202020204" pitchFamily="34" charset="0"/>
                        </a:rPr>
                        <a:t>BODEGAJE CINTAS, ALQUILER DE SERVICIO ITIL Y EQUIPOS, CRECIMIENTO EN LA NUBE Y ESPACIOS DE DISCO.</a:t>
                      </a:r>
                      <a:endParaRPr lang="es-ES" sz="11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val="2654687915"/>
                  </a:ext>
                </a:extLst>
              </a:tr>
              <a:tr h="476989">
                <a:tc>
                  <a:txBody>
                    <a:bodyPr/>
                    <a:lstStyle/>
                    <a:p>
                      <a:pPr algn="ctr" fontAlgn="ctr"/>
                      <a:r>
                        <a:rPr lang="es-CO" sz="1100" u="none" strike="noStrike">
                          <a:effectLst/>
                          <a:latin typeface="Arial" panose="020B0604020202020204" pitchFamily="34" charset="0"/>
                          <a:cs typeface="Arial" panose="020B0604020202020204" pitchFamily="34" charset="0"/>
                        </a:rPr>
                        <a:t>ARRENDAMIENTOS</a:t>
                      </a:r>
                      <a:endParaRPr lang="es-CO" sz="11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s-CO" sz="1100" u="none" strike="noStrike">
                          <a:effectLst/>
                          <a:latin typeface="Arial" panose="020B0604020202020204" pitchFamily="34" charset="0"/>
                          <a:cs typeface="Arial" panose="020B0604020202020204" pitchFamily="34" charset="0"/>
                        </a:rPr>
                        <a:t>ARRENDAMIENTO DE BIENES MUEBLES</a:t>
                      </a:r>
                      <a:endParaRPr lang="es-CO" sz="11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s-CO" sz="1100" u="none" strike="noStrike">
                          <a:effectLst/>
                          <a:latin typeface="Arial" panose="020B0604020202020204" pitchFamily="34" charset="0"/>
                          <a:cs typeface="Arial" panose="020B0604020202020204" pitchFamily="34" charset="0"/>
                        </a:rPr>
                        <a:t>PRESIDENCIA</a:t>
                      </a:r>
                      <a:endParaRPr lang="es-CO" sz="11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s-CO" sz="1100" u="none" strike="noStrike" dirty="0">
                          <a:effectLst/>
                          <a:latin typeface="Arial" panose="020B0604020202020204" pitchFamily="34" charset="0"/>
                          <a:cs typeface="Arial" panose="020B0604020202020204" pitchFamily="34" charset="0"/>
                        </a:rPr>
                        <a:t>OF. GESTION INFORMACIÓN</a:t>
                      </a:r>
                      <a:endParaRPr lang="es-CO" sz="11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r" fontAlgn="ctr"/>
                      <a:r>
                        <a:rPr lang="es-CO" sz="1100" u="none" strike="noStrike">
                          <a:effectLst/>
                          <a:latin typeface="Arial" panose="020B0604020202020204" pitchFamily="34" charset="0"/>
                          <a:cs typeface="Arial" panose="020B0604020202020204" pitchFamily="34" charset="0"/>
                        </a:rPr>
                        <a:t>            4,650,000.00 </a:t>
                      </a:r>
                      <a:endParaRPr lang="es-CO" sz="11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ctr"/>
                      <a:r>
                        <a:rPr lang="es-ES" sz="1100" b="1" u="none" strike="noStrike" dirty="0">
                          <a:effectLst/>
                          <a:latin typeface="Arial" panose="020B0604020202020204" pitchFamily="34" charset="0"/>
                          <a:cs typeface="Arial" panose="020B0604020202020204" pitchFamily="34" charset="0"/>
                        </a:rPr>
                        <a:t>SERVICIO DE ALQUILER DE SERVIDORES Y ESCANERES </a:t>
                      </a:r>
                      <a:endParaRPr lang="es-ES" sz="11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val="2890625617"/>
                  </a:ext>
                </a:extLst>
              </a:tr>
            </a:tbl>
          </a:graphicData>
        </a:graphic>
      </p:graphicFrame>
      <p:sp>
        <p:nvSpPr>
          <p:cNvPr id="9" name="Botón de acción: ir hacia atrás o anterior 8">
            <a:hlinkClick r:id="rId2" action="ppaction://hlinksldjump" highlightClick="1"/>
            <a:extLst>
              <a:ext uri="{FF2B5EF4-FFF2-40B4-BE49-F238E27FC236}">
                <a16:creationId xmlns:a16="http://schemas.microsoft.com/office/drawing/2014/main" id="{996A9CC1-36DB-42FD-BC75-5F1FC471275A}"/>
              </a:ext>
            </a:extLst>
          </p:cNvPr>
          <p:cNvSpPr/>
          <p:nvPr/>
        </p:nvSpPr>
        <p:spPr>
          <a:xfrm>
            <a:off x="11451771" y="5865051"/>
            <a:ext cx="377371" cy="406400"/>
          </a:xfrm>
          <a:prstGeom prst="actionButtonBackPrevious">
            <a:avLst/>
          </a:prstGeom>
          <a:solidFill>
            <a:schemeClr val="bg1">
              <a:lumMod val="85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Rectángulo 9">
            <a:extLst>
              <a:ext uri="{FF2B5EF4-FFF2-40B4-BE49-F238E27FC236}">
                <a16:creationId xmlns:a16="http://schemas.microsoft.com/office/drawing/2014/main" id="{14324EA7-2400-40DB-8B8D-94E2FED9CAA7}"/>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1" name="Imagen 10" descr="Fondos oscuros-01.png">
            <a:extLst>
              <a:ext uri="{FF2B5EF4-FFF2-40B4-BE49-F238E27FC236}">
                <a16:creationId xmlns:a16="http://schemas.microsoft.com/office/drawing/2014/main" id="{B277DE54-49D5-4C7E-8874-602C4A95F0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a:extLst>
              <a:ext uri="{FF2B5EF4-FFF2-40B4-BE49-F238E27FC236}">
                <a16:creationId xmlns:a16="http://schemas.microsoft.com/office/drawing/2014/main" id="{2C5FA7B8-6F5E-4BB9-84F0-742E73848D13}"/>
              </a:ext>
            </a:extLst>
          </p:cNvPr>
          <p:cNvSpPr txBox="1"/>
          <p:nvPr/>
        </p:nvSpPr>
        <p:spPr>
          <a:xfrm>
            <a:off x="6485642" y="393032"/>
            <a:ext cx="5534754" cy="523220"/>
          </a:xfrm>
          <a:prstGeom prst="rect">
            <a:avLst/>
          </a:prstGeom>
          <a:noFill/>
        </p:spPr>
        <p:txBody>
          <a:bodyPr wrap="square" rtlCol="0">
            <a:spAutoFit/>
          </a:bodyPr>
          <a:lstStyle/>
          <a:p>
            <a:pPr algn="r"/>
            <a:r>
              <a:rPr lang="es-ES" sz="2800" b="1" dirty="0">
                <a:solidFill>
                  <a:schemeClr val="bg1"/>
                </a:solidFill>
              </a:rPr>
              <a:t>LÍNEAS DEL PAA SAE 2018</a:t>
            </a:r>
            <a:endParaRPr lang="es-ES" sz="2800" dirty="0">
              <a:solidFill>
                <a:schemeClr val="bg1"/>
              </a:solidFill>
            </a:endParaRPr>
          </a:p>
        </p:txBody>
      </p:sp>
    </p:spTree>
    <p:extLst>
      <p:ext uri="{BB962C8B-B14F-4D97-AF65-F5344CB8AC3E}">
        <p14:creationId xmlns:p14="http://schemas.microsoft.com/office/powerpoint/2010/main" val="27001533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5"/>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26500" y="6540500"/>
            <a:ext cx="3365500" cy="307777"/>
          </a:xfrm>
          <a:prstGeom prst="rect">
            <a:avLst/>
          </a:prstGeom>
          <a:noFill/>
        </p:spPr>
        <p:txBody>
          <a:bodyPr wrap="square" rtlCol="0">
            <a:spAutoFit/>
          </a:bodyPr>
          <a:lstStyle/>
          <a:p>
            <a:pPr algn="ctr"/>
            <a:r>
              <a:rPr lang="es-ES" sz="1400" dirty="0">
                <a:solidFill>
                  <a:srgbClr val="A9A8A9"/>
                </a:solidFill>
                <a:latin typeface="Lato Regular"/>
                <a:cs typeface="Lato Regular"/>
              </a:rPr>
              <a:t>Vicepresidencia Jurídica</a:t>
            </a:r>
          </a:p>
        </p:txBody>
      </p:sp>
      <p:sp>
        <p:nvSpPr>
          <p:cNvPr id="13" name="CuadroTexto 12"/>
          <p:cNvSpPr txBox="1"/>
          <p:nvPr/>
        </p:nvSpPr>
        <p:spPr>
          <a:xfrm>
            <a:off x="2838769" y="1380715"/>
            <a:ext cx="6867309" cy="769441"/>
          </a:xfrm>
          <a:prstGeom prst="rect">
            <a:avLst/>
          </a:prstGeom>
          <a:noFill/>
        </p:spPr>
        <p:txBody>
          <a:bodyPr wrap="square" rtlCol="0">
            <a:spAutoFit/>
          </a:bodyPr>
          <a:lstStyle/>
          <a:p>
            <a:pPr algn="ctr"/>
            <a:r>
              <a:rPr lang="es-CO" sz="2200" b="1" dirty="0"/>
              <a:t>2. CAPACITACION Y BIENESTAR</a:t>
            </a:r>
          </a:p>
          <a:p>
            <a:pPr algn="ctr"/>
            <a:endParaRPr lang="es-CO" sz="2200" b="1" dirty="0"/>
          </a:p>
        </p:txBody>
      </p:sp>
      <p:graphicFrame>
        <p:nvGraphicFramePr>
          <p:cNvPr id="3" name="Tabla 2">
            <a:extLst>
              <a:ext uri="{FF2B5EF4-FFF2-40B4-BE49-F238E27FC236}">
                <a16:creationId xmlns:a16="http://schemas.microsoft.com/office/drawing/2014/main" id="{AA64287E-052A-4954-8B63-CD263F4C642A}"/>
              </a:ext>
            </a:extLst>
          </p:cNvPr>
          <p:cNvGraphicFramePr>
            <a:graphicFrameLocks noGrp="1"/>
          </p:cNvGraphicFramePr>
          <p:nvPr>
            <p:extLst/>
          </p:nvPr>
        </p:nvGraphicFramePr>
        <p:xfrm>
          <a:off x="1211179" y="1765435"/>
          <a:ext cx="9769642" cy="4509024"/>
        </p:xfrm>
        <a:graphic>
          <a:graphicData uri="http://schemas.openxmlformats.org/drawingml/2006/table">
            <a:tbl>
              <a:tblPr>
                <a:tableStyleId>{5C22544A-7EE6-4342-B048-85BDC9FD1C3A}</a:tableStyleId>
              </a:tblPr>
              <a:tblGrid>
                <a:gridCol w="1398946">
                  <a:extLst>
                    <a:ext uri="{9D8B030D-6E8A-4147-A177-3AD203B41FA5}">
                      <a16:colId xmlns:a16="http://schemas.microsoft.com/office/drawing/2014/main" val="2146364366"/>
                    </a:ext>
                  </a:extLst>
                </a:gridCol>
                <a:gridCol w="2331577">
                  <a:extLst>
                    <a:ext uri="{9D8B030D-6E8A-4147-A177-3AD203B41FA5}">
                      <a16:colId xmlns:a16="http://schemas.microsoft.com/office/drawing/2014/main" val="3861524804"/>
                    </a:ext>
                  </a:extLst>
                </a:gridCol>
                <a:gridCol w="2060677">
                  <a:extLst>
                    <a:ext uri="{9D8B030D-6E8A-4147-A177-3AD203B41FA5}">
                      <a16:colId xmlns:a16="http://schemas.microsoft.com/office/drawing/2014/main" val="1632704347"/>
                    </a:ext>
                  </a:extLst>
                </a:gridCol>
                <a:gridCol w="3978442">
                  <a:extLst>
                    <a:ext uri="{9D8B030D-6E8A-4147-A177-3AD203B41FA5}">
                      <a16:colId xmlns:a16="http://schemas.microsoft.com/office/drawing/2014/main" val="232453733"/>
                    </a:ext>
                  </a:extLst>
                </a:gridCol>
              </a:tblGrid>
              <a:tr h="1076141">
                <a:tc>
                  <a:txBody>
                    <a:bodyPr/>
                    <a:lstStyle/>
                    <a:p>
                      <a:pPr algn="ctr" fontAlgn="ctr"/>
                      <a:r>
                        <a:rPr lang="es-CO" sz="1100" b="1" u="none" strike="noStrike" dirty="0">
                          <a:effectLst/>
                          <a:latin typeface="Arial" panose="020B0604020202020204" pitchFamily="34" charset="0"/>
                          <a:cs typeface="Arial" panose="020B0604020202020204" pitchFamily="34" charset="0"/>
                        </a:rPr>
                        <a:t>Área</a:t>
                      </a:r>
                      <a:endParaRPr lang="es-CO" sz="1100" b="1" i="0" u="none" strike="noStrike" dirty="0">
                        <a:solidFill>
                          <a:srgbClr val="FFFFFF"/>
                        </a:solidFill>
                        <a:effectLst/>
                        <a:latin typeface="Arial" panose="020B0604020202020204" pitchFamily="34" charset="0"/>
                        <a:cs typeface="Arial" panose="020B0604020202020204" pitchFamily="34" charset="0"/>
                      </a:endParaRPr>
                    </a:p>
                  </a:txBody>
                  <a:tcPr marL="9522" marR="9522" marT="9522" marB="0" anchor="ctr"/>
                </a:tc>
                <a:tc>
                  <a:txBody>
                    <a:bodyPr/>
                    <a:lstStyle/>
                    <a:p>
                      <a:pPr algn="ctr" fontAlgn="ctr"/>
                      <a:r>
                        <a:rPr lang="es-CO" sz="1100" b="1" u="none" strike="noStrike" dirty="0">
                          <a:effectLst/>
                          <a:latin typeface="Arial" panose="020B0604020202020204" pitchFamily="34" charset="0"/>
                          <a:cs typeface="Arial" panose="020B0604020202020204" pitchFamily="34" charset="0"/>
                        </a:rPr>
                        <a:t>Nombre del área </a:t>
                      </a:r>
                      <a:endParaRPr lang="es-CO" sz="1100" b="1" i="0" u="none" strike="noStrike" dirty="0">
                        <a:solidFill>
                          <a:srgbClr val="FFFFFF"/>
                        </a:solidFill>
                        <a:effectLst/>
                        <a:latin typeface="Arial" panose="020B0604020202020204" pitchFamily="34" charset="0"/>
                        <a:cs typeface="Arial" panose="020B0604020202020204" pitchFamily="34" charset="0"/>
                      </a:endParaRPr>
                    </a:p>
                  </a:txBody>
                  <a:tcPr marL="9522" marR="9522" marT="9522" marB="0" anchor="ctr"/>
                </a:tc>
                <a:tc>
                  <a:txBody>
                    <a:bodyPr/>
                    <a:lstStyle/>
                    <a:p>
                      <a:pPr algn="ctr" fontAlgn="ctr"/>
                      <a:r>
                        <a:rPr lang="es-ES" sz="1100" b="1" u="none" strike="noStrike" dirty="0">
                          <a:effectLst/>
                          <a:latin typeface="Arial" panose="020B0604020202020204" pitchFamily="34" charset="0"/>
                          <a:cs typeface="Arial" panose="020B0604020202020204" pitchFamily="34" charset="0"/>
                        </a:rPr>
                        <a:t>Total  presupuesto de la línea </a:t>
                      </a:r>
                      <a:br>
                        <a:rPr lang="es-ES" sz="1100" u="none" strike="noStrike" dirty="0">
                          <a:effectLst/>
                          <a:latin typeface="Arial" panose="020B0604020202020204" pitchFamily="34" charset="0"/>
                          <a:cs typeface="Arial" panose="020B0604020202020204" pitchFamily="34" charset="0"/>
                        </a:rPr>
                      </a:br>
                      <a:endParaRPr lang="es-ES" sz="1100" b="0" i="0" u="none" strike="noStrike" dirty="0">
                        <a:solidFill>
                          <a:srgbClr val="FFFFFF"/>
                        </a:solidFill>
                        <a:effectLst/>
                        <a:latin typeface="Arial" panose="020B0604020202020204" pitchFamily="34" charset="0"/>
                        <a:cs typeface="Arial" panose="020B0604020202020204" pitchFamily="34" charset="0"/>
                      </a:endParaRPr>
                    </a:p>
                  </a:txBody>
                  <a:tcPr marL="9522" marR="9522" marT="9522" marB="0" anchor="ctr"/>
                </a:tc>
                <a:tc>
                  <a:txBody>
                    <a:bodyPr/>
                    <a:lstStyle/>
                    <a:p>
                      <a:pPr algn="ctr" fontAlgn="ctr"/>
                      <a:r>
                        <a:rPr lang="es-CO" sz="1100" b="1" u="none" strike="noStrike" dirty="0">
                          <a:effectLst/>
                          <a:latin typeface="Arial" panose="020B0604020202020204" pitchFamily="34" charset="0"/>
                          <a:cs typeface="Arial" panose="020B0604020202020204" pitchFamily="34" charset="0"/>
                        </a:rPr>
                        <a:t>Descripción de la línea</a:t>
                      </a:r>
                      <a:endParaRPr lang="es-CO" sz="1100" b="1" i="0" u="none" strike="noStrike" dirty="0">
                        <a:solidFill>
                          <a:srgbClr val="FFFFFF"/>
                        </a:solidFill>
                        <a:effectLst/>
                        <a:latin typeface="Arial" panose="020B0604020202020204" pitchFamily="34" charset="0"/>
                        <a:cs typeface="Arial" panose="020B0604020202020204" pitchFamily="34" charset="0"/>
                      </a:endParaRPr>
                    </a:p>
                  </a:txBody>
                  <a:tcPr marL="9522" marR="9522" marT="9522" marB="0" anchor="ctr"/>
                </a:tc>
                <a:extLst>
                  <a:ext uri="{0D108BD9-81ED-4DB2-BD59-A6C34878D82A}">
                    <a16:rowId xmlns:a16="http://schemas.microsoft.com/office/drawing/2014/main" val="2881883365"/>
                  </a:ext>
                </a:extLst>
              </a:tr>
              <a:tr h="737833">
                <a:tc>
                  <a:txBody>
                    <a:bodyPr/>
                    <a:lstStyle/>
                    <a:p>
                      <a:pPr algn="ctr" fontAlgn="ctr"/>
                      <a:r>
                        <a:rPr lang="es-CO" sz="1100" u="none" strike="noStrike" dirty="0">
                          <a:effectLst/>
                          <a:latin typeface="Arial" panose="020B0604020202020204" pitchFamily="34" charset="0"/>
                          <a:cs typeface="Arial" panose="020B0604020202020204" pitchFamily="34" charset="0"/>
                        </a:rPr>
                        <a:t>VICEPRESIDENCIA ADMINISTRATIVA Y FINANCIERA</a:t>
                      </a:r>
                      <a:endParaRPr lang="es-CO" sz="1100" b="0" i="0" u="none" strike="noStrike" dirty="0">
                        <a:solidFill>
                          <a:srgbClr val="000000"/>
                        </a:solidFill>
                        <a:effectLst/>
                        <a:latin typeface="Arial" panose="020B0604020202020204" pitchFamily="34" charset="0"/>
                        <a:cs typeface="Arial" panose="020B0604020202020204" pitchFamily="34" charset="0"/>
                      </a:endParaRPr>
                    </a:p>
                  </a:txBody>
                  <a:tcPr marL="9522" marR="9522" marT="9522" marB="0" anchor="ctr"/>
                </a:tc>
                <a:tc>
                  <a:txBody>
                    <a:bodyPr/>
                    <a:lstStyle/>
                    <a:p>
                      <a:pPr algn="ctr" fontAlgn="ctr"/>
                      <a:r>
                        <a:rPr lang="es-CO" sz="1100" u="none" strike="noStrike" dirty="0">
                          <a:effectLst/>
                          <a:latin typeface="Arial" panose="020B0604020202020204" pitchFamily="34" charset="0"/>
                          <a:cs typeface="Arial" panose="020B0604020202020204" pitchFamily="34" charset="0"/>
                        </a:rPr>
                        <a:t>GERENCIA TALENTO HUMANO</a:t>
                      </a:r>
                      <a:endParaRPr lang="es-CO" sz="1100" b="0" i="0" u="none" strike="noStrike" dirty="0">
                        <a:solidFill>
                          <a:srgbClr val="000000"/>
                        </a:solidFill>
                        <a:effectLst/>
                        <a:latin typeface="Arial" panose="020B0604020202020204" pitchFamily="34" charset="0"/>
                        <a:cs typeface="Arial" panose="020B0604020202020204" pitchFamily="34" charset="0"/>
                      </a:endParaRPr>
                    </a:p>
                  </a:txBody>
                  <a:tcPr marL="9522" marR="9522" marT="9522" marB="0" anchor="ctr"/>
                </a:tc>
                <a:tc>
                  <a:txBody>
                    <a:bodyPr/>
                    <a:lstStyle/>
                    <a:p>
                      <a:pPr algn="r" fontAlgn="ctr"/>
                      <a:r>
                        <a:rPr lang="es-CO" sz="1100" u="none" strike="noStrike">
                          <a:effectLst/>
                          <a:latin typeface="Arial" panose="020B0604020202020204" pitchFamily="34" charset="0"/>
                          <a:cs typeface="Arial" panose="020B0604020202020204" pitchFamily="34" charset="0"/>
                        </a:rPr>
                        <a:t>        286,000,000.00 </a:t>
                      </a:r>
                      <a:endParaRPr lang="es-CO" sz="1100" b="1" i="0" u="none" strike="noStrike">
                        <a:solidFill>
                          <a:srgbClr val="000000"/>
                        </a:solidFill>
                        <a:effectLst/>
                        <a:latin typeface="Arial" panose="020B0604020202020204" pitchFamily="34" charset="0"/>
                        <a:cs typeface="Arial" panose="020B0604020202020204" pitchFamily="34" charset="0"/>
                      </a:endParaRPr>
                    </a:p>
                  </a:txBody>
                  <a:tcPr marL="9522" marR="9522" marT="9522" marB="0" anchor="ctr"/>
                </a:tc>
                <a:tc>
                  <a:txBody>
                    <a:bodyPr/>
                    <a:lstStyle/>
                    <a:p>
                      <a:pPr algn="l" fontAlgn="ctr"/>
                      <a:r>
                        <a:rPr lang="es-ES" sz="1100" b="1" u="none" strike="noStrike" dirty="0">
                          <a:effectLst/>
                          <a:latin typeface="Arial" panose="020B0604020202020204" pitchFamily="34" charset="0"/>
                          <a:cs typeface="Arial" panose="020B0604020202020204" pitchFamily="34" charset="0"/>
                        </a:rPr>
                        <a:t>CONTRATACIÓN DE ACTIVIDADES DE BIENESTAR</a:t>
                      </a:r>
                      <a:endParaRPr lang="es-ES" sz="1100" b="1" i="0" u="none" strike="noStrike" dirty="0">
                        <a:solidFill>
                          <a:srgbClr val="000000"/>
                        </a:solidFill>
                        <a:effectLst/>
                        <a:latin typeface="Arial" panose="020B0604020202020204" pitchFamily="34" charset="0"/>
                        <a:cs typeface="Arial" panose="020B0604020202020204" pitchFamily="34" charset="0"/>
                      </a:endParaRPr>
                    </a:p>
                  </a:txBody>
                  <a:tcPr marL="9522" marR="9522" marT="9522" marB="0" anchor="ctr"/>
                </a:tc>
                <a:extLst>
                  <a:ext uri="{0D108BD9-81ED-4DB2-BD59-A6C34878D82A}">
                    <a16:rowId xmlns:a16="http://schemas.microsoft.com/office/drawing/2014/main" val="2346134334"/>
                  </a:ext>
                </a:extLst>
              </a:tr>
              <a:tr h="737833">
                <a:tc>
                  <a:txBody>
                    <a:bodyPr/>
                    <a:lstStyle/>
                    <a:p>
                      <a:pPr algn="ctr" fontAlgn="ctr"/>
                      <a:r>
                        <a:rPr lang="es-CO" sz="1100" u="none" strike="noStrike">
                          <a:effectLst/>
                          <a:latin typeface="Arial" panose="020B0604020202020204" pitchFamily="34" charset="0"/>
                          <a:cs typeface="Arial" panose="020B0604020202020204" pitchFamily="34" charset="0"/>
                        </a:rPr>
                        <a:t>VICEPRESIDENCIA ADMINISTRATIVA Y FINANCIERA</a:t>
                      </a:r>
                      <a:endParaRPr lang="es-CO" sz="1100" b="0" i="0" u="none" strike="noStrike">
                        <a:solidFill>
                          <a:srgbClr val="000000"/>
                        </a:solidFill>
                        <a:effectLst/>
                        <a:latin typeface="Arial" panose="020B0604020202020204" pitchFamily="34" charset="0"/>
                        <a:cs typeface="Arial" panose="020B0604020202020204" pitchFamily="34" charset="0"/>
                      </a:endParaRPr>
                    </a:p>
                  </a:txBody>
                  <a:tcPr marL="9522" marR="9522" marT="9522" marB="0" anchor="ctr"/>
                </a:tc>
                <a:tc>
                  <a:txBody>
                    <a:bodyPr/>
                    <a:lstStyle/>
                    <a:p>
                      <a:pPr algn="ctr" fontAlgn="ctr"/>
                      <a:r>
                        <a:rPr lang="es-CO" sz="1100" u="none" strike="noStrike" dirty="0">
                          <a:effectLst/>
                          <a:latin typeface="Arial" panose="020B0604020202020204" pitchFamily="34" charset="0"/>
                          <a:cs typeface="Arial" panose="020B0604020202020204" pitchFamily="34" charset="0"/>
                        </a:rPr>
                        <a:t>GERENCIA TALENTO HUMANO</a:t>
                      </a:r>
                      <a:endParaRPr lang="es-CO" sz="1100" b="0" i="0" u="none" strike="noStrike" dirty="0">
                        <a:solidFill>
                          <a:srgbClr val="000000"/>
                        </a:solidFill>
                        <a:effectLst/>
                        <a:latin typeface="Arial" panose="020B0604020202020204" pitchFamily="34" charset="0"/>
                        <a:cs typeface="Arial" panose="020B0604020202020204" pitchFamily="34" charset="0"/>
                      </a:endParaRPr>
                    </a:p>
                  </a:txBody>
                  <a:tcPr marL="9522" marR="9522" marT="9522" marB="0" anchor="ctr"/>
                </a:tc>
                <a:tc>
                  <a:txBody>
                    <a:bodyPr/>
                    <a:lstStyle/>
                    <a:p>
                      <a:pPr algn="r" fontAlgn="ctr"/>
                      <a:r>
                        <a:rPr lang="es-CO" sz="1100" u="none" strike="noStrike" dirty="0">
                          <a:effectLst/>
                          <a:latin typeface="Arial" panose="020B0604020202020204" pitchFamily="34" charset="0"/>
                          <a:cs typeface="Arial" panose="020B0604020202020204" pitchFamily="34" charset="0"/>
                        </a:rPr>
                        <a:t>        400,000,000.00 </a:t>
                      </a:r>
                      <a:endParaRPr lang="es-CO" sz="1100" b="1" i="0" u="none" strike="noStrike" dirty="0">
                        <a:solidFill>
                          <a:srgbClr val="000000"/>
                        </a:solidFill>
                        <a:effectLst/>
                        <a:latin typeface="Arial" panose="020B0604020202020204" pitchFamily="34" charset="0"/>
                        <a:cs typeface="Arial" panose="020B0604020202020204" pitchFamily="34" charset="0"/>
                      </a:endParaRPr>
                    </a:p>
                  </a:txBody>
                  <a:tcPr marL="9522" marR="9522" marT="9522" marB="0" anchor="ctr"/>
                </a:tc>
                <a:tc>
                  <a:txBody>
                    <a:bodyPr/>
                    <a:lstStyle/>
                    <a:p>
                      <a:pPr algn="l" fontAlgn="ctr"/>
                      <a:r>
                        <a:rPr lang="es-CO" sz="1100" b="1" u="none" strike="noStrike" dirty="0">
                          <a:effectLst/>
                          <a:latin typeface="Arial" panose="020B0604020202020204" pitchFamily="34" charset="0"/>
                          <a:cs typeface="Arial" panose="020B0604020202020204" pitchFamily="34" charset="0"/>
                        </a:rPr>
                        <a:t>CONTRATACIÓN DE CAPACITACIÓN EXTERNA</a:t>
                      </a:r>
                      <a:endParaRPr lang="es-CO" sz="1100" b="1" i="0" u="none" strike="noStrike" dirty="0">
                        <a:solidFill>
                          <a:srgbClr val="000000"/>
                        </a:solidFill>
                        <a:effectLst/>
                        <a:latin typeface="Arial" panose="020B0604020202020204" pitchFamily="34" charset="0"/>
                        <a:cs typeface="Arial" panose="020B0604020202020204" pitchFamily="34" charset="0"/>
                      </a:endParaRPr>
                    </a:p>
                  </a:txBody>
                  <a:tcPr marL="9522" marR="9522" marT="9522" marB="0" anchor="ctr"/>
                </a:tc>
                <a:extLst>
                  <a:ext uri="{0D108BD9-81ED-4DB2-BD59-A6C34878D82A}">
                    <a16:rowId xmlns:a16="http://schemas.microsoft.com/office/drawing/2014/main" val="1057393414"/>
                  </a:ext>
                </a:extLst>
              </a:tr>
              <a:tr h="737833">
                <a:tc>
                  <a:txBody>
                    <a:bodyPr/>
                    <a:lstStyle/>
                    <a:p>
                      <a:pPr algn="ctr" fontAlgn="ctr"/>
                      <a:r>
                        <a:rPr lang="es-CO" sz="1100" u="none" strike="noStrike">
                          <a:effectLst/>
                          <a:latin typeface="Arial" panose="020B0604020202020204" pitchFamily="34" charset="0"/>
                          <a:cs typeface="Arial" panose="020B0604020202020204" pitchFamily="34" charset="0"/>
                        </a:rPr>
                        <a:t>VICEPRESIDENCIA ADMINISTRATIVA Y FINANCIERA</a:t>
                      </a:r>
                      <a:endParaRPr lang="es-CO" sz="1100" b="0" i="0" u="none" strike="noStrike">
                        <a:solidFill>
                          <a:srgbClr val="000000"/>
                        </a:solidFill>
                        <a:effectLst/>
                        <a:latin typeface="Arial" panose="020B0604020202020204" pitchFamily="34" charset="0"/>
                        <a:cs typeface="Arial" panose="020B0604020202020204" pitchFamily="34" charset="0"/>
                      </a:endParaRPr>
                    </a:p>
                  </a:txBody>
                  <a:tcPr marL="9522" marR="9522" marT="9522" marB="0" anchor="ctr"/>
                </a:tc>
                <a:tc>
                  <a:txBody>
                    <a:bodyPr/>
                    <a:lstStyle/>
                    <a:p>
                      <a:pPr algn="ctr" fontAlgn="ctr"/>
                      <a:r>
                        <a:rPr lang="es-CO" sz="1100" u="none" strike="noStrike" dirty="0">
                          <a:effectLst/>
                          <a:latin typeface="Arial" panose="020B0604020202020204" pitchFamily="34" charset="0"/>
                          <a:cs typeface="Arial" panose="020B0604020202020204" pitchFamily="34" charset="0"/>
                        </a:rPr>
                        <a:t>GERENCIA TALENTO HUMANO</a:t>
                      </a:r>
                      <a:endParaRPr lang="es-CO" sz="1100" b="0" i="0" u="none" strike="noStrike" dirty="0">
                        <a:solidFill>
                          <a:srgbClr val="000000"/>
                        </a:solidFill>
                        <a:effectLst/>
                        <a:latin typeface="Arial" panose="020B0604020202020204" pitchFamily="34" charset="0"/>
                        <a:cs typeface="Arial" panose="020B0604020202020204" pitchFamily="34" charset="0"/>
                      </a:endParaRPr>
                    </a:p>
                  </a:txBody>
                  <a:tcPr marL="9522" marR="9522" marT="9522" marB="0" anchor="ctr"/>
                </a:tc>
                <a:tc>
                  <a:txBody>
                    <a:bodyPr/>
                    <a:lstStyle/>
                    <a:p>
                      <a:pPr algn="r" fontAlgn="ctr"/>
                      <a:r>
                        <a:rPr lang="es-CO" sz="1100" u="none" strike="noStrike" dirty="0">
                          <a:effectLst/>
                          <a:latin typeface="Arial" panose="020B0604020202020204" pitchFamily="34" charset="0"/>
                          <a:cs typeface="Arial" panose="020B0604020202020204" pitchFamily="34" charset="0"/>
                        </a:rPr>
                        <a:t>          75,700,000.00 </a:t>
                      </a:r>
                      <a:endParaRPr lang="es-CO" sz="1100" b="1" i="0" u="none" strike="noStrike" dirty="0">
                        <a:solidFill>
                          <a:srgbClr val="000000"/>
                        </a:solidFill>
                        <a:effectLst/>
                        <a:latin typeface="Arial" panose="020B0604020202020204" pitchFamily="34" charset="0"/>
                        <a:cs typeface="Arial" panose="020B0604020202020204" pitchFamily="34" charset="0"/>
                      </a:endParaRPr>
                    </a:p>
                  </a:txBody>
                  <a:tcPr marL="9522" marR="9522" marT="9522" marB="0" anchor="ctr"/>
                </a:tc>
                <a:tc>
                  <a:txBody>
                    <a:bodyPr/>
                    <a:lstStyle/>
                    <a:p>
                      <a:pPr algn="l" fontAlgn="ctr"/>
                      <a:r>
                        <a:rPr lang="es-ES" sz="1100" b="1" u="none" strike="noStrike" dirty="0">
                          <a:effectLst/>
                          <a:latin typeface="Arial" panose="020B0604020202020204" pitchFamily="34" charset="0"/>
                          <a:cs typeface="Arial" panose="020B0604020202020204" pitchFamily="34" charset="0"/>
                        </a:rPr>
                        <a:t>MEDICINA PREVENTIVA Y DEL TRABAJO, HIGIENE INDUSTRIAL, GESTIÓN AMBIENTAL, ADMINISTRACIÓN DEL SISTEMA DE  GESTIÓN SSTA</a:t>
                      </a:r>
                      <a:endParaRPr lang="es-ES" sz="1100" b="1" i="0" u="none" strike="noStrike" dirty="0">
                        <a:solidFill>
                          <a:srgbClr val="000000"/>
                        </a:solidFill>
                        <a:effectLst/>
                        <a:latin typeface="Arial" panose="020B0604020202020204" pitchFamily="34" charset="0"/>
                        <a:cs typeface="Arial" panose="020B0604020202020204" pitchFamily="34" charset="0"/>
                      </a:endParaRPr>
                    </a:p>
                  </a:txBody>
                  <a:tcPr marL="9522" marR="9522" marT="9522" marB="0" anchor="ctr"/>
                </a:tc>
                <a:extLst>
                  <a:ext uri="{0D108BD9-81ED-4DB2-BD59-A6C34878D82A}">
                    <a16:rowId xmlns:a16="http://schemas.microsoft.com/office/drawing/2014/main" val="1567918697"/>
                  </a:ext>
                </a:extLst>
              </a:tr>
              <a:tr h="1219384">
                <a:tc>
                  <a:txBody>
                    <a:bodyPr/>
                    <a:lstStyle/>
                    <a:p>
                      <a:pPr algn="ctr" fontAlgn="ctr"/>
                      <a:r>
                        <a:rPr lang="es-CO" sz="1100" u="none" strike="noStrike">
                          <a:effectLst/>
                          <a:latin typeface="Arial" panose="020B0604020202020204" pitchFamily="34" charset="0"/>
                          <a:cs typeface="Arial" panose="020B0604020202020204" pitchFamily="34" charset="0"/>
                        </a:rPr>
                        <a:t>VICEPRESIDENCIA ADMINISTRATIVA Y FINANCIERA</a:t>
                      </a:r>
                      <a:endParaRPr lang="es-CO" sz="1100" b="0" i="0" u="none" strike="noStrike">
                        <a:solidFill>
                          <a:srgbClr val="000000"/>
                        </a:solidFill>
                        <a:effectLst/>
                        <a:latin typeface="Arial" panose="020B0604020202020204" pitchFamily="34" charset="0"/>
                        <a:cs typeface="Arial" panose="020B0604020202020204" pitchFamily="34" charset="0"/>
                      </a:endParaRPr>
                    </a:p>
                  </a:txBody>
                  <a:tcPr marL="9522" marR="9522" marT="9522" marB="0" anchor="ctr"/>
                </a:tc>
                <a:tc>
                  <a:txBody>
                    <a:bodyPr/>
                    <a:lstStyle/>
                    <a:p>
                      <a:pPr algn="ctr" fontAlgn="ctr"/>
                      <a:r>
                        <a:rPr lang="es-CO" sz="1100" u="none" strike="noStrike">
                          <a:effectLst/>
                          <a:latin typeface="Arial" panose="020B0604020202020204" pitchFamily="34" charset="0"/>
                          <a:cs typeface="Arial" panose="020B0604020202020204" pitchFamily="34" charset="0"/>
                        </a:rPr>
                        <a:t>GERENCIA TALENTO HUMANO</a:t>
                      </a:r>
                      <a:endParaRPr lang="es-CO" sz="1100" b="0" i="0" u="none" strike="noStrike">
                        <a:solidFill>
                          <a:srgbClr val="000000"/>
                        </a:solidFill>
                        <a:effectLst/>
                        <a:latin typeface="Arial" panose="020B0604020202020204" pitchFamily="34" charset="0"/>
                        <a:cs typeface="Arial" panose="020B0604020202020204" pitchFamily="34" charset="0"/>
                      </a:endParaRPr>
                    </a:p>
                  </a:txBody>
                  <a:tcPr marL="9522" marR="9522" marT="9522" marB="0" anchor="ctr"/>
                </a:tc>
                <a:tc>
                  <a:txBody>
                    <a:bodyPr/>
                    <a:lstStyle/>
                    <a:p>
                      <a:pPr algn="r" fontAlgn="ctr"/>
                      <a:r>
                        <a:rPr lang="es-CO" sz="1100" u="none" strike="noStrike">
                          <a:effectLst/>
                          <a:latin typeface="Arial" panose="020B0604020202020204" pitchFamily="34" charset="0"/>
                          <a:cs typeface="Arial" panose="020B0604020202020204" pitchFamily="34" charset="0"/>
                        </a:rPr>
                        <a:t>        230,000,000.00 </a:t>
                      </a:r>
                      <a:endParaRPr lang="es-CO" sz="1100" b="1" i="0" u="none" strike="noStrike">
                        <a:solidFill>
                          <a:srgbClr val="000000"/>
                        </a:solidFill>
                        <a:effectLst/>
                        <a:latin typeface="Arial" panose="020B0604020202020204" pitchFamily="34" charset="0"/>
                        <a:cs typeface="Arial" panose="020B0604020202020204" pitchFamily="34" charset="0"/>
                      </a:endParaRPr>
                    </a:p>
                  </a:txBody>
                  <a:tcPr marL="9522" marR="9522" marT="9522" marB="0" anchor="ctr"/>
                </a:tc>
                <a:tc>
                  <a:txBody>
                    <a:bodyPr/>
                    <a:lstStyle/>
                    <a:p>
                      <a:pPr algn="l" fontAlgn="ctr"/>
                      <a:br>
                        <a:rPr lang="es-ES" sz="1100" b="1" u="none" strike="noStrike" dirty="0">
                          <a:effectLst/>
                          <a:latin typeface="Arial" panose="020B0604020202020204" pitchFamily="34" charset="0"/>
                          <a:cs typeface="Arial" panose="020B0604020202020204" pitchFamily="34" charset="0"/>
                        </a:rPr>
                      </a:br>
                      <a:r>
                        <a:rPr lang="es-ES" sz="1100" b="1" u="none" strike="noStrike" dirty="0">
                          <a:effectLst/>
                          <a:latin typeface="Arial" panose="020B0604020202020204" pitchFamily="34" charset="0"/>
                          <a:cs typeface="Arial" panose="020B0604020202020204" pitchFamily="34" charset="0"/>
                        </a:rPr>
                        <a:t>VIRTUALIZACIÓN DE PROCESOS MISIONALES Y ESTRATEGICOS.</a:t>
                      </a:r>
                      <a:br>
                        <a:rPr lang="es-ES" sz="1100" b="1" u="none" strike="noStrike" dirty="0">
                          <a:effectLst/>
                          <a:latin typeface="Arial" panose="020B0604020202020204" pitchFamily="34" charset="0"/>
                          <a:cs typeface="Arial" panose="020B0604020202020204" pitchFamily="34" charset="0"/>
                        </a:rPr>
                      </a:br>
                      <a:r>
                        <a:rPr lang="es-ES" sz="1100" b="1" u="none" strike="noStrike" dirty="0">
                          <a:effectLst/>
                          <a:latin typeface="Arial" panose="020B0604020202020204" pitchFamily="34" charset="0"/>
                          <a:cs typeface="Arial" panose="020B0604020202020204" pitchFamily="34" charset="0"/>
                        </a:rPr>
                        <a:t>PRESTACIÓN DE SERVICIOS PARA EL DESARROLLO DE  ACCIONES LOGÍSTICAS, EVENTOS, ENCUENTROS, TALLERES, CAPACITACIONES </a:t>
                      </a:r>
                      <a:endParaRPr lang="es-ES" sz="1100" b="1" i="0" u="none" strike="noStrike" dirty="0">
                        <a:solidFill>
                          <a:srgbClr val="000000"/>
                        </a:solidFill>
                        <a:effectLst/>
                        <a:latin typeface="Arial" panose="020B0604020202020204" pitchFamily="34" charset="0"/>
                        <a:cs typeface="Arial" panose="020B0604020202020204" pitchFamily="34" charset="0"/>
                      </a:endParaRPr>
                    </a:p>
                  </a:txBody>
                  <a:tcPr marL="9522" marR="9522" marT="9522" marB="0" anchor="ctr"/>
                </a:tc>
                <a:extLst>
                  <a:ext uri="{0D108BD9-81ED-4DB2-BD59-A6C34878D82A}">
                    <a16:rowId xmlns:a16="http://schemas.microsoft.com/office/drawing/2014/main" val="3184159064"/>
                  </a:ext>
                </a:extLst>
              </a:tr>
            </a:tbl>
          </a:graphicData>
        </a:graphic>
      </p:graphicFrame>
      <p:sp>
        <p:nvSpPr>
          <p:cNvPr id="10" name="Botón de acción: ir hacia atrás o anterior 9">
            <a:hlinkClick r:id="rId2" action="ppaction://hlinksldjump" highlightClick="1"/>
            <a:extLst>
              <a:ext uri="{FF2B5EF4-FFF2-40B4-BE49-F238E27FC236}">
                <a16:creationId xmlns:a16="http://schemas.microsoft.com/office/drawing/2014/main" id="{C44B8BB5-85C6-47D2-8F6F-32409C814D9B}"/>
              </a:ext>
            </a:extLst>
          </p:cNvPr>
          <p:cNvSpPr/>
          <p:nvPr/>
        </p:nvSpPr>
        <p:spPr>
          <a:xfrm>
            <a:off x="11451771" y="5865051"/>
            <a:ext cx="377371" cy="406400"/>
          </a:xfrm>
          <a:prstGeom prst="actionButtonBackPrevious">
            <a:avLst/>
          </a:prstGeom>
          <a:solidFill>
            <a:schemeClr val="bg1">
              <a:lumMod val="85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Rectángulo 10">
            <a:extLst>
              <a:ext uri="{FF2B5EF4-FFF2-40B4-BE49-F238E27FC236}">
                <a16:creationId xmlns:a16="http://schemas.microsoft.com/office/drawing/2014/main" id="{3E940F28-8B81-4234-AF66-DFABDF2B54C5}"/>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descr="Fondos oscuros-01.png">
            <a:extLst>
              <a:ext uri="{FF2B5EF4-FFF2-40B4-BE49-F238E27FC236}">
                <a16:creationId xmlns:a16="http://schemas.microsoft.com/office/drawing/2014/main" id="{25DF7B3C-A210-4FD9-BC08-AF48530D93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4" name="CuadroTexto 13">
            <a:extLst>
              <a:ext uri="{FF2B5EF4-FFF2-40B4-BE49-F238E27FC236}">
                <a16:creationId xmlns:a16="http://schemas.microsoft.com/office/drawing/2014/main" id="{AB28ED1C-98A3-4105-AC4C-E665AE924EB5}"/>
              </a:ext>
            </a:extLst>
          </p:cNvPr>
          <p:cNvSpPr txBox="1"/>
          <p:nvPr/>
        </p:nvSpPr>
        <p:spPr>
          <a:xfrm>
            <a:off x="6485642" y="393032"/>
            <a:ext cx="5534754" cy="523220"/>
          </a:xfrm>
          <a:prstGeom prst="rect">
            <a:avLst/>
          </a:prstGeom>
          <a:noFill/>
        </p:spPr>
        <p:txBody>
          <a:bodyPr wrap="square" rtlCol="0">
            <a:spAutoFit/>
          </a:bodyPr>
          <a:lstStyle/>
          <a:p>
            <a:pPr algn="r"/>
            <a:r>
              <a:rPr lang="es-ES" sz="2800" b="1" dirty="0">
                <a:solidFill>
                  <a:schemeClr val="bg1"/>
                </a:solidFill>
              </a:rPr>
              <a:t>LÍNEAS DEL PAA SAE 2018</a:t>
            </a:r>
            <a:endParaRPr lang="es-ES" sz="2800" dirty="0">
              <a:solidFill>
                <a:schemeClr val="bg1"/>
              </a:solidFill>
            </a:endParaRPr>
          </a:p>
        </p:txBody>
      </p:sp>
    </p:spTree>
    <p:extLst>
      <p:ext uri="{BB962C8B-B14F-4D97-AF65-F5344CB8AC3E}">
        <p14:creationId xmlns:p14="http://schemas.microsoft.com/office/powerpoint/2010/main" val="3412505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5"/>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26500" y="6540500"/>
            <a:ext cx="3365500" cy="307777"/>
          </a:xfrm>
          <a:prstGeom prst="rect">
            <a:avLst/>
          </a:prstGeom>
          <a:noFill/>
        </p:spPr>
        <p:txBody>
          <a:bodyPr wrap="square" rtlCol="0">
            <a:spAutoFit/>
          </a:bodyPr>
          <a:lstStyle/>
          <a:p>
            <a:pPr algn="ctr"/>
            <a:r>
              <a:rPr lang="es-ES" sz="1400" dirty="0">
                <a:solidFill>
                  <a:srgbClr val="A9A8A9"/>
                </a:solidFill>
                <a:latin typeface="Lato Regular"/>
                <a:cs typeface="Lato Regular"/>
              </a:rPr>
              <a:t>Vicepresidencia Jurídica</a:t>
            </a:r>
          </a:p>
        </p:txBody>
      </p:sp>
      <p:sp>
        <p:nvSpPr>
          <p:cNvPr id="13" name="CuadroTexto 12"/>
          <p:cNvSpPr txBox="1"/>
          <p:nvPr/>
        </p:nvSpPr>
        <p:spPr>
          <a:xfrm>
            <a:off x="2838769" y="1380715"/>
            <a:ext cx="6867309" cy="769441"/>
          </a:xfrm>
          <a:prstGeom prst="rect">
            <a:avLst/>
          </a:prstGeom>
          <a:noFill/>
        </p:spPr>
        <p:txBody>
          <a:bodyPr wrap="square" rtlCol="0">
            <a:spAutoFit/>
          </a:bodyPr>
          <a:lstStyle/>
          <a:p>
            <a:pPr algn="ctr"/>
            <a:r>
              <a:rPr lang="es-CO" sz="2200" b="1" dirty="0"/>
              <a:t>3. COMPRA DE EQUIPOS </a:t>
            </a:r>
          </a:p>
          <a:p>
            <a:pPr algn="ctr"/>
            <a:endParaRPr lang="es-CO" sz="2200" b="1" dirty="0"/>
          </a:p>
        </p:txBody>
      </p:sp>
      <p:graphicFrame>
        <p:nvGraphicFramePr>
          <p:cNvPr id="12" name="Tabla 11">
            <a:extLst>
              <a:ext uri="{FF2B5EF4-FFF2-40B4-BE49-F238E27FC236}">
                <a16:creationId xmlns:a16="http://schemas.microsoft.com/office/drawing/2014/main" id="{C382FE58-7A53-4BBB-AC4C-41B50200A484}"/>
              </a:ext>
            </a:extLst>
          </p:cNvPr>
          <p:cNvGraphicFramePr>
            <a:graphicFrameLocks noGrp="1"/>
          </p:cNvGraphicFramePr>
          <p:nvPr>
            <p:extLst/>
          </p:nvPr>
        </p:nvGraphicFramePr>
        <p:xfrm>
          <a:off x="1676360" y="1765435"/>
          <a:ext cx="9192126" cy="4501074"/>
        </p:xfrm>
        <a:graphic>
          <a:graphicData uri="http://schemas.openxmlformats.org/drawingml/2006/table">
            <a:tbl>
              <a:tblPr/>
              <a:tblGrid>
                <a:gridCol w="3827853">
                  <a:extLst>
                    <a:ext uri="{9D8B030D-6E8A-4147-A177-3AD203B41FA5}">
                      <a16:colId xmlns:a16="http://schemas.microsoft.com/office/drawing/2014/main" val="3638164556"/>
                    </a:ext>
                  </a:extLst>
                </a:gridCol>
                <a:gridCol w="1021269">
                  <a:extLst>
                    <a:ext uri="{9D8B030D-6E8A-4147-A177-3AD203B41FA5}">
                      <a16:colId xmlns:a16="http://schemas.microsoft.com/office/drawing/2014/main" val="3254305211"/>
                    </a:ext>
                  </a:extLst>
                </a:gridCol>
                <a:gridCol w="1375214">
                  <a:extLst>
                    <a:ext uri="{9D8B030D-6E8A-4147-A177-3AD203B41FA5}">
                      <a16:colId xmlns:a16="http://schemas.microsoft.com/office/drawing/2014/main" val="1603549592"/>
                    </a:ext>
                  </a:extLst>
                </a:gridCol>
                <a:gridCol w="2967790">
                  <a:extLst>
                    <a:ext uri="{9D8B030D-6E8A-4147-A177-3AD203B41FA5}">
                      <a16:colId xmlns:a16="http://schemas.microsoft.com/office/drawing/2014/main" val="3023175396"/>
                    </a:ext>
                  </a:extLst>
                </a:gridCol>
              </a:tblGrid>
              <a:tr h="915203">
                <a:tc>
                  <a:txBody>
                    <a:bodyPr/>
                    <a:lstStyle/>
                    <a:p>
                      <a:pPr algn="ctr" fontAlgn="ctr"/>
                      <a:r>
                        <a:rPr lang="es-CO" sz="1100" b="1" i="0" u="none" strike="noStrike" dirty="0">
                          <a:solidFill>
                            <a:srgbClr val="FFFFFF"/>
                          </a:solidFill>
                          <a:effectLst/>
                          <a:latin typeface="Arial" panose="020B0604020202020204" pitchFamily="34" charset="0"/>
                        </a:rPr>
                        <a:t>Nombre Cuenta presupuestal</a:t>
                      </a:r>
                    </a:p>
                  </a:txBody>
                  <a:tcPr marL="7900" marR="7900" marT="79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546A"/>
                    </a:solidFill>
                  </a:tcPr>
                </a:tc>
                <a:tc>
                  <a:txBody>
                    <a:bodyPr/>
                    <a:lstStyle/>
                    <a:p>
                      <a:pPr algn="ctr" fontAlgn="ctr"/>
                      <a:r>
                        <a:rPr lang="es-CO" sz="1100" b="1" i="0" u="none" strike="noStrike" dirty="0">
                          <a:solidFill>
                            <a:srgbClr val="FFFFFF"/>
                          </a:solidFill>
                          <a:effectLst/>
                          <a:latin typeface="Arial" panose="020B0604020202020204" pitchFamily="34" charset="0"/>
                        </a:rPr>
                        <a:t>Área</a:t>
                      </a:r>
                    </a:p>
                  </a:txBody>
                  <a:tcPr marL="7900" marR="7900" marT="79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546A"/>
                    </a:solidFill>
                  </a:tcPr>
                </a:tc>
                <a:tc>
                  <a:txBody>
                    <a:bodyPr/>
                    <a:lstStyle/>
                    <a:p>
                      <a:pPr algn="ctr" fontAlgn="ctr"/>
                      <a:r>
                        <a:rPr lang="es-ES" sz="1100" b="1" i="0" u="none" strike="noStrike" dirty="0">
                          <a:solidFill>
                            <a:srgbClr val="FFFFFF"/>
                          </a:solidFill>
                          <a:effectLst/>
                          <a:latin typeface="Arial" panose="020B0604020202020204" pitchFamily="34" charset="0"/>
                        </a:rPr>
                        <a:t>Total  presupuesto de la línea </a:t>
                      </a:r>
                      <a:br>
                        <a:rPr lang="es-ES" sz="1100" b="1" i="0" u="none" strike="noStrike" dirty="0">
                          <a:solidFill>
                            <a:srgbClr val="FFFFFF"/>
                          </a:solidFill>
                          <a:effectLst/>
                          <a:latin typeface="Arial" panose="020B0604020202020204" pitchFamily="34" charset="0"/>
                        </a:rPr>
                      </a:br>
                      <a:endParaRPr lang="es-ES" sz="1100" b="1" i="0" u="none" strike="noStrike" dirty="0">
                        <a:solidFill>
                          <a:srgbClr val="FFFFFF"/>
                        </a:solidFill>
                        <a:effectLst/>
                        <a:latin typeface="Arial" panose="020B0604020202020204" pitchFamily="34" charset="0"/>
                      </a:endParaRPr>
                    </a:p>
                  </a:txBody>
                  <a:tcPr marL="7900" marR="7900" marT="79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546A"/>
                    </a:solidFill>
                  </a:tcPr>
                </a:tc>
                <a:tc>
                  <a:txBody>
                    <a:bodyPr/>
                    <a:lstStyle/>
                    <a:p>
                      <a:pPr algn="ctr" fontAlgn="ctr"/>
                      <a:r>
                        <a:rPr lang="es-CO" sz="1100" b="1" i="0" u="none" strike="noStrike" dirty="0">
                          <a:solidFill>
                            <a:srgbClr val="FFFFFF"/>
                          </a:solidFill>
                          <a:effectLst/>
                          <a:latin typeface="Arial" panose="020B0604020202020204" pitchFamily="34" charset="0"/>
                        </a:rPr>
                        <a:t>Descripción de la línea</a:t>
                      </a:r>
                    </a:p>
                  </a:txBody>
                  <a:tcPr marL="7900" marR="7900" marT="79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546A"/>
                    </a:solidFill>
                  </a:tcPr>
                </a:tc>
                <a:extLst>
                  <a:ext uri="{0D108BD9-81ED-4DB2-BD59-A6C34878D82A}">
                    <a16:rowId xmlns:a16="http://schemas.microsoft.com/office/drawing/2014/main" val="1693431346"/>
                  </a:ext>
                </a:extLst>
              </a:tr>
              <a:tr h="913597">
                <a:tc>
                  <a:txBody>
                    <a:bodyPr/>
                    <a:lstStyle/>
                    <a:p>
                      <a:pPr algn="ctr" fontAlgn="ctr"/>
                      <a:r>
                        <a:rPr lang="es-CO" sz="1100" b="0" i="0" u="none" strike="noStrike" dirty="0">
                          <a:solidFill>
                            <a:srgbClr val="000000"/>
                          </a:solidFill>
                          <a:effectLst/>
                          <a:latin typeface="Arial" panose="020B0604020202020204" pitchFamily="34" charset="0"/>
                        </a:rPr>
                        <a:t>COMPRA DE EQUIPO</a:t>
                      </a:r>
                    </a:p>
                  </a:txBody>
                  <a:tcPr marL="7900" marR="7900" marT="79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VICEPRESIDENCIA ADMINISTRATIVA Y FINANCIERA</a:t>
                      </a:r>
                    </a:p>
                  </a:txBody>
                  <a:tcPr marL="7900" marR="7900" marT="79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100" b="1" i="0" u="none" strike="noStrike">
                          <a:solidFill>
                            <a:srgbClr val="000000"/>
                          </a:solidFill>
                          <a:effectLst/>
                          <a:latin typeface="Arial" panose="020B0604020202020204" pitchFamily="34" charset="0"/>
                        </a:rPr>
                        <a:t>      71,000,000.00 </a:t>
                      </a:r>
                    </a:p>
                  </a:txBody>
                  <a:tcPr marL="7900" marR="7900" marT="79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1" i="0" u="none" strike="noStrike" dirty="0">
                          <a:solidFill>
                            <a:srgbClr val="000000"/>
                          </a:solidFill>
                          <a:effectLst/>
                          <a:latin typeface="Arial" panose="020B0604020202020204" pitchFamily="34" charset="0"/>
                        </a:rPr>
                        <a:t>COMPRA ESTANTERIA ARCHIVO - FRISCO</a:t>
                      </a:r>
                    </a:p>
                  </a:txBody>
                  <a:tcPr marL="7900" marR="7900" marT="79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93520007"/>
                  </a:ext>
                </a:extLst>
              </a:tr>
              <a:tr h="898358">
                <a:tc>
                  <a:txBody>
                    <a:bodyPr/>
                    <a:lstStyle/>
                    <a:p>
                      <a:pPr algn="ctr" fontAlgn="ctr"/>
                      <a:r>
                        <a:rPr lang="es-CO" sz="1100" b="0" i="0" u="none" strike="noStrike" dirty="0">
                          <a:solidFill>
                            <a:srgbClr val="000000"/>
                          </a:solidFill>
                          <a:effectLst/>
                          <a:latin typeface="Arial" panose="020B0604020202020204" pitchFamily="34" charset="0"/>
                        </a:rPr>
                        <a:t>COMPRA DE EQUIPO </a:t>
                      </a:r>
                    </a:p>
                  </a:txBody>
                  <a:tcPr marL="7900" marR="7900" marT="79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dirty="0">
                          <a:solidFill>
                            <a:srgbClr val="000000"/>
                          </a:solidFill>
                          <a:effectLst/>
                          <a:latin typeface="Arial" panose="020B0604020202020204" pitchFamily="34" charset="0"/>
                        </a:rPr>
                        <a:t>VICEPRESIDENCIA ADMINISTRATIVA Y FINANCIERA</a:t>
                      </a:r>
                    </a:p>
                  </a:txBody>
                  <a:tcPr marL="7900" marR="7900" marT="79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100" b="1" i="0" u="none" strike="noStrike">
                          <a:solidFill>
                            <a:srgbClr val="000000"/>
                          </a:solidFill>
                          <a:effectLst/>
                          <a:latin typeface="Arial" panose="020B0604020202020204" pitchFamily="34" charset="0"/>
                        </a:rPr>
                        <a:t>      10,500,000.00 </a:t>
                      </a:r>
                    </a:p>
                  </a:txBody>
                  <a:tcPr marL="7900" marR="7900" marT="79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100" b="1" i="0" u="none" strike="noStrike" dirty="0">
                          <a:solidFill>
                            <a:srgbClr val="000000"/>
                          </a:solidFill>
                          <a:effectLst/>
                          <a:latin typeface="Arial" panose="020B0604020202020204" pitchFamily="34" charset="0"/>
                        </a:rPr>
                        <a:t>COMPRA ELECTRODOMESTICOS PARA  EL FUNCIONAMIENTO DE LAS SEDES  - SAE</a:t>
                      </a:r>
                    </a:p>
                  </a:txBody>
                  <a:tcPr marL="7900" marR="7900" marT="79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9158982"/>
                  </a:ext>
                </a:extLst>
              </a:tr>
              <a:tr h="379202">
                <a:tc>
                  <a:txBody>
                    <a:bodyPr/>
                    <a:lstStyle/>
                    <a:p>
                      <a:pPr algn="ctr" fontAlgn="ctr"/>
                      <a:r>
                        <a:rPr lang="es-CO" sz="1100" b="0" i="0" u="none" strike="noStrike">
                          <a:solidFill>
                            <a:srgbClr val="000000"/>
                          </a:solidFill>
                          <a:effectLst/>
                          <a:latin typeface="Arial" panose="020B0604020202020204" pitchFamily="34" charset="0"/>
                        </a:rPr>
                        <a:t>COMPRA DE EQUIPO </a:t>
                      </a:r>
                    </a:p>
                  </a:txBody>
                  <a:tcPr marL="7900" marR="7900" marT="79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dirty="0">
                          <a:solidFill>
                            <a:srgbClr val="000000"/>
                          </a:solidFill>
                          <a:effectLst/>
                          <a:latin typeface="Arial" panose="020B0604020202020204" pitchFamily="34" charset="0"/>
                        </a:rPr>
                        <a:t>PRESIDENCIA</a:t>
                      </a:r>
                    </a:p>
                  </a:txBody>
                  <a:tcPr marL="7900" marR="7900" marT="79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100" b="1" i="0" u="none" strike="noStrike">
                          <a:solidFill>
                            <a:srgbClr val="000000"/>
                          </a:solidFill>
                          <a:effectLst/>
                          <a:latin typeface="Arial" panose="020B0604020202020204" pitchFamily="34" charset="0"/>
                        </a:rPr>
                        <a:t>        3,332,000.00 </a:t>
                      </a:r>
                    </a:p>
                  </a:txBody>
                  <a:tcPr marL="7900" marR="7900" marT="79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1" i="0" u="none" strike="noStrike" dirty="0">
                          <a:solidFill>
                            <a:srgbClr val="000000"/>
                          </a:solidFill>
                          <a:effectLst/>
                          <a:latin typeface="Arial" panose="020B0604020202020204" pitchFamily="34" charset="0"/>
                        </a:rPr>
                        <a:t>CONTRATACION SOFTWARE DE AUDITORIA</a:t>
                      </a:r>
                    </a:p>
                  </a:txBody>
                  <a:tcPr marL="7900" marR="7900" marT="79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24133107"/>
                  </a:ext>
                </a:extLst>
              </a:tr>
              <a:tr h="425022">
                <a:tc>
                  <a:txBody>
                    <a:bodyPr/>
                    <a:lstStyle/>
                    <a:p>
                      <a:pPr algn="ctr" fontAlgn="ctr"/>
                      <a:r>
                        <a:rPr lang="es-CO" sz="1100" b="0" i="0" u="none" strike="noStrike">
                          <a:solidFill>
                            <a:srgbClr val="000000"/>
                          </a:solidFill>
                          <a:effectLst/>
                          <a:latin typeface="Arial" panose="020B0604020202020204" pitchFamily="34" charset="0"/>
                        </a:rPr>
                        <a:t>COMPRA DE EQUIPO </a:t>
                      </a:r>
                    </a:p>
                  </a:txBody>
                  <a:tcPr marL="7900" marR="7900" marT="79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dirty="0">
                          <a:solidFill>
                            <a:srgbClr val="000000"/>
                          </a:solidFill>
                          <a:effectLst/>
                          <a:latin typeface="Arial" panose="020B0604020202020204" pitchFamily="34" charset="0"/>
                        </a:rPr>
                        <a:t>PRESIDENCIA</a:t>
                      </a:r>
                    </a:p>
                  </a:txBody>
                  <a:tcPr marL="7900" marR="7900" marT="79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100" b="1" i="0" u="none" strike="noStrike">
                          <a:solidFill>
                            <a:srgbClr val="000000"/>
                          </a:solidFill>
                          <a:effectLst/>
                          <a:latin typeface="Arial" panose="020B0604020202020204" pitchFamily="34" charset="0"/>
                        </a:rPr>
                        <a:t>    120,000,000.00 </a:t>
                      </a:r>
                    </a:p>
                  </a:txBody>
                  <a:tcPr marL="7900" marR="7900" marT="79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100" b="1" i="0" u="none" strike="noStrike" dirty="0">
                          <a:solidFill>
                            <a:srgbClr val="000000"/>
                          </a:solidFill>
                          <a:effectLst/>
                          <a:latin typeface="Arial" panose="020B0604020202020204" pitchFamily="34" charset="0"/>
                        </a:rPr>
                        <a:t>ADQUISICIÓN DE HERRAMIENTA TECNOLÓGICA DEL SISTEMA INTEGRADO DE GESTIÓN</a:t>
                      </a:r>
                    </a:p>
                  </a:txBody>
                  <a:tcPr marL="7900" marR="7900" marT="79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55011703"/>
                  </a:ext>
                </a:extLst>
              </a:tr>
              <a:tr h="339701">
                <a:tc>
                  <a:txBody>
                    <a:bodyPr/>
                    <a:lstStyle/>
                    <a:p>
                      <a:pPr algn="ctr" fontAlgn="ctr"/>
                      <a:r>
                        <a:rPr lang="es-CO" sz="1100" b="0" i="0" u="none" strike="noStrike">
                          <a:solidFill>
                            <a:srgbClr val="000000"/>
                          </a:solidFill>
                          <a:effectLst/>
                          <a:latin typeface="Arial" panose="020B0604020202020204" pitchFamily="34" charset="0"/>
                        </a:rPr>
                        <a:t>COMPRA DE EQUIPO</a:t>
                      </a:r>
                    </a:p>
                  </a:txBody>
                  <a:tcPr marL="7900" marR="7900" marT="79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PRESIDENCIA</a:t>
                      </a:r>
                    </a:p>
                  </a:txBody>
                  <a:tcPr marL="7900" marR="7900" marT="79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100" b="1" i="0" u="none" strike="noStrike" dirty="0">
                          <a:solidFill>
                            <a:srgbClr val="000000"/>
                          </a:solidFill>
                          <a:effectLst/>
                          <a:latin typeface="Arial" panose="020B0604020202020204" pitchFamily="34" charset="0"/>
                        </a:rPr>
                        <a:t> 4,578,842,000.00 </a:t>
                      </a:r>
                    </a:p>
                  </a:txBody>
                  <a:tcPr marL="7900" marR="7900" marT="79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1" i="0" u="none" strike="noStrike" dirty="0">
                          <a:solidFill>
                            <a:srgbClr val="000000"/>
                          </a:solidFill>
                          <a:effectLst/>
                          <a:latin typeface="Arial" panose="020B0604020202020204" pitchFamily="34" charset="0"/>
                        </a:rPr>
                        <a:t>COMPRA DE SOFTWARE </a:t>
                      </a:r>
                    </a:p>
                  </a:txBody>
                  <a:tcPr marL="7900" marR="7900" marT="79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09078497"/>
                  </a:ext>
                </a:extLst>
              </a:tr>
              <a:tr h="544193">
                <a:tc>
                  <a:txBody>
                    <a:bodyPr/>
                    <a:lstStyle/>
                    <a:p>
                      <a:pPr algn="ctr" fontAlgn="ctr"/>
                      <a:r>
                        <a:rPr lang="es-CO" sz="1100" b="0" i="0" u="none" strike="noStrike" dirty="0">
                          <a:solidFill>
                            <a:srgbClr val="000000"/>
                          </a:solidFill>
                          <a:effectLst/>
                          <a:latin typeface="Arial" panose="020B0604020202020204" pitchFamily="34" charset="0"/>
                        </a:rPr>
                        <a:t>COMPRA DE EQUIPO </a:t>
                      </a:r>
                    </a:p>
                  </a:txBody>
                  <a:tcPr marL="7900" marR="7900" marT="79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dirty="0">
                          <a:solidFill>
                            <a:srgbClr val="000000"/>
                          </a:solidFill>
                          <a:effectLst/>
                          <a:latin typeface="Arial" panose="020B0604020202020204" pitchFamily="34" charset="0"/>
                        </a:rPr>
                        <a:t>PRESIDENCIA</a:t>
                      </a:r>
                    </a:p>
                  </a:txBody>
                  <a:tcPr marL="7900" marR="7900" marT="79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100" b="1" i="0" u="none" strike="noStrike" dirty="0">
                          <a:solidFill>
                            <a:srgbClr val="000000"/>
                          </a:solidFill>
                          <a:effectLst/>
                          <a:latin typeface="Arial" panose="020B0604020202020204" pitchFamily="34" charset="0"/>
                        </a:rPr>
                        <a:t>    301,304,000.00 </a:t>
                      </a:r>
                    </a:p>
                  </a:txBody>
                  <a:tcPr marL="7900" marR="7900" marT="79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1" i="0" u="none" strike="noStrike" dirty="0">
                          <a:solidFill>
                            <a:srgbClr val="000000"/>
                          </a:solidFill>
                          <a:effectLst/>
                          <a:latin typeface="Arial" panose="020B0604020202020204" pitchFamily="34" charset="0"/>
                        </a:rPr>
                        <a:t>COMPRA DE HARDWARE </a:t>
                      </a:r>
                    </a:p>
                  </a:txBody>
                  <a:tcPr marL="7900" marR="7900" marT="79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29633008"/>
                  </a:ext>
                </a:extLst>
              </a:tr>
            </a:tbl>
          </a:graphicData>
        </a:graphic>
      </p:graphicFrame>
      <p:sp>
        <p:nvSpPr>
          <p:cNvPr id="9" name="Botón de acción: ir hacia atrás o anterior 8">
            <a:hlinkClick r:id="rId2" action="ppaction://hlinksldjump" highlightClick="1"/>
            <a:extLst>
              <a:ext uri="{FF2B5EF4-FFF2-40B4-BE49-F238E27FC236}">
                <a16:creationId xmlns:a16="http://schemas.microsoft.com/office/drawing/2014/main" id="{B4B4D3CA-9429-41B6-AC7B-2E3CC116A1E8}"/>
              </a:ext>
            </a:extLst>
          </p:cNvPr>
          <p:cNvSpPr/>
          <p:nvPr/>
        </p:nvSpPr>
        <p:spPr>
          <a:xfrm>
            <a:off x="11451771" y="5865051"/>
            <a:ext cx="377371" cy="406400"/>
          </a:xfrm>
          <a:prstGeom prst="actionButtonBackPrevious">
            <a:avLst/>
          </a:prstGeom>
          <a:solidFill>
            <a:schemeClr val="bg1">
              <a:lumMod val="85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Rectángulo 9">
            <a:extLst>
              <a:ext uri="{FF2B5EF4-FFF2-40B4-BE49-F238E27FC236}">
                <a16:creationId xmlns:a16="http://schemas.microsoft.com/office/drawing/2014/main" id="{097D3E6F-019B-4291-ACA5-5A0EA6924979}"/>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1" name="Imagen 10" descr="Fondos oscuros-01.png">
            <a:extLst>
              <a:ext uri="{FF2B5EF4-FFF2-40B4-BE49-F238E27FC236}">
                <a16:creationId xmlns:a16="http://schemas.microsoft.com/office/drawing/2014/main" id="{81C5EEC3-3DC7-4E63-9BFA-729FE431F3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4" name="CuadroTexto 13">
            <a:extLst>
              <a:ext uri="{FF2B5EF4-FFF2-40B4-BE49-F238E27FC236}">
                <a16:creationId xmlns:a16="http://schemas.microsoft.com/office/drawing/2014/main" id="{FB136F67-01B1-46F7-A47A-048E3EF75833}"/>
              </a:ext>
            </a:extLst>
          </p:cNvPr>
          <p:cNvSpPr txBox="1"/>
          <p:nvPr/>
        </p:nvSpPr>
        <p:spPr>
          <a:xfrm>
            <a:off x="6485642" y="393032"/>
            <a:ext cx="5534754" cy="523220"/>
          </a:xfrm>
          <a:prstGeom prst="rect">
            <a:avLst/>
          </a:prstGeom>
          <a:noFill/>
        </p:spPr>
        <p:txBody>
          <a:bodyPr wrap="square" rtlCol="0">
            <a:spAutoFit/>
          </a:bodyPr>
          <a:lstStyle/>
          <a:p>
            <a:pPr algn="r"/>
            <a:r>
              <a:rPr lang="es-ES" sz="2800" b="1" dirty="0">
                <a:solidFill>
                  <a:schemeClr val="bg1"/>
                </a:solidFill>
              </a:rPr>
              <a:t>LÍNEAS DEL PAA SAE 2018</a:t>
            </a:r>
            <a:endParaRPr lang="es-ES" sz="2800" dirty="0">
              <a:solidFill>
                <a:schemeClr val="bg1"/>
              </a:solidFill>
            </a:endParaRPr>
          </a:p>
        </p:txBody>
      </p:sp>
    </p:spTree>
    <p:extLst>
      <p:ext uri="{BB962C8B-B14F-4D97-AF65-F5344CB8AC3E}">
        <p14:creationId xmlns:p14="http://schemas.microsoft.com/office/powerpoint/2010/main" val="18918161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5"/>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26500" y="6540500"/>
            <a:ext cx="3365500" cy="307777"/>
          </a:xfrm>
          <a:prstGeom prst="rect">
            <a:avLst/>
          </a:prstGeom>
          <a:noFill/>
        </p:spPr>
        <p:txBody>
          <a:bodyPr wrap="square" rtlCol="0">
            <a:spAutoFit/>
          </a:bodyPr>
          <a:lstStyle/>
          <a:p>
            <a:pPr algn="ctr"/>
            <a:r>
              <a:rPr lang="es-ES" sz="1400" dirty="0">
                <a:solidFill>
                  <a:srgbClr val="A9A8A9"/>
                </a:solidFill>
                <a:latin typeface="Lato Regular"/>
                <a:cs typeface="Lato Regular"/>
              </a:rPr>
              <a:t>Vicepresidencia Jurídica</a:t>
            </a:r>
          </a:p>
        </p:txBody>
      </p:sp>
      <p:sp>
        <p:nvSpPr>
          <p:cNvPr id="13" name="CuadroTexto 12"/>
          <p:cNvSpPr txBox="1"/>
          <p:nvPr/>
        </p:nvSpPr>
        <p:spPr>
          <a:xfrm>
            <a:off x="2838769" y="1380715"/>
            <a:ext cx="6867309" cy="769441"/>
          </a:xfrm>
          <a:prstGeom prst="rect">
            <a:avLst/>
          </a:prstGeom>
          <a:noFill/>
        </p:spPr>
        <p:txBody>
          <a:bodyPr wrap="square" rtlCol="0">
            <a:spAutoFit/>
          </a:bodyPr>
          <a:lstStyle/>
          <a:p>
            <a:pPr algn="ctr"/>
            <a:r>
              <a:rPr lang="es-CO" sz="2200" b="1" dirty="0"/>
              <a:t>4. COMUNICACIONES Y TRANSPORTE </a:t>
            </a:r>
          </a:p>
          <a:p>
            <a:pPr algn="ctr"/>
            <a:endParaRPr lang="es-CO" sz="2200" b="1" dirty="0"/>
          </a:p>
        </p:txBody>
      </p:sp>
      <p:graphicFrame>
        <p:nvGraphicFramePr>
          <p:cNvPr id="2" name="Tabla 1">
            <a:extLst>
              <a:ext uri="{FF2B5EF4-FFF2-40B4-BE49-F238E27FC236}">
                <a16:creationId xmlns:a16="http://schemas.microsoft.com/office/drawing/2014/main" id="{2828D8E4-CCA7-4B5D-8BCF-704DB8C35E9B}"/>
              </a:ext>
            </a:extLst>
          </p:cNvPr>
          <p:cNvGraphicFramePr>
            <a:graphicFrameLocks noGrp="1"/>
          </p:cNvGraphicFramePr>
          <p:nvPr>
            <p:extLst/>
          </p:nvPr>
        </p:nvGraphicFramePr>
        <p:xfrm>
          <a:off x="1764631" y="1925566"/>
          <a:ext cx="8662737" cy="4312920"/>
        </p:xfrm>
        <a:graphic>
          <a:graphicData uri="http://schemas.openxmlformats.org/drawingml/2006/table">
            <a:tbl>
              <a:tblPr/>
              <a:tblGrid>
                <a:gridCol w="2206855">
                  <a:extLst>
                    <a:ext uri="{9D8B030D-6E8A-4147-A177-3AD203B41FA5}">
                      <a16:colId xmlns:a16="http://schemas.microsoft.com/office/drawing/2014/main" val="1396671015"/>
                    </a:ext>
                  </a:extLst>
                </a:gridCol>
                <a:gridCol w="1231335">
                  <a:extLst>
                    <a:ext uri="{9D8B030D-6E8A-4147-A177-3AD203B41FA5}">
                      <a16:colId xmlns:a16="http://schemas.microsoft.com/office/drawing/2014/main" val="2752429389"/>
                    </a:ext>
                  </a:extLst>
                </a:gridCol>
                <a:gridCol w="1218641">
                  <a:extLst>
                    <a:ext uri="{9D8B030D-6E8A-4147-A177-3AD203B41FA5}">
                      <a16:colId xmlns:a16="http://schemas.microsoft.com/office/drawing/2014/main" val="416863548"/>
                    </a:ext>
                  </a:extLst>
                </a:gridCol>
                <a:gridCol w="4005906">
                  <a:extLst>
                    <a:ext uri="{9D8B030D-6E8A-4147-A177-3AD203B41FA5}">
                      <a16:colId xmlns:a16="http://schemas.microsoft.com/office/drawing/2014/main" val="937376420"/>
                    </a:ext>
                  </a:extLst>
                </a:gridCol>
              </a:tblGrid>
              <a:tr h="809625">
                <a:tc>
                  <a:txBody>
                    <a:bodyPr/>
                    <a:lstStyle/>
                    <a:p>
                      <a:pPr algn="ctr" fontAlgn="ctr"/>
                      <a:r>
                        <a:rPr lang="es-CO" sz="1100" b="0" i="0" u="none" strike="noStrike" dirty="0">
                          <a:solidFill>
                            <a:srgbClr val="FFFFFF"/>
                          </a:solidFill>
                          <a:effectLst/>
                          <a:latin typeface="Arial" panose="020B0604020202020204" pitchFamily="34" charset="0"/>
                        </a:rPr>
                        <a:t>Nombre Cuenta presupuestal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546A"/>
                    </a:solidFill>
                  </a:tcPr>
                </a:tc>
                <a:tc>
                  <a:txBody>
                    <a:bodyPr/>
                    <a:lstStyle/>
                    <a:p>
                      <a:pPr algn="ctr" fontAlgn="ctr"/>
                      <a:r>
                        <a:rPr lang="es-CO" sz="1100" b="0" i="0" u="none" strike="noStrike" dirty="0">
                          <a:solidFill>
                            <a:srgbClr val="FFFFFF"/>
                          </a:solidFill>
                          <a:effectLst/>
                          <a:latin typeface="Arial" panose="020B0604020202020204" pitchFamily="34" charset="0"/>
                        </a:rPr>
                        <a:t>Área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546A"/>
                    </a:solidFill>
                  </a:tcPr>
                </a:tc>
                <a:tc>
                  <a:txBody>
                    <a:bodyPr/>
                    <a:lstStyle/>
                    <a:p>
                      <a:pPr algn="ctr" fontAlgn="ctr"/>
                      <a:r>
                        <a:rPr lang="es-ES" sz="1100" b="0" i="0" u="none" strike="noStrike" dirty="0">
                          <a:solidFill>
                            <a:srgbClr val="FFFFFF"/>
                          </a:solidFill>
                          <a:effectLst/>
                          <a:latin typeface="Arial" panose="020B0604020202020204" pitchFamily="34" charset="0"/>
                        </a:rPr>
                        <a:t>Total  presupuesto de la línea </a:t>
                      </a:r>
                      <a:br>
                        <a:rPr lang="es-ES" sz="1100" b="0" i="0" u="none" strike="noStrike" dirty="0">
                          <a:solidFill>
                            <a:srgbClr val="FFFFFF"/>
                          </a:solidFill>
                          <a:effectLst/>
                          <a:latin typeface="Arial" panose="020B0604020202020204" pitchFamily="34" charset="0"/>
                        </a:rPr>
                      </a:br>
                      <a:endParaRPr lang="es-ES" sz="1100" b="0" i="0" u="none" strike="noStrike" dirty="0">
                        <a:solidFill>
                          <a:srgbClr val="FFFFFF"/>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546A"/>
                    </a:solidFill>
                  </a:tcPr>
                </a:tc>
                <a:tc>
                  <a:txBody>
                    <a:bodyPr/>
                    <a:lstStyle/>
                    <a:p>
                      <a:pPr algn="ctr" fontAlgn="ctr"/>
                      <a:r>
                        <a:rPr lang="es-CO" sz="1100" b="0" i="0" u="none" strike="noStrike" dirty="0">
                          <a:solidFill>
                            <a:srgbClr val="FFFFFF"/>
                          </a:solidFill>
                          <a:effectLst/>
                          <a:latin typeface="Arial" panose="020B0604020202020204" pitchFamily="34" charset="0"/>
                        </a:rPr>
                        <a:t>Descripción de la línea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546A"/>
                    </a:solidFill>
                  </a:tcPr>
                </a:tc>
                <a:extLst>
                  <a:ext uri="{0D108BD9-81ED-4DB2-BD59-A6C34878D82A}">
                    <a16:rowId xmlns:a16="http://schemas.microsoft.com/office/drawing/2014/main" val="1096268317"/>
                  </a:ext>
                </a:extLst>
              </a:tr>
              <a:tr h="428625">
                <a:tc>
                  <a:txBody>
                    <a:bodyPr/>
                    <a:lstStyle/>
                    <a:p>
                      <a:pPr algn="ctr" fontAlgn="ctr"/>
                      <a:r>
                        <a:rPr lang="es-CO" sz="1100" b="0" i="0" u="none" strike="noStrike">
                          <a:solidFill>
                            <a:srgbClr val="000000"/>
                          </a:solidFill>
                          <a:effectLst/>
                          <a:latin typeface="Arial" panose="020B0604020202020204" pitchFamily="34" charset="0"/>
                        </a:rPr>
                        <a:t>COMUNICACIONES Y TRANSPORTE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dirty="0">
                          <a:solidFill>
                            <a:srgbClr val="000000"/>
                          </a:solidFill>
                          <a:effectLst/>
                          <a:latin typeface="Arial" panose="020B0604020202020204" pitchFamily="34" charset="0"/>
                        </a:rPr>
                        <a:t>VICEPRESIDENCIA ADMINISTRATIVA Y FINANCIERA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100" b="1" i="0" u="none" strike="noStrike">
                          <a:solidFill>
                            <a:srgbClr val="000000"/>
                          </a:solidFill>
                          <a:effectLst/>
                          <a:latin typeface="Arial" panose="020B0604020202020204" pitchFamily="34" charset="0"/>
                        </a:rPr>
                        <a:t>               165,000,000.00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100" b="1" i="0" u="none" strike="noStrike" dirty="0">
                          <a:solidFill>
                            <a:srgbClr val="000000"/>
                          </a:solidFill>
                          <a:effectLst/>
                          <a:latin typeface="Arial" panose="020B0604020202020204" pitchFamily="34" charset="0"/>
                        </a:rPr>
                        <a:t>SERVICIO DE ENVIO Y ENTREGA DE CORRRESPONDENCIA 4-72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48918037"/>
                  </a:ext>
                </a:extLst>
              </a:tr>
              <a:tr h="428625">
                <a:tc>
                  <a:txBody>
                    <a:bodyPr/>
                    <a:lstStyle/>
                    <a:p>
                      <a:pPr algn="ctr" fontAlgn="ctr"/>
                      <a:r>
                        <a:rPr lang="es-CO" sz="1100" b="0" i="0" u="none" strike="noStrike">
                          <a:solidFill>
                            <a:srgbClr val="000000"/>
                          </a:solidFill>
                          <a:effectLst/>
                          <a:latin typeface="Arial" panose="020B0604020202020204" pitchFamily="34" charset="0"/>
                        </a:rPr>
                        <a:t>COMUNICACIONES Y TRANSPORTE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dirty="0">
                          <a:solidFill>
                            <a:srgbClr val="000000"/>
                          </a:solidFill>
                          <a:effectLst/>
                          <a:latin typeface="Arial" panose="020B0604020202020204" pitchFamily="34" charset="0"/>
                        </a:rPr>
                        <a:t>VICEPRESIDENCIA ADMINISTRATIVA Y FINANCIERA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100" b="1" i="0" u="none" strike="noStrike" dirty="0">
                          <a:solidFill>
                            <a:srgbClr val="000000"/>
                          </a:solidFill>
                          <a:effectLst/>
                          <a:latin typeface="Arial" panose="020B0604020202020204" pitchFamily="34" charset="0"/>
                        </a:rPr>
                        <a:t>                 20,000,000.00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1" i="0" u="none" strike="noStrike" dirty="0">
                          <a:solidFill>
                            <a:srgbClr val="000000"/>
                          </a:solidFill>
                          <a:effectLst/>
                          <a:latin typeface="Arial" panose="020B0604020202020204" pitchFamily="34" charset="0"/>
                        </a:rPr>
                        <a:t>TRANSPORTES VARIOS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33503141"/>
                  </a:ext>
                </a:extLst>
              </a:tr>
              <a:tr h="571500">
                <a:tc>
                  <a:txBody>
                    <a:bodyPr/>
                    <a:lstStyle/>
                    <a:p>
                      <a:pPr algn="ctr" fontAlgn="ctr"/>
                      <a:r>
                        <a:rPr lang="es-CO" sz="1100" b="0" i="0" u="none" strike="noStrike">
                          <a:solidFill>
                            <a:srgbClr val="000000"/>
                          </a:solidFill>
                          <a:effectLst/>
                          <a:latin typeface="Arial" panose="020B0604020202020204" pitchFamily="34" charset="0"/>
                        </a:rPr>
                        <a:t>COMUNICACIONES Y TRANSPORTE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VICEPRESIDENCIA DE BIENES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100" b="1" i="0" u="none" strike="noStrike" dirty="0">
                          <a:solidFill>
                            <a:srgbClr val="000000"/>
                          </a:solidFill>
                          <a:effectLst/>
                          <a:latin typeface="Arial" panose="020B0604020202020204" pitchFamily="34" charset="0"/>
                        </a:rPr>
                        <a:t>               250,000,000.00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100" b="1" i="0" u="none" strike="noStrike" dirty="0">
                          <a:solidFill>
                            <a:srgbClr val="000000"/>
                          </a:solidFill>
                          <a:effectLst/>
                          <a:latin typeface="Arial" panose="020B0604020202020204" pitchFamily="34" charset="0"/>
                        </a:rPr>
                        <a:t>PAGO DE TRANSPORTE CORRESPONDIENTE A LOGISTICA DE DESALOJOS DE LAS REGIONALES DE LOS BIENES INMUEBLES EXTINTOS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25227282"/>
                  </a:ext>
                </a:extLst>
              </a:tr>
              <a:tr h="571500">
                <a:tc>
                  <a:txBody>
                    <a:bodyPr/>
                    <a:lstStyle/>
                    <a:p>
                      <a:pPr algn="ctr" fontAlgn="ctr"/>
                      <a:r>
                        <a:rPr lang="es-CO" sz="1100" b="0" i="0" u="none" strike="noStrike">
                          <a:solidFill>
                            <a:srgbClr val="000000"/>
                          </a:solidFill>
                          <a:effectLst/>
                          <a:latin typeface="Arial" panose="020B0604020202020204" pitchFamily="34" charset="0"/>
                        </a:rPr>
                        <a:t>COMUNICACIONES Y TRANSPORTE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VICEPRESIDENCIA DE BIENES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100" b="1" i="0" u="none" strike="noStrike" dirty="0">
                          <a:solidFill>
                            <a:srgbClr val="000000"/>
                          </a:solidFill>
                          <a:effectLst/>
                          <a:latin typeface="Arial" panose="020B0604020202020204" pitchFamily="34" charset="0"/>
                        </a:rPr>
                        <a:t>               250,000,000.00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100" b="1" i="0" u="none" strike="noStrike" dirty="0">
                          <a:solidFill>
                            <a:srgbClr val="000000"/>
                          </a:solidFill>
                          <a:effectLst/>
                          <a:latin typeface="Arial" panose="020B0604020202020204" pitchFamily="34" charset="0"/>
                        </a:rPr>
                        <a:t>PAGO DE TRANSPORTE CORRESPONDIENTE A LOGISTICA DE DESALOJOS DE LAS REGIONALES DE LOS BIENES INMUEBLES EN PROCESO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30213940"/>
                  </a:ext>
                </a:extLst>
              </a:tr>
              <a:tr h="428625">
                <a:tc>
                  <a:txBody>
                    <a:bodyPr/>
                    <a:lstStyle/>
                    <a:p>
                      <a:pPr algn="ctr" fontAlgn="ctr"/>
                      <a:r>
                        <a:rPr lang="es-CO" sz="1100" b="0" i="0" u="none" strike="noStrike">
                          <a:solidFill>
                            <a:srgbClr val="000000"/>
                          </a:solidFill>
                          <a:effectLst/>
                          <a:latin typeface="Arial" panose="020B0604020202020204" pitchFamily="34" charset="0"/>
                        </a:rPr>
                        <a:t>COMUNICACIONES Y TRANSPORTE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VICEPRESIDENCIA DE BIENES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100" b="1" i="0" u="none" strike="noStrike">
                          <a:solidFill>
                            <a:srgbClr val="000000"/>
                          </a:solidFill>
                          <a:effectLst/>
                          <a:latin typeface="Arial" panose="020B0604020202020204" pitchFamily="34" charset="0"/>
                        </a:rPr>
                        <a:t>                 27,665,000.00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100" b="1" i="0" u="none" strike="noStrike" dirty="0">
                          <a:solidFill>
                            <a:srgbClr val="000000"/>
                          </a:solidFill>
                          <a:effectLst/>
                          <a:latin typeface="Arial" panose="020B0604020202020204" pitchFamily="34" charset="0"/>
                        </a:rPr>
                        <a:t>CUBRE EL TRANSPORTE DE BIENES NO INCLUIDOS EN EL CONTRATO DE OPERADORES LOGISTICOS.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54765618"/>
                  </a:ext>
                </a:extLst>
              </a:tr>
              <a:tr h="571500">
                <a:tc>
                  <a:txBody>
                    <a:bodyPr/>
                    <a:lstStyle/>
                    <a:p>
                      <a:pPr algn="ctr" fontAlgn="ctr"/>
                      <a:r>
                        <a:rPr lang="es-CO" sz="1100" b="0" i="0" u="none" strike="noStrike">
                          <a:solidFill>
                            <a:srgbClr val="000000"/>
                          </a:solidFill>
                          <a:effectLst/>
                          <a:latin typeface="Arial" panose="020B0604020202020204" pitchFamily="34" charset="0"/>
                        </a:rPr>
                        <a:t>COMUNICACIONES Y TRANSPORTE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VICEPRESIDENCIA DE BIENES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100" b="1" i="0" u="none" strike="noStrike">
                          <a:solidFill>
                            <a:srgbClr val="000000"/>
                          </a:solidFill>
                          <a:effectLst/>
                          <a:latin typeface="Arial" panose="020B0604020202020204" pitchFamily="34" charset="0"/>
                        </a:rPr>
                        <a:t>               300,000,000.00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100" b="1" i="0" u="none" strike="noStrike" dirty="0">
                          <a:solidFill>
                            <a:srgbClr val="000000"/>
                          </a:solidFill>
                          <a:effectLst/>
                          <a:latin typeface="Arial" panose="020B0604020202020204" pitchFamily="34" charset="0"/>
                        </a:rPr>
                        <a:t>TRASLADO AL EXTERIOR Y MONETIZACIÓN DIVISAS (CONVENIO BANCO DE LA REPUBLICA) INCLUYE EL SERVICIO DE DEPÓSITO DE LAS CUSTODIAS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95101458"/>
                  </a:ext>
                </a:extLst>
              </a:tr>
            </a:tbl>
          </a:graphicData>
        </a:graphic>
      </p:graphicFrame>
      <p:sp>
        <p:nvSpPr>
          <p:cNvPr id="9" name="Botón de acción: ir hacia atrás o anterior 8">
            <a:hlinkClick r:id="rId2" action="ppaction://hlinksldjump" highlightClick="1"/>
            <a:extLst>
              <a:ext uri="{FF2B5EF4-FFF2-40B4-BE49-F238E27FC236}">
                <a16:creationId xmlns:a16="http://schemas.microsoft.com/office/drawing/2014/main" id="{427493A5-D888-4865-BCEB-DDCB4D3C39B4}"/>
              </a:ext>
            </a:extLst>
          </p:cNvPr>
          <p:cNvSpPr/>
          <p:nvPr/>
        </p:nvSpPr>
        <p:spPr>
          <a:xfrm>
            <a:off x="11451771" y="5865051"/>
            <a:ext cx="377371" cy="406400"/>
          </a:xfrm>
          <a:prstGeom prst="actionButtonBackPrevious">
            <a:avLst/>
          </a:prstGeom>
          <a:solidFill>
            <a:schemeClr val="bg1">
              <a:lumMod val="85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Rectángulo 9">
            <a:extLst>
              <a:ext uri="{FF2B5EF4-FFF2-40B4-BE49-F238E27FC236}">
                <a16:creationId xmlns:a16="http://schemas.microsoft.com/office/drawing/2014/main" id="{64EA6017-1C99-41E8-B0AC-1012CCB8C4CE}"/>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1" name="Imagen 10" descr="Fondos oscuros-01.png">
            <a:extLst>
              <a:ext uri="{FF2B5EF4-FFF2-40B4-BE49-F238E27FC236}">
                <a16:creationId xmlns:a16="http://schemas.microsoft.com/office/drawing/2014/main" id="{47E3BCF2-71B4-4802-B470-B2495501ED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a:extLst>
              <a:ext uri="{FF2B5EF4-FFF2-40B4-BE49-F238E27FC236}">
                <a16:creationId xmlns:a16="http://schemas.microsoft.com/office/drawing/2014/main" id="{7693102F-9132-456E-BA00-7E524EF3DE3D}"/>
              </a:ext>
            </a:extLst>
          </p:cNvPr>
          <p:cNvSpPr txBox="1"/>
          <p:nvPr/>
        </p:nvSpPr>
        <p:spPr>
          <a:xfrm>
            <a:off x="6485642" y="393032"/>
            <a:ext cx="5534754" cy="523220"/>
          </a:xfrm>
          <a:prstGeom prst="rect">
            <a:avLst/>
          </a:prstGeom>
          <a:noFill/>
        </p:spPr>
        <p:txBody>
          <a:bodyPr wrap="square" rtlCol="0">
            <a:spAutoFit/>
          </a:bodyPr>
          <a:lstStyle/>
          <a:p>
            <a:pPr algn="r"/>
            <a:r>
              <a:rPr lang="es-ES" sz="2800" b="1" dirty="0">
                <a:solidFill>
                  <a:schemeClr val="bg1"/>
                </a:solidFill>
              </a:rPr>
              <a:t>LÍNEAS DEL PAA SAE 2018</a:t>
            </a:r>
            <a:endParaRPr lang="es-ES" sz="2800" dirty="0">
              <a:solidFill>
                <a:schemeClr val="bg1"/>
              </a:solidFill>
            </a:endParaRPr>
          </a:p>
        </p:txBody>
      </p:sp>
    </p:spTree>
    <p:extLst>
      <p:ext uri="{BB962C8B-B14F-4D97-AF65-F5344CB8AC3E}">
        <p14:creationId xmlns:p14="http://schemas.microsoft.com/office/powerpoint/2010/main" val="32131504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5"/>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26500" y="6540500"/>
            <a:ext cx="3365500" cy="307777"/>
          </a:xfrm>
          <a:prstGeom prst="rect">
            <a:avLst/>
          </a:prstGeom>
          <a:noFill/>
        </p:spPr>
        <p:txBody>
          <a:bodyPr wrap="square" rtlCol="0">
            <a:spAutoFit/>
          </a:bodyPr>
          <a:lstStyle/>
          <a:p>
            <a:pPr algn="ctr"/>
            <a:r>
              <a:rPr lang="es-ES" sz="1400" dirty="0">
                <a:solidFill>
                  <a:srgbClr val="A9A8A9"/>
                </a:solidFill>
                <a:latin typeface="Lato Regular"/>
                <a:cs typeface="Lato Regular"/>
              </a:rPr>
              <a:t>Vicepresidencia Jurídica</a:t>
            </a:r>
          </a:p>
        </p:txBody>
      </p:sp>
      <p:sp>
        <p:nvSpPr>
          <p:cNvPr id="13" name="CuadroTexto 12"/>
          <p:cNvSpPr txBox="1"/>
          <p:nvPr/>
        </p:nvSpPr>
        <p:spPr>
          <a:xfrm>
            <a:off x="2838769" y="1380715"/>
            <a:ext cx="6867309" cy="769441"/>
          </a:xfrm>
          <a:prstGeom prst="rect">
            <a:avLst/>
          </a:prstGeom>
          <a:noFill/>
        </p:spPr>
        <p:txBody>
          <a:bodyPr wrap="square" rtlCol="0">
            <a:spAutoFit/>
          </a:bodyPr>
          <a:lstStyle/>
          <a:p>
            <a:pPr algn="ctr"/>
            <a:r>
              <a:rPr lang="es-CO" sz="2200" b="1" dirty="0"/>
              <a:t>5. GASTOS DE ACTIVOS FINANCIEROS  </a:t>
            </a:r>
          </a:p>
          <a:p>
            <a:pPr algn="ctr"/>
            <a:endParaRPr lang="es-CO" sz="2200" b="1" dirty="0"/>
          </a:p>
        </p:txBody>
      </p:sp>
      <p:graphicFrame>
        <p:nvGraphicFramePr>
          <p:cNvPr id="3" name="Tabla 2">
            <a:extLst>
              <a:ext uri="{FF2B5EF4-FFF2-40B4-BE49-F238E27FC236}">
                <a16:creationId xmlns:a16="http://schemas.microsoft.com/office/drawing/2014/main" id="{AEE6BA65-916F-416F-9EF2-F68BE2DD8A5B}"/>
              </a:ext>
            </a:extLst>
          </p:cNvPr>
          <p:cNvGraphicFramePr>
            <a:graphicFrameLocks noGrp="1"/>
          </p:cNvGraphicFramePr>
          <p:nvPr>
            <p:extLst/>
          </p:nvPr>
        </p:nvGraphicFramePr>
        <p:xfrm>
          <a:off x="2635250" y="2470484"/>
          <a:ext cx="6921499" cy="2887579"/>
        </p:xfrm>
        <a:graphic>
          <a:graphicData uri="http://schemas.openxmlformats.org/drawingml/2006/table">
            <a:tbl>
              <a:tblPr/>
              <a:tblGrid>
                <a:gridCol w="1320194">
                  <a:extLst>
                    <a:ext uri="{9D8B030D-6E8A-4147-A177-3AD203B41FA5}">
                      <a16:colId xmlns:a16="http://schemas.microsoft.com/office/drawing/2014/main" val="2510690"/>
                    </a:ext>
                  </a:extLst>
                </a:gridCol>
                <a:gridCol w="1231335">
                  <a:extLst>
                    <a:ext uri="{9D8B030D-6E8A-4147-A177-3AD203B41FA5}">
                      <a16:colId xmlns:a16="http://schemas.microsoft.com/office/drawing/2014/main" val="2459217513"/>
                    </a:ext>
                  </a:extLst>
                </a:gridCol>
                <a:gridCol w="1101726">
                  <a:extLst>
                    <a:ext uri="{9D8B030D-6E8A-4147-A177-3AD203B41FA5}">
                      <a16:colId xmlns:a16="http://schemas.microsoft.com/office/drawing/2014/main" val="209993110"/>
                    </a:ext>
                  </a:extLst>
                </a:gridCol>
                <a:gridCol w="3268244">
                  <a:extLst>
                    <a:ext uri="{9D8B030D-6E8A-4147-A177-3AD203B41FA5}">
                      <a16:colId xmlns:a16="http://schemas.microsoft.com/office/drawing/2014/main" val="781363349"/>
                    </a:ext>
                  </a:extLst>
                </a:gridCol>
              </a:tblGrid>
              <a:tr h="1721310">
                <a:tc>
                  <a:txBody>
                    <a:bodyPr/>
                    <a:lstStyle/>
                    <a:p>
                      <a:pPr algn="ctr" fontAlgn="ctr"/>
                      <a:r>
                        <a:rPr lang="es-CO" sz="1100" b="1" i="0" u="none" strike="noStrike" dirty="0">
                          <a:solidFill>
                            <a:srgbClr val="FFFFFF"/>
                          </a:solidFill>
                          <a:effectLst/>
                          <a:latin typeface="Arial" panose="020B0604020202020204" pitchFamily="34" charset="0"/>
                        </a:rPr>
                        <a:t>Nombre Cuenta presupuestal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546A"/>
                    </a:solidFill>
                  </a:tcPr>
                </a:tc>
                <a:tc>
                  <a:txBody>
                    <a:bodyPr/>
                    <a:lstStyle/>
                    <a:p>
                      <a:pPr algn="ctr" fontAlgn="ctr"/>
                      <a:r>
                        <a:rPr lang="es-CO" sz="1100" b="1" i="0" u="none" strike="noStrike" dirty="0">
                          <a:solidFill>
                            <a:srgbClr val="FFFFFF"/>
                          </a:solidFill>
                          <a:effectLst/>
                          <a:latin typeface="Arial" panose="020B0604020202020204" pitchFamily="34" charset="0"/>
                        </a:rPr>
                        <a:t>Área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546A"/>
                    </a:solidFill>
                  </a:tcPr>
                </a:tc>
                <a:tc>
                  <a:txBody>
                    <a:bodyPr/>
                    <a:lstStyle/>
                    <a:p>
                      <a:pPr algn="ctr" fontAlgn="ctr"/>
                      <a:r>
                        <a:rPr lang="es-ES" sz="1100" b="1" i="0" u="none" strike="noStrike" dirty="0">
                          <a:solidFill>
                            <a:srgbClr val="FFFFFF"/>
                          </a:solidFill>
                          <a:effectLst/>
                          <a:latin typeface="Arial" panose="020B0604020202020204" pitchFamily="34" charset="0"/>
                        </a:rPr>
                        <a:t>Total  presupuesto de la línea </a:t>
                      </a:r>
                      <a:br>
                        <a:rPr lang="es-ES" sz="1100" b="1" i="0" u="none" strike="noStrike" dirty="0">
                          <a:solidFill>
                            <a:srgbClr val="FFFFFF"/>
                          </a:solidFill>
                          <a:effectLst/>
                          <a:latin typeface="Arial" panose="020B0604020202020204" pitchFamily="34" charset="0"/>
                        </a:rPr>
                      </a:br>
                      <a:endParaRPr lang="es-ES" sz="1100" b="1" i="0" u="none" strike="noStrike" dirty="0">
                        <a:solidFill>
                          <a:srgbClr val="FFFFFF"/>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546A"/>
                    </a:solidFill>
                  </a:tcPr>
                </a:tc>
                <a:tc>
                  <a:txBody>
                    <a:bodyPr/>
                    <a:lstStyle/>
                    <a:p>
                      <a:pPr algn="ctr" fontAlgn="ctr"/>
                      <a:r>
                        <a:rPr lang="es-CO" sz="1100" b="1" i="0" u="none" strike="noStrike" dirty="0">
                          <a:solidFill>
                            <a:srgbClr val="FFFFFF"/>
                          </a:solidFill>
                          <a:effectLst/>
                          <a:latin typeface="Arial" panose="020B0604020202020204" pitchFamily="34" charset="0"/>
                        </a:rPr>
                        <a:t>Descripción de la línea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546A"/>
                    </a:solidFill>
                  </a:tcPr>
                </a:tc>
                <a:extLst>
                  <a:ext uri="{0D108BD9-81ED-4DB2-BD59-A6C34878D82A}">
                    <a16:rowId xmlns:a16="http://schemas.microsoft.com/office/drawing/2014/main" val="1816152038"/>
                  </a:ext>
                </a:extLst>
              </a:tr>
              <a:tr h="1166269">
                <a:tc>
                  <a:txBody>
                    <a:bodyPr/>
                    <a:lstStyle/>
                    <a:p>
                      <a:pPr algn="ctr" fontAlgn="ctr"/>
                      <a:r>
                        <a:rPr lang="es-CO" sz="1100" b="0" i="0" u="none" strike="noStrike">
                          <a:solidFill>
                            <a:srgbClr val="000000"/>
                          </a:solidFill>
                          <a:effectLst/>
                          <a:latin typeface="Arial" panose="020B0604020202020204" pitchFamily="34" charset="0"/>
                        </a:rPr>
                        <a:t>GASTOS DE ACTIVOS FINANCIEROS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VICEPRESIDENCIA ADMINISTRATIVA Y FINANCIERA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100" b="1" i="0" u="none" strike="noStrike">
                          <a:solidFill>
                            <a:srgbClr val="000000"/>
                          </a:solidFill>
                          <a:effectLst/>
                          <a:latin typeface="Arial" panose="020B0604020202020204" pitchFamily="34" charset="0"/>
                        </a:rPr>
                        <a:t>               156,500,000.00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100" b="1" i="0" u="none" strike="noStrike" dirty="0">
                          <a:solidFill>
                            <a:srgbClr val="000000"/>
                          </a:solidFill>
                          <a:effectLst/>
                          <a:latin typeface="Arial" panose="020B0604020202020204" pitchFamily="34" charset="0"/>
                        </a:rPr>
                        <a:t>CONTRATACION DE SERVICIOS FINANCIEROS RELACIONADOS CON LA ADMINISTRACION, CUSTODIA DEL PORTAFOLIO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28007193"/>
                  </a:ext>
                </a:extLst>
              </a:tr>
            </a:tbl>
          </a:graphicData>
        </a:graphic>
      </p:graphicFrame>
      <p:sp>
        <p:nvSpPr>
          <p:cNvPr id="9" name="Botón de acción: ir hacia atrás o anterior 8">
            <a:hlinkClick r:id="rId2" action="ppaction://hlinksldjump" highlightClick="1"/>
            <a:extLst>
              <a:ext uri="{FF2B5EF4-FFF2-40B4-BE49-F238E27FC236}">
                <a16:creationId xmlns:a16="http://schemas.microsoft.com/office/drawing/2014/main" id="{F0697768-31B7-4E88-832A-C11A060A746B}"/>
              </a:ext>
            </a:extLst>
          </p:cNvPr>
          <p:cNvSpPr/>
          <p:nvPr/>
        </p:nvSpPr>
        <p:spPr>
          <a:xfrm>
            <a:off x="11451771" y="5865051"/>
            <a:ext cx="377371" cy="406400"/>
          </a:xfrm>
          <a:prstGeom prst="actionButtonBackPrevious">
            <a:avLst/>
          </a:prstGeom>
          <a:solidFill>
            <a:schemeClr val="bg1">
              <a:lumMod val="85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Rectángulo 9">
            <a:extLst>
              <a:ext uri="{FF2B5EF4-FFF2-40B4-BE49-F238E27FC236}">
                <a16:creationId xmlns:a16="http://schemas.microsoft.com/office/drawing/2014/main" id="{CFAC1A14-AE47-4BC3-A87C-C2EA06FF1673}"/>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1" name="Imagen 10" descr="Fondos oscuros-01.png">
            <a:extLst>
              <a:ext uri="{FF2B5EF4-FFF2-40B4-BE49-F238E27FC236}">
                <a16:creationId xmlns:a16="http://schemas.microsoft.com/office/drawing/2014/main" id="{DBB073CF-66AB-47D6-96EF-DF68B0E111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a:extLst>
              <a:ext uri="{FF2B5EF4-FFF2-40B4-BE49-F238E27FC236}">
                <a16:creationId xmlns:a16="http://schemas.microsoft.com/office/drawing/2014/main" id="{5C8D5628-A084-42E3-A3EF-BAC935E60FF3}"/>
              </a:ext>
            </a:extLst>
          </p:cNvPr>
          <p:cNvSpPr txBox="1"/>
          <p:nvPr/>
        </p:nvSpPr>
        <p:spPr>
          <a:xfrm>
            <a:off x="6485642" y="393032"/>
            <a:ext cx="5534754" cy="523220"/>
          </a:xfrm>
          <a:prstGeom prst="rect">
            <a:avLst/>
          </a:prstGeom>
          <a:noFill/>
        </p:spPr>
        <p:txBody>
          <a:bodyPr wrap="square" rtlCol="0">
            <a:spAutoFit/>
          </a:bodyPr>
          <a:lstStyle/>
          <a:p>
            <a:pPr algn="r"/>
            <a:r>
              <a:rPr lang="es-ES" sz="2800" b="1" dirty="0">
                <a:solidFill>
                  <a:schemeClr val="bg1"/>
                </a:solidFill>
              </a:rPr>
              <a:t>LÍNEAS DEL PAA SAE 2018</a:t>
            </a:r>
            <a:endParaRPr lang="es-ES" sz="2800" dirty="0">
              <a:solidFill>
                <a:schemeClr val="bg1"/>
              </a:solidFill>
            </a:endParaRPr>
          </a:p>
        </p:txBody>
      </p:sp>
    </p:spTree>
    <p:extLst>
      <p:ext uri="{BB962C8B-B14F-4D97-AF65-F5344CB8AC3E}">
        <p14:creationId xmlns:p14="http://schemas.microsoft.com/office/powerpoint/2010/main" val="25621749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5"/>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26500" y="6540500"/>
            <a:ext cx="3365500" cy="307777"/>
          </a:xfrm>
          <a:prstGeom prst="rect">
            <a:avLst/>
          </a:prstGeom>
          <a:noFill/>
        </p:spPr>
        <p:txBody>
          <a:bodyPr wrap="square" rtlCol="0">
            <a:spAutoFit/>
          </a:bodyPr>
          <a:lstStyle/>
          <a:p>
            <a:pPr algn="ctr"/>
            <a:r>
              <a:rPr lang="es-ES" sz="1400" dirty="0">
                <a:solidFill>
                  <a:srgbClr val="A9A8A9"/>
                </a:solidFill>
                <a:latin typeface="Lato Regular"/>
                <a:cs typeface="Lato Regular"/>
              </a:rPr>
              <a:t>Vicepresidencia Jurídica</a:t>
            </a:r>
          </a:p>
        </p:txBody>
      </p:sp>
      <p:sp>
        <p:nvSpPr>
          <p:cNvPr id="13" name="CuadroTexto 12"/>
          <p:cNvSpPr txBox="1"/>
          <p:nvPr/>
        </p:nvSpPr>
        <p:spPr>
          <a:xfrm>
            <a:off x="2838769" y="1380715"/>
            <a:ext cx="6867309" cy="769441"/>
          </a:xfrm>
          <a:prstGeom prst="rect">
            <a:avLst/>
          </a:prstGeom>
          <a:noFill/>
        </p:spPr>
        <p:txBody>
          <a:bodyPr wrap="square" rtlCol="0">
            <a:spAutoFit/>
          </a:bodyPr>
          <a:lstStyle/>
          <a:p>
            <a:pPr algn="ctr"/>
            <a:r>
              <a:rPr lang="es-CO" sz="2200" b="1" dirty="0"/>
              <a:t> 6. IMPRESOS Y PUBLICACIONES   </a:t>
            </a:r>
          </a:p>
          <a:p>
            <a:pPr algn="ctr"/>
            <a:endParaRPr lang="es-CO" sz="2200" b="1" dirty="0"/>
          </a:p>
        </p:txBody>
      </p:sp>
      <p:graphicFrame>
        <p:nvGraphicFramePr>
          <p:cNvPr id="2" name="Tabla 1">
            <a:extLst>
              <a:ext uri="{FF2B5EF4-FFF2-40B4-BE49-F238E27FC236}">
                <a16:creationId xmlns:a16="http://schemas.microsoft.com/office/drawing/2014/main" id="{990138C7-92A8-44C3-A617-307C714D77CB}"/>
              </a:ext>
            </a:extLst>
          </p:cNvPr>
          <p:cNvGraphicFramePr>
            <a:graphicFrameLocks noGrp="1"/>
          </p:cNvGraphicFramePr>
          <p:nvPr>
            <p:extLst/>
          </p:nvPr>
        </p:nvGraphicFramePr>
        <p:xfrm>
          <a:off x="1949076" y="1765435"/>
          <a:ext cx="8967536" cy="4474028"/>
        </p:xfrm>
        <a:graphic>
          <a:graphicData uri="http://schemas.openxmlformats.org/drawingml/2006/table">
            <a:tbl>
              <a:tblPr/>
              <a:tblGrid>
                <a:gridCol w="2349927">
                  <a:extLst>
                    <a:ext uri="{9D8B030D-6E8A-4147-A177-3AD203B41FA5}">
                      <a16:colId xmlns:a16="http://schemas.microsoft.com/office/drawing/2014/main" val="1189262998"/>
                    </a:ext>
                  </a:extLst>
                </a:gridCol>
                <a:gridCol w="1222858">
                  <a:extLst>
                    <a:ext uri="{9D8B030D-6E8A-4147-A177-3AD203B41FA5}">
                      <a16:colId xmlns:a16="http://schemas.microsoft.com/office/drawing/2014/main" val="388666819"/>
                    </a:ext>
                  </a:extLst>
                </a:gridCol>
                <a:gridCol w="1210252">
                  <a:extLst>
                    <a:ext uri="{9D8B030D-6E8A-4147-A177-3AD203B41FA5}">
                      <a16:colId xmlns:a16="http://schemas.microsoft.com/office/drawing/2014/main" val="1565798759"/>
                    </a:ext>
                  </a:extLst>
                </a:gridCol>
                <a:gridCol w="4184499">
                  <a:extLst>
                    <a:ext uri="{9D8B030D-6E8A-4147-A177-3AD203B41FA5}">
                      <a16:colId xmlns:a16="http://schemas.microsoft.com/office/drawing/2014/main" val="3060044750"/>
                    </a:ext>
                  </a:extLst>
                </a:gridCol>
              </a:tblGrid>
              <a:tr h="640881">
                <a:tc>
                  <a:txBody>
                    <a:bodyPr/>
                    <a:lstStyle/>
                    <a:p>
                      <a:pPr algn="ctr" fontAlgn="ctr"/>
                      <a:r>
                        <a:rPr lang="es-CO" sz="1100" b="0" i="0" u="none" strike="noStrike" dirty="0">
                          <a:solidFill>
                            <a:srgbClr val="FFFFFF"/>
                          </a:solidFill>
                          <a:effectLst/>
                          <a:latin typeface="Arial" panose="020B0604020202020204" pitchFamily="34" charset="0"/>
                        </a:rPr>
                        <a:t>Nombre Cuenta presupuestal</a:t>
                      </a: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546A"/>
                    </a:solidFill>
                  </a:tcPr>
                </a:tc>
                <a:tc>
                  <a:txBody>
                    <a:bodyPr/>
                    <a:lstStyle/>
                    <a:p>
                      <a:pPr algn="ctr" fontAlgn="ctr"/>
                      <a:r>
                        <a:rPr lang="es-CO" sz="1100" b="0" i="0" u="none" strike="noStrike" dirty="0">
                          <a:solidFill>
                            <a:srgbClr val="FFFFFF"/>
                          </a:solidFill>
                          <a:effectLst/>
                          <a:latin typeface="Arial" panose="020B0604020202020204" pitchFamily="34" charset="0"/>
                        </a:rPr>
                        <a:t>Área</a:t>
                      </a: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546A"/>
                    </a:solidFill>
                  </a:tcPr>
                </a:tc>
                <a:tc>
                  <a:txBody>
                    <a:bodyPr/>
                    <a:lstStyle/>
                    <a:p>
                      <a:pPr algn="ctr" fontAlgn="ctr"/>
                      <a:r>
                        <a:rPr lang="es-ES" sz="1100" b="0" i="0" u="none" strike="noStrike">
                          <a:solidFill>
                            <a:srgbClr val="FFFFFF"/>
                          </a:solidFill>
                          <a:effectLst/>
                          <a:latin typeface="Arial" panose="020B0604020202020204" pitchFamily="34" charset="0"/>
                        </a:rPr>
                        <a:t>Total  presupuesto de la linea </a:t>
                      </a:r>
                      <a:br>
                        <a:rPr lang="es-ES" sz="1100" b="0" i="0" u="none" strike="noStrike">
                          <a:solidFill>
                            <a:srgbClr val="FFFFFF"/>
                          </a:solidFill>
                          <a:effectLst/>
                          <a:latin typeface="Arial" panose="020B0604020202020204" pitchFamily="34" charset="0"/>
                        </a:rPr>
                      </a:br>
                      <a:endParaRPr lang="es-ES" sz="1100" b="0" i="0" u="none" strike="noStrike">
                        <a:solidFill>
                          <a:srgbClr val="FFFFFF"/>
                        </a:solidFill>
                        <a:effectLst/>
                        <a:latin typeface="Arial" panose="020B0604020202020204" pitchFamily="34" charset="0"/>
                      </a:endParaRP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546A"/>
                    </a:solidFill>
                  </a:tcPr>
                </a:tc>
                <a:tc>
                  <a:txBody>
                    <a:bodyPr/>
                    <a:lstStyle/>
                    <a:p>
                      <a:pPr algn="ctr" fontAlgn="ctr"/>
                      <a:r>
                        <a:rPr lang="es-CO" sz="1100" b="1" i="0" u="none" strike="noStrike" dirty="0">
                          <a:solidFill>
                            <a:srgbClr val="FFFFFF"/>
                          </a:solidFill>
                          <a:effectLst/>
                          <a:latin typeface="Arial" panose="020B0604020202020204" pitchFamily="34" charset="0"/>
                        </a:rPr>
                        <a:t>Descripción de la línea</a:t>
                      </a: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546A"/>
                    </a:solidFill>
                  </a:tcPr>
                </a:tc>
                <a:extLst>
                  <a:ext uri="{0D108BD9-81ED-4DB2-BD59-A6C34878D82A}">
                    <a16:rowId xmlns:a16="http://schemas.microsoft.com/office/drawing/2014/main" val="558690183"/>
                  </a:ext>
                </a:extLst>
              </a:tr>
              <a:tr h="567566">
                <a:tc>
                  <a:txBody>
                    <a:bodyPr/>
                    <a:lstStyle/>
                    <a:p>
                      <a:pPr algn="ctr" fontAlgn="ctr"/>
                      <a:r>
                        <a:rPr lang="es-CO" sz="1100" b="0" i="0" u="none" strike="noStrike">
                          <a:solidFill>
                            <a:srgbClr val="000000"/>
                          </a:solidFill>
                          <a:effectLst/>
                          <a:latin typeface="Arial" panose="020B0604020202020204" pitchFamily="34" charset="0"/>
                        </a:rPr>
                        <a:t>IMPRESOS Y PUBLICACIONES</a:t>
                      </a: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dirty="0">
                          <a:solidFill>
                            <a:srgbClr val="000000"/>
                          </a:solidFill>
                          <a:effectLst/>
                          <a:latin typeface="Arial" panose="020B0604020202020204" pitchFamily="34" charset="0"/>
                        </a:rPr>
                        <a:t>VICEPRESIDENCIA ADMINISTRATIVA Y FINANCIERA</a:t>
                      </a: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100" b="1" i="0" u="none" strike="noStrike">
                          <a:solidFill>
                            <a:srgbClr val="000000"/>
                          </a:solidFill>
                          <a:effectLst/>
                          <a:latin typeface="Arial" panose="020B0604020202020204" pitchFamily="34" charset="0"/>
                        </a:rPr>
                        <a:t>                 14,500,000.00 </a:t>
                      </a: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100" b="1" i="0" u="none" strike="noStrike" dirty="0">
                          <a:solidFill>
                            <a:srgbClr val="000000"/>
                          </a:solidFill>
                          <a:effectLst/>
                          <a:latin typeface="Arial" panose="020B0604020202020204" pitchFamily="34" charset="0"/>
                        </a:rPr>
                        <a:t>SUSCRIPCIÓN ESPECIALIZADAS (LEGIS CONSTRUDATA Y ACTUALIZACIONES JURIDICAS, FINANCIERA Y TALENTO HUMANO)</a:t>
                      </a: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8592967"/>
                  </a:ext>
                </a:extLst>
              </a:tr>
              <a:tr h="425674">
                <a:tc>
                  <a:txBody>
                    <a:bodyPr/>
                    <a:lstStyle/>
                    <a:p>
                      <a:pPr algn="ctr" fontAlgn="ctr"/>
                      <a:r>
                        <a:rPr lang="es-CO" sz="1100" b="0" i="0" u="none" strike="noStrike">
                          <a:solidFill>
                            <a:srgbClr val="000000"/>
                          </a:solidFill>
                          <a:effectLst/>
                          <a:latin typeface="Arial" panose="020B0604020202020204" pitchFamily="34" charset="0"/>
                        </a:rPr>
                        <a:t>IMPRESOS Y PUBLICACIONES</a:t>
                      </a: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dirty="0">
                          <a:solidFill>
                            <a:srgbClr val="000000"/>
                          </a:solidFill>
                          <a:effectLst/>
                          <a:latin typeface="Arial" panose="020B0604020202020204" pitchFamily="34" charset="0"/>
                        </a:rPr>
                        <a:t>VICEPRESIDENCIA ADMINISTRATIVA Y FINANCIERA</a:t>
                      </a: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100" b="1" i="0" u="none" strike="noStrike" dirty="0">
                          <a:solidFill>
                            <a:srgbClr val="000000"/>
                          </a:solidFill>
                          <a:effectLst/>
                          <a:latin typeface="Arial" panose="020B0604020202020204" pitchFamily="34" charset="0"/>
                        </a:rPr>
                        <a:t>               150,000,000.00 </a:t>
                      </a: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100" b="1" i="0" u="none" strike="noStrike" dirty="0">
                          <a:solidFill>
                            <a:srgbClr val="000000"/>
                          </a:solidFill>
                          <a:effectLst/>
                          <a:latin typeface="Arial" panose="020B0604020202020204" pitchFamily="34" charset="0"/>
                        </a:rPr>
                        <a:t>CONTRATAR OUTSOURCING REPRODUCCIÓN Y FOTOCOPIADO </a:t>
                      </a: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63675991"/>
                  </a:ext>
                </a:extLst>
              </a:tr>
              <a:tr h="425674">
                <a:tc>
                  <a:txBody>
                    <a:bodyPr/>
                    <a:lstStyle/>
                    <a:p>
                      <a:pPr algn="ctr" fontAlgn="ctr"/>
                      <a:r>
                        <a:rPr lang="es-CO" sz="1100" b="0" i="0" u="none" strike="noStrike">
                          <a:solidFill>
                            <a:srgbClr val="000000"/>
                          </a:solidFill>
                          <a:effectLst/>
                          <a:latin typeface="Arial" panose="020B0604020202020204" pitchFamily="34" charset="0"/>
                        </a:rPr>
                        <a:t>IMPRESOS Y PUBLICACIONES</a:t>
                      </a: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PRESIDENCIA</a:t>
                      </a: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100" b="1" i="0" u="none" strike="noStrike" dirty="0">
                          <a:solidFill>
                            <a:srgbClr val="000000"/>
                          </a:solidFill>
                          <a:effectLst/>
                          <a:latin typeface="Arial" panose="020B0604020202020204" pitchFamily="34" charset="0"/>
                        </a:rPr>
                        <a:t>               252,500,000.00 </a:t>
                      </a: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100" b="1" i="0" u="none" strike="noStrike" dirty="0">
                          <a:solidFill>
                            <a:srgbClr val="000000"/>
                          </a:solidFill>
                          <a:effectLst/>
                          <a:latin typeface="Arial" panose="020B0604020202020204" pitchFamily="34" charset="0"/>
                        </a:rPr>
                        <a:t>PUBLICACIONES, FERIAS, RUEDAS DE NEGOCIOS, BRIGADAS Y OTROS</a:t>
                      </a: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35120467"/>
                  </a:ext>
                </a:extLst>
              </a:tr>
              <a:tr h="425674">
                <a:tc>
                  <a:txBody>
                    <a:bodyPr/>
                    <a:lstStyle/>
                    <a:p>
                      <a:pPr algn="ctr" fontAlgn="ctr"/>
                      <a:r>
                        <a:rPr lang="es-CO" sz="1100" b="0" i="0" u="none" strike="noStrike">
                          <a:solidFill>
                            <a:srgbClr val="000000"/>
                          </a:solidFill>
                          <a:effectLst/>
                          <a:latin typeface="Arial" panose="020B0604020202020204" pitchFamily="34" charset="0"/>
                        </a:rPr>
                        <a:t>IMPRESOS Y PUBLICACIONES</a:t>
                      </a: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PRESIDENCIA</a:t>
                      </a: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100" b="1" i="0" u="none" strike="noStrike" dirty="0">
                          <a:solidFill>
                            <a:srgbClr val="000000"/>
                          </a:solidFill>
                          <a:effectLst/>
                          <a:latin typeface="Arial" panose="020B0604020202020204" pitchFamily="34" charset="0"/>
                        </a:rPr>
                        <a:t>               488,000,000.00 </a:t>
                      </a: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100" b="1" i="0" u="none" strike="noStrike" dirty="0">
                          <a:solidFill>
                            <a:srgbClr val="000000"/>
                          </a:solidFill>
                          <a:effectLst/>
                          <a:latin typeface="Arial" panose="020B0604020202020204" pitchFamily="34" charset="0"/>
                        </a:rPr>
                        <a:t> PUBLICACIONES, FERIAS, RUEDAS DE NEGOCIOS, BRIGADAS Y OTROS</a:t>
                      </a: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65020171"/>
                  </a:ext>
                </a:extLst>
              </a:tr>
              <a:tr h="425674">
                <a:tc>
                  <a:txBody>
                    <a:bodyPr/>
                    <a:lstStyle/>
                    <a:p>
                      <a:pPr algn="ctr" fontAlgn="ctr"/>
                      <a:r>
                        <a:rPr lang="es-CO" sz="1100" b="0" i="0" u="none" strike="noStrike">
                          <a:solidFill>
                            <a:srgbClr val="000000"/>
                          </a:solidFill>
                          <a:effectLst/>
                          <a:latin typeface="Arial" panose="020B0604020202020204" pitchFamily="34" charset="0"/>
                        </a:rPr>
                        <a:t>IMPRESOS Y PUBLICACIONES</a:t>
                      </a: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PRESIDENCIA</a:t>
                      </a: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100" b="1" i="0" u="none" strike="noStrike">
                          <a:solidFill>
                            <a:srgbClr val="000000"/>
                          </a:solidFill>
                          <a:effectLst/>
                          <a:latin typeface="Arial" panose="020B0604020202020204" pitchFamily="34" charset="0"/>
                        </a:rPr>
                        <a:t>                 38,000,000.00 </a:t>
                      </a: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1" i="0" u="none" strike="noStrike" dirty="0">
                          <a:solidFill>
                            <a:srgbClr val="000000"/>
                          </a:solidFill>
                          <a:effectLst/>
                          <a:latin typeface="Arial" panose="020B0604020202020204" pitchFamily="34" charset="0"/>
                        </a:rPr>
                        <a:t> IMPRESOS OFFSET Y DIGITAL</a:t>
                      </a: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84552339"/>
                  </a:ext>
                </a:extLst>
              </a:tr>
              <a:tr h="425674">
                <a:tc>
                  <a:txBody>
                    <a:bodyPr/>
                    <a:lstStyle/>
                    <a:p>
                      <a:pPr algn="ctr" fontAlgn="ctr"/>
                      <a:r>
                        <a:rPr lang="es-CO" sz="1100" b="0" i="0" u="none" strike="noStrike">
                          <a:solidFill>
                            <a:srgbClr val="000000"/>
                          </a:solidFill>
                          <a:effectLst/>
                          <a:latin typeface="Arial" panose="020B0604020202020204" pitchFamily="34" charset="0"/>
                        </a:rPr>
                        <a:t>IMPRESOS Y PUBLICACIONES</a:t>
                      </a: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PRESIDENCIA</a:t>
                      </a: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100" b="1" i="0" u="none" strike="noStrike">
                          <a:solidFill>
                            <a:srgbClr val="000000"/>
                          </a:solidFill>
                          <a:effectLst/>
                          <a:latin typeface="Arial" panose="020B0604020202020204" pitchFamily="34" charset="0"/>
                        </a:rPr>
                        <a:t>               100,000,000.00 </a:t>
                      </a: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1" i="0" u="none" strike="noStrike" dirty="0">
                          <a:solidFill>
                            <a:srgbClr val="000000"/>
                          </a:solidFill>
                          <a:effectLst/>
                          <a:latin typeface="Arial" panose="020B0604020202020204" pitchFamily="34" charset="0"/>
                        </a:rPr>
                        <a:t>IMPRESOS Y PUBLICACIONES - EXTITNOS</a:t>
                      </a: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73156984"/>
                  </a:ext>
                </a:extLst>
              </a:tr>
              <a:tr h="425674">
                <a:tc>
                  <a:txBody>
                    <a:bodyPr/>
                    <a:lstStyle/>
                    <a:p>
                      <a:pPr algn="ctr" fontAlgn="ctr"/>
                      <a:r>
                        <a:rPr lang="es-CO" sz="1100" b="0" i="0" u="none" strike="noStrike">
                          <a:solidFill>
                            <a:srgbClr val="000000"/>
                          </a:solidFill>
                          <a:effectLst/>
                          <a:latin typeface="Arial" panose="020B0604020202020204" pitchFamily="34" charset="0"/>
                        </a:rPr>
                        <a:t>IMPRESOS Y PUBLICACIONES</a:t>
                      </a: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PRESIDENCIA</a:t>
                      </a: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100" b="1" i="0" u="none" strike="noStrike">
                          <a:solidFill>
                            <a:srgbClr val="000000"/>
                          </a:solidFill>
                          <a:effectLst/>
                          <a:latin typeface="Arial" panose="020B0604020202020204" pitchFamily="34" charset="0"/>
                        </a:rPr>
                        <a:t>               260,000,000.00 </a:t>
                      </a: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100" b="1" i="0" u="none" strike="noStrike" dirty="0">
                          <a:solidFill>
                            <a:srgbClr val="000000"/>
                          </a:solidFill>
                          <a:effectLst/>
                          <a:latin typeface="Arial" panose="020B0604020202020204" pitchFamily="34" charset="0"/>
                        </a:rPr>
                        <a:t>IMPRESOS Y PUBLICACIONES - EN PROCESO</a:t>
                      </a: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41609241"/>
                  </a:ext>
                </a:extLst>
              </a:tr>
              <a:tr h="113211">
                <a:tc>
                  <a:txBody>
                    <a:bodyPr/>
                    <a:lstStyle/>
                    <a:p>
                      <a:pPr algn="ctr" fontAlgn="ctr"/>
                      <a:r>
                        <a:rPr lang="es-CO" sz="1100" b="0" i="0" u="none" strike="noStrike">
                          <a:solidFill>
                            <a:srgbClr val="000000"/>
                          </a:solidFill>
                          <a:effectLst/>
                          <a:latin typeface="Arial" panose="020B0604020202020204" pitchFamily="34" charset="0"/>
                        </a:rPr>
                        <a:t>IMPRESOS Y PUBLICACIONES</a:t>
                      </a: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PRESIDENCIA</a:t>
                      </a: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100" b="1" i="0" u="none" strike="noStrike">
                          <a:solidFill>
                            <a:srgbClr val="000000"/>
                          </a:solidFill>
                          <a:effectLst/>
                          <a:latin typeface="Arial" panose="020B0604020202020204" pitchFamily="34" charset="0"/>
                        </a:rPr>
                        <a:t>                 26,000,000.00 </a:t>
                      </a: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1" i="0" u="none" strike="noStrike" dirty="0">
                          <a:solidFill>
                            <a:srgbClr val="000000"/>
                          </a:solidFill>
                          <a:effectLst/>
                          <a:latin typeface="Arial" panose="020B0604020202020204" pitchFamily="34" charset="0"/>
                        </a:rPr>
                        <a:t>MONITOREO DE MEDIOS</a:t>
                      </a: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10921965"/>
                  </a:ext>
                </a:extLst>
              </a:tr>
            </a:tbl>
          </a:graphicData>
        </a:graphic>
      </p:graphicFrame>
      <p:sp>
        <p:nvSpPr>
          <p:cNvPr id="10" name="Botón de acción: ir hacia atrás o anterior 9">
            <a:hlinkClick r:id="rId2" action="ppaction://hlinksldjump" highlightClick="1"/>
            <a:extLst>
              <a:ext uri="{FF2B5EF4-FFF2-40B4-BE49-F238E27FC236}">
                <a16:creationId xmlns:a16="http://schemas.microsoft.com/office/drawing/2014/main" id="{2266539D-55F7-42B5-8348-327C9035A4EA}"/>
              </a:ext>
            </a:extLst>
          </p:cNvPr>
          <p:cNvSpPr/>
          <p:nvPr/>
        </p:nvSpPr>
        <p:spPr>
          <a:xfrm>
            <a:off x="11451771" y="5865051"/>
            <a:ext cx="377371" cy="406400"/>
          </a:xfrm>
          <a:prstGeom prst="actionButtonBackPrevious">
            <a:avLst/>
          </a:prstGeom>
          <a:solidFill>
            <a:schemeClr val="bg1">
              <a:lumMod val="85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Rectángulo 10">
            <a:extLst>
              <a:ext uri="{FF2B5EF4-FFF2-40B4-BE49-F238E27FC236}">
                <a16:creationId xmlns:a16="http://schemas.microsoft.com/office/drawing/2014/main" id="{90D9CF32-4EA1-44BC-ABD5-0EB9B24F5E46}"/>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descr="Fondos oscuros-01.png">
            <a:extLst>
              <a:ext uri="{FF2B5EF4-FFF2-40B4-BE49-F238E27FC236}">
                <a16:creationId xmlns:a16="http://schemas.microsoft.com/office/drawing/2014/main" id="{916010A5-C562-410C-9948-F921E5232E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4" name="CuadroTexto 13">
            <a:extLst>
              <a:ext uri="{FF2B5EF4-FFF2-40B4-BE49-F238E27FC236}">
                <a16:creationId xmlns:a16="http://schemas.microsoft.com/office/drawing/2014/main" id="{F5AA1CD9-DF3A-4598-B99E-ED3A4AAEB863}"/>
              </a:ext>
            </a:extLst>
          </p:cNvPr>
          <p:cNvSpPr txBox="1"/>
          <p:nvPr/>
        </p:nvSpPr>
        <p:spPr>
          <a:xfrm>
            <a:off x="6485642" y="393032"/>
            <a:ext cx="5534754" cy="523220"/>
          </a:xfrm>
          <a:prstGeom prst="rect">
            <a:avLst/>
          </a:prstGeom>
          <a:noFill/>
        </p:spPr>
        <p:txBody>
          <a:bodyPr wrap="square" rtlCol="0">
            <a:spAutoFit/>
          </a:bodyPr>
          <a:lstStyle/>
          <a:p>
            <a:pPr algn="r"/>
            <a:r>
              <a:rPr lang="es-ES" sz="2800" b="1" dirty="0">
                <a:solidFill>
                  <a:schemeClr val="bg1"/>
                </a:solidFill>
              </a:rPr>
              <a:t>LÍNEAS DEL PAA SAE 2018</a:t>
            </a:r>
            <a:endParaRPr lang="es-ES" sz="2800" dirty="0">
              <a:solidFill>
                <a:schemeClr val="bg1"/>
              </a:solidFill>
            </a:endParaRPr>
          </a:p>
        </p:txBody>
      </p:sp>
    </p:spTree>
    <p:extLst>
      <p:ext uri="{BB962C8B-B14F-4D97-AF65-F5344CB8AC3E}">
        <p14:creationId xmlns:p14="http://schemas.microsoft.com/office/powerpoint/2010/main" val="1223309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5"/>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26500" y="6540500"/>
            <a:ext cx="3365500" cy="307777"/>
          </a:xfrm>
          <a:prstGeom prst="rect">
            <a:avLst/>
          </a:prstGeom>
          <a:noFill/>
        </p:spPr>
        <p:txBody>
          <a:bodyPr wrap="square" rtlCol="0">
            <a:spAutoFit/>
          </a:bodyPr>
          <a:lstStyle/>
          <a:p>
            <a:pPr algn="ctr"/>
            <a:r>
              <a:rPr lang="es-ES" sz="1400" dirty="0">
                <a:solidFill>
                  <a:srgbClr val="A9A8A9"/>
                </a:solidFill>
                <a:latin typeface="Lato Regular"/>
                <a:cs typeface="Lato Regular"/>
              </a:rPr>
              <a:t>Vicepresidencia Jurídica</a:t>
            </a:r>
          </a:p>
        </p:txBody>
      </p:sp>
      <p:sp>
        <p:nvSpPr>
          <p:cNvPr id="13" name="CuadroTexto 12"/>
          <p:cNvSpPr txBox="1"/>
          <p:nvPr/>
        </p:nvSpPr>
        <p:spPr>
          <a:xfrm>
            <a:off x="2838769" y="1380715"/>
            <a:ext cx="6867309" cy="769441"/>
          </a:xfrm>
          <a:prstGeom prst="rect">
            <a:avLst/>
          </a:prstGeom>
          <a:noFill/>
        </p:spPr>
        <p:txBody>
          <a:bodyPr wrap="square" rtlCol="0">
            <a:spAutoFit/>
          </a:bodyPr>
          <a:lstStyle/>
          <a:p>
            <a:pPr algn="ctr"/>
            <a:r>
              <a:rPr lang="es-CO" sz="2200" b="1" dirty="0"/>
              <a:t> 7. MANTENIMIENTO   </a:t>
            </a:r>
          </a:p>
          <a:p>
            <a:pPr algn="ctr"/>
            <a:endParaRPr lang="es-CO" sz="2200" b="1" dirty="0"/>
          </a:p>
        </p:txBody>
      </p:sp>
      <p:graphicFrame>
        <p:nvGraphicFramePr>
          <p:cNvPr id="14" name="Tabla 13">
            <a:extLst>
              <a:ext uri="{FF2B5EF4-FFF2-40B4-BE49-F238E27FC236}">
                <a16:creationId xmlns:a16="http://schemas.microsoft.com/office/drawing/2014/main" id="{5A3F1FC2-D3BB-4912-A1FE-85AB045374F8}"/>
              </a:ext>
            </a:extLst>
          </p:cNvPr>
          <p:cNvGraphicFramePr>
            <a:graphicFrameLocks noGrp="1"/>
          </p:cNvGraphicFramePr>
          <p:nvPr>
            <p:extLst/>
          </p:nvPr>
        </p:nvGraphicFramePr>
        <p:xfrm>
          <a:off x="1203158" y="1876926"/>
          <a:ext cx="9930063" cy="4528386"/>
        </p:xfrm>
        <a:graphic>
          <a:graphicData uri="http://schemas.openxmlformats.org/drawingml/2006/table">
            <a:tbl>
              <a:tblPr/>
              <a:tblGrid>
                <a:gridCol w="2142776">
                  <a:extLst>
                    <a:ext uri="{9D8B030D-6E8A-4147-A177-3AD203B41FA5}">
                      <a16:colId xmlns:a16="http://schemas.microsoft.com/office/drawing/2014/main" val="1400843875"/>
                    </a:ext>
                  </a:extLst>
                </a:gridCol>
                <a:gridCol w="1231420">
                  <a:extLst>
                    <a:ext uri="{9D8B030D-6E8A-4147-A177-3AD203B41FA5}">
                      <a16:colId xmlns:a16="http://schemas.microsoft.com/office/drawing/2014/main" val="1391262277"/>
                    </a:ext>
                  </a:extLst>
                </a:gridCol>
                <a:gridCol w="1218725">
                  <a:extLst>
                    <a:ext uri="{9D8B030D-6E8A-4147-A177-3AD203B41FA5}">
                      <a16:colId xmlns:a16="http://schemas.microsoft.com/office/drawing/2014/main" val="2631384252"/>
                    </a:ext>
                  </a:extLst>
                </a:gridCol>
                <a:gridCol w="5337142">
                  <a:extLst>
                    <a:ext uri="{9D8B030D-6E8A-4147-A177-3AD203B41FA5}">
                      <a16:colId xmlns:a16="http://schemas.microsoft.com/office/drawing/2014/main" val="3857091547"/>
                    </a:ext>
                  </a:extLst>
                </a:gridCol>
              </a:tblGrid>
              <a:tr h="1033755">
                <a:tc>
                  <a:txBody>
                    <a:bodyPr/>
                    <a:lstStyle/>
                    <a:p>
                      <a:pPr algn="ctr" fontAlgn="ctr"/>
                      <a:r>
                        <a:rPr lang="es-CO" sz="1000" b="0" i="0" u="none" strike="noStrike" dirty="0">
                          <a:solidFill>
                            <a:srgbClr val="FFFFFF"/>
                          </a:solidFill>
                          <a:effectLst/>
                          <a:latin typeface="Arial" panose="020B0604020202020204" pitchFamily="34" charset="0"/>
                        </a:rPr>
                        <a:t>Nombre Cuenta presupuestal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546A"/>
                    </a:solidFill>
                  </a:tcPr>
                </a:tc>
                <a:tc>
                  <a:txBody>
                    <a:bodyPr/>
                    <a:lstStyle/>
                    <a:p>
                      <a:pPr algn="ctr" fontAlgn="ctr"/>
                      <a:r>
                        <a:rPr lang="es-CO" sz="1000" b="0" i="0" u="none" strike="noStrike">
                          <a:solidFill>
                            <a:srgbClr val="FFFFFF"/>
                          </a:solidFill>
                          <a:effectLst/>
                          <a:latin typeface="Arial" panose="020B0604020202020204" pitchFamily="34" charset="0"/>
                        </a:rPr>
                        <a:t>Area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546A"/>
                    </a:solidFill>
                  </a:tcPr>
                </a:tc>
                <a:tc>
                  <a:txBody>
                    <a:bodyPr/>
                    <a:lstStyle/>
                    <a:p>
                      <a:pPr algn="ctr" fontAlgn="ctr"/>
                      <a:r>
                        <a:rPr lang="es-ES" sz="1000" b="0" i="0" u="none" strike="noStrike">
                          <a:solidFill>
                            <a:srgbClr val="FFFFFF"/>
                          </a:solidFill>
                          <a:effectLst/>
                          <a:latin typeface="Arial" panose="020B0604020202020204" pitchFamily="34" charset="0"/>
                        </a:rPr>
                        <a:t>Total  presupuesto de la linea </a:t>
                      </a:r>
                      <a:br>
                        <a:rPr lang="es-ES" sz="1000" b="0" i="0" u="none" strike="noStrike">
                          <a:solidFill>
                            <a:srgbClr val="FFFFFF"/>
                          </a:solidFill>
                          <a:effectLst/>
                          <a:latin typeface="Arial" panose="020B0604020202020204" pitchFamily="34" charset="0"/>
                        </a:rPr>
                      </a:br>
                      <a:endParaRPr lang="es-ES" sz="1000" b="0" i="0" u="none" strike="noStrike">
                        <a:solidFill>
                          <a:srgbClr val="FFFFFF"/>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546A"/>
                    </a:solidFill>
                  </a:tcPr>
                </a:tc>
                <a:tc>
                  <a:txBody>
                    <a:bodyPr/>
                    <a:lstStyle/>
                    <a:p>
                      <a:pPr algn="ctr" fontAlgn="ctr"/>
                      <a:r>
                        <a:rPr lang="es-CO" sz="1000" b="1" i="0" u="none" strike="noStrike" dirty="0">
                          <a:solidFill>
                            <a:srgbClr val="FFFFFF"/>
                          </a:solidFill>
                          <a:effectLst/>
                          <a:latin typeface="Arial" panose="020B0604020202020204" pitchFamily="34" charset="0"/>
                        </a:rPr>
                        <a:t>Descripción de la línea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546A"/>
                    </a:solidFill>
                  </a:tcPr>
                </a:tc>
                <a:extLst>
                  <a:ext uri="{0D108BD9-81ED-4DB2-BD59-A6C34878D82A}">
                    <a16:rowId xmlns:a16="http://schemas.microsoft.com/office/drawing/2014/main" val="198178810"/>
                  </a:ext>
                </a:extLst>
              </a:tr>
              <a:tr h="428625">
                <a:tc>
                  <a:txBody>
                    <a:bodyPr/>
                    <a:lstStyle/>
                    <a:p>
                      <a:pPr algn="ctr" fontAlgn="ctr"/>
                      <a:r>
                        <a:rPr lang="es-CO" sz="1000" b="0" i="0" u="none" strike="noStrike" dirty="0">
                          <a:solidFill>
                            <a:srgbClr val="000000"/>
                          </a:solidFill>
                          <a:effectLst/>
                          <a:latin typeface="Arial" panose="020B0604020202020204" pitchFamily="34" charset="0"/>
                        </a:rPr>
                        <a:t>MANTENIMIENTO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Arial" panose="020B0604020202020204" pitchFamily="34" charset="0"/>
                        </a:rPr>
                        <a:t>VICEPRESIDENCIA ADMINISTRATIVA Y FINANCIERA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000" b="1" i="0" u="none" strike="noStrike">
                          <a:solidFill>
                            <a:srgbClr val="000000"/>
                          </a:solidFill>
                          <a:effectLst/>
                          <a:latin typeface="Arial" panose="020B0604020202020204" pitchFamily="34" charset="0"/>
                        </a:rPr>
                        <a:t>                 22,300,000.00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000" b="1" i="0" u="none" strike="noStrike" dirty="0">
                          <a:solidFill>
                            <a:srgbClr val="000000"/>
                          </a:solidFill>
                          <a:effectLst/>
                          <a:latin typeface="Arial" panose="020B0604020202020204" pitchFamily="34" charset="0"/>
                        </a:rPr>
                        <a:t>MANTENIMIENTO EXTINTORES, FUMIGACION Y PURIFICADORES DE AGUA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49041294"/>
                  </a:ext>
                </a:extLst>
              </a:tr>
              <a:tr h="742950">
                <a:tc>
                  <a:txBody>
                    <a:bodyPr/>
                    <a:lstStyle/>
                    <a:p>
                      <a:pPr algn="ctr" fontAlgn="ctr"/>
                      <a:r>
                        <a:rPr lang="es-CO" sz="1000" b="0" i="0" u="none" strike="noStrike" dirty="0">
                          <a:solidFill>
                            <a:srgbClr val="000000"/>
                          </a:solidFill>
                          <a:effectLst/>
                          <a:latin typeface="Arial" panose="020B0604020202020204" pitchFamily="34" charset="0"/>
                        </a:rPr>
                        <a:t>MANTENIMIENTO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000" b="0" i="0" u="none" strike="noStrike" dirty="0">
                          <a:solidFill>
                            <a:srgbClr val="000000"/>
                          </a:solidFill>
                          <a:effectLst/>
                          <a:latin typeface="Arial" panose="020B0604020202020204" pitchFamily="34" charset="0"/>
                        </a:rPr>
                        <a:t>VICEPRESIDENCIA ADMINISTRATIVA Y FINANCIERA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000" b="1" i="0" u="none" strike="noStrike">
                          <a:solidFill>
                            <a:srgbClr val="000000"/>
                          </a:solidFill>
                          <a:effectLst/>
                          <a:latin typeface="Arial" panose="020B0604020202020204" pitchFamily="34" charset="0"/>
                        </a:rPr>
                        <a:t>               110,000,000.00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000" b="1" i="0" u="none" strike="noStrike" dirty="0">
                          <a:solidFill>
                            <a:srgbClr val="000000"/>
                          </a:solidFill>
                          <a:effectLst/>
                          <a:latin typeface="Arial" panose="020B0604020202020204" pitchFamily="34" charset="0"/>
                        </a:rPr>
                        <a:t>MANTENIMIENTO  PREVENTIVO Y CORRECTIVO CON SUMINISTRO DE REPUESTOS ORIGINALES Y MANO DE OBRA PARA LOS VEHÍCULOS Y MOTOCICLETAS MULTIMARCAS QUE CONFORMAN EL PARQUE AUTOMOTOR ACTIVO DE LA ENTIDAD Y LOS QUE LE HAYAN SIDO Y LE SEAN ASIGNADOS POR NECESIDADES DEL SERVICIO.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46761280"/>
                  </a:ext>
                </a:extLst>
              </a:tr>
              <a:tr h="428625">
                <a:tc>
                  <a:txBody>
                    <a:bodyPr/>
                    <a:lstStyle/>
                    <a:p>
                      <a:pPr algn="ctr" fontAlgn="ctr"/>
                      <a:r>
                        <a:rPr lang="es-CO" sz="1000" b="0" i="0" u="none" strike="noStrike">
                          <a:solidFill>
                            <a:srgbClr val="000000"/>
                          </a:solidFill>
                          <a:effectLst/>
                          <a:latin typeface="Arial" panose="020B0604020202020204" pitchFamily="34" charset="0"/>
                        </a:rPr>
                        <a:t>MANTENIMIENTO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000" b="0" i="0" u="none" strike="noStrike" dirty="0">
                          <a:solidFill>
                            <a:srgbClr val="000000"/>
                          </a:solidFill>
                          <a:effectLst/>
                          <a:latin typeface="Arial" panose="020B0604020202020204" pitchFamily="34" charset="0"/>
                        </a:rPr>
                        <a:t>VICEPRESIDENCIA ADMINISTRATIVA Y FINANCIERA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000" b="1" i="0" u="none" strike="noStrike">
                          <a:solidFill>
                            <a:srgbClr val="000000"/>
                          </a:solidFill>
                          <a:effectLst/>
                          <a:latin typeface="Arial" panose="020B0604020202020204" pitchFamily="34" charset="0"/>
                        </a:rPr>
                        <a:t>               660,000,000.00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000" b="1" i="0" u="none" strike="noStrike" dirty="0">
                          <a:solidFill>
                            <a:srgbClr val="000000"/>
                          </a:solidFill>
                          <a:effectLst/>
                          <a:latin typeface="Arial" panose="020B0604020202020204" pitchFamily="34" charset="0"/>
                        </a:rPr>
                        <a:t>CONTRATAR EL SERVICIO INTEGRAL DE ASEO Y CAFETERIA Y MANTENIMIENTO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94906801"/>
                  </a:ext>
                </a:extLst>
              </a:tr>
              <a:tr h="428625">
                <a:tc>
                  <a:txBody>
                    <a:bodyPr/>
                    <a:lstStyle/>
                    <a:p>
                      <a:pPr algn="ctr" fontAlgn="ctr"/>
                      <a:r>
                        <a:rPr lang="es-CO" sz="1000" b="0" i="0" u="none" strike="noStrike">
                          <a:solidFill>
                            <a:srgbClr val="000000"/>
                          </a:solidFill>
                          <a:effectLst/>
                          <a:latin typeface="Arial" panose="020B0604020202020204" pitchFamily="34" charset="0"/>
                        </a:rPr>
                        <a:t>MANTENIMIENTO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000" b="0" i="0" u="none" strike="noStrike" dirty="0">
                          <a:solidFill>
                            <a:srgbClr val="000000"/>
                          </a:solidFill>
                          <a:effectLst/>
                          <a:latin typeface="Arial" panose="020B0604020202020204" pitchFamily="34" charset="0"/>
                        </a:rPr>
                        <a:t>VICEPRESIDENCIA ADMINISTRATIVA Y FINANCIERA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000" b="1" i="0" u="none" strike="noStrike" dirty="0">
                          <a:solidFill>
                            <a:srgbClr val="000000"/>
                          </a:solidFill>
                          <a:effectLst/>
                          <a:latin typeface="Arial" panose="020B0604020202020204" pitchFamily="34" charset="0"/>
                        </a:rPr>
                        <a:t>            1,476,200,000.00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000" b="1" i="0" u="none" strike="noStrike" dirty="0">
                          <a:solidFill>
                            <a:srgbClr val="000000"/>
                          </a:solidFill>
                          <a:effectLst/>
                          <a:latin typeface="Arial" panose="020B0604020202020204" pitchFamily="34" charset="0"/>
                        </a:rPr>
                        <a:t>CONTRATAR EL SERVICIO DE VIGILANCIA Y SEGURIDAD PRIVADA INCLUIDO MEDIOS TECNOLOGICOS. RECURSOS FRISCO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70478265"/>
                  </a:ext>
                </a:extLst>
              </a:tr>
              <a:tr h="428625">
                <a:tc>
                  <a:txBody>
                    <a:bodyPr/>
                    <a:lstStyle/>
                    <a:p>
                      <a:pPr algn="ctr" fontAlgn="ctr"/>
                      <a:r>
                        <a:rPr lang="es-CO" sz="1000" b="0" i="0" u="none" strike="noStrike">
                          <a:solidFill>
                            <a:srgbClr val="000000"/>
                          </a:solidFill>
                          <a:effectLst/>
                          <a:latin typeface="Arial" panose="020B0604020202020204" pitchFamily="34" charset="0"/>
                        </a:rPr>
                        <a:t>MANTENIMIENTO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Arial" panose="020B0604020202020204" pitchFamily="34" charset="0"/>
                        </a:rPr>
                        <a:t>VICEPRESIDENCIA ADMINISTRATIVA Y FINANCIERA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000" b="1" i="0" u="none" strike="noStrike" dirty="0">
                          <a:solidFill>
                            <a:srgbClr val="000000"/>
                          </a:solidFill>
                          <a:effectLst/>
                          <a:latin typeface="Arial" panose="020B0604020202020204" pitchFamily="34" charset="0"/>
                        </a:rPr>
                        <a:t>               530,000,000.00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000" b="1" i="0" u="none" strike="noStrike" dirty="0">
                          <a:solidFill>
                            <a:srgbClr val="000000"/>
                          </a:solidFill>
                          <a:effectLst/>
                          <a:latin typeface="Arial" panose="020B0604020202020204" pitchFamily="34" charset="0"/>
                        </a:rPr>
                        <a:t>CONTRATAR EL SERVICIO DE VIGILANCIA Y SEGURIDAD PRIVADA INCLUIDO MEDIOS TECNOLOGICOS. PRESUPUESTO SAE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89426548"/>
                  </a:ext>
                </a:extLst>
              </a:tr>
              <a:tr h="856206">
                <a:tc>
                  <a:txBody>
                    <a:bodyPr/>
                    <a:lstStyle/>
                    <a:p>
                      <a:pPr algn="ctr" fontAlgn="ctr"/>
                      <a:r>
                        <a:rPr lang="es-CO" sz="1000" b="0" i="0" u="none" strike="noStrike">
                          <a:solidFill>
                            <a:srgbClr val="000000"/>
                          </a:solidFill>
                          <a:effectLst/>
                          <a:latin typeface="Arial" panose="020B0604020202020204" pitchFamily="34" charset="0"/>
                        </a:rPr>
                        <a:t>MANTENIMIENTO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Arial" panose="020B0604020202020204" pitchFamily="34" charset="0"/>
                        </a:rPr>
                        <a:t>VICEPRESIDENCIA DE BIENES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000" b="1" i="0" u="none" strike="noStrike">
                          <a:solidFill>
                            <a:srgbClr val="000000"/>
                          </a:solidFill>
                          <a:effectLst/>
                          <a:latin typeface="Arial" panose="020B0604020202020204" pitchFamily="34" charset="0"/>
                        </a:rPr>
                        <a:t>               195,800,000.00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000" b="1" i="0" u="none" strike="noStrike" dirty="0">
                          <a:solidFill>
                            <a:srgbClr val="000000"/>
                          </a:solidFill>
                          <a:effectLst/>
                          <a:latin typeface="Arial" panose="020B0604020202020204" pitchFamily="34" charset="0"/>
                        </a:rPr>
                        <a:t>PAGOS DE ZONAS COMUNES BIENES INMUEBLES EXTINTOS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79208536"/>
                  </a:ext>
                </a:extLst>
              </a:tr>
            </a:tbl>
          </a:graphicData>
        </a:graphic>
      </p:graphicFrame>
      <p:sp>
        <p:nvSpPr>
          <p:cNvPr id="9" name="Rectángulo 8">
            <a:extLst>
              <a:ext uri="{FF2B5EF4-FFF2-40B4-BE49-F238E27FC236}">
                <a16:creationId xmlns:a16="http://schemas.microsoft.com/office/drawing/2014/main" id="{B67025CC-FB91-4188-B349-51ABD034AE03}"/>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Imagen 9" descr="Fondos oscuros-01.png">
            <a:extLst>
              <a:ext uri="{FF2B5EF4-FFF2-40B4-BE49-F238E27FC236}">
                <a16:creationId xmlns:a16="http://schemas.microsoft.com/office/drawing/2014/main" id="{682BED10-6B84-4C66-971E-1401972C2B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1" name="CuadroTexto 10">
            <a:extLst>
              <a:ext uri="{FF2B5EF4-FFF2-40B4-BE49-F238E27FC236}">
                <a16:creationId xmlns:a16="http://schemas.microsoft.com/office/drawing/2014/main" id="{22DADE6A-3959-46A4-A286-1CB331B1A302}"/>
              </a:ext>
            </a:extLst>
          </p:cNvPr>
          <p:cNvSpPr txBox="1"/>
          <p:nvPr/>
        </p:nvSpPr>
        <p:spPr>
          <a:xfrm>
            <a:off x="6485642" y="393032"/>
            <a:ext cx="5534754" cy="523220"/>
          </a:xfrm>
          <a:prstGeom prst="rect">
            <a:avLst/>
          </a:prstGeom>
          <a:noFill/>
        </p:spPr>
        <p:txBody>
          <a:bodyPr wrap="square" rtlCol="0">
            <a:spAutoFit/>
          </a:bodyPr>
          <a:lstStyle/>
          <a:p>
            <a:pPr algn="r"/>
            <a:r>
              <a:rPr lang="es-ES" sz="2800" b="1" dirty="0">
                <a:solidFill>
                  <a:schemeClr val="bg1"/>
                </a:solidFill>
              </a:rPr>
              <a:t>LÍNEAS DEL PAA SAE 2018</a:t>
            </a:r>
            <a:endParaRPr lang="es-ES" sz="2800" dirty="0">
              <a:solidFill>
                <a:schemeClr val="bg1"/>
              </a:solidFill>
            </a:endParaRPr>
          </a:p>
        </p:txBody>
      </p:sp>
    </p:spTree>
    <p:extLst>
      <p:ext uri="{BB962C8B-B14F-4D97-AF65-F5344CB8AC3E}">
        <p14:creationId xmlns:p14="http://schemas.microsoft.com/office/powerpoint/2010/main" val="21041029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5"/>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26500" y="6540500"/>
            <a:ext cx="3365500" cy="307777"/>
          </a:xfrm>
          <a:prstGeom prst="rect">
            <a:avLst/>
          </a:prstGeom>
          <a:noFill/>
        </p:spPr>
        <p:txBody>
          <a:bodyPr wrap="square" rtlCol="0">
            <a:spAutoFit/>
          </a:bodyPr>
          <a:lstStyle/>
          <a:p>
            <a:pPr algn="ctr"/>
            <a:r>
              <a:rPr lang="es-ES" sz="1400" dirty="0">
                <a:solidFill>
                  <a:srgbClr val="A9A8A9"/>
                </a:solidFill>
                <a:latin typeface="Lato Regular"/>
                <a:cs typeface="Lato Regular"/>
              </a:rPr>
              <a:t>Vicepresidencia Jurídica</a:t>
            </a:r>
          </a:p>
        </p:txBody>
      </p:sp>
      <p:sp>
        <p:nvSpPr>
          <p:cNvPr id="13" name="CuadroTexto 12"/>
          <p:cNvSpPr txBox="1"/>
          <p:nvPr/>
        </p:nvSpPr>
        <p:spPr>
          <a:xfrm>
            <a:off x="2838769" y="1380715"/>
            <a:ext cx="6867309" cy="769441"/>
          </a:xfrm>
          <a:prstGeom prst="rect">
            <a:avLst/>
          </a:prstGeom>
          <a:noFill/>
        </p:spPr>
        <p:txBody>
          <a:bodyPr wrap="square" rtlCol="0">
            <a:spAutoFit/>
          </a:bodyPr>
          <a:lstStyle/>
          <a:p>
            <a:pPr algn="ctr"/>
            <a:r>
              <a:rPr lang="es-CO" sz="2200" b="1" dirty="0"/>
              <a:t> 7. MANTENIMIENTO   </a:t>
            </a:r>
          </a:p>
          <a:p>
            <a:pPr algn="ctr"/>
            <a:endParaRPr lang="es-CO" sz="2200" b="1" dirty="0"/>
          </a:p>
        </p:txBody>
      </p:sp>
      <p:graphicFrame>
        <p:nvGraphicFramePr>
          <p:cNvPr id="9" name="Tabla 8">
            <a:extLst>
              <a:ext uri="{FF2B5EF4-FFF2-40B4-BE49-F238E27FC236}">
                <a16:creationId xmlns:a16="http://schemas.microsoft.com/office/drawing/2014/main" id="{468FB400-6752-474F-AA1B-E6E743CDC09A}"/>
              </a:ext>
            </a:extLst>
          </p:cNvPr>
          <p:cNvGraphicFramePr>
            <a:graphicFrameLocks noGrp="1"/>
          </p:cNvGraphicFramePr>
          <p:nvPr>
            <p:extLst/>
          </p:nvPr>
        </p:nvGraphicFramePr>
        <p:xfrm>
          <a:off x="1854995" y="2072065"/>
          <a:ext cx="9348203" cy="4041407"/>
        </p:xfrm>
        <a:graphic>
          <a:graphicData uri="http://schemas.openxmlformats.org/drawingml/2006/table">
            <a:tbl>
              <a:tblPr/>
              <a:tblGrid>
                <a:gridCol w="1882816">
                  <a:extLst>
                    <a:ext uri="{9D8B030D-6E8A-4147-A177-3AD203B41FA5}">
                      <a16:colId xmlns:a16="http://schemas.microsoft.com/office/drawing/2014/main" val="1819683847"/>
                    </a:ext>
                  </a:extLst>
                </a:gridCol>
                <a:gridCol w="1876391">
                  <a:extLst>
                    <a:ext uri="{9D8B030D-6E8A-4147-A177-3AD203B41FA5}">
                      <a16:colId xmlns:a16="http://schemas.microsoft.com/office/drawing/2014/main" val="2642948851"/>
                    </a:ext>
                  </a:extLst>
                </a:gridCol>
                <a:gridCol w="1123482">
                  <a:extLst>
                    <a:ext uri="{9D8B030D-6E8A-4147-A177-3AD203B41FA5}">
                      <a16:colId xmlns:a16="http://schemas.microsoft.com/office/drawing/2014/main" val="2578343871"/>
                    </a:ext>
                  </a:extLst>
                </a:gridCol>
                <a:gridCol w="4465514">
                  <a:extLst>
                    <a:ext uri="{9D8B030D-6E8A-4147-A177-3AD203B41FA5}">
                      <a16:colId xmlns:a16="http://schemas.microsoft.com/office/drawing/2014/main" val="4121960541"/>
                    </a:ext>
                  </a:extLst>
                </a:gridCol>
              </a:tblGrid>
              <a:tr h="818147">
                <a:tc>
                  <a:txBody>
                    <a:bodyPr/>
                    <a:lstStyle/>
                    <a:p>
                      <a:pPr algn="ctr" fontAlgn="ctr"/>
                      <a:r>
                        <a:rPr lang="es-CO" sz="1100" b="0" i="0" u="none" strike="noStrike" dirty="0">
                          <a:solidFill>
                            <a:srgbClr val="000000"/>
                          </a:solidFill>
                          <a:effectLst/>
                          <a:latin typeface="Arial" panose="020B0604020202020204" pitchFamily="34" charset="0"/>
                        </a:rPr>
                        <a:t>MANTENIMIENTO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VICEPRESIDENCIA DE BIENES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100" b="1" i="0" u="none" strike="noStrike">
                          <a:solidFill>
                            <a:srgbClr val="000000"/>
                          </a:solidFill>
                          <a:effectLst/>
                          <a:latin typeface="Arial" panose="020B0604020202020204" pitchFamily="34" charset="0"/>
                        </a:rPr>
                        <a:t>                 43,500,000.00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100" b="1" i="0" u="none" strike="noStrike" dirty="0">
                          <a:solidFill>
                            <a:srgbClr val="000000"/>
                          </a:solidFill>
                          <a:effectLst/>
                          <a:latin typeface="Arial" panose="020B0604020202020204" pitchFamily="34" charset="0"/>
                        </a:rPr>
                        <a:t>PAGOS DE ZONAS COMUNES BIENES INMUEBLES EN PROCESO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40986708"/>
                  </a:ext>
                </a:extLst>
              </a:tr>
              <a:tr h="428625">
                <a:tc>
                  <a:txBody>
                    <a:bodyPr/>
                    <a:lstStyle/>
                    <a:p>
                      <a:pPr algn="ctr" fontAlgn="ctr"/>
                      <a:r>
                        <a:rPr lang="es-CO" sz="1100" b="0" i="0" u="none" strike="noStrike" dirty="0">
                          <a:solidFill>
                            <a:srgbClr val="000000"/>
                          </a:solidFill>
                          <a:effectLst/>
                          <a:latin typeface="Arial" panose="020B0604020202020204" pitchFamily="34" charset="0"/>
                        </a:rPr>
                        <a:t>MANTENIMIENTO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VICEPRESIDENCIA DE BIENES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100" b="1" i="0" u="none" strike="noStrike">
                          <a:solidFill>
                            <a:srgbClr val="000000"/>
                          </a:solidFill>
                          <a:effectLst/>
                          <a:latin typeface="Arial" panose="020B0604020202020204" pitchFamily="34" charset="0"/>
                        </a:rPr>
                        <a:t>                 19,000,000.00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100" b="1" i="0" u="none" strike="noStrike" dirty="0">
                          <a:solidFill>
                            <a:srgbClr val="000000"/>
                          </a:solidFill>
                          <a:effectLst/>
                          <a:latin typeface="Arial" panose="020B0604020202020204" pitchFamily="34" charset="0"/>
                        </a:rPr>
                        <a:t>MANTENIMIENTO BASCULAS, APILADORAS, ESTIBADORAS Y DEMAS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94936098"/>
                  </a:ext>
                </a:extLst>
              </a:tr>
              <a:tr h="428625">
                <a:tc>
                  <a:txBody>
                    <a:bodyPr/>
                    <a:lstStyle/>
                    <a:p>
                      <a:pPr algn="ctr" fontAlgn="ctr"/>
                      <a:r>
                        <a:rPr lang="es-CO" sz="1100" b="0" i="0" u="none" strike="noStrike" dirty="0">
                          <a:solidFill>
                            <a:srgbClr val="000000"/>
                          </a:solidFill>
                          <a:effectLst/>
                          <a:latin typeface="Arial" panose="020B0604020202020204" pitchFamily="34" charset="0"/>
                        </a:rPr>
                        <a:t>MANTENIMIENTO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dirty="0">
                          <a:solidFill>
                            <a:srgbClr val="000000"/>
                          </a:solidFill>
                          <a:effectLst/>
                          <a:latin typeface="Arial" panose="020B0604020202020204" pitchFamily="34" charset="0"/>
                        </a:rPr>
                        <a:t>VICEPRESIDENCIA ADMINISTRATIVA Y FINANCIERA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100" b="1" i="0" u="none" strike="noStrike">
                          <a:solidFill>
                            <a:srgbClr val="000000"/>
                          </a:solidFill>
                          <a:effectLst/>
                          <a:latin typeface="Arial" panose="020B0604020202020204" pitchFamily="34" charset="0"/>
                        </a:rPr>
                        <a:t>                   3,200,000.00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100" b="1" i="0" u="none" strike="noStrike" dirty="0">
                          <a:solidFill>
                            <a:srgbClr val="000000"/>
                          </a:solidFill>
                          <a:effectLst/>
                          <a:latin typeface="Arial" panose="020B0604020202020204" pitchFamily="34" charset="0"/>
                        </a:rPr>
                        <a:t>SANEAMIENTO BÁSICO (FUMIGACIÓN/ CONTROL DE PLAGAS)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54849438"/>
                  </a:ext>
                </a:extLst>
              </a:tr>
              <a:tr h="285750">
                <a:tc>
                  <a:txBody>
                    <a:bodyPr/>
                    <a:lstStyle/>
                    <a:p>
                      <a:pPr algn="ctr" fontAlgn="ctr"/>
                      <a:r>
                        <a:rPr lang="es-CO" sz="1100" b="0" i="0" u="none" strike="noStrike">
                          <a:solidFill>
                            <a:srgbClr val="000000"/>
                          </a:solidFill>
                          <a:effectLst/>
                          <a:latin typeface="Arial" panose="020B0604020202020204" pitchFamily="34" charset="0"/>
                        </a:rPr>
                        <a:t>MANTENIMIENTO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dirty="0">
                          <a:solidFill>
                            <a:srgbClr val="000000"/>
                          </a:solidFill>
                          <a:effectLst/>
                          <a:latin typeface="Arial" panose="020B0604020202020204" pitchFamily="34" charset="0"/>
                        </a:rPr>
                        <a:t>VICEPRESIDENCIA DE BIENES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100" b="1" i="0" u="none" strike="noStrike">
                          <a:solidFill>
                            <a:srgbClr val="000000"/>
                          </a:solidFill>
                          <a:effectLst/>
                          <a:latin typeface="Arial" panose="020B0604020202020204" pitchFamily="34" charset="0"/>
                        </a:rPr>
                        <a:t>               317,250,000.00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100" b="1" i="0" u="none" strike="noStrike" dirty="0">
                          <a:solidFill>
                            <a:srgbClr val="000000"/>
                          </a:solidFill>
                          <a:effectLst/>
                          <a:latin typeface="Arial" panose="020B0604020202020204" pitchFamily="34" charset="0"/>
                        </a:rPr>
                        <a:t>REPARACIONES OBRAS Y MANTENIMIENTOS BIENES EXTINTOS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50065802"/>
                  </a:ext>
                </a:extLst>
              </a:tr>
              <a:tr h="285750">
                <a:tc>
                  <a:txBody>
                    <a:bodyPr/>
                    <a:lstStyle/>
                    <a:p>
                      <a:pPr algn="ctr" fontAlgn="ctr"/>
                      <a:r>
                        <a:rPr lang="es-CO" sz="1100" b="0" i="0" u="none" strike="noStrike">
                          <a:solidFill>
                            <a:srgbClr val="000000"/>
                          </a:solidFill>
                          <a:effectLst/>
                          <a:latin typeface="Arial" panose="020B0604020202020204" pitchFamily="34" charset="0"/>
                        </a:rPr>
                        <a:t>MANTENIMIENTO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dirty="0">
                          <a:solidFill>
                            <a:srgbClr val="000000"/>
                          </a:solidFill>
                          <a:effectLst/>
                          <a:latin typeface="Arial" panose="020B0604020202020204" pitchFamily="34" charset="0"/>
                        </a:rPr>
                        <a:t>VICEPRESIDENCIA DE BIENES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100" b="1" i="0" u="none" strike="noStrike" dirty="0">
                          <a:solidFill>
                            <a:srgbClr val="000000"/>
                          </a:solidFill>
                          <a:effectLst/>
                          <a:latin typeface="Arial" panose="020B0604020202020204" pitchFamily="34" charset="0"/>
                        </a:rPr>
                        <a:t>            2,555,250,000.00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100" b="1" i="0" u="none" strike="noStrike" dirty="0">
                          <a:solidFill>
                            <a:srgbClr val="000000"/>
                          </a:solidFill>
                          <a:effectLst/>
                          <a:latin typeface="Arial" panose="020B0604020202020204" pitchFamily="34" charset="0"/>
                        </a:rPr>
                        <a:t>REPARACIONES OBRAS Y MANTENIMIENTOS BIENES EN PROCESO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90639835"/>
                  </a:ext>
                </a:extLst>
              </a:tr>
              <a:tr h="285750">
                <a:tc>
                  <a:txBody>
                    <a:bodyPr/>
                    <a:lstStyle/>
                    <a:p>
                      <a:pPr algn="ctr" fontAlgn="ctr"/>
                      <a:r>
                        <a:rPr lang="es-CO" sz="1100" b="0" i="0" u="none" strike="noStrike">
                          <a:solidFill>
                            <a:srgbClr val="000000"/>
                          </a:solidFill>
                          <a:effectLst/>
                          <a:latin typeface="Arial" panose="020B0604020202020204" pitchFamily="34" charset="0"/>
                        </a:rPr>
                        <a:t>MANTENIMIENTO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dirty="0">
                          <a:solidFill>
                            <a:srgbClr val="000000"/>
                          </a:solidFill>
                          <a:effectLst/>
                          <a:latin typeface="Arial" panose="020B0604020202020204" pitchFamily="34" charset="0"/>
                        </a:rPr>
                        <a:t>PRESIDENCIA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100" b="1" i="0" u="none" strike="noStrike" dirty="0">
                          <a:solidFill>
                            <a:srgbClr val="000000"/>
                          </a:solidFill>
                          <a:effectLst/>
                          <a:latin typeface="Arial" panose="020B0604020202020204" pitchFamily="34" charset="0"/>
                        </a:rPr>
                        <a:t>               460,360,000.00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1" i="0" u="none" strike="noStrike" dirty="0">
                          <a:solidFill>
                            <a:srgbClr val="000000"/>
                          </a:solidFill>
                          <a:effectLst/>
                          <a:latin typeface="Arial" panose="020B0604020202020204" pitchFamily="34" charset="0"/>
                        </a:rPr>
                        <a:t>MANTENIMIENTO DE SOFTWARE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38904796"/>
                  </a:ext>
                </a:extLst>
              </a:tr>
              <a:tr h="457200">
                <a:tc>
                  <a:txBody>
                    <a:bodyPr/>
                    <a:lstStyle/>
                    <a:p>
                      <a:pPr algn="ctr" fontAlgn="ctr"/>
                      <a:r>
                        <a:rPr lang="es-CO" sz="1100" b="0" i="0" u="none" strike="noStrike" dirty="0">
                          <a:solidFill>
                            <a:srgbClr val="000000"/>
                          </a:solidFill>
                          <a:effectLst/>
                          <a:latin typeface="Arial" panose="020B0604020202020204" pitchFamily="34" charset="0"/>
                        </a:rPr>
                        <a:t>MANTENIMIENTO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PRESIDENCIA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100" b="1" i="0" u="none" strike="noStrike" dirty="0">
                          <a:solidFill>
                            <a:srgbClr val="000000"/>
                          </a:solidFill>
                          <a:effectLst/>
                          <a:latin typeface="Arial" panose="020B0604020202020204" pitchFamily="34" charset="0"/>
                        </a:rPr>
                        <a:t>                 47,160,000.00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100" b="1" i="0" u="none" strike="noStrike" dirty="0">
                          <a:solidFill>
                            <a:srgbClr val="000000"/>
                          </a:solidFill>
                          <a:effectLst/>
                          <a:latin typeface="Arial" panose="020B0604020202020204" pitchFamily="34" charset="0"/>
                        </a:rPr>
                        <a:t>MANTENIMIENTO COMPUTADORES, PLANTE TELEFONICA, MANTENIMIENTO UPS, ENTRE OTROS.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4160701"/>
                  </a:ext>
                </a:extLst>
              </a:tr>
              <a:tr h="361950">
                <a:tc>
                  <a:txBody>
                    <a:bodyPr/>
                    <a:lstStyle/>
                    <a:p>
                      <a:pPr algn="ctr" fontAlgn="ctr"/>
                      <a:r>
                        <a:rPr lang="es-CO" sz="1100" b="0" i="0" u="none" strike="noStrike">
                          <a:solidFill>
                            <a:srgbClr val="000000"/>
                          </a:solidFill>
                          <a:effectLst/>
                          <a:latin typeface="Arial" panose="020B0604020202020204" pitchFamily="34" charset="0"/>
                        </a:rPr>
                        <a:t>MANTENIMIENTO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PRESIDENCIA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100" b="1" i="0" u="none" strike="noStrike">
                          <a:solidFill>
                            <a:srgbClr val="000000"/>
                          </a:solidFill>
                          <a:effectLst/>
                          <a:latin typeface="Arial" panose="020B0604020202020204" pitchFamily="34" charset="0"/>
                        </a:rPr>
                        <a:t>                 70,000,000.00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1" i="0" u="none" strike="noStrike" dirty="0">
                          <a:solidFill>
                            <a:srgbClr val="000000"/>
                          </a:solidFill>
                          <a:effectLst/>
                          <a:latin typeface="Arial" panose="020B0604020202020204" pitchFamily="34" charset="0"/>
                        </a:rPr>
                        <a:t>GARANTIA DE SERVIDORES FRISCO. EXTENSIÓN POR 1 AÑO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21931491"/>
                  </a:ext>
                </a:extLst>
              </a:tr>
              <a:tr h="428625">
                <a:tc>
                  <a:txBody>
                    <a:bodyPr/>
                    <a:lstStyle/>
                    <a:p>
                      <a:pPr algn="ctr" fontAlgn="ctr"/>
                      <a:r>
                        <a:rPr lang="es-CO" sz="1100" b="0" i="0" u="none" strike="noStrike">
                          <a:solidFill>
                            <a:srgbClr val="000000"/>
                          </a:solidFill>
                          <a:effectLst/>
                          <a:latin typeface="Arial" panose="020B0604020202020204" pitchFamily="34" charset="0"/>
                        </a:rPr>
                        <a:t>MANTENIMIENTO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PRESIDENCIA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100" b="1" i="0" u="none" strike="noStrike">
                          <a:solidFill>
                            <a:srgbClr val="000000"/>
                          </a:solidFill>
                          <a:effectLst/>
                          <a:latin typeface="Arial" panose="020B0604020202020204" pitchFamily="34" charset="0"/>
                        </a:rPr>
                        <a:t>                 80,000,000.00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100" b="1" i="0" u="none" strike="noStrike" dirty="0">
                          <a:solidFill>
                            <a:srgbClr val="000000"/>
                          </a:solidFill>
                          <a:effectLst/>
                          <a:latin typeface="Arial" panose="020B0604020202020204" pitchFamily="34" charset="0"/>
                        </a:rPr>
                        <a:t>SERVICIO DE INSTALACIÓN, MANTENIMIENTO Y SOPORTE DE SORTWARE GESTION DOCUEMNTAL.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93527783"/>
                  </a:ext>
                </a:extLst>
              </a:tr>
            </a:tbl>
          </a:graphicData>
        </a:graphic>
      </p:graphicFrame>
      <p:sp>
        <p:nvSpPr>
          <p:cNvPr id="10" name="Botón de acción: ir hacia atrás o anterior 9">
            <a:hlinkClick r:id="rId2" action="ppaction://hlinksldjump" highlightClick="1"/>
            <a:extLst>
              <a:ext uri="{FF2B5EF4-FFF2-40B4-BE49-F238E27FC236}">
                <a16:creationId xmlns:a16="http://schemas.microsoft.com/office/drawing/2014/main" id="{D7AFFF7A-19D4-44F8-A1B7-17E57CB38B90}"/>
              </a:ext>
            </a:extLst>
          </p:cNvPr>
          <p:cNvSpPr/>
          <p:nvPr/>
        </p:nvSpPr>
        <p:spPr>
          <a:xfrm>
            <a:off x="11451771" y="5865051"/>
            <a:ext cx="377371" cy="406400"/>
          </a:xfrm>
          <a:prstGeom prst="actionButtonBackPrevious">
            <a:avLst/>
          </a:prstGeom>
          <a:solidFill>
            <a:schemeClr val="bg1">
              <a:lumMod val="85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Rectángulo 10">
            <a:extLst>
              <a:ext uri="{FF2B5EF4-FFF2-40B4-BE49-F238E27FC236}">
                <a16:creationId xmlns:a16="http://schemas.microsoft.com/office/drawing/2014/main" id="{BD592A47-F655-4255-AB0A-EF8DD5F7CE67}"/>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descr="Fondos oscuros-01.png">
            <a:extLst>
              <a:ext uri="{FF2B5EF4-FFF2-40B4-BE49-F238E27FC236}">
                <a16:creationId xmlns:a16="http://schemas.microsoft.com/office/drawing/2014/main" id="{72691FC4-F084-40E1-80AF-59E5A45FCE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4" name="CuadroTexto 13">
            <a:extLst>
              <a:ext uri="{FF2B5EF4-FFF2-40B4-BE49-F238E27FC236}">
                <a16:creationId xmlns:a16="http://schemas.microsoft.com/office/drawing/2014/main" id="{072D00FC-6E21-4FD2-9CA4-D8A4A8E4B077}"/>
              </a:ext>
            </a:extLst>
          </p:cNvPr>
          <p:cNvSpPr txBox="1"/>
          <p:nvPr/>
        </p:nvSpPr>
        <p:spPr>
          <a:xfrm>
            <a:off x="6485642" y="393032"/>
            <a:ext cx="5534754" cy="523220"/>
          </a:xfrm>
          <a:prstGeom prst="rect">
            <a:avLst/>
          </a:prstGeom>
          <a:noFill/>
        </p:spPr>
        <p:txBody>
          <a:bodyPr wrap="square" rtlCol="0">
            <a:spAutoFit/>
          </a:bodyPr>
          <a:lstStyle/>
          <a:p>
            <a:pPr algn="r"/>
            <a:r>
              <a:rPr lang="es-ES" sz="2800" b="1" dirty="0">
                <a:solidFill>
                  <a:schemeClr val="bg1"/>
                </a:solidFill>
              </a:rPr>
              <a:t>LÍNEAS DEL PAA SAE 2018</a:t>
            </a:r>
            <a:endParaRPr lang="es-ES" sz="2800" dirty="0">
              <a:solidFill>
                <a:schemeClr val="bg1"/>
              </a:solidFill>
            </a:endParaRPr>
          </a:p>
        </p:txBody>
      </p:sp>
    </p:spTree>
    <p:extLst>
      <p:ext uri="{BB962C8B-B14F-4D97-AF65-F5344CB8AC3E}">
        <p14:creationId xmlns:p14="http://schemas.microsoft.com/office/powerpoint/2010/main" val="22286304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5"/>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26500" y="6540500"/>
            <a:ext cx="3365500" cy="307777"/>
          </a:xfrm>
          <a:prstGeom prst="rect">
            <a:avLst/>
          </a:prstGeom>
          <a:noFill/>
        </p:spPr>
        <p:txBody>
          <a:bodyPr wrap="square" rtlCol="0">
            <a:spAutoFit/>
          </a:bodyPr>
          <a:lstStyle/>
          <a:p>
            <a:pPr algn="ctr"/>
            <a:r>
              <a:rPr lang="es-ES" sz="1400" dirty="0">
                <a:solidFill>
                  <a:srgbClr val="A9A8A9"/>
                </a:solidFill>
                <a:latin typeface="Lato Regular"/>
                <a:cs typeface="Lato Regular"/>
              </a:rPr>
              <a:t>Vicepresidencia Jurídica</a:t>
            </a:r>
          </a:p>
        </p:txBody>
      </p:sp>
      <p:sp>
        <p:nvSpPr>
          <p:cNvPr id="13" name="CuadroTexto 12"/>
          <p:cNvSpPr txBox="1"/>
          <p:nvPr/>
        </p:nvSpPr>
        <p:spPr>
          <a:xfrm>
            <a:off x="2838769" y="1380715"/>
            <a:ext cx="6867309" cy="769441"/>
          </a:xfrm>
          <a:prstGeom prst="rect">
            <a:avLst/>
          </a:prstGeom>
          <a:noFill/>
        </p:spPr>
        <p:txBody>
          <a:bodyPr wrap="square" rtlCol="0">
            <a:spAutoFit/>
          </a:bodyPr>
          <a:lstStyle/>
          <a:p>
            <a:pPr algn="ctr"/>
            <a:r>
              <a:rPr lang="es-CO" sz="2200" b="1" dirty="0"/>
              <a:t> 8. MATERIALES Y SUMINISTRO    </a:t>
            </a:r>
          </a:p>
          <a:p>
            <a:pPr algn="ctr"/>
            <a:endParaRPr lang="es-CO" sz="2200" b="1" dirty="0"/>
          </a:p>
        </p:txBody>
      </p:sp>
      <p:graphicFrame>
        <p:nvGraphicFramePr>
          <p:cNvPr id="14" name="Tabla 13">
            <a:extLst>
              <a:ext uri="{FF2B5EF4-FFF2-40B4-BE49-F238E27FC236}">
                <a16:creationId xmlns:a16="http://schemas.microsoft.com/office/drawing/2014/main" id="{601DBEB0-6CC1-415C-9EBD-3C37F75FA1BA}"/>
              </a:ext>
            </a:extLst>
          </p:cNvPr>
          <p:cNvGraphicFramePr>
            <a:graphicFrameLocks noGrp="1"/>
          </p:cNvGraphicFramePr>
          <p:nvPr/>
        </p:nvGraphicFramePr>
        <p:xfrm>
          <a:off x="898358" y="1765435"/>
          <a:ext cx="9962146" cy="4555175"/>
        </p:xfrm>
        <a:graphic>
          <a:graphicData uri="http://schemas.openxmlformats.org/drawingml/2006/table">
            <a:tbl>
              <a:tblPr/>
              <a:tblGrid>
                <a:gridCol w="2821467">
                  <a:extLst>
                    <a:ext uri="{9D8B030D-6E8A-4147-A177-3AD203B41FA5}">
                      <a16:colId xmlns:a16="http://schemas.microsoft.com/office/drawing/2014/main" val="1147611146"/>
                    </a:ext>
                  </a:extLst>
                </a:gridCol>
                <a:gridCol w="734076">
                  <a:extLst>
                    <a:ext uri="{9D8B030D-6E8A-4147-A177-3AD203B41FA5}">
                      <a16:colId xmlns:a16="http://schemas.microsoft.com/office/drawing/2014/main" val="3032078751"/>
                    </a:ext>
                  </a:extLst>
                </a:gridCol>
                <a:gridCol w="1257088">
                  <a:extLst>
                    <a:ext uri="{9D8B030D-6E8A-4147-A177-3AD203B41FA5}">
                      <a16:colId xmlns:a16="http://schemas.microsoft.com/office/drawing/2014/main" val="1961841531"/>
                    </a:ext>
                  </a:extLst>
                </a:gridCol>
                <a:gridCol w="5149515">
                  <a:extLst>
                    <a:ext uri="{9D8B030D-6E8A-4147-A177-3AD203B41FA5}">
                      <a16:colId xmlns:a16="http://schemas.microsoft.com/office/drawing/2014/main" val="3192938350"/>
                    </a:ext>
                  </a:extLst>
                </a:gridCol>
              </a:tblGrid>
              <a:tr h="0">
                <a:tc>
                  <a:txBody>
                    <a:bodyPr/>
                    <a:lstStyle/>
                    <a:p>
                      <a:pPr algn="ctr" fontAlgn="ctr"/>
                      <a:r>
                        <a:rPr lang="es-CO" sz="1100" b="1" i="0" u="none" strike="noStrike" dirty="0">
                          <a:solidFill>
                            <a:srgbClr val="FFFFFF"/>
                          </a:solidFill>
                          <a:effectLst/>
                          <a:latin typeface="Arial" panose="020B0604020202020204" pitchFamily="34" charset="0"/>
                        </a:rPr>
                        <a:t>Nombre Cuenta presupuestal</a:t>
                      </a:r>
                    </a:p>
                  </a:txBody>
                  <a:tcPr marL="5779" marR="5779" marT="57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546A"/>
                    </a:solidFill>
                  </a:tcPr>
                </a:tc>
                <a:tc>
                  <a:txBody>
                    <a:bodyPr/>
                    <a:lstStyle/>
                    <a:p>
                      <a:pPr algn="ctr" fontAlgn="ctr"/>
                      <a:r>
                        <a:rPr lang="es-CO" sz="1100" b="0" i="0" u="none" strike="noStrike" dirty="0">
                          <a:solidFill>
                            <a:srgbClr val="FFFFFF"/>
                          </a:solidFill>
                          <a:effectLst/>
                          <a:latin typeface="Arial" panose="020B0604020202020204" pitchFamily="34" charset="0"/>
                        </a:rPr>
                        <a:t>Área</a:t>
                      </a:r>
                    </a:p>
                  </a:txBody>
                  <a:tcPr marL="5779" marR="5779" marT="57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546A"/>
                    </a:solidFill>
                  </a:tcPr>
                </a:tc>
                <a:tc>
                  <a:txBody>
                    <a:bodyPr/>
                    <a:lstStyle/>
                    <a:p>
                      <a:pPr algn="ctr" fontAlgn="ctr"/>
                      <a:r>
                        <a:rPr lang="es-ES" sz="1100" b="0" i="0" u="none" strike="noStrike" dirty="0">
                          <a:solidFill>
                            <a:srgbClr val="FFFFFF"/>
                          </a:solidFill>
                          <a:effectLst/>
                          <a:latin typeface="Arial" panose="020B0604020202020204" pitchFamily="34" charset="0"/>
                        </a:rPr>
                        <a:t>Total  presupuesto de la línea </a:t>
                      </a:r>
                      <a:br>
                        <a:rPr lang="es-ES" sz="1100" b="0" i="0" u="none" strike="noStrike" dirty="0">
                          <a:solidFill>
                            <a:srgbClr val="FFFFFF"/>
                          </a:solidFill>
                          <a:effectLst/>
                          <a:latin typeface="Arial" panose="020B0604020202020204" pitchFamily="34" charset="0"/>
                        </a:rPr>
                      </a:br>
                      <a:endParaRPr lang="es-ES" sz="1100" b="0" i="0" u="none" strike="noStrike" dirty="0">
                        <a:solidFill>
                          <a:srgbClr val="FFFFFF"/>
                        </a:solidFill>
                        <a:effectLst/>
                        <a:latin typeface="Arial" panose="020B0604020202020204" pitchFamily="34" charset="0"/>
                      </a:endParaRPr>
                    </a:p>
                  </a:txBody>
                  <a:tcPr marL="5779" marR="5779" marT="57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546A"/>
                    </a:solidFill>
                  </a:tcPr>
                </a:tc>
                <a:tc>
                  <a:txBody>
                    <a:bodyPr/>
                    <a:lstStyle/>
                    <a:p>
                      <a:pPr algn="ctr" fontAlgn="ctr"/>
                      <a:r>
                        <a:rPr lang="es-CO" sz="1100" b="1" i="0" u="none" strike="noStrike" dirty="0">
                          <a:solidFill>
                            <a:srgbClr val="FFFFFF"/>
                          </a:solidFill>
                          <a:effectLst/>
                          <a:latin typeface="Arial" panose="020B0604020202020204" pitchFamily="34" charset="0"/>
                        </a:rPr>
                        <a:t>Descripción de la línea</a:t>
                      </a:r>
                    </a:p>
                  </a:txBody>
                  <a:tcPr marL="5779" marR="5779" marT="57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546A"/>
                    </a:solidFill>
                  </a:tcPr>
                </a:tc>
                <a:extLst>
                  <a:ext uri="{0D108BD9-81ED-4DB2-BD59-A6C34878D82A}">
                    <a16:rowId xmlns:a16="http://schemas.microsoft.com/office/drawing/2014/main" val="562860050"/>
                  </a:ext>
                </a:extLst>
              </a:tr>
              <a:tr h="873566">
                <a:tc>
                  <a:txBody>
                    <a:bodyPr/>
                    <a:lstStyle/>
                    <a:p>
                      <a:pPr algn="ctr" fontAlgn="ctr"/>
                      <a:r>
                        <a:rPr lang="es-CO" sz="1100" b="0" i="0" u="none" strike="noStrike" dirty="0">
                          <a:solidFill>
                            <a:srgbClr val="000000"/>
                          </a:solidFill>
                          <a:effectLst/>
                          <a:latin typeface="Arial" panose="020B0604020202020204" pitchFamily="34" charset="0"/>
                        </a:rPr>
                        <a:t>MATERIALES Y SUMINISTROS</a:t>
                      </a:r>
                    </a:p>
                  </a:txBody>
                  <a:tcPr marL="5779" marR="5779" marT="57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dirty="0">
                          <a:solidFill>
                            <a:srgbClr val="000000"/>
                          </a:solidFill>
                          <a:effectLst/>
                          <a:latin typeface="Arial" panose="020B0604020202020204" pitchFamily="34" charset="0"/>
                        </a:rPr>
                        <a:t>VICEPRESIDENCIA ADMINISTRATIVA Y FINANCIERA</a:t>
                      </a:r>
                    </a:p>
                  </a:txBody>
                  <a:tcPr marL="5779" marR="5779" marT="57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100" b="1" i="0" u="none" strike="noStrike" dirty="0">
                          <a:solidFill>
                            <a:srgbClr val="000000"/>
                          </a:solidFill>
                          <a:effectLst/>
                          <a:latin typeface="Arial" panose="020B0604020202020204" pitchFamily="34" charset="0"/>
                        </a:rPr>
                        <a:t>                 84,000,000.00 </a:t>
                      </a:r>
                    </a:p>
                  </a:txBody>
                  <a:tcPr marL="5779" marR="5779" marT="57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100" b="1" i="0" u="none" strike="noStrike" dirty="0">
                          <a:solidFill>
                            <a:srgbClr val="000000"/>
                          </a:solidFill>
                          <a:effectLst/>
                          <a:latin typeface="Arial" panose="020B0604020202020204" pitchFamily="34" charset="0"/>
                        </a:rPr>
                        <a:t>SUMINISTRO DE COMBUSTIBLE PARQUE AUTOMOTOR AL SERVICIO DE LA SAE Y PLANTA ELECTRICA</a:t>
                      </a:r>
                    </a:p>
                  </a:txBody>
                  <a:tcPr marL="5779" marR="5779" marT="57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82955094"/>
                  </a:ext>
                </a:extLst>
              </a:tr>
              <a:tr h="873566">
                <a:tc>
                  <a:txBody>
                    <a:bodyPr/>
                    <a:lstStyle/>
                    <a:p>
                      <a:pPr algn="ctr" fontAlgn="ctr"/>
                      <a:r>
                        <a:rPr lang="es-CO" sz="1100" b="0" i="0" u="none" strike="noStrike">
                          <a:solidFill>
                            <a:srgbClr val="000000"/>
                          </a:solidFill>
                          <a:effectLst/>
                          <a:latin typeface="Arial" panose="020B0604020202020204" pitchFamily="34" charset="0"/>
                        </a:rPr>
                        <a:t>MATERIALES Y SUMINISTROS</a:t>
                      </a:r>
                    </a:p>
                  </a:txBody>
                  <a:tcPr marL="5779" marR="5779" marT="57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VICEPRESIDENCIA ADMINISTRATIVA Y FINANCIERA</a:t>
                      </a:r>
                    </a:p>
                  </a:txBody>
                  <a:tcPr marL="5779" marR="5779" marT="57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100" b="1" i="0" u="none" strike="noStrike">
                          <a:solidFill>
                            <a:srgbClr val="000000"/>
                          </a:solidFill>
                          <a:effectLst/>
                          <a:latin typeface="Arial" panose="020B0604020202020204" pitchFamily="34" charset="0"/>
                        </a:rPr>
                        <a:t>                 85,000,000.00 </a:t>
                      </a:r>
                    </a:p>
                  </a:txBody>
                  <a:tcPr marL="5779" marR="5779" marT="57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100" b="1" i="0" u="none" strike="noStrike" dirty="0">
                          <a:solidFill>
                            <a:srgbClr val="000000"/>
                          </a:solidFill>
                          <a:effectLst/>
                          <a:latin typeface="Arial" panose="020B0604020202020204" pitchFamily="34" charset="0"/>
                        </a:rPr>
                        <a:t>ADQUIRIR ELEMENTOS DE FERRETERIA Y MATERIALES DE CONSTRUCCION NECESARIOS PARA EL FUNCIONAMIENTO DE LA SEDE, REGIONALES, BODEGA ARCHIVO E INMUEBLES AL SERVICIO DE LA - SAE</a:t>
                      </a:r>
                    </a:p>
                  </a:txBody>
                  <a:tcPr marL="5779" marR="5779" marT="57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74633005"/>
                  </a:ext>
                </a:extLst>
              </a:tr>
              <a:tr h="873566">
                <a:tc>
                  <a:txBody>
                    <a:bodyPr/>
                    <a:lstStyle/>
                    <a:p>
                      <a:pPr algn="ctr" fontAlgn="ctr"/>
                      <a:r>
                        <a:rPr lang="es-CO" sz="1100" b="0" i="0" u="none" strike="noStrike">
                          <a:solidFill>
                            <a:srgbClr val="000000"/>
                          </a:solidFill>
                          <a:effectLst/>
                          <a:latin typeface="Arial" panose="020B0604020202020204" pitchFamily="34" charset="0"/>
                        </a:rPr>
                        <a:t>MATERIALES Y SUMINISTROS</a:t>
                      </a:r>
                    </a:p>
                  </a:txBody>
                  <a:tcPr marL="5779" marR="5779" marT="57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VICEPRESIDENCIA ADMINISTRATIVA Y FINANCIERA</a:t>
                      </a:r>
                    </a:p>
                  </a:txBody>
                  <a:tcPr marL="5779" marR="5779" marT="57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100" b="1" i="0" u="none" strike="noStrike">
                          <a:solidFill>
                            <a:srgbClr val="000000"/>
                          </a:solidFill>
                          <a:effectLst/>
                          <a:latin typeface="Arial" panose="020B0604020202020204" pitchFamily="34" charset="0"/>
                        </a:rPr>
                        <a:t>               273,000,000.00 </a:t>
                      </a:r>
                    </a:p>
                  </a:txBody>
                  <a:tcPr marL="5779" marR="5779" marT="57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100" b="1" i="0" u="none" strike="noStrike" dirty="0">
                          <a:solidFill>
                            <a:srgbClr val="000000"/>
                          </a:solidFill>
                          <a:effectLst/>
                          <a:latin typeface="Arial" panose="020B0604020202020204" pitchFamily="34" charset="0"/>
                        </a:rPr>
                        <a:t>SUMINISTRO DE PAPELERIA, UTILES DE ESCRITORIO Y OFICINA, TONER Y ADQUISICION CAJAS, CARPETAS, GANCHOS Y ROTULOS,</a:t>
                      </a:r>
                    </a:p>
                  </a:txBody>
                  <a:tcPr marL="5779" marR="5779" marT="57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70816697"/>
                  </a:ext>
                </a:extLst>
              </a:tr>
              <a:tr h="490139">
                <a:tc>
                  <a:txBody>
                    <a:bodyPr/>
                    <a:lstStyle/>
                    <a:p>
                      <a:pPr algn="ctr" fontAlgn="ctr"/>
                      <a:r>
                        <a:rPr lang="es-CO" sz="1100" b="0" i="0" u="none" strike="noStrike" dirty="0">
                          <a:solidFill>
                            <a:srgbClr val="000000"/>
                          </a:solidFill>
                          <a:effectLst/>
                          <a:latin typeface="Arial" panose="020B0604020202020204" pitchFamily="34" charset="0"/>
                        </a:rPr>
                        <a:t>MATERIALES Y SUMINISTROS</a:t>
                      </a:r>
                    </a:p>
                  </a:txBody>
                  <a:tcPr marL="5779" marR="5779" marT="57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dirty="0">
                          <a:solidFill>
                            <a:srgbClr val="000000"/>
                          </a:solidFill>
                          <a:effectLst/>
                          <a:latin typeface="Arial" panose="020B0604020202020204" pitchFamily="34" charset="0"/>
                        </a:rPr>
                        <a:t>VICEPRESIDENCIA ADMINISTRATIVA Y FINANCIERA</a:t>
                      </a:r>
                    </a:p>
                  </a:txBody>
                  <a:tcPr marL="5779" marR="5779" marT="57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100" b="1" i="0" u="none" strike="noStrike" dirty="0">
                          <a:solidFill>
                            <a:srgbClr val="000000"/>
                          </a:solidFill>
                          <a:effectLst/>
                          <a:latin typeface="Arial" panose="020B0604020202020204" pitchFamily="34" charset="0"/>
                        </a:rPr>
                        <a:t>               105,000,000.00 </a:t>
                      </a:r>
                    </a:p>
                  </a:txBody>
                  <a:tcPr marL="5779" marR="5779" marT="57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1" i="0" u="none" strike="noStrike" dirty="0">
                          <a:solidFill>
                            <a:srgbClr val="000000"/>
                          </a:solidFill>
                          <a:effectLst/>
                          <a:latin typeface="Arial" panose="020B0604020202020204" pitchFamily="34" charset="0"/>
                        </a:rPr>
                        <a:t>SEGURIDAD INDUSTRIAL</a:t>
                      </a:r>
                    </a:p>
                  </a:txBody>
                  <a:tcPr marL="5779" marR="5779" marT="57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381715"/>
                  </a:ext>
                </a:extLst>
              </a:tr>
            </a:tbl>
          </a:graphicData>
        </a:graphic>
      </p:graphicFrame>
      <p:sp>
        <p:nvSpPr>
          <p:cNvPr id="10" name="Botón de acción: ir hacia atrás o anterior 9">
            <a:hlinkClick r:id="rId2" action="ppaction://hlinksldjump" highlightClick="1"/>
            <a:extLst>
              <a:ext uri="{FF2B5EF4-FFF2-40B4-BE49-F238E27FC236}">
                <a16:creationId xmlns:a16="http://schemas.microsoft.com/office/drawing/2014/main" id="{6F35DAEE-8ED8-4C6E-8B8E-24D8BCB6C22D}"/>
              </a:ext>
            </a:extLst>
          </p:cNvPr>
          <p:cNvSpPr/>
          <p:nvPr/>
        </p:nvSpPr>
        <p:spPr>
          <a:xfrm>
            <a:off x="11451771" y="5865051"/>
            <a:ext cx="377371" cy="406400"/>
          </a:xfrm>
          <a:prstGeom prst="actionButtonBackPrevious">
            <a:avLst/>
          </a:prstGeom>
          <a:solidFill>
            <a:schemeClr val="bg1">
              <a:lumMod val="85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Rectángulo 10">
            <a:extLst>
              <a:ext uri="{FF2B5EF4-FFF2-40B4-BE49-F238E27FC236}">
                <a16:creationId xmlns:a16="http://schemas.microsoft.com/office/drawing/2014/main" id="{D4EF5B2C-12F0-45E9-BF78-89D5ACD26CD0}"/>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descr="Fondos oscuros-01.png">
            <a:extLst>
              <a:ext uri="{FF2B5EF4-FFF2-40B4-BE49-F238E27FC236}">
                <a16:creationId xmlns:a16="http://schemas.microsoft.com/office/drawing/2014/main" id="{D67D7525-B5EE-4065-8236-18F6C6F6E5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5" name="CuadroTexto 14">
            <a:extLst>
              <a:ext uri="{FF2B5EF4-FFF2-40B4-BE49-F238E27FC236}">
                <a16:creationId xmlns:a16="http://schemas.microsoft.com/office/drawing/2014/main" id="{041BC176-8A93-4FFA-838C-F09C77C459EE}"/>
              </a:ext>
            </a:extLst>
          </p:cNvPr>
          <p:cNvSpPr txBox="1"/>
          <p:nvPr/>
        </p:nvSpPr>
        <p:spPr>
          <a:xfrm>
            <a:off x="6485642" y="393032"/>
            <a:ext cx="5534754" cy="523220"/>
          </a:xfrm>
          <a:prstGeom prst="rect">
            <a:avLst/>
          </a:prstGeom>
          <a:noFill/>
        </p:spPr>
        <p:txBody>
          <a:bodyPr wrap="square" rtlCol="0">
            <a:spAutoFit/>
          </a:bodyPr>
          <a:lstStyle/>
          <a:p>
            <a:pPr algn="r"/>
            <a:r>
              <a:rPr lang="es-ES" sz="2800" b="1" dirty="0">
                <a:solidFill>
                  <a:schemeClr val="bg1"/>
                </a:solidFill>
              </a:rPr>
              <a:t>LÍNEAS DEL PAA SAE 2018</a:t>
            </a:r>
            <a:endParaRPr lang="es-ES" sz="2800" dirty="0">
              <a:solidFill>
                <a:schemeClr val="bg1"/>
              </a:solidFill>
            </a:endParaRPr>
          </a:p>
        </p:txBody>
      </p:sp>
    </p:spTree>
    <p:extLst>
      <p:ext uri="{BB962C8B-B14F-4D97-AF65-F5344CB8AC3E}">
        <p14:creationId xmlns:p14="http://schemas.microsoft.com/office/powerpoint/2010/main" val="39486235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5"/>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26500" y="6540500"/>
            <a:ext cx="3365500" cy="307777"/>
          </a:xfrm>
          <a:prstGeom prst="rect">
            <a:avLst/>
          </a:prstGeom>
          <a:noFill/>
        </p:spPr>
        <p:txBody>
          <a:bodyPr wrap="square" rtlCol="0">
            <a:spAutoFit/>
          </a:bodyPr>
          <a:lstStyle/>
          <a:p>
            <a:pPr algn="ctr"/>
            <a:r>
              <a:rPr lang="es-ES" sz="1400" dirty="0">
                <a:solidFill>
                  <a:srgbClr val="A9A8A9"/>
                </a:solidFill>
                <a:latin typeface="Lato Regular"/>
                <a:cs typeface="Lato Regular"/>
              </a:rPr>
              <a:t>Vicepresidencia Jurídica</a:t>
            </a:r>
          </a:p>
        </p:txBody>
      </p:sp>
      <p:sp>
        <p:nvSpPr>
          <p:cNvPr id="13" name="CuadroTexto 12"/>
          <p:cNvSpPr txBox="1"/>
          <p:nvPr/>
        </p:nvSpPr>
        <p:spPr>
          <a:xfrm>
            <a:off x="2838769" y="1380715"/>
            <a:ext cx="6867309" cy="430887"/>
          </a:xfrm>
          <a:prstGeom prst="rect">
            <a:avLst/>
          </a:prstGeom>
          <a:noFill/>
        </p:spPr>
        <p:txBody>
          <a:bodyPr wrap="square" rtlCol="0">
            <a:spAutoFit/>
          </a:bodyPr>
          <a:lstStyle/>
          <a:p>
            <a:pPr algn="ctr"/>
            <a:r>
              <a:rPr lang="es-CO" sz="2200" b="1" dirty="0"/>
              <a:t>9. OTROS GASTOS  POR ADQUISICIONES   </a:t>
            </a:r>
          </a:p>
        </p:txBody>
      </p:sp>
      <p:sp>
        <p:nvSpPr>
          <p:cNvPr id="9" name="Botón de acción: ir hacia atrás o anterior 8">
            <a:hlinkClick r:id="rId2" action="ppaction://hlinksldjump" highlightClick="1"/>
            <a:extLst>
              <a:ext uri="{FF2B5EF4-FFF2-40B4-BE49-F238E27FC236}">
                <a16:creationId xmlns:a16="http://schemas.microsoft.com/office/drawing/2014/main" id="{C9E52B72-C92C-482D-B55E-421B556C800C}"/>
              </a:ext>
            </a:extLst>
          </p:cNvPr>
          <p:cNvSpPr/>
          <p:nvPr/>
        </p:nvSpPr>
        <p:spPr>
          <a:xfrm>
            <a:off x="11451771" y="5865051"/>
            <a:ext cx="377371" cy="406400"/>
          </a:xfrm>
          <a:prstGeom prst="actionButtonBackPrevious">
            <a:avLst/>
          </a:prstGeom>
          <a:solidFill>
            <a:schemeClr val="bg1">
              <a:lumMod val="85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aphicFrame>
        <p:nvGraphicFramePr>
          <p:cNvPr id="10" name="Tabla 9">
            <a:extLst>
              <a:ext uri="{FF2B5EF4-FFF2-40B4-BE49-F238E27FC236}">
                <a16:creationId xmlns:a16="http://schemas.microsoft.com/office/drawing/2014/main" id="{6C6CFF5F-13D2-40D5-ADCF-8775B06CD741}"/>
              </a:ext>
            </a:extLst>
          </p:cNvPr>
          <p:cNvGraphicFramePr>
            <a:graphicFrameLocks noGrp="1"/>
          </p:cNvGraphicFramePr>
          <p:nvPr>
            <p:extLst/>
          </p:nvPr>
        </p:nvGraphicFramePr>
        <p:xfrm>
          <a:off x="572932" y="1811602"/>
          <a:ext cx="10812379" cy="4578887"/>
        </p:xfrm>
        <a:graphic>
          <a:graphicData uri="http://schemas.openxmlformats.org/drawingml/2006/table">
            <a:tbl>
              <a:tblPr/>
              <a:tblGrid>
                <a:gridCol w="3529263">
                  <a:extLst>
                    <a:ext uri="{9D8B030D-6E8A-4147-A177-3AD203B41FA5}">
                      <a16:colId xmlns:a16="http://schemas.microsoft.com/office/drawing/2014/main" val="2120056081"/>
                    </a:ext>
                  </a:extLst>
                </a:gridCol>
                <a:gridCol w="1636295">
                  <a:extLst>
                    <a:ext uri="{9D8B030D-6E8A-4147-A177-3AD203B41FA5}">
                      <a16:colId xmlns:a16="http://schemas.microsoft.com/office/drawing/2014/main" val="1671144198"/>
                    </a:ext>
                  </a:extLst>
                </a:gridCol>
                <a:gridCol w="1443789">
                  <a:extLst>
                    <a:ext uri="{9D8B030D-6E8A-4147-A177-3AD203B41FA5}">
                      <a16:colId xmlns:a16="http://schemas.microsoft.com/office/drawing/2014/main" val="2399388795"/>
                    </a:ext>
                  </a:extLst>
                </a:gridCol>
                <a:gridCol w="4203032">
                  <a:extLst>
                    <a:ext uri="{9D8B030D-6E8A-4147-A177-3AD203B41FA5}">
                      <a16:colId xmlns:a16="http://schemas.microsoft.com/office/drawing/2014/main" val="1693963316"/>
                    </a:ext>
                  </a:extLst>
                </a:gridCol>
              </a:tblGrid>
              <a:tr h="368313">
                <a:tc>
                  <a:txBody>
                    <a:bodyPr/>
                    <a:lstStyle/>
                    <a:p>
                      <a:pPr algn="ctr" fontAlgn="ctr"/>
                      <a:r>
                        <a:rPr lang="es-CO" sz="1100" b="0" i="0" u="none" strike="noStrike" dirty="0">
                          <a:solidFill>
                            <a:srgbClr val="FFFFFF"/>
                          </a:solidFill>
                          <a:effectLst/>
                          <a:latin typeface="Arial" panose="020B0604020202020204" pitchFamily="34" charset="0"/>
                        </a:rPr>
                        <a:t>Nombre Cuenta presupuestal</a:t>
                      </a:r>
                    </a:p>
                  </a:txBody>
                  <a:tcPr marL="8073" marR="8073" marT="80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546A"/>
                    </a:solidFill>
                  </a:tcPr>
                </a:tc>
                <a:tc>
                  <a:txBody>
                    <a:bodyPr/>
                    <a:lstStyle/>
                    <a:p>
                      <a:pPr algn="ctr" fontAlgn="ctr"/>
                      <a:r>
                        <a:rPr lang="es-CO" sz="1100" b="0" i="0" u="none" strike="noStrike">
                          <a:solidFill>
                            <a:srgbClr val="FFFFFF"/>
                          </a:solidFill>
                          <a:effectLst/>
                          <a:latin typeface="Arial" panose="020B0604020202020204" pitchFamily="34" charset="0"/>
                        </a:rPr>
                        <a:t>Area</a:t>
                      </a:r>
                    </a:p>
                  </a:txBody>
                  <a:tcPr marL="8073" marR="8073" marT="80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546A"/>
                    </a:solidFill>
                  </a:tcPr>
                </a:tc>
                <a:tc>
                  <a:txBody>
                    <a:bodyPr/>
                    <a:lstStyle/>
                    <a:p>
                      <a:pPr algn="ctr" fontAlgn="ctr"/>
                      <a:r>
                        <a:rPr lang="es-ES" sz="1100" b="0" i="0" u="none" strike="noStrike">
                          <a:solidFill>
                            <a:srgbClr val="FFFFFF"/>
                          </a:solidFill>
                          <a:effectLst/>
                          <a:latin typeface="Arial" panose="020B0604020202020204" pitchFamily="34" charset="0"/>
                        </a:rPr>
                        <a:t>Total  presupuesto de la linea </a:t>
                      </a:r>
                      <a:br>
                        <a:rPr lang="es-ES" sz="1100" b="0" i="0" u="none" strike="noStrike">
                          <a:solidFill>
                            <a:srgbClr val="FFFFFF"/>
                          </a:solidFill>
                          <a:effectLst/>
                          <a:latin typeface="Arial" panose="020B0604020202020204" pitchFamily="34" charset="0"/>
                        </a:rPr>
                      </a:br>
                      <a:endParaRPr lang="es-ES" sz="1100" b="0" i="0" u="none" strike="noStrike">
                        <a:solidFill>
                          <a:srgbClr val="FFFFFF"/>
                        </a:solidFill>
                        <a:effectLst/>
                        <a:latin typeface="Arial" panose="020B0604020202020204" pitchFamily="34" charset="0"/>
                      </a:endParaRPr>
                    </a:p>
                  </a:txBody>
                  <a:tcPr marL="8073" marR="8073" marT="80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546A"/>
                    </a:solidFill>
                  </a:tcPr>
                </a:tc>
                <a:tc>
                  <a:txBody>
                    <a:bodyPr/>
                    <a:lstStyle/>
                    <a:p>
                      <a:pPr algn="ctr" fontAlgn="ctr"/>
                      <a:r>
                        <a:rPr lang="es-CO" sz="1100" b="1" i="0" u="none" strike="noStrike" dirty="0">
                          <a:solidFill>
                            <a:srgbClr val="FFFFFF"/>
                          </a:solidFill>
                          <a:effectLst/>
                          <a:latin typeface="Arial" panose="020B0604020202020204" pitchFamily="34" charset="0"/>
                        </a:rPr>
                        <a:t>Descripción de la </a:t>
                      </a:r>
                      <a:r>
                        <a:rPr lang="es-CO" sz="1100" b="1" i="0" u="none" strike="noStrike" dirty="0" err="1">
                          <a:solidFill>
                            <a:srgbClr val="FFFFFF"/>
                          </a:solidFill>
                          <a:effectLst/>
                          <a:latin typeface="Arial" panose="020B0604020202020204" pitchFamily="34" charset="0"/>
                        </a:rPr>
                        <a:t>linea</a:t>
                      </a:r>
                      <a:endParaRPr lang="es-CO" sz="1100" b="1" i="0" u="none" strike="noStrike" dirty="0">
                        <a:solidFill>
                          <a:srgbClr val="FFFFFF"/>
                        </a:solidFill>
                        <a:effectLst/>
                        <a:latin typeface="Arial" panose="020B0604020202020204" pitchFamily="34" charset="0"/>
                      </a:endParaRPr>
                    </a:p>
                  </a:txBody>
                  <a:tcPr marL="8073" marR="8073" marT="80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546A"/>
                    </a:solidFill>
                  </a:tcPr>
                </a:tc>
                <a:extLst>
                  <a:ext uri="{0D108BD9-81ED-4DB2-BD59-A6C34878D82A}">
                    <a16:rowId xmlns:a16="http://schemas.microsoft.com/office/drawing/2014/main" val="228838610"/>
                  </a:ext>
                </a:extLst>
              </a:tr>
              <a:tr h="363284">
                <a:tc>
                  <a:txBody>
                    <a:bodyPr/>
                    <a:lstStyle/>
                    <a:p>
                      <a:pPr algn="ctr" fontAlgn="ctr"/>
                      <a:r>
                        <a:rPr lang="es-ES" sz="1100" b="0" i="0" u="none" strike="noStrike" dirty="0">
                          <a:solidFill>
                            <a:srgbClr val="000000"/>
                          </a:solidFill>
                          <a:effectLst/>
                          <a:latin typeface="Arial" panose="020B0604020202020204" pitchFamily="34" charset="0"/>
                        </a:rPr>
                        <a:t>OTROS GASTOS POR ADQUISICIÓN DE SERVICIOS</a:t>
                      </a:r>
                    </a:p>
                  </a:txBody>
                  <a:tcPr marL="8073" marR="8073" marT="80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PRESIDENCIA</a:t>
                      </a:r>
                    </a:p>
                  </a:txBody>
                  <a:tcPr marL="8073" marR="8073" marT="80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100" b="1" i="0" u="none" strike="noStrike">
                          <a:solidFill>
                            <a:srgbClr val="000000"/>
                          </a:solidFill>
                          <a:effectLst/>
                          <a:latin typeface="Arial" panose="020B0604020202020204" pitchFamily="34" charset="0"/>
                        </a:rPr>
                        <a:t>            4,643,200,000.00 </a:t>
                      </a:r>
                    </a:p>
                  </a:txBody>
                  <a:tcPr marL="8073" marR="8073" marT="80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100" b="0" i="0" u="none" strike="noStrike" dirty="0">
                          <a:solidFill>
                            <a:srgbClr val="000000"/>
                          </a:solidFill>
                          <a:effectLst/>
                          <a:latin typeface="Arial" panose="020B0604020202020204" pitchFamily="34" charset="0"/>
                        </a:rPr>
                        <a:t>PAGO COMISIONES A CISA VENTA BIENES Y CARTERA</a:t>
                      </a:r>
                    </a:p>
                  </a:txBody>
                  <a:tcPr marL="8073" marR="8073" marT="80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58179192"/>
                  </a:ext>
                </a:extLst>
              </a:tr>
              <a:tr h="363284">
                <a:tc>
                  <a:txBody>
                    <a:bodyPr/>
                    <a:lstStyle/>
                    <a:p>
                      <a:pPr algn="ctr" fontAlgn="ctr"/>
                      <a:r>
                        <a:rPr lang="es-ES" sz="1100" b="0" i="0" u="none" strike="noStrike" dirty="0">
                          <a:solidFill>
                            <a:srgbClr val="000000"/>
                          </a:solidFill>
                          <a:effectLst/>
                          <a:latin typeface="Arial" panose="020B0604020202020204" pitchFamily="34" charset="0"/>
                        </a:rPr>
                        <a:t>OTROS GASTOS POR ADQUISICIÓN DE SERVICIOS</a:t>
                      </a:r>
                    </a:p>
                  </a:txBody>
                  <a:tcPr marL="8073" marR="8073" marT="80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dirty="0">
                          <a:solidFill>
                            <a:srgbClr val="000000"/>
                          </a:solidFill>
                          <a:effectLst/>
                          <a:latin typeface="Arial" panose="020B0604020202020204" pitchFamily="34" charset="0"/>
                        </a:rPr>
                        <a:t>PRESIDENCIA</a:t>
                      </a:r>
                    </a:p>
                  </a:txBody>
                  <a:tcPr marL="8073" marR="8073" marT="80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100" b="1" i="0" u="none" strike="noStrike">
                          <a:solidFill>
                            <a:srgbClr val="000000"/>
                          </a:solidFill>
                          <a:effectLst/>
                          <a:latin typeface="Arial" panose="020B0604020202020204" pitchFamily="34" charset="0"/>
                        </a:rPr>
                        <a:t>            3,128,000,000.00 </a:t>
                      </a:r>
                    </a:p>
                  </a:txBody>
                  <a:tcPr marL="8073" marR="8073" marT="80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100" b="0" i="0" u="none" strike="noStrike">
                          <a:solidFill>
                            <a:srgbClr val="000000"/>
                          </a:solidFill>
                          <a:effectLst/>
                          <a:latin typeface="Arial" panose="020B0604020202020204" pitchFamily="34" charset="0"/>
                        </a:rPr>
                        <a:t>PAGO COMISIONES A CISA VENTA BIENES ENAJENACION TEMPRANA</a:t>
                      </a:r>
                    </a:p>
                  </a:txBody>
                  <a:tcPr marL="8073" marR="8073" marT="80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96312672"/>
                  </a:ext>
                </a:extLst>
              </a:tr>
              <a:tr h="363284">
                <a:tc>
                  <a:txBody>
                    <a:bodyPr/>
                    <a:lstStyle/>
                    <a:p>
                      <a:pPr algn="ctr" fontAlgn="ctr"/>
                      <a:r>
                        <a:rPr lang="es-ES" sz="1100" b="0" i="0" u="none" strike="noStrike">
                          <a:solidFill>
                            <a:srgbClr val="000000"/>
                          </a:solidFill>
                          <a:effectLst/>
                          <a:latin typeface="Arial" panose="020B0604020202020204" pitchFamily="34" charset="0"/>
                        </a:rPr>
                        <a:t>OTROS GASTOS POR ADQUISICIÓN DE SERVICIOS</a:t>
                      </a:r>
                    </a:p>
                  </a:txBody>
                  <a:tcPr marL="8073" marR="8073" marT="80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dirty="0">
                          <a:solidFill>
                            <a:srgbClr val="000000"/>
                          </a:solidFill>
                          <a:effectLst/>
                          <a:latin typeface="Arial" panose="020B0604020202020204" pitchFamily="34" charset="0"/>
                        </a:rPr>
                        <a:t>PRESIDENCIA</a:t>
                      </a:r>
                    </a:p>
                  </a:txBody>
                  <a:tcPr marL="8073" marR="8073" marT="80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100" b="1" i="0" u="none" strike="noStrike" dirty="0">
                          <a:solidFill>
                            <a:srgbClr val="000000"/>
                          </a:solidFill>
                          <a:effectLst/>
                          <a:latin typeface="Arial" panose="020B0604020202020204" pitchFamily="34" charset="0"/>
                        </a:rPr>
                        <a:t>                 75,000,000.00 </a:t>
                      </a:r>
                    </a:p>
                  </a:txBody>
                  <a:tcPr marL="8073" marR="8073" marT="80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0" i="0" u="none" strike="noStrike">
                          <a:solidFill>
                            <a:srgbClr val="000000"/>
                          </a:solidFill>
                          <a:effectLst/>
                          <a:latin typeface="Arial" panose="020B0604020202020204" pitchFamily="34" charset="0"/>
                        </a:rPr>
                        <a:t>ESTUDIOS DE MERCADOS INMOBILIARIOS </a:t>
                      </a:r>
                    </a:p>
                  </a:txBody>
                  <a:tcPr marL="8073" marR="8073" marT="80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47719173"/>
                  </a:ext>
                </a:extLst>
              </a:tr>
              <a:tr h="363284">
                <a:tc>
                  <a:txBody>
                    <a:bodyPr/>
                    <a:lstStyle/>
                    <a:p>
                      <a:pPr algn="ctr" fontAlgn="ctr"/>
                      <a:r>
                        <a:rPr lang="es-ES" sz="1100" b="0" i="0" u="none" strike="noStrike">
                          <a:solidFill>
                            <a:srgbClr val="000000"/>
                          </a:solidFill>
                          <a:effectLst/>
                          <a:latin typeface="Arial" panose="020B0604020202020204" pitchFamily="34" charset="0"/>
                        </a:rPr>
                        <a:t>OTROS GASTOS POR ADQUISICIÓN DE SERVICIOS</a:t>
                      </a:r>
                    </a:p>
                  </a:txBody>
                  <a:tcPr marL="8073" marR="8073" marT="80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PRESIDENCIA</a:t>
                      </a:r>
                    </a:p>
                  </a:txBody>
                  <a:tcPr marL="8073" marR="8073" marT="80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100" b="1" i="0" u="none" strike="noStrike" dirty="0">
                          <a:solidFill>
                            <a:srgbClr val="000000"/>
                          </a:solidFill>
                          <a:effectLst/>
                          <a:latin typeface="Arial" panose="020B0604020202020204" pitchFamily="34" charset="0"/>
                        </a:rPr>
                        <a:t>                 25,000,000.00 </a:t>
                      </a:r>
                    </a:p>
                  </a:txBody>
                  <a:tcPr marL="8073" marR="8073" marT="80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0" i="0" u="none" strike="noStrike">
                          <a:solidFill>
                            <a:srgbClr val="000000"/>
                          </a:solidFill>
                          <a:effectLst/>
                          <a:latin typeface="Arial" panose="020B0604020202020204" pitchFamily="34" charset="0"/>
                        </a:rPr>
                        <a:t>ESTUDIOS DE MERCADOS INMOBILIARIOS </a:t>
                      </a:r>
                    </a:p>
                  </a:txBody>
                  <a:tcPr marL="8073" marR="8073" marT="80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20755045"/>
                  </a:ext>
                </a:extLst>
              </a:tr>
              <a:tr h="363284">
                <a:tc>
                  <a:txBody>
                    <a:bodyPr/>
                    <a:lstStyle/>
                    <a:p>
                      <a:pPr algn="ctr" fontAlgn="ctr"/>
                      <a:r>
                        <a:rPr lang="es-ES" sz="1100" b="0" i="0" u="none" strike="noStrike">
                          <a:solidFill>
                            <a:srgbClr val="000000"/>
                          </a:solidFill>
                          <a:effectLst/>
                          <a:latin typeface="Arial" panose="020B0604020202020204" pitchFamily="34" charset="0"/>
                        </a:rPr>
                        <a:t>OTROS GASTOS POR ADQUISICIÓN DE SERVICIOS</a:t>
                      </a:r>
                    </a:p>
                  </a:txBody>
                  <a:tcPr marL="8073" marR="8073" marT="80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PRESIDENCIA</a:t>
                      </a:r>
                    </a:p>
                  </a:txBody>
                  <a:tcPr marL="8073" marR="8073" marT="80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100" b="1" i="0" u="none" strike="noStrike" dirty="0">
                          <a:solidFill>
                            <a:srgbClr val="000000"/>
                          </a:solidFill>
                          <a:effectLst/>
                          <a:latin typeface="Arial" panose="020B0604020202020204" pitchFamily="34" charset="0"/>
                        </a:rPr>
                        <a:t>                   4,000,000.00 </a:t>
                      </a:r>
                    </a:p>
                  </a:txBody>
                  <a:tcPr marL="8073" marR="8073" marT="80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0" i="0" u="none" strike="noStrike">
                          <a:solidFill>
                            <a:srgbClr val="000000"/>
                          </a:solidFill>
                          <a:effectLst/>
                          <a:latin typeface="Arial" panose="020B0604020202020204" pitchFamily="34" charset="0"/>
                        </a:rPr>
                        <a:t>CENTRALES DE RIESGO  </a:t>
                      </a:r>
                    </a:p>
                  </a:txBody>
                  <a:tcPr marL="8073" marR="8073" marT="80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12612446"/>
                  </a:ext>
                </a:extLst>
              </a:tr>
              <a:tr h="363284">
                <a:tc>
                  <a:txBody>
                    <a:bodyPr/>
                    <a:lstStyle/>
                    <a:p>
                      <a:pPr algn="ctr" fontAlgn="ctr"/>
                      <a:r>
                        <a:rPr lang="es-ES" sz="1100" b="0" i="0" u="none" strike="noStrike">
                          <a:solidFill>
                            <a:srgbClr val="000000"/>
                          </a:solidFill>
                          <a:effectLst/>
                          <a:latin typeface="Arial" panose="020B0604020202020204" pitchFamily="34" charset="0"/>
                        </a:rPr>
                        <a:t>OTROS GASTOS POR ADQUISICIÓN DE SERVICIOS</a:t>
                      </a:r>
                    </a:p>
                  </a:txBody>
                  <a:tcPr marL="8073" marR="8073" marT="80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PRESIDENCIA</a:t>
                      </a:r>
                    </a:p>
                  </a:txBody>
                  <a:tcPr marL="8073" marR="8073" marT="80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100" b="1" i="0" u="none" strike="noStrike" dirty="0">
                          <a:solidFill>
                            <a:srgbClr val="000000"/>
                          </a:solidFill>
                          <a:effectLst/>
                          <a:latin typeface="Arial" panose="020B0604020202020204" pitchFamily="34" charset="0"/>
                        </a:rPr>
                        <a:t>                 10,000,000.00 </a:t>
                      </a:r>
                    </a:p>
                  </a:txBody>
                  <a:tcPr marL="8073" marR="8073" marT="80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0" i="0" u="none" strike="noStrike" dirty="0">
                          <a:solidFill>
                            <a:srgbClr val="000000"/>
                          </a:solidFill>
                          <a:effectLst/>
                          <a:latin typeface="Arial" panose="020B0604020202020204" pitchFamily="34" charset="0"/>
                        </a:rPr>
                        <a:t>CENTRALES DE RIESGO  </a:t>
                      </a:r>
                    </a:p>
                  </a:txBody>
                  <a:tcPr marL="8073" marR="8073" marT="80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37654883"/>
                  </a:ext>
                </a:extLst>
              </a:tr>
              <a:tr h="484379">
                <a:tc>
                  <a:txBody>
                    <a:bodyPr/>
                    <a:lstStyle/>
                    <a:p>
                      <a:pPr algn="ctr" fontAlgn="ctr"/>
                      <a:r>
                        <a:rPr lang="es-ES" sz="1100" b="0" i="0" u="none" strike="noStrike">
                          <a:solidFill>
                            <a:srgbClr val="000000"/>
                          </a:solidFill>
                          <a:effectLst/>
                          <a:latin typeface="Arial" panose="020B0604020202020204" pitchFamily="34" charset="0"/>
                        </a:rPr>
                        <a:t>OTROS GASTOS POR ADQUISICIÓN DE SERVICIOS</a:t>
                      </a:r>
                    </a:p>
                  </a:txBody>
                  <a:tcPr marL="8073" marR="8073" marT="80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VICEPRESIDENCIA DE BIENES</a:t>
                      </a:r>
                    </a:p>
                  </a:txBody>
                  <a:tcPr marL="8073" marR="8073" marT="80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100" b="1" i="0" u="none" strike="noStrike">
                          <a:solidFill>
                            <a:srgbClr val="000000"/>
                          </a:solidFill>
                          <a:effectLst/>
                          <a:latin typeface="Arial" panose="020B0604020202020204" pitchFamily="34" charset="0"/>
                        </a:rPr>
                        <a:t>               250,000,000.00 </a:t>
                      </a:r>
                    </a:p>
                  </a:txBody>
                  <a:tcPr marL="8073" marR="8073" marT="80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100" b="0" i="0" u="none" strike="noStrike" dirty="0">
                          <a:solidFill>
                            <a:srgbClr val="000000"/>
                          </a:solidFill>
                          <a:effectLst/>
                          <a:latin typeface="Arial" panose="020B0604020202020204" pitchFamily="34" charset="0"/>
                        </a:rPr>
                        <a:t>PAGO DE EMBALAJES, COTEROS, CERREJERIA, Y DEMAS QUE SE GENEREN EN EL PROCESO DE DESALOJOS DE LOS BIENES INMUEBLES EXTINTOS</a:t>
                      </a:r>
                    </a:p>
                  </a:txBody>
                  <a:tcPr marL="8073" marR="8073" marT="80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9536309"/>
                  </a:ext>
                </a:extLst>
              </a:tr>
              <a:tr h="363284">
                <a:tc>
                  <a:txBody>
                    <a:bodyPr/>
                    <a:lstStyle/>
                    <a:p>
                      <a:pPr algn="ctr" fontAlgn="ctr"/>
                      <a:r>
                        <a:rPr lang="es-ES" sz="1100" b="0" i="0" u="none" strike="noStrike">
                          <a:solidFill>
                            <a:srgbClr val="000000"/>
                          </a:solidFill>
                          <a:effectLst/>
                          <a:latin typeface="Arial" panose="020B0604020202020204" pitchFamily="34" charset="0"/>
                        </a:rPr>
                        <a:t>OTROS GASTOS POR ADQUISICIÓN DE SERVICIOS</a:t>
                      </a:r>
                    </a:p>
                  </a:txBody>
                  <a:tcPr marL="8073" marR="8073" marT="80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VICEPRESIDENCIA DE BIENES</a:t>
                      </a:r>
                    </a:p>
                  </a:txBody>
                  <a:tcPr marL="8073" marR="8073" marT="80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100" b="1" i="0" u="none" strike="noStrike">
                          <a:solidFill>
                            <a:srgbClr val="000000"/>
                          </a:solidFill>
                          <a:effectLst/>
                          <a:latin typeface="Arial" panose="020B0604020202020204" pitchFamily="34" charset="0"/>
                        </a:rPr>
                        <a:t>            8,280,000,000.00 </a:t>
                      </a:r>
                    </a:p>
                  </a:txBody>
                  <a:tcPr marL="8073" marR="8073" marT="80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100" b="0" i="0" u="none" strike="noStrike" dirty="0">
                          <a:solidFill>
                            <a:srgbClr val="000000"/>
                          </a:solidFill>
                          <a:effectLst/>
                          <a:latin typeface="Arial" panose="020B0604020202020204" pitchFamily="34" charset="0"/>
                        </a:rPr>
                        <a:t>PAGO POR GASTOS DE DESALOJOS Y DEMOLICIONES DE BIENES INMUEBLES </a:t>
                      </a:r>
                    </a:p>
                  </a:txBody>
                  <a:tcPr marL="8073" marR="8073" marT="80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97412158"/>
                  </a:ext>
                </a:extLst>
              </a:tr>
              <a:tr h="0">
                <a:tc>
                  <a:txBody>
                    <a:bodyPr/>
                    <a:lstStyle/>
                    <a:p>
                      <a:pPr algn="ctr" fontAlgn="ctr"/>
                      <a:r>
                        <a:rPr lang="es-ES" sz="1100" b="0" i="0" u="none" strike="noStrike" dirty="0">
                          <a:solidFill>
                            <a:srgbClr val="000000"/>
                          </a:solidFill>
                          <a:effectLst/>
                          <a:latin typeface="Arial" panose="020B0604020202020204" pitchFamily="34" charset="0"/>
                        </a:rPr>
                        <a:t>OTROS GASTOS POR ADQUISICIÓN DE SERVICIOS</a:t>
                      </a:r>
                    </a:p>
                  </a:txBody>
                  <a:tcPr marL="8073" marR="8073" marT="80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VICEPRESIDENCIA DE BIENES</a:t>
                      </a:r>
                    </a:p>
                  </a:txBody>
                  <a:tcPr marL="8073" marR="8073" marT="80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100" b="1" i="0" u="none" strike="noStrike" dirty="0">
                          <a:solidFill>
                            <a:srgbClr val="000000"/>
                          </a:solidFill>
                          <a:effectLst/>
                          <a:latin typeface="Arial" panose="020B0604020202020204" pitchFamily="34" charset="0"/>
                        </a:rPr>
                        <a:t>               432,000,000.00 </a:t>
                      </a:r>
                    </a:p>
                  </a:txBody>
                  <a:tcPr marL="8073" marR="8073" marT="80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100" b="0" i="0" u="none" strike="noStrike" dirty="0">
                          <a:solidFill>
                            <a:srgbClr val="000000"/>
                          </a:solidFill>
                          <a:effectLst/>
                          <a:latin typeface="Arial" panose="020B0604020202020204" pitchFamily="34" charset="0"/>
                        </a:rPr>
                        <a:t>LA PRESTACIÓN DE LOS SERVICIOS DE TRANSPORTE, CUSTODIA, MANUTENCIÓN, CUIDADOS, MARCAJE, SOSTENIMIENTO, PESAJE Y GESTIONES DE INTERMEDIACIÓN COMERCIAL, Y ADMINISTRACIÓN DE LOS INMUEBLES EN LOS CUALES SE UBICAN LOS SEMOVIENTES INCAUTADOS</a:t>
                      </a:r>
                    </a:p>
                  </a:txBody>
                  <a:tcPr marL="8073" marR="8073" marT="80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25787901"/>
                  </a:ext>
                </a:extLst>
              </a:tr>
            </a:tbl>
          </a:graphicData>
        </a:graphic>
      </p:graphicFrame>
      <p:sp>
        <p:nvSpPr>
          <p:cNvPr id="11" name="Rectángulo 10">
            <a:extLst>
              <a:ext uri="{FF2B5EF4-FFF2-40B4-BE49-F238E27FC236}">
                <a16:creationId xmlns:a16="http://schemas.microsoft.com/office/drawing/2014/main" id="{2EB92C4E-1C27-45CD-B071-72AE8A2B9B82}"/>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descr="Fondos oscuros-01.png">
            <a:extLst>
              <a:ext uri="{FF2B5EF4-FFF2-40B4-BE49-F238E27FC236}">
                <a16:creationId xmlns:a16="http://schemas.microsoft.com/office/drawing/2014/main" id="{32BEF16D-A7A3-4CFF-9B1F-BC4449E9CD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4" name="CuadroTexto 13">
            <a:extLst>
              <a:ext uri="{FF2B5EF4-FFF2-40B4-BE49-F238E27FC236}">
                <a16:creationId xmlns:a16="http://schemas.microsoft.com/office/drawing/2014/main" id="{5F96CB4E-D101-472B-ADF9-BF14DFCED4EC}"/>
              </a:ext>
            </a:extLst>
          </p:cNvPr>
          <p:cNvSpPr txBox="1"/>
          <p:nvPr/>
        </p:nvSpPr>
        <p:spPr>
          <a:xfrm>
            <a:off x="6485642" y="393032"/>
            <a:ext cx="5534754" cy="523220"/>
          </a:xfrm>
          <a:prstGeom prst="rect">
            <a:avLst/>
          </a:prstGeom>
          <a:noFill/>
        </p:spPr>
        <p:txBody>
          <a:bodyPr wrap="square" rtlCol="0">
            <a:spAutoFit/>
          </a:bodyPr>
          <a:lstStyle/>
          <a:p>
            <a:pPr algn="r"/>
            <a:r>
              <a:rPr lang="es-ES" sz="2800" b="1" dirty="0">
                <a:solidFill>
                  <a:schemeClr val="bg1"/>
                </a:solidFill>
              </a:rPr>
              <a:t>LÍNEAS DEL PAA SAE 2018</a:t>
            </a:r>
            <a:endParaRPr lang="es-ES" sz="2800" dirty="0">
              <a:solidFill>
                <a:schemeClr val="bg1"/>
              </a:solidFill>
            </a:endParaRPr>
          </a:p>
        </p:txBody>
      </p:sp>
    </p:spTree>
    <p:extLst>
      <p:ext uri="{BB962C8B-B14F-4D97-AF65-F5344CB8AC3E}">
        <p14:creationId xmlns:p14="http://schemas.microsoft.com/office/powerpoint/2010/main" val="32539490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5"/>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26500" y="6540500"/>
            <a:ext cx="3365500" cy="307777"/>
          </a:xfrm>
          <a:prstGeom prst="rect">
            <a:avLst/>
          </a:prstGeom>
          <a:noFill/>
        </p:spPr>
        <p:txBody>
          <a:bodyPr wrap="square" rtlCol="0">
            <a:spAutoFit/>
          </a:bodyPr>
          <a:lstStyle/>
          <a:p>
            <a:pPr algn="ctr"/>
            <a:r>
              <a:rPr lang="es-ES" sz="1400" dirty="0">
                <a:solidFill>
                  <a:srgbClr val="A9A8A9"/>
                </a:solidFill>
                <a:latin typeface="Lato Regular"/>
                <a:cs typeface="Lato Regular"/>
              </a:rPr>
              <a:t>Vicepresidencia Jurídica</a:t>
            </a:r>
          </a:p>
        </p:txBody>
      </p:sp>
      <p:graphicFrame>
        <p:nvGraphicFramePr>
          <p:cNvPr id="18" name="Tabla 17">
            <a:extLst>
              <a:ext uri="{FF2B5EF4-FFF2-40B4-BE49-F238E27FC236}">
                <a16:creationId xmlns:a16="http://schemas.microsoft.com/office/drawing/2014/main" id="{E0F17891-3208-4AE2-B6E5-68D655ADD0E1}"/>
              </a:ext>
            </a:extLst>
          </p:cNvPr>
          <p:cNvGraphicFramePr>
            <a:graphicFrameLocks noGrp="1"/>
          </p:cNvGraphicFramePr>
          <p:nvPr>
            <p:extLst/>
          </p:nvPr>
        </p:nvGraphicFramePr>
        <p:xfrm>
          <a:off x="2025649" y="2117558"/>
          <a:ext cx="8140701" cy="3892817"/>
        </p:xfrm>
        <a:graphic>
          <a:graphicData uri="http://schemas.openxmlformats.org/drawingml/2006/table">
            <a:tbl>
              <a:tblPr/>
              <a:tblGrid>
                <a:gridCol w="1320285">
                  <a:extLst>
                    <a:ext uri="{9D8B030D-6E8A-4147-A177-3AD203B41FA5}">
                      <a16:colId xmlns:a16="http://schemas.microsoft.com/office/drawing/2014/main" val="932092421"/>
                    </a:ext>
                  </a:extLst>
                </a:gridCol>
                <a:gridCol w="1851708">
                  <a:extLst>
                    <a:ext uri="{9D8B030D-6E8A-4147-A177-3AD203B41FA5}">
                      <a16:colId xmlns:a16="http://schemas.microsoft.com/office/drawing/2014/main" val="2403927862"/>
                    </a:ext>
                  </a:extLst>
                </a:gridCol>
                <a:gridCol w="1636295">
                  <a:extLst>
                    <a:ext uri="{9D8B030D-6E8A-4147-A177-3AD203B41FA5}">
                      <a16:colId xmlns:a16="http://schemas.microsoft.com/office/drawing/2014/main" val="3809599889"/>
                    </a:ext>
                  </a:extLst>
                </a:gridCol>
                <a:gridCol w="3332413">
                  <a:extLst>
                    <a:ext uri="{9D8B030D-6E8A-4147-A177-3AD203B41FA5}">
                      <a16:colId xmlns:a16="http://schemas.microsoft.com/office/drawing/2014/main" val="2535216592"/>
                    </a:ext>
                  </a:extLst>
                </a:gridCol>
              </a:tblGrid>
              <a:tr h="818147">
                <a:tc>
                  <a:txBody>
                    <a:bodyPr/>
                    <a:lstStyle/>
                    <a:p>
                      <a:pPr algn="ctr" fontAlgn="ctr"/>
                      <a:r>
                        <a:rPr lang="es-CO" sz="1100" b="0" i="0" u="none" strike="noStrike" dirty="0">
                          <a:solidFill>
                            <a:srgbClr val="FFFFFF"/>
                          </a:solidFill>
                          <a:effectLst/>
                          <a:latin typeface="Arial" panose="020B0604020202020204" pitchFamily="34" charset="0"/>
                        </a:rPr>
                        <a:t>Nombre Cuenta presupuestal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546A"/>
                    </a:solidFill>
                  </a:tcPr>
                </a:tc>
                <a:tc>
                  <a:txBody>
                    <a:bodyPr/>
                    <a:lstStyle/>
                    <a:p>
                      <a:pPr algn="ctr" fontAlgn="ctr"/>
                      <a:r>
                        <a:rPr lang="es-CO" sz="1100" b="0" i="0" u="none" strike="noStrike" dirty="0">
                          <a:solidFill>
                            <a:srgbClr val="FFFFFF"/>
                          </a:solidFill>
                          <a:effectLst/>
                          <a:latin typeface="Arial" panose="020B0604020202020204" pitchFamily="34" charset="0"/>
                        </a:rPr>
                        <a:t>Área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546A"/>
                    </a:solidFill>
                  </a:tcPr>
                </a:tc>
                <a:tc>
                  <a:txBody>
                    <a:bodyPr/>
                    <a:lstStyle/>
                    <a:p>
                      <a:pPr algn="ctr" fontAlgn="ctr"/>
                      <a:r>
                        <a:rPr lang="es-ES" sz="1100" b="0" i="0" u="none" strike="noStrike" dirty="0">
                          <a:solidFill>
                            <a:srgbClr val="FFFFFF"/>
                          </a:solidFill>
                          <a:effectLst/>
                          <a:latin typeface="Arial" panose="020B0604020202020204" pitchFamily="34" charset="0"/>
                        </a:rPr>
                        <a:t>Total  presupuesto de la línea </a:t>
                      </a:r>
                      <a:br>
                        <a:rPr lang="es-ES" sz="1100" b="0" i="0" u="none" strike="noStrike" dirty="0">
                          <a:solidFill>
                            <a:srgbClr val="FFFFFF"/>
                          </a:solidFill>
                          <a:effectLst/>
                          <a:latin typeface="Arial" panose="020B0604020202020204" pitchFamily="34" charset="0"/>
                        </a:rPr>
                      </a:br>
                      <a:endParaRPr lang="es-ES" sz="1100" b="0" i="0" u="none" strike="noStrike" dirty="0">
                        <a:solidFill>
                          <a:srgbClr val="FFFFFF"/>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546A"/>
                    </a:solidFill>
                  </a:tcPr>
                </a:tc>
                <a:tc>
                  <a:txBody>
                    <a:bodyPr/>
                    <a:lstStyle/>
                    <a:p>
                      <a:pPr algn="ctr" fontAlgn="ctr"/>
                      <a:r>
                        <a:rPr lang="es-CO" sz="1100" b="0" i="0" u="none" strike="noStrike" dirty="0">
                          <a:solidFill>
                            <a:srgbClr val="FFFFFF"/>
                          </a:solidFill>
                          <a:effectLst/>
                          <a:latin typeface="Arial" panose="020B0604020202020204" pitchFamily="34" charset="0"/>
                        </a:rPr>
                        <a:t>Descripción de la línea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546A"/>
                    </a:solidFill>
                  </a:tcPr>
                </a:tc>
                <a:extLst>
                  <a:ext uri="{0D108BD9-81ED-4DB2-BD59-A6C34878D82A}">
                    <a16:rowId xmlns:a16="http://schemas.microsoft.com/office/drawing/2014/main" val="1249576049"/>
                  </a:ext>
                </a:extLst>
              </a:tr>
              <a:tr h="428625">
                <a:tc>
                  <a:txBody>
                    <a:bodyPr/>
                    <a:lstStyle/>
                    <a:p>
                      <a:pPr algn="ctr" fontAlgn="ctr"/>
                      <a:r>
                        <a:rPr lang="es-CO" sz="1100" b="0" i="0" u="none" strike="noStrike" dirty="0">
                          <a:solidFill>
                            <a:srgbClr val="000000"/>
                          </a:solidFill>
                          <a:effectLst/>
                          <a:latin typeface="Arial" panose="020B0604020202020204" pitchFamily="34" charset="0"/>
                        </a:rPr>
                        <a:t>SEGUROS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VICEPRESIDENCIA ADMINISTRATIVA Y FINANCIERA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100" b="1" i="0" u="none" strike="noStrike" dirty="0">
                          <a:solidFill>
                            <a:srgbClr val="000000"/>
                          </a:solidFill>
                          <a:effectLst/>
                          <a:latin typeface="Arial" panose="020B0604020202020204" pitchFamily="34" charset="0"/>
                        </a:rPr>
                        <a:t>               212,465,000.00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1" i="0" u="none" strike="noStrike" dirty="0">
                          <a:solidFill>
                            <a:srgbClr val="000000"/>
                          </a:solidFill>
                          <a:effectLst/>
                          <a:latin typeface="Arial" panose="020B0604020202020204" pitchFamily="34" charset="0"/>
                        </a:rPr>
                        <a:t>PAGO PRIMA POLIZA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59963819"/>
                  </a:ext>
                </a:extLst>
              </a:tr>
              <a:tr h="428625">
                <a:tc>
                  <a:txBody>
                    <a:bodyPr/>
                    <a:lstStyle/>
                    <a:p>
                      <a:pPr algn="ctr" fontAlgn="ctr"/>
                      <a:r>
                        <a:rPr lang="es-CO" sz="1100" b="0" i="0" u="none" strike="noStrike">
                          <a:solidFill>
                            <a:srgbClr val="000000"/>
                          </a:solidFill>
                          <a:effectLst/>
                          <a:latin typeface="Arial" panose="020B0604020202020204" pitchFamily="34" charset="0"/>
                        </a:rPr>
                        <a:t>SEGUROS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VICEPRESIDENCIA ADMINISTRATIVA Y FINANCIERA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100" b="1" i="0" u="none" strike="noStrike">
                          <a:solidFill>
                            <a:srgbClr val="000000"/>
                          </a:solidFill>
                          <a:effectLst/>
                          <a:latin typeface="Arial" panose="020B0604020202020204" pitchFamily="34" charset="0"/>
                        </a:rPr>
                        <a:t>                 25,017,000.00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1" i="0" u="none" strike="noStrike" dirty="0">
                          <a:solidFill>
                            <a:srgbClr val="000000"/>
                          </a:solidFill>
                          <a:effectLst/>
                          <a:latin typeface="Arial" panose="020B0604020202020204" pitchFamily="34" charset="0"/>
                        </a:rPr>
                        <a:t>PAGO PRIMA POLIZA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30979381"/>
                  </a:ext>
                </a:extLst>
              </a:tr>
              <a:tr h="428625">
                <a:tc>
                  <a:txBody>
                    <a:bodyPr/>
                    <a:lstStyle/>
                    <a:p>
                      <a:pPr algn="ctr" fontAlgn="ctr"/>
                      <a:r>
                        <a:rPr lang="es-CO" sz="1100" b="0" i="0" u="none" strike="noStrike">
                          <a:solidFill>
                            <a:srgbClr val="000000"/>
                          </a:solidFill>
                          <a:effectLst/>
                          <a:latin typeface="Arial" panose="020B0604020202020204" pitchFamily="34" charset="0"/>
                        </a:rPr>
                        <a:t>SEGUROS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VICEPRESIDENCIA ADMINISTRATIVA Y FINANCIERA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100" b="1" i="0" u="none" strike="noStrike">
                          <a:solidFill>
                            <a:srgbClr val="000000"/>
                          </a:solidFill>
                          <a:effectLst/>
                          <a:latin typeface="Arial" panose="020B0604020202020204" pitchFamily="34" charset="0"/>
                        </a:rPr>
                        <a:t>               275,374,000.00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1" i="0" u="none" strike="noStrike" dirty="0">
                          <a:solidFill>
                            <a:srgbClr val="000000"/>
                          </a:solidFill>
                          <a:effectLst/>
                          <a:latin typeface="Arial" panose="020B0604020202020204" pitchFamily="34" charset="0"/>
                        </a:rPr>
                        <a:t>PAGO PRIMA POLIZA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9625223"/>
                  </a:ext>
                </a:extLst>
              </a:tr>
              <a:tr h="428625">
                <a:tc>
                  <a:txBody>
                    <a:bodyPr/>
                    <a:lstStyle/>
                    <a:p>
                      <a:pPr algn="ctr" fontAlgn="ctr"/>
                      <a:r>
                        <a:rPr lang="es-CO" sz="1100" b="0" i="0" u="none" strike="noStrike">
                          <a:solidFill>
                            <a:srgbClr val="000000"/>
                          </a:solidFill>
                          <a:effectLst/>
                          <a:latin typeface="Arial" panose="020B0604020202020204" pitchFamily="34" charset="0"/>
                        </a:rPr>
                        <a:t>SEGUROS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VICEPRESIDENCIA ADMINISTRATIVA Y FINANCIERA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100" b="1" i="0" u="none" strike="noStrike">
                          <a:solidFill>
                            <a:srgbClr val="000000"/>
                          </a:solidFill>
                          <a:effectLst/>
                          <a:latin typeface="Arial" panose="020B0604020202020204" pitchFamily="34" charset="0"/>
                        </a:rPr>
                        <a:t>                   7,566,000.00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1" i="0" u="none" strike="noStrike" dirty="0">
                          <a:solidFill>
                            <a:srgbClr val="000000"/>
                          </a:solidFill>
                          <a:effectLst/>
                          <a:latin typeface="Arial" panose="020B0604020202020204" pitchFamily="34" charset="0"/>
                        </a:rPr>
                        <a:t>PAGO PRIMA POLIZA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48658219"/>
                  </a:ext>
                </a:extLst>
              </a:tr>
              <a:tr h="428625">
                <a:tc>
                  <a:txBody>
                    <a:bodyPr/>
                    <a:lstStyle/>
                    <a:p>
                      <a:pPr algn="ctr" fontAlgn="ctr"/>
                      <a:r>
                        <a:rPr lang="es-CO" sz="1100" b="0" i="0" u="none" strike="noStrike">
                          <a:solidFill>
                            <a:srgbClr val="000000"/>
                          </a:solidFill>
                          <a:effectLst/>
                          <a:latin typeface="Arial" panose="020B0604020202020204" pitchFamily="34" charset="0"/>
                        </a:rPr>
                        <a:t>SEGUROS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VICEPRESIDENCIA ADMINISTRATIVA Y FINANCIERA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100" b="1" i="0" u="none" strike="noStrike">
                          <a:solidFill>
                            <a:srgbClr val="000000"/>
                          </a:solidFill>
                          <a:effectLst/>
                          <a:latin typeface="Arial" panose="020B0604020202020204" pitchFamily="34" charset="0"/>
                        </a:rPr>
                        <a:t>            2,587,028,000.00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1" i="0" u="none" strike="noStrike" dirty="0">
                          <a:solidFill>
                            <a:srgbClr val="000000"/>
                          </a:solidFill>
                          <a:effectLst/>
                          <a:latin typeface="Arial" panose="020B0604020202020204" pitchFamily="34" charset="0"/>
                        </a:rPr>
                        <a:t>PAGO PRIMA POLIZA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01502164"/>
                  </a:ext>
                </a:extLst>
              </a:tr>
              <a:tr h="428625">
                <a:tc>
                  <a:txBody>
                    <a:bodyPr/>
                    <a:lstStyle/>
                    <a:p>
                      <a:pPr algn="ctr" fontAlgn="ctr"/>
                      <a:r>
                        <a:rPr lang="es-CO" sz="1100" b="0" i="0" u="none" strike="noStrike">
                          <a:solidFill>
                            <a:srgbClr val="000000"/>
                          </a:solidFill>
                          <a:effectLst/>
                          <a:latin typeface="Arial" panose="020B0604020202020204" pitchFamily="34" charset="0"/>
                        </a:rPr>
                        <a:t>SEGUROS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VICEPRESIDENCIA ADMINISTRATIVA Y FINANCIERA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100" b="1" i="0" u="none" strike="noStrike">
                          <a:solidFill>
                            <a:srgbClr val="000000"/>
                          </a:solidFill>
                          <a:effectLst/>
                          <a:latin typeface="Arial" panose="020B0604020202020204" pitchFamily="34" charset="0"/>
                        </a:rPr>
                        <a:t>                      631,000.00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1" i="0" u="none" strike="noStrike" dirty="0">
                          <a:solidFill>
                            <a:srgbClr val="000000"/>
                          </a:solidFill>
                          <a:effectLst/>
                          <a:latin typeface="Arial" panose="020B0604020202020204" pitchFamily="34" charset="0"/>
                        </a:rPr>
                        <a:t>PAGO PRIMA POLIZA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57878784"/>
                  </a:ext>
                </a:extLst>
              </a:tr>
            </a:tbl>
          </a:graphicData>
        </a:graphic>
      </p:graphicFrame>
      <p:sp>
        <p:nvSpPr>
          <p:cNvPr id="10" name="CuadroTexto 9">
            <a:extLst>
              <a:ext uri="{FF2B5EF4-FFF2-40B4-BE49-F238E27FC236}">
                <a16:creationId xmlns:a16="http://schemas.microsoft.com/office/drawing/2014/main" id="{D2B1E6FE-7A5B-45F1-BA33-C39AB7776332}"/>
              </a:ext>
            </a:extLst>
          </p:cNvPr>
          <p:cNvSpPr txBox="1"/>
          <p:nvPr/>
        </p:nvSpPr>
        <p:spPr>
          <a:xfrm>
            <a:off x="2838769" y="1380715"/>
            <a:ext cx="6867309" cy="430887"/>
          </a:xfrm>
          <a:prstGeom prst="rect">
            <a:avLst/>
          </a:prstGeom>
          <a:noFill/>
        </p:spPr>
        <p:txBody>
          <a:bodyPr wrap="square" rtlCol="0">
            <a:spAutoFit/>
          </a:bodyPr>
          <a:lstStyle/>
          <a:p>
            <a:pPr algn="ctr"/>
            <a:r>
              <a:rPr lang="es-CO" sz="2200" b="1" dirty="0"/>
              <a:t> 10. SEGUROS   </a:t>
            </a:r>
          </a:p>
        </p:txBody>
      </p:sp>
      <p:sp>
        <p:nvSpPr>
          <p:cNvPr id="9" name="Rectángulo 8">
            <a:extLst>
              <a:ext uri="{FF2B5EF4-FFF2-40B4-BE49-F238E27FC236}">
                <a16:creationId xmlns:a16="http://schemas.microsoft.com/office/drawing/2014/main" id="{D4B53836-80C2-4D7A-8A6C-4EF5F7B6A298}"/>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1" name="Imagen 10" descr="Fondos oscuros-01.png">
            <a:extLst>
              <a:ext uri="{FF2B5EF4-FFF2-40B4-BE49-F238E27FC236}">
                <a16:creationId xmlns:a16="http://schemas.microsoft.com/office/drawing/2014/main" id="{366605B3-9546-4752-8EFD-F0BA5B3C47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a:extLst>
              <a:ext uri="{FF2B5EF4-FFF2-40B4-BE49-F238E27FC236}">
                <a16:creationId xmlns:a16="http://schemas.microsoft.com/office/drawing/2014/main" id="{CCE03E39-3172-4549-976D-1159895F543C}"/>
              </a:ext>
            </a:extLst>
          </p:cNvPr>
          <p:cNvSpPr txBox="1"/>
          <p:nvPr/>
        </p:nvSpPr>
        <p:spPr>
          <a:xfrm>
            <a:off x="6485642" y="393032"/>
            <a:ext cx="5534754" cy="523220"/>
          </a:xfrm>
          <a:prstGeom prst="rect">
            <a:avLst/>
          </a:prstGeom>
          <a:noFill/>
        </p:spPr>
        <p:txBody>
          <a:bodyPr wrap="square" rtlCol="0">
            <a:spAutoFit/>
          </a:bodyPr>
          <a:lstStyle/>
          <a:p>
            <a:pPr algn="r"/>
            <a:r>
              <a:rPr lang="es-ES" sz="2800" b="1" dirty="0">
                <a:solidFill>
                  <a:schemeClr val="bg1"/>
                </a:solidFill>
              </a:rPr>
              <a:t>LÍNEAS DEL PAA SAE 2018</a:t>
            </a:r>
            <a:endParaRPr lang="es-ES" sz="2800" dirty="0">
              <a:solidFill>
                <a:schemeClr val="bg1"/>
              </a:solidFill>
            </a:endParaRPr>
          </a:p>
        </p:txBody>
      </p:sp>
    </p:spTree>
    <p:extLst>
      <p:ext uri="{BB962C8B-B14F-4D97-AF65-F5344CB8AC3E}">
        <p14:creationId xmlns:p14="http://schemas.microsoft.com/office/powerpoint/2010/main" val="278212656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5"/>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26500" y="6540500"/>
            <a:ext cx="3365500" cy="307777"/>
          </a:xfrm>
          <a:prstGeom prst="rect">
            <a:avLst/>
          </a:prstGeom>
          <a:noFill/>
        </p:spPr>
        <p:txBody>
          <a:bodyPr wrap="square" rtlCol="0">
            <a:spAutoFit/>
          </a:bodyPr>
          <a:lstStyle/>
          <a:p>
            <a:pPr algn="ctr"/>
            <a:r>
              <a:rPr lang="es-ES" sz="1400" dirty="0">
                <a:solidFill>
                  <a:srgbClr val="A9A8A9"/>
                </a:solidFill>
                <a:latin typeface="Lato Regular"/>
                <a:cs typeface="Lato Regular"/>
              </a:rPr>
              <a:t>Vicepresidencia Jurídica</a:t>
            </a:r>
          </a:p>
        </p:txBody>
      </p:sp>
      <p:sp>
        <p:nvSpPr>
          <p:cNvPr id="13" name="CuadroTexto 12"/>
          <p:cNvSpPr txBox="1"/>
          <p:nvPr/>
        </p:nvSpPr>
        <p:spPr>
          <a:xfrm>
            <a:off x="2838769" y="1380715"/>
            <a:ext cx="6867309" cy="430887"/>
          </a:xfrm>
          <a:prstGeom prst="rect">
            <a:avLst/>
          </a:prstGeom>
          <a:noFill/>
        </p:spPr>
        <p:txBody>
          <a:bodyPr wrap="square" rtlCol="0">
            <a:spAutoFit/>
          </a:bodyPr>
          <a:lstStyle/>
          <a:p>
            <a:pPr algn="ctr"/>
            <a:r>
              <a:rPr lang="es-CO" sz="2200" b="1" dirty="0"/>
              <a:t>  10. SEGUROS   </a:t>
            </a:r>
          </a:p>
        </p:txBody>
      </p:sp>
      <p:graphicFrame>
        <p:nvGraphicFramePr>
          <p:cNvPr id="2" name="Tabla 1">
            <a:extLst>
              <a:ext uri="{FF2B5EF4-FFF2-40B4-BE49-F238E27FC236}">
                <a16:creationId xmlns:a16="http://schemas.microsoft.com/office/drawing/2014/main" id="{E6093D92-93D2-4E08-9E77-AE9595482593}"/>
              </a:ext>
            </a:extLst>
          </p:cNvPr>
          <p:cNvGraphicFramePr>
            <a:graphicFrameLocks noGrp="1"/>
          </p:cNvGraphicFramePr>
          <p:nvPr>
            <p:extLst/>
          </p:nvPr>
        </p:nvGraphicFramePr>
        <p:xfrm>
          <a:off x="2202072" y="2196355"/>
          <a:ext cx="8140701" cy="3959392"/>
        </p:xfrm>
        <a:graphic>
          <a:graphicData uri="http://schemas.openxmlformats.org/drawingml/2006/table">
            <a:tbl>
              <a:tblPr/>
              <a:tblGrid>
                <a:gridCol w="1320285">
                  <a:extLst>
                    <a:ext uri="{9D8B030D-6E8A-4147-A177-3AD203B41FA5}">
                      <a16:colId xmlns:a16="http://schemas.microsoft.com/office/drawing/2014/main" val="1359570452"/>
                    </a:ext>
                  </a:extLst>
                </a:gridCol>
                <a:gridCol w="1231420">
                  <a:extLst>
                    <a:ext uri="{9D8B030D-6E8A-4147-A177-3AD203B41FA5}">
                      <a16:colId xmlns:a16="http://schemas.microsoft.com/office/drawing/2014/main" val="3483606154"/>
                    </a:ext>
                  </a:extLst>
                </a:gridCol>
                <a:gridCol w="1550770">
                  <a:extLst>
                    <a:ext uri="{9D8B030D-6E8A-4147-A177-3AD203B41FA5}">
                      <a16:colId xmlns:a16="http://schemas.microsoft.com/office/drawing/2014/main" val="2101478878"/>
                    </a:ext>
                  </a:extLst>
                </a:gridCol>
                <a:gridCol w="4038226">
                  <a:extLst>
                    <a:ext uri="{9D8B030D-6E8A-4147-A177-3AD203B41FA5}">
                      <a16:colId xmlns:a16="http://schemas.microsoft.com/office/drawing/2014/main" val="3102012757"/>
                    </a:ext>
                  </a:extLst>
                </a:gridCol>
              </a:tblGrid>
              <a:tr h="1042736">
                <a:tc>
                  <a:txBody>
                    <a:bodyPr/>
                    <a:lstStyle/>
                    <a:p>
                      <a:pPr algn="ctr" fontAlgn="ctr"/>
                      <a:r>
                        <a:rPr lang="es-CO" sz="1100" b="0" i="0" u="none" strike="noStrike" dirty="0">
                          <a:solidFill>
                            <a:srgbClr val="000000"/>
                          </a:solidFill>
                          <a:effectLst/>
                          <a:latin typeface="Arial" panose="020B0604020202020204" pitchFamily="34" charset="0"/>
                        </a:rPr>
                        <a:t>SEGUROS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VICEPRESIDENCIA ADMINISTRATIVA Y FINANCIERA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100" b="1" i="0" u="none" strike="noStrike" dirty="0">
                          <a:solidFill>
                            <a:srgbClr val="000000"/>
                          </a:solidFill>
                          <a:effectLst/>
                          <a:latin typeface="Arial" panose="020B0604020202020204" pitchFamily="34" charset="0"/>
                        </a:rPr>
                        <a:t>            1,000,000,000.00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1" i="0" u="none" strike="noStrike" dirty="0">
                          <a:solidFill>
                            <a:srgbClr val="000000"/>
                          </a:solidFill>
                          <a:effectLst/>
                          <a:latin typeface="Arial" panose="020B0604020202020204" pitchFamily="34" charset="0"/>
                        </a:rPr>
                        <a:t>PAGO PRIMA POLIZA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65950312"/>
                  </a:ext>
                </a:extLst>
              </a:tr>
              <a:tr h="428625">
                <a:tc>
                  <a:txBody>
                    <a:bodyPr/>
                    <a:lstStyle/>
                    <a:p>
                      <a:pPr algn="ctr" fontAlgn="ctr"/>
                      <a:r>
                        <a:rPr lang="es-CO" sz="1100" b="0" i="0" u="none" strike="noStrike" dirty="0">
                          <a:solidFill>
                            <a:srgbClr val="000000"/>
                          </a:solidFill>
                          <a:effectLst/>
                          <a:latin typeface="Arial" panose="020B0604020202020204" pitchFamily="34" charset="0"/>
                        </a:rPr>
                        <a:t>SEGUROS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dirty="0">
                          <a:solidFill>
                            <a:srgbClr val="000000"/>
                          </a:solidFill>
                          <a:effectLst/>
                          <a:latin typeface="Arial" panose="020B0604020202020204" pitchFamily="34" charset="0"/>
                        </a:rPr>
                        <a:t>VICEPRESIDENCIA ADMINISTRATIVA Y FINANCIERA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100" b="1" i="0" u="none" strike="noStrike" dirty="0">
                          <a:solidFill>
                            <a:srgbClr val="000000"/>
                          </a:solidFill>
                          <a:effectLst/>
                          <a:latin typeface="Arial" panose="020B0604020202020204" pitchFamily="34" charset="0"/>
                        </a:rPr>
                        <a:t>                      299,000.00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1" i="0" u="none" strike="noStrike" dirty="0">
                          <a:solidFill>
                            <a:srgbClr val="000000"/>
                          </a:solidFill>
                          <a:effectLst/>
                          <a:latin typeface="Arial" panose="020B0604020202020204" pitchFamily="34" charset="0"/>
                        </a:rPr>
                        <a:t>PAGO PRIMA POLIZA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47595930"/>
                  </a:ext>
                </a:extLst>
              </a:tr>
              <a:tr h="428625">
                <a:tc>
                  <a:txBody>
                    <a:bodyPr/>
                    <a:lstStyle/>
                    <a:p>
                      <a:pPr algn="ctr" fontAlgn="ctr"/>
                      <a:r>
                        <a:rPr lang="es-CO" sz="1100" b="0" i="0" u="none" strike="noStrike">
                          <a:solidFill>
                            <a:srgbClr val="000000"/>
                          </a:solidFill>
                          <a:effectLst/>
                          <a:latin typeface="Arial" panose="020B0604020202020204" pitchFamily="34" charset="0"/>
                        </a:rPr>
                        <a:t>SEGUROS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VICEPRESIDENCIA ADMINISTRATIVA Y FINANCIERA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100" b="1" i="0" u="none" strike="noStrike">
                          <a:solidFill>
                            <a:srgbClr val="000000"/>
                          </a:solidFill>
                          <a:effectLst/>
                          <a:latin typeface="Arial" panose="020B0604020202020204" pitchFamily="34" charset="0"/>
                        </a:rPr>
                        <a:t>                 28,427,000.00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1" i="0" u="none" strike="noStrike" dirty="0">
                          <a:solidFill>
                            <a:srgbClr val="000000"/>
                          </a:solidFill>
                          <a:effectLst/>
                          <a:latin typeface="Arial" panose="020B0604020202020204" pitchFamily="34" charset="0"/>
                        </a:rPr>
                        <a:t>PAGO PRIMA POLIZA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29086776"/>
                  </a:ext>
                </a:extLst>
              </a:tr>
              <a:tr h="428625">
                <a:tc>
                  <a:txBody>
                    <a:bodyPr/>
                    <a:lstStyle/>
                    <a:p>
                      <a:pPr algn="ctr" fontAlgn="ctr"/>
                      <a:r>
                        <a:rPr lang="es-CO" sz="1100" b="0" i="0" u="none" strike="noStrike">
                          <a:solidFill>
                            <a:srgbClr val="000000"/>
                          </a:solidFill>
                          <a:effectLst/>
                          <a:latin typeface="Arial" panose="020B0604020202020204" pitchFamily="34" charset="0"/>
                        </a:rPr>
                        <a:t>SEGUROS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VICEPRESIDENCIA ADMINISTRATIVA Y FINANCIERA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100" b="1" i="0" u="none" strike="noStrike">
                          <a:solidFill>
                            <a:srgbClr val="000000"/>
                          </a:solidFill>
                          <a:effectLst/>
                          <a:latin typeface="Arial" panose="020B0604020202020204" pitchFamily="34" charset="0"/>
                        </a:rPr>
                        <a:t>                   7,600,000.00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1" i="0" u="none" strike="noStrike" dirty="0">
                          <a:solidFill>
                            <a:srgbClr val="000000"/>
                          </a:solidFill>
                          <a:effectLst/>
                          <a:latin typeface="Arial" panose="020B0604020202020204" pitchFamily="34" charset="0"/>
                        </a:rPr>
                        <a:t>SEGUROS SOAT PARQUE AUTOMOTOR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14880474"/>
                  </a:ext>
                </a:extLst>
              </a:tr>
              <a:tr h="531596">
                <a:tc>
                  <a:txBody>
                    <a:bodyPr/>
                    <a:lstStyle/>
                    <a:p>
                      <a:pPr algn="ctr" fontAlgn="ctr"/>
                      <a:r>
                        <a:rPr lang="es-CO" sz="1100" b="0" i="0" u="none" strike="noStrike">
                          <a:solidFill>
                            <a:srgbClr val="000000"/>
                          </a:solidFill>
                          <a:effectLst/>
                          <a:latin typeface="Arial" panose="020B0604020202020204" pitchFamily="34" charset="0"/>
                        </a:rPr>
                        <a:t>SEGUROS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PRESIDENCIA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100" b="1" i="0" u="none" strike="noStrike">
                          <a:solidFill>
                            <a:srgbClr val="000000"/>
                          </a:solidFill>
                          <a:effectLst/>
                          <a:latin typeface="Arial" panose="020B0604020202020204" pitchFamily="34" charset="0"/>
                        </a:rPr>
                        <a:t>                 99,024,000.00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100" b="1" i="0" u="none" strike="noStrike" dirty="0">
                          <a:solidFill>
                            <a:srgbClr val="000000"/>
                          </a:solidFill>
                          <a:effectLst/>
                          <a:latin typeface="Arial" panose="020B0604020202020204" pitchFamily="34" charset="0"/>
                        </a:rPr>
                        <a:t>PÓLIZAS DE ARRENDAMIENTO BIENES EXTINTOS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14910370"/>
                  </a:ext>
                </a:extLst>
              </a:tr>
              <a:tr h="285750">
                <a:tc>
                  <a:txBody>
                    <a:bodyPr/>
                    <a:lstStyle/>
                    <a:p>
                      <a:pPr algn="ctr" fontAlgn="ctr"/>
                      <a:r>
                        <a:rPr lang="es-CO" sz="1100" b="0" i="0" u="none" strike="noStrike">
                          <a:solidFill>
                            <a:srgbClr val="000000"/>
                          </a:solidFill>
                          <a:effectLst/>
                          <a:latin typeface="Arial" panose="020B0604020202020204" pitchFamily="34" charset="0"/>
                        </a:rPr>
                        <a:t>SEGUROS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PRESIDENCIA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100" b="1" i="0" u="none" strike="noStrike">
                          <a:solidFill>
                            <a:srgbClr val="000000"/>
                          </a:solidFill>
                          <a:effectLst/>
                          <a:latin typeface="Arial" panose="020B0604020202020204" pitchFamily="34" charset="0"/>
                        </a:rPr>
                        <a:t>               561,136,000.00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100" b="1" i="0" u="none" strike="noStrike" dirty="0">
                          <a:solidFill>
                            <a:srgbClr val="000000"/>
                          </a:solidFill>
                          <a:effectLst/>
                          <a:latin typeface="Arial" panose="020B0604020202020204" pitchFamily="34" charset="0"/>
                        </a:rPr>
                        <a:t>PÓLIZAS DE ARRENDAMIENTO BIENES EN PROCESO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48902823"/>
                  </a:ext>
                </a:extLst>
              </a:tr>
            </a:tbl>
          </a:graphicData>
        </a:graphic>
      </p:graphicFrame>
      <p:sp>
        <p:nvSpPr>
          <p:cNvPr id="10" name="Botón de acción: ir hacia atrás o anterior 9">
            <a:hlinkClick r:id="rId2" action="ppaction://hlinksldjump" highlightClick="1"/>
            <a:extLst>
              <a:ext uri="{FF2B5EF4-FFF2-40B4-BE49-F238E27FC236}">
                <a16:creationId xmlns:a16="http://schemas.microsoft.com/office/drawing/2014/main" id="{A4B3F982-A324-4F28-A832-69844BA2A2B3}"/>
              </a:ext>
            </a:extLst>
          </p:cNvPr>
          <p:cNvSpPr/>
          <p:nvPr/>
        </p:nvSpPr>
        <p:spPr>
          <a:xfrm>
            <a:off x="11451771" y="5865051"/>
            <a:ext cx="377371" cy="406400"/>
          </a:xfrm>
          <a:prstGeom prst="actionButtonBackPrevious">
            <a:avLst/>
          </a:prstGeom>
          <a:solidFill>
            <a:schemeClr val="bg1">
              <a:lumMod val="85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Rectángulo 10">
            <a:extLst>
              <a:ext uri="{FF2B5EF4-FFF2-40B4-BE49-F238E27FC236}">
                <a16:creationId xmlns:a16="http://schemas.microsoft.com/office/drawing/2014/main" id="{365871E4-D6A4-49F2-A020-9869A3332B20}"/>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descr="Fondos oscuros-01.png">
            <a:extLst>
              <a:ext uri="{FF2B5EF4-FFF2-40B4-BE49-F238E27FC236}">
                <a16:creationId xmlns:a16="http://schemas.microsoft.com/office/drawing/2014/main" id="{71A2DC64-7713-4A75-9D38-2557578AAE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4" name="CuadroTexto 13">
            <a:extLst>
              <a:ext uri="{FF2B5EF4-FFF2-40B4-BE49-F238E27FC236}">
                <a16:creationId xmlns:a16="http://schemas.microsoft.com/office/drawing/2014/main" id="{DA67D61D-E495-4B9B-8752-946F356632C6}"/>
              </a:ext>
            </a:extLst>
          </p:cNvPr>
          <p:cNvSpPr txBox="1"/>
          <p:nvPr/>
        </p:nvSpPr>
        <p:spPr>
          <a:xfrm>
            <a:off x="6485642" y="393032"/>
            <a:ext cx="5534754" cy="523220"/>
          </a:xfrm>
          <a:prstGeom prst="rect">
            <a:avLst/>
          </a:prstGeom>
          <a:noFill/>
        </p:spPr>
        <p:txBody>
          <a:bodyPr wrap="square" rtlCol="0">
            <a:spAutoFit/>
          </a:bodyPr>
          <a:lstStyle/>
          <a:p>
            <a:pPr algn="r"/>
            <a:r>
              <a:rPr lang="es-ES" sz="2800" b="1" dirty="0">
                <a:solidFill>
                  <a:schemeClr val="bg1"/>
                </a:solidFill>
              </a:rPr>
              <a:t>LÍNEAS DEL PAA SAE 2018</a:t>
            </a:r>
            <a:endParaRPr lang="es-ES" sz="2800" dirty="0">
              <a:solidFill>
                <a:schemeClr val="bg1"/>
              </a:solidFill>
            </a:endParaRPr>
          </a:p>
        </p:txBody>
      </p:sp>
    </p:spTree>
    <p:extLst>
      <p:ext uri="{BB962C8B-B14F-4D97-AF65-F5344CB8AC3E}">
        <p14:creationId xmlns:p14="http://schemas.microsoft.com/office/powerpoint/2010/main" val="13026936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5"/>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26500" y="6540500"/>
            <a:ext cx="3365500" cy="307777"/>
          </a:xfrm>
          <a:prstGeom prst="rect">
            <a:avLst/>
          </a:prstGeom>
          <a:noFill/>
        </p:spPr>
        <p:txBody>
          <a:bodyPr wrap="square" rtlCol="0">
            <a:spAutoFit/>
          </a:bodyPr>
          <a:lstStyle/>
          <a:p>
            <a:pPr algn="ctr"/>
            <a:r>
              <a:rPr lang="es-ES" sz="1400" dirty="0">
                <a:solidFill>
                  <a:srgbClr val="A9A8A9"/>
                </a:solidFill>
                <a:latin typeface="Lato Regular"/>
                <a:cs typeface="Lato Regular"/>
              </a:rPr>
              <a:t>Vicepresidencia Jurídica</a:t>
            </a:r>
          </a:p>
        </p:txBody>
      </p:sp>
      <p:sp>
        <p:nvSpPr>
          <p:cNvPr id="13" name="CuadroTexto 12"/>
          <p:cNvSpPr txBox="1"/>
          <p:nvPr/>
        </p:nvSpPr>
        <p:spPr>
          <a:xfrm>
            <a:off x="2838769" y="1380715"/>
            <a:ext cx="6867309" cy="430887"/>
          </a:xfrm>
          <a:prstGeom prst="rect">
            <a:avLst/>
          </a:prstGeom>
          <a:noFill/>
        </p:spPr>
        <p:txBody>
          <a:bodyPr wrap="square" rtlCol="0">
            <a:spAutoFit/>
          </a:bodyPr>
          <a:lstStyle/>
          <a:p>
            <a:pPr algn="ctr"/>
            <a:r>
              <a:rPr lang="es-CO" sz="2200" b="1" dirty="0"/>
              <a:t>11. SERVICIOS PERSONALES INDIRECTOS </a:t>
            </a:r>
          </a:p>
        </p:txBody>
      </p:sp>
      <p:graphicFrame>
        <p:nvGraphicFramePr>
          <p:cNvPr id="15" name="Objeto 14">
            <a:extLst>
              <a:ext uri="{FF2B5EF4-FFF2-40B4-BE49-F238E27FC236}">
                <a16:creationId xmlns:a16="http://schemas.microsoft.com/office/drawing/2014/main" id="{8A28C263-15B4-4AA3-B595-6C69C62E7CCE}"/>
              </a:ext>
            </a:extLst>
          </p:cNvPr>
          <p:cNvGraphicFramePr>
            <a:graphicFrameLocks noChangeAspect="1"/>
          </p:cNvGraphicFramePr>
          <p:nvPr>
            <p:extLst/>
          </p:nvPr>
        </p:nvGraphicFramePr>
        <p:xfrm>
          <a:off x="497305" y="1811601"/>
          <a:ext cx="11438021" cy="4384411"/>
        </p:xfrm>
        <a:graphic>
          <a:graphicData uri="http://schemas.openxmlformats.org/presentationml/2006/ole">
            <mc:AlternateContent xmlns:mc="http://schemas.openxmlformats.org/markup-compatibility/2006">
              <mc:Choice xmlns:v="urn:schemas-microsoft-com:vml" Requires="v">
                <p:oleObj spid="_x0000_s1029" name="Worksheet" r:id="rId3" imgW="8162918" imgH="5533907" progId="Excel.Sheet.12">
                  <p:embed/>
                </p:oleObj>
              </mc:Choice>
              <mc:Fallback>
                <p:oleObj name="Worksheet" r:id="rId3" imgW="8162918" imgH="5533907" progId="Excel.Sheet.12">
                  <p:embed/>
                  <p:pic>
                    <p:nvPicPr>
                      <p:cNvPr id="15" name="Objeto 14">
                        <a:extLst>
                          <a:ext uri="{FF2B5EF4-FFF2-40B4-BE49-F238E27FC236}">
                            <a16:creationId xmlns:a16="http://schemas.microsoft.com/office/drawing/2014/main" id="{8A28C263-15B4-4AA3-B595-6C69C62E7CCE}"/>
                          </a:ext>
                        </a:extLst>
                      </p:cNvPr>
                      <p:cNvPicPr/>
                      <p:nvPr/>
                    </p:nvPicPr>
                    <p:blipFill>
                      <a:blip r:embed="rId4"/>
                      <a:stretch>
                        <a:fillRect/>
                      </a:stretch>
                    </p:blipFill>
                    <p:spPr>
                      <a:xfrm>
                        <a:off x="497305" y="1811601"/>
                        <a:ext cx="11438021" cy="4384411"/>
                      </a:xfrm>
                      <a:prstGeom prst="rect">
                        <a:avLst/>
                      </a:prstGeom>
                    </p:spPr>
                  </p:pic>
                </p:oleObj>
              </mc:Fallback>
            </mc:AlternateContent>
          </a:graphicData>
        </a:graphic>
      </p:graphicFrame>
      <p:sp>
        <p:nvSpPr>
          <p:cNvPr id="9" name="Rectángulo 8">
            <a:extLst>
              <a:ext uri="{FF2B5EF4-FFF2-40B4-BE49-F238E27FC236}">
                <a16:creationId xmlns:a16="http://schemas.microsoft.com/office/drawing/2014/main" id="{D67F0548-8941-4046-919A-A871B5286F57}"/>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Imagen 9" descr="Fondos oscuros-01.png">
            <a:extLst>
              <a:ext uri="{FF2B5EF4-FFF2-40B4-BE49-F238E27FC236}">
                <a16:creationId xmlns:a16="http://schemas.microsoft.com/office/drawing/2014/main" id="{34605CC6-D490-49E8-9792-5D68B259D3C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1" name="CuadroTexto 10">
            <a:extLst>
              <a:ext uri="{FF2B5EF4-FFF2-40B4-BE49-F238E27FC236}">
                <a16:creationId xmlns:a16="http://schemas.microsoft.com/office/drawing/2014/main" id="{105FC7AD-CFAC-4B1C-8C59-3FFF2439E9F4}"/>
              </a:ext>
            </a:extLst>
          </p:cNvPr>
          <p:cNvSpPr txBox="1"/>
          <p:nvPr/>
        </p:nvSpPr>
        <p:spPr>
          <a:xfrm>
            <a:off x="6485642" y="393032"/>
            <a:ext cx="5534754" cy="523220"/>
          </a:xfrm>
          <a:prstGeom prst="rect">
            <a:avLst/>
          </a:prstGeom>
          <a:noFill/>
        </p:spPr>
        <p:txBody>
          <a:bodyPr wrap="square" rtlCol="0">
            <a:spAutoFit/>
          </a:bodyPr>
          <a:lstStyle/>
          <a:p>
            <a:pPr algn="r"/>
            <a:r>
              <a:rPr lang="es-ES" sz="2800" b="1" dirty="0">
                <a:solidFill>
                  <a:schemeClr val="bg1"/>
                </a:solidFill>
              </a:rPr>
              <a:t>LÍNEAS DEL PAA SAE 2018</a:t>
            </a:r>
            <a:endParaRPr lang="es-ES" sz="2800" dirty="0">
              <a:solidFill>
                <a:schemeClr val="bg1"/>
              </a:solidFill>
            </a:endParaRPr>
          </a:p>
        </p:txBody>
      </p:sp>
    </p:spTree>
    <p:extLst>
      <p:ext uri="{BB962C8B-B14F-4D97-AF65-F5344CB8AC3E}">
        <p14:creationId xmlns:p14="http://schemas.microsoft.com/office/powerpoint/2010/main" val="195159647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5"/>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26500" y="6540500"/>
            <a:ext cx="3365500" cy="307777"/>
          </a:xfrm>
          <a:prstGeom prst="rect">
            <a:avLst/>
          </a:prstGeom>
          <a:noFill/>
        </p:spPr>
        <p:txBody>
          <a:bodyPr wrap="square" rtlCol="0">
            <a:spAutoFit/>
          </a:bodyPr>
          <a:lstStyle/>
          <a:p>
            <a:pPr algn="ctr"/>
            <a:r>
              <a:rPr lang="es-ES" sz="1400" dirty="0">
                <a:solidFill>
                  <a:srgbClr val="A9A8A9"/>
                </a:solidFill>
                <a:latin typeface="Lato Regular"/>
                <a:cs typeface="Lato Regular"/>
              </a:rPr>
              <a:t>Vicepresidencia Jurídica</a:t>
            </a:r>
          </a:p>
        </p:txBody>
      </p:sp>
      <p:sp>
        <p:nvSpPr>
          <p:cNvPr id="13" name="CuadroTexto 12"/>
          <p:cNvSpPr txBox="1"/>
          <p:nvPr/>
        </p:nvSpPr>
        <p:spPr>
          <a:xfrm>
            <a:off x="2838769" y="1380715"/>
            <a:ext cx="6867309" cy="430887"/>
          </a:xfrm>
          <a:prstGeom prst="rect">
            <a:avLst/>
          </a:prstGeom>
          <a:noFill/>
        </p:spPr>
        <p:txBody>
          <a:bodyPr wrap="square" rtlCol="0">
            <a:spAutoFit/>
          </a:bodyPr>
          <a:lstStyle/>
          <a:p>
            <a:pPr algn="ctr"/>
            <a:r>
              <a:rPr lang="es-CO" sz="2200" b="1" dirty="0"/>
              <a:t> 11. SERVICIOS PERSONALES INDIRECTOS </a:t>
            </a:r>
          </a:p>
        </p:txBody>
      </p:sp>
      <p:graphicFrame>
        <p:nvGraphicFramePr>
          <p:cNvPr id="2" name="Objeto 1">
            <a:extLst>
              <a:ext uri="{FF2B5EF4-FFF2-40B4-BE49-F238E27FC236}">
                <a16:creationId xmlns:a16="http://schemas.microsoft.com/office/drawing/2014/main" id="{AAE1E3FB-85DC-45C7-9807-7470C1F70B26}"/>
              </a:ext>
            </a:extLst>
          </p:cNvPr>
          <p:cNvGraphicFramePr>
            <a:graphicFrameLocks noChangeAspect="1"/>
          </p:cNvGraphicFramePr>
          <p:nvPr>
            <p:extLst/>
          </p:nvPr>
        </p:nvGraphicFramePr>
        <p:xfrm>
          <a:off x="978569" y="1811602"/>
          <a:ext cx="10635916" cy="4541072"/>
        </p:xfrm>
        <a:graphic>
          <a:graphicData uri="http://schemas.openxmlformats.org/presentationml/2006/ole">
            <mc:AlternateContent xmlns:mc="http://schemas.openxmlformats.org/markup-compatibility/2006">
              <mc:Choice xmlns:v="urn:schemas-microsoft-com:vml" Requires="v">
                <p:oleObj spid="_x0000_s2053" name="Worksheet" r:id="rId3" imgW="8143969" imgH="4581670" progId="Excel.Sheet.12">
                  <p:embed/>
                </p:oleObj>
              </mc:Choice>
              <mc:Fallback>
                <p:oleObj name="Worksheet" r:id="rId3" imgW="8143969" imgH="4581670" progId="Excel.Sheet.12">
                  <p:embed/>
                  <p:pic>
                    <p:nvPicPr>
                      <p:cNvPr id="2" name="Objeto 1">
                        <a:extLst>
                          <a:ext uri="{FF2B5EF4-FFF2-40B4-BE49-F238E27FC236}">
                            <a16:creationId xmlns:a16="http://schemas.microsoft.com/office/drawing/2014/main" id="{AAE1E3FB-85DC-45C7-9807-7470C1F70B26}"/>
                          </a:ext>
                        </a:extLst>
                      </p:cNvPr>
                      <p:cNvPicPr/>
                      <p:nvPr/>
                    </p:nvPicPr>
                    <p:blipFill>
                      <a:blip r:embed="rId4"/>
                      <a:stretch>
                        <a:fillRect/>
                      </a:stretch>
                    </p:blipFill>
                    <p:spPr>
                      <a:xfrm>
                        <a:off x="978569" y="1811602"/>
                        <a:ext cx="10635916" cy="4541072"/>
                      </a:xfrm>
                      <a:prstGeom prst="rect">
                        <a:avLst/>
                      </a:prstGeom>
                    </p:spPr>
                  </p:pic>
                </p:oleObj>
              </mc:Fallback>
            </mc:AlternateContent>
          </a:graphicData>
        </a:graphic>
      </p:graphicFrame>
      <p:sp>
        <p:nvSpPr>
          <p:cNvPr id="9" name="Rectángulo 8">
            <a:extLst>
              <a:ext uri="{FF2B5EF4-FFF2-40B4-BE49-F238E27FC236}">
                <a16:creationId xmlns:a16="http://schemas.microsoft.com/office/drawing/2014/main" id="{08933F25-01EB-48C2-AC1B-E2E050899B36}"/>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Imagen 9" descr="Fondos oscuros-01.png">
            <a:extLst>
              <a:ext uri="{FF2B5EF4-FFF2-40B4-BE49-F238E27FC236}">
                <a16:creationId xmlns:a16="http://schemas.microsoft.com/office/drawing/2014/main" id="{CC7DA2EF-481A-4183-845E-B2921BAE328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1" name="CuadroTexto 10">
            <a:extLst>
              <a:ext uri="{FF2B5EF4-FFF2-40B4-BE49-F238E27FC236}">
                <a16:creationId xmlns:a16="http://schemas.microsoft.com/office/drawing/2014/main" id="{4E543DA7-1693-47E2-905F-8913774CFEFB}"/>
              </a:ext>
            </a:extLst>
          </p:cNvPr>
          <p:cNvSpPr txBox="1"/>
          <p:nvPr/>
        </p:nvSpPr>
        <p:spPr>
          <a:xfrm>
            <a:off x="6485642" y="393032"/>
            <a:ext cx="5534754" cy="523220"/>
          </a:xfrm>
          <a:prstGeom prst="rect">
            <a:avLst/>
          </a:prstGeom>
          <a:noFill/>
        </p:spPr>
        <p:txBody>
          <a:bodyPr wrap="square" rtlCol="0">
            <a:spAutoFit/>
          </a:bodyPr>
          <a:lstStyle/>
          <a:p>
            <a:pPr algn="r"/>
            <a:r>
              <a:rPr lang="es-ES" sz="2800" b="1" dirty="0">
                <a:solidFill>
                  <a:schemeClr val="bg1"/>
                </a:solidFill>
              </a:rPr>
              <a:t>LÍNEAS DEL PAA SAE 2018</a:t>
            </a:r>
            <a:endParaRPr lang="es-ES" sz="2800" dirty="0">
              <a:solidFill>
                <a:schemeClr val="bg1"/>
              </a:solidFill>
            </a:endParaRPr>
          </a:p>
        </p:txBody>
      </p:sp>
    </p:spTree>
    <p:extLst>
      <p:ext uri="{BB962C8B-B14F-4D97-AF65-F5344CB8AC3E}">
        <p14:creationId xmlns:p14="http://schemas.microsoft.com/office/powerpoint/2010/main" val="24894140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5"/>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26500" y="6540500"/>
            <a:ext cx="3365500" cy="307777"/>
          </a:xfrm>
          <a:prstGeom prst="rect">
            <a:avLst/>
          </a:prstGeom>
          <a:noFill/>
        </p:spPr>
        <p:txBody>
          <a:bodyPr wrap="square" rtlCol="0">
            <a:spAutoFit/>
          </a:bodyPr>
          <a:lstStyle/>
          <a:p>
            <a:pPr algn="ctr"/>
            <a:r>
              <a:rPr lang="es-ES" sz="1400" dirty="0">
                <a:solidFill>
                  <a:srgbClr val="A9A8A9"/>
                </a:solidFill>
                <a:latin typeface="Lato Regular"/>
                <a:cs typeface="Lato Regular"/>
              </a:rPr>
              <a:t>Vicepresidencia Jurídica</a:t>
            </a:r>
          </a:p>
        </p:txBody>
      </p:sp>
      <p:sp>
        <p:nvSpPr>
          <p:cNvPr id="13" name="CuadroTexto 12"/>
          <p:cNvSpPr txBox="1"/>
          <p:nvPr/>
        </p:nvSpPr>
        <p:spPr>
          <a:xfrm>
            <a:off x="2838769" y="1380715"/>
            <a:ext cx="6867309" cy="430887"/>
          </a:xfrm>
          <a:prstGeom prst="rect">
            <a:avLst/>
          </a:prstGeom>
          <a:noFill/>
        </p:spPr>
        <p:txBody>
          <a:bodyPr wrap="square" rtlCol="0">
            <a:spAutoFit/>
          </a:bodyPr>
          <a:lstStyle/>
          <a:p>
            <a:pPr algn="ctr"/>
            <a:r>
              <a:rPr lang="es-CO" sz="2200" b="1" dirty="0"/>
              <a:t> 11. SERVICIOS PERSONALES INDIRECTOS </a:t>
            </a:r>
          </a:p>
        </p:txBody>
      </p:sp>
      <p:graphicFrame>
        <p:nvGraphicFramePr>
          <p:cNvPr id="2" name="Objeto 1">
            <a:extLst>
              <a:ext uri="{FF2B5EF4-FFF2-40B4-BE49-F238E27FC236}">
                <a16:creationId xmlns:a16="http://schemas.microsoft.com/office/drawing/2014/main" id="{91B860FF-CB13-4563-A74A-8EE060AA8B87}"/>
              </a:ext>
            </a:extLst>
          </p:cNvPr>
          <p:cNvGraphicFramePr>
            <a:graphicFrameLocks noChangeAspect="1"/>
          </p:cNvGraphicFramePr>
          <p:nvPr>
            <p:extLst/>
          </p:nvPr>
        </p:nvGraphicFramePr>
        <p:xfrm>
          <a:off x="794084" y="1811602"/>
          <a:ext cx="10603832" cy="4573155"/>
        </p:xfrm>
        <a:graphic>
          <a:graphicData uri="http://schemas.openxmlformats.org/presentationml/2006/ole">
            <mc:AlternateContent xmlns:mc="http://schemas.openxmlformats.org/markup-compatibility/2006">
              <mc:Choice xmlns:v="urn:schemas-microsoft-com:vml" Requires="v">
                <p:oleObj spid="_x0000_s3077" name="Worksheet" r:id="rId3" imgW="8143969" imgH="3562166" progId="Excel.Sheet.12">
                  <p:embed/>
                </p:oleObj>
              </mc:Choice>
              <mc:Fallback>
                <p:oleObj name="Worksheet" r:id="rId3" imgW="8143969" imgH="3562166" progId="Excel.Sheet.12">
                  <p:embed/>
                  <p:pic>
                    <p:nvPicPr>
                      <p:cNvPr id="2" name="Objeto 1">
                        <a:extLst>
                          <a:ext uri="{FF2B5EF4-FFF2-40B4-BE49-F238E27FC236}">
                            <a16:creationId xmlns:a16="http://schemas.microsoft.com/office/drawing/2014/main" id="{91B860FF-CB13-4563-A74A-8EE060AA8B87}"/>
                          </a:ext>
                        </a:extLst>
                      </p:cNvPr>
                      <p:cNvPicPr/>
                      <p:nvPr/>
                    </p:nvPicPr>
                    <p:blipFill>
                      <a:blip r:embed="rId4"/>
                      <a:stretch>
                        <a:fillRect/>
                      </a:stretch>
                    </p:blipFill>
                    <p:spPr>
                      <a:xfrm>
                        <a:off x="794084" y="1811602"/>
                        <a:ext cx="10603832" cy="4573155"/>
                      </a:xfrm>
                      <a:prstGeom prst="rect">
                        <a:avLst/>
                      </a:prstGeom>
                    </p:spPr>
                  </p:pic>
                </p:oleObj>
              </mc:Fallback>
            </mc:AlternateContent>
          </a:graphicData>
        </a:graphic>
      </p:graphicFrame>
      <p:sp>
        <p:nvSpPr>
          <p:cNvPr id="10" name="Botón de acción: ir hacia atrás o anterior 9">
            <a:hlinkClick r:id="rId5" action="ppaction://hlinksldjump" highlightClick="1"/>
            <a:extLst>
              <a:ext uri="{FF2B5EF4-FFF2-40B4-BE49-F238E27FC236}">
                <a16:creationId xmlns:a16="http://schemas.microsoft.com/office/drawing/2014/main" id="{C17BDE84-47F3-4DF2-A432-33F8AA67D9D3}"/>
              </a:ext>
            </a:extLst>
          </p:cNvPr>
          <p:cNvSpPr/>
          <p:nvPr/>
        </p:nvSpPr>
        <p:spPr>
          <a:xfrm>
            <a:off x="11538856" y="5853029"/>
            <a:ext cx="377371" cy="406400"/>
          </a:xfrm>
          <a:prstGeom prst="actionButtonBackPrevious">
            <a:avLst/>
          </a:prstGeom>
          <a:solidFill>
            <a:schemeClr val="bg1">
              <a:lumMod val="85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Rectángulo 10">
            <a:extLst>
              <a:ext uri="{FF2B5EF4-FFF2-40B4-BE49-F238E27FC236}">
                <a16:creationId xmlns:a16="http://schemas.microsoft.com/office/drawing/2014/main" id="{7225F140-85D9-4949-BEF2-B9F724B30985}"/>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descr="Fondos oscuros-01.png">
            <a:extLst>
              <a:ext uri="{FF2B5EF4-FFF2-40B4-BE49-F238E27FC236}">
                <a16:creationId xmlns:a16="http://schemas.microsoft.com/office/drawing/2014/main" id="{2018AA54-09F3-488D-8117-FEE6FB95C3E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4" name="CuadroTexto 13">
            <a:extLst>
              <a:ext uri="{FF2B5EF4-FFF2-40B4-BE49-F238E27FC236}">
                <a16:creationId xmlns:a16="http://schemas.microsoft.com/office/drawing/2014/main" id="{A6FF7E39-27FB-4EE3-A8E0-86E2F877CDC9}"/>
              </a:ext>
            </a:extLst>
          </p:cNvPr>
          <p:cNvSpPr txBox="1"/>
          <p:nvPr/>
        </p:nvSpPr>
        <p:spPr>
          <a:xfrm>
            <a:off x="6485642" y="393032"/>
            <a:ext cx="5534754" cy="523220"/>
          </a:xfrm>
          <a:prstGeom prst="rect">
            <a:avLst/>
          </a:prstGeom>
          <a:noFill/>
        </p:spPr>
        <p:txBody>
          <a:bodyPr wrap="square" rtlCol="0">
            <a:spAutoFit/>
          </a:bodyPr>
          <a:lstStyle/>
          <a:p>
            <a:pPr algn="r"/>
            <a:r>
              <a:rPr lang="es-ES" sz="2800" b="1" dirty="0">
                <a:solidFill>
                  <a:schemeClr val="bg1"/>
                </a:solidFill>
              </a:rPr>
              <a:t>LÍNEAS DEL PAA SAE 2018</a:t>
            </a:r>
            <a:endParaRPr lang="es-ES" sz="2800" dirty="0">
              <a:solidFill>
                <a:schemeClr val="bg1"/>
              </a:solidFill>
            </a:endParaRPr>
          </a:p>
        </p:txBody>
      </p:sp>
    </p:spTree>
    <p:extLst>
      <p:ext uri="{BB962C8B-B14F-4D97-AF65-F5344CB8AC3E}">
        <p14:creationId xmlns:p14="http://schemas.microsoft.com/office/powerpoint/2010/main" val="270554772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5"/>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26500" y="6540500"/>
            <a:ext cx="3365500" cy="307777"/>
          </a:xfrm>
          <a:prstGeom prst="rect">
            <a:avLst/>
          </a:prstGeom>
          <a:noFill/>
        </p:spPr>
        <p:txBody>
          <a:bodyPr wrap="square" rtlCol="0">
            <a:spAutoFit/>
          </a:bodyPr>
          <a:lstStyle/>
          <a:p>
            <a:pPr algn="ctr"/>
            <a:r>
              <a:rPr lang="es-ES" sz="1400" dirty="0">
                <a:solidFill>
                  <a:srgbClr val="A9A8A9"/>
                </a:solidFill>
                <a:latin typeface="Lato Regular"/>
                <a:cs typeface="Lato Regular"/>
              </a:rPr>
              <a:t>Vicepresidencia Jurídica</a:t>
            </a:r>
          </a:p>
        </p:txBody>
      </p:sp>
      <p:sp>
        <p:nvSpPr>
          <p:cNvPr id="13" name="CuadroTexto 12"/>
          <p:cNvSpPr txBox="1"/>
          <p:nvPr/>
        </p:nvSpPr>
        <p:spPr>
          <a:xfrm>
            <a:off x="2838769" y="1380715"/>
            <a:ext cx="6867309" cy="430887"/>
          </a:xfrm>
          <a:prstGeom prst="rect">
            <a:avLst/>
          </a:prstGeom>
          <a:noFill/>
        </p:spPr>
        <p:txBody>
          <a:bodyPr wrap="square" rtlCol="0">
            <a:spAutoFit/>
          </a:bodyPr>
          <a:lstStyle/>
          <a:p>
            <a:pPr algn="ctr"/>
            <a:r>
              <a:rPr lang="es-CO" sz="2200" b="1" dirty="0"/>
              <a:t> 12. SERVICIOS TEMPORALES</a:t>
            </a:r>
          </a:p>
        </p:txBody>
      </p:sp>
      <p:graphicFrame>
        <p:nvGraphicFramePr>
          <p:cNvPr id="3" name="Tabla 2">
            <a:extLst>
              <a:ext uri="{FF2B5EF4-FFF2-40B4-BE49-F238E27FC236}">
                <a16:creationId xmlns:a16="http://schemas.microsoft.com/office/drawing/2014/main" id="{97077FC5-A80B-4E39-93F2-87E0CEAF9F64}"/>
              </a:ext>
            </a:extLst>
          </p:cNvPr>
          <p:cNvGraphicFramePr>
            <a:graphicFrameLocks noGrp="1"/>
          </p:cNvGraphicFramePr>
          <p:nvPr>
            <p:extLst/>
          </p:nvPr>
        </p:nvGraphicFramePr>
        <p:xfrm>
          <a:off x="2202072" y="2671839"/>
          <a:ext cx="8140701" cy="1925427"/>
        </p:xfrm>
        <a:graphic>
          <a:graphicData uri="http://schemas.openxmlformats.org/drawingml/2006/table">
            <a:tbl>
              <a:tblPr>
                <a:tableStyleId>{5C22544A-7EE6-4342-B048-85BDC9FD1C3A}</a:tableStyleId>
              </a:tblPr>
              <a:tblGrid>
                <a:gridCol w="1320285">
                  <a:extLst>
                    <a:ext uri="{9D8B030D-6E8A-4147-A177-3AD203B41FA5}">
                      <a16:colId xmlns:a16="http://schemas.microsoft.com/office/drawing/2014/main" val="3303733649"/>
                    </a:ext>
                  </a:extLst>
                </a:gridCol>
                <a:gridCol w="1231420">
                  <a:extLst>
                    <a:ext uri="{9D8B030D-6E8A-4147-A177-3AD203B41FA5}">
                      <a16:colId xmlns:a16="http://schemas.microsoft.com/office/drawing/2014/main" val="1410523561"/>
                    </a:ext>
                  </a:extLst>
                </a:gridCol>
                <a:gridCol w="1218725">
                  <a:extLst>
                    <a:ext uri="{9D8B030D-6E8A-4147-A177-3AD203B41FA5}">
                      <a16:colId xmlns:a16="http://schemas.microsoft.com/office/drawing/2014/main" val="142935514"/>
                    </a:ext>
                  </a:extLst>
                </a:gridCol>
                <a:gridCol w="4370271">
                  <a:extLst>
                    <a:ext uri="{9D8B030D-6E8A-4147-A177-3AD203B41FA5}">
                      <a16:colId xmlns:a16="http://schemas.microsoft.com/office/drawing/2014/main" val="2968057402"/>
                    </a:ext>
                  </a:extLst>
                </a:gridCol>
              </a:tblGrid>
              <a:tr h="1049929">
                <a:tc>
                  <a:txBody>
                    <a:bodyPr/>
                    <a:lstStyle/>
                    <a:p>
                      <a:pPr algn="ctr" fontAlgn="ctr"/>
                      <a:r>
                        <a:rPr lang="es-CO" sz="1100" b="1" u="none" strike="noStrike" dirty="0">
                          <a:effectLst/>
                          <a:latin typeface="Arial" panose="020B0604020202020204" pitchFamily="34" charset="0"/>
                          <a:cs typeface="Arial" panose="020B0604020202020204" pitchFamily="34" charset="0"/>
                        </a:rPr>
                        <a:t>Nombre Cuenta presupuestal</a:t>
                      </a:r>
                      <a:endParaRPr lang="es-CO" sz="1100" b="1" i="0" u="none" strike="noStrike" dirty="0">
                        <a:solidFill>
                          <a:srgbClr val="FFFFFF"/>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s-CO" sz="1100" b="1" u="none" strike="noStrike" dirty="0">
                          <a:effectLst/>
                          <a:latin typeface="Arial" panose="020B0604020202020204" pitchFamily="34" charset="0"/>
                          <a:cs typeface="Arial" panose="020B0604020202020204" pitchFamily="34" charset="0"/>
                        </a:rPr>
                        <a:t>Área</a:t>
                      </a:r>
                      <a:endParaRPr lang="es-CO" sz="1100" b="1" i="0" u="none" strike="noStrike" dirty="0">
                        <a:solidFill>
                          <a:srgbClr val="FFFFFF"/>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s-ES" sz="1100" b="1" u="none" strike="noStrike" dirty="0">
                          <a:effectLst/>
                          <a:latin typeface="Arial" panose="020B0604020202020204" pitchFamily="34" charset="0"/>
                          <a:cs typeface="Arial" panose="020B0604020202020204" pitchFamily="34" charset="0"/>
                        </a:rPr>
                        <a:t>Total  presupuesto de la línea </a:t>
                      </a:r>
                      <a:br>
                        <a:rPr lang="es-ES" sz="1100" b="1" u="none" strike="noStrike" dirty="0">
                          <a:effectLst/>
                          <a:latin typeface="Arial" panose="020B0604020202020204" pitchFamily="34" charset="0"/>
                          <a:cs typeface="Arial" panose="020B0604020202020204" pitchFamily="34" charset="0"/>
                        </a:rPr>
                      </a:br>
                      <a:endParaRPr lang="es-ES" sz="1100" b="1" i="0" u="none" strike="noStrike" dirty="0">
                        <a:solidFill>
                          <a:srgbClr val="FFFFFF"/>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s-CO" sz="1100" b="1" u="none" strike="noStrike" dirty="0">
                          <a:effectLst/>
                          <a:latin typeface="Arial" panose="020B0604020202020204" pitchFamily="34" charset="0"/>
                          <a:cs typeface="Arial" panose="020B0604020202020204" pitchFamily="34" charset="0"/>
                        </a:rPr>
                        <a:t>Descripción de la línea</a:t>
                      </a:r>
                      <a:endParaRPr lang="es-CO" sz="1100" b="1" i="0" u="none" strike="noStrike" dirty="0">
                        <a:solidFill>
                          <a:srgbClr val="FFFFFF"/>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val="2172272082"/>
                  </a:ext>
                </a:extLst>
              </a:tr>
              <a:tr h="875498">
                <a:tc>
                  <a:txBody>
                    <a:bodyPr/>
                    <a:lstStyle/>
                    <a:p>
                      <a:pPr algn="ctr" fontAlgn="ctr"/>
                      <a:r>
                        <a:rPr lang="es-ES" sz="1100" u="none" strike="noStrike">
                          <a:effectLst/>
                          <a:latin typeface="Arial" panose="020B0604020202020204" pitchFamily="34" charset="0"/>
                          <a:cs typeface="Arial" panose="020B0604020202020204" pitchFamily="34" charset="0"/>
                        </a:rPr>
                        <a:t>SUELDOS DE PERSONAL DE NOMINA</a:t>
                      </a:r>
                      <a:endParaRPr lang="es-ES" sz="11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s-CO" sz="1100" u="none" strike="noStrike">
                          <a:effectLst/>
                          <a:latin typeface="Arial" panose="020B0604020202020204" pitchFamily="34" charset="0"/>
                          <a:cs typeface="Arial" panose="020B0604020202020204" pitchFamily="34" charset="0"/>
                        </a:rPr>
                        <a:t>VICEPRESIDENCIA ADMINISTRATIVA Y FINANCIERA</a:t>
                      </a:r>
                      <a:endParaRPr lang="es-CO" sz="11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r" fontAlgn="ctr"/>
                      <a:r>
                        <a:rPr lang="es-CO" sz="1100" u="none" strike="noStrike" dirty="0">
                          <a:effectLst/>
                          <a:latin typeface="Arial" panose="020B0604020202020204" pitchFamily="34" charset="0"/>
                          <a:cs typeface="Arial" panose="020B0604020202020204" pitchFamily="34" charset="0"/>
                        </a:rPr>
                        <a:t>            2,800,000,000.00 </a:t>
                      </a:r>
                      <a:endParaRPr lang="es-CO" sz="11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ctr"/>
                      <a:r>
                        <a:rPr lang="es-CO" sz="1100" b="1" u="none" strike="noStrike" dirty="0">
                          <a:effectLst/>
                          <a:latin typeface="Arial" panose="020B0604020202020204" pitchFamily="34" charset="0"/>
                          <a:cs typeface="Arial" panose="020B0604020202020204" pitchFamily="34" charset="0"/>
                        </a:rPr>
                        <a:t>SERVICIOS TEMPORALES </a:t>
                      </a:r>
                      <a:endParaRPr lang="es-CO" sz="11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val="2910360094"/>
                  </a:ext>
                </a:extLst>
              </a:tr>
            </a:tbl>
          </a:graphicData>
        </a:graphic>
      </p:graphicFrame>
      <p:sp>
        <p:nvSpPr>
          <p:cNvPr id="10" name="Botón de acción: ir hacia atrás o anterior 9">
            <a:hlinkClick r:id="rId2" action="ppaction://hlinksldjump" highlightClick="1"/>
            <a:extLst>
              <a:ext uri="{FF2B5EF4-FFF2-40B4-BE49-F238E27FC236}">
                <a16:creationId xmlns:a16="http://schemas.microsoft.com/office/drawing/2014/main" id="{0C94387C-B8E6-499E-BD43-C353719AC178}"/>
              </a:ext>
            </a:extLst>
          </p:cNvPr>
          <p:cNvSpPr/>
          <p:nvPr/>
        </p:nvSpPr>
        <p:spPr>
          <a:xfrm>
            <a:off x="11451771" y="5865051"/>
            <a:ext cx="377371" cy="406400"/>
          </a:xfrm>
          <a:prstGeom prst="actionButtonBackPrevious">
            <a:avLst/>
          </a:prstGeom>
          <a:solidFill>
            <a:schemeClr val="bg1">
              <a:lumMod val="85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Rectángulo 10">
            <a:extLst>
              <a:ext uri="{FF2B5EF4-FFF2-40B4-BE49-F238E27FC236}">
                <a16:creationId xmlns:a16="http://schemas.microsoft.com/office/drawing/2014/main" id="{2D9046B8-4C9A-4266-A95E-5B0F00E86BE4}"/>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descr="Fondos oscuros-01.png">
            <a:extLst>
              <a:ext uri="{FF2B5EF4-FFF2-40B4-BE49-F238E27FC236}">
                <a16:creationId xmlns:a16="http://schemas.microsoft.com/office/drawing/2014/main" id="{BAEB82C1-6A58-4EC5-82DC-F31C79E483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4" name="CuadroTexto 13">
            <a:extLst>
              <a:ext uri="{FF2B5EF4-FFF2-40B4-BE49-F238E27FC236}">
                <a16:creationId xmlns:a16="http://schemas.microsoft.com/office/drawing/2014/main" id="{9087DEAE-4736-47CF-A3BE-80DFC3585142}"/>
              </a:ext>
            </a:extLst>
          </p:cNvPr>
          <p:cNvSpPr txBox="1"/>
          <p:nvPr/>
        </p:nvSpPr>
        <p:spPr>
          <a:xfrm>
            <a:off x="6485642" y="393032"/>
            <a:ext cx="5534754" cy="523220"/>
          </a:xfrm>
          <a:prstGeom prst="rect">
            <a:avLst/>
          </a:prstGeom>
          <a:noFill/>
        </p:spPr>
        <p:txBody>
          <a:bodyPr wrap="square" rtlCol="0">
            <a:spAutoFit/>
          </a:bodyPr>
          <a:lstStyle/>
          <a:p>
            <a:pPr algn="r"/>
            <a:r>
              <a:rPr lang="es-ES" sz="2800" b="1" dirty="0">
                <a:solidFill>
                  <a:schemeClr val="bg1"/>
                </a:solidFill>
              </a:rPr>
              <a:t>LÍNEAS DEL PAA SAE 2018</a:t>
            </a:r>
            <a:endParaRPr lang="es-ES" sz="2800" dirty="0">
              <a:solidFill>
                <a:schemeClr val="bg1"/>
              </a:solidFill>
            </a:endParaRPr>
          </a:p>
        </p:txBody>
      </p:sp>
    </p:spTree>
    <p:extLst>
      <p:ext uri="{BB962C8B-B14F-4D97-AF65-F5344CB8AC3E}">
        <p14:creationId xmlns:p14="http://schemas.microsoft.com/office/powerpoint/2010/main" val="336701709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5"/>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26500" y="6540500"/>
            <a:ext cx="3365500" cy="307777"/>
          </a:xfrm>
          <a:prstGeom prst="rect">
            <a:avLst/>
          </a:prstGeom>
          <a:noFill/>
        </p:spPr>
        <p:txBody>
          <a:bodyPr wrap="square" rtlCol="0">
            <a:spAutoFit/>
          </a:bodyPr>
          <a:lstStyle/>
          <a:p>
            <a:pPr algn="ctr"/>
            <a:r>
              <a:rPr lang="es-ES" sz="1400" dirty="0">
                <a:solidFill>
                  <a:srgbClr val="A9A8A9"/>
                </a:solidFill>
                <a:latin typeface="Lato Regular"/>
                <a:cs typeface="Lato Regular"/>
              </a:rPr>
              <a:t>Vicepresidencia Jurídica</a:t>
            </a:r>
          </a:p>
        </p:txBody>
      </p:sp>
      <p:sp>
        <p:nvSpPr>
          <p:cNvPr id="13" name="CuadroTexto 12"/>
          <p:cNvSpPr txBox="1"/>
          <p:nvPr/>
        </p:nvSpPr>
        <p:spPr>
          <a:xfrm>
            <a:off x="2838769" y="1380715"/>
            <a:ext cx="6867309" cy="430887"/>
          </a:xfrm>
          <a:prstGeom prst="rect">
            <a:avLst/>
          </a:prstGeom>
          <a:noFill/>
        </p:spPr>
        <p:txBody>
          <a:bodyPr wrap="square" rtlCol="0">
            <a:spAutoFit/>
          </a:bodyPr>
          <a:lstStyle/>
          <a:p>
            <a:pPr algn="ctr"/>
            <a:r>
              <a:rPr lang="es-CO" sz="2200" b="1" dirty="0"/>
              <a:t>13. VIÁTICOS Y GASTOS DE VIAJE </a:t>
            </a:r>
          </a:p>
        </p:txBody>
      </p:sp>
      <p:graphicFrame>
        <p:nvGraphicFramePr>
          <p:cNvPr id="2" name="Objeto 1">
            <a:extLst>
              <a:ext uri="{FF2B5EF4-FFF2-40B4-BE49-F238E27FC236}">
                <a16:creationId xmlns:a16="http://schemas.microsoft.com/office/drawing/2014/main" id="{7C4FF83C-DEB1-4196-8F0B-4D1B7E4832FE}"/>
              </a:ext>
            </a:extLst>
          </p:cNvPr>
          <p:cNvGraphicFramePr>
            <a:graphicFrameLocks noChangeAspect="1"/>
          </p:cNvGraphicFramePr>
          <p:nvPr>
            <p:extLst/>
          </p:nvPr>
        </p:nvGraphicFramePr>
        <p:xfrm>
          <a:off x="2014538" y="1811603"/>
          <a:ext cx="8162925" cy="4348566"/>
        </p:xfrm>
        <a:graphic>
          <a:graphicData uri="http://schemas.openxmlformats.org/presentationml/2006/ole">
            <mc:AlternateContent xmlns:mc="http://schemas.openxmlformats.org/markup-compatibility/2006">
              <mc:Choice xmlns:v="urn:schemas-microsoft-com:vml" Requires="v">
                <p:oleObj spid="_x0000_s4101" name="Worksheet" r:id="rId3" imgW="8162918" imgH="3571836" progId="Excel.Sheet.12">
                  <p:embed/>
                </p:oleObj>
              </mc:Choice>
              <mc:Fallback>
                <p:oleObj name="Worksheet" r:id="rId3" imgW="8162918" imgH="3571836" progId="Excel.Sheet.12">
                  <p:embed/>
                  <p:pic>
                    <p:nvPicPr>
                      <p:cNvPr id="2" name="Objeto 1">
                        <a:extLst>
                          <a:ext uri="{FF2B5EF4-FFF2-40B4-BE49-F238E27FC236}">
                            <a16:creationId xmlns:a16="http://schemas.microsoft.com/office/drawing/2014/main" id="{7C4FF83C-DEB1-4196-8F0B-4D1B7E4832FE}"/>
                          </a:ext>
                        </a:extLst>
                      </p:cNvPr>
                      <p:cNvPicPr/>
                      <p:nvPr/>
                    </p:nvPicPr>
                    <p:blipFill>
                      <a:blip r:embed="rId4"/>
                      <a:stretch>
                        <a:fillRect/>
                      </a:stretch>
                    </p:blipFill>
                    <p:spPr>
                      <a:xfrm>
                        <a:off x="2014538" y="1811603"/>
                        <a:ext cx="8162925" cy="4348566"/>
                      </a:xfrm>
                      <a:prstGeom prst="rect">
                        <a:avLst/>
                      </a:prstGeom>
                    </p:spPr>
                  </p:pic>
                </p:oleObj>
              </mc:Fallback>
            </mc:AlternateContent>
          </a:graphicData>
        </a:graphic>
      </p:graphicFrame>
      <p:sp>
        <p:nvSpPr>
          <p:cNvPr id="9" name="Rectángulo 8">
            <a:extLst>
              <a:ext uri="{FF2B5EF4-FFF2-40B4-BE49-F238E27FC236}">
                <a16:creationId xmlns:a16="http://schemas.microsoft.com/office/drawing/2014/main" id="{0CF2A131-F302-4636-91FD-88F33774CCBE}"/>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Imagen 9" descr="Fondos oscuros-01.png">
            <a:extLst>
              <a:ext uri="{FF2B5EF4-FFF2-40B4-BE49-F238E27FC236}">
                <a16:creationId xmlns:a16="http://schemas.microsoft.com/office/drawing/2014/main" id="{F4517CFE-AA7E-4B7F-8335-32C9769CAEF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1" name="CuadroTexto 10">
            <a:extLst>
              <a:ext uri="{FF2B5EF4-FFF2-40B4-BE49-F238E27FC236}">
                <a16:creationId xmlns:a16="http://schemas.microsoft.com/office/drawing/2014/main" id="{86C87FEE-2926-4211-A5BD-F1048B202F2E}"/>
              </a:ext>
            </a:extLst>
          </p:cNvPr>
          <p:cNvSpPr txBox="1"/>
          <p:nvPr/>
        </p:nvSpPr>
        <p:spPr>
          <a:xfrm>
            <a:off x="6485642" y="393032"/>
            <a:ext cx="5534754" cy="523220"/>
          </a:xfrm>
          <a:prstGeom prst="rect">
            <a:avLst/>
          </a:prstGeom>
          <a:noFill/>
        </p:spPr>
        <p:txBody>
          <a:bodyPr wrap="square" rtlCol="0">
            <a:spAutoFit/>
          </a:bodyPr>
          <a:lstStyle/>
          <a:p>
            <a:pPr algn="r"/>
            <a:r>
              <a:rPr lang="es-ES" sz="2800" b="1" dirty="0">
                <a:solidFill>
                  <a:schemeClr val="bg1"/>
                </a:solidFill>
              </a:rPr>
              <a:t>LÍNEAS DEL PAA SAE 2018</a:t>
            </a:r>
            <a:endParaRPr lang="es-ES" sz="2800" dirty="0">
              <a:solidFill>
                <a:schemeClr val="bg1"/>
              </a:solidFill>
            </a:endParaRPr>
          </a:p>
        </p:txBody>
      </p:sp>
    </p:spTree>
    <p:extLst>
      <p:ext uri="{BB962C8B-B14F-4D97-AF65-F5344CB8AC3E}">
        <p14:creationId xmlns:p14="http://schemas.microsoft.com/office/powerpoint/2010/main" val="118111233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5"/>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26500" y="6540500"/>
            <a:ext cx="3365500" cy="307777"/>
          </a:xfrm>
          <a:prstGeom prst="rect">
            <a:avLst/>
          </a:prstGeom>
          <a:noFill/>
        </p:spPr>
        <p:txBody>
          <a:bodyPr wrap="square" rtlCol="0">
            <a:spAutoFit/>
          </a:bodyPr>
          <a:lstStyle/>
          <a:p>
            <a:pPr algn="ctr"/>
            <a:r>
              <a:rPr lang="es-ES" sz="1400" dirty="0">
                <a:solidFill>
                  <a:srgbClr val="A9A8A9"/>
                </a:solidFill>
                <a:latin typeface="Lato Regular"/>
                <a:cs typeface="Lato Regular"/>
              </a:rPr>
              <a:t>Vicepresidencia Jurídica</a:t>
            </a:r>
          </a:p>
        </p:txBody>
      </p:sp>
      <p:sp>
        <p:nvSpPr>
          <p:cNvPr id="13" name="CuadroTexto 12"/>
          <p:cNvSpPr txBox="1"/>
          <p:nvPr/>
        </p:nvSpPr>
        <p:spPr>
          <a:xfrm>
            <a:off x="2838769" y="1380715"/>
            <a:ext cx="6867309" cy="430887"/>
          </a:xfrm>
          <a:prstGeom prst="rect">
            <a:avLst/>
          </a:prstGeom>
          <a:noFill/>
        </p:spPr>
        <p:txBody>
          <a:bodyPr wrap="square" rtlCol="0">
            <a:spAutoFit/>
          </a:bodyPr>
          <a:lstStyle/>
          <a:p>
            <a:pPr algn="ctr"/>
            <a:r>
              <a:rPr lang="es-CO" sz="2200" b="1" dirty="0"/>
              <a:t>13. VIÁTICOS Y GASTOS DE VIAJE </a:t>
            </a:r>
          </a:p>
        </p:txBody>
      </p:sp>
      <p:graphicFrame>
        <p:nvGraphicFramePr>
          <p:cNvPr id="9" name="Tabla 8">
            <a:extLst>
              <a:ext uri="{FF2B5EF4-FFF2-40B4-BE49-F238E27FC236}">
                <a16:creationId xmlns:a16="http://schemas.microsoft.com/office/drawing/2014/main" id="{69E299F2-6CCE-4E06-BF2F-A862E85BD8DC}"/>
              </a:ext>
            </a:extLst>
          </p:cNvPr>
          <p:cNvGraphicFramePr>
            <a:graphicFrameLocks noGrp="1"/>
          </p:cNvGraphicFramePr>
          <p:nvPr>
            <p:extLst/>
          </p:nvPr>
        </p:nvGraphicFramePr>
        <p:xfrm>
          <a:off x="1925053" y="2422358"/>
          <a:ext cx="8241297" cy="3048000"/>
        </p:xfrm>
        <a:graphic>
          <a:graphicData uri="http://schemas.openxmlformats.org/drawingml/2006/table">
            <a:tbl>
              <a:tblPr/>
              <a:tblGrid>
                <a:gridCol w="1420881">
                  <a:extLst>
                    <a:ext uri="{9D8B030D-6E8A-4147-A177-3AD203B41FA5}">
                      <a16:colId xmlns:a16="http://schemas.microsoft.com/office/drawing/2014/main" val="1263083942"/>
                    </a:ext>
                  </a:extLst>
                </a:gridCol>
                <a:gridCol w="1231420">
                  <a:extLst>
                    <a:ext uri="{9D8B030D-6E8A-4147-A177-3AD203B41FA5}">
                      <a16:colId xmlns:a16="http://schemas.microsoft.com/office/drawing/2014/main" val="1930700010"/>
                    </a:ext>
                  </a:extLst>
                </a:gridCol>
                <a:gridCol w="1218725">
                  <a:extLst>
                    <a:ext uri="{9D8B030D-6E8A-4147-A177-3AD203B41FA5}">
                      <a16:colId xmlns:a16="http://schemas.microsoft.com/office/drawing/2014/main" val="4109663473"/>
                    </a:ext>
                  </a:extLst>
                </a:gridCol>
                <a:gridCol w="4370271">
                  <a:extLst>
                    <a:ext uri="{9D8B030D-6E8A-4147-A177-3AD203B41FA5}">
                      <a16:colId xmlns:a16="http://schemas.microsoft.com/office/drawing/2014/main" val="1098823904"/>
                    </a:ext>
                  </a:extLst>
                </a:gridCol>
              </a:tblGrid>
              <a:tr h="1016000">
                <a:tc>
                  <a:txBody>
                    <a:bodyPr/>
                    <a:lstStyle/>
                    <a:p>
                      <a:pPr algn="ctr" fontAlgn="ctr"/>
                      <a:r>
                        <a:rPr lang="es-ES" sz="1100" b="0" i="0" u="none" strike="noStrike" dirty="0">
                          <a:solidFill>
                            <a:srgbClr val="000000"/>
                          </a:solidFill>
                          <a:effectLst/>
                          <a:latin typeface="Arial" panose="020B0604020202020204" pitchFamily="34" charset="0"/>
                        </a:rPr>
                        <a:t>VIÁTICOS Y GASTOS DE VIAJE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dirty="0">
                          <a:solidFill>
                            <a:srgbClr val="000000"/>
                          </a:solidFill>
                          <a:effectLst/>
                          <a:latin typeface="Arial" panose="020B0604020202020204" pitchFamily="34" charset="0"/>
                        </a:rPr>
                        <a:t>VICEPRESIDENCIA ADMINISTRATIVA Y FINANCIERA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100" b="1" i="0" u="none" strike="noStrike">
                          <a:solidFill>
                            <a:srgbClr val="000000"/>
                          </a:solidFill>
                          <a:effectLst/>
                          <a:latin typeface="Arial" panose="020B0604020202020204" pitchFamily="34" charset="0"/>
                        </a:rPr>
                        <a:t>               160,000,000.00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100" b="0" i="0" u="none" strike="noStrike">
                          <a:solidFill>
                            <a:srgbClr val="000000"/>
                          </a:solidFill>
                          <a:effectLst/>
                          <a:latin typeface="Arial" panose="020B0604020202020204" pitchFamily="34" charset="0"/>
                        </a:rPr>
                        <a:t>VIATICOS Y GASTOS DE VIAJE.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79932703"/>
                  </a:ext>
                </a:extLst>
              </a:tr>
              <a:tr h="1016000">
                <a:tc>
                  <a:txBody>
                    <a:bodyPr/>
                    <a:lstStyle/>
                    <a:p>
                      <a:pPr algn="ctr" fontAlgn="ctr"/>
                      <a:r>
                        <a:rPr lang="es-ES" sz="1100" b="0" i="0" u="none" strike="noStrike">
                          <a:solidFill>
                            <a:srgbClr val="000000"/>
                          </a:solidFill>
                          <a:effectLst/>
                          <a:latin typeface="Arial" panose="020B0604020202020204" pitchFamily="34" charset="0"/>
                        </a:rPr>
                        <a:t>VIÁTICOS Y GASTOS DE VIAJE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dirty="0">
                          <a:solidFill>
                            <a:srgbClr val="000000"/>
                          </a:solidFill>
                          <a:effectLst/>
                          <a:latin typeface="Arial" panose="020B0604020202020204" pitchFamily="34" charset="0"/>
                        </a:rPr>
                        <a:t>VICEPRESIDENCIA ADMINISTRATIVA Y FINANCIERA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100" b="1" i="0" u="none" strike="noStrike" dirty="0">
                          <a:solidFill>
                            <a:srgbClr val="000000"/>
                          </a:solidFill>
                          <a:effectLst/>
                          <a:latin typeface="Arial" panose="020B0604020202020204" pitchFamily="34" charset="0"/>
                        </a:rPr>
                        <a:t>               865,000,000.00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100" b="0" i="0" u="none" strike="noStrike" dirty="0">
                          <a:solidFill>
                            <a:srgbClr val="000000"/>
                          </a:solidFill>
                          <a:effectLst/>
                          <a:latin typeface="Arial" panose="020B0604020202020204" pitchFamily="34" charset="0"/>
                        </a:rPr>
                        <a:t>VIATICOS Y GASTOS DE VIAJE. ET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83689321"/>
                  </a:ext>
                </a:extLst>
              </a:tr>
              <a:tr h="1016000">
                <a:tc>
                  <a:txBody>
                    <a:bodyPr/>
                    <a:lstStyle/>
                    <a:p>
                      <a:pPr algn="ctr" fontAlgn="ctr"/>
                      <a:r>
                        <a:rPr lang="es-ES" sz="1100" b="0" i="0" u="none" strike="noStrike">
                          <a:solidFill>
                            <a:srgbClr val="000000"/>
                          </a:solidFill>
                          <a:effectLst/>
                          <a:latin typeface="Arial" panose="020B0604020202020204" pitchFamily="34" charset="0"/>
                        </a:rPr>
                        <a:t>VIÁTICOS Y GASTOS DE VIAJE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VICEPRESIDENCIA ADMINISTRATIVA Y FINANCIERA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100" b="1" i="0" u="none" strike="noStrike">
                          <a:solidFill>
                            <a:srgbClr val="000000"/>
                          </a:solidFill>
                          <a:effectLst/>
                          <a:latin typeface="Arial" panose="020B0604020202020204" pitchFamily="34" charset="0"/>
                        </a:rPr>
                        <a:t>                 50,000,000.00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100" b="0" i="0" u="none" strike="noStrike" dirty="0">
                          <a:solidFill>
                            <a:srgbClr val="000000"/>
                          </a:solidFill>
                          <a:effectLst/>
                          <a:latin typeface="Arial" panose="020B0604020202020204" pitchFamily="34" charset="0"/>
                        </a:rPr>
                        <a:t>VIATICOS Y GASTOS DE VIAJE.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54163205"/>
                  </a:ext>
                </a:extLst>
              </a:tr>
            </a:tbl>
          </a:graphicData>
        </a:graphic>
      </p:graphicFrame>
      <p:sp>
        <p:nvSpPr>
          <p:cNvPr id="10" name="Botón de acción: ir hacia atrás o anterior 9">
            <a:hlinkClick r:id="rId2" action="ppaction://hlinksldjump" highlightClick="1"/>
            <a:extLst>
              <a:ext uri="{FF2B5EF4-FFF2-40B4-BE49-F238E27FC236}">
                <a16:creationId xmlns:a16="http://schemas.microsoft.com/office/drawing/2014/main" id="{61F2E9D7-98D0-4D95-B499-7773333C18CF}"/>
              </a:ext>
            </a:extLst>
          </p:cNvPr>
          <p:cNvSpPr/>
          <p:nvPr/>
        </p:nvSpPr>
        <p:spPr>
          <a:xfrm>
            <a:off x="11451771" y="5865051"/>
            <a:ext cx="377371" cy="406400"/>
          </a:xfrm>
          <a:prstGeom prst="actionButtonBackPrevious">
            <a:avLst/>
          </a:prstGeom>
          <a:solidFill>
            <a:schemeClr val="bg1">
              <a:lumMod val="85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Rectángulo 10">
            <a:extLst>
              <a:ext uri="{FF2B5EF4-FFF2-40B4-BE49-F238E27FC236}">
                <a16:creationId xmlns:a16="http://schemas.microsoft.com/office/drawing/2014/main" id="{F8081D9F-E80B-4C2E-9D20-03D59A117E8E}"/>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descr="Fondos oscuros-01.png">
            <a:extLst>
              <a:ext uri="{FF2B5EF4-FFF2-40B4-BE49-F238E27FC236}">
                <a16:creationId xmlns:a16="http://schemas.microsoft.com/office/drawing/2014/main" id="{4646C6EB-01D9-47BA-B439-AE5A1C60D7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4" name="CuadroTexto 13">
            <a:extLst>
              <a:ext uri="{FF2B5EF4-FFF2-40B4-BE49-F238E27FC236}">
                <a16:creationId xmlns:a16="http://schemas.microsoft.com/office/drawing/2014/main" id="{CF9CA3B6-C41B-4986-85EA-759E076F85EE}"/>
              </a:ext>
            </a:extLst>
          </p:cNvPr>
          <p:cNvSpPr txBox="1"/>
          <p:nvPr/>
        </p:nvSpPr>
        <p:spPr>
          <a:xfrm>
            <a:off x="6485642" y="393032"/>
            <a:ext cx="5534754" cy="523220"/>
          </a:xfrm>
          <a:prstGeom prst="rect">
            <a:avLst/>
          </a:prstGeom>
          <a:noFill/>
        </p:spPr>
        <p:txBody>
          <a:bodyPr wrap="square" rtlCol="0">
            <a:spAutoFit/>
          </a:bodyPr>
          <a:lstStyle/>
          <a:p>
            <a:pPr algn="r"/>
            <a:r>
              <a:rPr lang="es-ES" sz="2800" b="1" dirty="0">
                <a:solidFill>
                  <a:schemeClr val="bg1"/>
                </a:solidFill>
              </a:rPr>
              <a:t>LÍNEAS DEL PAA SAE 2018</a:t>
            </a:r>
            <a:endParaRPr lang="es-ES" sz="2800" dirty="0">
              <a:solidFill>
                <a:schemeClr val="bg1"/>
              </a:solidFill>
            </a:endParaRPr>
          </a:p>
        </p:txBody>
      </p:sp>
    </p:spTree>
    <p:extLst>
      <p:ext uri="{BB962C8B-B14F-4D97-AF65-F5344CB8AC3E}">
        <p14:creationId xmlns:p14="http://schemas.microsoft.com/office/powerpoint/2010/main" val="246881276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5" name="Rectángulo 4"/>
          <p:cNvSpPr/>
          <p:nvPr/>
        </p:nvSpPr>
        <p:spPr>
          <a:xfrm>
            <a:off x="0" y="0"/>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5"/>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26500" y="6540500"/>
            <a:ext cx="3365500" cy="307777"/>
          </a:xfrm>
          <a:prstGeom prst="rect">
            <a:avLst/>
          </a:prstGeom>
          <a:noFill/>
        </p:spPr>
        <p:txBody>
          <a:bodyPr wrap="square" rtlCol="0">
            <a:spAutoFit/>
          </a:bodyPr>
          <a:lstStyle/>
          <a:p>
            <a:pPr algn="ctr"/>
            <a:r>
              <a:rPr lang="es-ES" sz="1400" dirty="0">
                <a:solidFill>
                  <a:srgbClr val="A9A8A9"/>
                </a:solidFill>
                <a:latin typeface="Lato Regular"/>
                <a:cs typeface="Lato Regular"/>
              </a:rPr>
              <a:t>Vicepresidencia Jurídica</a:t>
            </a:r>
          </a:p>
        </p:txBody>
      </p:sp>
      <p:sp>
        <p:nvSpPr>
          <p:cNvPr id="11" name="Rectángulo 10">
            <a:extLst>
              <a:ext uri="{FF2B5EF4-FFF2-40B4-BE49-F238E27FC236}">
                <a16:creationId xmlns:a16="http://schemas.microsoft.com/office/drawing/2014/main" id="{5C8F1454-C464-42AD-9B2B-979A014C5146}"/>
              </a:ext>
            </a:extLst>
          </p:cNvPr>
          <p:cNvSpPr/>
          <p:nvPr/>
        </p:nvSpPr>
        <p:spPr>
          <a:xfrm>
            <a:off x="0" y="0"/>
            <a:ext cx="9144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r>
              <a:rPr lang="es-ES" dirty="0">
                <a:latin typeface="Arial" panose="020B0604020202020204" pitchFamily="34" charset="0"/>
                <a:cs typeface="Arial" panose="020B0604020202020204" pitchFamily="34" charset="0"/>
              </a:rPr>
              <a:t>CRONOGRAMA</a:t>
            </a:r>
          </a:p>
        </p:txBody>
      </p:sp>
      <p:sp>
        <p:nvSpPr>
          <p:cNvPr id="14" name="Botón de acción: ir hacia atrás o anterior 13">
            <a:hlinkClick r:id="rId2" action="ppaction://hlinksldjump" highlightClick="1"/>
            <a:extLst>
              <a:ext uri="{FF2B5EF4-FFF2-40B4-BE49-F238E27FC236}">
                <a16:creationId xmlns:a16="http://schemas.microsoft.com/office/drawing/2014/main" id="{0CC37C99-229B-4C06-BDA4-6083DC3F96B4}"/>
              </a:ext>
            </a:extLst>
          </p:cNvPr>
          <p:cNvSpPr/>
          <p:nvPr/>
        </p:nvSpPr>
        <p:spPr>
          <a:xfrm>
            <a:off x="11661911" y="6068491"/>
            <a:ext cx="377371" cy="406400"/>
          </a:xfrm>
          <a:prstGeom prst="actionButtonBackPrevious">
            <a:avLst/>
          </a:prstGeom>
          <a:solidFill>
            <a:schemeClr val="bg1">
              <a:lumMod val="85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7" name="Imagen 6">
            <a:extLst>
              <a:ext uri="{FF2B5EF4-FFF2-40B4-BE49-F238E27FC236}">
                <a16:creationId xmlns:a16="http://schemas.microsoft.com/office/drawing/2014/main" id="{B8056909-46D4-4D57-ACA6-7FA21399DF99}"/>
              </a:ext>
            </a:extLst>
          </p:cNvPr>
          <p:cNvPicPr>
            <a:picLocks noChangeAspect="1"/>
          </p:cNvPicPr>
          <p:nvPr/>
        </p:nvPicPr>
        <p:blipFill>
          <a:blip r:embed="rId3"/>
          <a:stretch>
            <a:fillRect/>
          </a:stretch>
        </p:blipFill>
        <p:spPr>
          <a:xfrm>
            <a:off x="560111" y="1640113"/>
            <a:ext cx="10963720" cy="2888343"/>
          </a:xfrm>
          <a:prstGeom prst="rect">
            <a:avLst/>
          </a:prstGeom>
        </p:spPr>
      </p:pic>
      <p:sp>
        <p:nvSpPr>
          <p:cNvPr id="9" name="Rectángulo 8">
            <a:extLst>
              <a:ext uri="{FF2B5EF4-FFF2-40B4-BE49-F238E27FC236}">
                <a16:creationId xmlns:a16="http://schemas.microsoft.com/office/drawing/2014/main" id="{48888F11-0547-4978-931A-DEA96DB41465}"/>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Imagen 9" descr="Fondos oscuros-01.png">
            <a:extLst>
              <a:ext uri="{FF2B5EF4-FFF2-40B4-BE49-F238E27FC236}">
                <a16:creationId xmlns:a16="http://schemas.microsoft.com/office/drawing/2014/main" id="{CC1E06C2-C1CB-4009-A238-5FDC673CEB4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a:extLst>
              <a:ext uri="{FF2B5EF4-FFF2-40B4-BE49-F238E27FC236}">
                <a16:creationId xmlns:a16="http://schemas.microsoft.com/office/drawing/2014/main" id="{642CCB08-D89E-4156-8FC9-7E574C3A8F68}"/>
              </a:ext>
            </a:extLst>
          </p:cNvPr>
          <p:cNvSpPr txBox="1"/>
          <p:nvPr/>
        </p:nvSpPr>
        <p:spPr>
          <a:xfrm>
            <a:off x="6485642" y="393032"/>
            <a:ext cx="5534754" cy="523220"/>
          </a:xfrm>
          <a:prstGeom prst="rect">
            <a:avLst/>
          </a:prstGeom>
          <a:noFill/>
        </p:spPr>
        <p:txBody>
          <a:bodyPr wrap="square" rtlCol="0">
            <a:spAutoFit/>
          </a:bodyPr>
          <a:lstStyle/>
          <a:p>
            <a:pPr algn="r"/>
            <a:r>
              <a:rPr lang="es-ES" sz="2800" b="1" dirty="0">
                <a:solidFill>
                  <a:schemeClr val="bg1"/>
                </a:solidFill>
              </a:rPr>
              <a:t>CRONOGRAMA</a:t>
            </a:r>
            <a:endParaRPr lang="es-ES" sz="2800" dirty="0">
              <a:solidFill>
                <a:schemeClr val="bg1"/>
              </a:solidFill>
            </a:endParaRPr>
          </a:p>
        </p:txBody>
      </p:sp>
    </p:spTree>
    <p:extLst>
      <p:ext uri="{BB962C8B-B14F-4D97-AF65-F5344CB8AC3E}">
        <p14:creationId xmlns:p14="http://schemas.microsoft.com/office/powerpoint/2010/main" val="184537009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5" name="Rectángulo 4"/>
          <p:cNvSpPr/>
          <p:nvPr/>
        </p:nvSpPr>
        <p:spPr>
          <a:xfrm>
            <a:off x="0" y="0"/>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5"/>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26500" y="6540500"/>
            <a:ext cx="3365500" cy="307777"/>
          </a:xfrm>
          <a:prstGeom prst="rect">
            <a:avLst/>
          </a:prstGeom>
          <a:noFill/>
        </p:spPr>
        <p:txBody>
          <a:bodyPr wrap="square" rtlCol="0">
            <a:spAutoFit/>
          </a:bodyPr>
          <a:lstStyle/>
          <a:p>
            <a:pPr algn="ctr"/>
            <a:r>
              <a:rPr lang="es-ES" sz="1400" dirty="0">
                <a:solidFill>
                  <a:srgbClr val="A9A8A9"/>
                </a:solidFill>
                <a:latin typeface="Lato Regular"/>
                <a:cs typeface="Lato Regular"/>
              </a:rPr>
              <a:t>Vicepresidencia Jurídica</a:t>
            </a:r>
          </a:p>
        </p:txBody>
      </p:sp>
      <p:sp>
        <p:nvSpPr>
          <p:cNvPr id="11" name="Rectángulo 10">
            <a:extLst>
              <a:ext uri="{FF2B5EF4-FFF2-40B4-BE49-F238E27FC236}">
                <a16:creationId xmlns:a16="http://schemas.microsoft.com/office/drawing/2014/main" id="{5C8F1454-C464-42AD-9B2B-979A014C5146}"/>
              </a:ext>
            </a:extLst>
          </p:cNvPr>
          <p:cNvSpPr/>
          <p:nvPr/>
        </p:nvSpPr>
        <p:spPr>
          <a:xfrm>
            <a:off x="0" y="0"/>
            <a:ext cx="9144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r>
              <a:rPr lang="es-ES" dirty="0">
                <a:latin typeface="Arial" panose="020B0604020202020204" pitchFamily="34" charset="0"/>
                <a:cs typeface="Arial" panose="020B0604020202020204" pitchFamily="34" charset="0"/>
              </a:rPr>
              <a:t>CRONOGRAMA</a:t>
            </a:r>
          </a:p>
        </p:txBody>
      </p:sp>
      <p:sp>
        <p:nvSpPr>
          <p:cNvPr id="10" name="Botón de acción: ir hacia atrás o anterior 9">
            <a:hlinkClick r:id="rId2" action="ppaction://hlinksldjump" highlightClick="1"/>
            <a:extLst>
              <a:ext uri="{FF2B5EF4-FFF2-40B4-BE49-F238E27FC236}">
                <a16:creationId xmlns:a16="http://schemas.microsoft.com/office/drawing/2014/main" id="{90A5280C-F92E-4194-B41B-035BC11FCD38}"/>
              </a:ext>
            </a:extLst>
          </p:cNvPr>
          <p:cNvSpPr/>
          <p:nvPr/>
        </p:nvSpPr>
        <p:spPr>
          <a:xfrm>
            <a:off x="11661911" y="6068491"/>
            <a:ext cx="377371" cy="406400"/>
          </a:xfrm>
          <a:prstGeom prst="actionButtonBackPrevious">
            <a:avLst/>
          </a:prstGeom>
          <a:solidFill>
            <a:schemeClr val="bg1">
              <a:lumMod val="85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 name="Imagen 1">
            <a:extLst>
              <a:ext uri="{FF2B5EF4-FFF2-40B4-BE49-F238E27FC236}">
                <a16:creationId xmlns:a16="http://schemas.microsoft.com/office/drawing/2014/main" id="{E6C2321B-8872-40A7-97B5-1589C3AA8F78}"/>
              </a:ext>
            </a:extLst>
          </p:cNvPr>
          <p:cNvPicPr>
            <a:picLocks noChangeAspect="1"/>
          </p:cNvPicPr>
          <p:nvPr/>
        </p:nvPicPr>
        <p:blipFill>
          <a:blip r:embed="rId3"/>
          <a:stretch>
            <a:fillRect/>
          </a:stretch>
        </p:blipFill>
        <p:spPr>
          <a:xfrm>
            <a:off x="667657" y="1352291"/>
            <a:ext cx="10994253" cy="4206048"/>
          </a:xfrm>
          <a:prstGeom prst="rect">
            <a:avLst/>
          </a:prstGeom>
        </p:spPr>
      </p:pic>
      <p:sp>
        <p:nvSpPr>
          <p:cNvPr id="9" name="Rectángulo 8">
            <a:extLst>
              <a:ext uri="{FF2B5EF4-FFF2-40B4-BE49-F238E27FC236}">
                <a16:creationId xmlns:a16="http://schemas.microsoft.com/office/drawing/2014/main" id="{AF4298FC-ACC6-40B3-A369-54517F09C841}"/>
              </a:ext>
            </a:extLst>
          </p:cNvPr>
          <p:cNvSpPr/>
          <p:nvPr/>
        </p:nvSpPr>
        <p:spPr>
          <a:xfrm>
            <a:off x="0" y="0"/>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descr="Fondos oscuros-01.png">
            <a:extLst>
              <a:ext uri="{FF2B5EF4-FFF2-40B4-BE49-F238E27FC236}">
                <a16:creationId xmlns:a16="http://schemas.microsoft.com/office/drawing/2014/main" id="{B32133E1-1D04-4D68-9F18-B453707E91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3" name="CuadroTexto 12">
            <a:extLst>
              <a:ext uri="{FF2B5EF4-FFF2-40B4-BE49-F238E27FC236}">
                <a16:creationId xmlns:a16="http://schemas.microsoft.com/office/drawing/2014/main" id="{436A12C8-4F54-4DF4-96AF-663D5DAACCE6}"/>
              </a:ext>
            </a:extLst>
          </p:cNvPr>
          <p:cNvSpPr txBox="1"/>
          <p:nvPr/>
        </p:nvSpPr>
        <p:spPr>
          <a:xfrm>
            <a:off x="6485642" y="393032"/>
            <a:ext cx="5534754" cy="523220"/>
          </a:xfrm>
          <a:prstGeom prst="rect">
            <a:avLst/>
          </a:prstGeom>
          <a:noFill/>
        </p:spPr>
        <p:txBody>
          <a:bodyPr wrap="square" rtlCol="0">
            <a:spAutoFit/>
          </a:bodyPr>
          <a:lstStyle/>
          <a:p>
            <a:pPr algn="r"/>
            <a:r>
              <a:rPr lang="es-ES" sz="2800" b="1" dirty="0">
                <a:solidFill>
                  <a:schemeClr val="bg1"/>
                </a:solidFill>
              </a:rPr>
              <a:t>CRONOGRAMA</a:t>
            </a:r>
            <a:endParaRPr lang="es-ES" sz="2800" dirty="0">
              <a:solidFill>
                <a:schemeClr val="bg1"/>
              </a:solidFill>
            </a:endParaRPr>
          </a:p>
        </p:txBody>
      </p:sp>
    </p:spTree>
    <p:extLst>
      <p:ext uri="{BB962C8B-B14F-4D97-AF65-F5344CB8AC3E}">
        <p14:creationId xmlns:p14="http://schemas.microsoft.com/office/powerpoint/2010/main" val="308629224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5" name="Rectángulo 4"/>
          <p:cNvSpPr/>
          <p:nvPr/>
        </p:nvSpPr>
        <p:spPr>
          <a:xfrm>
            <a:off x="0" y="0"/>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5"/>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26500" y="6540500"/>
            <a:ext cx="3365500" cy="307777"/>
          </a:xfrm>
          <a:prstGeom prst="rect">
            <a:avLst/>
          </a:prstGeom>
          <a:noFill/>
        </p:spPr>
        <p:txBody>
          <a:bodyPr wrap="square" rtlCol="0">
            <a:spAutoFit/>
          </a:bodyPr>
          <a:lstStyle/>
          <a:p>
            <a:pPr algn="ctr"/>
            <a:r>
              <a:rPr lang="es-ES" sz="1400" dirty="0">
                <a:solidFill>
                  <a:srgbClr val="A9A8A9"/>
                </a:solidFill>
                <a:latin typeface="Lato Regular"/>
                <a:cs typeface="Lato Regular"/>
              </a:rPr>
              <a:t>Vicepresidencia Jurídica</a:t>
            </a:r>
          </a:p>
        </p:txBody>
      </p:sp>
      <p:sp>
        <p:nvSpPr>
          <p:cNvPr id="11" name="Rectángulo 10">
            <a:extLst>
              <a:ext uri="{FF2B5EF4-FFF2-40B4-BE49-F238E27FC236}">
                <a16:creationId xmlns:a16="http://schemas.microsoft.com/office/drawing/2014/main" id="{5C8F1454-C464-42AD-9B2B-979A014C5146}"/>
              </a:ext>
            </a:extLst>
          </p:cNvPr>
          <p:cNvSpPr/>
          <p:nvPr/>
        </p:nvSpPr>
        <p:spPr>
          <a:xfrm>
            <a:off x="0" y="0"/>
            <a:ext cx="9144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r>
              <a:rPr lang="es-ES" dirty="0">
                <a:latin typeface="Arial" panose="020B0604020202020204" pitchFamily="34" charset="0"/>
                <a:cs typeface="Arial" panose="020B0604020202020204" pitchFamily="34" charset="0"/>
              </a:rPr>
              <a:t>CRONOGRAMA</a:t>
            </a:r>
          </a:p>
        </p:txBody>
      </p:sp>
      <p:sp>
        <p:nvSpPr>
          <p:cNvPr id="9" name="Botón de acción: ir hacia atrás o anterior 8">
            <a:hlinkClick r:id="rId2" action="ppaction://hlinksldjump" highlightClick="1"/>
            <a:extLst>
              <a:ext uri="{FF2B5EF4-FFF2-40B4-BE49-F238E27FC236}">
                <a16:creationId xmlns:a16="http://schemas.microsoft.com/office/drawing/2014/main" id="{32104EDF-8F99-4AC9-A1CF-41F033CE1AE0}"/>
              </a:ext>
            </a:extLst>
          </p:cNvPr>
          <p:cNvSpPr/>
          <p:nvPr/>
        </p:nvSpPr>
        <p:spPr>
          <a:xfrm>
            <a:off x="11661911" y="6068491"/>
            <a:ext cx="377371" cy="406400"/>
          </a:xfrm>
          <a:prstGeom prst="actionButtonBackPrevious">
            <a:avLst/>
          </a:prstGeom>
          <a:solidFill>
            <a:schemeClr val="bg1">
              <a:lumMod val="85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7" name="Imagen 6">
            <a:extLst>
              <a:ext uri="{FF2B5EF4-FFF2-40B4-BE49-F238E27FC236}">
                <a16:creationId xmlns:a16="http://schemas.microsoft.com/office/drawing/2014/main" id="{13D43741-B5F8-4795-A6A8-25739CAED5D2}"/>
              </a:ext>
            </a:extLst>
          </p:cNvPr>
          <p:cNvPicPr>
            <a:picLocks noChangeAspect="1"/>
          </p:cNvPicPr>
          <p:nvPr/>
        </p:nvPicPr>
        <p:blipFill>
          <a:blip r:embed="rId3"/>
          <a:stretch>
            <a:fillRect/>
          </a:stretch>
        </p:blipFill>
        <p:spPr>
          <a:xfrm>
            <a:off x="562602" y="1480457"/>
            <a:ext cx="11047668" cy="2917372"/>
          </a:xfrm>
          <a:prstGeom prst="rect">
            <a:avLst/>
          </a:prstGeom>
        </p:spPr>
      </p:pic>
      <p:sp>
        <p:nvSpPr>
          <p:cNvPr id="10" name="Rectángulo 9">
            <a:extLst>
              <a:ext uri="{FF2B5EF4-FFF2-40B4-BE49-F238E27FC236}">
                <a16:creationId xmlns:a16="http://schemas.microsoft.com/office/drawing/2014/main" id="{572599D0-53B9-4917-9D52-1C6D29FA7922}"/>
              </a:ext>
            </a:extLst>
          </p:cNvPr>
          <p:cNvSpPr/>
          <p:nvPr/>
        </p:nvSpPr>
        <p:spPr>
          <a:xfrm>
            <a:off x="0" y="0"/>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descr="Fondos oscuros-01.png">
            <a:extLst>
              <a:ext uri="{FF2B5EF4-FFF2-40B4-BE49-F238E27FC236}">
                <a16:creationId xmlns:a16="http://schemas.microsoft.com/office/drawing/2014/main" id="{9393A290-B96F-4C86-ADA3-B9FEA5D78C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3" name="CuadroTexto 12">
            <a:extLst>
              <a:ext uri="{FF2B5EF4-FFF2-40B4-BE49-F238E27FC236}">
                <a16:creationId xmlns:a16="http://schemas.microsoft.com/office/drawing/2014/main" id="{62E7AC22-6D2B-4E55-8300-72ED026C97A3}"/>
              </a:ext>
            </a:extLst>
          </p:cNvPr>
          <p:cNvSpPr txBox="1"/>
          <p:nvPr/>
        </p:nvSpPr>
        <p:spPr>
          <a:xfrm>
            <a:off x="6485642" y="393032"/>
            <a:ext cx="5534754" cy="523220"/>
          </a:xfrm>
          <a:prstGeom prst="rect">
            <a:avLst/>
          </a:prstGeom>
          <a:noFill/>
        </p:spPr>
        <p:txBody>
          <a:bodyPr wrap="square" rtlCol="0">
            <a:spAutoFit/>
          </a:bodyPr>
          <a:lstStyle/>
          <a:p>
            <a:pPr algn="r"/>
            <a:r>
              <a:rPr lang="es-ES" sz="2800" b="1" dirty="0">
                <a:solidFill>
                  <a:schemeClr val="bg1"/>
                </a:solidFill>
              </a:rPr>
              <a:t>CRONOGRAMA</a:t>
            </a:r>
            <a:endParaRPr lang="es-ES" sz="2800" dirty="0">
              <a:solidFill>
                <a:schemeClr val="bg1"/>
              </a:solidFill>
            </a:endParaRPr>
          </a:p>
        </p:txBody>
      </p:sp>
    </p:spTree>
    <p:extLst>
      <p:ext uri="{BB962C8B-B14F-4D97-AF65-F5344CB8AC3E}">
        <p14:creationId xmlns:p14="http://schemas.microsoft.com/office/powerpoint/2010/main" val="301669271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5" name="Rectángulo 4"/>
          <p:cNvSpPr/>
          <p:nvPr/>
        </p:nvSpPr>
        <p:spPr>
          <a:xfrm>
            <a:off x="0" y="0"/>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5"/>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26500" y="6540500"/>
            <a:ext cx="3365500" cy="307777"/>
          </a:xfrm>
          <a:prstGeom prst="rect">
            <a:avLst/>
          </a:prstGeom>
          <a:noFill/>
        </p:spPr>
        <p:txBody>
          <a:bodyPr wrap="square" rtlCol="0">
            <a:spAutoFit/>
          </a:bodyPr>
          <a:lstStyle/>
          <a:p>
            <a:pPr algn="ctr"/>
            <a:r>
              <a:rPr lang="es-ES" sz="1400" dirty="0">
                <a:solidFill>
                  <a:srgbClr val="A9A8A9"/>
                </a:solidFill>
                <a:latin typeface="Lato Regular"/>
                <a:cs typeface="Lato Regular"/>
              </a:rPr>
              <a:t>Vicepresidencia Jurídica</a:t>
            </a:r>
          </a:p>
        </p:txBody>
      </p:sp>
      <p:sp>
        <p:nvSpPr>
          <p:cNvPr id="11" name="Rectángulo 10">
            <a:extLst>
              <a:ext uri="{FF2B5EF4-FFF2-40B4-BE49-F238E27FC236}">
                <a16:creationId xmlns:a16="http://schemas.microsoft.com/office/drawing/2014/main" id="{5C8F1454-C464-42AD-9B2B-979A014C5146}"/>
              </a:ext>
            </a:extLst>
          </p:cNvPr>
          <p:cNvSpPr/>
          <p:nvPr/>
        </p:nvSpPr>
        <p:spPr>
          <a:xfrm>
            <a:off x="0" y="0"/>
            <a:ext cx="9144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r>
              <a:rPr lang="es-ES" dirty="0">
                <a:latin typeface="Arial" panose="020B0604020202020204" pitchFamily="34" charset="0"/>
                <a:cs typeface="Arial" panose="020B0604020202020204" pitchFamily="34" charset="0"/>
              </a:rPr>
              <a:t>CRONOGRAMA</a:t>
            </a:r>
          </a:p>
        </p:txBody>
      </p:sp>
      <p:sp>
        <p:nvSpPr>
          <p:cNvPr id="9" name="Botón de acción: ir hacia atrás o anterior 8">
            <a:hlinkClick r:id="rId2" action="ppaction://hlinksldjump" highlightClick="1"/>
            <a:extLst>
              <a:ext uri="{FF2B5EF4-FFF2-40B4-BE49-F238E27FC236}">
                <a16:creationId xmlns:a16="http://schemas.microsoft.com/office/drawing/2014/main" id="{1CEF2FDE-1F5B-4C1F-B230-9AB22823A574}"/>
              </a:ext>
            </a:extLst>
          </p:cNvPr>
          <p:cNvSpPr/>
          <p:nvPr/>
        </p:nvSpPr>
        <p:spPr>
          <a:xfrm>
            <a:off x="11661911" y="6068491"/>
            <a:ext cx="377371" cy="406400"/>
          </a:xfrm>
          <a:prstGeom prst="actionButtonBackPrevious">
            <a:avLst/>
          </a:prstGeom>
          <a:solidFill>
            <a:schemeClr val="bg1">
              <a:lumMod val="85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3" name="Imagen 2">
            <a:extLst>
              <a:ext uri="{FF2B5EF4-FFF2-40B4-BE49-F238E27FC236}">
                <a16:creationId xmlns:a16="http://schemas.microsoft.com/office/drawing/2014/main" id="{3AB643FA-DB4F-4B52-A443-4D2B7DFB530F}"/>
              </a:ext>
            </a:extLst>
          </p:cNvPr>
          <p:cNvPicPr>
            <a:picLocks noChangeAspect="1"/>
          </p:cNvPicPr>
          <p:nvPr/>
        </p:nvPicPr>
        <p:blipFill>
          <a:blip r:embed="rId3"/>
          <a:stretch>
            <a:fillRect/>
          </a:stretch>
        </p:blipFill>
        <p:spPr>
          <a:xfrm>
            <a:off x="491736" y="1538514"/>
            <a:ext cx="11223851" cy="2946400"/>
          </a:xfrm>
          <a:prstGeom prst="rect">
            <a:avLst/>
          </a:prstGeom>
        </p:spPr>
      </p:pic>
      <p:sp>
        <p:nvSpPr>
          <p:cNvPr id="10" name="Rectángulo 9">
            <a:extLst>
              <a:ext uri="{FF2B5EF4-FFF2-40B4-BE49-F238E27FC236}">
                <a16:creationId xmlns:a16="http://schemas.microsoft.com/office/drawing/2014/main" id="{E4DC869E-2AF0-4D20-834F-9C4FD2235DA3}"/>
              </a:ext>
            </a:extLst>
          </p:cNvPr>
          <p:cNvSpPr/>
          <p:nvPr/>
        </p:nvSpPr>
        <p:spPr>
          <a:xfrm>
            <a:off x="0" y="0"/>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descr="Fondos oscuros-01.png">
            <a:extLst>
              <a:ext uri="{FF2B5EF4-FFF2-40B4-BE49-F238E27FC236}">
                <a16:creationId xmlns:a16="http://schemas.microsoft.com/office/drawing/2014/main" id="{8CB7FCFE-962A-44F5-9834-DC29D24164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3" name="CuadroTexto 12">
            <a:extLst>
              <a:ext uri="{FF2B5EF4-FFF2-40B4-BE49-F238E27FC236}">
                <a16:creationId xmlns:a16="http://schemas.microsoft.com/office/drawing/2014/main" id="{D91D2D51-A08C-4BD2-B613-4CBBBD3835DD}"/>
              </a:ext>
            </a:extLst>
          </p:cNvPr>
          <p:cNvSpPr txBox="1"/>
          <p:nvPr/>
        </p:nvSpPr>
        <p:spPr>
          <a:xfrm>
            <a:off x="6485642" y="393032"/>
            <a:ext cx="5534754" cy="523220"/>
          </a:xfrm>
          <a:prstGeom prst="rect">
            <a:avLst/>
          </a:prstGeom>
          <a:noFill/>
        </p:spPr>
        <p:txBody>
          <a:bodyPr wrap="square" rtlCol="0">
            <a:spAutoFit/>
          </a:bodyPr>
          <a:lstStyle/>
          <a:p>
            <a:pPr algn="r"/>
            <a:r>
              <a:rPr lang="es-ES" sz="2800" b="1" dirty="0">
                <a:solidFill>
                  <a:schemeClr val="bg1"/>
                </a:solidFill>
              </a:rPr>
              <a:t>CRONOGRAMA</a:t>
            </a:r>
            <a:endParaRPr lang="es-ES" sz="2800" dirty="0">
              <a:solidFill>
                <a:schemeClr val="bg1"/>
              </a:solidFill>
            </a:endParaRPr>
          </a:p>
        </p:txBody>
      </p:sp>
    </p:spTree>
    <p:extLst>
      <p:ext uri="{BB962C8B-B14F-4D97-AF65-F5344CB8AC3E}">
        <p14:creationId xmlns:p14="http://schemas.microsoft.com/office/powerpoint/2010/main" val="76483888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5" name="Rectángulo 4"/>
          <p:cNvSpPr/>
          <p:nvPr/>
        </p:nvSpPr>
        <p:spPr>
          <a:xfrm>
            <a:off x="0" y="0"/>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5"/>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26500" y="6540500"/>
            <a:ext cx="3365500" cy="307777"/>
          </a:xfrm>
          <a:prstGeom prst="rect">
            <a:avLst/>
          </a:prstGeom>
          <a:noFill/>
        </p:spPr>
        <p:txBody>
          <a:bodyPr wrap="square" rtlCol="0">
            <a:spAutoFit/>
          </a:bodyPr>
          <a:lstStyle/>
          <a:p>
            <a:pPr algn="ctr"/>
            <a:r>
              <a:rPr lang="es-ES" sz="1400" dirty="0">
                <a:solidFill>
                  <a:srgbClr val="A9A8A9"/>
                </a:solidFill>
                <a:latin typeface="Lato Regular"/>
                <a:cs typeface="Lato Regular"/>
              </a:rPr>
              <a:t>Vicepresidencia Jurídica</a:t>
            </a:r>
          </a:p>
        </p:txBody>
      </p:sp>
      <p:sp>
        <p:nvSpPr>
          <p:cNvPr id="11" name="Rectángulo 10">
            <a:extLst>
              <a:ext uri="{FF2B5EF4-FFF2-40B4-BE49-F238E27FC236}">
                <a16:creationId xmlns:a16="http://schemas.microsoft.com/office/drawing/2014/main" id="{5C8F1454-C464-42AD-9B2B-979A014C5146}"/>
              </a:ext>
            </a:extLst>
          </p:cNvPr>
          <p:cNvSpPr/>
          <p:nvPr/>
        </p:nvSpPr>
        <p:spPr>
          <a:xfrm>
            <a:off x="0" y="0"/>
            <a:ext cx="9144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r>
              <a:rPr lang="es-ES" dirty="0">
                <a:latin typeface="Arial" panose="020B0604020202020204" pitchFamily="34" charset="0"/>
                <a:cs typeface="Arial" panose="020B0604020202020204" pitchFamily="34" charset="0"/>
              </a:rPr>
              <a:t>CRONOGRAMA</a:t>
            </a:r>
          </a:p>
        </p:txBody>
      </p:sp>
      <p:sp>
        <p:nvSpPr>
          <p:cNvPr id="10" name="Botón de acción: ir hacia atrás o anterior 9">
            <a:hlinkClick r:id="rId2" action="ppaction://hlinksldjump" highlightClick="1"/>
            <a:extLst>
              <a:ext uri="{FF2B5EF4-FFF2-40B4-BE49-F238E27FC236}">
                <a16:creationId xmlns:a16="http://schemas.microsoft.com/office/drawing/2014/main" id="{1F287EF2-64B1-4148-951C-3EEBA83C79F6}"/>
              </a:ext>
            </a:extLst>
          </p:cNvPr>
          <p:cNvSpPr/>
          <p:nvPr/>
        </p:nvSpPr>
        <p:spPr>
          <a:xfrm>
            <a:off x="11661911" y="6068491"/>
            <a:ext cx="377371" cy="406400"/>
          </a:xfrm>
          <a:prstGeom prst="actionButtonBackPrevious">
            <a:avLst/>
          </a:prstGeom>
          <a:solidFill>
            <a:schemeClr val="bg1">
              <a:lumMod val="85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3" name="Imagen 2">
            <a:extLst>
              <a:ext uri="{FF2B5EF4-FFF2-40B4-BE49-F238E27FC236}">
                <a16:creationId xmlns:a16="http://schemas.microsoft.com/office/drawing/2014/main" id="{1D529385-D6A0-43AD-950D-43858F91B241}"/>
              </a:ext>
            </a:extLst>
          </p:cNvPr>
          <p:cNvPicPr>
            <a:picLocks noChangeAspect="1"/>
          </p:cNvPicPr>
          <p:nvPr/>
        </p:nvPicPr>
        <p:blipFill>
          <a:blip r:embed="rId3"/>
          <a:stretch>
            <a:fillRect/>
          </a:stretch>
        </p:blipFill>
        <p:spPr>
          <a:xfrm>
            <a:off x="601860" y="1509485"/>
            <a:ext cx="11046425" cy="2336801"/>
          </a:xfrm>
          <a:prstGeom prst="rect">
            <a:avLst/>
          </a:prstGeom>
        </p:spPr>
      </p:pic>
      <p:sp>
        <p:nvSpPr>
          <p:cNvPr id="9" name="Rectángulo 8">
            <a:extLst>
              <a:ext uri="{FF2B5EF4-FFF2-40B4-BE49-F238E27FC236}">
                <a16:creationId xmlns:a16="http://schemas.microsoft.com/office/drawing/2014/main" id="{5CDC27BE-AD9B-4488-A7FC-FB6DFE2ED696}"/>
              </a:ext>
            </a:extLst>
          </p:cNvPr>
          <p:cNvSpPr/>
          <p:nvPr/>
        </p:nvSpPr>
        <p:spPr>
          <a:xfrm>
            <a:off x="0" y="0"/>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descr="Fondos oscuros-01.png">
            <a:extLst>
              <a:ext uri="{FF2B5EF4-FFF2-40B4-BE49-F238E27FC236}">
                <a16:creationId xmlns:a16="http://schemas.microsoft.com/office/drawing/2014/main" id="{C13C3C76-97AB-45E7-9CF3-FDDE108546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3" name="CuadroTexto 12">
            <a:extLst>
              <a:ext uri="{FF2B5EF4-FFF2-40B4-BE49-F238E27FC236}">
                <a16:creationId xmlns:a16="http://schemas.microsoft.com/office/drawing/2014/main" id="{8C4C4D2D-6062-4581-8A2E-3B99BBBA44DD}"/>
              </a:ext>
            </a:extLst>
          </p:cNvPr>
          <p:cNvSpPr txBox="1"/>
          <p:nvPr/>
        </p:nvSpPr>
        <p:spPr>
          <a:xfrm>
            <a:off x="6485642" y="393032"/>
            <a:ext cx="5534754" cy="523220"/>
          </a:xfrm>
          <a:prstGeom prst="rect">
            <a:avLst/>
          </a:prstGeom>
          <a:noFill/>
        </p:spPr>
        <p:txBody>
          <a:bodyPr wrap="square" rtlCol="0">
            <a:spAutoFit/>
          </a:bodyPr>
          <a:lstStyle/>
          <a:p>
            <a:pPr algn="r"/>
            <a:r>
              <a:rPr lang="es-ES" sz="2800" b="1" dirty="0">
                <a:solidFill>
                  <a:schemeClr val="bg1"/>
                </a:solidFill>
              </a:rPr>
              <a:t>CRONOGRAMA</a:t>
            </a:r>
            <a:endParaRPr lang="es-ES" sz="2800" dirty="0">
              <a:solidFill>
                <a:schemeClr val="bg1"/>
              </a:solidFill>
            </a:endParaRPr>
          </a:p>
        </p:txBody>
      </p:sp>
    </p:spTree>
    <p:extLst>
      <p:ext uri="{BB962C8B-B14F-4D97-AF65-F5344CB8AC3E}">
        <p14:creationId xmlns:p14="http://schemas.microsoft.com/office/powerpoint/2010/main" val="93673383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5" name="Rectángulo 4"/>
          <p:cNvSpPr/>
          <p:nvPr/>
        </p:nvSpPr>
        <p:spPr>
          <a:xfrm>
            <a:off x="0" y="0"/>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5"/>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26500" y="6540500"/>
            <a:ext cx="3365500" cy="307777"/>
          </a:xfrm>
          <a:prstGeom prst="rect">
            <a:avLst/>
          </a:prstGeom>
          <a:noFill/>
        </p:spPr>
        <p:txBody>
          <a:bodyPr wrap="square" rtlCol="0">
            <a:spAutoFit/>
          </a:bodyPr>
          <a:lstStyle/>
          <a:p>
            <a:pPr algn="ctr"/>
            <a:r>
              <a:rPr lang="es-ES" sz="1400" dirty="0">
                <a:solidFill>
                  <a:srgbClr val="A9A8A9"/>
                </a:solidFill>
                <a:latin typeface="Lato Regular"/>
                <a:cs typeface="Lato Regular"/>
              </a:rPr>
              <a:t>Vicepresidencia Jurídica</a:t>
            </a:r>
          </a:p>
        </p:txBody>
      </p:sp>
      <p:sp>
        <p:nvSpPr>
          <p:cNvPr id="11" name="Rectángulo 10">
            <a:extLst>
              <a:ext uri="{FF2B5EF4-FFF2-40B4-BE49-F238E27FC236}">
                <a16:creationId xmlns:a16="http://schemas.microsoft.com/office/drawing/2014/main" id="{5C8F1454-C464-42AD-9B2B-979A014C5146}"/>
              </a:ext>
            </a:extLst>
          </p:cNvPr>
          <p:cNvSpPr/>
          <p:nvPr/>
        </p:nvSpPr>
        <p:spPr>
          <a:xfrm>
            <a:off x="0" y="0"/>
            <a:ext cx="9144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r>
              <a:rPr lang="es-ES" dirty="0">
                <a:latin typeface="Arial" panose="020B0604020202020204" pitchFamily="34" charset="0"/>
                <a:cs typeface="Arial" panose="020B0604020202020204" pitchFamily="34" charset="0"/>
              </a:rPr>
              <a:t>CRONOGRAMA</a:t>
            </a:r>
          </a:p>
        </p:txBody>
      </p:sp>
      <p:sp>
        <p:nvSpPr>
          <p:cNvPr id="9" name="Botón de acción: ir hacia atrás o anterior 8">
            <a:hlinkClick r:id="rId2" action="ppaction://hlinksldjump" highlightClick="1"/>
            <a:extLst>
              <a:ext uri="{FF2B5EF4-FFF2-40B4-BE49-F238E27FC236}">
                <a16:creationId xmlns:a16="http://schemas.microsoft.com/office/drawing/2014/main" id="{47C2A37D-CAA9-454B-A3D1-9DF63B458295}"/>
              </a:ext>
            </a:extLst>
          </p:cNvPr>
          <p:cNvSpPr/>
          <p:nvPr/>
        </p:nvSpPr>
        <p:spPr>
          <a:xfrm>
            <a:off x="11661911" y="6068491"/>
            <a:ext cx="377371" cy="406400"/>
          </a:xfrm>
          <a:prstGeom prst="actionButtonBackPrevious">
            <a:avLst/>
          </a:prstGeom>
          <a:solidFill>
            <a:schemeClr val="bg1">
              <a:lumMod val="85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3" name="Imagen 2">
            <a:extLst>
              <a:ext uri="{FF2B5EF4-FFF2-40B4-BE49-F238E27FC236}">
                <a16:creationId xmlns:a16="http://schemas.microsoft.com/office/drawing/2014/main" id="{A009A5D3-F0BF-445D-8562-1F777C0503C5}"/>
              </a:ext>
            </a:extLst>
          </p:cNvPr>
          <p:cNvPicPr>
            <a:picLocks noChangeAspect="1"/>
          </p:cNvPicPr>
          <p:nvPr/>
        </p:nvPicPr>
        <p:blipFill>
          <a:blip r:embed="rId3"/>
          <a:stretch>
            <a:fillRect/>
          </a:stretch>
        </p:blipFill>
        <p:spPr>
          <a:xfrm>
            <a:off x="624619" y="1800710"/>
            <a:ext cx="10942762" cy="1830951"/>
          </a:xfrm>
          <a:prstGeom prst="rect">
            <a:avLst/>
          </a:prstGeom>
        </p:spPr>
      </p:pic>
      <p:sp>
        <p:nvSpPr>
          <p:cNvPr id="10" name="Rectángulo 9">
            <a:extLst>
              <a:ext uri="{FF2B5EF4-FFF2-40B4-BE49-F238E27FC236}">
                <a16:creationId xmlns:a16="http://schemas.microsoft.com/office/drawing/2014/main" id="{08DE3877-10FE-4D32-946C-45D3E75921E1}"/>
              </a:ext>
            </a:extLst>
          </p:cNvPr>
          <p:cNvSpPr/>
          <p:nvPr/>
        </p:nvSpPr>
        <p:spPr>
          <a:xfrm>
            <a:off x="0" y="0"/>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descr="Fondos oscuros-01.png">
            <a:extLst>
              <a:ext uri="{FF2B5EF4-FFF2-40B4-BE49-F238E27FC236}">
                <a16:creationId xmlns:a16="http://schemas.microsoft.com/office/drawing/2014/main" id="{1804F0D9-3EDB-49D8-984E-078447F0BA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3" name="CuadroTexto 12">
            <a:extLst>
              <a:ext uri="{FF2B5EF4-FFF2-40B4-BE49-F238E27FC236}">
                <a16:creationId xmlns:a16="http://schemas.microsoft.com/office/drawing/2014/main" id="{D5EF2342-684F-4EBB-B444-8A536257A4DF}"/>
              </a:ext>
            </a:extLst>
          </p:cNvPr>
          <p:cNvSpPr txBox="1"/>
          <p:nvPr/>
        </p:nvSpPr>
        <p:spPr>
          <a:xfrm>
            <a:off x="6485642" y="393032"/>
            <a:ext cx="5534754" cy="523220"/>
          </a:xfrm>
          <a:prstGeom prst="rect">
            <a:avLst/>
          </a:prstGeom>
          <a:noFill/>
        </p:spPr>
        <p:txBody>
          <a:bodyPr wrap="square" rtlCol="0">
            <a:spAutoFit/>
          </a:bodyPr>
          <a:lstStyle/>
          <a:p>
            <a:pPr algn="r"/>
            <a:r>
              <a:rPr lang="es-ES" sz="2800" b="1" dirty="0">
                <a:solidFill>
                  <a:schemeClr val="bg1"/>
                </a:solidFill>
              </a:rPr>
              <a:t>CRONOGRAMA</a:t>
            </a:r>
            <a:endParaRPr lang="es-ES" sz="2800" dirty="0">
              <a:solidFill>
                <a:schemeClr val="bg1"/>
              </a:solidFill>
            </a:endParaRPr>
          </a:p>
        </p:txBody>
      </p:sp>
    </p:spTree>
    <p:extLst>
      <p:ext uri="{BB962C8B-B14F-4D97-AF65-F5344CB8AC3E}">
        <p14:creationId xmlns:p14="http://schemas.microsoft.com/office/powerpoint/2010/main" val="375669601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5" name="Rectángulo 4"/>
          <p:cNvSpPr/>
          <p:nvPr/>
        </p:nvSpPr>
        <p:spPr>
          <a:xfrm>
            <a:off x="0" y="0"/>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5"/>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26500" y="6540500"/>
            <a:ext cx="3365500" cy="307777"/>
          </a:xfrm>
          <a:prstGeom prst="rect">
            <a:avLst/>
          </a:prstGeom>
          <a:noFill/>
        </p:spPr>
        <p:txBody>
          <a:bodyPr wrap="square" rtlCol="0">
            <a:spAutoFit/>
          </a:bodyPr>
          <a:lstStyle/>
          <a:p>
            <a:pPr algn="ctr"/>
            <a:r>
              <a:rPr lang="es-ES" sz="1400" dirty="0">
                <a:solidFill>
                  <a:srgbClr val="A9A8A9"/>
                </a:solidFill>
                <a:latin typeface="Lato Regular"/>
                <a:cs typeface="Lato Regular"/>
              </a:rPr>
              <a:t>Vicepresidencia Jurídica</a:t>
            </a:r>
          </a:p>
        </p:txBody>
      </p:sp>
      <p:sp>
        <p:nvSpPr>
          <p:cNvPr id="11" name="Rectángulo 10">
            <a:extLst>
              <a:ext uri="{FF2B5EF4-FFF2-40B4-BE49-F238E27FC236}">
                <a16:creationId xmlns:a16="http://schemas.microsoft.com/office/drawing/2014/main" id="{5C8F1454-C464-42AD-9B2B-979A014C5146}"/>
              </a:ext>
            </a:extLst>
          </p:cNvPr>
          <p:cNvSpPr/>
          <p:nvPr/>
        </p:nvSpPr>
        <p:spPr>
          <a:xfrm>
            <a:off x="0" y="0"/>
            <a:ext cx="9144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r>
              <a:rPr lang="es-ES" dirty="0">
                <a:latin typeface="Arial" panose="020B0604020202020204" pitchFamily="34" charset="0"/>
                <a:cs typeface="Arial" panose="020B0604020202020204" pitchFamily="34" charset="0"/>
              </a:rPr>
              <a:t>CRONOGRAMA</a:t>
            </a:r>
          </a:p>
        </p:txBody>
      </p:sp>
      <p:sp>
        <p:nvSpPr>
          <p:cNvPr id="9" name="Botón de acción: ir hacia atrás o anterior 8">
            <a:hlinkClick r:id="rId2" action="ppaction://hlinksldjump" highlightClick="1"/>
            <a:extLst>
              <a:ext uri="{FF2B5EF4-FFF2-40B4-BE49-F238E27FC236}">
                <a16:creationId xmlns:a16="http://schemas.microsoft.com/office/drawing/2014/main" id="{6867511F-B45F-46A5-A108-400C248C2373}"/>
              </a:ext>
            </a:extLst>
          </p:cNvPr>
          <p:cNvSpPr/>
          <p:nvPr/>
        </p:nvSpPr>
        <p:spPr>
          <a:xfrm>
            <a:off x="11661911" y="6068491"/>
            <a:ext cx="377371" cy="406400"/>
          </a:xfrm>
          <a:prstGeom prst="actionButtonBackPrevious">
            <a:avLst/>
          </a:prstGeom>
          <a:solidFill>
            <a:schemeClr val="bg1">
              <a:lumMod val="85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3" name="Imagen 2">
            <a:extLst>
              <a:ext uri="{FF2B5EF4-FFF2-40B4-BE49-F238E27FC236}">
                <a16:creationId xmlns:a16="http://schemas.microsoft.com/office/drawing/2014/main" id="{FBC5CC07-B272-46F3-9B4D-898A559D3A88}"/>
              </a:ext>
            </a:extLst>
          </p:cNvPr>
          <p:cNvPicPr>
            <a:picLocks noChangeAspect="1"/>
          </p:cNvPicPr>
          <p:nvPr/>
        </p:nvPicPr>
        <p:blipFill>
          <a:blip r:embed="rId3"/>
          <a:stretch>
            <a:fillRect/>
          </a:stretch>
        </p:blipFill>
        <p:spPr>
          <a:xfrm>
            <a:off x="502202" y="1567543"/>
            <a:ext cx="11259799" cy="2670627"/>
          </a:xfrm>
          <a:prstGeom prst="rect">
            <a:avLst/>
          </a:prstGeom>
        </p:spPr>
      </p:pic>
    </p:spTree>
    <p:extLst>
      <p:ext uri="{BB962C8B-B14F-4D97-AF65-F5344CB8AC3E}">
        <p14:creationId xmlns:p14="http://schemas.microsoft.com/office/powerpoint/2010/main" val="308202911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5" name="Rectángulo 4"/>
          <p:cNvSpPr/>
          <p:nvPr/>
        </p:nvSpPr>
        <p:spPr>
          <a:xfrm>
            <a:off x="0" y="0"/>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5"/>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26500" y="6540500"/>
            <a:ext cx="3365500" cy="307777"/>
          </a:xfrm>
          <a:prstGeom prst="rect">
            <a:avLst/>
          </a:prstGeom>
          <a:noFill/>
        </p:spPr>
        <p:txBody>
          <a:bodyPr wrap="square" rtlCol="0">
            <a:spAutoFit/>
          </a:bodyPr>
          <a:lstStyle/>
          <a:p>
            <a:pPr algn="ctr"/>
            <a:r>
              <a:rPr lang="es-ES" sz="1400" dirty="0">
                <a:solidFill>
                  <a:srgbClr val="A9A8A9"/>
                </a:solidFill>
                <a:latin typeface="Lato Regular"/>
                <a:cs typeface="Lato Regular"/>
              </a:rPr>
              <a:t>Vicepresidencia Jurídica</a:t>
            </a:r>
          </a:p>
        </p:txBody>
      </p:sp>
      <p:sp>
        <p:nvSpPr>
          <p:cNvPr id="11" name="Rectángulo 10">
            <a:extLst>
              <a:ext uri="{FF2B5EF4-FFF2-40B4-BE49-F238E27FC236}">
                <a16:creationId xmlns:a16="http://schemas.microsoft.com/office/drawing/2014/main" id="{5C8F1454-C464-42AD-9B2B-979A014C5146}"/>
              </a:ext>
            </a:extLst>
          </p:cNvPr>
          <p:cNvSpPr/>
          <p:nvPr/>
        </p:nvSpPr>
        <p:spPr>
          <a:xfrm>
            <a:off x="0" y="0"/>
            <a:ext cx="9144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r>
              <a:rPr lang="es-ES" dirty="0">
                <a:latin typeface="Arial" panose="020B0604020202020204" pitchFamily="34" charset="0"/>
                <a:cs typeface="Arial" panose="020B0604020202020204" pitchFamily="34" charset="0"/>
              </a:rPr>
              <a:t>CRONOGRAMA</a:t>
            </a:r>
          </a:p>
        </p:txBody>
      </p:sp>
      <p:sp>
        <p:nvSpPr>
          <p:cNvPr id="9" name="Botón de acción: ir hacia atrás o anterior 8">
            <a:hlinkClick r:id="rId2" action="ppaction://hlinksldjump" highlightClick="1"/>
            <a:extLst>
              <a:ext uri="{FF2B5EF4-FFF2-40B4-BE49-F238E27FC236}">
                <a16:creationId xmlns:a16="http://schemas.microsoft.com/office/drawing/2014/main" id="{58BA0762-8782-4911-9433-B122698A9337}"/>
              </a:ext>
            </a:extLst>
          </p:cNvPr>
          <p:cNvSpPr/>
          <p:nvPr/>
        </p:nvSpPr>
        <p:spPr>
          <a:xfrm>
            <a:off x="11661911" y="6068491"/>
            <a:ext cx="377371" cy="406400"/>
          </a:xfrm>
          <a:prstGeom prst="actionButtonBackPrevious">
            <a:avLst/>
          </a:prstGeom>
          <a:solidFill>
            <a:schemeClr val="bg1">
              <a:lumMod val="85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3" name="Imagen 2">
            <a:extLst>
              <a:ext uri="{FF2B5EF4-FFF2-40B4-BE49-F238E27FC236}">
                <a16:creationId xmlns:a16="http://schemas.microsoft.com/office/drawing/2014/main" id="{82C9D456-DF7E-4696-A377-A2747F80BBD5}"/>
              </a:ext>
            </a:extLst>
          </p:cNvPr>
          <p:cNvPicPr>
            <a:picLocks noChangeAspect="1"/>
          </p:cNvPicPr>
          <p:nvPr/>
        </p:nvPicPr>
        <p:blipFill>
          <a:blip r:embed="rId3"/>
          <a:stretch>
            <a:fillRect/>
          </a:stretch>
        </p:blipFill>
        <p:spPr>
          <a:xfrm>
            <a:off x="642988" y="1756229"/>
            <a:ext cx="11018923" cy="2365828"/>
          </a:xfrm>
          <a:prstGeom prst="rect">
            <a:avLst/>
          </a:prstGeom>
        </p:spPr>
      </p:pic>
    </p:spTree>
    <p:extLst>
      <p:ext uri="{BB962C8B-B14F-4D97-AF65-F5344CB8AC3E}">
        <p14:creationId xmlns:p14="http://schemas.microsoft.com/office/powerpoint/2010/main" val="318548218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5" name="Rectángulo 4"/>
          <p:cNvSpPr/>
          <p:nvPr/>
        </p:nvSpPr>
        <p:spPr>
          <a:xfrm>
            <a:off x="0" y="0"/>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5"/>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26500" y="6540500"/>
            <a:ext cx="3365500" cy="307777"/>
          </a:xfrm>
          <a:prstGeom prst="rect">
            <a:avLst/>
          </a:prstGeom>
          <a:noFill/>
        </p:spPr>
        <p:txBody>
          <a:bodyPr wrap="square" rtlCol="0">
            <a:spAutoFit/>
          </a:bodyPr>
          <a:lstStyle/>
          <a:p>
            <a:pPr algn="ctr"/>
            <a:r>
              <a:rPr lang="es-ES" sz="1400" dirty="0">
                <a:solidFill>
                  <a:srgbClr val="A9A8A9"/>
                </a:solidFill>
                <a:latin typeface="Lato Regular"/>
                <a:cs typeface="Lato Regular"/>
              </a:rPr>
              <a:t>Vicepresidencia Jurídica</a:t>
            </a:r>
          </a:p>
        </p:txBody>
      </p:sp>
      <p:sp>
        <p:nvSpPr>
          <p:cNvPr id="11" name="Rectángulo 10">
            <a:extLst>
              <a:ext uri="{FF2B5EF4-FFF2-40B4-BE49-F238E27FC236}">
                <a16:creationId xmlns:a16="http://schemas.microsoft.com/office/drawing/2014/main" id="{5C8F1454-C464-42AD-9B2B-979A014C5146}"/>
              </a:ext>
            </a:extLst>
          </p:cNvPr>
          <p:cNvSpPr/>
          <p:nvPr/>
        </p:nvSpPr>
        <p:spPr>
          <a:xfrm>
            <a:off x="0" y="0"/>
            <a:ext cx="9144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r>
              <a:rPr lang="es-ES" dirty="0">
                <a:latin typeface="Arial" panose="020B0604020202020204" pitchFamily="34" charset="0"/>
                <a:cs typeface="Arial" panose="020B0604020202020204" pitchFamily="34" charset="0"/>
              </a:rPr>
              <a:t>CRONOGRAMA</a:t>
            </a:r>
          </a:p>
        </p:txBody>
      </p:sp>
      <p:sp>
        <p:nvSpPr>
          <p:cNvPr id="9" name="Botón de acción: ir hacia atrás o anterior 8">
            <a:hlinkClick r:id="rId2" action="ppaction://hlinksldjump" highlightClick="1"/>
            <a:extLst>
              <a:ext uri="{FF2B5EF4-FFF2-40B4-BE49-F238E27FC236}">
                <a16:creationId xmlns:a16="http://schemas.microsoft.com/office/drawing/2014/main" id="{33B88CB1-EFEF-41D0-8270-BD6722E8270E}"/>
              </a:ext>
            </a:extLst>
          </p:cNvPr>
          <p:cNvSpPr/>
          <p:nvPr/>
        </p:nvSpPr>
        <p:spPr>
          <a:xfrm>
            <a:off x="11661911" y="6068491"/>
            <a:ext cx="377371" cy="406400"/>
          </a:xfrm>
          <a:prstGeom prst="actionButtonBackPrevious">
            <a:avLst/>
          </a:prstGeom>
          <a:solidFill>
            <a:schemeClr val="bg1">
              <a:lumMod val="85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3" name="Imagen 2">
            <a:extLst>
              <a:ext uri="{FF2B5EF4-FFF2-40B4-BE49-F238E27FC236}">
                <a16:creationId xmlns:a16="http://schemas.microsoft.com/office/drawing/2014/main" id="{03A63081-401B-4EA9-929C-4DFA320F6FA7}"/>
              </a:ext>
            </a:extLst>
          </p:cNvPr>
          <p:cNvPicPr>
            <a:picLocks noChangeAspect="1"/>
          </p:cNvPicPr>
          <p:nvPr/>
        </p:nvPicPr>
        <p:blipFill>
          <a:blip r:embed="rId3"/>
          <a:stretch>
            <a:fillRect/>
          </a:stretch>
        </p:blipFill>
        <p:spPr>
          <a:xfrm>
            <a:off x="642459" y="1799771"/>
            <a:ext cx="10907081" cy="1493655"/>
          </a:xfrm>
          <a:prstGeom prst="rect">
            <a:avLst/>
          </a:prstGeom>
        </p:spPr>
      </p:pic>
      <p:sp>
        <p:nvSpPr>
          <p:cNvPr id="10" name="Rectángulo 9">
            <a:extLst>
              <a:ext uri="{FF2B5EF4-FFF2-40B4-BE49-F238E27FC236}">
                <a16:creationId xmlns:a16="http://schemas.microsoft.com/office/drawing/2014/main" id="{44E53AA3-520C-4E5E-B275-602E45249F65}"/>
              </a:ext>
            </a:extLst>
          </p:cNvPr>
          <p:cNvSpPr/>
          <p:nvPr/>
        </p:nvSpPr>
        <p:spPr>
          <a:xfrm>
            <a:off x="0" y="0"/>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descr="Fondos oscuros-01.png">
            <a:extLst>
              <a:ext uri="{FF2B5EF4-FFF2-40B4-BE49-F238E27FC236}">
                <a16:creationId xmlns:a16="http://schemas.microsoft.com/office/drawing/2014/main" id="{C670F6BA-57C6-453A-BE29-60D0DAC307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3" name="CuadroTexto 12">
            <a:extLst>
              <a:ext uri="{FF2B5EF4-FFF2-40B4-BE49-F238E27FC236}">
                <a16:creationId xmlns:a16="http://schemas.microsoft.com/office/drawing/2014/main" id="{39ABF1EC-EA6A-4B22-82D8-CFCFE7C0894E}"/>
              </a:ext>
            </a:extLst>
          </p:cNvPr>
          <p:cNvSpPr txBox="1"/>
          <p:nvPr/>
        </p:nvSpPr>
        <p:spPr>
          <a:xfrm>
            <a:off x="6485642" y="393032"/>
            <a:ext cx="5534754" cy="523220"/>
          </a:xfrm>
          <a:prstGeom prst="rect">
            <a:avLst/>
          </a:prstGeom>
          <a:noFill/>
        </p:spPr>
        <p:txBody>
          <a:bodyPr wrap="square" rtlCol="0">
            <a:spAutoFit/>
          </a:bodyPr>
          <a:lstStyle/>
          <a:p>
            <a:pPr algn="r"/>
            <a:r>
              <a:rPr lang="es-ES" sz="2800" b="1" dirty="0">
                <a:solidFill>
                  <a:schemeClr val="bg1"/>
                </a:solidFill>
              </a:rPr>
              <a:t>CRONOGRAMA</a:t>
            </a:r>
            <a:endParaRPr lang="es-ES" sz="2800" dirty="0">
              <a:solidFill>
                <a:schemeClr val="bg1"/>
              </a:solidFill>
            </a:endParaRPr>
          </a:p>
        </p:txBody>
      </p:sp>
    </p:spTree>
    <p:extLst>
      <p:ext uri="{BB962C8B-B14F-4D97-AF65-F5344CB8AC3E}">
        <p14:creationId xmlns:p14="http://schemas.microsoft.com/office/powerpoint/2010/main" val="113792297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5" name="Rectángulo 4"/>
          <p:cNvSpPr/>
          <p:nvPr/>
        </p:nvSpPr>
        <p:spPr>
          <a:xfrm>
            <a:off x="0" y="0"/>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5"/>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26500" y="6540500"/>
            <a:ext cx="3365500" cy="307777"/>
          </a:xfrm>
          <a:prstGeom prst="rect">
            <a:avLst/>
          </a:prstGeom>
          <a:noFill/>
        </p:spPr>
        <p:txBody>
          <a:bodyPr wrap="square" rtlCol="0">
            <a:spAutoFit/>
          </a:bodyPr>
          <a:lstStyle/>
          <a:p>
            <a:pPr algn="ctr"/>
            <a:r>
              <a:rPr lang="es-ES" sz="1400" dirty="0">
                <a:solidFill>
                  <a:srgbClr val="A9A8A9"/>
                </a:solidFill>
                <a:latin typeface="Lato Regular"/>
                <a:cs typeface="Lato Regular"/>
              </a:rPr>
              <a:t>Vicepresidencia Jurídica</a:t>
            </a:r>
          </a:p>
        </p:txBody>
      </p:sp>
      <p:sp>
        <p:nvSpPr>
          <p:cNvPr id="11" name="Rectángulo 10">
            <a:extLst>
              <a:ext uri="{FF2B5EF4-FFF2-40B4-BE49-F238E27FC236}">
                <a16:creationId xmlns:a16="http://schemas.microsoft.com/office/drawing/2014/main" id="{5C8F1454-C464-42AD-9B2B-979A014C5146}"/>
              </a:ext>
            </a:extLst>
          </p:cNvPr>
          <p:cNvSpPr/>
          <p:nvPr/>
        </p:nvSpPr>
        <p:spPr>
          <a:xfrm>
            <a:off x="0" y="0"/>
            <a:ext cx="9144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r>
              <a:rPr lang="es-ES" dirty="0">
                <a:latin typeface="Arial" panose="020B0604020202020204" pitchFamily="34" charset="0"/>
                <a:cs typeface="Arial" panose="020B0604020202020204" pitchFamily="34" charset="0"/>
              </a:rPr>
              <a:t>CRONOGRAMA</a:t>
            </a:r>
          </a:p>
        </p:txBody>
      </p:sp>
      <p:sp>
        <p:nvSpPr>
          <p:cNvPr id="9" name="Botón de acción: ir hacia atrás o anterior 8">
            <a:hlinkClick r:id="rId2" action="ppaction://hlinksldjump" highlightClick="1"/>
            <a:extLst>
              <a:ext uri="{FF2B5EF4-FFF2-40B4-BE49-F238E27FC236}">
                <a16:creationId xmlns:a16="http://schemas.microsoft.com/office/drawing/2014/main" id="{23C21E73-5899-4B56-AB8D-6EEF0078520B}"/>
              </a:ext>
            </a:extLst>
          </p:cNvPr>
          <p:cNvSpPr/>
          <p:nvPr/>
        </p:nvSpPr>
        <p:spPr>
          <a:xfrm>
            <a:off x="11661911" y="6068491"/>
            <a:ext cx="377371" cy="406400"/>
          </a:xfrm>
          <a:prstGeom prst="actionButtonBackPrevious">
            <a:avLst/>
          </a:prstGeom>
          <a:solidFill>
            <a:schemeClr val="bg1">
              <a:lumMod val="85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 name="Imagen 1">
            <a:extLst>
              <a:ext uri="{FF2B5EF4-FFF2-40B4-BE49-F238E27FC236}">
                <a16:creationId xmlns:a16="http://schemas.microsoft.com/office/drawing/2014/main" id="{365CABFD-7D10-477B-991E-D35AE2B45918}"/>
              </a:ext>
            </a:extLst>
          </p:cNvPr>
          <p:cNvPicPr>
            <a:picLocks noChangeAspect="1"/>
          </p:cNvPicPr>
          <p:nvPr/>
        </p:nvPicPr>
        <p:blipFill>
          <a:blip r:embed="rId3"/>
          <a:stretch>
            <a:fillRect/>
          </a:stretch>
        </p:blipFill>
        <p:spPr>
          <a:xfrm>
            <a:off x="491759" y="1583641"/>
            <a:ext cx="11208481" cy="1522683"/>
          </a:xfrm>
          <a:prstGeom prst="rect">
            <a:avLst/>
          </a:prstGeom>
        </p:spPr>
      </p:pic>
      <p:sp>
        <p:nvSpPr>
          <p:cNvPr id="10" name="Rectángulo 9">
            <a:extLst>
              <a:ext uri="{FF2B5EF4-FFF2-40B4-BE49-F238E27FC236}">
                <a16:creationId xmlns:a16="http://schemas.microsoft.com/office/drawing/2014/main" id="{9F569238-1F2B-438E-BDCB-16E8611EADBD}"/>
              </a:ext>
            </a:extLst>
          </p:cNvPr>
          <p:cNvSpPr/>
          <p:nvPr/>
        </p:nvSpPr>
        <p:spPr>
          <a:xfrm>
            <a:off x="0" y="0"/>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descr="Fondos oscuros-01.png">
            <a:extLst>
              <a:ext uri="{FF2B5EF4-FFF2-40B4-BE49-F238E27FC236}">
                <a16:creationId xmlns:a16="http://schemas.microsoft.com/office/drawing/2014/main" id="{47250A39-ECFA-407D-ABE4-17F783DBA5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3" name="CuadroTexto 12">
            <a:extLst>
              <a:ext uri="{FF2B5EF4-FFF2-40B4-BE49-F238E27FC236}">
                <a16:creationId xmlns:a16="http://schemas.microsoft.com/office/drawing/2014/main" id="{DD6AAA81-DECD-4815-9BDA-AB9A4775C874}"/>
              </a:ext>
            </a:extLst>
          </p:cNvPr>
          <p:cNvSpPr txBox="1"/>
          <p:nvPr/>
        </p:nvSpPr>
        <p:spPr>
          <a:xfrm>
            <a:off x="6485642" y="393032"/>
            <a:ext cx="5534754" cy="523220"/>
          </a:xfrm>
          <a:prstGeom prst="rect">
            <a:avLst/>
          </a:prstGeom>
          <a:noFill/>
        </p:spPr>
        <p:txBody>
          <a:bodyPr wrap="square" rtlCol="0">
            <a:spAutoFit/>
          </a:bodyPr>
          <a:lstStyle/>
          <a:p>
            <a:pPr algn="r"/>
            <a:r>
              <a:rPr lang="es-ES" sz="2800" b="1" dirty="0">
                <a:solidFill>
                  <a:schemeClr val="bg1"/>
                </a:solidFill>
              </a:rPr>
              <a:t>CRONOGRAMA</a:t>
            </a:r>
            <a:endParaRPr lang="es-ES" sz="2800" dirty="0">
              <a:solidFill>
                <a:schemeClr val="bg1"/>
              </a:solidFill>
            </a:endParaRPr>
          </a:p>
        </p:txBody>
      </p:sp>
    </p:spTree>
    <p:extLst>
      <p:ext uri="{BB962C8B-B14F-4D97-AF65-F5344CB8AC3E}">
        <p14:creationId xmlns:p14="http://schemas.microsoft.com/office/powerpoint/2010/main" val="201393005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5" name="Rectángulo 4"/>
          <p:cNvSpPr/>
          <p:nvPr/>
        </p:nvSpPr>
        <p:spPr>
          <a:xfrm>
            <a:off x="0" y="0"/>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5"/>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26500" y="6540500"/>
            <a:ext cx="3365500" cy="307777"/>
          </a:xfrm>
          <a:prstGeom prst="rect">
            <a:avLst/>
          </a:prstGeom>
          <a:noFill/>
        </p:spPr>
        <p:txBody>
          <a:bodyPr wrap="square" rtlCol="0">
            <a:spAutoFit/>
          </a:bodyPr>
          <a:lstStyle/>
          <a:p>
            <a:pPr algn="ctr"/>
            <a:r>
              <a:rPr lang="es-ES" sz="1400" dirty="0">
                <a:solidFill>
                  <a:srgbClr val="A9A8A9"/>
                </a:solidFill>
                <a:latin typeface="Lato Regular"/>
                <a:cs typeface="Lato Regular"/>
              </a:rPr>
              <a:t>Vicepresidencia Jurídica</a:t>
            </a:r>
          </a:p>
        </p:txBody>
      </p:sp>
      <p:sp>
        <p:nvSpPr>
          <p:cNvPr id="11" name="Rectángulo 10">
            <a:extLst>
              <a:ext uri="{FF2B5EF4-FFF2-40B4-BE49-F238E27FC236}">
                <a16:creationId xmlns:a16="http://schemas.microsoft.com/office/drawing/2014/main" id="{5C8F1454-C464-42AD-9B2B-979A014C5146}"/>
              </a:ext>
            </a:extLst>
          </p:cNvPr>
          <p:cNvSpPr/>
          <p:nvPr/>
        </p:nvSpPr>
        <p:spPr>
          <a:xfrm>
            <a:off x="0" y="0"/>
            <a:ext cx="9144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r>
              <a:rPr lang="es-ES" dirty="0">
                <a:latin typeface="Arial" panose="020B0604020202020204" pitchFamily="34" charset="0"/>
                <a:cs typeface="Arial" panose="020B0604020202020204" pitchFamily="34" charset="0"/>
              </a:rPr>
              <a:t>CRONOGRAMA</a:t>
            </a:r>
          </a:p>
        </p:txBody>
      </p:sp>
      <p:sp>
        <p:nvSpPr>
          <p:cNvPr id="9" name="Botón de acción: ir hacia atrás o anterior 8">
            <a:hlinkClick r:id="rId2" action="ppaction://hlinksldjump" highlightClick="1"/>
            <a:extLst>
              <a:ext uri="{FF2B5EF4-FFF2-40B4-BE49-F238E27FC236}">
                <a16:creationId xmlns:a16="http://schemas.microsoft.com/office/drawing/2014/main" id="{88E3B7A8-31E2-49C8-90C6-9D850052211B}"/>
              </a:ext>
            </a:extLst>
          </p:cNvPr>
          <p:cNvSpPr/>
          <p:nvPr/>
        </p:nvSpPr>
        <p:spPr>
          <a:xfrm>
            <a:off x="11661911" y="6068491"/>
            <a:ext cx="377371" cy="406400"/>
          </a:xfrm>
          <a:prstGeom prst="actionButtonBackPrevious">
            <a:avLst/>
          </a:prstGeom>
          <a:solidFill>
            <a:schemeClr val="bg1">
              <a:lumMod val="85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3" name="Imagen 2">
            <a:extLst>
              <a:ext uri="{FF2B5EF4-FFF2-40B4-BE49-F238E27FC236}">
                <a16:creationId xmlns:a16="http://schemas.microsoft.com/office/drawing/2014/main" id="{AEA825B4-09CE-41DC-85E4-17DFFA6310C4}"/>
              </a:ext>
            </a:extLst>
          </p:cNvPr>
          <p:cNvPicPr>
            <a:picLocks noChangeAspect="1"/>
          </p:cNvPicPr>
          <p:nvPr/>
        </p:nvPicPr>
        <p:blipFill>
          <a:blip r:embed="rId3"/>
          <a:stretch>
            <a:fillRect/>
          </a:stretch>
        </p:blipFill>
        <p:spPr>
          <a:xfrm>
            <a:off x="939487" y="1886858"/>
            <a:ext cx="10518745" cy="1161142"/>
          </a:xfrm>
          <a:prstGeom prst="rect">
            <a:avLst/>
          </a:prstGeom>
        </p:spPr>
      </p:pic>
      <p:sp>
        <p:nvSpPr>
          <p:cNvPr id="10" name="Rectángulo 9">
            <a:extLst>
              <a:ext uri="{FF2B5EF4-FFF2-40B4-BE49-F238E27FC236}">
                <a16:creationId xmlns:a16="http://schemas.microsoft.com/office/drawing/2014/main" id="{C3323610-18F7-433D-A687-6A91A6E1D0ED}"/>
              </a:ext>
            </a:extLst>
          </p:cNvPr>
          <p:cNvSpPr/>
          <p:nvPr/>
        </p:nvSpPr>
        <p:spPr>
          <a:xfrm>
            <a:off x="0" y="0"/>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descr="Fondos oscuros-01.png">
            <a:extLst>
              <a:ext uri="{FF2B5EF4-FFF2-40B4-BE49-F238E27FC236}">
                <a16:creationId xmlns:a16="http://schemas.microsoft.com/office/drawing/2014/main" id="{3C7AD403-630A-4331-B079-3DE7AC5BA18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3" name="CuadroTexto 12">
            <a:extLst>
              <a:ext uri="{FF2B5EF4-FFF2-40B4-BE49-F238E27FC236}">
                <a16:creationId xmlns:a16="http://schemas.microsoft.com/office/drawing/2014/main" id="{965B90D0-59C8-444A-9F9F-0B91F1C435CC}"/>
              </a:ext>
            </a:extLst>
          </p:cNvPr>
          <p:cNvSpPr txBox="1"/>
          <p:nvPr/>
        </p:nvSpPr>
        <p:spPr>
          <a:xfrm>
            <a:off x="6485642" y="393032"/>
            <a:ext cx="5534754" cy="523220"/>
          </a:xfrm>
          <a:prstGeom prst="rect">
            <a:avLst/>
          </a:prstGeom>
          <a:noFill/>
        </p:spPr>
        <p:txBody>
          <a:bodyPr wrap="square" rtlCol="0">
            <a:spAutoFit/>
          </a:bodyPr>
          <a:lstStyle/>
          <a:p>
            <a:pPr algn="r"/>
            <a:r>
              <a:rPr lang="es-ES" sz="2800" b="1" dirty="0">
                <a:solidFill>
                  <a:schemeClr val="bg1"/>
                </a:solidFill>
              </a:rPr>
              <a:t>CRONOGRAMA</a:t>
            </a:r>
            <a:endParaRPr lang="es-ES" sz="2800" dirty="0">
              <a:solidFill>
                <a:schemeClr val="bg1"/>
              </a:solidFill>
            </a:endParaRPr>
          </a:p>
        </p:txBody>
      </p:sp>
    </p:spTree>
    <p:extLst>
      <p:ext uri="{BB962C8B-B14F-4D97-AF65-F5344CB8AC3E}">
        <p14:creationId xmlns:p14="http://schemas.microsoft.com/office/powerpoint/2010/main" val="281271772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1942574" y="3529481"/>
            <a:ext cx="8217426" cy="394668"/>
            <a:chOff x="1571658" y="2599133"/>
            <a:chExt cx="5143482" cy="60007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3400404" y="1333410"/>
            <a:ext cx="7986734" cy="11203067"/>
          </a:xfrm>
          <a:prstGeom prst="rect">
            <a:avLst/>
          </a:prstGeom>
          <a:noFill/>
        </p:spPr>
        <p:txBody>
          <a:bodyPr wrap="square" rtlCol="0">
            <a:spAutoFit/>
          </a:bodyPr>
          <a:lstStyle/>
          <a:p>
            <a:pPr marL="342900" lvl="0" indent="-342900">
              <a:buFont typeface="+mj-lt"/>
              <a:buAutoNum type="arabicPeriod"/>
            </a:pPr>
            <a:r>
              <a:rPr lang="es-ES" sz="2400" dirty="0"/>
              <a:t>Verificación del Quorum.</a:t>
            </a:r>
            <a:endParaRPr lang="es-CO" sz="2400" dirty="0"/>
          </a:p>
          <a:p>
            <a:pPr marL="342900" lvl="0" indent="-342900">
              <a:buFont typeface="+mj-lt"/>
              <a:buAutoNum type="arabicPeriod"/>
            </a:pPr>
            <a:r>
              <a:rPr lang="es-ES" sz="2400" dirty="0"/>
              <a:t>Aprobación del orden del día</a:t>
            </a:r>
            <a:endParaRPr lang="es-CO" sz="2400" dirty="0"/>
          </a:p>
          <a:p>
            <a:pPr marL="342900" lvl="0" indent="-342900">
              <a:buFont typeface="+mj-lt"/>
              <a:buAutoNum type="arabicPeriod"/>
            </a:pPr>
            <a:r>
              <a:rPr lang="es-ES" sz="2400" dirty="0"/>
              <a:t>Comité Financiero </a:t>
            </a:r>
            <a:endParaRPr lang="es-CO" sz="2400" dirty="0"/>
          </a:p>
          <a:p>
            <a:pPr marL="342900" indent="-342900">
              <a:buFont typeface="+mj-lt"/>
              <a:buAutoNum type="arabicPeriod"/>
            </a:pPr>
            <a:r>
              <a:rPr lang="es-ES" sz="2400" dirty="0"/>
              <a:t>Aprobación Modificaciones Contractuales</a:t>
            </a:r>
          </a:p>
          <a:p>
            <a:pPr marL="342900" indent="-342900">
              <a:buFont typeface="+mj-lt"/>
              <a:buAutoNum type="arabicPeriod"/>
            </a:pPr>
            <a:r>
              <a:rPr lang="es-ES" sz="2400" dirty="0"/>
              <a:t>Política para Destinación Provisional</a:t>
            </a:r>
            <a:endParaRPr lang="es-CO" sz="2400" dirty="0"/>
          </a:p>
          <a:p>
            <a:pPr marL="342900" lvl="0" indent="-342900">
              <a:buFont typeface="+mj-lt"/>
              <a:buAutoNum type="arabicPeriod"/>
            </a:pPr>
            <a:r>
              <a:rPr lang="es-ES" sz="2400" dirty="0"/>
              <a:t>Plan de Compras</a:t>
            </a:r>
            <a:endParaRPr lang="es-CO" sz="2400" dirty="0"/>
          </a:p>
          <a:p>
            <a:pPr marL="342900" lvl="0" indent="-342900">
              <a:buFont typeface="+mj-lt"/>
              <a:buAutoNum type="arabicPeriod"/>
            </a:pPr>
            <a:r>
              <a:rPr lang="es-ES" sz="2400" dirty="0">
                <a:solidFill>
                  <a:schemeClr val="bg1"/>
                </a:solidFill>
              </a:rPr>
              <a:t>Resultados de gestión plan estratégico cierre 2017</a:t>
            </a:r>
            <a:endParaRPr lang="es-CO" sz="2400" dirty="0">
              <a:solidFill>
                <a:schemeClr val="bg1"/>
              </a:solidFill>
            </a:endParaRPr>
          </a:p>
          <a:p>
            <a:pPr marL="342900" lvl="0" indent="-342900">
              <a:buFont typeface="+mj-lt"/>
              <a:buAutoNum type="arabicPeriod"/>
            </a:pPr>
            <a:r>
              <a:rPr lang="es-ES" sz="2400" dirty="0"/>
              <a:t>Resultados Gestión Comercial cierre 2017</a:t>
            </a:r>
            <a:endParaRPr lang="es-CO" sz="2400" dirty="0"/>
          </a:p>
          <a:p>
            <a:pPr marL="342900" lvl="0" indent="-342900">
              <a:buFont typeface="+mj-lt"/>
              <a:buAutoNum type="arabicPeriod"/>
            </a:pPr>
            <a:r>
              <a:rPr lang="es-ES" sz="2400" dirty="0"/>
              <a:t>Informe CEMEX</a:t>
            </a:r>
            <a:endParaRPr lang="es-CO" sz="2400" dirty="0"/>
          </a:p>
          <a:p>
            <a:pPr marL="342900" lvl="0" indent="-342900">
              <a:buFont typeface="+mj-lt"/>
              <a:buAutoNum type="arabicPeriod"/>
            </a:pPr>
            <a:r>
              <a:rPr lang="es-ES" sz="2400" dirty="0"/>
              <a:t>Informe Drogas la Rebaja</a:t>
            </a:r>
            <a:endParaRPr lang="es-CO" sz="2400" dirty="0"/>
          </a:p>
          <a:p>
            <a:pPr marL="342900" lvl="0" indent="-342900">
              <a:buFont typeface="+mj-lt"/>
              <a:buAutoNum type="arabicPeriod"/>
            </a:pPr>
            <a:r>
              <a:rPr lang="es-ES" sz="2400" dirty="0"/>
              <a:t>Informe Comité de Asignaciones y Contexto Bienes Rurales </a:t>
            </a:r>
            <a:endParaRPr lang="es-CO" sz="2400" dirty="0"/>
          </a:p>
          <a:p>
            <a:pPr marL="342900" lvl="0" indent="-342900">
              <a:buFont typeface="+mj-lt"/>
              <a:buAutoNum type="arabicPeriod"/>
            </a:pPr>
            <a:r>
              <a:rPr lang="es-ES" sz="2400" dirty="0"/>
              <a:t> Informe Comité Tripartito Enajenación Temprana</a:t>
            </a:r>
            <a:endParaRPr lang="es-CO" sz="2400" dirty="0"/>
          </a:p>
          <a:p>
            <a:pPr marL="342900" lvl="0" indent="-342900">
              <a:buFont typeface="+mj-lt"/>
              <a:buAutoNum type="arabicPeriod"/>
            </a:pPr>
            <a:r>
              <a:rPr lang="es-ES" sz="2400" dirty="0"/>
              <a:t>Informe Diligencias de Secuestro</a:t>
            </a:r>
            <a:endParaRPr lang="es-CO" sz="2400" dirty="0"/>
          </a:p>
          <a:p>
            <a:pPr marL="342900" lvl="0" indent="-342900">
              <a:buFont typeface="+mj-lt"/>
              <a:buAutoNum type="arabicPeriod"/>
            </a:pPr>
            <a:r>
              <a:rPr lang="es-ES" sz="2400" dirty="0"/>
              <a:t>Proposiciones y Varios.</a:t>
            </a:r>
            <a:endParaRPr lang="es-CO" sz="2400" dirty="0"/>
          </a:p>
          <a:p>
            <a:pPr lvl="0">
              <a:lnSpc>
                <a:spcPct val="150000"/>
              </a:lnSpc>
            </a:pPr>
            <a:endParaRPr lang="es-CO" sz="2400" dirty="0"/>
          </a:p>
          <a:p>
            <a:pPr marL="342900" indent="-342900">
              <a:buAutoNum type="arabicPeriod" startAt="4"/>
            </a:pPr>
            <a:endParaRPr lang="es-CO" sz="2400" b="1" dirty="0"/>
          </a:p>
          <a:p>
            <a:pPr marL="342900" indent="-342900">
              <a:buAutoNum type="arabicPeriod" startAt="4"/>
            </a:pPr>
            <a:endParaRPr lang="es-CO" sz="2400" b="1" dirty="0"/>
          </a:p>
          <a:p>
            <a:r>
              <a:rPr lang="es-ES" sz="1400" dirty="0"/>
              <a:t>Anexo: Análisis inmuebles reportados por CISA presentado en la Junta Directiva del 25 de octubre de 2017.</a:t>
            </a:r>
            <a:endParaRPr lang="es-CO" sz="1400"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69</a:t>
            </a:fld>
            <a:endParaRPr lang="es-ES" dirty="0"/>
          </a:p>
        </p:txBody>
      </p:sp>
      <p:grpSp>
        <p:nvGrpSpPr>
          <p:cNvPr id="4" name="Grupo 3"/>
          <p:cNvGrpSpPr/>
          <p:nvPr/>
        </p:nvGrpSpPr>
        <p:grpSpPr>
          <a:xfrm>
            <a:off x="0" y="0"/>
            <a:ext cx="12192000" cy="1097280"/>
            <a:chOff x="0" y="0"/>
            <a:chExt cx="12192000" cy="1097280"/>
          </a:xfrm>
        </p:grpSpPr>
        <p:sp>
          <p:nvSpPr>
            <p:cNvPr id="10" name="Rectángulo 9"/>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nvGrpSpPr>
            <p:cNvPr id="2" name="Grupo 1"/>
            <p:cNvGrpSpPr/>
            <p:nvPr/>
          </p:nvGrpSpPr>
          <p:grpSpPr>
            <a:xfrm>
              <a:off x="204094" y="29731"/>
              <a:ext cx="11335534" cy="1067549"/>
              <a:chOff x="204094" y="29731"/>
              <a:chExt cx="11335534" cy="1067549"/>
            </a:xfrm>
          </p:grpSpPr>
          <p:pic>
            <p:nvPicPr>
              <p:cNvPr id="11" name="Imagen 10"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p:cNvSpPr txBox="1"/>
              <p:nvPr/>
            </p:nvSpPr>
            <p:spPr>
              <a:xfrm>
                <a:off x="7855029" y="246800"/>
                <a:ext cx="3684599" cy="523220"/>
              </a:xfrm>
              <a:prstGeom prst="rect">
                <a:avLst/>
              </a:prstGeom>
              <a:noFill/>
            </p:spPr>
            <p:txBody>
              <a:bodyPr wrap="square" rtlCol="0">
                <a:spAutoFit/>
              </a:bodyPr>
              <a:lstStyle/>
              <a:p>
                <a:pPr algn="r"/>
                <a:r>
                  <a:rPr lang="es-ES" sz="2800" b="1" dirty="0">
                    <a:solidFill>
                      <a:schemeClr val="bg1"/>
                    </a:solidFill>
                  </a:rPr>
                  <a:t>ORDEN DEL DÍA</a:t>
                </a:r>
                <a:endParaRPr lang="es-ES" sz="2800" dirty="0">
                  <a:solidFill>
                    <a:schemeClr val="bg1"/>
                  </a:solidFill>
                </a:endParaRPr>
              </a:p>
            </p:txBody>
          </p:sp>
        </p:grpSp>
      </p:grpSp>
    </p:spTree>
    <p:extLst>
      <p:ext uri="{BB962C8B-B14F-4D97-AF65-F5344CB8AC3E}">
        <p14:creationId xmlns:p14="http://schemas.microsoft.com/office/powerpoint/2010/main" val="109805841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82725" y="2363382"/>
            <a:ext cx="9143999" cy="2554545"/>
          </a:xfrm>
          <a:prstGeom prst="rect">
            <a:avLst/>
          </a:prstGeom>
          <a:noFill/>
        </p:spPr>
        <p:txBody>
          <a:bodyPr wrap="square" rtlCol="0">
            <a:spAutoFit/>
          </a:bodyPr>
          <a:lstStyle/>
          <a:p>
            <a:pPr algn="ctr"/>
            <a:r>
              <a:rPr lang="es-ES" sz="4000" b="1" dirty="0">
                <a:solidFill>
                  <a:srgbClr val="000A8B"/>
                </a:solidFill>
              </a:rPr>
              <a:t>Seguimiento al Cumplimiento de la Estrategia</a:t>
            </a:r>
            <a:br>
              <a:rPr lang="es-ES" sz="4000" b="1" dirty="0">
                <a:solidFill>
                  <a:srgbClr val="000A8B"/>
                </a:solidFill>
              </a:rPr>
            </a:br>
            <a:br>
              <a:rPr lang="es-ES" sz="4000" b="1" dirty="0">
                <a:solidFill>
                  <a:srgbClr val="000A8B"/>
                </a:solidFill>
              </a:rPr>
            </a:br>
            <a:r>
              <a:rPr lang="es-ES" sz="4000" b="1" dirty="0">
                <a:solidFill>
                  <a:srgbClr val="000A8B"/>
                </a:solidFill>
              </a:rPr>
              <a:t>CUARTO TRIMESTRE 2017</a:t>
            </a:r>
          </a:p>
        </p:txBody>
      </p:sp>
      <p:sp>
        <p:nvSpPr>
          <p:cNvPr id="6" name="Rectángulo 5">
            <a:extLst>
              <a:ext uri="{FF2B5EF4-FFF2-40B4-BE49-F238E27FC236}">
                <a16:creationId xmlns:a16="http://schemas.microsoft.com/office/drawing/2014/main" id="{44ACDED1-66D2-4E60-8626-D9234DE1D849}"/>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7" name="Imagen 6" descr="Fondos oscuros-01.png">
            <a:extLst>
              <a:ext uri="{FF2B5EF4-FFF2-40B4-BE49-F238E27FC236}">
                <a16:creationId xmlns:a16="http://schemas.microsoft.com/office/drawing/2014/main" id="{3CDF08A3-24FA-4BDC-AC26-DF38A1933A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8" name="CuadroTexto 7">
            <a:extLst>
              <a:ext uri="{FF2B5EF4-FFF2-40B4-BE49-F238E27FC236}">
                <a16:creationId xmlns:a16="http://schemas.microsoft.com/office/drawing/2014/main" id="{6CE83CFB-0152-4B96-8FA8-8F34D3C3FBC3}"/>
              </a:ext>
            </a:extLst>
          </p:cNvPr>
          <p:cNvSpPr txBox="1"/>
          <p:nvPr/>
        </p:nvSpPr>
        <p:spPr>
          <a:xfrm>
            <a:off x="3035431" y="246800"/>
            <a:ext cx="8504197" cy="523220"/>
          </a:xfrm>
          <a:prstGeom prst="rect">
            <a:avLst/>
          </a:prstGeom>
          <a:noFill/>
        </p:spPr>
        <p:txBody>
          <a:bodyPr wrap="square" rtlCol="0">
            <a:spAutoFit/>
          </a:bodyPr>
          <a:lstStyle/>
          <a:p>
            <a:pPr algn="r"/>
            <a:r>
              <a:rPr lang="es-CO" sz="2800" b="1" dirty="0">
                <a:solidFill>
                  <a:schemeClr val="bg1"/>
                </a:solidFill>
              </a:rPr>
              <a:t>SEGUIMIENTO AL CUMPLIMIENTO DE LA ESTRATEGIA</a:t>
            </a:r>
            <a:endParaRPr lang="es-ES" sz="2800" dirty="0">
              <a:solidFill>
                <a:schemeClr val="bg1"/>
              </a:solidFill>
            </a:endParaRPr>
          </a:p>
        </p:txBody>
      </p:sp>
    </p:spTree>
    <p:extLst>
      <p:ext uri="{BB962C8B-B14F-4D97-AF65-F5344CB8AC3E}">
        <p14:creationId xmlns:p14="http://schemas.microsoft.com/office/powerpoint/2010/main" val="369910683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Conector recto 11"/>
          <p:cNvCxnSpPr/>
          <p:nvPr/>
        </p:nvCxnSpPr>
        <p:spPr>
          <a:xfrm>
            <a:off x="10186556" y="203434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3" name="Conector recto 12"/>
          <p:cNvCxnSpPr/>
          <p:nvPr/>
        </p:nvCxnSpPr>
        <p:spPr>
          <a:xfrm>
            <a:off x="3142838" y="619419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2" name="1 Rectángulo"/>
          <p:cNvSpPr/>
          <p:nvPr/>
        </p:nvSpPr>
        <p:spPr>
          <a:xfrm>
            <a:off x="7818318" y="692784"/>
            <a:ext cx="4073038" cy="523220"/>
          </a:xfrm>
          <a:prstGeom prst="rect">
            <a:avLst/>
          </a:prstGeom>
        </p:spPr>
        <p:txBody>
          <a:bodyPr wrap="none">
            <a:spAutoFit/>
          </a:bodyPr>
          <a:lstStyle/>
          <a:p>
            <a:r>
              <a:rPr lang="es-CO" sz="2800" b="1" dirty="0">
                <a:solidFill>
                  <a:schemeClr val="bg1"/>
                </a:solidFill>
              </a:rPr>
              <a:t>PERSPECTIVA FINANCIERA</a:t>
            </a:r>
          </a:p>
        </p:txBody>
      </p:sp>
      <p:sp>
        <p:nvSpPr>
          <p:cNvPr id="3" name="Rectángulo 2"/>
          <p:cNvSpPr/>
          <p:nvPr/>
        </p:nvSpPr>
        <p:spPr>
          <a:xfrm>
            <a:off x="1678978" y="1892128"/>
            <a:ext cx="4180766" cy="1569660"/>
          </a:xfrm>
          <a:prstGeom prst="rect">
            <a:avLst/>
          </a:prstGeom>
        </p:spPr>
        <p:txBody>
          <a:bodyPr wrap="square">
            <a:spAutoFit/>
          </a:bodyPr>
          <a:lstStyle/>
          <a:p>
            <a:pPr algn="ctr"/>
            <a:r>
              <a:rPr lang="es-CO" sz="2400" b="1" dirty="0">
                <a:latin typeface="Aharoni" panose="02010803020104030203" pitchFamily="2" charset="-79"/>
                <a:cs typeface="Aharoni" panose="02010803020104030203" pitchFamily="2" charset="-79"/>
              </a:rPr>
              <a:t>Transferir a la nación recursos económicos para destinaciones especificas en cuatro años</a:t>
            </a:r>
          </a:p>
        </p:txBody>
      </p:sp>
      <p:sp>
        <p:nvSpPr>
          <p:cNvPr id="4" name="Rectángulo 3"/>
          <p:cNvSpPr/>
          <p:nvPr/>
        </p:nvSpPr>
        <p:spPr>
          <a:xfrm>
            <a:off x="1680342" y="1522796"/>
            <a:ext cx="1268296" cy="369332"/>
          </a:xfrm>
          <a:prstGeom prst="rect">
            <a:avLst/>
          </a:prstGeom>
        </p:spPr>
        <p:txBody>
          <a:bodyPr wrap="none">
            <a:spAutoFit/>
          </a:bodyPr>
          <a:lstStyle/>
          <a:p>
            <a:r>
              <a:rPr lang="es-CO" b="1" dirty="0">
                <a:solidFill>
                  <a:schemeClr val="accent5"/>
                </a:solidFill>
                <a:latin typeface="Aharoni" panose="02010803020104030203" pitchFamily="2" charset="-79"/>
                <a:cs typeface="Aharoni" panose="02010803020104030203" pitchFamily="2" charset="-79"/>
              </a:rPr>
              <a:t>OBJETIVO</a:t>
            </a:r>
            <a:endParaRPr lang="es-CO" dirty="0">
              <a:solidFill>
                <a:schemeClr val="accent5"/>
              </a:solidFill>
            </a:endParaRPr>
          </a:p>
        </p:txBody>
      </p:sp>
      <p:sp>
        <p:nvSpPr>
          <p:cNvPr id="5" name="Rectángulo 4"/>
          <p:cNvSpPr/>
          <p:nvPr/>
        </p:nvSpPr>
        <p:spPr>
          <a:xfrm>
            <a:off x="1678978" y="3615637"/>
            <a:ext cx="1327608" cy="276999"/>
          </a:xfrm>
          <a:prstGeom prst="rect">
            <a:avLst/>
          </a:prstGeom>
        </p:spPr>
        <p:txBody>
          <a:bodyPr wrap="none">
            <a:spAutoFit/>
          </a:bodyPr>
          <a:lstStyle/>
          <a:p>
            <a:r>
              <a:rPr lang="es-CO" sz="1200" b="1" dirty="0">
                <a:solidFill>
                  <a:srgbClr val="0070C0"/>
                </a:solidFill>
                <a:latin typeface="Aharoni" panose="02010803020104030203" pitchFamily="2" charset="-79"/>
                <a:cs typeface="Aharoni" panose="02010803020104030203" pitchFamily="2" charset="-79"/>
              </a:rPr>
              <a:t>CUMPLIMIENTO</a:t>
            </a:r>
            <a:endParaRPr lang="es-CO" dirty="0">
              <a:solidFill>
                <a:srgbClr val="0070C0"/>
              </a:solidFill>
            </a:endParaRPr>
          </a:p>
        </p:txBody>
      </p:sp>
      <p:sp>
        <p:nvSpPr>
          <p:cNvPr id="16" name="Rectángulo 15"/>
          <p:cNvSpPr/>
          <p:nvPr/>
        </p:nvSpPr>
        <p:spPr>
          <a:xfrm>
            <a:off x="2817597" y="4030043"/>
            <a:ext cx="1838965" cy="1446550"/>
          </a:xfrm>
          <a:prstGeom prst="rect">
            <a:avLst/>
          </a:prstGeom>
        </p:spPr>
        <p:txBody>
          <a:bodyPr wrap="none">
            <a:spAutoFit/>
          </a:bodyPr>
          <a:lstStyle/>
          <a:p>
            <a:r>
              <a:rPr lang="es-CO" sz="8800" b="1" dirty="0">
                <a:solidFill>
                  <a:srgbClr val="002060"/>
                </a:solidFill>
                <a:latin typeface="Aharoni" panose="02010803020104030203" pitchFamily="2" charset="-79"/>
                <a:cs typeface="Aharoni" panose="02010803020104030203" pitchFamily="2" charset="-79"/>
              </a:rPr>
              <a:t>78%</a:t>
            </a:r>
          </a:p>
        </p:txBody>
      </p:sp>
      <p:graphicFrame>
        <p:nvGraphicFramePr>
          <p:cNvPr id="14" name="Tabla 13"/>
          <p:cNvGraphicFramePr>
            <a:graphicFrameLocks noGrp="1"/>
          </p:cNvGraphicFramePr>
          <p:nvPr>
            <p:extLst/>
          </p:nvPr>
        </p:nvGraphicFramePr>
        <p:xfrm>
          <a:off x="5718070" y="3223057"/>
          <a:ext cx="4200495" cy="2718032"/>
        </p:xfrm>
        <a:graphic>
          <a:graphicData uri="http://schemas.openxmlformats.org/drawingml/2006/table">
            <a:tbl>
              <a:tblPr>
                <a:tableStyleId>{BDBED569-4797-4DF1-A0F4-6AAB3CD982D8}</a:tableStyleId>
              </a:tblPr>
              <a:tblGrid>
                <a:gridCol w="2637548">
                  <a:extLst>
                    <a:ext uri="{9D8B030D-6E8A-4147-A177-3AD203B41FA5}">
                      <a16:colId xmlns:a16="http://schemas.microsoft.com/office/drawing/2014/main" val="3759477615"/>
                    </a:ext>
                  </a:extLst>
                </a:gridCol>
                <a:gridCol w="1562947">
                  <a:extLst>
                    <a:ext uri="{9D8B030D-6E8A-4147-A177-3AD203B41FA5}">
                      <a16:colId xmlns:a16="http://schemas.microsoft.com/office/drawing/2014/main" val="2306821368"/>
                    </a:ext>
                  </a:extLst>
                </a:gridCol>
              </a:tblGrid>
              <a:tr h="345786">
                <a:tc gridSpan="2">
                  <a:txBody>
                    <a:bodyPr/>
                    <a:lstStyle/>
                    <a:p>
                      <a:pPr algn="ctr" fontAlgn="ctr"/>
                      <a:r>
                        <a:rPr lang="es-CO" sz="1400" u="none" strike="noStrike" dirty="0">
                          <a:effectLst/>
                        </a:rPr>
                        <a:t>Transferencias realizadas a la Nación</a:t>
                      </a:r>
                      <a:endParaRPr lang="es-CO" sz="1400" b="1" i="0" u="none" strike="noStrike" dirty="0">
                        <a:solidFill>
                          <a:srgbClr val="FFFFFF"/>
                        </a:solidFill>
                        <a:effectLst/>
                        <a:latin typeface="Arial Narrow" panose="020B0606020202030204" pitchFamily="34" charset="0"/>
                      </a:endParaRPr>
                    </a:p>
                  </a:txBody>
                  <a:tcPr marL="0" marR="0" marT="0" marB="0" anchor="ctr"/>
                </a:tc>
                <a:tc hMerge="1">
                  <a:txBody>
                    <a:bodyPr/>
                    <a:lstStyle/>
                    <a:p>
                      <a:pPr algn="ctr" fontAlgn="ctr"/>
                      <a:endParaRPr lang="es-CO" sz="600" b="1" i="0" u="none" strike="noStrike" dirty="0">
                        <a:solidFill>
                          <a:srgbClr val="FFFFFF"/>
                        </a:solidFill>
                        <a:effectLst/>
                        <a:latin typeface="Arial Narrow" panose="020B0606020202030204" pitchFamily="34" charset="0"/>
                      </a:endParaRPr>
                    </a:p>
                  </a:txBody>
                  <a:tcPr marL="0" marR="0" marT="0" marB="0" anchor="ctr"/>
                </a:tc>
                <a:extLst>
                  <a:ext uri="{0D108BD9-81ED-4DB2-BD59-A6C34878D82A}">
                    <a16:rowId xmlns:a16="http://schemas.microsoft.com/office/drawing/2014/main" val="2020557929"/>
                  </a:ext>
                </a:extLst>
              </a:tr>
              <a:tr h="337743">
                <a:tc>
                  <a:txBody>
                    <a:bodyPr/>
                    <a:lstStyle/>
                    <a:p>
                      <a:pPr algn="ctr" fontAlgn="ctr"/>
                      <a:r>
                        <a:rPr lang="es-CO" sz="1400" u="none" strike="noStrike" dirty="0">
                          <a:effectLst/>
                        </a:rPr>
                        <a:t>Recursos Líquidos</a:t>
                      </a:r>
                      <a:endParaRPr lang="es-CO" sz="1400" b="0" i="0" u="none" strike="noStrike" dirty="0">
                        <a:solidFill>
                          <a:srgbClr val="000000"/>
                        </a:solidFill>
                        <a:effectLst/>
                        <a:latin typeface="Arial Narrow" panose="020B0606020202030204" pitchFamily="34" charset="0"/>
                      </a:endParaRPr>
                    </a:p>
                  </a:txBody>
                  <a:tcPr marL="0" marR="0" marT="0" marB="0" anchor="ctr"/>
                </a:tc>
                <a:tc>
                  <a:txBody>
                    <a:bodyPr/>
                    <a:lstStyle/>
                    <a:p>
                      <a:pPr algn="ctr" fontAlgn="ctr"/>
                      <a:r>
                        <a:rPr lang="es-CO" sz="1400" b="1" u="none" strike="noStrike" dirty="0">
                          <a:effectLst/>
                        </a:rPr>
                        <a:t>$10,641,106,122</a:t>
                      </a:r>
                    </a:p>
                  </a:txBody>
                  <a:tcPr marL="0" marR="0" marT="0" marB="0" anchor="ctr"/>
                </a:tc>
                <a:extLst>
                  <a:ext uri="{0D108BD9-81ED-4DB2-BD59-A6C34878D82A}">
                    <a16:rowId xmlns:a16="http://schemas.microsoft.com/office/drawing/2014/main" val="2044661866"/>
                  </a:ext>
                </a:extLst>
              </a:tr>
              <a:tr h="337743">
                <a:tc>
                  <a:txBody>
                    <a:bodyPr/>
                    <a:lstStyle/>
                    <a:p>
                      <a:pPr algn="ctr" fontAlgn="ctr"/>
                      <a:r>
                        <a:rPr lang="es-CO" sz="1400" u="none" strike="noStrike" kern="1200" dirty="0">
                          <a:solidFill>
                            <a:schemeClr val="tx1"/>
                          </a:solidFill>
                          <a:effectLst/>
                          <a:latin typeface="+mn-lt"/>
                          <a:ea typeface="+mn-ea"/>
                          <a:cs typeface="+mn-cs"/>
                        </a:rPr>
                        <a:t>Recursos Físicos</a:t>
                      </a:r>
                    </a:p>
                  </a:txBody>
                  <a:tcPr marL="0" marR="0" marT="0" marB="0" anchor="ctr"/>
                </a:tc>
                <a:tc>
                  <a:txBody>
                    <a:bodyPr/>
                    <a:lstStyle/>
                    <a:p>
                      <a:pPr algn="ctr" fontAlgn="ctr"/>
                      <a:r>
                        <a:rPr lang="es-CO" sz="1400" u="none" strike="noStrike" kern="1200" dirty="0">
                          <a:solidFill>
                            <a:schemeClr val="tx1"/>
                          </a:solidFill>
                          <a:effectLst/>
                          <a:latin typeface="+mn-lt"/>
                          <a:ea typeface="+mn-ea"/>
                          <a:cs typeface="+mn-cs"/>
                        </a:rPr>
                        <a:t>$3,705,000,000</a:t>
                      </a:r>
                    </a:p>
                  </a:txBody>
                  <a:tcPr marL="0" marR="0" marT="0" marB="0" anchor="ctr"/>
                </a:tc>
                <a:extLst>
                  <a:ext uri="{0D108BD9-81ED-4DB2-BD59-A6C34878D82A}">
                    <a16:rowId xmlns:a16="http://schemas.microsoft.com/office/drawing/2014/main" val="3703879262"/>
                  </a:ext>
                </a:extLst>
              </a:tr>
              <a:tr h="675488">
                <a:tc>
                  <a:txBody>
                    <a:bodyPr/>
                    <a:lstStyle/>
                    <a:p>
                      <a:pPr algn="ctr" fontAlgn="ctr"/>
                      <a:r>
                        <a:rPr lang="es-CO" sz="1400" u="none" strike="noStrike" kern="1200" dirty="0">
                          <a:solidFill>
                            <a:schemeClr val="tx1"/>
                          </a:solidFill>
                          <a:effectLst/>
                          <a:latin typeface="+mn-lt"/>
                          <a:ea typeface="+mn-ea"/>
                          <a:cs typeface="+mn-cs"/>
                        </a:rPr>
                        <a:t>A través de Destinación a Fontur de Establecimientos de Comercio con Vocación Turística</a:t>
                      </a:r>
                    </a:p>
                  </a:txBody>
                  <a:tcPr marL="0" marR="0" marT="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CO" sz="1400" u="none" strike="noStrike" kern="1200" noProof="0" dirty="0">
                          <a:solidFill>
                            <a:schemeClr val="tx1"/>
                          </a:solidFill>
                          <a:effectLst/>
                          <a:latin typeface="+mn-lt"/>
                          <a:ea typeface="+mn-ea"/>
                          <a:cs typeface="+mn-cs"/>
                        </a:rPr>
                        <a:t> $0</a:t>
                      </a:r>
                    </a:p>
                  </a:txBody>
                  <a:tcPr marL="0" marR="0" marT="0" marB="0" anchor="ctr"/>
                </a:tc>
                <a:extLst>
                  <a:ext uri="{0D108BD9-81ED-4DB2-BD59-A6C34878D82A}">
                    <a16:rowId xmlns:a16="http://schemas.microsoft.com/office/drawing/2014/main" val="704456714"/>
                  </a:ext>
                </a:extLst>
              </a:tr>
              <a:tr h="506615">
                <a:tc>
                  <a:txBody>
                    <a:bodyPr/>
                    <a:lstStyle/>
                    <a:p>
                      <a:pPr algn="ctr" fontAlgn="ctr"/>
                      <a:r>
                        <a:rPr lang="es-CO" sz="1400" u="none" strike="noStrike" kern="1200" dirty="0">
                          <a:solidFill>
                            <a:schemeClr val="tx1"/>
                          </a:solidFill>
                          <a:effectLst/>
                          <a:latin typeface="+mn-lt"/>
                          <a:ea typeface="+mn-ea"/>
                          <a:cs typeface="+mn-cs"/>
                        </a:rPr>
                        <a:t>A través de Donación de Activos del FRISCO</a:t>
                      </a:r>
                    </a:p>
                  </a:txBody>
                  <a:tcPr marL="0" marR="0" marT="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CO" sz="1400" u="none" strike="noStrike" kern="1200" noProof="0" dirty="0">
                          <a:solidFill>
                            <a:schemeClr val="tx1"/>
                          </a:solidFill>
                          <a:effectLst/>
                          <a:latin typeface="+mn-lt"/>
                          <a:ea typeface="+mn-ea"/>
                          <a:cs typeface="+mn-cs"/>
                        </a:rPr>
                        <a:t> $0</a:t>
                      </a:r>
                    </a:p>
                  </a:txBody>
                  <a:tcPr marL="0" marR="0" marT="0" marB="0" anchor="ctr"/>
                </a:tc>
                <a:extLst>
                  <a:ext uri="{0D108BD9-81ED-4DB2-BD59-A6C34878D82A}">
                    <a16:rowId xmlns:a16="http://schemas.microsoft.com/office/drawing/2014/main" val="1722520615"/>
                  </a:ext>
                </a:extLst>
              </a:tr>
              <a:tr h="514657">
                <a:tc>
                  <a:txBody>
                    <a:bodyPr/>
                    <a:lstStyle/>
                    <a:p>
                      <a:pPr algn="ctr" fontAlgn="ctr"/>
                      <a:r>
                        <a:rPr lang="es-CO" sz="1400" u="none" strike="noStrike" kern="1200" dirty="0">
                          <a:solidFill>
                            <a:schemeClr val="tx1"/>
                          </a:solidFill>
                          <a:effectLst/>
                          <a:latin typeface="+mn-lt"/>
                          <a:ea typeface="+mn-ea"/>
                          <a:cs typeface="+mn-cs"/>
                        </a:rPr>
                        <a:t>Divisas monetizadas</a:t>
                      </a:r>
                    </a:p>
                  </a:txBody>
                  <a:tcPr marL="0" marR="0" marT="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CO" sz="1400" u="none" strike="noStrike" kern="1200" noProof="0" dirty="0">
                          <a:solidFill>
                            <a:schemeClr val="tx1"/>
                          </a:solidFill>
                          <a:effectLst/>
                          <a:latin typeface="+mn-lt"/>
                          <a:ea typeface="+mn-ea"/>
                          <a:cs typeface="+mn-cs"/>
                        </a:rPr>
                        <a:t> $11,024,771,000</a:t>
                      </a:r>
                    </a:p>
                  </a:txBody>
                  <a:tcPr marL="0" marR="0" marT="0" marB="0" anchor="ctr"/>
                </a:tc>
                <a:extLst>
                  <a:ext uri="{0D108BD9-81ED-4DB2-BD59-A6C34878D82A}">
                    <a16:rowId xmlns:a16="http://schemas.microsoft.com/office/drawing/2014/main" val="2222492550"/>
                  </a:ext>
                </a:extLst>
              </a:tr>
            </a:tbl>
          </a:graphicData>
        </a:graphic>
      </p:graphicFrame>
      <p:graphicFrame>
        <p:nvGraphicFramePr>
          <p:cNvPr id="15" name="Tabla 14"/>
          <p:cNvGraphicFramePr>
            <a:graphicFrameLocks noGrp="1"/>
          </p:cNvGraphicFramePr>
          <p:nvPr>
            <p:extLst/>
          </p:nvPr>
        </p:nvGraphicFramePr>
        <p:xfrm>
          <a:off x="7096588" y="1722506"/>
          <a:ext cx="1595881" cy="556725"/>
        </p:xfrm>
        <a:graphic>
          <a:graphicData uri="http://schemas.openxmlformats.org/drawingml/2006/table">
            <a:tbl>
              <a:tblPr>
                <a:tableStyleId>{5C22544A-7EE6-4342-B048-85BDC9FD1C3A}</a:tableStyleId>
              </a:tblPr>
              <a:tblGrid>
                <a:gridCol w="1595881">
                  <a:extLst>
                    <a:ext uri="{9D8B030D-6E8A-4147-A177-3AD203B41FA5}">
                      <a16:colId xmlns:a16="http://schemas.microsoft.com/office/drawing/2014/main" val="3245318558"/>
                    </a:ext>
                  </a:extLst>
                </a:gridCol>
              </a:tblGrid>
              <a:tr h="213557">
                <a:tc>
                  <a:txBody>
                    <a:bodyPr/>
                    <a:lstStyle/>
                    <a:p>
                      <a:pPr algn="ctr" fontAlgn="ctr"/>
                      <a:r>
                        <a:rPr lang="es-CO" sz="1600" b="1" u="none" strike="noStrike" dirty="0">
                          <a:effectLst/>
                        </a:rPr>
                        <a:t>Meta 2017</a:t>
                      </a:r>
                      <a:endParaRPr lang="es-CO" sz="1600" b="1" i="0" u="none" strike="noStrike" dirty="0">
                        <a:solidFill>
                          <a:srgbClr val="FFFFFF"/>
                        </a:solidFill>
                        <a:effectLst/>
                        <a:latin typeface="Arial Narrow" panose="020B0606020202030204" pitchFamily="34" charset="0"/>
                      </a:endParaRPr>
                    </a:p>
                  </a:txBody>
                  <a:tcPr marL="0" marR="0" marT="0" marB="0" anchor="ctr"/>
                </a:tc>
                <a:extLst>
                  <a:ext uri="{0D108BD9-81ED-4DB2-BD59-A6C34878D82A}">
                    <a16:rowId xmlns:a16="http://schemas.microsoft.com/office/drawing/2014/main" val="3685770129"/>
                  </a:ext>
                </a:extLst>
              </a:tr>
              <a:tr h="312885">
                <a:tc>
                  <a:txBody>
                    <a:bodyPr/>
                    <a:lstStyle/>
                    <a:p>
                      <a:pPr algn="ctr" fontAlgn="ctr"/>
                      <a:r>
                        <a:rPr lang="es-CO" sz="1600" b="1" u="none" strike="noStrike" dirty="0">
                          <a:effectLst/>
                        </a:rPr>
                        <a:t>$18,870,000,000</a:t>
                      </a:r>
                    </a:p>
                  </a:txBody>
                  <a:tcPr marL="0" marR="0" marT="0" marB="0" anchor="ctr"/>
                </a:tc>
                <a:extLst>
                  <a:ext uri="{0D108BD9-81ED-4DB2-BD59-A6C34878D82A}">
                    <a16:rowId xmlns:a16="http://schemas.microsoft.com/office/drawing/2014/main" val="2322929551"/>
                  </a:ext>
                </a:extLst>
              </a:tr>
            </a:tbl>
          </a:graphicData>
        </a:graphic>
      </p:graphicFrame>
      <p:graphicFrame>
        <p:nvGraphicFramePr>
          <p:cNvPr id="17" name="Tabla 16"/>
          <p:cNvGraphicFramePr>
            <a:graphicFrameLocks noGrp="1"/>
          </p:cNvGraphicFramePr>
          <p:nvPr>
            <p:extLst/>
          </p:nvPr>
        </p:nvGraphicFramePr>
        <p:xfrm>
          <a:off x="6127735" y="2413229"/>
          <a:ext cx="3533585" cy="556725"/>
        </p:xfrm>
        <a:graphic>
          <a:graphicData uri="http://schemas.openxmlformats.org/drawingml/2006/table">
            <a:tbl>
              <a:tblPr>
                <a:tableStyleId>{5C22544A-7EE6-4342-B048-85BDC9FD1C3A}</a:tableStyleId>
              </a:tblPr>
              <a:tblGrid>
                <a:gridCol w="3533585">
                  <a:extLst>
                    <a:ext uri="{9D8B030D-6E8A-4147-A177-3AD203B41FA5}">
                      <a16:colId xmlns:a16="http://schemas.microsoft.com/office/drawing/2014/main" val="1617628158"/>
                    </a:ext>
                  </a:extLst>
                </a:gridCol>
              </a:tblGrid>
              <a:tr h="213557">
                <a:tc>
                  <a:txBody>
                    <a:bodyPr/>
                    <a:lstStyle/>
                    <a:p>
                      <a:pPr algn="ctr" fontAlgn="ctr"/>
                      <a:r>
                        <a:rPr lang="es-CO" sz="1600" b="1" u="none" strike="noStrike" dirty="0">
                          <a:effectLst/>
                        </a:rPr>
                        <a:t>Transferencias realizadas a la nación </a:t>
                      </a:r>
                    </a:p>
                  </a:txBody>
                  <a:tcPr marL="0" marR="0" marT="0" marB="0" anchor="ctr"/>
                </a:tc>
                <a:extLst>
                  <a:ext uri="{0D108BD9-81ED-4DB2-BD59-A6C34878D82A}">
                    <a16:rowId xmlns:a16="http://schemas.microsoft.com/office/drawing/2014/main" val="4142597414"/>
                  </a:ext>
                </a:extLst>
              </a:tr>
              <a:tr h="312885">
                <a:tc>
                  <a:txBody>
                    <a:bodyPr/>
                    <a:lstStyle/>
                    <a:p>
                      <a:pPr algn="ctr" fontAlgn="ctr"/>
                      <a:r>
                        <a:rPr lang="es-CO" sz="1600" b="1" u="none" strike="noStrike" dirty="0">
                          <a:effectLst/>
                        </a:rPr>
                        <a:t>$10,641,106,122</a:t>
                      </a:r>
                    </a:p>
                  </a:txBody>
                  <a:tcPr marL="0" marR="0" marT="0" marB="0" anchor="ctr"/>
                </a:tc>
                <a:extLst>
                  <a:ext uri="{0D108BD9-81ED-4DB2-BD59-A6C34878D82A}">
                    <a16:rowId xmlns:a16="http://schemas.microsoft.com/office/drawing/2014/main" val="2720671184"/>
                  </a:ext>
                </a:extLst>
              </a:tr>
            </a:tbl>
          </a:graphicData>
        </a:graphic>
      </p:graphicFrame>
      <p:pic>
        <p:nvPicPr>
          <p:cNvPr id="18" name="Imagen 17">
            <a:extLst>
              <a:ext uri="{FF2B5EF4-FFF2-40B4-BE49-F238E27FC236}">
                <a16:creationId xmlns:a16="http://schemas.microsoft.com/office/drawing/2014/main" id="{084F2236-4563-4932-A0A8-09F6C0FCA9FB}"/>
              </a:ext>
            </a:extLst>
          </p:cNvPr>
          <p:cNvPicPr>
            <a:picLocks noChangeAspect="1"/>
          </p:cNvPicPr>
          <p:nvPr/>
        </p:nvPicPr>
        <p:blipFill>
          <a:blip r:embed="rId2"/>
          <a:stretch>
            <a:fillRect/>
          </a:stretch>
        </p:blipFill>
        <p:spPr>
          <a:xfrm>
            <a:off x="1601489" y="3535602"/>
            <a:ext cx="4271179" cy="2584776"/>
          </a:xfrm>
          <a:prstGeom prst="rect">
            <a:avLst/>
          </a:prstGeom>
        </p:spPr>
      </p:pic>
    </p:spTree>
    <p:extLst>
      <p:ext uri="{BB962C8B-B14F-4D97-AF65-F5344CB8AC3E}">
        <p14:creationId xmlns:p14="http://schemas.microsoft.com/office/powerpoint/2010/main" val="320224216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Gráfico 9">
            <a:extLst>
              <a:ext uri="{FF2B5EF4-FFF2-40B4-BE49-F238E27FC236}">
                <a16:creationId xmlns:a16="http://schemas.microsoft.com/office/drawing/2014/main" id="{6FD7AC81-9703-49A8-A285-FC37374FC629}"/>
              </a:ext>
            </a:extLst>
          </p:cNvPr>
          <p:cNvGraphicFramePr>
            <a:graphicFrameLocks/>
          </p:cNvGraphicFramePr>
          <p:nvPr>
            <p:extLst/>
          </p:nvPr>
        </p:nvGraphicFramePr>
        <p:xfrm>
          <a:off x="1524000" y="3473043"/>
          <a:ext cx="4271179" cy="2590319"/>
        </p:xfrm>
        <a:graphic>
          <a:graphicData uri="http://schemas.openxmlformats.org/drawingml/2006/chart">
            <c:chart xmlns:c="http://schemas.openxmlformats.org/drawingml/2006/chart" xmlns:r="http://schemas.openxmlformats.org/officeDocument/2006/relationships" r:id="rId2"/>
          </a:graphicData>
        </a:graphic>
      </p:graphicFrame>
      <p:cxnSp>
        <p:nvCxnSpPr>
          <p:cNvPr id="12" name="Conector recto 11"/>
          <p:cNvCxnSpPr/>
          <p:nvPr/>
        </p:nvCxnSpPr>
        <p:spPr>
          <a:xfrm>
            <a:off x="10186556" y="203434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3" name="Conector recto 12"/>
          <p:cNvCxnSpPr/>
          <p:nvPr/>
        </p:nvCxnSpPr>
        <p:spPr>
          <a:xfrm>
            <a:off x="3142838" y="619419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2" name="1 Rectángulo"/>
          <p:cNvSpPr/>
          <p:nvPr/>
        </p:nvSpPr>
        <p:spPr>
          <a:xfrm>
            <a:off x="7818318" y="692784"/>
            <a:ext cx="4073038" cy="523220"/>
          </a:xfrm>
          <a:prstGeom prst="rect">
            <a:avLst/>
          </a:prstGeom>
        </p:spPr>
        <p:txBody>
          <a:bodyPr wrap="none">
            <a:spAutoFit/>
          </a:bodyPr>
          <a:lstStyle/>
          <a:p>
            <a:r>
              <a:rPr lang="es-CO" sz="2800" b="1" dirty="0">
                <a:solidFill>
                  <a:schemeClr val="bg1"/>
                </a:solidFill>
              </a:rPr>
              <a:t>PERSPECTIVA FINANCIERA</a:t>
            </a:r>
          </a:p>
        </p:txBody>
      </p:sp>
      <p:sp>
        <p:nvSpPr>
          <p:cNvPr id="3" name="Rectángulo 2"/>
          <p:cNvSpPr/>
          <p:nvPr/>
        </p:nvSpPr>
        <p:spPr>
          <a:xfrm>
            <a:off x="1684350" y="2214341"/>
            <a:ext cx="4180766" cy="830997"/>
          </a:xfrm>
          <a:prstGeom prst="rect">
            <a:avLst/>
          </a:prstGeom>
        </p:spPr>
        <p:txBody>
          <a:bodyPr wrap="square">
            <a:spAutoFit/>
          </a:bodyPr>
          <a:lstStyle/>
          <a:p>
            <a:pPr algn="ctr"/>
            <a:r>
              <a:rPr lang="es-CO" sz="2400" b="1" dirty="0">
                <a:latin typeface="Aharoni" panose="02010803020104030203" pitchFamily="2" charset="-79"/>
                <a:cs typeface="Aharoni" panose="02010803020104030203" pitchFamily="2" charset="-79"/>
              </a:rPr>
              <a:t>RECUPERAR CARTERA VENCIDA</a:t>
            </a:r>
          </a:p>
        </p:txBody>
      </p:sp>
      <p:sp>
        <p:nvSpPr>
          <p:cNvPr id="4" name="Rectángulo 3"/>
          <p:cNvSpPr/>
          <p:nvPr/>
        </p:nvSpPr>
        <p:spPr>
          <a:xfrm>
            <a:off x="1680342" y="1522796"/>
            <a:ext cx="1268296" cy="369332"/>
          </a:xfrm>
          <a:prstGeom prst="rect">
            <a:avLst/>
          </a:prstGeom>
        </p:spPr>
        <p:txBody>
          <a:bodyPr wrap="none">
            <a:spAutoFit/>
          </a:bodyPr>
          <a:lstStyle/>
          <a:p>
            <a:r>
              <a:rPr lang="es-CO" b="1" dirty="0">
                <a:solidFill>
                  <a:schemeClr val="accent5"/>
                </a:solidFill>
                <a:latin typeface="Aharoni" panose="02010803020104030203" pitchFamily="2" charset="-79"/>
                <a:cs typeface="Aharoni" panose="02010803020104030203" pitchFamily="2" charset="-79"/>
              </a:rPr>
              <a:t>OBJETIVO</a:t>
            </a:r>
            <a:endParaRPr lang="es-CO" dirty="0">
              <a:solidFill>
                <a:schemeClr val="accent5"/>
              </a:solidFill>
            </a:endParaRPr>
          </a:p>
        </p:txBody>
      </p:sp>
      <p:sp>
        <p:nvSpPr>
          <p:cNvPr id="5" name="Rectángulo 4"/>
          <p:cNvSpPr/>
          <p:nvPr/>
        </p:nvSpPr>
        <p:spPr>
          <a:xfrm>
            <a:off x="1685458" y="3550217"/>
            <a:ext cx="1327608" cy="276999"/>
          </a:xfrm>
          <a:prstGeom prst="rect">
            <a:avLst/>
          </a:prstGeom>
        </p:spPr>
        <p:txBody>
          <a:bodyPr wrap="none">
            <a:spAutoFit/>
          </a:bodyPr>
          <a:lstStyle/>
          <a:p>
            <a:r>
              <a:rPr lang="es-CO" sz="1200" b="1" dirty="0">
                <a:solidFill>
                  <a:srgbClr val="0070C0"/>
                </a:solidFill>
                <a:latin typeface="Aharoni" panose="02010803020104030203" pitchFamily="2" charset="-79"/>
                <a:cs typeface="Aharoni" panose="02010803020104030203" pitchFamily="2" charset="-79"/>
              </a:rPr>
              <a:t>CUMPLIMIENTO</a:t>
            </a:r>
            <a:endParaRPr lang="es-CO" dirty="0">
              <a:solidFill>
                <a:srgbClr val="0070C0"/>
              </a:solidFill>
            </a:endParaRPr>
          </a:p>
        </p:txBody>
      </p:sp>
      <p:sp>
        <p:nvSpPr>
          <p:cNvPr id="16" name="Rectángulo 15"/>
          <p:cNvSpPr/>
          <p:nvPr/>
        </p:nvSpPr>
        <p:spPr>
          <a:xfrm>
            <a:off x="2817596" y="4030044"/>
            <a:ext cx="1689886" cy="1323439"/>
          </a:xfrm>
          <a:prstGeom prst="rect">
            <a:avLst/>
          </a:prstGeom>
        </p:spPr>
        <p:txBody>
          <a:bodyPr wrap="none">
            <a:spAutoFit/>
          </a:bodyPr>
          <a:lstStyle/>
          <a:p>
            <a:r>
              <a:rPr lang="es-CO" sz="8000" b="1" dirty="0">
                <a:solidFill>
                  <a:srgbClr val="002060"/>
                </a:solidFill>
                <a:latin typeface="Aharoni" panose="02010803020104030203" pitchFamily="2" charset="-79"/>
                <a:cs typeface="Aharoni" panose="02010803020104030203" pitchFamily="2" charset="-79"/>
              </a:rPr>
              <a:t>71%</a:t>
            </a:r>
          </a:p>
        </p:txBody>
      </p:sp>
      <p:graphicFrame>
        <p:nvGraphicFramePr>
          <p:cNvPr id="6" name="Tabla 5"/>
          <p:cNvGraphicFramePr>
            <a:graphicFrameLocks noGrp="1"/>
          </p:cNvGraphicFramePr>
          <p:nvPr>
            <p:extLst/>
          </p:nvPr>
        </p:nvGraphicFramePr>
        <p:xfrm>
          <a:off x="5795179" y="2441197"/>
          <a:ext cx="4290404" cy="3035397"/>
        </p:xfrm>
        <a:graphic>
          <a:graphicData uri="http://schemas.openxmlformats.org/drawingml/2006/table">
            <a:tbl>
              <a:tblPr>
                <a:tableStyleId>{5C22544A-7EE6-4342-B048-85BDC9FD1C3A}</a:tableStyleId>
              </a:tblPr>
              <a:tblGrid>
                <a:gridCol w="3027243">
                  <a:extLst>
                    <a:ext uri="{9D8B030D-6E8A-4147-A177-3AD203B41FA5}">
                      <a16:colId xmlns:a16="http://schemas.microsoft.com/office/drawing/2014/main" val="2608551369"/>
                    </a:ext>
                  </a:extLst>
                </a:gridCol>
                <a:gridCol w="1263161">
                  <a:extLst>
                    <a:ext uri="{9D8B030D-6E8A-4147-A177-3AD203B41FA5}">
                      <a16:colId xmlns:a16="http://schemas.microsoft.com/office/drawing/2014/main" val="2961063613"/>
                    </a:ext>
                  </a:extLst>
                </a:gridCol>
              </a:tblGrid>
              <a:tr h="550717">
                <a:tc>
                  <a:txBody>
                    <a:bodyPr/>
                    <a:lstStyle/>
                    <a:p>
                      <a:pPr algn="ctr" fontAlgn="ctr"/>
                      <a:r>
                        <a:rPr lang="es-CO" sz="2000" b="1" u="none" strike="noStrike" dirty="0">
                          <a:solidFill>
                            <a:srgbClr val="002060"/>
                          </a:solidFill>
                          <a:effectLst/>
                        </a:rPr>
                        <a:t>Iniciativa</a:t>
                      </a:r>
                      <a:endParaRPr lang="es-CO" sz="2000" b="1" i="0" u="none" strike="noStrike" dirty="0">
                        <a:solidFill>
                          <a:srgbClr val="002060"/>
                        </a:solidFill>
                        <a:effectLst/>
                        <a:latin typeface="Arial Narrow" panose="020B0606020202030204" pitchFamily="34" charset="0"/>
                      </a:endParaRPr>
                    </a:p>
                  </a:txBody>
                  <a:tcPr marL="0" marR="0" marT="0" marB="0" anchor="ctr"/>
                </a:tc>
                <a:tc>
                  <a:txBody>
                    <a:bodyPr/>
                    <a:lstStyle/>
                    <a:p>
                      <a:pPr algn="ctr" fontAlgn="ctr"/>
                      <a:r>
                        <a:rPr lang="es-CO" sz="1600" u="none" strike="noStrike" dirty="0">
                          <a:solidFill>
                            <a:srgbClr val="002060"/>
                          </a:solidFill>
                          <a:effectLst/>
                        </a:rPr>
                        <a:t>Cumplimiento Iniciativa</a:t>
                      </a:r>
                      <a:endParaRPr lang="es-CO" sz="1600" b="1" i="0" u="none" strike="noStrike" dirty="0">
                        <a:solidFill>
                          <a:srgbClr val="002060"/>
                        </a:solidFill>
                        <a:effectLst/>
                        <a:latin typeface="Arial Narrow" panose="020B0606020202030204" pitchFamily="34" charset="0"/>
                      </a:endParaRPr>
                    </a:p>
                  </a:txBody>
                  <a:tcPr marL="0" marR="0" marT="0" marB="0" anchor="ctr"/>
                </a:tc>
                <a:extLst>
                  <a:ext uri="{0D108BD9-81ED-4DB2-BD59-A6C34878D82A}">
                    <a16:rowId xmlns:a16="http://schemas.microsoft.com/office/drawing/2014/main" val="3000730078"/>
                  </a:ext>
                </a:extLst>
              </a:tr>
              <a:tr h="677640">
                <a:tc>
                  <a:txBody>
                    <a:bodyPr/>
                    <a:lstStyle/>
                    <a:p>
                      <a:pPr algn="ctr" fontAlgn="ctr"/>
                      <a:r>
                        <a:rPr lang="es-CO" sz="1200" u="none" strike="noStrike" dirty="0">
                          <a:effectLst/>
                        </a:rPr>
                        <a:t>Gestionar los recursos adeudados por los depositarios pendientes de traslado</a:t>
                      </a:r>
                      <a:endParaRPr lang="es-CO" sz="1200" b="0" i="0" u="none" strike="noStrike" dirty="0">
                        <a:solidFill>
                          <a:srgbClr val="000000"/>
                        </a:solidFill>
                        <a:effectLst/>
                        <a:latin typeface="Arial Narrow" panose="020B0606020202030204" pitchFamily="34" charset="0"/>
                      </a:endParaRPr>
                    </a:p>
                  </a:txBody>
                  <a:tcPr marL="0" marR="0" marT="0" marB="0" anchor="ctr"/>
                </a:tc>
                <a:tc>
                  <a:txBody>
                    <a:bodyPr/>
                    <a:lstStyle/>
                    <a:p>
                      <a:pPr algn="ctr" fontAlgn="ctr"/>
                      <a:r>
                        <a:rPr lang="es-CO" sz="1600" b="1" i="0" u="none" strike="noStrike" dirty="0">
                          <a:solidFill>
                            <a:schemeClr val="tx1"/>
                          </a:solidFill>
                          <a:effectLst/>
                          <a:latin typeface="+mn-lt"/>
                        </a:rPr>
                        <a:t>93%</a:t>
                      </a:r>
                      <a:endParaRPr lang="es-CO" sz="1600" b="1" i="0" u="none" strike="noStrike" dirty="0">
                        <a:solidFill>
                          <a:schemeClr val="tx1"/>
                        </a:solidFill>
                        <a:effectLst/>
                        <a:latin typeface="Arial Narrow" panose="020B0606020202030204" pitchFamily="34" charset="0"/>
                      </a:endParaRPr>
                    </a:p>
                  </a:txBody>
                  <a:tcPr marL="0" marR="0" marT="0" marB="0" anchor="ctr"/>
                </a:tc>
                <a:extLst>
                  <a:ext uri="{0D108BD9-81ED-4DB2-BD59-A6C34878D82A}">
                    <a16:rowId xmlns:a16="http://schemas.microsoft.com/office/drawing/2014/main" val="824686184"/>
                  </a:ext>
                </a:extLst>
              </a:tr>
              <a:tr h="677640">
                <a:tc>
                  <a:txBody>
                    <a:bodyPr/>
                    <a:lstStyle/>
                    <a:p>
                      <a:pPr algn="ctr" fontAlgn="ctr"/>
                      <a:r>
                        <a:rPr lang="es-CO" sz="1200" u="none" strike="noStrike" dirty="0">
                          <a:effectLst/>
                        </a:rPr>
                        <a:t>Gestionar la recuperación de obligaciones vencidas identificadas para judicializar &gt; 180 días</a:t>
                      </a:r>
                      <a:endParaRPr lang="es-CO" sz="1200" b="0" i="0" u="none" strike="noStrike" dirty="0">
                        <a:solidFill>
                          <a:srgbClr val="000000"/>
                        </a:solidFill>
                        <a:effectLst/>
                        <a:latin typeface="Arial Narrow" panose="020B0606020202030204" pitchFamily="34" charset="0"/>
                      </a:endParaRPr>
                    </a:p>
                  </a:txBody>
                  <a:tcPr marL="0" marR="0" marT="0" marB="0" anchor="ctr"/>
                </a:tc>
                <a:tc>
                  <a:txBody>
                    <a:bodyPr/>
                    <a:lstStyle/>
                    <a:p>
                      <a:pPr algn="ctr" fontAlgn="ctr"/>
                      <a:r>
                        <a:rPr lang="es-CO" sz="1600" b="1" u="none" strike="noStrike" dirty="0">
                          <a:effectLst/>
                        </a:rPr>
                        <a:t>99%</a:t>
                      </a:r>
                      <a:endParaRPr lang="es-CO" sz="1600" b="1" i="0" u="none" strike="noStrike" dirty="0">
                        <a:solidFill>
                          <a:srgbClr val="000000"/>
                        </a:solidFill>
                        <a:effectLst/>
                        <a:latin typeface="Arial Narrow" panose="020B0606020202030204" pitchFamily="34" charset="0"/>
                      </a:endParaRPr>
                    </a:p>
                  </a:txBody>
                  <a:tcPr marL="0" marR="0" marT="0" marB="0" anchor="ctr"/>
                </a:tc>
                <a:extLst>
                  <a:ext uri="{0D108BD9-81ED-4DB2-BD59-A6C34878D82A}">
                    <a16:rowId xmlns:a16="http://schemas.microsoft.com/office/drawing/2014/main" val="41632791"/>
                  </a:ext>
                </a:extLst>
              </a:tr>
              <a:tr h="451760">
                <a:tc>
                  <a:txBody>
                    <a:bodyPr/>
                    <a:lstStyle/>
                    <a:p>
                      <a:pPr algn="ctr" fontAlgn="ctr"/>
                      <a:r>
                        <a:rPr lang="es-CO" sz="1200" u="none" strike="noStrike" dirty="0">
                          <a:effectLst/>
                        </a:rPr>
                        <a:t>Gestión de cobro persuasivo a través de CISA</a:t>
                      </a:r>
                      <a:endParaRPr lang="es-CO" sz="1200" b="0" i="0" u="none" strike="noStrike" dirty="0">
                        <a:solidFill>
                          <a:srgbClr val="000000"/>
                        </a:solidFill>
                        <a:effectLst/>
                        <a:latin typeface="Arial Narrow" panose="020B0606020202030204" pitchFamily="34" charset="0"/>
                      </a:endParaRPr>
                    </a:p>
                  </a:txBody>
                  <a:tcPr marL="0" marR="0" marT="0" marB="0" anchor="ctr"/>
                </a:tc>
                <a:tc>
                  <a:txBody>
                    <a:bodyPr/>
                    <a:lstStyle/>
                    <a:p>
                      <a:pPr algn="ctr" fontAlgn="ctr"/>
                      <a:r>
                        <a:rPr lang="es-CO" sz="1600" b="1" u="none" strike="noStrike" dirty="0">
                          <a:solidFill>
                            <a:schemeClr val="tx1"/>
                          </a:solidFill>
                          <a:effectLst/>
                        </a:rPr>
                        <a:t>321%</a:t>
                      </a:r>
                      <a:endParaRPr lang="es-CO" sz="1600" b="1" i="0" u="none" strike="noStrike" dirty="0">
                        <a:solidFill>
                          <a:schemeClr val="tx1"/>
                        </a:solidFill>
                        <a:effectLst/>
                        <a:latin typeface="Arial Narrow" panose="020B0606020202030204" pitchFamily="34" charset="0"/>
                      </a:endParaRPr>
                    </a:p>
                  </a:txBody>
                  <a:tcPr marL="0" marR="0" marT="0" marB="0" anchor="ctr"/>
                </a:tc>
                <a:extLst>
                  <a:ext uri="{0D108BD9-81ED-4DB2-BD59-A6C34878D82A}">
                    <a16:rowId xmlns:a16="http://schemas.microsoft.com/office/drawing/2014/main" val="296039204"/>
                  </a:ext>
                </a:extLst>
              </a:tr>
              <a:tr h="677640">
                <a:tc>
                  <a:txBody>
                    <a:bodyPr/>
                    <a:lstStyle/>
                    <a:p>
                      <a:pPr algn="ctr" fontAlgn="ctr"/>
                      <a:r>
                        <a:rPr lang="es-CO" sz="1200" u="none" strike="noStrike" dirty="0">
                          <a:effectLst/>
                        </a:rPr>
                        <a:t>Iniciar los procesos jurídicos de las obligaciones vencidas de Administración Directa y Depositarios con más de 180 días  </a:t>
                      </a:r>
                      <a:endParaRPr lang="es-CO" sz="1200" b="0" i="0" u="none" strike="noStrike" dirty="0">
                        <a:solidFill>
                          <a:srgbClr val="000000"/>
                        </a:solidFill>
                        <a:effectLst/>
                        <a:latin typeface="Arial Narrow" panose="020B0606020202030204" pitchFamily="34" charset="0"/>
                      </a:endParaRPr>
                    </a:p>
                  </a:txBody>
                  <a:tcPr marL="0" marR="0" marT="0" marB="0" anchor="ctr"/>
                </a:tc>
                <a:tc>
                  <a:txBody>
                    <a:bodyPr/>
                    <a:lstStyle/>
                    <a:p>
                      <a:pPr algn="ctr" fontAlgn="ctr"/>
                      <a:r>
                        <a:rPr lang="es-CO" sz="1600" b="1" u="none" strike="noStrike" dirty="0">
                          <a:effectLst/>
                        </a:rPr>
                        <a:t>100%</a:t>
                      </a:r>
                      <a:endParaRPr lang="es-CO" sz="1600" b="1" i="0" u="none" strike="noStrike" dirty="0">
                        <a:solidFill>
                          <a:srgbClr val="000000"/>
                        </a:solidFill>
                        <a:effectLst/>
                        <a:latin typeface="Arial Narrow" panose="020B0606020202030204" pitchFamily="34" charset="0"/>
                      </a:endParaRPr>
                    </a:p>
                  </a:txBody>
                  <a:tcPr marL="0" marR="0" marT="0" marB="0" anchor="ctr"/>
                </a:tc>
                <a:extLst>
                  <a:ext uri="{0D108BD9-81ED-4DB2-BD59-A6C34878D82A}">
                    <a16:rowId xmlns:a16="http://schemas.microsoft.com/office/drawing/2014/main" val="768022971"/>
                  </a:ext>
                </a:extLst>
              </a:tr>
            </a:tbl>
          </a:graphicData>
        </a:graphic>
      </p:graphicFrame>
    </p:spTree>
    <p:extLst>
      <p:ext uri="{BB962C8B-B14F-4D97-AF65-F5344CB8AC3E}">
        <p14:creationId xmlns:p14="http://schemas.microsoft.com/office/powerpoint/2010/main" val="273734669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Gráfico 14">
            <a:extLst>
              <a:ext uri="{FF2B5EF4-FFF2-40B4-BE49-F238E27FC236}">
                <a16:creationId xmlns:a16="http://schemas.microsoft.com/office/drawing/2014/main" id="{ACC7AE45-33FD-4F09-9ECC-3D8DF5ECEDFC}"/>
              </a:ext>
            </a:extLst>
          </p:cNvPr>
          <p:cNvGraphicFramePr>
            <a:graphicFrameLocks/>
          </p:cNvGraphicFramePr>
          <p:nvPr>
            <p:extLst/>
          </p:nvPr>
        </p:nvGraphicFramePr>
        <p:xfrm>
          <a:off x="1813420" y="3308774"/>
          <a:ext cx="4572000" cy="2743200"/>
        </p:xfrm>
        <a:graphic>
          <a:graphicData uri="http://schemas.openxmlformats.org/drawingml/2006/chart">
            <c:chart xmlns:c="http://schemas.openxmlformats.org/drawingml/2006/chart" xmlns:r="http://schemas.openxmlformats.org/officeDocument/2006/relationships" r:id="rId2"/>
          </a:graphicData>
        </a:graphic>
      </p:graphicFrame>
      <p:cxnSp>
        <p:nvCxnSpPr>
          <p:cNvPr id="12" name="Conector recto 11"/>
          <p:cNvCxnSpPr/>
          <p:nvPr/>
        </p:nvCxnSpPr>
        <p:spPr>
          <a:xfrm>
            <a:off x="10186556" y="203434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3" name="Conector recto 12"/>
          <p:cNvCxnSpPr/>
          <p:nvPr/>
        </p:nvCxnSpPr>
        <p:spPr>
          <a:xfrm>
            <a:off x="3142838" y="619419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2" name="1 Rectángulo"/>
          <p:cNvSpPr/>
          <p:nvPr/>
        </p:nvSpPr>
        <p:spPr>
          <a:xfrm>
            <a:off x="7818318" y="692784"/>
            <a:ext cx="4073038" cy="523220"/>
          </a:xfrm>
          <a:prstGeom prst="rect">
            <a:avLst/>
          </a:prstGeom>
        </p:spPr>
        <p:txBody>
          <a:bodyPr wrap="none">
            <a:spAutoFit/>
          </a:bodyPr>
          <a:lstStyle/>
          <a:p>
            <a:r>
              <a:rPr lang="es-CO" sz="2800" b="1" dirty="0">
                <a:solidFill>
                  <a:schemeClr val="bg1"/>
                </a:solidFill>
              </a:rPr>
              <a:t>PERSPECTIVA FINANCIERA</a:t>
            </a:r>
          </a:p>
        </p:txBody>
      </p:sp>
      <p:sp>
        <p:nvSpPr>
          <p:cNvPr id="3" name="Rectángulo 2"/>
          <p:cNvSpPr/>
          <p:nvPr/>
        </p:nvSpPr>
        <p:spPr>
          <a:xfrm>
            <a:off x="1678978" y="1915147"/>
            <a:ext cx="4180766" cy="1569660"/>
          </a:xfrm>
          <a:prstGeom prst="rect">
            <a:avLst/>
          </a:prstGeom>
        </p:spPr>
        <p:txBody>
          <a:bodyPr wrap="square">
            <a:spAutoFit/>
          </a:bodyPr>
          <a:lstStyle/>
          <a:p>
            <a:pPr algn="ctr"/>
            <a:r>
              <a:rPr lang="es-CO" sz="2400" b="1" dirty="0">
                <a:latin typeface="Aharoni" panose="02010803020104030203" pitchFamily="2" charset="-79"/>
                <a:cs typeface="Aharoni" panose="02010803020104030203" pitchFamily="2" charset="-79"/>
              </a:rPr>
              <a:t>OBTENER INGRESOS A PARTIR DE LA COMERCIALIZACIÓN DE ACTIVOS</a:t>
            </a:r>
          </a:p>
        </p:txBody>
      </p:sp>
      <p:sp>
        <p:nvSpPr>
          <p:cNvPr id="4" name="Rectángulo 3"/>
          <p:cNvSpPr/>
          <p:nvPr/>
        </p:nvSpPr>
        <p:spPr>
          <a:xfrm>
            <a:off x="1680342" y="1522796"/>
            <a:ext cx="1268296" cy="369332"/>
          </a:xfrm>
          <a:prstGeom prst="rect">
            <a:avLst/>
          </a:prstGeom>
        </p:spPr>
        <p:txBody>
          <a:bodyPr wrap="none">
            <a:spAutoFit/>
          </a:bodyPr>
          <a:lstStyle/>
          <a:p>
            <a:r>
              <a:rPr lang="es-CO" b="1" dirty="0">
                <a:solidFill>
                  <a:schemeClr val="accent5"/>
                </a:solidFill>
                <a:latin typeface="Aharoni" panose="02010803020104030203" pitchFamily="2" charset="-79"/>
                <a:cs typeface="Aharoni" panose="02010803020104030203" pitchFamily="2" charset="-79"/>
              </a:rPr>
              <a:t>OBJETIVO</a:t>
            </a:r>
            <a:endParaRPr lang="es-CO" dirty="0">
              <a:solidFill>
                <a:schemeClr val="accent5"/>
              </a:solidFill>
            </a:endParaRPr>
          </a:p>
        </p:txBody>
      </p:sp>
      <p:sp>
        <p:nvSpPr>
          <p:cNvPr id="5" name="Rectángulo 4"/>
          <p:cNvSpPr/>
          <p:nvPr/>
        </p:nvSpPr>
        <p:spPr>
          <a:xfrm>
            <a:off x="1678978" y="3603700"/>
            <a:ext cx="1327608" cy="276999"/>
          </a:xfrm>
          <a:prstGeom prst="rect">
            <a:avLst/>
          </a:prstGeom>
        </p:spPr>
        <p:txBody>
          <a:bodyPr wrap="none">
            <a:spAutoFit/>
          </a:bodyPr>
          <a:lstStyle/>
          <a:p>
            <a:r>
              <a:rPr lang="es-CO" sz="1200" b="1" dirty="0">
                <a:solidFill>
                  <a:srgbClr val="0070C0"/>
                </a:solidFill>
                <a:latin typeface="Aharoni" panose="02010803020104030203" pitchFamily="2" charset="-79"/>
                <a:cs typeface="Aharoni" panose="02010803020104030203" pitchFamily="2" charset="-79"/>
              </a:rPr>
              <a:t>CUMPLIMIENTO</a:t>
            </a:r>
            <a:endParaRPr lang="es-CO" dirty="0">
              <a:solidFill>
                <a:srgbClr val="0070C0"/>
              </a:solidFill>
            </a:endParaRPr>
          </a:p>
        </p:txBody>
      </p:sp>
      <p:sp>
        <p:nvSpPr>
          <p:cNvPr id="16" name="Rectángulo 15"/>
          <p:cNvSpPr/>
          <p:nvPr/>
        </p:nvSpPr>
        <p:spPr>
          <a:xfrm>
            <a:off x="3083918" y="4025374"/>
            <a:ext cx="1838965" cy="1446550"/>
          </a:xfrm>
          <a:prstGeom prst="rect">
            <a:avLst/>
          </a:prstGeom>
        </p:spPr>
        <p:txBody>
          <a:bodyPr wrap="none">
            <a:spAutoFit/>
          </a:bodyPr>
          <a:lstStyle/>
          <a:p>
            <a:r>
              <a:rPr lang="es-CO" sz="8800" b="1" dirty="0">
                <a:solidFill>
                  <a:srgbClr val="002060"/>
                </a:solidFill>
                <a:latin typeface="Aharoni" panose="02010803020104030203" pitchFamily="2" charset="-79"/>
                <a:cs typeface="Aharoni" panose="02010803020104030203" pitchFamily="2" charset="-79"/>
              </a:rPr>
              <a:t>34%</a:t>
            </a:r>
          </a:p>
        </p:txBody>
      </p:sp>
      <p:graphicFrame>
        <p:nvGraphicFramePr>
          <p:cNvPr id="6" name="Tabla 5"/>
          <p:cNvGraphicFramePr>
            <a:graphicFrameLocks noGrp="1"/>
          </p:cNvGraphicFramePr>
          <p:nvPr>
            <p:extLst/>
          </p:nvPr>
        </p:nvGraphicFramePr>
        <p:xfrm>
          <a:off x="5729434" y="2576738"/>
          <a:ext cx="4320871" cy="565993"/>
        </p:xfrm>
        <a:graphic>
          <a:graphicData uri="http://schemas.openxmlformats.org/drawingml/2006/table">
            <a:tbl>
              <a:tblPr>
                <a:tableStyleId>{5C22544A-7EE6-4342-B048-85BDC9FD1C3A}</a:tableStyleId>
              </a:tblPr>
              <a:tblGrid>
                <a:gridCol w="3145900">
                  <a:extLst>
                    <a:ext uri="{9D8B030D-6E8A-4147-A177-3AD203B41FA5}">
                      <a16:colId xmlns:a16="http://schemas.microsoft.com/office/drawing/2014/main" val="2608551369"/>
                    </a:ext>
                  </a:extLst>
                </a:gridCol>
                <a:gridCol w="1174971">
                  <a:extLst>
                    <a:ext uri="{9D8B030D-6E8A-4147-A177-3AD203B41FA5}">
                      <a16:colId xmlns:a16="http://schemas.microsoft.com/office/drawing/2014/main" val="2961063613"/>
                    </a:ext>
                  </a:extLst>
                </a:gridCol>
              </a:tblGrid>
              <a:tr h="565993">
                <a:tc>
                  <a:txBody>
                    <a:bodyPr/>
                    <a:lstStyle/>
                    <a:p>
                      <a:pPr algn="ctr" fontAlgn="ctr"/>
                      <a:r>
                        <a:rPr lang="es-CO" sz="2000" b="1" u="none" strike="noStrike" dirty="0">
                          <a:solidFill>
                            <a:srgbClr val="002060"/>
                          </a:solidFill>
                          <a:effectLst/>
                        </a:rPr>
                        <a:t>Iniciativa</a:t>
                      </a:r>
                      <a:endParaRPr lang="es-CO" sz="2000" b="1" i="0" u="none" strike="noStrike" dirty="0">
                        <a:solidFill>
                          <a:srgbClr val="002060"/>
                        </a:solidFill>
                        <a:effectLst/>
                        <a:latin typeface="Arial Narrow" panose="020B0606020202030204" pitchFamily="34" charset="0"/>
                      </a:endParaRPr>
                    </a:p>
                  </a:txBody>
                  <a:tcPr marL="0" marR="0" marT="0" marB="0" anchor="ctr"/>
                </a:tc>
                <a:tc>
                  <a:txBody>
                    <a:bodyPr/>
                    <a:lstStyle/>
                    <a:p>
                      <a:pPr algn="ctr" fontAlgn="ctr"/>
                      <a:r>
                        <a:rPr lang="es-CO" sz="1600" u="none" strike="noStrike" kern="1200" dirty="0">
                          <a:solidFill>
                            <a:srgbClr val="002060"/>
                          </a:solidFill>
                          <a:effectLst/>
                          <a:latin typeface="+mn-lt"/>
                          <a:ea typeface="+mn-ea"/>
                          <a:cs typeface="+mn-cs"/>
                        </a:rPr>
                        <a:t>Cumplimiento Acción</a:t>
                      </a:r>
                    </a:p>
                  </a:txBody>
                  <a:tcPr marL="0" marR="0" marT="0" marB="0" anchor="ctr"/>
                </a:tc>
                <a:extLst>
                  <a:ext uri="{0D108BD9-81ED-4DB2-BD59-A6C34878D82A}">
                    <a16:rowId xmlns:a16="http://schemas.microsoft.com/office/drawing/2014/main" val="3000730078"/>
                  </a:ext>
                </a:extLst>
              </a:tr>
            </a:tbl>
          </a:graphicData>
        </a:graphic>
      </p:graphicFrame>
      <p:graphicFrame>
        <p:nvGraphicFramePr>
          <p:cNvPr id="7" name="Tabla 6"/>
          <p:cNvGraphicFramePr>
            <a:graphicFrameLocks noGrp="1"/>
          </p:cNvGraphicFramePr>
          <p:nvPr>
            <p:extLst/>
          </p:nvPr>
        </p:nvGraphicFramePr>
        <p:xfrm>
          <a:off x="5729434" y="3144739"/>
          <a:ext cx="4337649" cy="2046146"/>
        </p:xfrm>
        <a:graphic>
          <a:graphicData uri="http://schemas.openxmlformats.org/drawingml/2006/table">
            <a:tbl>
              <a:tblPr>
                <a:tableStyleId>{5C22544A-7EE6-4342-B048-85BDC9FD1C3A}</a:tableStyleId>
              </a:tblPr>
              <a:tblGrid>
                <a:gridCol w="3147058">
                  <a:extLst>
                    <a:ext uri="{9D8B030D-6E8A-4147-A177-3AD203B41FA5}">
                      <a16:colId xmlns:a16="http://schemas.microsoft.com/office/drawing/2014/main" val="1942460550"/>
                    </a:ext>
                  </a:extLst>
                </a:gridCol>
                <a:gridCol w="1190591">
                  <a:extLst>
                    <a:ext uri="{9D8B030D-6E8A-4147-A177-3AD203B41FA5}">
                      <a16:colId xmlns:a16="http://schemas.microsoft.com/office/drawing/2014/main" val="3856515647"/>
                    </a:ext>
                  </a:extLst>
                </a:gridCol>
              </a:tblGrid>
              <a:tr h="374182">
                <a:tc>
                  <a:txBody>
                    <a:bodyPr/>
                    <a:lstStyle/>
                    <a:p>
                      <a:pPr algn="ctr" fontAlgn="ctr"/>
                      <a:r>
                        <a:rPr lang="es-CO" sz="1400" b="0" u="none" strike="noStrike" kern="1200" dirty="0">
                          <a:solidFill>
                            <a:schemeClr val="tx1"/>
                          </a:solidFill>
                          <a:effectLst/>
                          <a:latin typeface="+mn-lt"/>
                          <a:ea typeface="+mn-ea"/>
                          <a:cs typeface="+mn-cs"/>
                        </a:rPr>
                        <a:t>Comercialización de bienes inmuebles no sociales</a:t>
                      </a:r>
                    </a:p>
                  </a:txBody>
                  <a:tcPr marL="0" marR="0" marT="0" marB="0" anchor="ctr"/>
                </a:tc>
                <a:tc>
                  <a:txBody>
                    <a:bodyPr/>
                    <a:lstStyle/>
                    <a:p>
                      <a:pPr algn="ctr" fontAlgn="ctr"/>
                      <a:r>
                        <a:rPr lang="es-CO" sz="1400" b="0" u="none" strike="noStrike" kern="1200" dirty="0">
                          <a:solidFill>
                            <a:schemeClr val="tx1"/>
                          </a:solidFill>
                          <a:effectLst/>
                          <a:latin typeface="+mn-lt"/>
                          <a:ea typeface="+mn-ea"/>
                          <a:cs typeface="+mn-cs"/>
                        </a:rPr>
                        <a:t>81%</a:t>
                      </a:r>
                    </a:p>
                  </a:txBody>
                  <a:tcPr marL="0" marR="0" marT="0" marB="0" anchor="ctr"/>
                </a:tc>
                <a:extLst>
                  <a:ext uri="{0D108BD9-81ED-4DB2-BD59-A6C34878D82A}">
                    <a16:rowId xmlns:a16="http://schemas.microsoft.com/office/drawing/2014/main" val="972284075"/>
                  </a:ext>
                </a:extLst>
              </a:tr>
              <a:tr h="374182">
                <a:tc>
                  <a:txBody>
                    <a:bodyPr/>
                    <a:lstStyle/>
                    <a:p>
                      <a:pPr algn="ctr" fontAlgn="ctr"/>
                      <a:r>
                        <a:rPr lang="es-CO" sz="1400" b="0" u="none" strike="noStrike" kern="1200" dirty="0">
                          <a:solidFill>
                            <a:schemeClr val="tx1"/>
                          </a:solidFill>
                          <a:effectLst/>
                          <a:latin typeface="+mn-lt"/>
                          <a:ea typeface="+mn-ea"/>
                          <a:cs typeface="+mn-cs"/>
                        </a:rPr>
                        <a:t>Comercialización de bienes inmuebles sociales</a:t>
                      </a:r>
                    </a:p>
                  </a:txBody>
                  <a:tcPr marL="0" marR="0" marT="0" marB="0" anchor="ctr"/>
                </a:tc>
                <a:tc>
                  <a:txBody>
                    <a:bodyPr/>
                    <a:lstStyle/>
                    <a:p>
                      <a:pPr algn="ctr" fontAlgn="ctr"/>
                      <a:r>
                        <a:rPr lang="es-CO" sz="1400" b="0" u="none" strike="noStrike" kern="1200" dirty="0">
                          <a:solidFill>
                            <a:schemeClr val="tx1"/>
                          </a:solidFill>
                          <a:effectLst/>
                          <a:latin typeface="+mn-lt"/>
                          <a:ea typeface="+mn-ea"/>
                          <a:cs typeface="+mn-cs"/>
                        </a:rPr>
                        <a:t>3%</a:t>
                      </a:r>
                    </a:p>
                  </a:txBody>
                  <a:tcPr marL="0" marR="0" marT="0" marB="0" anchor="ctr"/>
                </a:tc>
                <a:extLst>
                  <a:ext uri="{0D108BD9-81ED-4DB2-BD59-A6C34878D82A}">
                    <a16:rowId xmlns:a16="http://schemas.microsoft.com/office/drawing/2014/main" val="3908594718"/>
                  </a:ext>
                </a:extLst>
              </a:tr>
              <a:tr h="374182">
                <a:tc>
                  <a:txBody>
                    <a:bodyPr/>
                    <a:lstStyle/>
                    <a:p>
                      <a:pPr algn="ctr" fontAlgn="ctr"/>
                      <a:r>
                        <a:rPr lang="es-CO" sz="1400" b="0" u="none" strike="noStrike" kern="1200" dirty="0">
                          <a:solidFill>
                            <a:schemeClr val="tx1"/>
                          </a:solidFill>
                          <a:effectLst/>
                          <a:latin typeface="+mn-lt"/>
                          <a:ea typeface="+mn-ea"/>
                          <a:cs typeface="+mn-cs"/>
                        </a:rPr>
                        <a:t>Comercialización de bienes muebles</a:t>
                      </a:r>
                    </a:p>
                  </a:txBody>
                  <a:tcPr marL="0" marR="0" marT="0" marB="0" anchor="ctr"/>
                </a:tc>
                <a:tc>
                  <a:txBody>
                    <a:bodyPr/>
                    <a:lstStyle/>
                    <a:p>
                      <a:pPr algn="ctr" fontAlgn="ctr"/>
                      <a:r>
                        <a:rPr lang="es-CO" sz="1400" b="0" u="none" strike="noStrike" kern="1200" dirty="0">
                          <a:solidFill>
                            <a:schemeClr val="tx1"/>
                          </a:solidFill>
                          <a:effectLst/>
                          <a:latin typeface="+mn-lt"/>
                          <a:ea typeface="+mn-ea"/>
                          <a:cs typeface="+mn-cs"/>
                        </a:rPr>
                        <a:t>52%</a:t>
                      </a:r>
                    </a:p>
                  </a:txBody>
                  <a:tcPr marL="0" marR="0" marT="0" marB="0" anchor="ctr"/>
                </a:tc>
                <a:extLst>
                  <a:ext uri="{0D108BD9-81ED-4DB2-BD59-A6C34878D82A}">
                    <a16:rowId xmlns:a16="http://schemas.microsoft.com/office/drawing/2014/main" val="2631409001"/>
                  </a:ext>
                </a:extLst>
              </a:tr>
              <a:tr h="818524">
                <a:tc>
                  <a:txBody>
                    <a:bodyPr/>
                    <a:lstStyle/>
                    <a:p>
                      <a:pPr algn="ctr" fontAlgn="ctr"/>
                      <a:r>
                        <a:rPr lang="es-CO" sz="1400" b="0" u="none" strike="noStrike" kern="1200" dirty="0">
                          <a:solidFill>
                            <a:schemeClr val="tx1"/>
                          </a:solidFill>
                          <a:effectLst/>
                          <a:latin typeface="+mn-lt"/>
                          <a:ea typeface="+mn-ea"/>
                          <a:cs typeface="+mn-cs"/>
                        </a:rPr>
                        <a:t>Comercialización de Sociedades</a:t>
                      </a:r>
                    </a:p>
                  </a:txBody>
                  <a:tcPr marL="0" marR="0" marT="0" marB="0" anchor="ctr"/>
                </a:tc>
                <a:tc>
                  <a:txBody>
                    <a:bodyPr/>
                    <a:lstStyle/>
                    <a:p>
                      <a:pPr algn="ctr" fontAlgn="ctr"/>
                      <a:r>
                        <a:rPr lang="es-CO" sz="1400" b="0" u="none" strike="noStrike" kern="1200" dirty="0">
                          <a:solidFill>
                            <a:schemeClr val="tx1"/>
                          </a:solidFill>
                          <a:effectLst/>
                          <a:latin typeface="+mn-lt"/>
                          <a:ea typeface="+mn-ea"/>
                          <a:cs typeface="+mn-cs"/>
                        </a:rPr>
                        <a:t>0%</a:t>
                      </a:r>
                    </a:p>
                  </a:txBody>
                  <a:tcPr marL="0" marR="0" marT="0" marB="0" anchor="ctr"/>
                </a:tc>
                <a:extLst>
                  <a:ext uri="{0D108BD9-81ED-4DB2-BD59-A6C34878D82A}">
                    <a16:rowId xmlns:a16="http://schemas.microsoft.com/office/drawing/2014/main" val="4243896576"/>
                  </a:ext>
                </a:extLst>
              </a:tr>
            </a:tbl>
          </a:graphicData>
        </a:graphic>
      </p:graphicFrame>
    </p:spTree>
    <p:extLst>
      <p:ext uri="{BB962C8B-B14F-4D97-AF65-F5344CB8AC3E}">
        <p14:creationId xmlns:p14="http://schemas.microsoft.com/office/powerpoint/2010/main" val="367725007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Imagen 20">
            <a:extLst>
              <a:ext uri="{FF2B5EF4-FFF2-40B4-BE49-F238E27FC236}">
                <a16:creationId xmlns:a16="http://schemas.microsoft.com/office/drawing/2014/main" id="{63B1CB05-149E-4797-AD87-DB8F1782D37D}"/>
              </a:ext>
            </a:extLst>
          </p:cNvPr>
          <p:cNvPicPr>
            <a:picLocks noChangeAspect="1"/>
          </p:cNvPicPr>
          <p:nvPr/>
        </p:nvPicPr>
        <p:blipFill>
          <a:blip r:embed="rId2"/>
          <a:stretch>
            <a:fillRect/>
          </a:stretch>
        </p:blipFill>
        <p:spPr>
          <a:xfrm>
            <a:off x="1442376" y="3607028"/>
            <a:ext cx="4271179" cy="2584776"/>
          </a:xfrm>
          <a:prstGeom prst="rect">
            <a:avLst/>
          </a:prstGeom>
        </p:spPr>
      </p:pic>
      <p:cxnSp>
        <p:nvCxnSpPr>
          <p:cNvPr id="12" name="Conector recto 11"/>
          <p:cNvCxnSpPr/>
          <p:nvPr/>
        </p:nvCxnSpPr>
        <p:spPr>
          <a:xfrm>
            <a:off x="10186556" y="203434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3" name="Conector recto 12"/>
          <p:cNvCxnSpPr/>
          <p:nvPr/>
        </p:nvCxnSpPr>
        <p:spPr>
          <a:xfrm>
            <a:off x="3142838" y="619419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2" name="1 Rectángulo"/>
          <p:cNvSpPr/>
          <p:nvPr/>
        </p:nvSpPr>
        <p:spPr>
          <a:xfrm>
            <a:off x="7818318" y="692784"/>
            <a:ext cx="4073038" cy="523220"/>
          </a:xfrm>
          <a:prstGeom prst="rect">
            <a:avLst/>
          </a:prstGeom>
        </p:spPr>
        <p:txBody>
          <a:bodyPr wrap="none">
            <a:spAutoFit/>
          </a:bodyPr>
          <a:lstStyle/>
          <a:p>
            <a:r>
              <a:rPr lang="es-CO" sz="2800" b="1" dirty="0">
                <a:solidFill>
                  <a:schemeClr val="bg1"/>
                </a:solidFill>
              </a:rPr>
              <a:t>PERSPECTIVA FINANCIERA</a:t>
            </a:r>
          </a:p>
        </p:txBody>
      </p:sp>
      <p:sp>
        <p:nvSpPr>
          <p:cNvPr id="3" name="Rectángulo 2"/>
          <p:cNvSpPr/>
          <p:nvPr/>
        </p:nvSpPr>
        <p:spPr>
          <a:xfrm>
            <a:off x="1678978" y="2091426"/>
            <a:ext cx="4039091" cy="1200329"/>
          </a:xfrm>
          <a:prstGeom prst="rect">
            <a:avLst/>
          </a:prstGeom>
        </p:spPr>
        <p:txBody>
          <a:bodyPr wrap="square">
            <a:spAutoFit/>
          </a:bodyPr>
          <a:lstStyle/>
          <a:p>
            <a:pPr algn="ctr"/>
            <a:r>
              <a:rPr lang="es-CO" sz="2400" b="1" dirty="0">
                <a:latin typeface="Aharoni" panose="02010803020104030203" pitchFamily="2" charset="-79"/>
                <a:cs typeface="Aharoni" panose="02010803020104030203" pitchFamily="2" charset="-79"/>
              </a:rPr>
              <a:t>LOGRAR PRODUCTIVIDAD DE ACTIVOS GENERANDO INGRESOS ECONÓMICOS</a:t>
            </a:r>
          </a:p>
        </p:txBody>
      </p:sp>
      <p:sp>
        <p:nvSpPr>
          <p:cNvPr id="4" name="Rectángulo 3"/>
          <p:cNvSpPr/>
          <p:nvPr/>
        </p:nvSpPr>
        <p:spPr>
          <a:xfrm>
            <a:off x="1680342" y="1522796"/>
            <a:ext cx="1268296" cy="369332"/>
          </a:xfrm>
          <a:prstGeom prst="rect">
            <a:avLst/>
          </a:prstGeom>
        </p:spPr>
        <p:txBody>
          <a:bodyPr wrap="none">
            <a:spAutoFit/>
          </a:bodyPr>
          <a:lstStyle/>
          <a:p>
            <a:r>
              <a:rPr lang="es-CO" b="1" dirty="0">
                <a:solidFill>
                  <a:schemeClr val="accent5"/>
                </a:solidFill>
                <a:latin typeface="Aharoni" panose="02010803020104030203" pitchFamily="2" charset="-79"/>
                <a:cs typeface="Aharoni" panose="02010803020104030203" pitchFamily="2" charset="-79"/>
              </a:rPr>
              <a:t>OBJETIVO</a:t>
            </a:r>
            <a:endParaRPr lang="es-CO" dirty="0">
              <a:solidFill>
                <a:schemeClr val="accent5"/>
              </a:solidFill>
            </a:endParaRPr>
          </a:p>
        </p:txBody>
      </p:sp>
      <p:sp>
        <p:nvSpPr>
          <p:cNvPr id="5" name="Rectángulo 4"/>
          <p:cNvSpPr/>
          <p:nvPr/>
        </p:nvSpPr>
        <p:spPr>
          <a:xfrm>
            <a:off x="1678977" y="3673837"/>
            <a:ext cx="1327608" cy="276999"/>
          </a:xfrm>
          <a:prstGeom prst="rect">
            <a:avLst/>
          </a:prstGeom>
        </p:spPr>
        <p:txBody>
          <a:bodyPr wrap="none">
            <a:spAutoFit/>
          </a:bodyPr>
          <a:lstStyle/>
          <a:p>
            <a:r>
              <a:rPr lang="es-CO" sz="1200" b="1" dirty="0">
                <a:solidFill>
                  <a:srgbClr val="0070C0"/>
                </a:solidFill>
                <a:latin typeface="Aharoni" panose="02010803020104030203" pitchFamily="2" charset="-79"/>
                <a:cs typeface="Aharoni" panose="02010803020104030203" pitchFamily="2" charset="-79"/>
              </a:rPr>
              <a:t>CUMPLIMIENTO</a:t>
            </a:r>
            <a:endParaRPr lang="es-CO" dirty="0">
              <a:solidFill>
                <a:srgbClr val="0070C0"/>
              </a:solidFill>
            </a:endParaRPr>
          </a:p>
        </p:txBody>
      </p:sp>
      <p:sp>
        <p:nvSpPr>
          <p:cNvPr id="16" name="Rectángulo 15"/>
          <p:cNvSpPr/>
          <p:nvPr/>
        </p:nvSpPr>
        <p:spPr>
          <a:xfrm>
            <a:off x="2658482" y="4071292"/>
            <a:ext cx="1838965" cy="1446550"/>
          </a:xfrm>
          <a:prstGeom prst="rect">
            <a:avLst/>
          </a:prstGeom>
        </p:spPr>
        <p:txBody>
          <a:bodyPr wrap="none">
            <a:spAutoFit/>
          </a:bodyPr>
          <a:lstStyle/>
          <a:p>
            <a:r>
              <a:rPr lang="es-CO" sz="8800" b="1" dirty="0">
                <a:solidFill>
                  <a:srgbClr val="002060"/>
                </a:solidFill>
                <a:latin typeface="Aharoni" panose="02010803020104030203" pitchFamily="2" charset="-79"/>
                <a:cs typeface="Aharoni" panose="02010803020104030203" pitchFamily="2" charset="-79"/>
              </a:rPr>
              <a:t>96%</a:t>
            </a:r>
          </a:p>
        </p:txBody>
      </p:sp>
      <p:graphicFrame>
        <p:nvGraphicFramePr>
          <p:cNvPr id="14" name="Tabla 13"/>
          <p:cNvGraphicFramePr>
            <a:graphicFrameLocks noGrp="1"/>
          </p:cNvGraphicFramePr>
          <p:nvPr>
            <p:extLst/>
          </p:nvPr>
        </p:nvGraphicFramePr>
        <p:xfrm>
          <a:off x="5849810" y="2962891"/>
          <a:ext cx="4200495" cy="1140336"/>
        </p:xfrm>
        <a:graphic>
          <a:graphicData uri="http://schemas.openxmlformats.org/drawingml/2006/table">
            <a:tbl>
              <a:tblPr>
                <a:tableStyleId>{BDBED569-4797-4DF1-A0F4-6AAB3CD982D8}</a:tableStyleId>
              </a:tblPr>
              <a:tblGrid>
                <a:gridCol w="2637548">
                  <a:extLst>
                    <a:ext uri="{9D8B030D-6E8A-4147-A177-3AD203B41FA5}">
                      <a16:colId xmlns:a16="http://schemas.microsoft.com/office/drawing/2014/main" val="3759477615"/>
                    </a:ext>
                  </a:extLst>
                </a:gridCol>
                <a:gridCol w="1562947">
                  <a:extLst>
                    <a:ext uri="{9D8B030D-6E8A-4147-A177-3AD203B41FA5}">
                      <a16:colId xmlns:a16="http://schemas.microsoft.com/office/drawing/2014/main" val="2306821368"/>
                    </a:ext>
                  </a:extLst>
                </a:gridCol>
              </a:tblGrid>
              <a:tr h="345786">
                <a:tc gridSpan="2">
                  <a:txBody>
                    <a:bodyPr/>
                    <a:lstStyle/>
                    <a:p>
                      <a:pPr algn="ctr" fontAlgn="ctr"/>
                      <a:r>
                        <a:rPr lang="es-CO" sz="1400" b="1" u="none" strike="noStrike" dirty="0">
                          <a:effectLst/>
                        </a:rPr>
                        <a:t>Valor recaudado por concepto de arrendamiento</a:t>
                      </a:r>
                      <a:endParaRPr lang="es-CO" sz="1400" b="1" i="0" u="none" strike="noStrike" dirty="0">
                        <a:solidFill>
                          <a:srgbClr val="FFFFFF"/>
                        </a:solidFill>
                        <a:effectLst/>
                        <a:latin typeface="Arial Narrow" panose="020B0606020202030204" pitchFamily="34" charset="0"/>
                      </a:endParaRPr>
                    </a:p>
                  </a:txBody>
                  <a:tcPr marL="0" marR="0" marT="0" marB="0" anchor="ctr"/>
                </a:tc>
                <a:tc hMerge="1">
                  <a:txBody>
                    <a:bodyPr/>
                    <a:lstStyle/>
                    <a:p>
                      <a:pPr algn="ctr" fontAlgn="ctr"/>
                      <a:endParaRPr lang="es-CO" sz="600" b="1" i="0" u="none" strike="noStrike" dirty="0">
                        <a:solidFill>
                          <a:srgbClr val="FFFFFF"/>
                        </a:solidFill>
                        <a:effectLst/>
                        <a:latin typeface="Arial Narrow" panose="020B0606020202030204" pitchFamily="34" charset="0"/>
                      </a:endParaRPr>
                    </a:p>
                  </a:txBody>
                  <a:tcPr marL="0" marR="0" marT="0" marB="0" anchor="ctr"/>
                </a:tc>
                <a:extLst>
                  <a:ext uri="{0D108BD9-81ED-4DB2-BD59-A6C34878D82A}">
                    <a16:rowId xmlns:a16="http://schemas.microsoft.com/office/drawing/2014/main" val="2020557929"/>
                  </a:ext>
                </a:extLst>
              </a:tr>
              <a:tr h="244232">
                <a:tc>
                  <a:txBody>
                    <a:bodyPr/>
                    <a:lstStyle/>
                    <a:p>
                      <a:pPr algn="ctr" fontAlgn="ctr"/>
                      <a:r>
                        <a:rPr lang="es-CO" sz="1200" b="0" i="0" u="none" strike="noStrike" dirty="0">
                          <a:solidFill>
                            <a:srgbClr val="000000"/>
                          </a:solidFill>
                          <a:effectLst/>
                          <a:latin typeface="Arial Narrow" panose="020B0606020202030204" pitchFamily="34" charset="0"/>
                        </a:rPr>
                        <a:t>Por deposito provisional </a:t>
                      </a:r>
                    </a:p>
                  </a:txBody>
                  <a:tcPr marL="0" marR="0" marT="0" marB="0" anchor="ctr"/>
                </a:tc>
                <a:tc>
                  <a:txBody>
                    <a:bodyPr/>
                    <a:lstStyle/>
                    <a:p>
                      <a:pPr algn="ctr" fontAlgn="ctr"/>
                      <a:r>
                        <a:rPr lang="es-CO" sz="1200" b="1" i="0" u="none" strike="noStrike" dirty="0">
                          <a:solidFill>
                            <a:srgbClr val="000000"/>
                          </a:solidFill>
                          <a:effectLst/>
                          <a:latin typeface="Arial Narrow" panose="020B0606020202030204" pitchFamily="34" charset="0"/>
                        </a:rPr>
                        <a:t>  $31,782,303,711 </a:t>
                      </a:r>
                    </a:p>
                  </a:txBody>
                  <a:tcPr marL="0" marR="0" marT="0" marB="0" anchor="ctr"/>
                </a:tc>
                <a:extLst>
                  <a:ext uri="{0D108BD9-81ED-4DB2-BD59-A6C34878D82A}">
                    <a16:rowId xmlns:a16="http://schemas.microsoft.com/office/drawing/2014/main" val="2044661866"/>
                  </a:ext>
                </a:extLst>
              </a:tr>
              <a:tr h="184558">
                <a:tc>
                  <a:txBody>
                    <a:bodyPr/>
                    <a:lstStyle/>
                    <a:p>
                      <a:pPr algn="ctr" fontAlgn="ctr"/>
                      <a:r>
                        <a:rPr lang="es-CO" sz="1200" b="0" i="0" u="none" strike="noStrike" dirty="0">
                          <a:solidFill>
                            <a:srgbClr val="000000"/>
                          </a:solidFill>
                          <a:effectLst/>
                          <a:latin typeface="Arial Narrow" panose="020B0606020202030204" pitchFamily="34" charset="0"/>
                        </a:rPr>
                        <a:t>Por Administración directa</a:t>
                      </a:r>
                    </a:p>
                  </a:txBody>
                  <a:tcPr marL="0" marR="0" marT="0" marB="0" anchor="ctr"/>
                </a:tc>
                <a:tc>
                  <a:txBody>
                    <a:bodyPr/>
                    <a:lstStyle/>
                    <a:p>
                      <a:pPr algn="ctr" fontAlgn="ctr"/>
                      <a:r>
                        <a:rPr lang="es-CO" sz="1200" b="1" i="0" u="none" strike="noStrike" dirty="0">
                          <a:solidFill>
                            <a:srgbClr val="000000"/>
                          </a:solidFill>
                          <a:effectLst/>
                          <a:latin typeface="Arial Narrow" panose="020B0606020202030204" pitchFamily="34" charset="0"/>
                        </a:rPr>
                        <a:t>  $35,127,000,000 </a:t>
                      </a:r>
                    </a:p>
                  </a:txBody>
                  <a:tcPr marL="0" marR="0" marT="0" marB="0" anchor="ctr"/>
                </a:tc>
                <a:extLst>
                  <a:ext uri="{0D108BD9-81ED-4DB2-BD59-A6C34878D82A}">
                    <a16:rowId xmlns:a16="http://schemas.microsoft.com/office/drawing/2014/main" val="3703879262"/>
                  </a:ext>
                </a:extLst>
              </a:tr>
              <a:tr h="335560">
                <a:tc>
                  <a:txBody>
                    <a:bodyPr/>
                    <a:lstStyle/>
                    <a:p>
                      <a:pPr algn="ctr" fontAlgn="ctr"/>
                      <a:r>
                        <a:rPr lang="es-CO" sz="1200" b="0" i="0" u="none" strike="noStrike" dirty="0">
                          <a:solidFill>
                            <a:srgbClr val="000000"/>
                          </a:solidFill>
                          <a:effectLst/>
                          <a:latin typeface="Arial Narrow" panose="020B0606020202030204" pitchFamily="34" charset="0"/>
                        </a:rPr>
                        <a:t>Por concepto de arriendos en Administración Directa de Muebles</a:t>
                      </a:r>
                    </a:p>
                  </a:txBody>
                  <a:tcPr marL="0" marR="0" marT="0" marB="0" anchor="ctr"/>
                </a:tc>
                <a:tc>
                  <a:txBody>
                    <a:bodyPr/>
                    <a:lstStyle/>
                    <a:p>
                      <a:pPr algn="ctr" fontAlgn="ctr"/>
                      <a:r>
                        <a:rPr lang="es-CO" sz="1200" b="1" i="0" u="none" strike="noStrike" dirty="0">
                          <a:solidFill>
                            <a:srgbClr val="000000"/>
                          </a:solidFill>
                          <a:effectLst/>
                          <a:latin typeface="Arial Narrow" panose="020B0606020202030204" pitchFamily="34" charset="0"/>
                        </a:rPr>
                        <a:t>  $45,701,650</a:t>
                      </a:r>
                    </a:p>
                  </a:txBody>
                  <a:tcPr marL="0" marR="0" marT="0" marB="0" anchor="ctr"/>
                </a:tc>
                <a:extLst>
                  <a:ext uri="{0D108BD9-81ED-4DB2-BD59-A6C34878D82A}">
                    <a16:rowId xmlns:a16="http://schemas.microsoft.com/office/drawing/2014/main" val="704456714"/>
                  </a:ext>
                </a:extLst>
              </a:tr>
            </a:tbl>
          </a:graphicData>
        </a:graphic>
      </p:graphicFrame>
      <p:graphicFrame>
        <p:nvGraphicFramePr>
          <p:cNvPr id="17" name="Tabla 16"/>
          <p:cNvGraphicFramePr>
            <a:graphicFrameLocks noGrp="1"/>
          </p:cNvGraphicFramePr>
          <p:nvPr>
            <p:extLst/>
          </p:nvPr>
        </p:nvGraphicFramePr>
        <p:xfrm>
          <a:off x="5849807" y="2127443"/>
          <a:ext cx="4200496" cy="800565"/>
        </p:xfrm>
        <a:graphic>
          <a:graphicData uri="http://schemas.openxmlformats.org/drawingml/2006/table">
            <a:tbl>
              <a:tblPr>
                <a:tableStyleId>{5C22544A-7EE6-4342-B048-85BDC9FD1C3A}</a:tableStyleId>
              </a:tblPr>
              <a:tblGrid>
                <a:gridCol w="2628666">
                  <a:extLst>
                    <a:ext uri="{9D8B030D-6E8A-4147-A177-3AD203B41FA5}">
                      <a16:colId xmlns:a16="http://schemas.microsoft.com/office/drawing/2014/main" val="1617628158"/>
                    </a:ext>
                  </a:extLst>
                </a:gridCol>
                <a:gridCol w="1571830">
                  <a:extLst>
                    <a:ext uri="{9D8B030D-6E8A-4147-A177-3AD203B41FA5}">
                      <a16:colId xmlns:a16="http://schemas.microsoft.com/office/drawing/2014/main" val="2613667204"/>
                    </a:ext>
                  </a:extLst>
                </a:gridCol>
              </a:tblGrid>
              <a:tr h="213557">
                <a:tc>
                  <a:txBody>
                    <a:bodyPr/>
                    <a:lstStyle/>
                    <a:p>
                      <a:pPr algn="ctr" fontAlgn="ctr"/>
                      <a:r>
                        <a:rPr lang="es-CO" sz="1600" b="1" u="none" strike="noStrike" dirty="0">
                          <a:effectLst/>
                        </a:rPr>
                        <a:t>Valor total recaudado por concepto de arrendamiento</a:t>
                      </a:r>
                    </a:p>
                  </a:txBody>
                  <a:tcPr marL="0" marR="0" marT="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CO" sz="1600" b="1" u="none" strike="noStrike" dirty="0">
                          <a:effectLst/>
                        </a:rPr>
                        <a:t>Meta 2017</a:t>
                      </a:r>
                      <a:endParaRPr lang="es-CO" sz="1600" b="1" i="0" u="none" strike="noStrike" dirty="0">
                        <a:solidFill>
                          <a:srgbClr val="FFFFFF"/>
                        </a:solidFill>
                        <a:effectLst/>
                        <a:latin typeface="Arial Narrow" panose="020B0606020202030204" pitchFamily="34" charset="0"/>
                      </a:endParaRPr>
                    </a:p>
                  </a:txBody>
                  <a:tcPr marL="0" marR="0" marT="0" marB="0" anchor="ctr"/>
                </a:tc>
                <a:extLst>
                  <a:ext uri="{0D108BD9-81ED-4DB2-BD59-A6C34878D82A}">
                    <a16:rowId xmlns:a16="http://schemas.microsoft.com/office/drawing/2014/main" val="4142597414"/>
                  </a:ext>
                </a:extLst>
              </a:tr>
              <a:tr h="312885">
                <a:tc>
                  <a:txBody>
                    <a:bodyPr/>
                    <a:lstStyle/>
                    <a:p>
                      <a:pPr algn="ctr" fontAlgn="ctr"/>
                      <a:r>
                        <a:rPr lang="es-CO" sz="1600" b="1" u="none" strike="noStrike" dirty="0">
                          <a:effectLst/>
                        </a:rPr>
                        <a:t>$66,909,303,711</a:t>
                      </a:r>
                    </a:p>
                  </a:txBody>
                  <a:tcPr marL="0" marR="0" marT="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CO" sz="1600" b="1" u="none" strike="noStrike" dirty="0">
                          <a:effectLst/>
                        </a:rPr>
                        <a:t>$69,884,000,000</a:t>
                      </a:r>
                    </a:p>
                  </a:txBody>
                  <a:tcPr marL="0" marR="0" marT="0" marB="0" anchor="ctr"/>
                </a:tc>
                <a:extLst>
                  <a:ext uri="{0D108BD9-81ED-4DB2-BD59-A6C34878D82A}">
                    <a16:rowId xmlns:a16="http://schemas.microsoft.com/office/drawing/2014/main" val="2720671184"/>
                  </a:ext>
                </a:extLst>
              </a:tr>
            </a:tbl>
          </a:graphicData>
        </a:graphic>
      </p:graphicFrame>
      <p:graphicFrame>
        <p:nvGraphicFramePr>
          <p:cNvPr id="18" name="Tabla 17"/>
          <p:cNvGraphicFramePr>
            <a:graphicFrameLocks noGrp="1"/>
          </p:cNvGraphicFramePr>
          <p:nvPr>
            <p:extLst/>
          </p:nvPr>
        </p:nvGraphicFramePr>
        <p:xfrm>
          <a:off x="5849807" y="4342692"/>
          <a:ext cx="4200496" cy="556725"/>
        </p:xfrm>
        <a:graphic>
          <a:graphicData uri="http://schemas.openxmlformats.org/drawingml/2006/table">
            <a:tbl>
              <a:tblPr>
                <a:tableStyleId>{21E4AEA4-8DFA-4A89-87EB-49C32662AFE0}</a:tableStyleId>
              </a:tblPr>
              <a:tblGrid>
                <a:gridCol w="2628666">
                  <a:extLst>
                    <a:ext uri="{9D8B030D-6E8A-4147-A177-3AD203B41FA5}">
                      <a16:colId xmlns:a16="http://schemas.microsoft.com/office/drawing/2014/main" val="1617628158"/>
                    </a:ext>
                  </a:extLst>
                </a:gridCol>
                <a:gridCol w="1571830">
                  <a:extLst>
                    <a:ext uri="{9D8B030D-6E8A-4147-A177-3AD203B41FA5}">
                      <a16:colId xmlns:a16="http://schemas.microsoft.com/office/drawing/2014/main" val="2613667204"/>
                    </a:ext>
                  </a:extLst>
                </a:gridCol>
              </a:tblGrid>
              <a:tr h="213557">
                <a:tc>
                  <a:txBody>
                    <a:bodyPr/>
                    <a:lstStyle/>
                    <a:p>
                      <a:pPr algn="ctr" fontAlgn="ctr"/>
                      <a:r>
                        <a:rPr lang="es-CO" sz="1600" u="none" strike="noStrike" dirty="0">
                          <a:effectLst/>
                        </a:rPr>
                        <a:t>Valor de contratos legalizados</a:t>
                      </a:r>
                      <a:endParaRPr lang="es-CO" sz="1600" b="1" u="none" strike="noStrike" dirty="0">
                        <a:effectLst/>
                      </a:endParaRPr>
                    </a:p>
                  </a:txBody>
                  <a:tcPr marL="0" marR="0" marT="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CO" sz="1600" u="none" strike="noStrike" dirty="0">
                          <a:effectLst/>
                        </a:rPr>
                        <a:t>Meta 2017</a:t>
                      </a:r>
                      <a:endParaRPr lang="es-CO" sz="1600" b="1" i="0" u="none" strike="noStrike" dirty="0">
                        <a:solidFill>
                          <a:srgbClr val="FFFFFF"/>
                        </a:solidFill>
                        <a:effectLst/>
                        <a:latin typeface="Arial Narrow" panose="020B0606020202030204" pitchFamily="34" charset="0"/>
                      </a:endParaRPr>
                    </a:p>
                  </a:txBody>
                  <a:tcPr marL="0" marR="0" marT="0" marB="0" anchor="ctr"/>
                </a:tc>
                <a:extLst>
                  <a:ext uri="{0D108BD9-81ED-4DB2-BD59-A6C34878D82A}">
                    <a16:rowId xmlns:a16="http://schemas.microsoft.com/office/drawing/2014/main" val="4142597414"/>
                  </a:ext>
                </a:extLst>
              </a:tr>
              <a:tr h="312885">
                <a:tc>
                  <a:txBody>
                    <a:bodyPr/>
                    <a:lstStyle/>
                    <a:p>
                      <a:pPr algn="ctr" fontAlgn="ctr"/>
                      <a:r>
                        <a:rPr lang="es-CO" sz="1600" u="none" strike="noStrike" dirty="0">
                          <a:effectLst/>
                        </a:rPr>
                        <a:t>$2,479,407,514</a:t>
                      </a:r>
                    </a:p>
                  </a:txBody>
                  <a:tcPr marL="0" marR="0" marT="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CO" sz="1600" u="none" strike="noStrike" dirty="0">
                          <a:effectLst/>
                        </a:rPr>
                        <a:t>$1,990,000,000</a:t>
                      </a:r>
                    </a:p>
                  </a:txBody>
                  <a:tcPr marL="0" marR="0" marT="0" marB="0" anchor="ctr"/>
                </a:tc>
                <a:extLst>
                  <a:ext uri="{0D108BD9-81ED-4DB2-BD59-A6C34878D82A}">
                    <a16:rowId xmlns:a16="http://schemas.microsoft.com/office/drawing/2014/main" val="2720671184"/>
                  </a:ext>
                </a:extLst>
              </a:tr>
            </a:tbl>
          </a:graphicData>
        </a:graphic>
      </p:graphicFrame>
      <p:graphicFrame>
        <p:nvGraphicFramePr>
          <p:cNvPr id="19" name="Tabla 18"/>
          <p:cNvGraphicFramePr>
            <a:graphicFrameLocks noGrp="1"/>
          </p:cNvGraphicFramePr>
          <p:nvPr>
            <p:extLst/>
          </p:nvPr>
        </p:nvGraphicFramePr>
        <p:xfrm>
          <a:off x="5849807" y="5119642"/>
          <a:ext cx="4200496" cy="678645"/>
        </p:xfrm>
        <a:graphic>
          <a:graphicData uri="http://schemas.openxmlformats.org/drawingml/2006/table">
            <a:tbl>
              <a:tblPr>
                <a:tableStyleId>{F5AB1C69-6EDB-4FF4-983F-18BD219EF322}</a:tableStyleId>
              </a:tblPr>
              <a:tblGrid>
                <a:gridCol w="2628666">
                  <a:extLst>
                    <a:ext uri="{9D8B030D-6E8A-4147-A177-3AD203B41FA5}">
                      <a16:colId xmlns:a16="http://schemas.microsoft.com/office/drawing/2014/main" val="1617628158"/>
                    </a:ext>
                  </a:extLst>
                </a:gridCol>
                <a:gridCol w="1571830">
                  <a:extLst>
                    <a:ext uri="{9D8B030D-6E8A-4147-A177-3AD203B41FA5}">
                      <a16:colId xmlns:a16="http://schemas.microsoft.com/office/drawing/2014/main" val="2613667204"/>
                    </a:ext>
                  </a:extLst>
                </a:gridCol>
              </a:tblGrid>
              <a:tr h="213557">
                <a:tc>
                  <a:txBody>
                    <a:bodyPr/>
                    <a:lstStyle/>
                    <a:p>
                      <a:pPr algn="ctr" fontAlgn="ctr"/>
                      <a:r>
                        <a:rPr lang="es-CO" sz="1200" b="0" i="0" u="none" strike="noStrike" dirty="0">
                          <a:solidFill>
                            <a:srgbClr val="000000"/>
                          </a:solidFill>
                          <a:effectLst/>
                          <a:latin typeface="Arial Narrow" panose="020B0606020202030204" pitchFamily="34" charset="0"/>
                        </a:rPr>
                        <a:t>Valor del  Recaudos por afectación de pólizas de arrendamiento</a:t>
                      </a:r>
                    </a:p>
                  </a:txBody>
                  <a:tcPr marL="0" marR="0" marT="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CO" sz="1600" u="none" strike="noStrike" dirty="0">
                          <a:effectLst/>
                        </a:rPr>
                        <a:t>Meta 2017</a:t>
                      </a:r>
                      <a:endParaRPr lang="es-CO" sz="1600" b="1" i="0" u="none" strike="noStrike" dirty="0">
                        <a:solidFill>
                          <a:srgbClr val="FFFFFF"/>
                        </a:solidFill>
                        <a:effectLst/>
                        <a:latin typeface="Arial Narrow" panose="020B0606020202030204" pitchFamily="34" charset="0"/>
                      </a:endParaRPr>
                    </a:p>
                  </a:txBody>
                  <a:tcPr marL="0" marR="0" marT="0" marB="0" anchor="ctr"/>
                </a:tc>
                <a:extLst>
                  <a:ext uri="{0D108BD9-81ED-4DB2-BD59-A6C34878D82A}">
                    <a16:rowId xmlns:a16="http://schemas.microsoft.com/office/drawing/2014/main" val="4142597414"/>
                  </a:ext>
                </a:extLst>
              </a:tr>
              <a:tr h="312885">
                <a:tc>
                  <a:txBody>
                    <a:bodyPr/>
                    <a:lstStyle/>
                    <a:p>
                      <a:pPr algn="ctr" fontAlgn="ctr"/>
                      <a:r>
                        <a:rPr lang="es-CO" sz="1600" u="none" strike="noStrike" dirty="0">
                          <a:effectLst/>
                        </a:rPr>
                        <a:t> $489,315,783</a:t>
                      </a:r>
                    </a:p>
                  </a:txBody>
                  <a:tcPr marL="0" marR="0" marT="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CO" sz="1600" u="none" strike="noStrike" dirty="0">
                          <a:effectLst/>
                        </a:rPr>
                        <a:t> $175,597,395</a:t>
                      </a:r>
                    </a:p>
                  </a:txBody>
                  <a:tcPr marL="0" marR="0" marT="0" marB="0" anchor="ctr"/>
                </a:tc>
                <a:extLst>
                  <a:ext uri="{0D108BD9-81ED-4DB2-BD59-A6C34878D82A}">
                    <a16:rowId xmlns:a16="http://schemas.microsoft.com/office/drawing/2014/main" val="2720671184"/>
                  </a:ext>
                </a:extLst>
              </a:tr>
            </a:tbl>
          </a:graphicData>
        </a:graphic>
      </p:graphicFrame>
    </p:spTree>
    <p:extLst>
      <p:ext uri="{BB962C8B-B14F-4D97-AF65-F5344CB8AC3E}">
        <p14:creationId xmlns:p14="http://schemas.microsoft.com/office/powerpoint/2010/main" val="248665781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1412325" y="3483100"/>
            <a:ext cx="4572396" cy="2737341"/>
          </a:xfrm>
          <a:prstGeom prst="rect">
            <a:avLst/>
          </a:prstGeom>
        </p:spPr>
      </p:pic>
      <p:cxnSp>
        <p:nvCxnSpPr>
          <p:cNvPr id="12" name="Conector recto 11"/>
          <p:cNvCxnSpPr/>
          <p:nvPr/>
        </p:nvCxnSpPr>
        <p:spPr>
          <a:xfrm>
            <a:off x="10186556" y="203434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3" name="Conector recto 12"/>
          <p:cNvCxnSpPr/>
          <p:nvPr/>
        </p:nvCxnSpPr>
        <p:spPr>
          <a:xfrm>
            <a:off x="3142838" y="619419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2" name="1 Rectángulo"/>
          <p:cNvSpPr/>
          <p:nvPr/>
        </p:nvSpPr>
        <p:spPr>
          <a:xfrm>
            <a:off x="7818318" y="692784"/>
            <a:ext cx="4073038" cy="523220"/>
          </a:xfrm>
          <a:prstGeom prst="rect">
            <a:avLst/>
          </a:prstGeom>
        </p:spPr>
        <p:txBody>
          <a:bodyPr wrap="none">
            <a:spAutoFit/>
          </a:bodyPr>
          <a:lstStyle/>
          <a:p>
            <a:r>
              <a:rPr lang="es-CO" sz="2800" b="1" dirty="0">
                <a:solidFill>
                  <a:schemeClr val="bg1"/>
                </a:solidFill>
              </a:rPr>
              <a:t>PERSPECTIVA FINANCIERA</a:t>
            </a:r>
          </a:p>
        </p:txBody>
      </p:sp>
      <p:sp>
        <p:nvSpPr>
          <p:cNvPr id="3" name="Rectángulo 2"/>
          <p:cNvSpPr/>
          <p:nvPr/>
        </p:nvSpPr>
        <p:spPr>
          <a:xfrm>
            <a:off x="1678979" y="2332151"/>
            <a:ext cx="4039091" cy="830997"/>
          </a:xfrm>
          <a:prstGeom prst="rect">
            <a:avLst/>
          </a:prstGeom>
        </p:spPr>
        <p:txBody>
          <a:bodyPr wrap="square">
            <a:spAutoFit/>
          </a:bodyPr>
          <a:lstStyle/>
          <a:p>
            <a:pPr algn="ctr"/>
            <a:r>
              <a:rPr lang="es-CO" sz="2400" b="1" dirty="0">
                <a:latin typeface="Aharoni" panose="02010803020104030203" pitchFamily="2" charset="-79"/>
                <a:cs typeface="Aharoni" panose="02010803020104030203" pitchFamily="2" charset="-79"/>
              </a:rPr>
              <a:t>OBTENER RENDIMIENTOS FINANCIEROS</a:t>
            </a:r>
          </a:p>
        </p:txBody>
      </p:sp>
      <p:sp>
        <p:nvSpPr>
          <p:cNvPr id="4" name="Rectángulo 3"/>
          <p:cNvSpPr/>
          <p:nvPr/>
        </p:nvSpPr>
        <p:spPr>
          <a:xfrm>
            <a:off x="1680342" y="1522796"/>
            <a:ext cx="1268296" cy="369332"/>
          </a:xfrm>
          <a:prstGeom prst="rect">
            <a:avLst/>
          </a:prstGeom>
        </p:spPr>
        <p:txBody>
          <a:bodyPr wrap="none">
            <a:spAutoFit/>
          </a:bodyPr>
          <a:lstStyle/>
          <a:p>
            <a:r>
              <a:rPr lang="es-CO" b="1" dirty="0">
                <a:solidFill>
                  <a:schemeClr val="accent5"/>
                </a:solidFill>
                <a:latin typeface="Aharoni" panose="02010803020104030203" pitchFamily="2" charset="-79"/>
                <a:cs typeface="Aharoni" panose="02010803020104030203" pitchFamily="2" charset="-79"/>
              </a:rPr>
              <a:t>OBJETIVO</a:t>
            </a:r>
            <a:endParaRPr lang="es-CO" dirty="0">
              <a:solidFill>
                <a:schemeClr val="accent5"/>
              </a:solidFill>
            </a:endParaRPr>
          </a:p>
        </p:txBody>
      </p:sp>
      <p:sp>
        <p:nvSpPr>
          <p:cNvPr id="5" name="Rectángulo 4"/>
          <p:cNvSpPr/>
          <p:nvPr/>
        </p:nvSpPr>
        <p:spPr>
          <a:xfrm>
            <a:off x="1707112" y="3509348"/>
            <a:ext cx="1327608" cy="276999"/>
          </a:xfrm>
          <a:prstGeom prst="rect">
            <a:avLst/>
          </a:prstGeom>
        </p:spPr>
        <p:txBody>
          <a:bodyPr wrap="none">
            <a:spAutoFit/>
          </a:bodyPr>
          <a:lstStyle/>
          <a:p>
            <a:r>
              <a:rPr lang="es-CO" sz="1200" b="1" dirty="0">
                <a:solidFill>
                  <a:srgbClr val="0070C0"/>
                </a:solidFill>
                <a:latin typeface="Aharoni" panose="02010803020104030203" pitchFamily="2" charset="-79"/>
                <a:cs typeface="Aharoni" panose="02010803020104030203" pitchFamily="2" charset="-79"/>
              </a:rPr>
              <a:t>CUMPLIMIENTO</a:t>
            </a:r>
            <a:endParaRPr lang="es-CO" dirty="0">
              <a:solidFill>
                <a:srgbClr val="0070C0"/>
              </a:solidFill>
            </a:endParaRPr>
          </a:p>
        </p:txBody>
      </p:sp>
      <p:sp>
        <p:nvSpPr>
          <p:cNvPr id="16" name="Rectángulo 15"/>
          <p:cNvSpPr/>
          <p:nvPr/>
        </p:nvSpPr>
        <p:spPr>
          <a:xfrm>
            <a:off x="2545002" y="4128495"/>
            <a:ext cx="2307042" cy="1446550"/>
          </a:xfrm>
          <a:prstGeom prst="rect">
            <a:avLst/>
          </a:prstGeom>
        </p:spPr>
        <p:txBody>
          <a:bodyPr wrap="none">
            <a:spAutoFit/>
          </a:bodyPr>
          <a:lstStyle/>
          <a:p>
            <a:r>
              <a:rPr lang="es-CO" sz="8800" b="1" dirty="0">
                <a:solidFill>
                  <a:srgbClr val="002060"/>
                </a:solidFill>
                <a:latin typeface="Aharoni" panose="02010803020104030203" pitchFamily="2" charset="-79"/>
                <a:cs typeface="Aharoni" panose="02010803020104030203" pitchFamily="2" charset="-79"/>
              </a:rPr>
              <a:t>185%</a:t>
            </a:r>
          </a:p>
        </p:txBody>
      </p:sp>
      <p:pic>
        <p:nvPicPr>
          <p:cNvPr id="7" name="Imagen 6">
            <a:extLst>
              <a:ext uri="{FF2B5EF4-FFF2-40B4-BE49-F238E27FC236}">
                <a16:creationId xmlns:a16="http://schemas.microsoft.com/office/drawing/2014/main" id="{8B8D7BB7-5480-4C8D-93DB-B7D0390E0147}"/>
              </a:ext>
            </a:extLst>
          </p:cNvPr>
          <p:cNvPicPr>
            <a:picLocks noChangeAspect="1"/>
          </p:cNvPicPr>
          <p:nvPr/>
        </p:nvPicPr>
        <p:blipFill>
          <a:blip r:embed="rId3"/>
          <a:stretch>
            <a:fillRect/>
          </a:stretch>
        </p:blipFill>
        <p:spPr>
          <a:xfrm>
            <a:off x="5249372" y="2916817"/>
            <a:ext cx="4827530" cy="2957424"/>
          </a:xfrm>
          <a:prstGeom prst="rect">
            <a:avLst/>
          </a:prstGeom>
        </p:spPr>
      </p:pic>
    </p:spTree>
    <p:extLst>
      <p:ext uri="{BB962C8B-B14F-4D97-AF65-F5344CB8AC3E}">
        <p14:creationId xmlns:p14="http://schemas.microsoft.com/office/powerpoint/2010/main" val="247582756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Conector recto 11"/>
          <p:cNvCxnSpPr/>
          <p:nvPr/>
        </p:nvCxnSpPr>
        <p:spPr>
          <a:xfrm>
            <a:off x="10186556" y="203434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3" name="Conector recto 12"/>
          <p:cNvCxnSpPr/>
          <p:nvPr/>
        </p:nvCxnSpPr>
        <p:spPr>
          <a:xfrm>
            <a:off x="3142838" y="619419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2" name="1 Rectángulo"/>
          <p:cNvSpPr/>
          <p:nvPr/>
        </p:nvSpPr>
        <p:spPr>
          <a:xfrm>
            <a:off x="7818318" y="692784"/>
            <a:ext cx="4073038" cy="523220"/>
          </a:xfrm>
          <a:prstGeom prst="rect">
            <a:avLst/>
          </a:prstGeom>
        </p:spPr>
        <p:txBody>
          <a:bodyPr wrap="none">
            <a:spAutoFit/>
          </a:bodyPr>
          <a:lstStyle/>
          <a:p>
            <a:r>
              <a:rPr lang="es-CO" sz="2800" b="1" dirty="0">
                <a:solidFill>
                  <a:schemeClr val="bg1"/>
                </a:solidFill>
              </a:rPr>
              <a:t>PERSPECTIVA FINANCIERA</a:t>
            </a:r>
          </a:p>
        </p:txBody>
      </p:sp>
      <p:sp>
        <p:nvSpPr>
          <p:cNvPr id="3" name="Rectángulo 2"/>
          <p:cNvSpPr/>
          <p:nvPr/>
        </p:nvSpPr>
        <p:spPr>
          <a:xfrm>
            <a:off x="1676050" y="1968288"/>
            <a:ext cx="4039091" cy="1569660"/>
          </a:xfrm>
          <a:prstGeom prst="rect">
            <a:avLst/>
          </a:prstGeom>
        </p:spPr>
        <p:txBody>
          <a:bodyPr wrap="square">
            <a:spAutoFit/>
          </a:bodyPr>
          <a:lstStyle/>
          <a:p>
            <a:pPr algn="ctr"/>
            <a:r>
              <a:rPr lang="es-CO" sz="2400" b="1" dirty="0">
                <a:latin typeface="Aharoni" panose="02010803020104030203" pitchFamily="2" charset="-79"/>
                <a:cs typeface="Aharoni" panose="02010803020104030203" pitchFamily="2" charset="-79"/>
              </a:rPr>
              <a:t>DESTINAR RECURSOS Y ACTIVOS A LAS ENTIDADES DEL ESTADO DE ACUERDO CON LA LEY</a:t>
            </a:r>
          </a:p>
        </p:txBody>
      </p:sp>
      <p:sp>
        <p:nvSpPr>
          <p:cNvPr id="4" name="Rectángulo 3"/>
          <p:cNvSpPr/>
          <p:nvPr/>
        </p:nvSpPr>
        <p:spPr>
          <a:xfrm>
            <a:off x="1680342" y="1522796"/>
            <a:ext cx="1268296" cy="369332"/>
          </a:xfrm>
          <a:prstGeom prst="rect">
            <a:avLst/>
          </a:prstGeom>
        </p:spPr>
        <p:txBody>
          <a:bodyPr wrap="none">
            <a:spAutoFit/>
          </a:bodyPr>
          <a:lstStyle/>
          <a:p>
            <a:r>
              <a:rPr lang="es-CO" b="1" dirty="0">
                <a:solidFill>
                  <a:schemeClr val="accent5"/>
                </a:solidFill>
                <a:latin typeface="Aharoni" panose="02010803020104030203" pitchFamily="2" charset="-79"/>
                <a:cs typeface="Aharoni" panose="02010803020104030203" pitchFamily="2" charset="-79"/>
              </a:rPr>
              <a:t>OBJETIVO</a:t>
            </a:r>
            <a:endParaRPr lang="es-CO" dirty="0">
              <a:solidFill>
                <a:schemeClr val="accent5"/>
              </a:solidFill>
            </a:endParaRPr>
          </a:p>
        </p:txBody>
      </p:sp>
      <p:sp>
        <p:nvSpPr>
          <p:cNvPr id="5" name="Rectángulo 4"/>
          <p:cNvSpPr/>
          <p:nvPr/>
        </p:nvSpPr>
        <p:spPr>
          <a:xfrm>
            <a:off x="1676049" y="3661086"/>
            <a:ext cx="1327608" cy="276999"/>
          </a:xfrm>
          <a:prstGeom prst="rect">
            <a:avLst/>
          </a:prstGeom>
        </p:spPr>
        <p:txBody>
          <a:bodyPr wrap="none">
            <a:spAutoFit/>
          </a:bodyPr>
          <a:lstStyle/>
          <a:p>
            <a:r>
              <a:rPr lang="es-CO" sz="1200" b="1" dirty="0">
                <a:solidFill>
                  <a:srgbClr val="0070C0"/>
                </a:solidFill>
                <a:latin typeface="Aharoni" panose="02010803020104030203" pitchFamily="2" charset="-79"/>
                <a:cs typeface="Aharoni" panose="02010803020104030203" pitchFamily="2" charset="-79"/>
              </a:rPr>
              <a:t>CUMPLIMIENTO</a:t>
            </a:r>
            <a:endParaRPr lang="es-CO" dirty="0">
              <a:solidFill>
                <a:srgbClr val="0070C0"/>
              </a:solidFill>
            </a:endParaRPr>
          </a:p>
        </p:txBody>
      </p:sp>
      <p:sp>
        <p:nvSpPr>
          <p:cNvPr id="16" name="Rectángulo 15"/>
          <p:cNvSpPr/>
          <p:nvPr/>
        </p:nvSpPr>
        <p:spPr>
          <a:xfrm>
            <a:off x="2798127" y="4066356"/>
            <a:ext cx="1838965" cy="1446550"/>
          </a:xfrm>
          <a:prstGeom prst="rect">
            <a:avLst/>
          </a:prstGeom>
        </p:spPr>
        <p:txBody>
          <a:bodyPr wrap="none">
            <a:spAutoFit/>
          </a:bodyPr>
          <a:lstStyle/>
          <a:p>
            <a:r>
              <a:rPr lang="es-CO" sz="8800" b="1" dirty="0">
                <a:solidFill>
                  <a:srgbClr val="002060"/>
                </a:solidFill>
                <a:latin typeface="Aharoni" panose="02010803020104030203" pitchFamily="2" charset="-79"/>
                <a:cs typeface="Aharoni" panose="02010803020104030203" pitchFamily="2" charset="-79"/>
              </a:rPr>
              <a:t>55%</a:t>
            </a:r>
          </a:p>
        </p:txBody>
      </p:sp>
      <p:graphicFrame>
        <p:nvGraphicFramePr>
          <p:cNvPr id="8" name="Tabla 7"/>
          <p:cNvGraphicFramePr>
            <a:graphicFrameLocks noGrp="1"/>
          </p:cNvGraphicFramePr>
          <p:nvPr>
            <p:extLst/>
          </p:nvPr>
        </p:nvGraphicFramePr>
        <p:xfrm>
          <a:off x="5877887" y="3159251"/>
          <a:ext cx="4161053" cy="2064750"/>
        </p:xfrm>
        <a:graphic>
          <a:graphicData uri="http://schemas.openxmlformats.org/drawingml/2006/table">
            <a:tbl>
              <a:tblPr>
                <a:tableStyleId>{5C22544A-7EE6-4342-B048-85BDC9FD1C3A}</a:tableStyleId>
              </a:tblPr>
              <a:tblGrid>
                <a:gridCol w="2994870">
                  <a:extLst>
                    <a:ext uri="{9D8B030D-6E8A-4147-A177-3AD203B41FA5}">
                      <a16:colId xmlns:a16="http://schemas.microsoft.com/office/drawing/2014/main" val="3937769905"/>
                    </a:ext>
                  </a:extLst>
                </a:gridCol>
                <a:gridCol w="1166183">
                  <a:extLst>
                    <a:ext uri="{9D8B030D-6E8A-4147-A177-3AD203B41FA5}">
                      <a16:colId xmlns:a16="http://schemas.microsoft.com/office/drawing/2014/main" val="2960263623"/>
                    </a:ext>
                  </a:extLst>
                </a:gridCol>
              </a:tblGrid>
              <a:tr h="615795">
                <a:tc>
                  <a:txBody>
                    <a:bodyPr/>
                    <a:lstStyle/>
                    <a:p>
                      <a:pPr algn="ctr" fontAlgn="ctr"/>
                      <a:r>
                        <a:rPr lang="es-CO" sz="1200" b="0" u="none" strike="noStrike" dirty="0">
                          <a:effectLst/>
                        </a:rPr>
                        <a:t>Destinar Provisionalmente Inmuebles</a:t>
                      </a:r>
                      <a:endParaRPr lang="es-CO" sz="1200" b="0" i="0" u="none" strike="noStrike" dirty="0">
                        <a:solidFill>
                          <a:srgbClr val="000000"/>
                        </a:solidFill>
                        <a:effectLst/>
                        <a:latin typeface="Arial Narrow" panose="020B0606020202030204" pitchFamily="34" charset="0"/>
                      </a:endParaRPr>
                    </a:p>
                  </a:txBody>
                  <a:tcPr marL="0" marR="0" marT="0" marB="0" anchor="ctr"/>
                </a:tc>
                <a:tc>
                  <a:txBody>
                    <a:bodyPr/>
                    <a:lstStyle/>
                    <a:p>
                      <a:pPr algn="ctr" fontAlgn="ctr"/>
                      <a:r>
                        <a:rPr lang="es-CO" sz="1200" b="1" u="none" strike="noStrike" dirty="0">
                          <a:effectLst/>
                        </a:rPr>
                        <a:t>15%</a:t>
                      </a:r>
                      <a:endParaRPr lang="es-CO" sz="1200" b="1" i="0" u="none" strike="noStrike" dirty="0">
                        <a:solidFill>
                          <a:srgbClr val="000000"/>
                        </a:solidFill>
                        <a:effectLst/>
                        <a:latin typeface="Arial Narrow" panose="020B0606020202030204" pitchFamily="34" charset="0"/>
                      </a:endParaRPr>
                    </a:p>
                  </a:txBody>
                  <a:tcPr marL="0" marR="0" marT="0" marB="0" anchor="ctr"/>
                </a:tc>
                <a:extLst>
                  <a:ext uri="{0D108BD9-81ED-4DB2-BD59-A6C34878D82A}">
                    <a16:rowId xmlns:a16="http://schemas.microsoft.com/office/drawing/2014/main" val="1714455015"/>
                  </a:ext>
                </a:extLst>
              </a:tr>
              <a:tr h="914400">
                <a:tc>
                  <a:txBody>
                    <a:bodyPr/>
                    <a:lstStyle/>
                    <a:p>
                      <a:pPr algn="ctr" fontAlgn="ctr"/>
                      <a:r>
                        <a:rPr lang="es-CO" sz="1200" b="0" u="none" strike="noStrike" dirty="0">
                          <a:effectLst/>
                        </a:rPr>
                        <a:t>Destinar provisional  o definitivamente Muebles en busca de la reducción de costos tales como almacenamiento y sostenimiento</a:t>
                      </a:r>
                      <a:endParaRPr lang="es-CO" sz="1200" b="0" i="0" u="none" strike="noStrike" dirty="0">
                        <a:solidFill>
                          <a:srgbClr val="000000"/>
                        </a:solidFill>
                        <a:effectLst/>
                        <a:latin typeface="Arial Narrow" panose="020B0606020202030204" pitchFamily="34" charset="0"/>
                      </a:endParaRPr>
                    </a:p>
                  </a:txBody>
                  <a:tcPr marL="0" marR="0" marT="0" marB="0" anchor="ctr"/>
                </a:tc>
                <a:tc>
                  <a:txBody>
                    <a:bodyPr/>
                    <a:lstStyle/>
                    <a:p>
                      <a:pPr algn="ctr" fontAlgn="ctr"/>
                      <a:r>
                        <a:rPr lang="es-CO" sz="1200" b="1" u="none" strike="noStrike" dirty="0">
                          <a:effectLst/>
                        </a:rPr>
                        <a:t>100%</a:t>
                      </a:r>
                      <a:endParaRPr lang="es-CO" sz="1200" b="1" i="0" u="none" strike="noStrike" dirty="0">
                        <a:solidFill>
                          <a:srgbClr val="000000"/>
                        </a:solidFill>
                        <a:effectLst/>
                        <a:latin typeface="Arial Narrow" panose="020B0606020202030204" pitchFamily="34" charset="0"/>
                      </a:endParaRPr>
                    </a:p>
                  </a:txBody>
                  <a:tcPr marL="0" marR="0" marT="0" marB="0" anchor="ctr"/>
                </a:tc>
                <a:extLst>
                  <a:ext uri="{0D108BD9-81ED-4DB2-BD59-A6C34878D82A}">
                    <a16:rowId xmlns:a16="http://schemas.microsoft.com/office/drawing/2014/main" val="909137766"/>
                  </a:ext>
                </a:extLst>
              </a:tr>
              <a:tr h="534555">
                <a:tc>
                  <a:txBody>
                    <a:bodyPr/>
                    <a:lstStyle/>
                    <a:p>
                      <a:pPr algn="ctr" fontAlgn="ctr"/>
                      <a:r>
                        <a:rPr lang="es-CO" sz="1200" b="0" u="none" strike="noStrike" dirty="0">
                          <a:effectLst/>
                        </a:rPr>
                        <a:t>Gestionar las Destinaciones Especificas a FONTUR (En Proceso)</a:t>
                      </a:r>
                      <a:endParaRPr lang="es-CO" sz="1200" b="0" i="0" u="none" strike="noStrike" dirty="0">
                        <a:solidFill>
                          <a:srgbClr val="000000"/>
                        </a:solidFill>
                        <a:effectLst/>
                        <a:latin typeface="Arial Narrow" panose="020B0606020202030204" pitchFamily="34" charset="0"/>
                      </a:endParaRPr>
                    </a:p>
                  </a:txBody>
                  <a:tcPr marL="0" marR="0" marT="0" marB="0" anchor="ctr"/>
                </a:tc>
                <a:tc>
                  <a:txBody>
                    <a:bodyPr/>
                    <a:lstStyle/>
                    <a:p>
                      <a:pPr algn="ctr" fontAlgn="ctr"/>
                      <a:r>
                        <a:rPr lang="es-CO" sz="1200" b="1" i="0" u="none" strike="noStrike" dirty="0">
                          <a:solidFill>
                            <a:srgbClr val="000000"/>
                          </a:solidFill>
                          <a:effectLst/>
                          <a:latin typeface="Arial Narrow" panose="020B0606020202030204" pitchFamily="34" charset="0"/>
                        </a:rPr>
                        <a:t>50%</a:t>
                      </a:r>
                    </a:p>
                  </a:txBody>
                  <a:tcPr marL="0" marR="0" marT="0" marB="0" anchor="ctr"/>
                </a:tc>
                <a:extLst>
                  <a:ext uri="{0D108BD9-81ED-4DB2-BD59-A6C34878D82A}">
                    <a16:rowId xmlns:a16="http://schemas.microsoft.com/office/drawing/2014/main" val="949636036"/>
                  </a:ext>
                </a:extLst>
              </a:tr>
            </a:tbl>
          </a:graphicData>
        </a:graphic>
      </p:graphicFrame>
      <p:graphicFrame>
        <p:nvGraphicFramePr>
          <p:cNvPr id="20" name="Tabla 19"/>
          <p:cNvGraphicFramePr>
            <a:graphicFrameLocks noGrp="1"/>
          </p:cNvGraphicFramePr>
          <p:nvPr>
            <p:extLst/>
          </p:nvPr>
        </p:nvGraphicFramePr>
        <p:xfrm>
          <a:off x="5877888" y="2593259"/>
          <a:ext cx="4161053" cy="565993"/>
        </p:xfrm>
        <a:graphic>
          <a:graphicData uri="http://schemas.openxmlformats.org/drawingml/2006/table">
            <a:tbl>
              <a:tblPr>
                <a:tableStyleId>{5C22544A-7EE6-4342-B048-85BDC9FD1C3A}</a:tableStyleId>
              </a:tblPr>
              <a:tblGrid>
                <a:gridCol w="2986082">
                  <a:extLst>
                    <a:ext uri="{9D8B030D-6E8A-4147-A177-3AD203B41FA5}">
                      <a16:colId xmlns:a16="http://schemas.microsoft.com/office/drawing/2014/main" val="2608551369"/>
                    </a:ext>
                  </a:extLst>
                </a:gridCol>
                <a:gridCol w="1174971">
                  <a:extLst>
                    <a:ext uri="{9D8B030D-6E8A-4147-A177-3AD203B41FA5}">
                      <a16:colId xmlns:a16="http://schemas.microsoft.com/office/drawing/2014/main" val="2961063613"/>
                    </a:ext>
                  </a:extLst>
                </a:gridCol>
              </a:tblGrid>
              <a:tr h="565993">
                <a:tc>
                  <a:txBody>
                    <a:bodyPr/>
                    <a:lstStyle/>
                    <a:p>
                      <a:pPr algn="ctr" fontAlgn="ctr"/>
                      <a:r>
                        <a:rPr lang="es-CO" sz="2000" b="1" u="none" strike="noStrike" dirty="0">
                          <a:solidFill>
                            <a:srgbClr val="002060"/>
                          </a:solidFill>
                          <a:effectLst/>
                        </a:rPr>
                        <a:t>Iniciativa</a:t>
                      </a:r>
                      <a:endParaRPr lang="es-CO" sz="2000" b="1" i="0" u="none" strike="noStrike" dirty="0">
                        <a:solidFill>
                          <a:srgbClr val="002060"/>
                        </a:solidFill>
                        <a:effectLst/>
                        <a:latin typeface="Arial Narrow" panose="020B0606020202030204" pitchFamily="34" charset="0"/>
                      </a:endParaRPr>
                    </a:p>
                  </a:txBody>
                  <a:tcPr marL="0" marR="0" marT="0" marB="0" anchor="ctr"/>
                </a:tc>
                <a:tc>
                  <a:txBody>
                    <a:bodyPr/>
                    <a:lstStyle/>
                    <a:p>
                      <a:pPr algn="ctr" fontAlgn="ctr"/>
                      <a:r>
                        <a:rPr lang="es-CO" sz="1600" u="none" strike="noStrike" dirty="0">
                          <a:solidFill>
                            <a:srgbClr val="002060"/>
                          </a:solidFill>
                          <a:effectLst/>
                        </a:rPr>
                        <a:t>Cumplimiento Iniciativa</a:t>
                      </a:r>
                      <a:endParaRPr lang="es-CO" sz="1600" b="1" i="0" u="none" strike="noStrike" dirty="0">
                        <a:solidFill>
                          <a:srgbClr val="002060"/>
                        </a:solidFill>
                        <a:effectLst/>
                        <a:latin typeface="Arial Narrow" panose="020B0606020202030204" pitchFamily="34" charset="0"/>
                      </a:endParaRPr>
                    </a:p>
                  </a:txBody>
                  <a:tcPr marL="0" marR="0" marT="0" marB="0" anchor="ctr"/>
                </a:tc>
                <a:extLst>
                  <a:ext uri="{0D108BD9-81ED-4DB2-BD59-A6C34878D82A}">
                    <a16:rowId xmlns:a16="http://schemas.microsoft.com/office/drawing/2014/main" val="3000730078"/>
                  </a:ext>
                </a:extLst>
              </a:tr>
            </a:tbl>
          </a:graphicData>
        </a:graphic>
      </p:graphicFrame>
      <p:pic>
        <p:nvPicPr>
          <p:cNvPr id="14" name="Imagen 13">
            <a:extLst>
              <a:ext uri="{FF2B5EF4-FFF2-40B4-BE49-F238E27FC236}">
                <a16:creationId xmlns:a16="http://schemas.microsoft.com/office/drawing/2014/main" id="{BD0D4311-F7DD-4D53-9D3B-5612F4394B51}"/>
              </a:ext>
            </a:extLst>
          </p:cNvPr>
          <p:cNvPicPr>
            <a:picLocks noChangeAspect="1"/>
          </p:cNvPicPr>
          <p:nvPr/>
        </p:nvPicPr>
        <p:blipFill>
          <a:blip r:embed="rId2"/>
          <a:stretch>
            <a:fillRect/>
          </a:stretch>
        </p:blipFill>
        <p:spPr>
          <a:xfrm>
            <a:off x="1578629" y="3533059"/>
            <a:ext cx="4271179" cy="2584776"/>
          </a:xfrm>
          <a:prstGeom prst="rect">
            <a:avLst/>
          </a:prstGeom>
        </p:spPr>
      </p:pic>
    </p:spTree>
    <p:extLst>
      <p:ext uri="{BB962C8B-B14F-4D97-AF65-F5344CB8AC3E}">
        <p14:creationId xmlns:p14="http://schemas.microsoft.com/office/powerpoint/2010/main" val="128675119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stretch>
            <a:fillRect/>
          </a:stretch>
        </p:blipFill>
        <p:spPr>
          <a:xfrm>
            <a:off x="1424525" y="3544835"/>
            <a:ext cx="4572396" cy="2737341"/>
          </a:xfrm>
          <a:prstGeom prst="rect">
            <a:avLst/>
          </a:prstGeom>
        </p:spPr>
      </p:pic>
      <p:cxnSp>
        <p:nvCxnSpPr>
          <p:cNvPr id="12" name="Conector recto 11"/>
          <p:cNvCxnSpPr/>
          <p:nvPr/>
        </p:nvCxnSpPr>
        <p:spPr>
          <a:xfrm>
            <a:off x="10186556" y="203434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3" name="Conector recto 12"/>
          <p:cNvCxnSpPr/>
          <p:nvPr/>
        </p:nvCxnSpPr>
        <p:spPr>
          <a:xfrm>
            <a:off x="3142838" y="619419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2" name="1 Rectángulo"/>
          <p:cNvSpPr/>
          <p:nvPr/>
        </p:nvSpPr>
        <p:spPr>
          <a:xfrm>
            <a:off x="7818318" y="692784"/>
            <a:ext cx="4090351" cy="523220"/>
          </a:xfrm>
          <a:prstGeom prst="rect">
            <a:avLst/>
          </a:prstGeom>
        </p:spPr>
        <p:txBody>
          <a:bodyPr wrap="none">
            <a:spAutoFit/>
          </a:bodyPr>
          <a:lstStyle/>
          <a:p>
            <a:r>
              <a:rPr lang="es-CO" sz="2800" b="1" dirty="0">
                <a:solidFill>
                  <a:schemeClr val="bg1"/>
                </a:solidFill>
              </a:rPr>
              <a:t>PERSPECTIVA DE CLIENTES</a:t>
            </a:r>
          </a:p>
        </p:txBody>
      </p:sp>
      <p:sp>
        <p:nvSpPr>
          <p:cNvPr id="3" name="Rectángulo 2"/>
          <p:cNvSpPr/>
          <p:nvPr/>
        </p:nvSpPr>
        <p:spPr>
          <a:xfrm>
            <a:off x="1691179" y="1967468"/>
            <a:ext cx="4039091" cy="1692771"/>
          </a:xfrm>
          <a:prstGeom prst="rect">
            <a:avLst/>
          </a:prstGeom>
        </p:spPr>
        <p:txBody>
          <a:bodyPr wrap="square">
            <a:spAutoFit/>
          </a:bodyPr>
          <a:lstStyle/>
          <a:p>
            <a:pPr algn="ctr"/>
            <a:r>
              <a:rPr lang="es-CO" sz="2000" b="1" dirty="0">
                <a:latin typeface="Aharoni" panose="02010803020104030203" pitchFamily="2" charset="-79"/>
                <a:cs typeface="Aharoni" panose="02010803020104030203" pitchFamily="2" charset="-79"/>
              </a:rPr>
              <a:t>POSICIONAR LA MARCA </a:t>
            </a:r>
          </a:p>
          <a:p>
            <a:pPr algn="ctr"/>
            <a:r>
              <a:rPr lang="es-CO" sz="2400" b="1" dirty="0">
                <a:latin typeface="Aharoni" panose="02010803020104030203" pitchFamily="2" charset="-79"/>
                <a:cs typeface="Aharoni" panose="02010803020104030203" pitchFamily="2" charset="-79"/>
              </a:rPr>
              <a:t>SAE SAS </a:t>
            </a:r>
            <a:r>
              <a:rPr lang="es-CO" sz="2000" b="1" dirty="0">
                <a:latin typeface="Aharoni" panose="02010803020104030203" pitchFamily="2" charset="-79"/>
                <a:cs typeface="Aharoni" panose="02010803020104030203" pitchFamily="2" charset="-79"/>
              </a:rPr>
              <a:t> </a:t>
            </a:r>
          </a:p>
          <a:p>
            <a:pPr algn="ctr"/>
            <a:r>
              <a:rPr lang="es-CO" sz="2000" b="1" dirty="0">
                <a:latin typeface="Aharoni" panose="02010803020104030203" pitchFamily="2" charset="-79"/>
                <a:cs typeface="Aharoni" panose="02010803020104030203" pitchFamily="2" charset="-79"/>
              </a:rPr>
              <a:t>LOGRANDO UN ALTO NIVEL DE RECONOCIMIENTO EN EL PÚBLICO EXTERNO</a:t>
            </a:r>
          </a:p>
        </p:txBody>
      </p:sp>
      <p:sp>
        <p:nvSpPr>
          <p:cNvPr id="4" name="Rectángulo 3"/>
          <p:cNvSpPr/>
          <p:nvPr/>
        </p:nvSpPr>
        <p:spPr>
          <a:xfrm>
            <a:off x="1680342" y="1522796"/>
            <a:ext cx="1268296" cy="369332"/>
          </a:xfrm>
          <a:prstGeom prst="rect">
            <a:avLst/>
          </a:prstGeom>
        </p:spPr>
        <p:txBody>
          <a:bodyPr wrap="none">
            <a:spAutoFit/>
          </a:bodyPr>
          <a:lstStyle/>
          <a:p>
            <a:r>
              <a:rPr lang="es-CO" b="1" dirty="0">
                <a:solidFill>
                  <a:schemeClr val="accent5"/>
                </a:solidFill>
                <a:latin typeface="Aharoni" panose="02010803020104030203" pitchFamily="2" charset="-79"/>
                <a:cs typeface="Aharoni" panose="02010803020104030203" pitchFamily="2" charset="-79"/>
              </a:rPr>
              <a:t>OBJETIVO</a:t>
            </a:r>
            <a:endParaRPr lang="es-CO" dirty="0">
              <a:solidFill>
                <a:schemeClr val="accent5"/>
              </a:solidFill>
            </a:endParaRPr>
          </a:p>
        </p:txBody>
      </p:sp>
      <p:sp>
        <p:nvSpPr>
          <p:cNvPr id="5" name="Rectángulo 4"/>
          <p:cNvSpPr/>
          <p:nvPr/>
        </p:nvSpPr>
        <p:spPr>
          <a:xfrm>
            <a:off x="1678978" y="3762938"/>
            <a:ext cx="1327608" cy="276999"/>
          </a:xfrm>
          <a:prstGeom prst="rect">
            <a:avLst/>
          </a:prstGeom>
        </p:spPr>
        <p:txBody>
          <a:bodyPr wrap="none">
            <a:spAutoFit/>
          </a:bodyPr>
          <a:lstStyle/>
          <a:p>
            <a:r>
              <a:rPr lang="es-CO" sz="1200" b="1" dirty="0">
                <a:solidFill>
                  <a:srgbClr val="0070C0"/>
                </a:solidFill>
                <a:latin typeface="Aharoni" panose="02010803020104030203" pitchFamily="2" charset="-79"/>
                <a:cs typeface="Aharoni" panose="02010803020104030203" pitchFamily="2" charset="-79"/>
              </a:rPr>
              <a:t>CUMPLIMIENTO</a:t>
            </a:r>
            <a:endParaRPr lang="es-CO" dirty="0">
              <a:solidFill>
                <a:srgbClr val="0070C0"/>
              </a:solidFill>
            </a:endParaRPr>
          </a:p>
        </p:txBody>
      </p:sp>
      <p:sp>
        <p:nvSpPr>
          <p:cNvPr id="16" name="Rectángulo 15"/>
          <p:cNvSpPr/>
          <p:nvPr/>
        </p:nvSpPr>
        <p:spPr>
          <a:xfrm>
            <a:off x="2557202" y="4190230"/>
            <a:ext cx="2307042" cy="1446550"/>
          </a:xfrm>
          <a:prstGeom prst="rect">
            <a:avLst/>
          </a:prstGeom>
        </p:spPr>
        <p:txBody>
          <a:bodyPr wrap="none">
            <a:spAutoFit/>
          </a:bodyPr>
          <a:lstStyle/>
          <a:p>
            <a:r>
              <a:rPr lang="es-CO" sz="8800" b="1" dirty="0">
                <a:solidFill>
                  <a:srgbClr val="002060"/>
                </a:solidFill>
                <a:latin typeface="Aharoni" panose="02010803020104030203" pitchFamily="2" charset="-79"/>
                <a:cs typeface="Aharoni" panose="02010803020104030203" pitchFamily="2" charset="-79"/>
              </a:rPr>
              <a:t>119%</a:t>
            </a:r>
          </a:p>
        </p:txBody>
      </p:sp>
      <p:graphicFrame>
        <p:nvGraphicFramePr>
          <p:cNvPr id="8" name="Tabla 7"/>
          <p:cNvGraphicFramePr>
            <a:graphicFrameLocks noGrp="1"/>
          </p:cNvGraphicFramePr>
          <p:nvPr>
            <p:extLst/>
          </p:nvPr>
        </p:nvGraphicFramePr>
        <p:xfrm>
          <a:off x="5889251" y="2651582"/>
          <a:ext cx="4161053" cy="2599305"/>
        </p:xfrm>
        <a:graphic>
          <a:graphicData uri="http://schemas.openxmlformats.org/drawingml/2006/table">
            <a:tbl>
              <a:tblPr>
                <a:tableStyleId>{5C22544A-7EE6-4342-B048-85BDC9FD1C3A}</a:tableStyleId>
              </a:tblPr>
              <a:tblGrid>
                <a:gridCol w="2994870">
                  <a:extLst>
                    <a:ext uri="{9D8B030D-6E8A-4147-A177-3AD203B41FA5}">
                      <a16:colId xmlns:a16="http://schemas.microsoft.com/office/drawing/2014/main" val="3937769905"/>
                    </a:ext>
                  </a:extLst>
                </a:gridCol>
                <a:gridCol w="1166183">
                  <a:extLst>
                    <a:ext uri="{9D8B030D-6E8A-4147-A177-3AD203B41FA5}">
                      <a16:colId xmlns:a16="http://schemas.microsoft.com/office/drawing/2014/main" val="2960263623"/>
                    </a:ext>
                  </a:extLst>
                </a:gridCol>
              </a:tblGrid>
              <a:tr h="615795">
                <a:tc>
                  <a:txBody>
                    <a:bodyPr/>
                    <a:lstStyle/>
                    <a:p>
                      <a:pPr algn="ctr" fontAlgn="ctr"/>
                      <a:r>
                        <a:rPr lang="es-CO" sz="1200" b="0" i="0" u="none" strike="noStrike" dirty="0">
                          <a:solidFill>
                            <a:srgbClr val="000000"/>
                          </a:solidFill>
                          <a:effectLst/>
                          <a:latin typeface="Arial Narrow" panose="020B0606020202030204" pitchFamily="34" charset="0"/>
                        </a:rPr>
                        <a:t>Gestionar la asistencia en Ferias </a:t>
                      </a:r>
                    </a:p>
                  </a:txBody>
                  <a:tcPr marL="0" marR="0" marT="0" marB="0" anchor="ctr"/>
                </a:tc>
                <a:tc>
                  <a:txBody>
                    <a:bodyPr/>
                    <a:lstStyle/>
                    <a:p>
                      <a:pPr algn="ctr" fontAlgn="ctr"/>
                      <a:r>
                        <a:rPr lang="es-CO" sz="1200" b="1" i="0" u="none" strike="noStrike" dirty="0">
                          <a:solidFill>
                            <a:srgbClr val="000000"/>
                          </a:solidFill>
                          <a:effectLst/>
                          <a:latin typeface="Arial Narrow" panose="020B0606020202030204" pitchFamily="34" charset="0"/>
                        </a:rPr>
                        <a:t>125%</a:t>
                      </a:r>
                    </a:p>
                  </a:txBody>
                  <a:tcPr marL="0" marR="0" marT="0" marB="0" anchor="ctr"/>
                </a:tc>
                <a:extLst>
                  <a:ext uri="{0D108BD9-81ED-4DB2-BD59-A6C34878D82A}">
                    <a16:rowId xmlns:a16="http://schemas.microsoft.com/office/drawing/2014/main" val="1714455015"/>
                  </a:ext>
                </a:extLst>
              </a:tr>
              <a:tr h="914400">
                <a:tc>
                  <a:txBody>
                    <a:bodyPr/>
                    <a:lstStyle/>
                    <a:p>
                      <a:pPr algn="ctr" fontAlgn="ctr"/>
                      <a:r>
                        <a:rPr lang="es-CO" sz="1200" b="0" i="0" u="none" strike="noStrike" dirty="0">
                          <a:solidFill>
                            <a:srgbClr val="000000"/>
                          </a:solidFill>
                          <a:effectLst/>
                          <a:latin typeface="Arial Narrow" panose="020B0606020202030204" pitchFamily="34" charset="0"/>
                        </a:rPr>
                        <a:t>Gestionar Espacios presenciales</a:t>
                      </a:r>
                    </a:p>
                  </a:txBody>
                  <a:tcPr marL="0" marR="0" marT="0" marB="0" anchor="ctr"/>
                </a:tc>
                <a:tc>
                  <a:txBody>
                    <a:bodyPr/>
                    <a:lstStyle/>
                    <a:p>
                      <a:pPr algn="ctr" fontAlgn="ctr"/>
                      <a:r>
                        <a:rPr lang="es-CO" sz="1200" b="1" i="0" u="none" strike="noStrike" dirty="0">
                          <a:solidFill>
                            <a:srgbClr val="000000"/>
                          </a:solidFill>
                          <a:effectLst/>
                          <a:latin typeface="Arial Narrow" panose="020B0606020202030204" pitchFamily="34" charset="0"/>
                        </a:rPr>
                        <a:t>100%</a:t>
                      </a:r>
                    </a:p>
                  </a:txBody>
                  <a:tcPr marL="0" marR="0" marT="0" marB="0" anchor="ctr"/>
                </a:tc>
                <a:extLst>
                  <a:ext uri="{0D108BD9-81ED-4DB2-BD59-A6C34878D82A}">
                    <a16:rowId xmlns:a16="http://schemas.microsoft.com/office/drawing/2014/main" val="909137766"/>
                  </a:ext>
                </a:extLst>
              </a:tr>
              <a:tr h="534555">
                <a:tc>
                  <a:txBody>
                    <a:bodyPr/>
                    <a:lstStyle/>
                    <a:p>
                      <a:pPr algn="ctr" fontAlgn="ctr"/>
                      <a:r>
                        <a:rPr lang="es-CO" sz="1200" b="0" i="0" u="none" strike="noStrike" dirty="0">
                          <a:solidFill>
                            <a:srgbClr val="000000"/>
                          </a:solidFill>
                          <a:effectLst/>
                          <a:latin typeface="Arial Narrow" panose="020B0606020202030204" pitchFamily="34" charset="0"/>
                        </a:rPr>
                        <a:t>Gestionar Espacios virtuales</a:t>
                      </a:r>
                    </a:p>
                  </a:txBody>
                  <a:tcPr marL="0" marR="0" marT="0" marB="0" anchor="ctr"/>
                </a:tc>
                <a:tc>
                  <a:txBody>
                    <a:bodyPr/>
                    <a:lstStyle/>
                    <a:p>
                      <a:pPr algn="ctr" fontAlgn="ctr"/>
                      <a:r>
                        <a:rPr lang="es-CO" sz="1200" b="1" i="0" u="none" strike="noStrike" dirty="0">
                          <a:solidFill>
                            <a:srgbClr val="000000"/>
                          </a:solidFill>
                          <a:effectLst/>
                          <a:latin typeface="Arial Narrow" panose="020B0606020202030204" pitchFamily="34" charset="0"/>
                        </a:rPr>
                        <a:t>100%</a:t>
                      </a:r>
                    </a:p>
                  </a:txBody>
                  <a:tcPr marL="0" marR="0" marT="0" marB="0" anchor="ctr"/>
                </a:tc>
                <a:extLst>
                  <a:ext uri="{0D108BD9-81ED-4DB2-BD59-A6C34878D82A}">
                    <a16:rowId xmlns:a16="http://schemas.microsoft.com/office/drawing/2014/main" val="949636036"/>
                  </a:ext>
                </a:extLst>
              </a:tr>
              <a:tr h="534555">
                <a:tc>
                  <a:txBody>
                    <a:bodyPr/>
                    <a:lstStyle/>
                    <a:p>
                      <a:pPr algn="ctr" fontAlgn="ctr"/>
                      <a:r>
                        <a:rPr lang="es-CO" sz="1200" b="0" i="0" u="none" strike="noStrike" dirty="0">
                          <a:solidFill>
                            <a:srgbClr val="000000"/>
                          </a:solidFill>
                          <a:effectLst/>
                          <a:latin typeface="Arial Narrow" panose="020B0606020202030204" pitchFamily="34" charset="0"/>
                        </a:rPr>
                        <a:t>Gestionar en redes sociales y gobierno: publicación de boletines y movimientos en redes sociales</a:t>
                      </a:r>
                    </a:p>
                  </a:txBody>
                  <a:tcPr marL="0" marR="0" marT="0" marB="0" anchor="ctr"/>
                </a:tc>
                <a:tc>
                  <a:txBody>
                    <a:bodyPr/>
                    <a:lstStyle/>
                    <a:p>
                      <a:pPr algn="ctr" fontAlgn="ctr"/>
                      <a:r>
                        <a:rPr lang="es-CO" sz="1200" b="1" i="0" u="none" strike="noStrike" dirty="0">
                          <a:solidFill>
                            <a:srgbClr val="000000"/>
                          </a:solidFill>
                          <a:effectLst/>
                          <a:latin typeface="Arial Narrow" panose="020B0606020202030204" pitchFamily="34" charset="0"/>
                        </a:rPr>
                        <a:t>150%</a:t>
                      </a:r>
                    </a:p>
                  </a:txBody>
                  <a:tcPr marL="0" marR="0" marT="0" marB="0" anchor="ctr"/>
                </a:tc>
                <a:extLst>
                  <a:ext uri="{0D108BD9-81ED-4DB2-BD59-A6C34878D82A}">
                    <a16:rowId xmlns:a16="http://schemas.microsoft.com/office/drawing/2014/main" val="3137865234"/>
                  </a:ext>
                </a:extLst>
              </a:tr>
            </a:tbl>
          </a:graphicData>
        </a:graphic>
      </p:graphicFrame>
      <p:graphicFrame>
        <p:nvGraphicFramePr>
          <p:cNvPr id="20" name="Tabla 19"/>
          <p:cNvGraphicFramePr>
            <a:graphicFrameLocks noGrp="1"/>
          </p:cNvGraphicFramePr>
          <p:nvPr>
            <p:extLst/>
          </p:nvPr>
        </p:nvGraphicFramePr>
        <p:xfrm>
          <a:off x="5889252" y="2085589"/>
          <a:ext cx="4161053" cy="565993"/>
        </p:xfrm>
        <a:graphic>
          <a:graphicData uri="http://schemas.openxmlformats.org/drawingml/2006/table">
            <a:tbl>
              <a:tblPr>
                <a:tableStyleId>{5C22544A-7EE6-4342-B048-85BDC9FD1C3A}</a:tableStyleId>
              </a:tblPr>
              <a:tblGrid>
                <a:gridCol w="2986082">
                  <a:extLst>
                    <a:ext uri="{9D8B030D-6E8A-4147-A177-3AD203B41FA5}">
                      <a16:colId xmlns:a16="http://schemas.microsoft.com/office/drawing/2014/main" val="2608551369"/>
                    </a:ext>
                  </a:extLst>
                </a:gridCol>
                <a:gridCol w="1174971">
                  <a:extLst>
                    <a:ext uri="{9D8B030D-6E8A-4147-A177-3AD203B41FA5}">
                      <a16:colId xmlns:a16="http://schemas.microsoft.com/office/drawing/2014/main" val="2961063613"/>
                    </a:ext>
                  </a:extLst>
                </a:gridCol>
              </a:tblGrid>
              <a:tr h="565993">
                <a:tc>
                  <a:txBody>
                    <a:bodyPr/>
                    <a:lstStyle/>
                    <a:p>
                      <a:pPr algn="ctr" fontAlgn="ctr"/>
                      <a:r>
                        <a:rPr lang="es-CO" sz="2000" b="1" u="none" strike="noStrike" dirty="0">
                          <a:solidFill>
                            <a:srgbClr val="002060"/>
                          </a:solidFill>
                          <a:effectLst/>
                        </a:rPr>
                        <a:t>Acciones</a:t>
                      </a:r>
                      <a:endParaRPr lang="es-CO" sz="2000" b="1" i="0" u="none" strike="noStrike" dirty="0">
                        <a:solidFill>
                          <a:srgbClr val="002060"/>
                        </a:solidFill>
                        <a:effectLst/>
                        <a:latin typeface="Arial Narrow" panose="020B0606020202030204" pitchFamily="34" charset="0"/>
                      </a:endParaRPr>
                    </a:p>
                  </a:txBody>
                  <a:tcPr marL="0" marR="0" marT="0" marB="0" anchor="ctr"/>
                </a:tc>
                <a:tc>
                  <a:txBody>
                    <a:bodyPr/>
                    <a:lstStyle/>
                    <a:p>
                      <a:pPr algn="ctr" fontAlgn="ctr"/>
                      <a:r>
                        <a:rPr lang="es-CO" sz="1600" u="none" strike="noStrike" dirty="0">
                          <a:solidFill>
                            <a:srgbClr val="002060"/>
                          </a:solidFill>
                          <a:effectLst/>
                        </a:rPr>
                        <a:t>Cumplimiento Acción</a:t>
                      </a:r>
                      <a:endParaRPr lang="es-CO" sz="1600" b="1" i="0" u="none" strike="noStrike" dirty="0">
                        <a:solidFill>
                          <a:srgbClr val="002060"/>
                        </a:solidFill>
                        <a:effectLst/>
                        <a:latin typeface="Arial Narrow" panose="020B0606020202030204" pitchFamily="34" charset="0"/>
                      </a:endParaRPr>
                    </a:p>
                  </a:txBody>
                  <a:tcPr marL="0" marR="0" marT="0" marB="0" anchor="ctr"/>
                </a:tc>
                <a:extLst>
                  <a:ext uri="{0D108BD9-81ED-4DB2-BD59-A6C34878D82A}">
                    <a16:rowId xmlns:a16="http://schemas.microsoft.com/office/drawing/2014/main" val="3000730078"/>
                  </a:ext>
                </a:extLst>
              </a:tr>
            </a:tbl>
          </a:graphicData>
        </a:graphic>
      </p:graphicFrame>
    </p:spTree>
    <p:extLst>
      <p:ext uri="{BB962C8B-B14F-4D97-AF65-F5344CB8AC3E}">
        <p14:creationId xmlns:p14="http://schemas.microsoft.com/office/powerpoint/2010/main" val="14753297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Gráfico 14">
            <a:extLst>
              <a:ext uri="{FF2B5EF4-FFF2-40B4-BE49-F238E27FC236}">
                <a16:creationId xmlns:a16="http://schemas.microsoft.com/office/drawing/2014/main" id="{B82B9F06-75E0-4055-945D-816153CC85F5}"/>
              </a:ext>
            </a:extLst>
          </p:cNvPr>
          <p:cNvGraphicFramePr>
            <a:graphicFrameLocks/>
          </p:cNvGraphicFramePr>
          <p:nvPr>
            <p:extLst/>
          </p:nvPr>
        </p:nvGraphicFramePr>
        <p:xfrm>
          <a:off x="1502233" y="3578996"/>
          <a:ext cx="4572000"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Gráfico 13">
            <a:extLst>
              <a:ext uri="{FF2B5EF4-FFF2-40B4-BE49-F238E27FC236}">
                <a16:creationId xmlns:a16="http://schemas.microsoft.com/office/drawing/2014/main" id="{A84F58D5-95F9-45AA-B44E-A747C74014F1}"/>
              </a:ext>
            </a:extLst>
          </p:cNvPr>
          <p:cNvGraphicFramePr>
            <a:graphicFrameLocks/>
          </p:cNvGraphicFramePr>
          <p:nvPr>
            <p:extLst/>
          </p:nvPr>
        </p:nvGraphicFramePr>
        <p:xfrm>
          <a:off x="1412521" y="3683721"/>
          <a:ext cx="4572000" cy="2743200"/>
        </p:xfrm>
        <a:graphic>
          <a:graphicData uri="http://schemas.openxmlformats.org/drawingml/2006/chart">
            <c:chart xmlns:c="http://schemas.openxmlformats.org/drawingml/2006/chart" xmlns:r="http://schemas.openxmlformats.org/officeDocument/2006/relationships" r:id="rId3"/>
          </a:graphicData>
        </a:graphic>
      </p:graphicFrame>
      <p:cxnSp>
        <p:nvCxnSpPr>
          <p:cNvPr id="12" name="Conector recto 11"/>
          <p:cNvCxnSpPr/>
          <p:nvPr/>
        </p:nvCxnSpPr>
        <p:spPr>
          <a:xfrm>
            <a:off x="10186556" y="203434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3" name="Conector recto 12"/>
          <p:cNvCxnSpPr/>
          <p:nvPr/>
        </p:nvCxnSpPr>
        <p:spPr>
          <a:xfrm>
            <a:off x="3142838" y="619419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2" name="1 Rectángulo"/>
          <p:cNvSpPr/>
          <p:nvPr/>
        </p:nvSpPr>
        <p:spPr>
          <a:xfrm>
            <a:off x="7818318" y="692784"/>
            <a:ext cx="4090351" cy="523220"/>
          </a:xfrm>
          <a:prstGeom prst="rect">
            <a:avLst/>
          </a:prstGeom>
        </p:spPr>
        <p:txBody>
          <a:bodyPr wrap="none">
            <a:spAutoFit/>
          </a:bodyPr>
          <a:lstStyle/>
          <a:p>
            <a:r>
              <a:rPr lang="es-CO" sz="2800" b="1" dirty="0">
                <a:solidFill>
                  <a:schemeClr val="bg1"/>
                </a:solidFill>
              </a:rPr>
              <a:t>PERSPECTIVA DE CLIENTES</a:t>
            </a:r>
          </a:p>
        </p:txBody>
      </p:sp>
      <p:sp>
        <p:nvSpPr>
          <p:cNvPr id="3" name="Rectángulo 2"/>
          <p:cNvSpPr/>
          <p:nvPr/>
        </p:nvSpPr>
        <p:spPr>
          <a:xfrm>
            <a:off x="1678977" y="1816676"/>
            <a:ext cx="4039091" cy="1938992"/>
          </a:xfrm>
          <a:prstGeom prst="rect">
            <a:avLst/>
          </a:prstGeom>
        </p:spPr>
        <p:txBody>
          <a:bodyPr wrap="square">
            <a:spAutoFit/>
          </a:bodyPr>
          <a:lstStyle/>
          <a:p>
            <a:pPr algn="ctr"/>
            <a:r>
              <a:rPr lang="es-CO" sz="2400" b="1" dirty="0">
                <a:latin typeface="Aharoni" panose="02010803020104030203" pitchFamily="2" charset="-79"/>
                <a:cs typeface="Aharoni" panose="02010803020104030203" pitchFamily="2" charset="-79"/>
              </a:rPr>
              <a:t>AUMENTAR LA PENETRACIÓN EN EL MERCADO ACTUAL Y DESARROLLAR NUEVOS MERCADOS</a:t>
            </a:r>
          </a:p>
        </p:txBody>
      </p:sp>
      <p:sp>
        <p:nvSpPr>
          <p:cNvPr id="4" name="Rectángulo 3"/>
          <p:cNvSpPr/>
          <p:nvPr/>
        </p:nvSpPr>
        <p:spPr>
          <a:xfrm>
            <a:off x="1680342" y="1522796"/>
            <a:ext cx="1268296" cy="369332"/>
          </a:xfrm>
          <a:prstGeom prst="rect">
            <a:avLst/>
          </a:prstGeom>
        </p:spPr>
        <p:txBody>
          <a:bodyPr wrap="none">
            <a:spAutoFit/>
          </a:bodyPr>
          <a:lstStyle/>
          <a:p>
            <a:r>
              <a:rPr lang="es-CO" b="1" dirty="0">
                <a:solidFill>
                  <a:schemeClr val="accent5"/>
                </a:solidFill>
                <a:latin typeface="Aharoni" panose="02010803020104030203" pitchFamily="2" charset="-79"/>
                <a:cs typeface="Aharoni" panose="02010803020104030203" pitchFamily="2" charset="-79"/>
              </a:rPr>
              <a:t>OBJETIVO</a:t>
            </a:r>
            <a:endParaRPr lang="es-CO" dirty="0">
              <a:solidFill>
                <a:schemeClr val="accent5"/>
              </a:solidFill>
            </a:endParaRPr>
          </a:p>
        </p:txBody>
      </p:sp>
      <p:sp>
        <p:nvSpPr>
          <p:cNvPr id="5" name="Rectángulo 4"/>
          <p:cNvSpPr/>
          <p:nvPr/>
        </p:nvSpPr>
        <p:spPr>
          <a:xfrm>
            <a:off x="1678978" y="3762938"/>
            <a:ext cx="1327608" cy="276999"/>
          </a:xfrm>
          <a:prstGeom prst="rect">
            <a:avLst/>
          </a:prstGeom>
        </p:spPr>
        <p:txBody>
          <a:bodyPr wrap="none">
            <a:spAutoFit/>
          </a:bodyPr>
          <a:lstStyle/>
          <a:p>
            <a:r>
              <a:rPr lang="es-CO" sz="1200" b="1" dirty="0">
                <a:solidFill>
                  <a:srgbClr val="0070C0"/>
                </a:solidFill>
                <a:latin typeface="Aharoni" panose="02010803020104030203" pitchFamily="2" charset="-79"/>
                <a:cs typeface="Aharoni" panose="02010803020104030203" pitchFamily="2" charset="-79"/>
              </a:rPr>
              <a:t>CUMPLIMIENTO</a:t>
            </a:r>
            <a:endParaRPr lang="es-CO" dirty="0">
              <a:solidFill>
                <a:srgbClr val="0070C0"/>
              </a:solidFill>
            </a:endParaRPr>
          </a:p>
        </p:txBody>
      </p:sp>
      <p:sp>
        <p:nvSpPr>
          <p:cNvPr id="16" name="Rectángulo 15"/>
          <p:cNvSpPr/>
          <p:nvPr/>
        </p:nvSpPr>
        <p:spPr>
          <a:xfrm>
            <a:off x="2779041" y="4227321"/>
            <a:ext cx="1838965" cy="1446550"/>
          </a:xfrm>
          <a:prstGeom prst="rect">
            <a:avLst/>
          </a:prstGeom>
        </p:spPr>
        <p:txBody>
          <a:bodyPr wrap="none">
            <a:spAutoFit/>
          </a:bodyPr>
          <a:lstStyle/>
          <a:p>
            <a:r>
              <a:rPr lang="es-CO" sz="8800" b="1" dirty="0">
                <a:solidFill>
                  <a:srgbClr val="002060"/>
                </a:solidFill>
                <a:latin typeface="Aharoni" panose="02010803020104030203" pitchFamily="2" charset="-79"/>
                <a:cs typeface="Aharoni" panose="02010803020104030203" pitchFamily="2" charset="-79"/>
              </a:rPr>
              <a:t>51%</a:t>
            </a:r>
          </a:p>
        </p:txBody>
      </p:sp>
      <p:graphicFrame>
        <p:nvGraphicFramePr>
          <p:cNvPr id="8" name="Tabla 7"/>
          <p:cNvGraphicFramePr>
            <a:graphicFrameLocks noGrp="1"/>
          </p:cNvGraphicFramePr>
          <p:nvPr>
            <p:extLst/>
          </p:nvPr>
        </p:nvGraphicFramePr>
        <p:xfrm>
          <a:off x="5889251" y="2651582"/>
          <a:ext cx="4161053" cy="2599305"/>
        </p:xfrm>
        <a:graphic>
          <a:graphicData uri="http://schemas.openxmlformats.org/drawingml/2006/table">
            <a:tbl>
              <a:tblPr>
                <a:tableStyleId>{5C22544A-7EE6-4342-B048-85BDC9FD1C3A}</a:tableStyleId>
              </a:tblPr>
              <a:tblGrid>
                <a:gridCol w="2983506">
                  <a:extLst>
                    <a:ext uri="{9D8B030D-6E8A-4147-A177-3AD203B41FA5}">
                      <a16:colId xmlns:a16="http://schemas.microsoft.com/office/drawing/2014/main" val="3937769905"/>
                    </a:ext>
                  </a:extLst>
                </a:gridCol>
                <a:gridCol w="1177547">
                  <a:extLst>
                    <a:ext uri="{9D8B030D-6E8A-4147-A177-3AD203B41FA5}">
                      <a16:colId xmlns:a16="http://schemas.microsoft.com/office/drawing/2014/main" val="2960263623"/>
                    </a:ext>
                  </a:extLst>
                </a:gridCol>
              </a:tblGrid>
              <a:tr h="1530195">
                <a:tc>
                  <a:txBody>
                    <a:bodyPr/>
                    <a:lstStyle/>
                    <a:p>
                      <a:pPr algn="ctr" fontAlgn="ctr"/>
                      <a:r>
                        <a:rPr lang="es-CO" sz="1600" b="0" i="0" u="none" strike="noStrike" dirty="0">
                          <a:solidFill>
                            <a:srgbClr val="000000"/>
                          </a:solidFill>
                          <a:effectLst/>
                          <a:latin typeface="Arial Narrow" panose="020B0606020202030204" pitchFamily="34" charset="0"/>
                        </a:rPr>
                        <a:t>Atraer nuevos clientes</a:t>
                      </a:r>
                    </a:p>
                  </a:txBody>
                  <a:tcPr marL="0" marR="0" marT="0" marB="0" anchor="ctr"/>
                </a:tc>
                <a:tc>
                  <a:txBody>
                    <a:bodyPr/>
                    <a:lstStyle/>
                    <a:p>
                      <a:pPr algn="ctr" fontAlgn="ctr"/>
                      <a:r>
                        <a:rPr lang="es-CO" sz="1600" b="1" i="0" u="none" strike="noStrike" dirty="0">
                          <a:solidFill>
                            <a:schemeClr val="tx1"/>
                          </a:solidFill>
                          <a:effectLst/>
                          <a:latin typeface="Arial Narrow" panose="020B0606020202030204" pitchFamily="34" charset="0"/>
                        </a:rPr>
                        <a:t>27%</a:t>
                      </a:r>
                    </a:p>
                  </a:txBody>
                  <a:tcPr marL="0" marR="0" marT="0" marB="0" anchor="ctr"/>
                </a:tc>
                <a:extLst>
                  <a:ext uri="{0D108BD9-81ED-4DB2-BD59-A6C34878D82A}">
                    <a16:rowId xmlns:a16="http://schemas.microsoft.com/office/drawing/2014/main" val="1714455015"/>
                  </a:ext>
                </a:extLst>
              </a:tr>
              <a:tr h="1069110">
                <a:tc>
                  <a:txBody>
                    <a:bodyPr/>
                    <a:lstStyle/>
                    <a:p>
                      <a:pPr algn="ctr" fontAlgn="ctr"/>
                      <a:r>
                        <a:rPr lang="es-CO" sz="1600" b="0" i="0" u="none" strike="noStrike" dirty="0">
                          <a:solidFill>
                            <a:srgbClr val="000000"/>
                          </a:solidFill>
                          <a:effectLst/>
                          <a:latin typeface="Arial Narrow" panose="020B0606020202030204" pitchFamily="34" charset="0"/>
                        </a:rPr>
                        <a:t>Medir de la satisfacción del cliente</a:t>
                      </a:r>
                    </a:p>
                  </a:txBody>
                  <a:tcPr marL="0" marR="0" marT="0" marB="0" anchor="ctr"/>
                </a:tc>
                <a:tc>
                  <a:txBody>
                    <a:bodyPr/>
                    <a:lstStyle/>
                    <a:p>
                      <a:pPr algn="ctr" fontAlgn="ctr"/>
                      <a:r>
                        <a:rPr lang="es-CO" sz="1600" b="1" i="0" u="none" strike="noStrike" dirty="0">
                          <a:solidFill>
                            <a:srgbClr val="000000"/>
                          </a:solidFill>
                          <a:effectLst/>
                          <a:latin typeface="Arial Narrow" panose="020B0606020202030204" pitchFamily="34" charset="0"/>
                        </a:rPr>
                        <a:t>75%</a:t>
                      </a:r>
                    </a:p>
                  </a:txBody>
                  <a:tcPr marL="0" marR="0" marT="0" marB="0" anchor="ctr"/>
                </a:tc>
                <a:extLst>
                  <a:ext uri="{0D108BD9-81ED-4DB2-BD59-A6C34878D82A}">
                    <a16:rowId xmlns:a16="http://schemas.microsoft.com/office/drawing/2014/main" val="949636036"/>
                  </a:ext>
                </a:extLst>
              </a:tr>
            </a:tbl>
          </a:graphicData>
        </a:graphic>
      </p:graphicFrame>
      <p:graphicFrame>
        <p:nvGraphicFramePr>
          <p:cNvPr id="20" name="Tabla 19"/>
          <p:cNvGraphicFramePr>
            <a:graphicFrameLocks noGrp="1"/>
          </p:cNvGraphicFramePr>
          <p:nvPr>
            <p:extLst/>
          </p:nvPr>
        </p:nvGraphicFramePr>
        <p:xfrm>
          <a:off x="5889252" y="2085589"/>
          <a:ext cx="4161053" cy="565993"/>
        </p:xfrm>
        <a:graphic>
          <a:graphicData uri="http://schemas.openxmlformats.org/drawingml/2006/table">
            <a:tbl>
              <a:tblPr>
                <a:tableStyleId>{5C22544A-7EE6-4342-B048-85BDC9FD1C3A}</a:tableStyleId>
              </a:tblPr>
              <a:tblGrid>
                <a:gridCol w="2983505">
                  <a:extLst>
                    <a:ext uri="{9D8B030D-6E8A-4147-A177-3AD203B41FA5}">
                      <a16:colId xmlns:a16="http://schemas.microsoft.com/office/drawing/2014/main" val="2608551369"/>
                    </a:ext>
                  </a:extLst>
                </a:gridCol>
                <a:gridCol w="1177548">
                  <a:extLst>
                    <a:ext uri="{9D8B030D-6E8A-4147-A177-3AD203B41FA5}">
                      <a16:colId xmlns:a16="http://schemas.microsoft.com/office/drawing/2014/main" val="2961063613"/>
                    </a:ext>
                  </a:extLst>
                </a:gridCol>
              </a:tblGrid>
              <a:tr h="565993">
                <a:tc>
                  <a:txBody>
                    <a:bodyPr/>
                    <a:lstStyle/>
                    <a:p>
                      <a:pPr algn="ctr" fontAlgn="ctr"/>
                      <a:r>
                        <a:rPr lang="es-CO" sz="2000" b="1" u="none" strike="noStrike" dirty="0">
                          <a:solidFill>
                            <a:srgbClr val="002060"/>
                          </a:solidFill>
                          <a:effectLst/>
                        </a:rPr>
                        <a:t>Acciones</a:t>
                      </a:r>
                      <a:endParaRPr lang="es-CO" sz="2000" b="1" i="0" u="none" strike="noStrike" dirty="0">
                        <a:solidFill>
                          <a:srgbClr val="002060"/>
                        </a:solidFill>
                        <a:effectLst/>
                        <a:latin typeface="Arial Narrow" panose="020B0606020202030204" pitchFamily="34" charset="0"/>
                      </a:endParaRPr>
                    </a:p>
                  </a:txBody>
                  <a:tcPr marL="0" marR="0" marT="0" marB="0" anchor="ctr"/>
                </a:tc>
                <a:tc>
                  <a:txBody>
                    <a:bodyPr/>
                    <a:lstStyle/>
                    <a:p>
                      <a:pPr algn="ctr" fontAlgn="ctr"/>
                      <a:r>
                        <a:rPr lang="es-CO" sz="1600" u="none" strike="noStrike" kern="1200" dirty="0">
                          <a:solidFill>
                            <a:srgbClr val="002060"/>
                          </a:solidFill>
                          <a:effectLst/>
                          <a:latin typeface="+mn-lt"/>
                          <a:ea typeface="+mn-ea"/>
                          <a:cs typeface="+mn-cs"/>
                        </a:rPr>
                        <a:t>Cumplimiento Acción</a:t>
                      </a:r>
                    </a:p>
                  </a:txBody>
                  <a:tcPr marL="0" marR="0" marT="0" marB="0" anchor="ctr"/>
                </a:tc>
                <a:extLst>
                  <a:ext uri="{0D108BD9-81ED-4DB2-BD59-A6C34878D82A}">
                    <a16:rowId xmlns:a16="http://schemas.microsoft.com/office/drawing/2014/main" val="3000730078"/>
                  </a:ext>
                </a:extLst>
              </a:tr>
            </a:tbl>
          </a:graphicData>
        </a:graphic>
      </p:graphicFrame>
    </p:spTree>
    <p:extLst>
      <p:ext uri="{BB962C8B-B14F-4D97-AF65-F5344CB8AC3E}">
        <p14:creationId xmlns:p14="http://schemas.microsoft.com/office/powerpoint/2010/main" val="232803985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n 13">
            <a:extLst>
              <a:ext uri="{FF2B5EF4-FFF2-40B4-BE49-F238E27FC236}">
                <a16:creationId xmlns:a16="http://schemas.microsoft.com/office/drawing/2014/main" id="{859CCEF4-7D58-4029-AA52-D4804913C735}"/>
              </a:ext>
            </a:extLst>
          </p:cNvPr>
          <p:cNvPicPr>
            <a:picLocks noChangeAspect="1"/>
          </p:cNvPicPr>
          <p:nvPr/>
        </p:nvPicPr>
        <p:blipFill>
          <a:blip r:embed="rId2"/>
          <a:stretch>
            <a:fillRect/>
          </a:stretch>
        </p:blipFill>
        <p:spPr>
          <a:xfrm>
            <a:off x="1678978" y="3571799"/>
            <a:ext cx="4572396" cy="2737341"/>
          </a:xfrm>
          <a:prstGeom prst="rect">
            <a:avLst/>
          </a:prstGeom>
        </p:spPr>
      </p:pic>
      <p:cxnSp>
        <p:nvCxnSpPr>
          <p:cNvPr id="12" name="Conector recto 11"/>
          <p:cNvCxnSpPr/>
          <p:nvPr/>
        </p:nvCxnSpPr>
        <p:spPr>
          <a:xfrm>
            <a:off x="10186556" y="203434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3" name="Conector recto 12"/>
          <p:cNvCxnSpPr/>
          <p:nvPr/>
        </p:nvCxnSpPr>
        <p:spPr>
          <a:xfrm>
            <a:off x="3142838" y="619419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2" name="1 Rectángulo"/>
          <p:cNvSpPr/>
          <p:nvPr/>
        </p:nvSpPr>
        <p:spPr>
          <a:xfrm>
            <a:off x="7818318" y="692784"/>
            <a:ext cx="4090351" cy="523220"/>
          </a:xfrm>
          <a:prstGeom prst="rect">
            <a:avLst/>
          </a:prstGeom>
        </p:spPr>
        <p:txBody>
          <a:bodyPr wrap="none">
            <a:spAutoFit/>
          </a:bodyPr>
          <a:lstStyle/>
          <a:p>
            <a:r>
              <a:rPr lang="es-CO" sz="2800" b="1" dirty="0">
                <a:solidFill>
                  <a:schemeClr val="bg1"/>
                </a:solidFill>
              </a:rPr>
              <a:t>PERSPECTIVA DE CLIENTES</a:t>
            </a:r>
          </a:p>
        </p:txBody>
      </p:sp>
      <p:sp>
        <p:nvSpPr>
          <p:cNvPr id="3" name="Rectángulo 2"/>
          <p:cNvSpPr/>
          <p:nvPr/>
        </p:nvSpPr>
        <p:spPr>
          <a:xfrm>
            <a:off x="1713907" y="1994004"/>
            <a:ext cx="4039091" cy="1569660"/>
          </a:xfrm>
          <a:prstGeom prst="rect">
            <a:avLst/>
          </a:prstGeom>
        </p:spPr>
        <p:txBody>
          <a:bodyPr wrap="square">
            <a:spAutoFit/>
          </a:bodyPr>
          <a:lstStyle/>
          <a:p>
            <a:pPr algn="ctr"/>
            <a:r>
              <a:rPr lang="es-CO" sz="2400" b="1" dirty="0">
                <a:latin typeface="Aharoni" panose="02010803020104030203" pitchFamily="2" charset="-79"/>
                <a:cs typeface="Aharoni" panose="02010803020104030203" pitchFamily="2" charset="-79"/>
              </a:rPr>
              <a:t>CONTAR CON UN PORTAFOLIO DE SERVICIOS Y PRODUCTOS DIVERSIFICADOS</a:t>
            </a:r>
          </a:p>
        </p:txBody>
      </p:sp>
      <p:sp>
        <p:nvSpPr>
          <p:cNvPr id="4" name="Rectángulo 3"/>
          <p:cNvSpPr/>
          <p:nvPr/>
        </p:nvSpPr>
        <p:spPr>
          <a:xfrm>
            <a:off x="1680342" y="1522796"/>
            <a:ext cx="1268296" cy="369332"/>
          </a:xfrm>
          <a:prstGeom prst="rect">
            <a:avLst/>
          </a:prstGeom>
        </p:spPr>
        <p:txBody>
          <a:bodyPr wrap="none">
            <a:spAutoFit/>
          </a:bodyPr>
          <a:lstStyle/>
          <a:p>
            <a:r>
              <a:rPr lang="es-CO" b="1" dirty="0">
                <a:solidFill>
                  <a:schemeClr val="accent5"/>
                </a:solidFill>
                <a:latin typeface="Aharoni" panose="02010803020104030203" pitchFamily="2" charset="-79"/>
                <a:cs typeface="Aharoni" panose="02010803020104030203" pitchFamily="2" charset="-79"/>
              </a:rPr>
              <a:t>OBJETIVO</a:t>
            </a:r>
            <a:endParaRPr lang="es-CO" dirty="0">
              <a:solidFill>
                <a:schemeClr val="accent5"/>
              </a:solidFill>
            </a:endParaRPr>
          </a:p>
        </p:txBody>
      </p:sp>
      <p:sp>
        <p:nvSpPr>
          <p:cNvPr id="5" name="Rectángulo 4"/>
          <p:cNvSpPr/>
          <p:nvPr/>
        </p:nvSpPr>
        <p:spPr>
          <a:xfrm>
            <a:off x="1678978" y="3762938"/>
            <a:ext cx="1327608" cy="276999"/>
          </a:xfrm>
          <a:prstGeom prst="rect">
            <a:avLst/>
          </a:prstGeom>
        </p:spPr>
        <p:txBody>
          <a:bodyPr wrap="none">
            <a:spAutoFit/>
          </a:bodyPr>
          <a:lstStyle/>
          <a:p>
            <a:r>
              <a:rPr lang="es-CO" sz="1200" b="1" dirty="0">
                <a:solidFill>
                  <a:srgbClr val="0070C0"/>
                </a:solidFill>
                <a:latin typeface="Aharoni" panose="02010803020104030203" pitchFamily="2" charset="-79"/>
                <a:cs typeface="Aharoni" panose="02010803020104030203" pitchFamily="2" charset="-79"/>
              </a:rPr>
              <a:t>CUMPLIMIENTO</a:t>
            </a:r>
            <a:endParaRPr lang="es-CO" dirty="0">
              <a:solidFill>
                <a:srgbClr val="0070C0"/>
              </a:solidFill>
            </a:endParaRPr>
          </a:p>
        </p:txBody>
      </p:sp>
      <p:sp>
        <p:nvSpPr>
          <p:cNvPr id="16" name="Rectángulo 15"/>
          <p:cNvSpPr/>
          <p:nvPr/>
        </p:nvSpPr>
        <p:spPr>
          <a:xfrm>
            <a:off x="2813968" y="4217194"/>
            <a:ext cx="2307042" cy="1446550"/>
          </a:xfrm>
          <a:prstGeom prst="rect">
            <a:avLst/>
          </a:prstGeom>
        </p:spPr>
        <p:txBody>
          <a:bodyPr wrap="none">
            <a:spAutoFit/>
          </a:bodyPr>
          <a:lstStyle/>
          <a:p>
            <a:r>
              <a:rPr lang="es-CO" sz="8800" b="1" dirty="0">
                <a:solidFill>
                  <a:srgbClr val="002060"/>
                </a:solidFill>
                <a:latin typeface="Aharoni" panose="02010803020104030203" pitchFamily="2" charset="-79"/>
                <a:cs typeface="Aharoni" panose="02010803020104030203" pitchFamily="2" charset="-79"/>
              </a:rPr>
              <a:t>101%</a:t>
            </a:r>
          </a:p>
        </p:txBody>
      </p:sp>
      <p:graphicFrame>
        <p:nvGraphicFramePr>
          <p:cNvPr id="8" name="Tabla 7"/>
          <p:cNvGraphicFramePr>
            <a:graphicFrameLocks noGrp="1"/>
          </p:cNvGraphicFramePr>
          <p:nvPr>
            <p:extLst/>
          </p:nvPr>
        </p:nvGraphicFramePr>
        <p:xfrm>
          <a:off x="5889251" y="2651581"/>
          <a:ext cx="4161053" cy="2718548"/>
        </p:xfrm>
        <a:graphic>
          <a:graphicData uri="http://schemas.openxmlformats.org/drawingml/2006/table">
            <a:tbl>
              <a:tblPr>
                <a:tableStyleId>{5C22544A-7EE6-4342-B048-85BDC9FD1C3A}</a:tableStyleId>
              </a:tblPr>
              <a:tblGrid>
                <a:gridCol w="2983506">
                  <a:extLst>
                    <a:ext uri="{9D8B030D-6E8A-4147-A177-3AD203B41FA5}">
                      <a16:colId xmlns:a16="http://schemas.microsoft.com/office/drawing/2014/main" val="3937769905"/>
                    </a:ext>
                  </a:extLst>
                </a:gridCol>
                <a:gridCol w="1177547">
                  <a:extLst>
                    <a:ext uri="{9D8B030D-6E8A-4147-A177-3AD203B41FA5}">
                      <a16:colId xmlns:a16="http://schemas.microsoft.com/office/drawing/2014/main" val="2960263623"/>
                    </a:ext>
                  </a:extLst>
                </a:gridCol>
              </a:tblGrid>
              <a:tr h="1031186">
                <a:tc>
                  <a:txBody>
                    <a:bodyPr/>
                    <a:lstStyle/>
                    <a:p>
                      <a:pPr algn="ctr" fontAlgn="ctr"/>
                      <a:r>
                        <a:rPr lang="es-CO" sz="1600" b="0" i="0" u="none" strike="noStrike" dirty="0">
                          <a:solidFill>
                            <a:srgbClr val="000000"/>
                          </a:solidFill>
                          <a:effectLst/>
                          <a:latin typeface="Arial Narrow" panose="020B0606020202030204" pitchFamily="34" charset="0"/>
                        </a:rPr>
                        <a:t>Medir la cantidad de servicios externos y tramites SUIT</a:t>
                      </a:r>
                    </a:p>
                  </a:txBody>
                  <a:tcPr marL="0" marR="0" marT="0" marB="0" anchor="ctr"/>
                </a:tc>
                <a:tc>
                  <a:txBody>
                    <a:bodyPr/>
                    <a:lstStyle/>
                    <a:p>
                      <a:pPr algn="ctr" fontAlgn="ctr"/>
                      <a:r>
                        <a:rPr lang="es-CO" sz="1600" b="1" i="0" u="none" strike="noStrike" dirty="0">
                          <a:solidFill>
                            <a:srgbClr val="000000"/>
                          </a:solidFill>
                          <a:effectLst/>
                          <a:latin typeface="Arial Narrow" panose="020B0606020202030204" pitchFamily="34" charset="0"/>
                        </a:rPr>
                        <a:t>119%</a:t>
                      </a:r>
                    </a:p>
                  </a:txBody>
                  <a:tcPr marL="0" marR="0" marT="0" marB="0" anchor="ctr"/>
                </a:tc>
                <a:extLst>
                  <a:ext uri="{0D108BD9-81ED-4DB2-BD59-A6C34878D82A}">
                    <a16:rowId xmlns:a16="http://schemas.microsoft.com/office/drawing/2014/main" val="1714455015"/>
                  </a:ext>
                </a:extLst>
              </a:tr>
              <a:tr h="763398">
                <a:tc>
                  <a:txBody>
                    <a:bodyPr/>
                    <a:lstStyle/>
                    <a:p>
                      <a:pPr algn="ctr" fontAlgn="ctr"/>
                      <a:r>
                        <a:rPr lang="es-CO" sz="1600" b="0" i="0" u="none" strike="noStrike" dirty="0">
                          <a:solidFill>
                            <a:srgbClr val="000000"/>
                          </a:solidFill>
                          <a:effectLst/>
                          <a:latin typeface="Arial Narrow" panose="020B0606020202030204" pitchFamily="34" charset="0"/>
                        </a:rPr>
                        <a:t>Medir el rendimiento de los  servicios internos</a:t>
                      </a:r>
                    </a:p>
                  </a:txBody>
                  <a:tcPr marL="0" marR="0" marT="0" marB="0" anchor="ctr"/>
                </a:tc>
                <a:tc>
                  <a:txBody>
                    <a:bodyPr/>
                    <a:lstStyle/>
                    <a:p>
                      <a:pPr algn="ctr" fontAlgn="ctr"/>
                      <a:r>
                        <a:rPr lang="es-CO" sz="1600" b="1" i="0" u="none" strike="noStrike" dirty="0">
                          <a:solidFill>
                            <a:srgbClr val="000000"/>
                          </a:solidFill>
                          <a:effectLst/>
                          <a:latin typeface="Arial Narrow" panose="020B0606020202030204" pitchFamily="34" charset="0"/>
                        </a:rPr>
                        <a:t>83%</a:t>
                      </a:r>
                    </a:p>
                  </a:txBody>
                  <a:tcPr marL="0" marR="0" marT="0" marB="0" anchor="ctr"/>
                </a:tc>
                <a:extLst>
                  <a:ext uri="{0D108BD9-81ED-4DB2-BD59-A6C34878D82A}">
                    <a16:rowId xmlns:a16="http://schemas.microsoft.com/office/drawing/2014/main" val="949636036"/>
                  </a:ext>
                </a:extLst>
              </a:tr>
              <a:tr h="923964">
                <a:tc>
                  <a:txBody>
                    <a:bodyPr/>
                    <a:lstStyle/>
                    <a:p>
                      <a:pPr algn="ctr" fontAlgn="ctr"/>
                      <a:r>
                        <a:rPr lang="es-CO" sz="1600" b="0" i="0" u="none" strike="noStrike" dirty="0">
                          <a:solidFill>
                            <a:srgbClr val="000000"/>
                          </a:solidFill>
                          <a:effectLst/>
                          <a:latin typeface="Arial Narrow" panose="020B0606020202030204" pitchFamily="34" charset="0"/>
                        </a:rPr>
                        <a:t>Medir la percepción de los clientes internos frente a los servicios externos - Satisfacción Interna </a:t>
                      </a:r>
                    </a:p>
                  </a:txBody>
                  <a:tcPr marL="0" marR="0" marT="0" marB="0" anchor="ctr"/>
                </a:tc>
                <a:tc>
                  <a:txBody>
                    <a:bodyPr/>
                    <a:lstStyle/>
                    <a:p>
                      <a:pPr algn="ctr" fontAlgn="ctr"/>
                      <a:r>
                        <a:rPr lang="es-CO" sz="1600" b="1" i="0" u="none" strike="noStrike" dirty="0">
                          <a:solidFill>
                            <a:srgbClr val="000000"/>
                          </a:solidFill>
                          <a:effectLst/>
                          <a:latin typeface="Arial Narrow" panose="020B0606020202030204" pitchFamily="34" charset="0"/>
                        </a:rPr>
                        <a:t>83%</a:t>
                      </a:r>
                    </a:p>
                  </a:txBody>
                  <a:tcPr marL="0" marR="0" marT="0" marB="0" anchor="ctr"/>
                </a:tc>
                <a:extLst>
                  <a:ext uri="{0D108BD9-81ED-4DB2-BD59-A6C34878D82A}">
                    <a16:rowId xmlns:a16="http://schemas.microsoft.com/office/drawing/2014/main" val="131254705"/>
                  </a:ext>
                </a:extLst>
              </a:tr>
            </a:tbl>
          </a:graphicData>
        </a:graphic>
      </p:graphicFrame>
      <p:graphicFrame>
        <p:nvGraphicFramePr>
          <p:cNvPr id="20" name="Tabla 19"/>
          <p:cNvGraphicFramePr>
            <a:graphicFrameLocks noGrp="1"/>
          </p:cNvGraphicFramePr>
          <p:nvPr>
            <p:extLst/>
          </p:nvPr>
        </p:nvGraphicFramePr>
        <p:xfrm>
          <a:off x="5889252" y="2085589"/>
          <a:ext cx="4161053" cy="565993"/>
        </p:xfrm>
        <a:graphic>
          <a:graphicData uri="http://schemas.openxmlformats.org/drawingml/2006/table">
            <a:tbl>
              <a:tblPr>
                <a:tableStyleId>{5C22544A-7EE6-4342-B048-85BDC9FD1C3A}</a:tableStyleId>
              </a:tblPr>
              <a:tblGrid>
                <a:gridCol w="2983505">
                  <a:extLst>
                    <a:ext uri="{9D8B030D-6E8A-4147-A177-3AD203B41FA5}">
                      <a16:colId xmlns:a16="http://schemas.microsoft.com/office/drawing/2014/main" val="2608551369"/>
                    </a:ext>
                  </a:extLst>
                </a:gridCol>
                <a:gridCol w="1177548">
                  <a:extLst>
                    <a:ext uri="{9D8B030D-6E8A-4147-A177-3AD203B41FA5}">
                      <a16:colId xmlns:a16="http://schemas.microsoft.com/office/drawing/2014/main" val="2961063613"/>
                    </a:ext>
                  </a:extLst>
                </a:gridCol>
              </a:tblGrid>
              <a:tr h="565993">
                <a:tc>
                  <a:txBody>
                    <a:bodyPr/>
                    <a:lstStyle/>
                    <a:p>
                      <a:pPr algn="ctr" fontAlgn="ctr"/>
                      <a:r>
                        <a:rPr lang="es-CO" sz="2000" b="1" u="none" strike="noStrike" dirty="0">
                          <a:solidFill>
                            <a:srgbClr val="002060"/>
                          </a:solidFill>
                          <a:effectLst/>
                        </a:rPr>
                        <a:t>Acciones</a:t>
                      </a:r>
                      <a:endParaRPr lang="es-CO" sz="2000" b="1" i="0" u="none" strike="noStrike" dirty="0">
                        <a:solidFill>
                          <a:srgbClr val="002060"/>
                        </a:solidFill>
                        <a:effectLst/>
                        <a:latin typeface="Arial Narrow" panose="020B0606020202030204" pitchFamily="34" charset="0"/>
                      </a:endParaRPr>
                    </a:p>
                  </a:txBody>
                  <a:tcPr marL="0" marR="0" marT="0" marB="0" anchor="ctr"/>
                </a:tc>
                <a:tc>
                  <a:txBody>
                    <a:bodyPr/>
                    <a:lstStyle/>
                    <a:p>
                      <a:pPr algn="ctr" fontAlgn="ctr"/>
                      <a:r>
                        <a:rPr lang="es-CO" sz="1600" u="none" strike="noStrike" kern="1200" dirty="0">
                          <a:solidFill>
                            <a:srgbClr val="002060"/>
                          </a:solidFill>
                          <a:effectLst/>
                          <a:latin typeface="+mn-lt"/>
                          <a:ea typeface="+mn-ea"/>
                          <a:cs typeface="+mn-cs"/>
                        </a:rPr>
                        <a:t>Cumplimiento Acción</a:t>
                      </a:r>
                    </a:p>
                  </a:txBody>
                  <a:tcPr marL="0" marR="0" marT="0" marB="0" anchor="ctr"/>
                </a:tc>
                <a:extLst>
                  <a:ext uri="{0D108BD9-81ED-4DB2-BD59-A6C34878D82A}">
                    <a16:rowId xmlns:a16="http://schemas.microsoft.com/office/drawing/2014/main" val="3000730078"/>
                  </a:ext>
                </a:extLst>
              </a:tr>
            </a:tbl>
          </a:graphicData>
        </a:graphic>
      </p:graphicFrame>
    </p:spTree>
    <p:extLst>
      <p:ext uri="{BB962C8B-B14F-4D97-AF65-F5344CB8AC3E}">
        <p14:creationId xmlns:p14="http://schemas.microsoft.com/office/powerpoint/2010/main" val="71144747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n 14">
            <a:extLst>
              <a:ext uri="{FF2B5EF4-FFF2-40B4-BE49-F238E27FC236}">
                <a16:creationId xmlns:a16="http://schemas.microsoft.com/office/drawing/2014/main" id="{0716E7E4-5468-4242-9FB1-61D606FC08C6}"/>
              </a:ext>
            </a:extLst>
          </p:cNvPr>
          <p:cNvPicPr>
            <a:picLocks noChangeAspect="1"/>
          </p:cNvPicPr>
          <p:nvPr/>
        </p:nvPicPr>
        <p:blipFill>
          <a:blip r:embed="rId2"/>
          <a:stretch>
            <a:fillRect/>
          </a:stretch>
        </p:blipFill>
        <p:spPr>
          <a:xfrm>
            <a:off x="1145614" y="3514027"/>
            <a:ext cx="4572396" cy="2737341"/>
          </a:xfrm>
          <a:prstGeom prst="rect">
            <a:avLst/>
          </a:prstGeom>
        </p:spPr>
      </p:pic>
      <p:cxnSp>
        <p:nvCxnSpPr>
          <p:cNvPr id="12" name="Conector recto 11"/>
          <p:cNvCxnSpPr/>
          <p:nvPr/>
        </p:nvCxnSpPr>
        <p:spPr>
          <a:xfrm>
            <a:off x="10186556" y="203434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3" name="Conector recto 12"/>
          <p:cNvCxnSpPr/>
          <p:nvPr/>
        </p:nvCxnSpPr>
        <p:spPr>
          <a:xfrm>
            <a:off x="3142838" y="619419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3" name="Rectángulo 2"/>
          <p:cNvSpPr/>
          <p:nvPr/>
        </p:nvSpPr>
        <p:spPr>
          <a:xfrm>
            <a:off x="1713905" y="1816873"/>
            <a:ext cx="4039091" cy="1754326"/>
          </a:xfrm>
          <a:prstGeom prst="rect">
            <a:avLst/>
          </a:prstGeom>
        </p:spPr>
        <p:txBody>
          <a:bodyPr wrap="square">
            <a:spAutoFit/>
          </a:bodyPr>
          <a:lstStyle/>
          <a:p>
            <a:pPr algn="ctr"/>
            <a:r>
              <a:rPr lang="es-CO" b="1" dirty="0">
                <a:latin typeface="Aharoni" panose="02010803020104030203" pitchFamily="2" charset="-79"/>
                <a:cs typeface="Aharoni" panose="02010803020104030203" pitchFamily="2" charset="-79"/>
              </a:rPr>
              <a:t>CONTAR CON ALIANZAS ESTRATÉGICAS QUE IMPACTEN POSITIVAMENTE EN LOS PROCESOS, LA INFORMACIÓN DE LOS ACTIVOS Y SU COMERCIALIZACIÓN</a:t>
            </a:r>
          </a:p>
        </p:txBody>
      </p:sp>
      <p:sp>
        <p:nvSpPr>
          <p:cNvPr id="4" name="Rectángulo 3"/>
          <p:cNvSpPr/>
          <p:nvPr/>
        </p:nvSpPr>
        <p:spPr>
          <a:xfrm>
            <a:off x="1680342" y="1522796"/>
            <a:ext cx="1268296" cy="369332"/>
          </a:xfrm>
          <a:prstGeom prst="rect">
            <a:avLst/>
          </a:prstGeom>
        </p:spPr>
        <p:txBody>
          <a:bodyPr wrap="none">
            <a:spAutoFit/>
          </a:bodyPr>
          <a:lstStyle/>
          <a:p>
            <a:r>
              <a:rPr lang="es-CO" b="1" dirty="0">
                <a:solidFill>
                  <a:schemeClr val="accent5"/>
                </a:solidFill>
                <a:latin typeface="Aharoni" panose="02010803020104030203" pitchFamily="2" charset="-79"/>
                <a:cs typeface="Aharoni" panose="02010803020104030203" pitchFamily="2" charset="-79"/>
              </a:rPr>
              <a:t>OBJETIVO</a:t>
            </a:r>
            <a:endParaRPr lang="es-CO" dirty="0">
              <a:solidFill>
                <a:schemeClr val="accent5"/>
              </a:solidFill>
            </a:endParaRPr>
          </a:p>
        </p:txBody>
      </p:sp>
      <p:sp>
        <p:nvSpPr>
          <p:cNvPr id="5" name="Rectángulo 4"/>
          <p:cNvSpPr/>
          <p:nvPr/>
        </p:nvSpPr>
        <p:spPr>
          <a:xfrm>
            <a:off x="1716399" y="3573209"/>
            <a:ext cx="1327608" cy="276999"/>
          </a:xfrm>
          <a:prstGeom prst="rect">
            <a:avLst/>
          </a:prstGeom>
        </p:spPr>
        <p:txBody>
          <a:bodyPr wrap="none">
            <a:spAutoFit/>
          </a:bodyPr>
          <a:lstStyle/>
          <a:p>
            <a:r>
              <a:rPr lang="es-CO" sz="1200" b="1" dirty="0">
                <a:solidFill>
                  <a:srgbClr val="0070C0"/>
                </a:solidFill>
                <a:latin typeface="Aharoni" panose="02010803020104030203" pitchFamily="2" charset="-79"/>
                <a:cs typeface="Aharoni" panose="02010803020104030203" pitchFamily="2" charset="-79"/>
              </a:rPr>
              <a:t>CUMPLIMIENTO</a:t>
            </a:r>
            <a:endParaRPr lang="es-CO" dirty="0">
              <a:solidFill>
                <a:srgbClr val="0070C0"/>
              </a:solidFill>
            </a:endParaRPr>
          </a:p>
        </p:txBody>
      </p:sp>
      <p:sp>
        <p:nvSpPr>
          <p:cNvPr id="16" name="Rectángulo 15"/>
          <p:cNvSpPr/>
          <p:nvPr/>
        </p:nvSpPr>
        <p:spPr>
          <a:xfrm>
            <a:off x="2512331" y="4159421"/>
            <a:ext cx="1838965" cy="1446550"/>
          </a:xfrm>
          <a:prstGeom prst="rect">
            <a:avLst/>
          </a:prstGeom>
        </p:spPr>
        <p:txBody>
          <a:bodyPr wrap="none">
            <a:spAutoFit/>
          </a:bodyPr>
          <a:lstStyle/>
          <a:p>
            <a:r>
              <a:rPr lang="es-CO" sz="8800" b="1" dirty="0">
                <a:solidFill>
                  <a:srgbClr val="002060"/>
                </a:solidFill>
                <a:latin typeface="Aharoni" panose="02010803020104030203" pitchFamily="2" charset="-79"/>
                <a:cs typeface="Aharoni" panose="02010803020104030203" pitchFamily="2" charset="-79"/>
              </a:rPr>
              <a:t>67%</a:t>
            </a:r>
          </a:p>
        </p:txBody>
      </p:sp>
      <p:sp>
        <p:nvSpPr>
          <p:cNvPr id="11" name="1 Rectángulo"/>
          <p:cNvSpPr/>
          <p:nvPr/>
        </p:nvSpPr>
        <p:spPr>
          <a:xfrm>
            <a:off x="7788912" y="111295"/>
            <a:ext cx="3680366" cy="954107"/>
          </a:xfrm>
          <a:prstGeom prst="rect">
            <a:avLst/>
          </a:prstGeom>
        </p:spPr>
        <p:txBody>
          <a:bodyPr wrap="square">
            <a:spAutoFit/>
          </a:bodyPr>
          <a:lstStyle/>
          <a:p>
            <a:r>
              <a:rPr lang="es-CO" sz="2800" b="1" dirty="0">
                <a:solidFill>
                  <a:schemeClr val="bg1"/>
                </a:solidFill>
              </a:rPr>
              <a:t>PERSPECTIVA DE PROCESOS INTERNOS</a:t>
            </a:r>
          </a:p>
        </p:txBody>
      </p:sp>
      <p:graphicFrame>
        <p:nvGraphicFramePr>
          <p:cNvPr id="6" name="Tabla 5"/>
          <p:cNvGraphicFramePr>
            <a:graphicFrameLocks noGrp="1"/>
          </p:cNvGraphicFramePr>
          <p:nvPr>
            <p:extLst/>
          </p:nvPr>
        </p:nvGraphicFramePr>
        <p:xfrm>
          <a:off x="6019647" y="2736594"/>
          <a:ext cx="3900256" cy="2272946"/>
        </p:xfrm>
        <a:graphic>
          <a:graphicData uri="http://schemas.openxmlformats.org/drawingml/2006/table">
            <a:tbl>
              <a:tblPr firstRow="1" firstCol="1" bandRow="1">
                <a:tableStyleId>{5C22544A-7EE6-4342-B048-85BDC9FD1C3A}</a:tableStyleId>
              </a:tblPr>
              <a:tblGrid>
                <a:gridCol w="1950128">
                  <a:extLst>
                    <a:ext uri="{9D8B030D-6E8A-4147-A177-3AD203B41FA5}">
                      <a16:colId xmlns:a16="http://schemas.microsoft.com/office/drawing/2014/main" val="3758733802"/>
                    </a:ext>
                  </a:extLst>
                </a:gridCol>
                <a:gridCol w="1950128">
                  <a:extLst>
                    <a:ext uri="{9D8B030D-6E8A-4147-A177-3AD203B41FA5}">
                      <a16:colId xmlns:a16="http://schemas.microsoft.com/office/drawing/2014/main" val="401401646"/>
                    </a:ext>
                  </a:extLst>
                </a:gridCol>
              </a:tblGrid>
              <a:tr h="458512">
                <a:tc>
                  <a:txBody>
                    <a:bodyPr/>
                    <a:lstStyle/>
                    <a:p>
                      <a:pPr marL="0" lvl="0" indent="0" algn="ctr">
                        <a:spcAft>
                          <a:spcPts val="0"/>
                        </a:spcAft>
                        <a:buFont typeface="+mj-lt"/>
                        <a:buNone/>
                      </a:pPr>
                      <a:r>
                        <a:rPr lang="es-CO" sz="1600" dirty="0">
                          <a:effectLst/>
                        </a:rPr>
                        <a:t>Alianza</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s-CO" sz="1600" dirty="0">
                          <a:effectLst/>
                          <a:latin typeface="Calibri" panose="020F0502020204030204" pitchFamily="34" charset="0"/>
                          <a:ea typeface="Calibri" panose="020F0502020204030204" pitchFamily="34" charset="0"/>
                          <a:cs typeface="Times New Roman" panose="02020603050405020304" pitchFamily="18" charset="0"/>
                        </a:rPr>
                        <a:t>Avance</a:t>
                      </a:r>
                    </a:p>
                  </a:txBody>
                  <a:tcPr marL="68580" marR="68580" marT="0" marB="0"/>
                </a:tc>
                <a:extLst>
                  <a:ext uri="{0D108BD9-81ED-4DB2-BD59-A6C34878D82A}">
                    <a16:rowId xmlns:a16="http://schemas.microsoft.com/office/drawing/2014/main" val="4292809047"/>
                  </a:ext>
                </a:extLst>
              </a:tr>
              <a:tr h="611349">
                <a:tc>
                  <a:txBody>
                    <a:bodyPr/>
                    <a:lstStyle/>
                    <a:p>
                      <a:pPr marL="0" lvl="0" indent="0">
                        <a:spcAft>
                          <a:spcPts val="0"/>
                        </a:spcAft>
                        <a:buFont typeface="+mj-lt"/>
                        <a:buNone/>
                      </a:pPr>
                      <a:r>
                        <a:rPr lang="es-CO" sz="1600" dirty="0">
                          <a:effectLst/>
                        </a:rPr>
                        <a:t>Policía Nacional</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CO" sz="1100" dirty="0">
                          <a:effectLst/>
                          <a:latin typeface="Calibri" panose="020F0502020204030204" pitchFamily="34" charset="0"/>
                          <a:ea typeface="Calibri" panose="020F0502020204030204" pitchFamily="34" charset="0"/>
                          <a:cs typeface="Times New Roman" panose="02020603050405020304" pitchFamily="18" charset="0"/>
                        </a:rPr>
                        <a:t>Consolidación de Alianza desde junio de 2017. Se está tramitando la designación de un oficial de enlace con SAE.</a:t>
                      </a:r>
                    </a:p>
                  </a:txBody>
                  <a:tcPr marL="68580" marR="68580" marT="0" marB="0"/>
                </a:tc>
                <a:extLst>
                  <a:ext uri="{0D108BD9-81ED-4DB2-BD59-A6C34878D82A}">
                    <a16:rowId xmlns:a16="http://schemas.microsoft.com/office/drawing/2014/main" val="3434119842"/>
                  </a:ext>
                </a:extLst>
              </a:tr>
              <a:tr h="611349">
                <a:tc>
                  <a:txBody>
                    <a:bodyPr/>
                    <a:lstStyle/>
                    <a:p>
                      <a:pPr marL="0" lvl="0" indent="0">
                        <a:spcAft>
                          <a:spcPts val="0"/>
                        </a:spcAft>
                        <a:buFont typeface="+mj-lt"/>
                        <a:buNone/>
                      </a:pPr>
                      <a:r>
                        <a:rPr lang="es-CO" sz="1600" dirty="0">
                          <a:effectLst/>
                        </a:rPr>
                        <a:t>Banco de la República</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CO" sz="1100" dirty="0">
                          <a:effectLst/>
                          <a:latin typeface="Calibri" panose="020F0502020204030204" pitchFamily="34" charset="0"/>
                          <a:ea typeface="Calibri" panose="020F0502020204030204" pitchFamily="34" charset="0"/>
                          <a:cs typeface="Times New Roman" panose="02020603050405020304" pitchFamily="18" charset="0"/>
                        </a:rPr>
                        <a:t>Se suscribió convenio interadministrativo en junio de 2017 para constitución de depósitos en custodia y la remisión al exterior de divisas. </a:t>
                      </a:r>
                    </a:p>
                  </a:txBody>
                  <a:tcPr marL="68580" marR="68580" marT="0" marB="0"/>
                </a:tc>
                <a:extLst>
                  <a:ext uri="{0D108BD9-81ED-4DB2-BD59-A6C34878D82A}">
                    <a16:rowId xmlns:a16="http://schemas.microsoft.com/office/drawing/2014/main" val="3648886512"/>
                  </a:ext>
                </a:extLst>
              </a:tr>
              <a:tr h="305674">
                <a:tc>
                  <a:txBody>
                    <a:bodyPr/>
                    <a:lstStyle/>
                    <a:p>
                      <a:pPr marL="0" lvl="0" indent="0">
                        <a:spcAft>
                          <a:spcPts val="0"/>
                        </a:spcAft>
                        <a:buFont typeface="+mj-lt"/>
                        <a:buNone/>
                      </a:pPr>
                      <a:r>
                        <a:rPr lang="es-CO" sz="1600" dirty="0">
                          <a:effectLst/>
                        </a:rPr>
                        <a:t>UNODC</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CO" sz="1100" dirty="0">
                          <a:effectLst/>
                          <a:latin typeface="Calibri" panose="020F0502020204030204" pitchFamily="34" charset="0"/>
                          <a:ea typeface="Calibri" panose="020F0502020204030204" pitchFamily="34" charset="0"/>
                          <a:cs typeface="Times New Roman" panose="02020603050405020304" pitchFamily="18" charset="0"/>
                        </a:rPr>
                        <a:t>Pendiente</a:t>
                      </a:r>
                    </a:p>
                  </a:txBody>
                  <a:tcPr marL="68580" marR="68580" marT="0" marB="0"/>
                </a:tc>
                <a:extLst>
                  <a:ext uri="{0D108BD9-81ED-4DB2-BD59-A6C34878D82A}">
                    <a16:rowId xmlns:a16="http://schemas.microsoft.com/office/drawing/2014/main" val="625217541"/>
                  </a:ext>
                </a:extLst>
              </a:tr>
            </a:tbl>
          </a:graphicData>
        </a:graphic>
      </p:graphicFrame>
    </p:spTree>
    <p:extLst>
      <p:ext uri="{BB962C8B-B14F-4D97-AF65-F5344CB8AC3E}">
        <p14:creationId xmlns:p14="http://schemas.microsoft.com/office/powerpoint/2010/main" val="398894522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n 14">
            <a:extLst>
              <a:ext uri="{FF2B5EF4-FFF2-40B4-BE49-F238E27FC236}">
                <a16:creationId xmlns:a16="http://schemas.microsoft.com/office/drawing/2014/main" id="{A0751362-FB8A-422F-8BB2-D86031A2E08F}"/>
              </a:ext>
            </a:extLst>
          </p:cNvPr>
          <p:cNvPicPr>
            <a:picLocks noChangeAspect="1"/>
          </p:cNvPicPr>
          <p:nvPr/>
        </p:nvPicPr>
        <p:blipFill>
          <a:blip r:embed="rId2"/>
          <a:stretch>
            <a:fillRect/>
          </a:stretch>
        </p:blipFill>
        <p:spPr>
          <a:xfrm>
            <a:off x="1412324" y="3581926"/>
            <a:ext cx="4572396" cy="2737341"/>
          </a:xfrm>
          <a:prstGeom prst="rect">
            <a:avLst/>
          </a:prstGeom>
        </p:spPr>
      </p:pic>
      <p:cxnSp>
        <p:nvCxnSpPr>
          <p:cNvPr id="12" name="Conector recto 11"/>
          <p:cNvCxnSpPr/>
          <p:nvPr/>
        </p:nvCxnSpPr>
        <p:spPr>
          <a:xfrm>
            <a:off x="10186556" y="203434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3" name="Conector recto 12"/>
          <p:cNvCxnSpPr/>
          <p:nvPr/>
        </p:nvCxnSpPr>
        <p:spPr>
          <a:xfrm>
            <a:off x="3142838" y="619419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3" name="Rectángulo 2"/>
          <p:cNvSpPr/>
          <p:nvPr/>
        </p:nvSpPr>
        <p:spPr>
          <a:xfrm>
            <a:off x="1713905" y="1816873"/>
            <a:ext cx="4039091" cy="1754326"/>
          </a:xfrm>
          <a:prstGeom prst="rect">
            <a:avLst/>
          </a:prstGeom>
        </p:spPr>
        <p:txBody>
          <a:bodyPr wrap="square">
            <a:spAutoFit/>
          </a:bodyPr>
          <a:lstStyle/>
          <a:p>
            <a:pPr algn="ctr"/>
            <a:r>
              <a:rPr lang="es-CO" b="1" dirty="0">
                <a:latin typeface="Aharoni" panose="02010803020104030203" pitchFamily="2" charset="-79"/>
                <a:cs typeface="Aharoni" panose="02010803020104030203" pitchFamily="2" charset="-79"/>
              </a:rPr>
              <a:t>NORMALIZAR LA INFORMACIÓN Y SU UTILIZACIÓN A TRAVÉS DE LA CONSOLIDACIÓN, DESARROLLO, USO Y APROPIACIÓN DE TICS Y PRÁCTICAS ADECUADAS DE GESTIÓN DOCUMENTAL</a:t>
            </a:r>
          </a:p>
        </p:txBody>
      </p:sp>
      <p:sp>
        <p:nvSpPr>
          <p:cNvPr id="4" name="Rectángulo 3"/>
          <p:cNvSpPr/>
          <p:nvPr/>
        </p:nvSpPr>
        <p:spPr>
          <a:xfrm>
            <a:off x="1680342" y="1522796"/>
            <a:ext cx="1268296" cy="369332"/>
          </a:xfrm>
          <a:prstGeom prst="rect">
            <a:avLst/>
          </a:prstGeom>
        </p:spPr>
        <p:txBody>
          <a:bodyPr wrap="none">
            <a:spAutoFit/>
          </a:bodyPr>
          <a:lstStyle/>
          <a:p>
            <a:r>
              <a:rPr lang="es-CO" b="1" dirty="0">
                <a:solidFill>
                  <a:schemeClr val="accent5"/>
                </a:solidFill>
                <a:latin typeface="Aharoni" panose="02010803020104030203" pitchFamily="2" charset="-79"/>
                <a:cs typeface="Aharoni" panose="02010803020104030203" pitchFamily="2" charset="-79"/>
              </a:rPr>
              <a:t>OBJETIVO</a:t>
            </a:r>
            <a:endParaRPr lang="es-CO" dirty="0">
              <a:solidFill>
                <a:schemeClr val="accent5"/>
              </a:solidFill>
            </a:endParaRPr>
          </a:p>
        </p:txBody>
      </p:sp>
      <p:sp>
        <p:nvSpPr>
          <p:cNvPr id="5" name="Rectángulo 4"/>
          <p:cNvSpPr/>
          <p:nvPr/>
        </p:nvSpPr>
        <p:spPr>
          <a:xfrm>
            <a:off x="1718099" y="3879356"/>
            <a:ext cx="1327608" cy="276999"/>
          </a:xfrm>
          <a:prstGeom prst="rect">
            <a:avLst/>
          </a:prstGeom>
        </p:spPr>
        <p:txBody>
          <a:bodyPr wrap="none">
            <a:spAutoFit/>
          </a:bodyPr>
          <a:lstStyle/>
          <a:p>
            <a:r>
              <a:rPr lang="es-CO" sz="1200" b="1" dirty="0">
                <a:solidFill>
                  <a:srgbClr val="0070C0"/>
                </a:solidFill>
                <a:latin typeface="Aharoni" panose="02010803020104030203" pitchFamily="2" charset="-79"/>
                <a:cs typeface="Aharoni" panose="02010803020104030203" pitchFamily="2" charset="-79"/>
              </a:rPr>
              <a:t>CUMPLIMIENTO</a:t>
            </a:r>
            <a:endParaRPr lang="es-CO" dirty="0">
              <a:solidFill>
                <a:srgbClr val="0070C0"/>
              </a:solidFill>
            </a:endParaRPr>
          </a:p>
        </p:txBody>
      </p:sp>
      <p:sp>
        <p:nvSpPr>
          <p:cNvPr id="16" name="Rectángulo 15"/>
          <p:cNvSpPr/>
          <p:nvPr/>
        </p:nvSpPr>
        <p:spPr>
          <a:xfrm>
            <a:off x="2752987" y="4115275"/>
            <a:ext cx="1838965" cy="1446550"/>
          </a:xfrm>
          <a:prstGeom prst="rect">
            <a:avLst/>
          </a:prstGeom>
        </p:spPr>
        <p:txBody>
          <a:bodyPr wrap="none">
            <a:spAutoFit/>
          </a:bodyPr>
          <a:lstStyle/>
          <a:p>
            <a:r>
              <a:rPr lang="es-CO" sz="8800" b="1" dirty="0">
                <a:solidFill>
                  <a:srgbClr val="002060"/>
                </a:solidFill>
                <a:latin typeface="Aharoni" panose="02010803020104030203" pitchFamily="2" charset="-79"/>
                <a:cs typeface="Aharoni" panose="02010803020104030203" pitchFamily="2" charset="-79"/>
              </a:rPr>
              <a:t>53%</a:t>
            </a:r>
          </a:p>
        </p:txBody>
      </p:sp>
      <p:graphicFrame>
        <p:nvGraphicFramePr>
          <p:cNvPr id="8" name="Tabla 7"/>
          <p:cNvGraphicFramePr>
            <a:graphicFrameLocks noGrp="1"/>
          </p:cNvGraphicFramePr>
          <p:nvPr>
            <p:extLst/>
          </p:nvPr>
        </p:nvGraphicFramePr>
        <p:xfrm>
          <a:off x="5889250" y="2967874"/>
          <a:ext cx="4161053" cy="2082299"/>
        </p:xfrm>
        <a:graphic>
          <a:graphicData uri="http://schemas.openxmlformats.org/drawingml/2006/table">
            <a:tbl>
              <a:tblPr>
                <a:tableStyleId>{5C22544A-7EE6-4342-B048-85BDC9FD1C3A}</a:tableStyleId>
              </a:tblPr>
              <a:tblGrid>
                <a:gridCol w="2983506">
                  <a:extLst>
                    <a:ext uri="{9D8B030D-6E8A-4147-A177-3AD203B41FA5}">
                      <a16:colId xmlns:a16="http://schemas.microsoft.com/office/drawing/2014/main" val="3937769905"/>
                    </a:ext>
                  </a:extLst>
                </a:gridCol>
                <a:gridCol w="1177547">
                  <a:extLst>
                    <a:ext uri="{9D8B030D-6E8A-4147-A177-3AD203B41FA5}">
                      <a16:colId xmlns:a16="http://schemas.microsoft.com/office/drawing/2014/main" val="2960263623"/>
                    </a:ext>
                  </a:extLst>
                </a:gridCol>
              </a:tblGrid>
              <a:tr h="488390">
                <a:tc>
                  <a:txBody>
                    <a:bodyPr/>
                    <a:lstStyle/>
                    <a:p>
                      <a:pPr algn="ctr" fontAlgn="ctr"/>
                      <a:r>
                        <a:rPr lang="es-CO" sz="1200" b="0" i="0" u="none" strike="noStrike" dirty="0">
                          <a:solidFill>
                            <a:schemeClr val="tx1"/>
                          </a:solidFill>
                          <a:effectLst/>
                          <a:latin typeface="Arial Narrow" panose="020B0606020202030204" pitchFamily="34" charset="0"/>
                        </a:rPr>
                        <a:t>Depurar información financiera (activos y pasivos del FRISCO) </a:t>
                      </a:r>
                    </a:p>
                  </a:txBody>
                  <a:tcPr marL="0" marR="0" marT="0" marB="0" anchor="ctr"/>
                </a:tc>
                <a:tc>
                  <a:txBody>
                    <a:bodyPr/>
                    <a:lstStyle/>
                    <a:p>
                      <a:pPr algn="ctr" fontAlgn="ctr"/>
                      <a:r>
                        <a:rPr lang="es-CO" sz="1200" b="1" i="0" u="none" strike="noStrike" dirty="0">
                          <a:solidFill>
                            <a:schemeClr val="tx1"/>
                          </a:solidFill>
                          <a:effectLst/>
                          <a:latin typeface="Arial Narrow" panose="020B0606020202030204" pitchFamily="34" charset="0"/>
                        </a:rPr>
                        <a:t>67%</a:t>
                      </a:r>
                    </a:p>
                  </a:txBody>
                  <a:tcPr marL="0" marR="0" marT="0" marB="0" anchor="ctr"/>
                </a:tc>
                <a:extLst>
                  <a:ext uri="{0D108BD9-81ED-4DB2-BD59-A6C34878D82A}">
                    <a16:rowId xmlns:a16="http://schemas.microsoft.com/office/drawing/2014/main" val="1714455015"/>
                  </a:ext>
                </a:extLst>
              </a:tr>
              <a:tr h="516913">
                <a:tc>
                  <a:txBody>
                    <a:bodyPr/>
                    <a:lstStyle/>
                    <a:p>
                      <a:pPr algn="ctr" fontAlgn="ctr"/>
                      <a:r>
                        <a:rPr lang="es-CO" sz="1200" b="0" i="0" u="none" strike="noStrike" dirty="0">
                          <a:solidFill>
                            <a:schemeClr val="tx1"/>
                          </a:solidFill>
                          <a:effectLst/>
                          <a:latin typeface="Arial Narrow" panose="020B0606020202030204" pitchFamily="34" charset="0"/>
                        </a:rPr>
                        <a:t>Alineación del proceso con el  sistema de información y estructura datos </a:t>
                      </a:r>
                    </a:p>
                  </a:txBody>
                  <a:tcPr marL="0" marR="0" marT="0" marB="0" anchor="ctr"/>
                </a:tc>
                <a:tc>
                  <a:txBody>
                    <a:bodyPr/>
                    <a:lstStyle/>
                    <a:p>
                      <a:pPr algn="ctr" fontAlgn="ctr"/>
                      <a:r>
                        <a:rPr lang="es-CO" sz="1200" b="1" i="0" u="none" strike="noStrike" dirty="0">
                          <a:solidFill>
                            <a:schemeClr val="tx1"/>
                          </a:solidFill>
                          <a:effectLst/>
                          <a:latin typeface="Arial Narrow" panose="020B0606020202030204" pitchFamily="34" charset="0"/>
                        </a:rPr>
                        <a:t>0%</a:t>
                      </a:r>
                    </a:p>
                  </a:txBody>
                  <a:tcPr marL="0" marR="0" marT="0" marB="0" anchor="ctr"/>
                </a:tc>
                <a:extLst>
                  <a:ext uri="{0D108BD9-81ED-4DB2-BD59-A6C34878D82A}">
                    <a16:rowId xmlns:a16="http://schemas.microsoft.com/office/drawing/2014/main" val="2823800457"/>
                  </a:ext>
                </a:extLst>
              </a:tr>
              <a:tr h="578992">
                <a:tc>
                  <a:txBody>
                    <a:bodyPr/>
                    <a:lstStyle/>
                    <a:p>
                      <a:pPr algn="ctr" fontAlgn="ctr"/>
                      <a:r>
                        <a:rPr lang="es-CO" sz="1200" b="0" i="0" u="none" strike="noStrike" dirty="0">
                          <a:solidFill>
                            <a:srgbClr val="000000"/>
                          </a:solidFill>
                          <a:effectLst/>
                          <a:latin typeface="Arial Narrow" panose="020B0606020202030204" pitchFamily="34" charset="0"/>
                        </a:rPr>
                        <a:t>Desarrollar y mejorar los sistemas de información de SAE</a:t>
                      </a:r>
                    </a:p>
                  </a:txBody>
                  <a:tcPr marL="0" marR="0" marT="0" marB="0" anchor="ctr"/>
                </a:tc>
                <a:tc>
                  <a:txBody>
                    <a:bodyPr/>
                    <a:lstStyle/>
                    <a:p>
                      <a:pPr algn="ctr" fontAlgn="ctr"/>
                      <a:r>
                        <a:rPr lang="es-CO" sz="1200" b="1" i="0" u="none" strike="noStrike" dirty="0">
                          <a:solidFill>
                            <a:srgbClr val="000000"/>
                          </a:solidFill>
                          <a:effectLst/>
                          <a:latin typeface="Arial Narrow" panose="020B0606020202030204" pitchFamily="34" charset="0"/>
                        </a:rPr>
                        <a:t>66%</a:t>
                      </a:r>
                    </a:p>
                  </a:txBody>
                  <a:tcPr marL="0" marR="0" marT="0" marB="0" anchor="ctr"/>
                </a:tc>
                <a:extLst>
                  <a:ext uri="{0D108BD9-81ED-4DB2-BD59-A6C34878D82A}">
                    <a16:rowId xmlns:a16="http://schemas.microsoft.com/office/drawing/2014/main" val="1377836296"/>
                  </a:ext>
                </a:extLst>
              </a:tr>
              <a:tr h="498004">
                <a:tc>
                  <a:txBody>
                    <a:bodyPr/>
                    <a:lstStyle/>
                    <a:p>
                      <a:pPr algn="ctr" fontAlgn="ctr"/>
                      <a:r>
                        <a:rPr lang="es-CO" sz="1200" b="0" i="0" u="none" strike="noStrike" dirty="0">
                          <a:solidFill>
                            <a:srgbClr val="000000"/>
                          </a:solidFill>
                          <a:effectLst/>
                          <a:latin typeface="Arial Narrow" panose="020B0606020202030204" pitchFamily="34" charset="0"/>
                        </a:rPr>
                        <a:t>Desarrollar acciones necesarias para contar con el inventario del FRISCO actualizado</a:t>
                      </a:r>
                    </a:p>
                  </a:txBody>
                  <a:tcPr marL="0" marR="0" marT="0" marB="0" anchor="ctr"/>
                </a:tc>
                <a:tc>
                  <a:txBody>
                    <a:bodyPr/>
                    <a:lstStyle/>
                    <a:p>
                      <a:pPr algn="ctr" fontAlgn="ctr"/>
                      <a:r>
                        <a:rPr lang="es-CO" sz="1200" b="1" i="0" u="none" strike="noStrike" dirty="0">
                          <a:solidFill>
                            <a:schemeClr val="tx1"/>
                          </a:solidFill>
                          <a:effectLst/>
                          <a:latin typeface="Arial Narrow" panose="020B0606020202030204" pitchFamily="34" charset="0"/>
                        </a:rPr>
                        <a:t>79%</a:t>
                      </a:r>
                    </a:p>
                  </a:txBody>
                  <a:tcPr marL="0" marR="0" marT="0" marB="0" anchor="ctr"/>
                </a:tc>
                <a:extLst>
                  <a:ext uri="{0D108BD9-81ED-4DB2-BD59-A6C34878D82A}">
                    <a16:rowId xmlns:a16="http://schemas.microsoft.com/office/drawing/2014/main" val="2928737574"/>
                  </a:ext>
                </a:extLst>
              </a:tr>
            </a:tbl>
          </a:graphicData>
        </a:graphic>
      </p:graphicFrame>
      <p:graphicFrame>
        <p:nvGraphicFramePr>
          <p:cNvPr id="20" name="Tabla 19"/>
          <p:cNvGraphicFramePr>
            <a:graphicFrameLocks noGrp="1"/>
          </p:cNvGraphicFramePr>
          <p:nvPr>
            <p:extLst/>
          </p:nvPr>
        </p:nvGraphicFramePr>
        <p:xfrm>
          <a:off x="5889250" y="2344485"/>
          <a:ext cx="4161053" cy="565993"/>
        </p:xfrm>
        <a:graphic>
          <a:graphicData uri="http://schemas.openxmlformats.org/drawingml/2006/table">
            <a:tbl>
              <a:tblPr>
                <a:tableStyleId>{5C22544A-7EE6-4342-B048-85BDC9FD1C3A}</a:tableStyleId>
              </a:tblPr>
              <a:tblGrid>
                <a:gridCol w="2983505">
                  <a:extLst>
                    <a:ext uri="{9D8B030D-6E8A-4147-A177-3AD203B41FA5}">
                      <a16:colId xmlns:a16="http://schemas.microsoft.com/office/drawing/2014/main" val="2608551369"/>
                    </a:ext>
                  </a:extLst>
                </a:gridCol>
                <a:gridCol w="1177548">
                  <a:extLst>
                    <a:ext uri="{9D8B030D-6E8A-4147-A177-3AD203B41FA5}">
                      <a16:colId xmlns:a16="http://schemas.microsoft.com/office/drawing/2014/main" val="2961063613"/>
                    </a:ext>
                  </a:extLst>
                </a:gridCol>
              </a:tblGrid>
              <a:tr h="565993">
                <a:tc>
                  <a:txBody>
                    <a:bodyPr/>
                    <a:lstStyle/>
                    <a:p>
                      <a:pPr algn="ctr" fontAlgn="ctr"/>
                      <a:r>
                        <a:rPr lang="es-CO" sz="2000" b="1" u="none" strike="noStrike" dirty="0">
                          <a:solidFill>
                            <a:srgbClr val="002060"/>
                          </a:solidFill>
                          <a:effectLst/>
                        </a:rPr>
                        <a:t>Iniciativas</a:t>
                      </a:r>
                      <a:endParaRPr lang="es-CO" sz="2000" b="1" i="0" u="none" strike="noStrike" dirty="0">
                        <a:solidFill>
                          <a:srgbClr val="002060"/>
                        </a:solidFill>
                        <a:effectLst/>
                        <a:latin typeface="Arial Narrow" panose="020B0606020202030204" pitchFamily="34" charset="0"/>
                      </a:endParaRPr>
                    </a:p>
                  </a:txBody>
                  <a:tcPr marL="0" marR="0" marT="0" marB="0" anchor="ctr"/>
                </a:tc>
                <a:tc>
                  <a:txBody>
                    <a:bodyPr/>
                    <a:lstStyle/>
                    <a:p>
                      <a:pPr algn="ctr" fontAlgn="ctr"/>
                      <a:r>
                        <a:rPr lang="es-CO" sz="1600" u="none" strike="noStrike" kern="1200" dirty="0">
                          <a:solidFill>
                            <a:srgbClr val="002060"/>
                          </a:solidFill>
                          <a:effectLst/>
                          <a:latin typeface="+mn-lt"/>
                          <a:ea typeface="+mn-ea"/>
                          <a:cs typeface="+mn-cs"/>
                        </a:rPr>
                        <a:t>Cumplimiento Acción</a:t>
                      </a:r>
                    </a:p>
                  </a:txBody>
                  <a:tcPr marL="0" marR="0" marT="0" marB="0" anchor="ctr"/>
                </a:tc>
                <a:extLst>
                  <a:ext uri="{0D108BD9-81ED-4DB2-BD59-A6C34878D82A}">
                    <a16:rowId xmlns:a16="http://schemas.microsoft.com/office/drawing/2014/main" val="3000730078"/>
                  </a:ext>
                </a:extLst>
              </a:tr>
            </a:tbl>
          </a:graphicData>
        </a:graphic>
      </p:graphicFrame>
      <p:sp>
        <p:nvSpPr>
          <p:cNvPr id="14" name="1 Rectángulo">
            <a:extLst>
              <a:ext uri="{FF2B5EF4-FFF2-40B4-BE49-F238E27FC236}">
                <a16:creationId xmlns:a16="http://schemas.microsoft.com/office/drawing/2014/main" id="{5F51118A-776D-41F5-BB4D-0A027113AA9F}"/>
              </a:ext>
            </a:extLst>
          </p:cNvPr>
          <p:cNvSpPr/>
          <p:nvPr/>
        </p:nvSpPr>
        <p:spPr>
          <a:xfrm>
            <a:off x="7788912" y="111295"/>
            <a:ext cx="3680366" cy="954107"/>
          </a:xfrm>
          <a:prstGeom prst="rect">
            <a:avLst/>
          </a:prstGeom>
        </p:spPr>
        <p:txBody>
          <a:bodyPr wrap="square">
            <a:spAutoFit/>
          </a:bodyPr>
          <a:lstStyle/>
          <a:p>
            <a:r>
              <a:rPr lang="es-CO" sz="2800" b="1" dirty="0">
                <a:solidFill>
                  <a:schemeClr val="bg1"/>
                </a:solidFill>
              </a:rPr>
              <a:t>PERSPECTIVA DE PROCESOS INTERNOS</a:t>
            </a:r>
          </a:p>
        </p:txBody>
      </p:sp>
    </p:spTree>
    <p:extLst>
      <p:ext uri="{BB962C8B-B14F-4D97-AF65-F5344CB8AC3E}">
        <p14:creationId xmlns:p14="http://schemas.microsoft.com/office/powerpoint/2010/main" val="32179596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6EA3C1F3-3872-4055-8533-6E1C019A272D}"/>
              </a:ext>
            </a:extLst>
          </p:cNvPr>
          <p:cNvPicPr>
            <a:picLocks noChangeAspect="1"/>
          </p:cNvPicPr>
          <p:nvPr/>
        </p:nvPicPr>
        <p:blipFill>
          <a:blip r:embed="rId2"/>
          <a:stretch>
            <a:fillRect/>
          </a:stretch>
        </p:blipFill>
        <p:spPr>
          <a:xfrm>
            <a:off x="1451445" y="3553770"/>
            <a:ext cx="4572396" cy="2737341"/>
          </a:xfrm>
          <a:prstGeom prst="rect">
            <a:avLst/>
          </a:prstGeom>
        </p:spPr>
      </p:pic>
      <p:cxnSp>
        <p:nvCxnSpPr>
          <p:cNvPr id="12" name="Conector recto 11"/>
          <p:cNvCxnSpPr/>
          <p:nvPr/>
        </p:nvCxnSpPr>
        <p:spPr>
          <a:xfrm>
            <a:off x="10186556" y="203434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3" name="Conector recto 12"/>
          <p:cNvCxnSpPr/>
          <p:nvPr/>
        </p:nvCxnSpPr>
        <p:spPr>
          <a:xfrm>
            <a:off x="3142838" y="619419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3" name="Rectángulo 2"/>
          <p:cNvSpPr/>
          <p:nvPr/>
        </p:nvSpPr>
        <p:spPr>
          <a:xfrm>
            <a:off x="1718100" y="1920846"/>
            <a:ext cx="4039091" cy="1754326"/>
          </a:xfrm>
          <a:prstGeom prst="rect">
            <a:avLst/>
          </a:prstGeom>
        </p:spPr>
        <p:txBody>
          <a:bodyPr wrap="square">
            <a:spAutoFit/>
          </a:bodyPr>
          <a:lstStyle/>
          <a:p>
            <a:pPr algn="ctr"/>
            <a:r>
              <a:rPr lang="es-CO" b="1" dirty="0">
                <a:latin typeface="Aharoni" panose="02010803020104030203" pitchFamily="2" charset="-79"/>
                <a:cs typeface="Aharoni" panose="02010803020104030203" pitchFamily="2" charset="-79"/>
              </a:rPr>
              <a:t>POTENCIALIZAR LA CANTIDAD DISPONIBLE DE ACTIVOS PARA ADMINISTRACIÓN Y COMERCIALIZACIÓN OPTIMIZANDO EL DIAGNÓSTICO Y SANEAMIENTO</a:t>
            </a:r>
          </a:p>
        </p:txBody>
      </p:sp>
      <p:sp>
        <p:nvSpPr>
          <p:cNvPr id="4" name="Rectángulo 3"/>
          <p:cNvSpPr/>
          <p:nvPr/>
        </p:nvSpPr>
        <p:spPr>
          <a:xfrm>
            <a:off x="1680342" y="1522796"/>
            <a:ext cx="1268296" cy="369332"/>
          </a:xfrm>
          <a:prstGeom prst="rect">
            <a:avLst/>
          </a:prstGeom>
        </p:spPr>
        <p:txBody>
          <a:bodyPr wrap="none">
            <a:spAutoFit/>
          </a:bodyPr>
          <a:lstStyle/>
          <a:p>
            <a:r>
              <a:rPr lang="es-CO" b="1" dirty="0">
                <a:solidFill>
                  <a:schemeClr val="accent5"/>
                </a:solidFill>
                <a:latin typeface="Aharoni" panose="02010803020104030203" pitchFamily="2" charset="-79"/>
                <a:cs typeface="Aharoni" panose="02010803020104030203" pitchFamily="2" charset="-79"/>
              </a:rPr>
              <a:t>OBJETIVO</a:t>
            </a:r>
            <a:endParaRPr lang="es-CO" dirty="0">
              <a:solidFill>
                <a:schemeClr val="accent5"/>
              </a:solidFill>
            </a:endParaRPr>
          </a:p>
        </p:txBody>
      </p:sp>
      <p:sp>
        <p:nvSpPr>
          <p:cNvPr id="5" name="Rectángulo 4"/>
          <p:cNvSpPr/>
          <p:nvPr/>
        </p:nvSpPr>
        <p:spPr>
          <a:xfrm>
            <a:off x="1718099" y="3879356"/>
            <a:ext cx="1327608" cy="276999"/>
          </a:xfrm>
          <a:prstGeom prst="rect">
            <a:avLst/>
          </a:prstGeom>
        </p:spPr>
        <p:txBody>
          <a:bodyPr wrap="none">
            <a:spAutoFit/>
          </a:bodyPr>
          <a:lstStyle/>
          <a:p>
            <a:r>
              <a:rPr lang="es-CO" sz="1200" b="1" dirty="0">
                <a:solidFill>
                  <a:srgbClr val="0070C0"/>
                </a:solidFill>
                <a:latin typeface="Aharoni" panose="02010803020104030203" pitchFamily="2" charset="-79"/>
                <a:cs typeface="Aharoni" panose="02010803020104030203" pitchFamily="2" charset="-79"/>
              </a:rPr>
              <a:t>CUMPLIMIENTO</a:t>
            </a:r>
            <a:endParaRPr lang="es-CO" dirty="0">
              <a:solidFill>
                <a:srgbClr val="0070C0"/>
              </a:solidFill>
            </a:endParaRPr>
          </a:p>
        </p:txBody>
      </p:sp>
      <p:sp>
        <p:nvSpPr>
          <p:cNvPr id="16" name="Rectángulo 15"/>
          <p:cNvSpPr/>
          <p:nvPr/>
        </p:nvSpPr>
        <p:spPr>
          <a:xfrm>
            <a:off x="2818162" y="4199165"/>
            <a:ext cx="1838965" cy="1446550"/>
          </a:xfrm>
          <a:prstGeom prst="rect">
            <a:avLst/>
          </a:prstGeom>
        </p:spPr>
        <p:txBody>
          <a:bodyPr wrap="none">
            <a:spAutoFit/>
          </a:bodyPr>
          <a:lstStyle/>
          <a:p>
            <a:r>
              <a:rPr lang="es-CO" sz="8800" b="1" dirty="0">
                <a:solidFill>
                  <a:srgbClr val="002060"/>
                </a:solidFill>
                <a:latin typeface="Aharoni" panose="02010803020104030203" pitchFamily="2" charset="-79"/>
                <a:cs typeface="Aharoni" panose="02010803020104030203" pitchFamily="2" charset="-79"/>
              </a:rPr>
              <a:t>76%</a:t>
            </a:r>
          </a:p>
        </p:txBody>
      </p:sp>
      <p:graphicFrame>
        <p:nvGraphicFramePr>
          <p:cNvPr id="8" name="Tabla 7"/>
          <p:cNvGraphicFramePr>
            <a:graphicFrameLocks noGrp="1"/>
          </p:cNvGraphicFramePr>
          <p:nvPr>
            <p:extLst/>
          </p:nvPr>
        </p:nvGraphicFramePr>
        <p:xfrm>
          <a:off x="5889250" y="2377913"/>
          <a:ext cx="4161053" cy="3128943"/>
        </p:xfrm>
        <a:graphic>
          <a:graphicData uri="http://schemas.openxmlformats.org/drawingml/2006/table">
            <a:tbl>
              <a:tblPr>
                <a:tableStyleId>{5C22544A-7EE6-4342-B048-85BDC9FD1C3A}</a:tableStyleId>
              </a:tblPr>
              <a:tblGrid>
                <a:gridCol w="2983506">
                  <a:extLst>
                    <a:ext uri="{9D8B030D-6E8A-4147-A177-3AD203B41FA5}">
                      <a16:colId xmlns:a16="http://schemas.microsoft.com/office/drawing/2014/main" val="3937769905"/>
                    </a:ext>
                  </a:extLst>
                </a:gridCol>
                <a:gridCol w="1177547">
                  <a:extLst>
                    <a:ext uri="{9D8B030D-6E8A-4147-A177-3AD203B41FA5}">
                      <a16:colId xmlns:a16="http://schemas.microsoft.com/office/drawing/2014/main" val="2960263623"/>
                    </a:ext>
                  </a:extLst>
                </a:gridCol>
              </a:tblGrid>
              <a:tr h="488390">
                <a:tc>
                  <a:txBody>
                    <a:bodyPr/>
                    <a:lstStyle/>
                    <a:p>
                      <a:pPr algn="ctr" fontAlgn="ctr"/>
                      <a:r>
                        <a:rPr lang="es-CO" sz="1200" b="0" i="0" u="none" strike="noStrike" dirty="0">
                          <a:solidFill>
                            <a:schemeClr val="tx1"/>
                          </a:solidFill>
                          <a:effectLst/>
                          <a:latin typeface="Arial Narrow" panose="020B0606020202030204" pitchFamily="34" charset="0"/>
                        </a:rPr>
                        <a:t>Preparar los Activos para su arrendamiento y comercializar</a:t>
                      </a:r>
                    </a:p>
                  </a:txBody>
                  <a:tcPr marL="0" marR="0" marT="0" marB="0" anchor="ctr"/>
                </a:tc>
                <a:tc>
                  <a:txBody>
                    <a:bodyPr/>
                    <a:lstStyle/>
                    <a:p>
                      <a:pPr algn="ctr" fontAlgn="ctr"/>
                      <a:r>
                        <a:rPr lang="es-CO" sz="1200" b="1" i="0" u="none" strike="noStrike" dirty="0">
                          <a:solidFill>
                            <a:schemeClr val="tx1"/>
                          </a:solidFill>
                          <a:effectLst/>
                          <a:latin typeface="Arial Narrow" panose="020B0606020202030204" pitchFamily="34" charset="0"/>
                        </a:rPr>
                        <a:t>61%</a:t>
                      </a:r>
                    </a:p>
                  </a:txBody>
                  <a:tcPr marL="0" marR="0" marT="0" marB="0" anchor="ctr"/>
                </a:tc>
                <a:extLst>
                  <a:ext uri="{0D108BD9-81ED-4DB2-BD59-A6C34878D82A}">
                    <a16:rowId xmlns:a16="http://schemas.microsoft.com/office/drawing/2014/main" val="1714455015"/>
                  </a:ext>
                </a:extLst>
              </a:tr>
              <a:tr h="516913">
                <a:tc>
                  <a:txBody>
                    <a:bodyPr/>
                    <a:lstStyle/>
                    <a:p>
                      <a:pPr algn="ctr" fontAlgn="ctr"/>
                      <a:r>
                        <a:rPr lang="es-CO" sz="1200" b="0" i="0" u="none" strike="noStrike" dirty="0">
                          <a:solidFill>
                            <a:schemeClr val="tx1"/>
                          </a:solidFill>
                          <a:effectLst/>
                          <a:latin typeface="Arial Narrow" panose="020B0606020202030204" pitchFamily="34" charset="0"/>
                        </a:rPr>
                        <a:t>Incorporar los activos bajo el nuevo modelo de administración</a:t>
                      </a:r>
                    </a:p>
                  </a:txBody>
                  <a:tcPr marL="0" marR="0" marT="0" marB="0" anchor="ctr"/>
                </a:tc>
                <a:tc>
                  <a:txBody>
                    <a:bodyPr/>
                    <a:lstStyle/>
                    <a:p>
                      <a:pPr algn="ctr" fontAlgn="ctr"/>
                      <a:r>
                        <a:rPr lang="es-CO" sz="1200" b="1" i="0" u="none" strike="noStrike" dirty="0">
                          <a:solidFill>
                            <a:schemeClr val="tx1"/>
                          </a:solidFill>
                          <a:effectLst/>
                          <a:latin typeface="Arial Narrow" panose="020B0606020202030204" pitchFamily="34" charset="0"/>
                        </a:rPr>
                        <a:t>71%</a:t>
                      </a:r>
                    </a:p>
                  </a:txBody>
                  <a:tcPr marL="0" marR="0" marT="0" marB="0" anchor="ctr"/>
                </a:tc>
                <a:extLst>
                  <a:ext uri="{0D108BD9-81ED-4DB2-BD59-A6C34878D82A}">
                    <a16:rowId xmlns:a16="http://schemas.microsoft.com/office/drawing/2014/main" val="2823800457"/>
                  </a:ext>
                </a:extLst>
              </a:tr>
              <a:tr h="578992">
                <a:tc>
                  <a:txBody>
                    <a:bodyPr/>
                    <a:lstStyle/>
                    <a:p>
                      <a:pPr algn="ctr" fontAlgn="ctr"/>
                      <a:r>
                        <a:rPr lang="es-CO" sz="1200" b="0" i="0" u="none" strike="noStrike" dirty="0">
                          <a:solidFill>
                            <a:schemeClr val="tx1"/>
                          </a:solidFill>
                          <a:effectLst/>
                          <a:latin typeface="Arial Narrow" panose="020B0606020202030204" pitchFamily="34" charset="0"/>
                        </a:rPr>
                        <a:t>Conocer el estado de los inmuebles bajo admón., SAE</a:t>
                      </a:r>
                    </a:p>
                  </a:txBody>
                  <a:tcPr marL="0" marR="0" marT="0" marB="0" anchor="ctr"/>
                </a:tc>
                <a:tc>
                  <a:txBody>
                    <a:bodyPr/>
                    <a:lstStyle/>
                    <a:p>
                      <a:pPr algn="ctr" fontAlgn="ctr"/>
                      <a:r>
                        <a:rPr lang="es-CO" sz="1200" b="1" i="0" u="none" strike="noStrike" dirty="0">
                          <a:solidFill>
                            <a:schemeClr val="tx1"/>
                          </a:solidFill>
                          <a:effectLst/>
                          <a:latin typeface="Arial Narrow" panose="020B0606020202030204" pitchFamily="34" charset="0"/>
                        </a:rPr>
                        <a:t>50%</a:t>
                      </a:r>
                    </a:p>
                  </a:txBody>
                  <a:tcPr marL="0" marR="0" marT="0" marB="0" anchor="ctr"/>
                </a:tc>
                <a:extLst>
                  <a:ext uri="{0D108BD9-81ED-4DB2-BD59-A6C34878D82A}">
                    <a16:rowId xmlns:a16="http://schemas.microsoft.com/office/drawing/2014/main" val="1377836296"/>
                  </a:ext>
                </a:extLst>
              </a:tr>
              <a:tr h="498004">
                <a:tc>
                  <a:txBody>
                    <a:bodyPr/>
                    <a:lstStyle/>
                    <a:p>
                      <a:pPr algn="ctr" fontAlgn="ctr"/>
                      <a:r>
                        <a:rPr lang="es-CO" sz="1200" b="0" i="0" u="none" strike="noStrike" dirty="0">
                          <a:solidFill>
                            <a:schemeClr val="tx1"/>
                          </a:solidFill>
                          <a:effectLst/>
                          <a:latin typeface="Arial Narrow" panose="020B0606020202030204" pitchFamily="34" charset="0"/>
                        </a:rPr>
                        <a:t>Gestionar las devoluciones por disposición judicial o entes del estado</a:t>
                      </a:r>
                    </a:p>
                  </a:txBody>
                  <a:tcPr marL="0" marR="0" marT="0" marB="0" anchor="ctr"/>
                </a:tc>
                <a:tc>
                  <a:txBody>
                    <a:bodyPr/>
                    <a:lstStyle/>
                    <a:p>
                      <a:pPr algn="ctr" fontAlgn="ctr"/>
                      <a:r>
                        <a:rPr lang="es-CO" sz="1200" b="1" i="0" u="none" strike="noStrike" dirty="0">
                          <a:solidFill>
                            <a:schemeClr val="tx1"/>
                          </a:solidFill>
                          <a:effectLst/>
                          <a:latin typeface="Arial Narrow" panose="020B0606020202030204" pitchFamily="34" charset="0"/>
                        </a:rPr>
                        <a:t>90%</a:t>
                      </a:r>
                    </a:p>
                  </a:txBody>
                  <a:tcPr marL="0" marR="0" marT="0" marB="0" anchor="ctr"/>
                </a:tc>
                <a:extLst>
                  <a:ext uri="{0D108BD9-81ED-4DB2-BD59-A6C34878D82A}">
                    <a16:rowId xmlns:a16="http://schemas.microsoft.com/office/drawing/2014/main" val="2928737574"/>
                  </a:ext>
                </a:extLst>
              </a:tr>
              <a:tr h="498004">
                <a:tc>
                  <a:txBody>
                    <a:bodyPr/>
                    <a:lstStyle/>
                    <a:p>
                      <a:pPr algn="ctr" fontAlgn="ctr"/>
                      <a:r>
                        <a:rPr lang="es-CO" sz="1200" b="0" i="0" u="none" strike="noStrike" dirty="0">
                          <a:solidFill>
                            <a:srgbClr val="000000"/>
                          </a:solidFill>
                          <a:effectLst/>
                          <a:latin typeface="Arial Narrow" panose="020B0606020202030204" pitchFamily="34" charset="0"/>
                        </a:rPr>
                        <a:t>Movilizar las custodias </a:t>
                      </a:r>
                    </a:p>
                  </a:txBody>
                  <a:tcPr marL="0" marR="0" marT="0" marB="0" anchor="ctr"/>
                </a:tc>
                <a:tc>
                  <a:txBody>
                    <a:bodyPr/>
                    <a:lstStyle/>
                    <a:p>
                      <a:pPr algn="ctr" fontAlgn="ctr"/>
                      <a:r>
                        <a:rPr lang="es-CO" sz="1200" b="1" i="0" u="none" strike="noStrike" dirty="0">
                          <a:solidFill>
                            <a:srgbClr val="000000"/>
                          </a:solidFill>
                          <a:effectLst/>
                          <a:latin typeface="Arial Narrow" panose="020B0606020202030204" pitchFamily="34" charset="0"/>
                        </a:rPr>
                        <a:t>86%</a:t>
                      </a:r>
                    </a:p>
                  </a:txBody>
                  <a:tcPr marL="0" marR="0" marT="0" marB="0" anchor="ctr"/>
                </a:tc>
                <a:extLst>
                  <a:ext uri="{0D108BD9-81ED-4DB2-BD59-A6C34878D82A}">
                    <a16:rowId xmlns:a16="http://schemas.microsoft.com/office/drawing/2014/main" val="1053641572"/>
                  </a:ext>
                </a:extLst>
              </a:tr>
              <a:tr h="498004">
                <a:tc>
                  <a:txBody>
                    <a:bodyPr/>
                    <a:lstStyle/>
                    <a:p>
                      <a:pPr algn="ctr" fontAlgn="ctr"/>
                      <a:r>
                        <a:rPr lang="es-CO" sz="1200" b="0" i="0" u="none" strike="noStrike" dirty="0">
                          <a:solidFill>
                            <a:srgbClr val="000000"/>
                          </a:solidFill>
                          <a:effectLst/>
                          <a:latin typeface="Arial Narrow" panose="020B0606020202030204" pitchFamily="34" charset="0"/>
                        </a:rPr>
                        <a:t>Gestionar mecanismos de seguimiento para sociedades con participación menor al 100%</a:t>
                      </a:r>
                      <a:br>
                        <a:rPr lang="es-CO" sz="1200" b="0" i="0" u="none" strike="noStrike" dirty="0">
                          <a:solidFill>
                            <a:srgbClr val="000000"/>
                          </a:solidFill>
                          <a:effectLst/>
                          <a:latin typeface="Arial Narrow" panose="020B0606020202030204" pitchFamily="34" charset="0"/>
                        </a:rPr>
                      </a:br>
                      <a:endParaRPr lang="es-CO" sz="1200" b="0" i="0" u="none" strike="noStrike" dirty="0">
                        <a:solidFill>
                          <a:srgbClr val="000000"/>
                        </a:solidFill>
                        <a:effectLst/>
                        <a:latin typeface="Arial Narrow" panose="020B0606020202030204" pitchFamily="34" charset="0"/>
                      </a:endParaRPr>
                    </a:p>
                  </a:txBody>
                  <a:tcPr marL="0" marR="0" marT="0" marB="0" anchor="ctr"/>
                </a:tc>
                <a:tc>
                  <a:txBody>
                    <a:bodyPr/>
                    <a:lstStyle/>
                    <a:p>
                      <a:pPr algn="ctr" fontAlgn="ctr"/>
                      <a:r>
                        <a:rPr lang="es-CO" sz="1200" b="1" i="0" u="none" strike="noStrike" dirty="0">
                          <a:solidFill>
                            <a:srgbClr val="000000"/>
                          </a:solidFill>
                          <a:effectLst/>
                          <a:latin typeface="Arial Narrow" panose="020B0606020202030204" pitchFamily="34" charset="0"/>
                        </a:rPr>
                        <a:t>100%</a:t>
                      </a:r>
                    </a:p>
                  </a:txBody>
                  <a:tcPr marL="0" marR="0" marT="0" marB="0" anchor="ctr"/>
                </a:tc>
                <a:extLst>
                  <a:ext uri="{0D108BD9-81ED-4DB2-BD59-A6C34878D82A}">
                    <a16:rowId xmlns:a16="http://schemas.microsoft.com/office/drawing/2014/main" val="4136766133"/>
                  </a:ext>
                </a:extLst>
              </a:tr>
            </a:tbl>
          </a:graphicData>
        </a:graphic>
      </p:graphicFrame>
      <p:graphicFrame>
        <p:nvGraphicFramePr>
          <p:cNvPr id="20" name="Tabla 19"/>
          <p:cNvGraphicFramePr>
            <a:graphicFrameLocks noGrp="1"/>
          </p:cNvGraphicFramePr>
          <p:nvPr>
            <p:extLst/>
          </p:nvPr>
        </p:nvGraphicFramePr>
        <p:xfrm>
          <a:off x="5889250" y="1674592"/>
          <a:ext cx="4161053" cy="565993"/>
        </p:xfrm>
        <a:graphic>
          <a:graphicData uri="http://schemas.openxmlformats.org/drawingml/2006/table">
            <a:tbl>
              <a:tblPr>
                <a:tableStyleId>{5C22544A-7EE6-4342-B048-85BDC9FD1C3A}</a:tableStyleId>
              </a:tblPr>
              <a:tblGrid>
                <a:gridCol w="2983505">
                  <a:extLst>
                    <a:ext uri="{9D8B030D-6E8A-4147-A177-3AD203B41FA5}">
                      <a16:colId xmlns:a16="http://schemas.microsoft.com/office/drawing/2014/main" val="2608551369"/>
                    </a:ext>
                  </a:extLst>
                </a:gridCol>
                <a:gridCol w="1177548">
                  <a:extLst>
                    <a:ext uri="{9D8B030D-6E8A-4147-A177-3AD203B41FA5}">
                      <a16:colId xmlns:a16="http://schemas.microsoft.com/office/drawing/2014/main" val="2961063613"/>
                    </a:ext>
                  </a:extLst>
                </a:gridCol>
              </a:tblGrid>
              <a:tr h="565993">
                <a:tc>
                  <a:txBody>
                    <a:bodyPr/>
                    <a:lstStyle/>
                    <a:p>
                      <a:pPr algn="ctr" fontAlgn="ctr"/>
                      <a:r>
                        <a:rPr lang="es-CO" sz="2000" b="1" u="none" strike="noStrike" dirty="0">
                          <a:solidFill>
                            <a:srgbClr val="002060"/>
                          </a:solidFill>
                          <a:effectLst/>
                        </a:rPr>
                        <a:t>Iniciativas</a:t>
                      </a:r>
                      <a:endParaRPr lang="es-CO" sz="2000" b="1" i="0" u="none" strike="noStrike" dirty="0">
                        <a:solidFill>
                          <a:srgbClr val="002060"/>
                        </a:solidFill>
                        <a:effectLst/>
                        <a:latin typeface="Arial Narrow" panose="020B0606020202030204" pitchFamily="34" charset="0"/>
                      </a:endParaRPr>
                    </a:p>
                  </a:txBody>
                  <a:tcPr marL="0" marR="0" marT="0" marB="0" anchor="ctr"/>
                </a:tc>
                <a:tc>
                  <a:txBody>
                    <a:bodyPr/>
                    <a:lstStyle/>
                    <a:p>
                      <a:pPr algn="ctr" fontAlgn="ctr"/>
                      <a:r>
                        <a:rPr lang="es-CO" sz="1600" u="none" strike="noStrike" kern="1200" dirty="0">
                          <a:solidFill>
                            <a:srgbClr val="002060"/>
                          </a:solidFill>
                          <a:effectLst/>
                          <a:latin typeface="+mn-lt"/>
                          <a:ea typeface="+mn-ea"/>
                          <a:cs typeface="+mn-cs"/>
                        </a:rPr>
                        <a:t>Cumplimiento Iniciativa</a:t>
                      </a:r>
                    </a:p>
                  </a:txBody>
                  <a:tcPr marL="0" marR="0" marT="0" marB="0" anchor="ctr"/>
                </a:tc>
                <a:extLst>
                  <a:ext uri="{0D108BD9-81ED-4DB2-BD59-A6C34878D82A}">
                    <a16:rowId xmlns:a16="http://schemas.microsoft.com/office/drawing/2014/main" val="3000730078"/>
                  </a:ext>
                </a:extLst>
              </a:tr>
            </a:tbl>
          </a:graphicData>
        </a:graphic>
      </p:graphicFrame>
      <p:sp>
        <p:nvSpPr>
          <p:cNvPr id="14" name="1 Rectángulo">
            <a:extLst>
              <a:ext uri="{FF2B5EF4-FFF2-40B4-BE49-F238E27FC236}">
                <a16:creationId xmlns:a16="http://schemas.microsoft.com/office/drawing/2014/main" id="{8C378031-594B-4528-AC5A-E0A160701122}"/>
              </a:ext>
            </a:extLst>
          </p:cNvPr>
          <p:cNvSpPr/>
          <p:nvPr/>
        </p:nvSpPr>
        <p:spPr>
          <a:xfrm>
            <a:off x="7788912" y="111295"/>
            <a:ext cx="3680366" cy="954107"/>
          </a:xfrm>
          <a:prstGeom prst="rect">
            <a:avLst/>
          </a:prstGeom>
        </p:spPr>
        <p:txBody>
          <a:bodyPr wrap="square">
            <a:spAutoFit/>
          </a:bodyPr>
          <a:lstStyle/>
          <a:p>
            <a:r>
              <a:rPr lang="es-CO" sz="2800" b="1" dirty="0">
                <a:solidFill>
                  <a:schemeClr val="bg1"/>
                </a:solidFill>
              </a:rPr>
              <a:t>PERSPECTIVA DE PROCESOS INTERNOS</a:t>
            </a:r>
          </a:p>
        </p:txBody>
      </p:sp>
    </p:spTree>
    <p:extLst>
      <p:ext uri="{BB962C8B-B14F-4D97-AF65-F5344CB8AC3E}">
        <p14:creationId xmlns:p14="http://schemas.microsoft.com/office/powerpoint/2010/main" val="158704077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n 14">
            <a:extLst>
              <a:ext uri="{FF2B5EF4-FFF2-40B4-BE49-F238E27FC236}">
                <a16:creationId xmlns:a16="http://schemas.microsoft.com/office/drawing/2014/main" id="{FF914B22-7F88-412B-BCCD-A3F82EE48723}"/>
              </a:ext>
            </a:extLst>
          </p:cNvPr>
          <p:cNvPicPr>
            <a:picLocks noChangeAspect="1"/>
          </p:cNvPicPr>
          <p:nvPr/>
        </p:nvPicPr>
        <p:blipFill>
          <a:blip r:embed="rId2"/>
          <a:stretch>
            <a:fillRect/>
          </a:stretch>
        </p:blipFill>
        <p:spPr>
          <a:xfrm>
            <a:off x="1451445" y="3553770"/>
            <a:ext cx="4572396" cy="2737341"/>
          </a:xfrm>
          <a:prstGeom prst="rect">
            <a:avLst/>
          </a:prstGeom>
        </p:spPr>
      </p:pic>
      <p:cxnSp>
        <p:nvCxnSpPr>
          <p:cNvPr id="12" name="Conector recto 11"/>
          <p:cNvCxnSpPr/>
          <p:nvPr/>
        </p:nvCxnSpPr>
        <p:spPr>
          <a:xfrm>
            <a:off x="10186556" y="203434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3" name="Conector recto 12"/>
          <p:cNvCxnSpPr/>
          <p:nvPr/>
        </p:nvCxnSpPr>
        <p:spPr>
          <a:xfrm>
            <a:off x="3142838" y="619419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3" name="Rectángulo 2"/>
          <p:cNvSpPr/>
          <p:nvPr/>
        </p:nvSpPr>
        <p:spPr>
          <a:xfrm>
            <a:off x="1718100" y="1920846"/>
            <a:ext cx="4039091" cy="1477328"/>
          </a:xfrm>
          <a:prstGeom prst="rect">
            <a:avLst/>
          </a:prstGeom>
        </p:spPr>
        <p:txBody>
          <a:bodyPr wrap="square">
            <a:spAutoFit/>
          </a:bodyPr>
          <a:lstStyle/>
          <a:p>
            <a:pPr algn="ctr"/>
            <a:r>
              <a:rPr lang="es-CO" b="1" dirty="0">
                <a:latin typeface="Aharoni" panose="02010803020104030203" pitchFamily="2" charset="-79"/>
                <a:cs typeface="Aharoni" panose="02010803020104030203" pitchFamily="2" charset="-79"/>
              </a:rPr>
              <a:t>CONTAR CON UN MODELO DE ADMINISTRACIÓN  DE DEPOSITARIOS Y LIQUIDADORES QUE GENERA VALOR PARA LA EMPRESA</a:t>
            </a:r>
          </a:p>
        </p:txBody>
      </p:sp>
      <p:sp>
        <p:nvSpPr>
          <p:cNvPr id="4" name="Rectángulo 3"/>
          <p:cNvSpPr/>
          <p:nvPr/>
        </p:nvSpPr>
        <p:spPr>
          <a:xfrm>
            <a:off x="1680342" y="1522796"/>
            <a:ext cx="1268296" cy="369332"/>
          </a:xfrm>
          <a:prstGeom prst="rect">
            <a:avLst/>
          </a:prstGeom>
        </p:spPr>
        <p:txBody>
          <a:bodyPr wrap="none">
            <a:spAutoFit/>
          </a:bodyPr>
          <a:lstStyle/>
          <a:p>
            <a:r>
              <a:rPr lang="es-CO" b="1" dirty="0">
                <a:solidFill>
                  <a:schemeClr val="accent5"/>
                </a:solidFill>
                <a:latin typeface="Aharoni" panose="02010803020104030203" pitchFamily="2" charset="-79"/>
                <a:cs typeface="Aharoni" panose="02010803020104030203" pitchFamily="2" charset="-79"/>
              </a:rPr>
              <a:t>OBJETIVO</a:t>
            </a:r>
            <a:endParaRPr lang="es-CO" dirty="0">
              <a:solidFill>
                <a:schemeClr val="accent5"/>
              </a:solidFill>
            </a:endParaRPr>
          </a:p>
        </p:txBody>
      </p:sp>
      <p:sp>
        <p:nvSpPr>
          <p:cNvPr id="5" name="Rectángulo 4"/>
          <p:cNvSpPr/>
          <p:nvPr/>
        </p:nvSpPr>
        <p:spPr>
          <a:xfrm>
            <a:off x="1728631" y="3703354"/>
            <a:ext cx="1327608" cy="276999"/>
          </a:xfrm>
          <a:prstGeom prst="rect">
            <a:avLst/>
          </a:prstGeom>
        </p:spPr>
        <p:txBody>
          <a:bodyPr wrap="none">
            <a:spAutoFit/>
          </a:bodyPr>
          <a:lstStyle/>
          <a:p>
            <a:r>
              <a:rPr lang="es-CO" sz="1200" b="1" dirty="0">
                <a:solidFill>
                  <a:srgbClr val="0070C0"/>
                </a:solidFill>
                <a:latin typeface="Aharoni" panose="02010803020104030203" pitchFamily="2" charset="-79"/>
                <a:cs typeface="Aharoni" panose="02010803020104030203" pitchFamily="2" charset="-79"/>
              </a:rPr>
              <a:t>CUMPLIMIENTO</a:t>
            </a:r>
            <a:endParaRPr lang="es-CO" dirty="0">
              <a:solidFill>
                <a:srgbClr val="0070C0"/>
              </a:solidFill>
            </a:endParaRPr>
          </a:p>
        </p:txBody>
      </p:sp>
      <p:sp>
        <p:nvSpPr>
          <p:cNvPr id="16" name="Rectángulo 15"/>
          <p:cNvSpPr/>
          <p:nvPr/>
        </p:nvSpPr>
        <p:spPr>
          <a:xfrm>
            <a:off x="2818162" y="4115275"/>
            <a:ext cx="1838965" cy="1446550"/>
          </a:xfrm>
          <a:prstGeom prst="rect">
            <a:avLst/>
          </a:prstGeom>
        </p:spPr>
        <p:txBody>
          <a:bodyPr wrap="none">
            <a:spAutoFit/>
          </a:bodyPr>
          <a:lstStyle/>
          <a:p>
            <a:r>
              <a:rPr lang="es-CO" sz="8800" b="1" dirty="0">
                <a:solidFill>
                  <a:srgbClr val="002060"/>
                </a:solidFill>
                <a:latin typeface="Aharoni" panose="02010803020104030203" pitchFamily="2" charset="-79"/>
                <a:cs typeface="Aharoni" panose="02010803020104030203" pitchFamily="2" charset="-79"/>
              </a:rPr>
              <a:t>84%</a:t>
            </a:r>
          </a:p>
        </p:txBody>
      </p:sp>
      <p:graphicFrame>
        <p:nvGraphicFramePr>
          <p:cNvPr id="8" name="Tabla 7"/>
          <p:cNvGraphicFramePr>
            <a:graphicFrameLocks noGrp="1"/>
          </p:cNvGraphicFramePr>
          <p:nvPr>
            <p:extLst/>
          </p:nvPr>
        </p:nvGraphicFramePr>
        <p:xfrm>
          <a:off x="5891347" y="3200033"/>
          <a:ext cx="4161053" cy="1616022"/>
        </p:xfrm>
        <a:graphic>
          <a:graphicData uri="http://schemas.openxmlformats.org/drawingml/2006/table">
            <a:tbl>
              <a:tblPr>
                <a:tableStyleId>{5C22544A-7EE6-4342-B048-85BDC9FD1C3A}</a:tableStyleId>
              </a:tblPr>
              <a:tblGrid>
                <a:gridCol w="2983506">
                  <a:extLst>
                    <a:ext uri="{9D8B030D-6E8A-4147-A177-3AD203B41FA5}">
                      <a16:colId xmlns:a16="http://schemas.microsoft.com/office/drawing/2014/main" val="3937769905"/>
                    </a:ext>
                  </a:extLst>
                </a:gridCol>
                <a:gridCol w="1177547">
                  <a:extLst>
                    <a:ext uri="{9D8B030D-6E8A-4147-A177-3AD203B41FA5}">
                      <a16:colId xmlns:a16="http://schemas.microsoft.com/office/drawing/2014/main" val="2960263623"/>
                    </a:ext>
                  </a:extLst>
                </a:gridCol>
              </a:tblGrid>
              <a:tr h="488390">
                <a:tc>
                  <a:txBody>
                    <a:bodyPr/>
                    <a:lstStyle/>
                    <a:p>
                      <a:pPr algn="ctr" fontAlgn="ctr"/>
                      <a:r>
                        <a:rPr lang="es-CO" sz="1200" b="0" i="0" u="none" strike="noStrike" dirty="0">
                          <a:solidFill>
                            <a:srgbClr val="000000"/>
                          </a:solidFill>
                          <a:effectLst/>
                          <a:latin typeface="Arial Narrow" panose="020B0606020202030204" pitchFamily="34" charset="0"/>
                        </a:rPr>
                        <a:t>Disponer con la cantidad necesaria de depositarios capacitados</a:t>
                      </a:r>
                    </a:p>
                  </a:txBody>
                  <a:tcPr marL="0" marR="0" marT="0" marB="0" anchor="ctr"/>
                </a:tc>
                <a:tc>
                  <a:txBody>
                    <a:bodyPr/>
                    <a:lstStyle/>
                    <a:p>
                      <a:pPr algn="ctr" fontAlgn="ctr"/>
                      <a:r>
                        <a:rPr lang="es-CO" sz="1200" b="1" i="0" u="none" strike="noStrike" dirty="0">
                          <a:solidFill>
                            <a:srgbClr val="000000"/>
                          </a:solidFill>
                          <a:effectLst/>
                          <a:latin typeface="Arial Narrow" panose="020B0606020202030204" pitchFamily="34" charset="0"/>
                        </a:rPr>
                        <a:t>93%</a:t>
                      </a:r>
                    </a:p>
                  </a:txBody>
                  <a:tcPr marL="0" marR="0" marT="0" marB="0" anchor="ctr"/>
                </a:tc>
                <a:extLst>
                  <a:ext uri="{0D108BD9-81ED-4DB2-BD59-A6C34878D82A}">
                    <a16:rowId xmlns:a16="http://schemas.microsoft.com/office/drawing/2014/main" val="1714455015"/>
                  </a:ext>
                </a:extLst>
              </a:tr>
              <a:tr h="516913">
                <a:tc>
                  <a:txBody>
                    <a:bodyPr/>
                    <a:lstStyle/>
                    <a:p>
                      <a:pPr algn="ctr" fontAlgn="ctr"/>
                      <a:r>
                        <a:rPr lang="es-CO" sz="1200" b="0" i="0" u="none" strike="noStrike" dirty="0">
                          <a:solidFill>
                            <a:srgbClr val="000000"/>
                          </a:solidFill>
                          <a:effectLst/>
                          <a:latin typeface="Arial Narrow" panose="020B0606020202030204" pitchFamily="34" charset="0"/>
                        </a:rPr>
                        <a:t>Realizar la asignación automática de Depositarios Provisionales y Liquidadores a los activos requeridos por la entidad</a:t>
                      </a:r>
                    </a:p>
                  </a:txBody>
                  <a:tcPr marL="0" marR="0" marT="0" marB="0" anchor="ctr"/>
                </a:tc>
                <a:tc>
                  <a:txBody>
                    <a:bodyPr/>
                    <a:lstStyle/>
                    <a:p>
                      <a:pPr algn="ctr" fontAlgn="ctr"/>
                      <a:r>
                        <a:rPr lang="es-CO" sz="1200" b="1" i="0" u="none" strike="noStrike" dirty="0">
                          <a:solidFill>
                            <a:srgbClr val="000000"/>
                          </a:solidFill>
                          <a:effectLst/>
                          <a:latin typeface="Arial Narrow" panose="020B0606020202030204" pitchFamily="34" charset="0"/>
                        </a:rPr>
                        <a:t>87%</a:t>
                      </a:r>
                    </a:p>
                  </a:txBody>
                  <a:tcPr marL="0" marR="0" marT="0" marB="0" anchor="ctr"/>
                </a:tc>
                <a:extLst>
                  <a:ext uri="{0D108BD9-81ED-4DB2-BD59-A6C34878D82A}">
                    <a16:rowId xmlns:a16="http://schemas.microsoft.com/office/drawing/2014/main" val="2823800457"/>
                  </a:ext>
                </a:extLst>
              </a:tr>
              <a:tr h="578992">
                <a:tc>
                  <a:txBody>
                    <a:bodyPr/>
                    <a:lstStyle/>
                    <a:p>
                      <a:pPr algn="ctr" fontAlgn="ctr"/>
                      <a:r>
                        <a:rPr lang="es-CO" sz="1200" b="0" i="0" u="none" strike="noStrike" dirty="0">
                          <a:solidFill>
                            <a:srgbClr val="000000"/>
                          </a:solidFill>
                          <a:effectLst/>
                          <a:latin typeface="Arial Narrow" panose="020B0606020202030204" pitchFamily="34" charset="0"/>
                        </a:rPr>
                        <a:t>Gestión de Remoción de depositarios</a:t>
                      </a:r>
                    </a:p>
                  </a:txBody>
                  <a:tcPr marL="0" marR="0" marT="0" marB="0" anchor="ctr"/>
                </a:tc>
                <a:tc>
                  <a:txBody>
                    <a:bodyPr/>
                    <a:lstStyle/>
                    <a:p>
                      <a:pPr algn="ctr" fontAlgn="ctr"/>
                      <a:r>
                        <a:rPr lang="es-CO" sz="1200" b="1" i="0" u="none" strike="noStrike" dirty="0">
                          <a:solidFill>
                            <a:srgbClr val="000000"/>
                          </a:solidFill>
                          <a:effectLst/>
                          <a:latin typeface="Arial Narrow" panose="020B0606020202030204" pitchFamily="34" charset="0"/>
                        </a:rPr>
                        <a:t>73%</a:t>
                      </a:r>
                    </a:p>
                  </a:txBody>
                  <a:tcPr marL="0" marR="0" marT="0" marB="0" anchor="ctr"/>
                </a:tc>
                <a:extLst>
                  <a:ext uri="{0D108BD9-81ED-4DB2-BD59-A6C34878D82A}">
                    <a16:rowId xmlns:a16="http://schemas.microsoft.com/office/drawing/2014/main" val="1377836296"/>
                  </a:ext>
                </a:extLst>
              </a:tr>
            </a:tbl>
          </a:graphicData>
        </a:graphic>
      </p:graphicFrame>
      <p:graphicFrame>
        <p:nvGraphicFramePr>
          <p:cNvPr id="20" name="Tabla 19"/>
          <p:cNvGraphicFramePr>
            <a:graphicFrameLocks noGrp="1"/>
          </p:cNvGraphicFramePr>
          <p:nvPr>
            <p:extLst/>
          </p:nvPr>
        </p:nvGraphicFramePr>
        <p:xfrm>
          <a:off x="5891347" y="2496713"/>
          <a:ext cx="4161053" cy="565993"/>
        </p:xfrm>
        <a:graphic>
          <a:graphicData uri="http://schemas.openxmlformats.org/drawingml/2006/table">
            <a:tbl>
              <a:tblPr>
                <a:tableStyleId>{5C22544A-7EE6-4342-B048-85BDC9FD1C3A}</a:tableStyleId>
              </a:tblPr>
              <a:tblGrid>
                <a:gridCol w="2983505">
                  <a:extLst>
                    <a:ext uri="{9D8B030D-6E8A-4147-A177-3AD203B41FA5}">
                      <a16:colId xmlns:a16="http://schemas.microsoft.com/office/drawing/2014/main" val="2608551369"/>
                    </a:ext>
                  </a:extLst>
                </a:gridCol>
                <a:gridCol w="1177548">
                  <a:extLst>
                    <a:ext uri="{9D8B030D-6E8A-4147-A177-3AD203B41FA5}">
                      <a16:colId xmlns:a16="http://schemas.microsoft.com/office/drawing/2014/main" val="2961063613"/>
                    </a:ext>
                  </a:extLst>
                </a:gridCol>
              </a:tblGrid>
              <a:tr h="565993">
                <a:tc>
                  <a:txBody>
                    <a:bodyPr/>
                    <a:lstStyle/>
                    <a:p>
                      <a:pPr algn="ctr" fontAlgn="ctr"/>
                      <a:r>
                        <a:rPr lang="es-CO" sz="2000" b="1" u="none" strike="noStrike" dirty="0">
                          <a:solidFill>
                            <a:srgbClr val="002060"/>
                          </a:solidFill>
                          <a:effectLst/>
                        </a:rPr>
                        <a:t>Acciones</a:t>
                      </a:r>
                      <a:endParaRPr lang="es-CO" sz="2000" b="1" i="0" u="none" strike="noStrike" dirty="0">
                        <a:solidFill>
                          <a:srgbClr val="002060"/>
                        </a:solidFill>
                        <a:effectLst/>
                        <a:latin typeface="Arial Narrow" panose="020B0606020202030204" pitchFamily="34" charset="0"/>
                      </a:endParaRPr>
                    </a:p>
                  </a:txBody>
                  <a:tcPr marL="0" marR="0" marT="0" marB="0" anchor="ctr"/>
                </a:tc>
                <a:tc>
                  <a:txBody>
                    <a:bodyPr/>
                    <a:lstStyle/>
                    <a:p>
                      <a:pPr algn="ctr" fontAlgn="ctr"/>
                      <a:r>
                        <a:rPr lang="es-CO" sz="1600" u="none" strike="noStrike" kern="1200" dirty="0">
                          <a:solidFill>
                            <a:srgbClr val="002060"/>
                          </a:solidFill>
                          <a:effectLst/>
                          <a:latin typeface="+mn-lt"/>
                          <a:ea typeface="+mn-ea"/>
                          <a:cs typeface="+mn-cs"/>
                        </a:rPr>
                        <a:t>Cumplimiento Acción</a:t>
                      </a:r>
                    </a:p>
                  </a:txBody>
                  <a:tcPr marL="0" marR="0" marT="0" marB="0" anchor="ctr"/>
                </a:tc>
                <a:extLst>
                  <a:ext uri="{0D108BD9-81ED-4DB2-BD59-A6C34878D82A}">
                    <a16:rowId xmlns:a16="http://schemas.microsoft.com/office/drawing/2014/main" val="3000730078"/>
                  </a:ext>
                </a:extLst>
              </a:tr>
            </a:tbl>
          </a:graphicData>
        </a:graphic>
      </p:graphicFrame>
      <p:sp>
        <p:nvSpPr>
          <p:cNvPr id="14" name="1 Rectángulo">
            <a:extLst>
              <a:ext uri="{FF2B5EF4-FFF2-40B4-BE49-F238E27FC236}">
                <a16:creationId xmlns:a16="http://schemas.microsoft.com/office/drawing/2014/main" id="{77063540-54C6-441C-938D-BA50E6409D8D}"/>
              </a:ext>
            </a:extLst>
          </p:cNvPr>
          <p:cNvSpPr/>
          <p:nvPr/>
        </p:nvSpPr>
        <p:spPr>
          <a:xfrm>
            <a:off x="7788912" y="111295"/>
            <a:ext cx="3680366" cy="954107"/>
          </a:xfrm>
          <a:prstGeom prst="rect">
            <a:avLst/>
          </a:prstGeom>
        </p:spPr>
        <p:txBody>
          <a:bodyPr wrap="square">
            <a:spAutoFit/>
          </a:bodyPr>
          <a:lstStyle/>
          <a:p>
            <a:r>
              <a:rPr lang="es-CO" sz="2800" b="1" dirty="0">
                <a:solidFill>
                  <a:schemeClr val="bg1"/>
                </a:solidFill>
              </a:rPr>
              <a:t>PERSPECTIVA DE PROCESOS INTERNOS</a:t>
            </a:r>
          </a:p>
        </p:txBody>
      </p:sp>
    </p:spTree>
    <p:extLst>
      <p:ext uri="{BB962C8B-B14F-4D97-AF65-F5344CB8AC3E}">
        <p14:creationId xmlns:p14="http://schemas.microsoft.com/office/powerpoint/2010/main" val="371322104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Gráfico 16">
            <a:extLst>
              <a:ext uri="{FF2B5EF4-FFF2-40B4-BE49-F238E27FC236}">
                <a16:creationId xmlns:a16="http://schemas.microsoft.com/office/drawing/2014/main" id="{97355303-AADF-4AAF-A3A6-0488797ADB34}"/>
              </a:ext>
            </a:extLst>
          </p:cNvPr>
          <p:cNvGraphicFramePr>
            <a:graphicFrameLocks/>
          </p:cNvGraphicFramePr>
          <p:nvPr>
            <p:extLst/>
          </p:nvPr>
        </p:nvGraphicFramePr>
        <p:xfrm>
          <a:off x="1412521" y="3599831"/>
          <a:ext cx="4572000" cy="2743200"/>
        </p:xfrm>
        <a:graphic>
          <a:graphicData uri="http://schemas.openxmlformats.org/drawingml/2006/chart">
            <c:chart xmlns:c="http://schemas.openxmlformats.org/drawingml/2006/chart" xmlns:r="http://schemas.openxmlformats.org/officeDocument/2006/relationships" r:id="rId2"/>
          </a:graphicData>
        </a:graphic>
      </p:graphicFrame>
      <p:cxnSp>
        <p:nvCxnSpPr>
          <p:cNvPr id="12" name="Conector recto 11"/>
          <p:cNvCxnSpPr/>
          <p:nvPr/>
        </p:nvCxnSpPr>
        <p:spPr>
          <a:xfrm>
            <a:off x="10186556" y="203434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3" name="Conector recto 12"/>
          <p:cNvCxnSpPr/>
          <p:nvPr/>
        </p:nvCxnSpPr>
        <p:spPr>
          <a:xfrm>
            <a:off x="3142838" y="619419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3" name="Rectángulo 2"/>
          <p:cNvSpPr/>
          <p:nvPr/>
        </p:nvSpPr>
        <p:spPr>
          <a:xfrm>
            <a:off x="1680343" y="1937633"/>
            <a:ext cx="4039091" cy="1569660"/>
          </a:xfrm>
          <a:prstGeom prst="rect">
            <a:avLst/>
          </a:prstGeom>
        </p:spPr>
        <p:txBody>
          <a:bodyPr wrap="square">
            <a:spAutoFit/>
          </a:bodyPr>
          <a:lstStyle/>
          <a:p>
            <a:pPr algn="ctr"/>
            <a:r>
              <a:rPr lang="es-CO" sz="2400" b="1" dirty="0">
                <a:latin typeface="Aharoni" panose="02010803020104030203" pitchFamily="2" charset="-79"/>
                <a:cs typeface="Aharoni" panose="02010803020104030203" pitchFamily="2" charset="-79"/>
              </a:rPr>
              <a:t>GARANTIZAR LA SEGURIDAD JURÍDICA EN TODAS LAS ACTUACIONES DE SAE</a:t>
            </a:r>
          </a:p>
        </p:txBody>
      </p:sp>
      <p:sp>
        <p:nvSpPr>
          <p:cNvPr id="4" name="Rectángulo 3"/>
          <p:cNvSpPr/>
          <p:nvPr/>
        </p:nvSpPr>
        <p:spPr>
          <a:xfrm>
            <a:off x="1680342" y="1522796"/>
            <a:ext cx="1268296" cy="369332"/>
          </a:xfrm>
          <a:prstGeom prst="rect">
            <a:avLst/>
          </a:prstGeom>
        </p:spPr>
        <p:txBody>
          <a:bodyPr wrap="none">
            <a:spAutoFit/>
          </a:bodyPr>
          <a:lstStyle/>
          <a:p>
            <a:r>
              <a:rPr lang="es-CO" b="1" dirty="0">
                <a:solidFill>
                  <a:schemeClr val="accent5"/>
                </a:solidFill>
                <a:latin typeface="Aharoni" panose="02010803020104030203" pitchFamily="2" charset="-79"/>
                <a:cs typeface="Aharoni" panose="02010803020104030203" pitchFamily="2" charset="-79"/>
              </a:rPr>
              <a:t>OBJETIVO</a:t>
            </a:r>
            <a:endParaRPr lang="es-CO" dirty="0">
              <a:solidFill>
                <a:schemeClr val="accent5"/>
              </a:solidFill>
            </a:endParaRPr>
          </a:p>
        </p:txBody>
      </p:sp>
      <p:sp>
        <p:nvSpPr>
          <p:cNvPr id="5" name="Rectángulo 4"/>
          <p:cNvSpPr/>
          <p:nvPr/>
        </p:nvSpPr>
        <p:spPr>
          <a:xfrm>
            <a:off x="1780820" y="3650158"/>
            <a:ext cx="1327608" cy="276999"/>
          </a:xfrm>
          <a:prstGeom prst="rect">
            <a:avLst/>
          </a:prstGeom>
        </p:spPr>
        <p:txBody>
          <a:bodyPr wrap="none">
            <a:spAutoFit/>
          </a:bodyPr>
          <a:lstStyle/>
          <a:p>
            <a:r>
              <a:rPr lang="es-CO" sz="1200" b="1" dirty="0">
                <a:solidFill>
                  <a:srgbClr val="0070C0"/>
                </a:solidFill>
                <a:latin typeface="Aharoni" panose="02010803020104030203" pitchFamily="2" charset="-79"/>
                <a:cs typeface="Aharoni" panose="02010803020104030203" pitchFamily="2" charset="-79"/>
              </a:rPr>
              <a:t>CUMPLIMIENTO</a:t>
            </a:r>
            <a:endParaRPr lang="es-CO" dirty="0">
              <a:solidFill>
                <a:srgbClr val="0070C0"/>
              </a:solidFill>
            </a:endParaRPr>
          </a:p>
        </p:txBody>
      </p:sp>
      <p:sp>
        <p:nvSpPr>
          <p:cNvPr id="16" name="Rectángulo 15"/>
          <p:cNvSpPr/>
          <p:nvPr/>
        </p:nvSpPr>
        <p:spPr>
          <a:xfrm>
            <a:off x="2780405" y="4127468"/>
            <a:ext cx="1838965" cy="1446550"/>
          </a:xfrm>
          <a:prstGeom prst="rect">
            <a:avLst/>
          </a:prstGeom>
        </p:spPr>
        <p:txBody>
          <a:bodyPr wrap="none">
            <a:spAutoFit/>
          </a:bodyPr>
          <a:lstStyle/>
          <a:p>
            <a:r>
              <a:rPr lang="es-CO" sz="8800" b="1" dirty="0">
                <a:solidFill>
                  <a:srgbClr val="002060"/>
                </a:solidFill>
                <a:latin typeface="Aharoni" panose="02010803020104030203" pitchFamily="2" charset="-79"/>
                <a:cs typeface="Aharoni" panose="02010803020104030203" pitchFamily="2" charset="-79"/>
              </a:rPr>
              <a:t>98%</a:t>
            </a:r>
          </a:p>
        </p:txBody>
      </p:sp>
      <p:graphicFrame>
        <p:nvGraphicFramePr>
          <p:cNvPr id="8" name="Tabla 7"/>
          <p:cNvGraphicFramePr>
            <a:graphicFrameLocks noGrp="1"/>
          </p:cNvGraphicFramePr>
          <p:nvPr>
            <p:extLst/>
          </p:nvPr>
        </p:nvGraphicFramePr>
        <p:xfrm>
          <a:off x="5872469" y="3650157"/>
          <a:ext cx="4161053" cy="548640"/>
        </p:xfrm>
        <a:graphic>
          <a:graphicData uri="http://schemas.openxmlformats.org/drawingml/2006/table">
            <a:tbl>
              <a:tblPr>
                <a:tableStyleId>{5C22544A-7EE6-4342-B048-85BDC9FD1C3A}</a:tableStyleId>
              </a:tblPr>
              <a:tblGrid>
                <a:gridCol w="2983506">
                  <a:extLst>
                    <a:ext uri="{9D8B030D-6E8A-4147-A177-3AD203B41FA5}">
                      <a16:colId xmlns:a16="http://schemas.microsoft.com/office/drawing/2014/main" val="3937769905"/>
                    </a:ext>
                  </a:extLst>
                </a:gridCol>
                <a:gridCol w="1177547">
                  <a:extLst>
                    <a:ext uri="{9D8B030D-6E8A-4147-A177-3AD203B41FA5}">
                      <a16:colId xmlns:a16="http://schemas.microsoft.com/office/drawing/2014/main" val="2960263623"/>
                    </a:ext>
                  </a:extLst>
                </a:gridCol>
              </a:tblGrid>
              <a:tr h="488390">
                <a:tc>
                  <a:txBody>
                    <a:bodyPr/>
                    <a:lstStyle/>
                    <a:p>
                      <a:pPr algn="ctr" fontAlgn="ctr"/>
                      <a:r>
                        <a:rPr lang="es-CO" sz="1200" b="0" i="0" u="none" strike="noStrike" dirty="0">
                          <a:solidFill>
                            <a:srgbClr val="000000"/>
                          </a:solidFill>
                          <a:effectLst/>
                          <a:latin typeface="Arial Narrow" panose="020B0606020202030204" pitchFamily="34" charset="0"/>
                        </a:rPr>
                        <a:t>Gestionar los requerimientos de conformidad con la normatividad vigente y en los términos legales establecidos</a:t>
                      </a:r>
                    </a:p>
                  </a:txBody>
                  <a:tcPr marL="0" marR="0" marT="0" marB="0" anchor="ctr"/>
                </a:tc>
                <a:tc>
                  <a:txBody>
                    <a:bodyPr/>
                    <a:lstStyle/>
                    <a:p>
                      <a:pPr algn="ctr" fontAlgn="ctr"/>
                      <a:r>
                        <a:rPr lang="es-CO" sz="1200" b="1" i="0" u="none" strike="noStrike" dirty="0">
                          <a:solidFill>
                            <a:srgbClr val="000000"/>
                          </a:solidFill>
                          <a:effectLst/>
                          <a:latin typeface="Arial Narrow" panose="020B0606020202030204" pitchFamily="34" charset="0"/>
                        </a:rPr>
                        <a:t>98%</a:t>
                      </a:r>
                    </a:p>
                  </a:txBody>
                  <a:tcPr marL="0" marR="0" marT="0" marB="0" anchor="ctr"/>
                </a:tc>
                <a:extLst>
                  <a:ext uri="{0D108BD9-81ED-4DB2-BD59-A6C34878D82A}">
                    <a16:rowId xmlns:a16="http://schemas.microsoft.com/office/drawing/2014/main" val="1714455015"/>
                  </a:ext>
                </a:extLst>
              </a:tr>
            </a:tbl>
          </a:graphicData>
        </a:graphic>
      </p:graphicFrame>
      <p:graphicFrame>
        <p:nvGraphicFramePr>
          <p:cNvPr id="20" name="Tabla 19"/>
          <p:cNvGraphicFramePr>
            <a:graphicFrameLocks noGrp="1"/>
          </p:cNvGraphicFramePr>
          <p:nvPr>
            <p:extLst/>
          </p:nvPr>
        </p:nvGraphicFramePr>
        <p:xfrm>
          <a:off x="5872469" y="2946837"/>
          <a:ext cx="4161053" cy="565993"/>
        </p:xfrm>
        <a:graphic>
          <a:graphicData uri="http://schemas.openxmlformats.org/drawingml/2006/table">
            <a:tbl>
              <a:tblPr>
                <a:tableStyleId>{5C22544A-7EE6-4342-B048-85BDC9FD1C3A}</a:tableStyleId>
              </a:tblPr>
              <a:tblGrid>
                <a:gridCol w="2983505">
                  <a:extLst>
                    <a:ext uri="{9D8B030D-6E8A-4147-A177-3AD203B41FA5}">
                      <a16:colId xmlns:a16="http://schemas.microsoft.com/office/drawing/2014/main" val="2608551369"/>
                    </a:ext>
                  </a:extLst>
                </a:gridCol>
                <a:gridCol w="1177548">
                  <a:extLst>
                    <a:ext uri="{9D8B030D-6E8A-4147-A177-3AD203B41FA5}">
                      <a16:colId xmlns:a16="http://schemas.microsoft.com/office/drawing/2014/main" val="2961063613"/>
                    </a:ext>
                  </a:extLst>
                </a:gridCol>
              </a:tblGrid>
              <a:tr h="565993">
                <a:tc>
                  <a:txBody>
                    <a:bodyPr/>
                    <a:lstStyle/>
                    <a:p>
                      <a:pPr algn="ctr" fontAlgn="ctr"/>
                      <a:r>
                        <a:rPr lang="es-CO" sz="2000" b="1" u="none" strike="noStrike" dirty="0">
                          <a:solidFill>
                            <a:srgbClr val="002060"/>
                          </a:solidFill>
                          <a:effectLst/>
                        </a:rPr>
                        <a:t>Acciones</a:t>
                      </a:r>
                      <a:endParaRPr lang="es-CO" sz="2000" b="1" i="0" u="none" strike="noStrike" dirty="0">
                        <a:solidFill>
                          <a:srgbClr val="002060"/>
                        </a:solidFill>
                        <a:effectLst/>
                        <a:latin typeface="Arial Narrow" panose="020B0606020202030204" pitchFamily="34" charset="0"/>
                      </a:endParaRPr>
                    </a:p>
                  </a:txBody>
                  <a:tcPr marL="0" marR="0" marT="0" marB="0" anchor="ctr"/>
                </a:tc>
                <a:tc>
                  <a:txBody>
                    <a:bodyPr/>
                    <a:lstStyle/>
                    <a:p>
                      <a:pPr algn="ctr" fontAlgn="ctr"/>
                      <a:r>
                        <a:rPr lang="es-CO" sz="1600" u="none" strike="noStrike" kern="1200" dirty="0">
                          <a:solidFill>
                            <a:srgbClr val="002060"/>
                          </a:solidFill>
                          <a:effectLst/>
                          <a:latin typeface="+mn-lt"/>
                          <a:ea typeface="+mn-ea"/>
                          <a:cs typeface="+mn-cs"/>
                        </a:rPr>
                        <a:t>Cumplimiento Acción</a:t>
                      </a:r>
                    </a:p>
                  </a:txBody>
                  <a:tcPr marL="0" marR="0" marT="0" marB="0" anchor="ctr"/>
                </a:tc>
                <a:extLst>
                  <a:ext uri="{0D108BD9-81ED-4DB2-BD59-A6C34878D82A}">
                    <a16:rowId xmlns:a16="http://schemas.microsoft.com/office/drawing/2014/main" val="3000730078"/>
                  </a:ext>
                </a:extLst>
              </a:tr>
            </a:tbl>
          </a:graphicData>
        </a:graphic>
      </p:graphicFrame>
      <p:sp>
        <p:nvSpPr>
          <p:cNvPr id="14" name="1 Rectángulo">
            <a:extLst>
              <a:ext uri="{FF2B5EF4-FFF2-40B4-BE49-F238E27FC236}">
                <a16:creationId xmlns:a16="http://schemas.microsoft.com/office/drawing/2014/main" id="{A215426E-66A7-4076-BF08-15CDABC34CBA}"/>
              </a:ext>
            </a:extLst>
          </p:cNvPr>
          <p:cNvSpPr/>
          <p:nvPr/>
        </p:nvSpPr>
        <p:spPr>
          <a:xfrm>
            <a:off x="7788912" y="111295"/>
            <a:ext cx="3680366" cy="954107"/>
          </a:xfrm>
          <a:prstGeom prst="rect">
            <a:avLst/>
          </a:prstGeom>
        </p:spPr>
        <p:txBody>
          <a:bodyPr wrap="square">
            <a:spAutoFit/>
          </a:bodyPr>
          <a:lstStyle/>
          <a:p>
            <a:r>
              <a:rPr lang="es-CO" sz="2800" b="1" dirty="0">
                <a:solidFill>
                  <a:schemeClr val="bg1"/>
                </a:solidFill>
              </a:rPr>
              <a:t>PERSPECTIVA DE PROCESOS INTERNOS</a:t>
            </a:r>
          </a:p>
        </p:txBody>
      </p:sp>
    </p:spTree>
    <p:extLst>
      <p:ext uri="{BB962C8B-B14F-4D97-AF65-F5344CB8AC3E}">
        <p14:creationId xmlns:p14="http://schemas.microsoft.com/office/powerpoint/2010/main" val="380686177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n 13">
            <a:extLst>
              <a:ext uri="{FF2B5EF4-FFF2-40B4-BE49-F238E27FC236}">
                <a16:creationId xmlns:a16="http://schemas.microsoft.com/office/drawing/2014/main" id="{92479387-18DA-4455-955E-AEA2DAAEA750}"/>
              </a:ext>
            </a:extLst>
          </p:cNvPr>
          <p:cNvPicPr>
            <a:picLocks noChangeAspect="1"/>
          </p:cNvPicPr>
          <p:nvPr/>
        </p:nvPicPr>
        <p:blipFill>
          <a:blip r:embed="rId2"/>
          <a:stretch>
            <a:fillRect/>
          </a:stretch>
        </p:blipFill>
        <p:spPr>
          <a:xfrm>
            <a:off x="1680341" y="3781605"/>
            <a:ext cx="4572396" cy="2737341"/>
          </a:xfrm>
          <a:prstGeom prst="rect">
            <a:avLst/>
          </a:prstGeom>
        </p:spPr>
      </p:pic>
      <p:cxnSp>
        <p:nvCxnSpPr>
          <p:cNvPr id="12" name="Conector recto 11"/>
          <p:cNvCxnSpPr/>
          <p:nvPr/>
        </p:nvCxnSpPr>
        <p:spPr>
          <a:xfrm>
            <a:off x="10186556" y="203434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3" name="Conector recto 12"/>
          <p:cNvCxnSpPr/>
          <p:nvPr/>
        </p:nvCxnSpPr>
        <p:spPr>
          <a:xfrm>
            <a:off x="3142838" y="619419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3" name="Rectángulo 2"/>
          <p:cNvSpPr/>
          <p:nvPr/>
        </p:nvSpPr>
        <p:spPr>
          <a:xfrm>
            <a:off x="1680343" y="1822895"/>
            <a:ext cx="4039091" cy="1938992"/>
          </a:xfrm>
          <a:prstGeom prst="rect">
            <a:avLst/>
          </a:prstGeom>
        </p:spPr>
        <p:txBody>
          <a:bodyPr wrap="square">
            <a:spAutoFit/>
          </a:bodyPr>
          <a:lstStyle/>
          <a:p>
            <a:pPr algn="ctr"/>
            <a:r>
              <a:rPr lang="es-CO" sz="2400" b="1" dirty="0">
                <a:latin typeface="Aharoni" panose="02010803020104030203" pitchFamily="2" charset="-79"/>
                <a:cs typeface="Aharoni" panose="02010803020104030203" pitchFamily="2" charset="-79"/>
              </a:rPr>
              <a:t>GARANTIZAR QUE LOS TRABAJADORES CUENTEN CON LAS COMPETENCIAS REQUERIDAS POR LA ORGANIZACIÓN</a:t>
            </a:r>
          </a:p>
        </p:txBody>
      </p:sp>
      <p:sp>
        <p:nvSpPr>
          <p:cNvPr id="4" name="Rectángulo 3"/>
          <p:cNvSpPr/>
          <p:nvPr/>
        </p:nvSpPr>
        <p:spPr>
          <a:xfrm>
            <a:off x="1680342" y="1522796"/>
            <a:ext cx="1268296" cy="369332"/>
          </a:xfrm>
          <a:prstGeom prst="rect">
            <a:avLst/>
          </a:prstGeom>
        </p:spPr>
        <p:txBody>
          <a:bodyPr wrap="none">
            <a:spAutoFit/>
          </a:bodyPr>
          <a:lstStyle/>
          <a:p>
            <a:r>
              <a:rPr lang="es-CO" b="1" dirty="0">
                <a:solidFill>
                  <a:schemeClr val="accent5"/>
                </a:solidFill>
                <a:latin typeface="Aharoni" panose="02010803020104030203" pitchFamily="2" charset="-79"/>
                <a:cs typeface="Aharoni" panose="02010803020104030203" pitchFamily="2" charset="-79"/>
              </a:rPr>
              <a:t>OBJETIVO</a:t>
            </a:r>
            <a:endParaRPr lang="es-CO" dirty="0">
              <a:solidFill>
                <a:schemeClr val="accent5"/>
              </a:solidFill>
            </a:endParaRPr>
          </a:p>
        </p:txBody>
      </p:sp>
      <p:sp>
        <p:nvSpPr>
          <p:cNvPr id="5" name="Rectángulo 4"/>
          <p:cNvSpPr/>
          <p:nvPr/>
        </p:nvSpPr>
        <p:spPr>
          <a:xfrm>
            <a:off x="1680342" y="3903454"/>
            <a:ext cx="1327608" cy="276999"/>
          </a:xfrm>
          <a:prstGeom prst="rect">
            <a:avLst/>
          </a:prstGeom>
        </p:spPr>
        <p:txBody>
          <a:bodyPr wrap="none">
            <a:spAutoFit/>
          </a:bodyPr>
          <a:lstStyle/>
          <a:p>
            <a:r>
              <a:rPr lang="es-CO" sz="1200" b="1" dirty="0">
                <a:solidFill>
                  <a:srgbClr val="0070C0"/>
                </a:solidFill>
                <a:latin typeface="Aharoni" panose="02010803020104030203" pitchFamily="2" charset="-79"/>
                <a:cs typeface="Aharoni" panose="02010803020104030203" pitchFamily="2" charset="-79"/>
              </a:rPr>
              <a:t>CUMPLIMIENTO</a:t>
            </a:r>
            <a:endParaRPr lang="es-CO" dirty="0">
              <a:solidFill>
                <a:srgbClr val="0070C0"/>
              </a:solidFill>
            </a:endParaRPr>
          </a:p>
        </p:txBody>
      </p:sp>
      <p:sp>
        <p:nvSpPr>
          <p:cNvPr id="16" name="Rectángulo 15"/>
          <p:cNvSpPr/>
          <p:nvPr/>
        </p:nvSpPr>
        <p:spPr>
          <a:xfrm>
            <a:off x="2780404" y="4289672"/>
            <a:ext cx="2307042" cy="1446550"/>
          </a:xfrm>
          <a:prstGeom prst="rect">
            <a:avLst/>
          </a:prstGeom>
        </p:spPr>
        <p:txBody>
          <a:bodyPr wrap="none">
            <a:spAutoFit/>
          </a:bodyPr>
          <a:lstStyle/>
          <a:p>
            <a:r>
              <a:rPr lang="es-CO" sz="8800" b="1" dirty="0">
                <a:solidFill>
                  <a:srgbClr val="002060"/>
                </a:solidFill>
                <a:latin typeface="Aharoni" panose="02010803020104030203" pitchFamily="2" charset="-79"/>
                <a:cs typeface="Aharoni" panose="02010803020104030203" pitchFamily="2" charset="-79"/>
              </a:rPr>
              <a:t>101%</a:t>
            </a:r>
          </a:p>
        </p:txBody>
      </p:sp>
      <p:graphicFrame>
        <p:nvGraphicFramePr>
          <p:cNvPr id="8" name="Tabla 7"/>
          <p:cNvGraphicFramePr>
            <a:graphicFrameLocks noGrp="1"/>
          </p:cNvGraphicFramePr>
          <p:nvPr>
            <p:extLst/>
          </p:nvPr>
        </p:nvGraphicFramePr>
        <p:xfrm>
          <a:off x="5872469" y="3490731"/>
          <a:ext cx="4161053" cy="1522216"/>
        </p:xfrm>
        <a:graphic>
          <a:graphicData uri="http://schemas.openxmlformats.org/drawingml/2006/table">
            <a:tbl>
              <a:tblPr>
                <a:tableStyleId>{5C22544A-7EE6-4342-B048-85BDC9FD1C3A}</a:tableStyleId>
              </a:tblPr>
              <a:tblGrid>
                <a:gridCol w="2983506">
                  <a:extLst>
                    <a:ext uri="{9D8B030D-6E8A-4147-A177-3AD203B41FA5}">
                      <a16:colId xmlns:a16="http://schemas.microsoft.com/office/drawing/2014/main" val="3937769905"/>
                    </a:ext>
                  </a:extLst>
                </a:gridCol>
                <a:gridCol w="1177547">
                  <a:extLst>
                    <a:ext uri="{9D8B030D-6E8A-4147-A177-3AD203B41FA5}">
                      <a16:colId xmlns:a16="http://schemas.microsoft.com/office/drawing/2014/main" val="2960263623"/>
                    </a:ext>
                  </a:extLst>
                </a:gridCol>
              </a:tblGrid>
              <a:tr h="488390">
                <a:tc>
                  <a:txBody>
                    <a:bodyPr/>
                    <a:lstStyle/>
                    <a:p>
                      <a:pPr algn="ctr" fontAlgn="ctr"/>
                      <a:r>
                        <a:rPr lang="es-CO" sz="1200" b="0" i="0" u="none" strike="noStrike" dirty="0">
                          <a:solidFill>
                            <a:srgbClr val="000000"/>
                          </a:solidFill>
                          <a:effectLst/>
                          <a:latin typeface="Arial Narrow" panose="020B0606020202030204" pitchFamily="34" charset="0"/>
                        </a:rPr>
                        <a:t>Asegurar que los trabajadores cuenten con las condiciones necesarias para su funcionamiento</a:t>
                      </a:r>
                    </a:p>
                  </a:txBody>
                  <a:tcPr marL="0" marR="0" marT="0" marB="0" anchor="ctr"/>
                </a:tc>
                <a:tc>
                  <a:txBody>
                    <a:bodyPr/>
                    <a:lstStyle/>
                    <a:p>
                      <a:pPr algn="ctr" fontAlgn="ctr"/>
                      <a:r>
                        <a:rPr lang="es-CO" sz="1200" b="1" i="0" u="none" strike="noStrike" dirty="0">
                          <a:solidFill>
                            <a:srgbClr val="000000"/>
                          </a:solidFill>
                          <a:effectLst/>
                          <a:latin typeface="Arial Narrow" panose="020B0606020202030204" pitchFamily="34" charset="0"/>
                        </a:rPr>
                        <a:t>100%</a:t>
                      </a:r>
                    </a:p>
                  </a:txBody>
                  <a:tcPr marL="0" marR="0" marT="0" marB="0" anchor="ctr"/>
                </a:tc>
                <a:extLst>
                  <a:ext uri="{0D108BD9-81ED-4DB2-BD59-A6C34878D82A}">
                    <a16:rowId xmlns:a16="http://schemas.microsoft.com/office/drawing/2014/main" val="1714455015"/>
                  </a:ext>
                </a:extLst>
              </a:tr>
              <a:tr h="516913">
                <a:tc>
                  <a:txBody>
                    <a:bodyPr/>
                    <a:lstStyle/>
                    <a:p>
                      <a:pPr algn="ctr" fontAlgn="ctr"/>
                      <a:r>
                        <a:rPr lang="es-CO" sz="1200" b="0" i="0" u="none" strike="noStrike" dirty="0">
                          <a:solidFill>
                            <a:srgbClr val="000000"/>
                          </a:solidFill>
                          <a:effectLst/>
                          <a:latin typeface="Arial Narrow" panose="020B0606020202030204" pitchFamily="34" charset="0"/>
                        </a:rPr>
                        <a:t>Asegurar que los trabajadores cuenten con un ambiente de trabajo óptimo</a:t>
                      </a:r>
                    </a:p>
                  </a:txBody>
                  <a:tcPr marL="0" marR="0" marT="0" marB="0" anchor="ctr"/>
                </a:tc>
                <a:tc>
                  <a:txBody>
                    <a:bodyPr/>
                    <a:lstStyle/>
                    <a:p>
                      <a:pPr algn="ctr" fontAlgn="ctr"/>
                      <a:r>
                        <a:rPr lang="es-CO" sz="1200" b="1" i="0" u="none" strike="noStrike" dirty="0">
                          <a:solidFill>
                            <a:srgbClr val="000000"/>
                          </a:solidFill>
                          <a:effectLst/>
                          <a:latin typeface="Arial Narrow" panose="020B0606020202030204" pitchFamily="34" charset="0"/>
                        </a:rPr>
                        <a:t>100%</a:t>
                      </a:r>
                    </a:p>
                  </a:txBody>
                  <a:tcPr marL="0" marR="0" marT="0" marB="0" anchor="ctr"/>
                </a:tc>
                <a:extLst>
                  <a:ext uri="{0D108BD9-81ED-4DB2-BD59-A6C34878D82A}">
                    <a16:rowId xmlns:a16="http://schemas.microsoft.com/office/drawing/2014/main" val="2823800457"/>
                  </a:ext>
                </a:extLst>
              </a:tr>
              <a:tr h="516913">
                <a:tc>
                  <a:txBody>
                    <a:bodyPr/>
                    <a:lstStyle/>
                    <a:p>
                      <a:pPr algn="ctr" fontAlgn="ctr"/>
                      <a:r>
                        <a:rPr lang="es-CO" sz="1200" b="0" i="0" u="none" strike="noStrike" dirty="0">
                          <a:solidFill>
                            <a:srgbClr val="000000"/>
                          </a:solidFill>
                          <a:effectLst/>
                          <a:latin typeface="Arial Narrow" panose="020B0606020202030204" pitchFamily="34" charset="0"/>
                        </a:rPr>
                        <a:t>Gestionar el conocimiento</a:t>
                      </a:r>
                    </a:p>
                  </a:txBody>
                  <a:tcPr marL="0" marR="0" marT="0" marB="0" anchor="ctr"/>
                </a:tc>
                <a:tc>
                  <a:txBody>
                    <a:bodyPr/>
                    <a:lstStyle/>
                    <a:p>
                      <a:pPr algn="ctr" fontAlgn="ctr"/>
                      <a:r>
                        <a:rPr lang="es-CO" sz="1200" b="1" i="0" u="none" strike="noStrike" dirty="0">
                          <a:solidFill>
                            <a:srgbClr val="000000"/>
                          </a:solidFill>
                          <a:effectLst/>
                          <a:latin typeface="Arial Narrow" panose="020B0606020202030204" pitchFamily="34" charset="0"/>
                        </a:rPr>
                        <a:t>103%</a:t>
                      </a:r>
                    </a:p>
                  </a:txBody>
                  <a:tcPr marL="0" marR="0" marT="0" marB="0" anchor="ctr"/>
                </a:tc>
                <a:extLst>
                  <a:ext uri="{0D108BD9-81ED-4DB2-BD59-A6C34878D82A}">
                    <a16:rowId xmlns:a16="http://schemas.microsoft.com/office/drawing/2014/main" val="1357882357"/>
                  </a:ext>
                </a:extLst>
              </a:tr>
            </a:tbl>
          </a:graphicData>
        </a:graphic>
      </p:graphicFrame>
      <p:graphicFrame>
        <p:nvGraphicFramePr>
          <p:cNvPr id="20" name="Tabla 19"/>
          <p:cNvGraphicFramePr>
            <a:graphicFrameLocks noGrp="1"/>
          </p:cNvGraphicFramePr>
          <p:nvPr>
            <p:extLst/>
          </p:nvPr>
        </p:nvGraphicFramePr>
        <p:xfrm>
          <a:off x="5872469" y="2787411"/>
          <a:ext cx="4161053" cy="565993"/>
        </p:xfrm>
        <a:graphic>
          <a:graphicData uri="http://schemas.openxmlformats.org/drawingml/2006/table">
            <a:tbl>
              <a:tblPr>
                <a:tableStyleId>{5C22544A-7EE6-4342-B048-85BDC9FD1C3A}</a:tableStyleId>
              </a:tblPr>
              <a:tblGrid>
                <a:gridCol w="2983505">
                  <a:extLst>
                    <a:ext uri="{9D8B030D-6E8A-4147-A177-3AD203B41FA5}">
                      <a16:colId xmlns:a16="http://schemas.microsoft.com/office/drawing/2014/main" val="2608551369"/>
                    </a:ext>
                  </a:extLst>
                </a:gridCol>
                <a:gridCol w="1177548">
                  <a:extLst>
                    <a:ext uri="{9D8B030D-6E8A-4147-A177-3AD203B41FA5}">
                      <a16:colId xmlns:a16="http://schemas.microsoft.com/office/drawing/2014/main" val="2961063613"/>
                    </a:ext>
                  </a:extLst>
                </a:gridCol>
              </a:tblGrid>
              <a:tr h="565993">
                <a:tc>
                  <a:txBody>
                    <a:bodyPr/>
                    <a:lstStyle/>
                    <a:p>
                      <a:pPr algn="ctr" fontAlgn="ctr"/>
                      <a:r>
                        <a:rPr lang="es-CO" sz="2000" b="1" u="none" strike="noStrike" dirty="0">
                          <a:solidFill>
                            <a:srgbClr val="002060"/>
                          </a:solidFill>
                          <a:effectLst/>
                        </a:rPr>
                        <a:t>Acciones</a:t>
                      </a:r>
                      <a:endParaRPr lang="es-CO" sz="2000" b="1" i="0" u="none" strike="noStrike" dirty="0">
                        <a:solidFill>
                          <a:srgbClr val="002060"/>
                        </a:solidFill>
                        <a:effectLst/>
                        <a:latin typeface="Arial Narrow" panose="020B0606020202030204" pitchFamily="34" charset="0"/>
                      </a:endParaRPr>
                    </a:p>
                  </a:txBody>
                  <a:tcPr marL="0" marR="0" marT="0" marB="0" anchor="ctr"/>
                </a:tc>
                <a:tc>
                  <a:txBody>
                    <a:bodyPr/>
                    <a:lstStyle/>
                    <a:p>
                      <a:pPr algn="ctr" fontAlgn="ctr"/>
                      <a:r>
                        <a:rPr lang="es-CO" sz="1600" u="none" strike="noStrike" kern="1200" dirty="0">
                          <a:solidFill>
                            <a:srgbClr val="002060"/>
                          </a:solidFill>
                          <a:effectLst/>
                          <a:latin typeface="+mn-lt"/>
                          <a:ea typeface="+mn-ea"/>
                          <a:cs typeface="+mn-cs"/>
                        </a:rPr>
                        <a:t>Cumplimiento Acción</a:t>
                      </a:r>
                    </a:p>
                  </a:txBody>
                  <a:tcPr marL="0" marR="0" marT="0" marB="0" anchor="ctr"/>
                </a:tc>
                <a:extLst>
                  <a:ext uri="{0D108BD9-81ED-4DB2-BD59-A6C34878D82A}">
                    <a16:rowId xmlns:a16="http://schemas.microsoft.com/office/drawing/2014/main" val="3000730078"/>
                  </a:ext>
                </a:extLst>
              </a:tr>
            </a:tbl>
          </a:graphicData>
        </a:graphic>
      </p:graphicFrame>
      <p:sp>
        <p:nvSpPr>
          <p:cNvPr id="11" name="1 Rectángulo"/>
          <p:cNvSpPr/>
          <p:nvPr/>
        </p:nvSpPr>
        <p:spPr>
          <a:xfrm>
            <a:off x="6831997" y="164874"/>
            <a:ext cx="4750404" cy="954107"/>
          </a:xfrm>
          <a:prstGeom prst="rect">
            <a:avLst/>
          </a:prstGeom>
        </p:spPr>
        <p:txBody>
          <a:bodyPr wrap="none">
            <a:spAutoFit/>
          </a:bodyPr>
          <a:lstStyle/>
          <a:p>
            <a:pPr algn="r"/>
            <a:r>
              <a:rPr lang="es-CO" sz="2800" b="1" dirty="0">
                <a:solidFill>
                  <a:schemeClr val="bg1"/>
                </a:solidFill>
              </a:rPr>
              <a:t>PERSPECTIVA DE APRENDIZAJE</a:t>
            </a:r>
          </a:p>
          <a:p>
            <a:pPr algn="r"/>
            <a:r>
              <a:rPr lang="es-CO" sz="2800" b="1" dirty="0">
                <a:solidFill>
                  <a:schemeClr val="bg1"/>
                </a:solidFill>
              </a:rPr>
              <a:t> Y CONOCIMIENTO</a:t>
            </a:r>
          </a:p>
        </p:txBody>
      </p:sp>
    </p:spTree>
    <p:extLst>
      <p:ext uri="{BB962C8B-B14F-4D97-AF65-F5344CB8AC3E}">
        <p14:creationId xmlns:p14="http://schemas.microsoft.com/office/powerpoint/2010/main" val="146058735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n 14">
            <a:extLst>
              <a:ext uri="{FF2B5EF4-FFF2-40B4-BE49-F238E27FC236}">
                <a16:creationId xmlns:a16="http://schemas.microsoft.com/office/drawing/2014/main" id="{64E2D926-90B6-4FBA-B144-86B3ACF996A9}"/>
              </a:ext>
            </a:extLst>
          </p:cNvPr>
          <p:cNvPicPr>
            <a:picLocks noChangeAspect="1"/>
          </p:cNvPicPr>
          <p:nvPr/>
        </p:nvPicPr>
        <p:blipFill>
          <a:blip r:embed="rId2"/>
          <a:stretch>
            <a:fillRect/>
          </a:stretch>
        </p:blipFill>
        <p:spPr>
          <a:xfrm>
            <a:off x="1451445" y="3553770"/>
            <a:ext cx="4572396" cy="2737341"/>
          </a:xfrm>
          <a:prstGeom prst="rect">
            <a:avLst/>
          </a:prstGeom>
        </p:spPr>
      </p:pic>
      <p:cxnSp>
        <p:nvCxnSpPr>
          <p:cNvPr id="12" name="Conector recto 11"/>
          <p:cNvCxnSpPr/>
          <p:nvPr/>
        </p:nvCxnSpPr>
        <p:spPr>
          <a:xfrm>
            <a:off x="10186556" y="203434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3" name="Conector recto 12"/>
          <p:cNvCxnSpPr/>
          <p:nvPr/>
        </p:nvCxnSpPr>
        <p:spPr>
          <a:xfrm>
            <a:off x="3142838" y="619419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3" name="Rectángulo 2"/>
          <p:cNvSpPr/>
          <p:nvPr/>
        </p:nvSpPr>
        <p:spPr>
          <a:xfrm>
            <a:off x="1680343" y="1849789"/>
            <a:ext cx="4039091" cy="1754326"/>
          </a:xfrm>
          <a:prstGeom prst="rect">
            <a:avLst/>
          </a:prstGeom>
        </p:spPr>
        <p:txBody>
          <a:bodyPr wrap="square">
            <a:spAutoFit/>
          </a:bodyPr>
          <a:lstStyle/>
          <a:p>
            <a:pPr algn="ctr"/>
            <a:r>
              <a:rPr lang="es-CO" b="1" dirty="0">
                <a:latin typeface="Aharoni" panose="02010803020104030203" pitchFamily="2" charset="-79"/>
                <a:cs typeface="Aharoni" panose="02010803020104030203" pitchFamily="2" charset="-79"/>
              </a:rPr>
              <a:t>GARANTIZAR QUE LAS ACTIVIDADES DESARROLLADAS  SEAN TRANSPARENTES ENMARCADAS EN LOS VALORES  EMPRESARIALES Y LA NORMATIVIDAD</a:t>
            </a:r>
          </a:p>
        </p:txBody>
      </p:sp>
      <p:sp>
        <p:nvSpPr>
          <p:cNvPr id="4" name="Rectángulo 3"/>
          <p:cNvSpPr/>
          <p:nvPr/>
        </p:nvSpPr>
        <p:spPr>
          <a:xfrm>
            <a:off x="1680342" y="1522796"/>
            <a:ext cx="1268296" cy="369332"/>
          </a:xfrm>
          <a:prstGeom prst="rect">
            <a:avLst/>
          </a:prstGeom>
        </p:spPr>
        <p:txBody>
          <a:bodyPr wrap="none">
            <a:spAutoFit/>
          </a:bodyPr>
          <a:lstStyle/>
          <a:p>
            <a:r>
              <a:rPr lang="es-CO" b="1" dirty="0">
                <a:solidFill>
                  <a:schemeClr val="accent5"/>
                </a:solidFill>
                <a:latin typeface="Aharoni" panose="02010803020104030203" pitchFamily="2" charset="-79"/>
                <a:cs typeface="Aharoni" panose="02010803020104030203" pitchFamily="2" charset="-79"/>
              </a:rPr>
              <a:t>OBJETIVO</a:t>
            </a:r>
            <a:endParaRPr lang="es-CO" dirty="0">
              <a:solidFill>
                <a:schemeClr val="accent5"/>
              </a:solidFill>
            </a:endParaRPr>
          </a:p>
        </p:txBody>
      </p:sp>
      <p:sp>
        <p:nvSpPr>
          <p:cNvPr id="5" name="Rectángulo 4"/>
          <p:cNvSpPr/>
          <p:nvPr/>
        </p:nvSpPr>
        <p:spPr>
          <a:xfrm>
            <a:off x="1680342" y="3942911"/>
            <a:ext cx="1327608" cy="276999"/>
          </a:xfrm>
          <a:prstGeom prst="rect">
            <a:avLst/>
          </a:prstGeom>
        </p:spPr>
        <p:txBody>
          <a:bodyPr wrap="none">
            <a:spAutoFit/>
          </a:bodyPr>
          <a:lstStyle/>
          <a:p>
            <a:r>
              <a:rPr lang="es-CO" sz="1200" b="1" dirty="0">
                <a:solidFill>
                  <a:srgbClr val="0070C0"/>
                </a:solidFill>
                <a:latin typeface="Aharoni" panose="02010803020104030203" pitchFamily="2" charset="-79"/>
                <a:cs typeface="Aharoni" panose="02010803020104030203" pitchFamily="2" charset="-79"/>
              </a:rPr>
              <a:t>CUMPLIMIENTO</a:t>
            </a:r>
            <a:endParaRPr lang="es-CO" dirty="0">
              <a:solidFill>
                <a:srgbClr val="0070C0"/>
              </a:solidFill>
            </a:endParaRPr>
          </a:p>
        </p:txBody>
      </p:sp>
      <p:sp>
        <p:nvSpPr>
          <p:cNvPr id="16" name="Rectángulo 15"/>
          <p:cNvSpPr/>
          <p:nvPr/>
        </p:nvSpPr>
        <p:spPr>
          <a:xfrm>
            <a:off x="2780405" y="4274165"/>
            <a:ext cx="1838965" cy="1446550"/>
          </a:xfrm>
          <a:prstGeom prst="rect">
            <a:avLst/>
          </a:prstGeom>
        </p:spPr>
        <p:txBody>
          <a:bodyPr wrap="none">
            <a:spAutoFit/>
          </a:bodyPr>
          <a:lstStyle/>
          <a:p>
            <a:r>
              <a:rPr lang="es-CO" sz="8800" b="1" dirty="0">
                <a:solidFill>
                  <a:srgbClr val="002060"/>
                </a:solidFill>
                <a:latin typeface="Aharoni" panose="02010803020104030203" pitchFamily="2" charset="-79"/>
                <a:cs typeface="Aharoni" panose="02010803020104030203" pitchFamily="2" charset="-79"/>
              </a:rPr>
              <a:t>82%</a:t>
            </a:r>
          </a:p>
        </p:txBody>
      </p:sp>
      <p:graphicFrame>
        <p:nvGraphicFramePr>
          <p:cNvPr id="8" name="Tabla 7"/>
          <p:cNvGraphicFramePr>
            <a:graphicFrameLocks noGrp="1"/>
          </p:cNvGraphicFramePr>
          <p:nvPr>
            <p:extLst/>
          </p:nvPr>
        </p:nvGraphicFramePr>
        <p:xfrm>
          <a:off x="5872469" y="3901816"/>
          <a:ext cx="4161053" cy="1005303"/>
        </p:xfrm>
        <a:graphic>
          <a:graphicData uri="http://schemas.openxmlformats.org/drawingml/2006/table">
            <a:tbl>
              <a:tblPr>
                <a:tableStyleId>{5C22544A-7EE6-4342-B048-85BDC9FD1C3A}</a:tableStyleId>
              </a:tblPr>
              <a:tblGrid>
                <a:gridCol w="2983506">
                  <a:extLst>
                    <a:ext uri="{9D8B030D-6E8A-4147-A177-3AD203B41FA5}">
                      <a16:colId xmlns:a16="http://schemas.microsoft.com/office/drawing/2014/main" val="3937769905"/>
                    </a:ext>
                  </a:extLst>
                </a:gridCol>
                <a:gridCol w="1177547">
                  <a:extLst>
                    <a:ext uri="{9D8B030D-6E8A-4147-A177-3AD203B41FA5}">
                      <a16:colId xmlns:a16="http://schemas.microsoft.com/office/drawing/2014/main" val="2960263623"/>
                    </a:ext>
                  </a:extLst>
                </a:gridCol>
              </a:tblGrid>
              <a:tr h="488390">
                <a:tc>
                  <a:txBody>
                    <a:bodyPr/>
                    <a:lstStyle/>
                    <a:p>
                      <a:pPr algn="ctr" fontAlgn="ctr"/>
                      <a:r>
                        <a:rPr lang="es-CO" sz="1200" b="0" i="0" u="none" strike="noStrike" dirty="0">
                          <a:solidFill>
                            <a:srgbClr val="000000"/>
                          </a:solidFill>
                          <a:effectLst/>
                          <a:latin typeface="Arial Narrow" panose="020B0606020202030204" pitchFamily="34" charset="0"/>
                        </a:rPr>
                        <a:t>Promover la transparencia en las acciones de la entidad</a:t>
                      </a:r>
                    </a:p>
                  </a:txBody>
                  <a:tcPr marL="0" marR="0" marT="0" marB="0" anchor="ctr"/>
                </a:tc>
                <a:tc>
                  <a:txBody>
                    <a:bodyPr/>
                    <a:lstStyle/>
                    <a:p>
                      <a:pPr algn="ctr" fontAlgn="ctr"/>
                      <a:r>
                        <a:rPr lang="es-CO" sz="1200" b="1" i="0" u="none" strike="noStrike" dirty="0">
                          <a:solidFill>
                            <a:srgbClr val="000000"/>
                          </a:solidFill>
                          <a:effectLst/>
                          <a:latin typeface="Arial Narrow" panose="020B0606020202030204" pitchFamily="34" charset="0"/>
                        </a:rPr>
                        <a:t>65%</a:t>
                      </a:r>
                    </a:p>
                  </a:txBody>
                  <a:tcPr marL="0" marR="0" marT="0" marB="0" anchor="ctr"/>
                </a:tc>
                <a:extLst>
                  <a:ext uri="{0D108BD9-81ED-4DB2-BD59-A6C34878D82A}">
                    <a16:rowId xmlns:a16="http://schemas.microsoft.com/office/drawing/2014/main" val="1714455015"/>
                  </a:ext>
                </a:extLst>
              </a:tr>
              <a:tr h="516913">
                <a:tc>
                  <a:txBody>
                    <a:bodyPr/>
                    <a:lstStyle/>
                    <a:p>
                      <a:pPr algn="ctr" fontAlgn="ctr"/>
                      <a:r>
                        <a:rPr lang="es-CO" sz="1200" b="0" i="0" u="none" strike="noStrike" dirty="0">
                          <a:solidFill>
                            <a:srgbClr val="000000"/>
                          </a:solidFill>
                          <a:effectLst/>
                          <a:latin typeface="Arial Narrow" panose="020B0606020202030204" pitchFamily="34" charset="0"/>
                        </a:rPr>
                        <a:t>Verificar el cumplimiento de las normas y políticas internas</a:t>
                      </a:r>
                    </a:p>
                  </a:txBody>
                  <a:tcPr marL="0" marR="0" marT="0" marB="0" anchor="ctr"/>
                </a:tc>
                <a:tc>
                  <a:txBody>
                    <a:bodyPr/>
                    <a:lstStyle/>
                    <a:p>
                      <a:pPr algn="ctr" fontAlgn="ctr"/>
                      <a:r>
                        <a:rPr lang="es-CO" sz="1200" b="1" i="0" u="none" strike="noStrike" dirty="0">
                          <a:solidFill>
                            <a:srgbClr val="000000"/>
                          </a:solidFill>
                          <a:effectLst/>
                          <a:latin typeface="Arial Narrow" panose="020B0606020202030204" pitchFamily="34" charset="0"/>
                        </a:rPr>
                        <a:t>100%</a:t>
                      </a:r>
                    </a:p>
                  </a:txBody>
                  <a:tcPr marL="0" marR="0" marT="0" marB="0" anchor="ctr"/>
                </a:tc>
                <a:extLst>
                  <a:ext uri="{0D108BD9-81ED-4DB2-BD59-A6C34878D82A}">
                    <a16:rowId xmlns:a16="http://schemas.microsoft.com/office/drawing/2014/main" val="2823800457"/>
                  </a:ext>
                </a:extLst>
              </a:tr>
            </a:tbl>
          </a:graphicData>
        </a:graphic>
      </p:graphicFrame>
      <p:graphicFrame>
        <p:nvGraphicFramePr>
          <p:cNvPr id="20" name="Tabla 19"/>
          <p:cNvGraphicFramePr>
            <a:graphicFrameLocks noGrp="1"/>
          </p:cNvGraphicFramePr>
          <p:nvPr>
            <p:extLst/>
          </p:nvPr>
        </p:nvGraphicFramePr>
        <p:xfrm>
          <a:off x="5872469" y="3198495"/>
          <a:ext cx="4161053" cy="565993"/>
        </p:xfrm>
        <a:graphic>
          <a:graphicData uri="http://schemas.openxmlformats.org/drawingml/2006/table">
            <a:tbl>
              <a:tblPr>
                <a:tableStyleId>{5C22544A-7EE6-4342-B048-85BDC9FD1C3A}</a:tableStyleId>
              </a:tblPr>
              <a:tblGrid>
                <a:gridCol w="2983505">
                  <a:extLst>
                    <a:ext uri="{9D8B030D-6E8A-4147-A177-3AD203B41FA5}">
                      <a16:colId xmlns:a16="http://schemas.microsoft.com/office/drawing/2014/main" val="2608551369"/>
                    </a:ext>
                  </a:extLst>
                </a:gridCol>
                <a:gridCol w="1177548">
                  <a:extLst>
                    <a:ext uri="{9D8B030D-6E8A-4147-A177-3AD203B41FA5}">
                      <a16:colId xmlns:a16="http://schemas.microsoft.com/office/drawing/2014/main" val="2961063613"/>
                    </a:ext>
                  </a:extLst>
                </a:gridCol>
              </a:tblGrid>
              <a:tr h="565993">
                <a:tc>
                  <a:txBody>
                    <a:bodyPr/>
                    <a:lstStyle/>
                    <a:p>
                      <a:pPr algn="ctr" fontAlgn="ctr"/>
                      <a:r>
                        <a:rPr lang="es-CO" sz="2000" b="1" u="none" strike="noStrike" dirty="0">
                          <a:solidFill>
                            <a:srgbClr val="002060"/>
                          </a:solidFill>
                          <a:effectLst/>
                        </a:rPr>
                        <a:t>Acciones</a:t>
                      </a:r>
                      <a:endParaRPr lang="es-CO" sz="2000" b="1" i="0" u="none" strike="noStrike" dirty="0">
                        <a:solidFill>
                          <a:srgbClr val="002060"/>
                        </a:solidFill>
                        <a:effectLst/>
                        <a:latin typeface="Arial Narrow" panose="020B0606020202030204" pitchFamily="34" charset="0"/>
                      </a:endParaRPr>
                    </a:p>
                  </a:txBody>
                  <a:tcPr marL="0" marR="0" marT="0" marB="0" anchor="ctr"/>
                </a:tc>
                <a:tc>
                  <a:txBody>
                    <a:bodyPr/>
                    <a:lstStyle/>
                    <a:p>
                      <a:pPr algn="ctr" fontAlgn="ctr"/>
                      <a:r>
                        <a:rPr lang="es-CO" sz="1600" u="none" strike="noStrike" kern="1200" dirty="0">
                          <a:solidFill>
                            <a:srgbClr val="002060"/>
                          </a:solidFill>
                          <a:effectLst/>
                          <a:latin typeface="+mn-lt"/>
                          <a:ea typeface="+mn-ea"/>
                          <a:cs typeface="+mn-cs"/>
                        </a:rPr>
                        <a:t>Cumplimiento Acción</a:t>
                      </a:r>
                    </a:p>
                  </a:txBody>
                  <a:tcPr marL="0" marR="0" marT="0" marB="0" anchor="ctr"/>
                </a:tc>
                <a:extLst>
                  <a:ext uri="{0D108BD9-81ED-4DB2-BD59-A6C34878D82A}">
                    <a16:rowId xmlns:a16="http://schemas.microsoft.com/office/drawing/2014/main" val="3000730078"/>
                  </a:ext>
                </a:extLst>
              </a:tr>
            </a:tbl>
          </a:graphicData>
        </a:graphic>
      </p:graphicFrame>
      <p:sp>
        <p:nvSpPr>
          <p:cNvPr id="14" name="1 Rectángulo">
            <a:extLst>
              <a:ext uri="{FF2B5EF4-FFF2-40B4-BE49-F238E27FC236}">
                <a16:creationId xmlns:a16="http://schemas.microsoft.com/office/drawing/2014/main" id="{D488BBCF-DA8D-4BE6-8C78-D7F2F160D070}"/>
              </a:ext>
            </a:extLst>
          </p:cNvPr>
          <p:cNvSpPr/>
          <p:nvPr/>
        </p:nvSpPr>
        <p:spPr>
          <a:xfrm>
            <a:off x="6831997" y="164874"/>
            <a:ext cx="4750404" cy="954107"/>
          </a:xfrm>
          <a:prstGeom prst="rect">
            <a:avLst/>
          </a:prstGeom>
        </p:spPr>
        <p:txBody>
          <a:bodyPr wrap="none">
            <a:spAutoFit/>
          </a:bodyPr>
          <a:lstStyle/>
          <a:p>
            <a:pPr algn="r"/>
            <a:r>
              <a:rPr lang="es-CO" sz="2800" b="1" dirty="0">
                <a:solidFill>
                  <a:schemeClr val="bg1"/>
                </a:solidFill>
              </a:rPr>
              <a:t>PERSPECTIVA DE APRENDIZAJE</a:t>
            </a:r>
          </a:p>
          <a:p>
            <a:pPr algn="r"/>
            <a:r>
              <a:rPr lang="es-CO" sz="2800" b="1" dirty="0">
                <a:solidFill>
                  <a:schemeClr val="bg1"/>
                </a:solidFill>
              </a:rPr>
              <a:t> Y CONOCIMIENTO</a:t>
            </a:r>
          </a:p>
        </p:txBody>
      </p:sp>
    </p:spTree>
    <p:extLst>
      <p:ext uri="{BB962C8B-B14F-4D97-AF65-F5344CB8AC3E}">
        <p14:creationId xmlns:p14="http://schemas.microsoft.com/office/powerpoint/2010/main" val="196023956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1942574" y="3951051"/>
            <a:ext cx="8217426" cy="394668"/>
            <a:chOff x="1571658" y="2599133"/>
            <a:chExt cx="5143482" cy="60007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3400404" y="1333410"/>
            <a:ext cx="8658246" cy="11203067"/>
          </a:xfrm>
          <a:prstGeom prst="rect">
            <a:avLst/>
          </a:prstGeom>
          <a:noFill/>
        </p:spPr>
        <p:txBody>
          <a:bodyPr wrap="square" rtlCol="0">
            <a:spAutoFit/>
          </a:bodyPr>
          <a:lstStyle/>
          <a:p>
            <a:pPr marL="342900" lvl="0" indent="-342900">
              <a:buFont typeface="+mj-lt"/>
              <a:buAutoNum type="arabicPeriod"/>
            </a:pPr>
            <a:r>
              <a:rPr lang="es-ES" sz="2400" dirty="0"/>
              <a:t>Verificación del Quorum.</a:t>
            </a:r>
            <a:endParaRPr lang="es-CO" sz="2400" dirty="0"/>
          </a:p>
          <a:p>
            <a:pPr marL="342900" lvl="0" indent="-342900">
              <a:buFont typeface="+mj-lt"/>
              <a:buAutoNum type="arabicPeriod"/>
            </a:pPr>
            <a:r>
              <a:rPr lang="es-ES" sz="2400" dirty="0"/>
              <a:t>Aprobación del orden del día</a:t>
            </a:r>
            <a:endParaRPr lang="es-CO" sz="2400" dirty="0"/>
          </a:p>
          <a:p>
            <a:pPr marL="342900" lvl="0" indent="-342900">
              <a:buFont typeface="+mj-lt"/>
              <a:buAutoNum type="arabicPeriod"/>
            </a:pPr>
            <a:r>
              <a:rPr lang="es-ES" sz="2400" dirty="0"/>
              <a:t>Comité Financiero</a:t>
            </a:r>
          </a:p>
          <a:p>
            <a:pPr marL="342900" indent="-342900">
              <a:buFont typeface="+mj-lt"/>
              <a:buAutoNum type="arabicPeriod"/>
            </a:pPr>
            <a:r>
              <a:rPr lang="es-ES" sz="2400" dirty="0"/>
              <a:t>Aprobación Modificaciones Contractuales</a:t>
            </a:r>
          </a:p>
          <a:p>
            <a:pPr marL="342900" indent="-342900">
              <a:buFont typeface="+mj-lt"/>
              <a:buAutoNum type="arabicPeriod"/>
            </a:pPr>
            <a:r>
              <a:rPr lang="es-ES" sz="2400" dirty="0"/>
              <a:t>Política para Destinación Provisional</a:t>
            </a:r>
            <a:endParaRPr lang="es-CO" sz="2400" dirty="0"/>
          </a:p>
          <a:p>
            <a:pPr marL="342900" lvl="0" indent="-342900">
              <a:buFont typeface="+mj-lt"/>
              <a:buAutoNum type="arabicPeriod"/>
            </a:pPr>
            <a:r>
              <a:rPr lang="es-ES" sz="2400" dirty="0"/>
              <a:t>Plan de Compras</a:t>
            </a:r>
            <a:endParaRPr lang="es-CO" sz="2400" dirty="0"/>
          </a:p>
          <a:p>
            <a:pPr marL="342900" lvl="0" indent="-342900">
              <a:buFont typeface="+mj-lt"/>
              <a:buAutoNum type="arabicPeriod"/>
            </a:pPr>
            <a:r>
              <a:rPr lang="es-ES" sz="2400" dirty="0"/>
              <a:t>Resultados de gestión plan estratégico cierre 2017</a:t>
            </a:r>
            <a:endParaRPr lang="es-CO" sz="2400" dirty="0"/>
          </a:p>
          <a:p>
            <a:pPr marL="342900" lvl="0" indent="-342900">
              <a:buFont typeface="+mj-lt"/>
              <a:buAutoNum type="arabicPeriod"/>
            </a:pPr>
            <a:r>
              <a:rPr lang="es-ES" sz="2400" dirty="0">
                <a:solidFill>
                  <a:schemeClr val="bg1"/>
                </a:solidFill>
              </a:rPr>
              <a:t>Resultados Gestión Comercial cierre 2017</a:t>
            </a:r>
            <a:endParaRPr lang="es-CO" sz="2400" dirty="0">
              <a:solidFill>
                <a:schemeClr val="bg1"/>
              </a:solidFill>
            </a:endParaRPr>
          </a:p>
          <a:p>
            <a:pPr marL="342900" lvl="0" indent="-342900">
              <a:buFont typeface="+mj-lt"/>
              <a:buAutoNum type="arabicPeriod"/>
            </a:pPr>
            <a:r>
              <a:rPr lang="es-ES" sz="2400" dirty="0"/>
              <a:t>Informe CEMEX</a:t>
            </a:r>
            <a:endParaRPr lang="es-CO" sz="2400" dirty="0"/>
          </a:p>
          <a:p>
            <a:pPr marL="342900" lvl="0" indent="-342900">
              <a:buFont typeface="+mj-lt"/>
              <a:buAutoNum type="arabicPeriod"/>
            </a:pPr>
            <a:r>
              <a:rPr lang="es-ES" sz="2400" dirty="0"/>
              <a:t>Informe Drogas la Rebaja</a:t>
            </a:r>
            <a:endParaRPr lang="es-CO" sz="2400" dirty="0"/>
          </a:p>
          <a:p>
            <a:pPr marL="342900" lvl="0" indent="-342900">
              <a:buFont typeface="+mj-lt"/>
              <a:buAutoNum type="arabicPeriod"/>
            </a:pPr>
            <a:r>
              <a:rPr lang="es-ES" sz="2400" dirty="0"/>
              <a:t>Informe Comité de Asignaciones y Contexto Bienes Rurales </a:t>
            </a:r>
            <a:endParaRPr lang="es-CO" sz="2400" dirty="0"/>
          </a:p>
          <a:p>
            <a:pPr marL="342900" lvl="0" indent="-342900">
              <a:buFont typeface="+mj-lt"/>
              <a:buAutoNum type="arabicPeriod"/>
            </a:pPr>
            <a:r>
              <a:rPr lang="es-ES" sz="2400" dirty="0"/>
              <a:t> Informe Comité Tripartito Enajenación Temprana</a:t>
            </a:r>
            <a:endParaRPr lang="es-CO" sz="2400" dirty="0"/>
          </a:p>
          <a:p>
            <a:pPr marL="342900" lvl="0" indent="-342900">
              <a:buFont typeface="+mj-lt"/>
              <a:buAutoNum type="arabicPeriod"/>
            </a:pPr>
            <a:r>
              <a:rPr lang="es-ES" sz="2400" dirty="0"/>
              <a:t>Informe Diligencias de Secuestro</a:t>
            </a:r>
            <a:endParaRPr lang="es-CO" sz="2400" dirty="0"/>
          </a:p>
          <a:p>
            <a:pPr marL="342900" lvl="0" indent="-342900">
              <a:buFont typeface="+mj-lt"/>
              <a:buAutoNum type="arabicPeriod"/>
            </a:pPr>
            <a:r>
              <a:rPr lang="es-ES" sz="2400" dirty="0"/>
              <a:t>Proposiciones y Varios.</a:t>
            </a:r>
            <a:endParaRPr lang="es-CO" sz="2400" dirty="0"/>
          </a:p>
          <a:p>
            <a:pPr lvl="0">
              <a:lnSpc>
                <a:spcPct val="150000"/>
              </a:lnSpc>
            </a:pPr>
            <a:endParaRPr lang="es-CO" sz="2400" dirty="0"/>
          </a:p>
          <a:p>
            <a:pPr marL="342900" indent="-342900">
              <a:buAutoNum type="arabicPeriod" startAt="4"/>
            </a:pPr>
            <a:endParaRPr lang="es-CO" sz="2400" b="1" dirty="0"/>
          </a:p>
          <a:p>
            <a:pPr marL="342900" indent="-342900">
              <a:buAutoNum type="arabicPeriod" startAt="4"/>
            </a:pPr>
            <a:endParaRPr lang="es-CO" sz="2400" b="1" dirty="0"/>
          </a:p>
          <a:p>
            <a:r>
              <a:rPr lang="es-ES" sz="1400" dirty="0"/>
              <a:t>Anexo: Análisis inmuebles reportados por CISA presentado en la Junta Directiva del 25 de octubre de 2017.</a:t>
            </a:r>
            <a:endParaRPr lang="es-CO" sz="1400"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87</a:t>
            </a:fld>
            <a:endParaRPr lang="es-ES" dirty="0"/>
          </a:p>
        </p:txBody>
      </p:sp>
      <p:grpSp>
        <p:nvGrpSpPr>
          <p:cNvPr id="4" name="Grupo 3"/>
          <p:cNvGrpSpPr/>
          <p:nvPr/>
        </p:nvGrpSpPr>
        <p:grpSpPr>
          <a:xfrm>
            <a:off x="0" y="0"/>
            <a:ext cx="12192000" cy="1097280"/>
            <a:chOff x="0" y="0"/>
            <a:chExt cx="12192000" cy="1097280"/>
          </a:xfrm>
        </p:grpSpPr>
        <p:sp>
          <p:nvSpPr>
            <p:cNvPr id="10" name="Rectángulo 9"/>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nvGrpSpPr>
            <p:cNvPr id="2" name="Grupo 1"/>
            <p:cNvGrpSpPr/>
            <p:nvPr/>
          </p:nvGrpSpPr>
          <p:grpSpPr>
            <a:xfrm>
              <a:off x="204094" y="29731"/>
              <a:ext cx="11335534" cy="1067549"/>
              <a:chOff x="204094" y="29731"/>
              <a:chExt cx="11335534" cy="1067549"/>
            </a:xfrm>
          </p:grpSpPr>
          <p:pic>
            <p:nvPicPr>
              <p:cNvPr id="11" name="Imagen 10"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p:cNvSpPr txBox="1"/>
              <p:nvPr/>
            </p:nvSpPr>
            <p:spPr>
              <a:xfrm>
                <a:off x="7855029" y="246800"/>
                <a:ext cx="3684599" cy="523220"/>
              </a:xfrm>
              <a:prstGeom prst="rect">
                <a:avLst/>
              </a:prstGeom>
              <a:noFill/>
            </p:spPr>
            <p:txBody>
              <a:bodyPr wrap="square" rtlCol="0">
                <a:spAutoFit/>
              </a:bodyPr>
              <a:lstStyle/>
              <a:p>
                <a:pPr algn="r"/>
                <a:r>
                  <a:rPr lang="es-ES" sz="2800" b="1" dirty="0">
                    <a:solidFill>
                      <a:schemeClr val="bg1"/>
                    </a:solidFill>
                  </a:rPr>
                  <a:t>ORDEN DEL DÍA</a:t>
                </a:r>
                <a:endParaRPr lang="es-ES" sz="2800" dirty="0">
                  <a:solidFill>
                    <a:schemeClr val="bg1"/>
                  </a:solidFill>
                </a:endParaRPr>
              </a:p>
            </p:txBody>
          </p:sp>
        </p:grpSp>
      </p:grpSp>
    </p:spTree>
    <p:extLst>
      <p:ext uri="{BB962C8B-B14F-4D97-AF65-F5344CB8AC3E}">
        <p14:creationId xmlns:p14="http://schemas.microsoft.com/office/powerpoint/2010/main" val="181080937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uadroTexto 14"/>
          <p:cNvSpPr txBox="1"/>
          <p:nvPr/>
        </p:nvSpPr>
        <p:spPr>
          <a:xfrm>
            <a:off x="7952068" y="1376747"/>
            <a:ext cx="2321361" cy="261610"/>
          </a:xfrm>
          <a:prstGeom prst="rect">
            <a:avLst/>
          </a:prstGeom>
          <a:noFill/>
        </p:spPr>
        <p:txBody>
          <a:bodyPr wrap="square" rtlCol="0">
            <a:spAutoFit/>
          </a:bodyPr>
          <a:lstStyle/>
          <a:p>
            <a:pPr algn="r"/>
            <a:r>
              <a:rPr lang="es-CO" sz="1100" dirty="0">
                <a:solidFill>
                  <a:schemeClr val="tx2"/>
                </a:solidFill>
                <a:latin typeface="Arial Narrow" panose="020B0606020202030204" pitchFamily="34" charset="0"/>
              </a:rPr>
              <a:t>Cifras en Millones $</a:t>
            </a:r>
          </a:p>
        </p:txBody>
      </p:sp>
      <p:sp>
        <p:nvSpPr>
          <p:cNvPr id="17" name="CuadroTexto 16"/>
          <p:cNvSpPr txBox="1"/>
          <p:nvPr/>
        </p:nvSpPr>
        <p:spPr>
          <a:xfrm>
            <a:off x="1993935" y="1190217"/>
            <a:ext cx="2856211" cy="1261884"/>
          </a:xfrm>
          <a:prstGeom prst="rect">
            <a:avLst/>
          </a:prstGeom>
          <a:solidFill>
            <a:schemeClr val="accent1">
              <a:lumMod val="75000"/>
            </a:schemeClr>
          </a:solidFill>
          <a:ln>
            <a:solidFill>
              <a:schemeClr val="accent1"/>
            </a:solidFill>
          </a:ln>
        </p:spPr>
        <p:txBody>
          <a:bodyPr wrap="square" rtlCol="0">
            <a:spAutoFit/>
          </a:bodyPr>
          <a:lstStyle/>
          <a:p>
            <a:pPr algn="ctr"/>
            <a:r>
              <a:rPr lang="es-CO" sz="1400" b="1" dirty="0">
                <a:solidFill>
                  <a:schemeClr val="bg1"/>
                </a:solidFill>
              </a:rPr>
              <a:t>CONCEPTO</a:t>
            </a:r>
          </a:p>
          <a:p>
            <a:endParaRPr lang="es-CO" sz="1400" b="1" dirty="0">
              <a:solidFill>
                <a:schemeClr val="bg1"/>
              </a:solidFill>
            </a:endParaRPr>
          </a:p>
          <a:p>
            <a:r>
              <a:rPr lang="es-CO" sz="1600" b="1" dirty="0">
                <a:solidFill>
                  <a:schemeClr val="bg1"/>
                </a:solidFill>
              </a:rPr>
              <a:t>Unid. Comerciales Vendidas: </a:t>
            </a:r>
          </a:p>
          <a:p>
            <a:r>
              <a:rPr lang="es-CO" sz="1600" b="1" dirty="0">
                <a:solidFill>
                  <a:schemeClr val="bg1"/>
                </a:solidFill>
              </a:rPr>
              <a:t>M.I. Vendidas:</a:t>
            </a:r>
          </a:p>
          <a:p>
            <a:r>
              <a:rPr lang="es-CO" sz="1600" b="1" dirty="0">
                <a:solidFill>
                  <a:schemeClr val="bg1"/>
                </a:solidFill>
              </a:rPr>
              <a:t>Valor Ventas: </a:t>
            </a:r>
            <a:r>
              <a:rPr lang="es-CO" sz="1400" b="1" dirty="0">
                <a:solidFill>
                  <a:schemeClr val="bg1"/>
                </a:solidFill>
              </a:rPr>
              <a:t>	</a:t>
            </a:r>
            <a:r>
              <a:rPr lang="es-CO" sz="1400" dirty="0">
                <a:solidFill>
                  <a:schemeClr val="bg1"/>
                </a:solidFill>
              </a:rPr>
              <a:t>	 </a:t>
            </a:r>
          </a:p>
        </p:txBody>
      </p:sp>
      <p:sp>
        <p:nvSpPr>
          <p:cNvPr id="18" name="CuadroTexto 17"/>
          <p:cNvSpPr txBox="1"/>
          <p:nvPr/>
        </p:nvSpPr>
        <p:spPr>
          <a:xfrm>
            <a:off x="6334867" y="1187733"/>
            <a:ext cx="1137740" cy="1323439"/>
          </a:xfrm>
          <a:prstGeom prst="rect">
            <a:avLst/>
          </a:prstGeom>
          <a:solidFill>
            <a:schemeClr val="tx2">
              <a:lumMod val="20000"/>
              <a:lumOff val="80000"/>
            </a:schemeClr>
          </a:solidFill>
        </p:spPr>
        <p:txBody>
          <a:bodyPr wrap="square" rtlCol="0">
            <a:spAutoFit/>
          </a:bodyPr>
          <a:lstStyle/>
          <a:p>
            <a:pPr algn="ctr"/>
            <a:r>
              <a:rPr lang="es-CO" sz="1600" b="1" u="sng" dirty="0">
                <a:solidFill>
                  <a:schemeClr val="tx2"/>
                </a:solidFill>
              </a:rPr>
              <a:t>AÑO 2016</a:t>
            </a:r>
          </a:p>
          <a:p>
            <a:pPr algn="ctr"/>
            <a:endParaRPr lang="es-CO" sz="1600" dirty="0">
              <a:solidFill>
                <a:schemeClr val="tx2"/>
              </a:solidFill>
            </a:endParaRPr>
          </a:p>
          <a:p>
            <a:pPr algn="ctr"/>
            <a:r>
              <a:rPr lang="es-ES" sz="1600" dirty="0">
                <a:solidFill>
                  <a:schemeClr val="tx2"/>
                </a:solidFill>
              </a:rPr>
              <a:t>80</a:t>
            </a:r>
            <a:endParaRPr lang="es-CO" sz="1600" dirty="0">
              <a:solidFill>
                <a:schemeClr val="tx2"/>
              </a:solidFill>
            </a:endParaRPr>
          </a:p>
          <a:p>
            <a:pPr algn="ctr"/>
            <a:r>
              <a:rPr lang="es-CO" sz="1600" dirty="0">
                <a:solidFill>
                  <a:schemeClr val="tx2"/>
                </a:solidFill>
              </a:rPr>
              <a:t>129</a:t>
            </a:r>
          </a:p>
          <a:p>
            <a:pPr algn="ctr"/>
            <a:r>
              <a:rPr lang="es-CO" sz="1600" b="1" dirty="0">
                <a:solidFill>
                  <a:schemeClr val="tx2"/>
                </a:solidFill>
              </a:rPr>
              <a:t>$22.379</a:t>
            </a:r>
          </a:p>
        </p:txBody>
      </p:sp>
      <p:sp>
        <p:nvSpPr>
          <p:cNvPr id="19" name="CuadroTexto 18"/>
          <p:cNvSpPr txBox="1"/>
          <p:nvPr/>
        </p:nvSpPr>
        <p:spPr>
          <a:xfrm>
            <a:off x="4998688" y="1190218"/>
            <a:ext cx="1137740" cy="1323439"/>
          </a:xfrm>
          <a:prstGeom prst="rect">
            <a:avLst/>
          </a:prstGeom>
          <a:solidFill>
            <a:schemeClr val="tx2">
              <a:lumMod val="20000"/>
              <a:lumOff val="80000"/>
            </a:schemeClr>
          </a:solidFill>
        </p:spPr>
        <p:txBody>
          <a:bodyPr wrap="square" rtlCol="0">
            <a:spAutoFit/>
          </a:bodyPr>
          <a:lstStyle/>
          <a:p>
            <a:pPr algn="ctr"/>
            <a:r>
              <a:rPr lang="es-CO" sz="1600" b="1" u="sng" dirty="0">
                <a:solidFill>
                  <a:schemeClr val="tx2"/>
                </a:solidFill>
              </a:rPr>
              <a:t>AÑO 2015</a:t>
            </a:r>
          </a:p>
          <a:p>
            <a:pPr algn="ctr"/>
            <a:endParaRPr lang="es-CO" sz="1600" dirty="0">
              <a:solidFill>
                <a:schemeClr val="tx2"/>
              </a:solidFill>
            </a:endParaRPr>
          </a:p>
          <a:p>
            <a:pPr algn="ctr"/>
            <a:r>
              <a:rPr lang="es-CO" sz="1600" dirty="0">
                <a:solidFill>
                  <a:schemeClr val="tx2"/>
                </a:solidFill>
              </a:rPr>
              <a:t>25</a:t>
            </a:r>
          </a:p>
          <a:p>
            <a:pPr algn="ctr"/>
            <a:r>
              <a:rPr lang="es-ES" sz="1600" dirty="0">
                <a:solidFill>
                  <a:schemeClr val="tx2"/>
                </a:solidFill>
              </a:rPr>
              <a:t>3</a:t>
            </a:r>
            <a:r>
              <a:rPr lang="es-CO" sz="1600" dirty="0">
                <a:solidFill>
                  <a:schemeClr val="tx2"/>
                </a:solidFill>
              </a:rPr>
              <a:t>8</a:t>
            </a:r>
          </a:p>
          <a:p>
            <a:pPr algn="ctr"/>
            <a:r>
              <a:rPr lang="es-CO" sz="1600" b="1" dirty="0">
                <a:solidFill>
                  <a:schemeClr val="tx2"/>
                </a:solidFill>
              </a:rPr>
              <a:t>$9.917</a:t>
            </a:r>
          </a:p>
        </p:txBody>
      </p:sp>
      <p:sp>
        <p:nvSpPr>
          <p:cNvPr id="22" name="CuadroTexto 21"/>
          <p:cNvSpPr txBox="1"/>
          <p:nvPr/>
        </p:nvSpPr>
        <p:spPr>
          <a:xfrm>
            <a:off x="7621150" y="1205648"/>
            <a:ext cx="1137740" cy="1323439"/>
          </a:xfrm>
          <a:prstGeom prst="rect">
            <a:avLst/>
          </a:prstGeom>
          <a:solidFill>
            <a:schemeClr val="bg1">
              <a:lumMod val="95000"/>
            </a:schemeClr>
          </a:solidFill>
        </p:spPr>
        <p:txBody>
          <a:bodyPr wrap="square" rtlCol="0">
            <a:spAutoFit/>
          </a:bodyPr>
          <a:lstStyle/>
          <a:p>
            <a:pPr algn="ctr"/>
            <a:r>
              <a:rPr lang="es-CO" sz="1600" b="1" u="sng" dirty="0">
                <a:solidFill>
                  <a:schemeClr val="tx2"/>
                </a:solidFill>
              </a:rPr>
              <a:t>AÑO 2017</a:t>
            </a:r>
          </a:p>
          <a:p>
            <a:pPr algn="ctr"/>
            <a:endParaRPr lang="es-CO" sz="1600" b="1" u="sng" dirty="0">
              <a:solidFill>
                <a:schemeClr val="tx2"/>
              </a:solidFill>
            </a:endParaRPr>
          </a:p>
          <a:p>
            <a:pPr algn="ctr"/>
            <a:r>
              <a:rPr lang="es-ES" sz="1600" dirty="0">
                <a:solidFill>
                  <a:schemeClr val="tx2"/>
                </a:solidFill>
              </a:rPr>
              <a:t>90</a:t>
            </a:r>
            <a:endParaRPr lang="es-CO" sz="1600" dirty="0">
              <a:solidFill>
                <a:schemeClr val="tx2"/>
              </a:solidFill>
            </a:endParaRPr>
          </a:p>
          <a:p>
            <a:pPr algn="ctr"/>
            <a:r>
              <a:rPr lang="es-CO" sz="1600" dirty="0">
                <a:solidFill>
                  <a:schemeClr val="tx2"/>
                </a:solidFill>
              </a:rPr>
              <a:t>158</a:t>
            </a:r>
          </a:p>
          <a:p>
            <a:pPr algn="ctr"/>
            <a:r>
              <a:rPr lang="es-CO" sz="1600" b="1" dirty="0">
                <a:solidFill>
                  <a:schemeClr val="tx2"/>
                </a:solidFill>
              </a:rPr>
              <a:t>$45.902</a:t>
            </a:r>
          </a:p>
        </p:txBody>
      </p:sp>
      <p:sp>
        <p:nvSpPr>
          <p:cNvPr id="16" name="Rectángulo 15"/>
          <p:cNvSpPr/>
          <p:nvPr/>
        </p:nvSpPr>
        <p:spPr>
          <a:xfrm>
            <a:off x="0" y="6636318"/>
            <a:ext cx="12192000" cy="22168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sp>
        <p:nvSpPr>
          <p:cNvPr id="23" name="Rectángulo 22"/>
          <p:cNvSpPr/>
          <p:nvPr/>
        </p:nvSpPr>
        <p:spPr>
          <a:xfrm>
            <a:off x="1520603" y="-2"/>
            <a:ext cx="9144000" cy="74890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000" b="1" dirty="0">
                <a:latin typeface="Arial Narrow" panose="020B0606020202030204" pitchFamily="34" charset="0"/>
              </a:rPr>
              <a:t>Resultado Comercialización Inmuebles – CISA. </a:t>
            </a:r>
          </a:p>
        </p:txBody>
      </p:sp>
      <p:pic>
        <p:nvPicPr>
          <p:cNvPr id="24"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0681" y="73424"/>
            <a:ext cx="1233817" cy="635238"/>
          </a:xfrm>
          <a:prstGeom prst="rect">
            <a:avLst/>
          </a:prstGeom>
        </p:spPr>
      </p:pic>
      <p:sp>
        <p:nvSpPr>
          <p:cNvPr id="21" name="CuadroTexto 20"/>
          <p:cNvSpPr txBox="1"/>
          <p:nvPr/>
        </p:nvSpPr>
        <p:spPr>
          <a:xfrm>
            <a:off x="5036673" y="2760951"/>
            <a:ext cx="2409524" cy="338554"/>
          </a:xfrm>
          <a:prstGeom prst="rect">
            <a:avLst/>
          </a:prstGeom>
          <a:noFill/>
          <a:ln>
            <a:noFill/>
          </a:ln>
        </p:spPr>
        <p:txBody>
          <a:bodyPr wrap="square" rtlCol="0">
            <a:spAutoFit/>
          </a:bodyPr>
          <a:lstStyle/>
          <a:p>
            <a:pPr algn="ctr"/>
            <a:r>
              <a:rPr lang="es-CO" sz="1600" b="1" dirty="0">
                <a:solidFill>
                  <a:srgbClr val="92D050"/>
                </a:solidFill>
              </a:rPr>
              <a:t>$32.296 (2 años) </a:t>
            </a:r>
          </a:p>
        </p:txBody>
      </p:sp>
      <p:sp>
        <p:nvSpPr>
          <p:cNvPr id="3" name="Cerrar llave 2"/>
          <p:cNvSpPr/>
          <p:nvPr/>
        </p:nvSpPr>
        <p:spPr>
          <a:xfrm rot="5400000">
            <a:off x="6159858" y="1479493"/>
            <a:ext cx="151579" cy="2473920"/>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dirty="0"/>
          </a:p>
        </p:txBody>
      </p:sp>
      <p:sp>
        <p:nvSpPr>
          <p:cNvPr id="30" name="Cerrar llave 29"/>
          <p:cNvSpPr/>
          <p:nvPr/>
        </p:nvSpPr>
        <p:spPr>
          <a:xfrm rot="5400000">
            <a:off x="6832590" y="1290725"/>
            <a:ext cx="75791" cy="3776809"/>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dirty="0"/>
          </a:p>
        </p:txBody>
      </p:sp>
      <p:sp>
        <p:nvSpPr>
          <p:cNvPr id="31" name="CuadroTexto 30"/>
          <p:cNvSpPr txBox="1"/>
          <p:nvPr/>
        </p:nvSpPr>
        <p:spPr>
          <a:xfrm>
            <a:off x="5665722" y="3223675"/>
            <a:ext cx="2409524" cy="338554"/>
          </a:xfrm>
          <a:prstGeom prst="rect">
            <a:avLst/>
          </a:prstGeom>
          <a:noFill/>
          <a:ln>
            <a:noFill/>
          </a:ln>
        </p:spPr>
        <p:txBody>
          <a:bodyPr wrap="square" rtlCol="0">
            <a:spAutoFit/>
          </a:bodyPr>
          <a:lstStyle/>
          <a:p>
            <a:pPr algn="ctr"/>
            <a:r>
              <a:rPr lang="es-CO" sz="1600" b="1" dirty="0">
                <a:solidFill>
                  <a:srgbClr val="92D050"/>
                </a:solidFill>
              </a:rPr>
              <a:t>$78.198 </a:t>
            </a:r>
            <a:r>
              <a:rPr lang="es-CO" sz="1200" b="1" dirty="0">
                <a:solidFill>
                  <a:srgbClr val="92D050"/>
                </a:solidFill>
              </a:rPr>
              <a:t>(3 años)</a:t>
            </a:r>
            <a:r>
              <a:rPr lang="es-CO" sz="1600" b="1" dirty="0">
                <a:solidFill>
                  <a:srgbClr val="92D050"/>
                </a:solidFill>
              </a:rPr>
              <a:t> </a:t>
            </a:r>
          </a:p>
        </p:txBody>
      </p:sp>
      <p:sp>
        <p:nvSpPr>
          <p:cNvPr id="6" name="CuadroTexto 5"/>
          <p:cNvSpPr txBox="1"/>
          <p:nvPr/>
        </p:nvSpPr>
        <p:spPr>
          <a:xfrm>
            <a:off x="9016624" y="2210941"/>
            <a:ext cx="732871" cy="338554"/>
          </a:xfrm>
          <a:prstGeom prst="rect">
            <a:avLst/>
          </a:prstGeom>
          <a:noFill/>
          <a:ln>
            <a:noFill/>
          </a:ln>
        </p:spPr>
        <p:txBody>
          <a:bodyPr wrap="square" rtlCol="0">
            <a:spAutoFit/>
          </a:bodyPr>
          <a:lstStyle/>
          <a:p>
            <a:pPr algn="r"/>
            <a:r>
              <a:rPr lang="es-CO" sz="1600" b="1" dirty="0">
                <a:solidFill>
                  <a:srgbClr val="92D050"/>
                </a:solidFill>
              </a:rPr>
              <a:t>105%</a:t>
            </a:r>
          </a:p>
        </p:txBody>
      </p:sp>
      <p:sp>
        <p:nvSpPr>
          <p:cNvPr id="7" name="Flecha derecha 6"/>
          <p:cNvSpPr/>
          <p:nvPr/>
        </p:nvSpPr>
        <p:spPr>
          <a:xfrm rot="16200000">
            <a:off x="9791968" y="2235282"/>
            <a:ext cx="175064" cy="260005"/>
          </a:xfrm>
          <a:prstGeom prst="rightArrow">
            <a:avLst/>
          </a:prstGeom>
          <a:solidFill>
            <a:srgbClr val="92D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endParaRPr lang="es-CO" sz="1600">
              <a:solidFill>
                <a:srgbClr val="92D050"/>
              </a:solidFill>
            </a:endParaRPr>
          </a:p>
        </p:txBody>
      </p:sp>
      <p:sp>
        <p:nvSpPr>
          <p:cNvPr id="20" name="CuadroTexto 19"/>
          <p:cNvSpPr txBox="1"/>
          <p:nvPr/>
        </p:nvSpPr>
        <p:spPr>
          <a:xfrm>
            <a:off x="9016624" y="1895994"/>
            <a:ext cx="732871" cy="338554"/>
          </a:xfrm>
          <a:prstGeom prst="rect">
            <a:avLst/>
          </a:prstGeom>
          <a:noFill/>
        </p:spPr>
        <p:txBody>
          <a:bodyPr wrap="square" rtlCol="0">
            <a:spAutoFit/>
          </a:bodyPr>
          <a:lstStyle/>
          <a:p>
            <a:pPr algn="r"/>
            <a:r>
              <a:rPr lang="es-CO" sz="1600" b="1" dirty="0">
                <a:solidFill>
                  <a:srgbClr val="92D050"/>
                </a:solidFill>
              </a:rPr>
              <a:t>22.4%</a:t>
            </a:r>
          </a:p>
        </p:txBody>
      </p:sp>
      <p:sp>
        <p:nvSpPr>
          <p:cNvPr id="25" name="Flecha derecha 24"/>
          <p:cNvSpPr/>
          <p:nvPr/>
        </p:nvSpPr>
        <p:spPr>
          <a:xfrm rot="16200000">
            <a:off x="9791968" y="1906894"/>
            <a:ext cx="175064" cy="260005"/>
          </a:xfrm>
          <a:prstGeom prst="rightArrow">
            <a:avLst/>
          </a:prstGeom>
          <a:solidFill>
            <a:srgbClr val="92D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endParaRPr lang="es-CO" sz="1600">
              <a:solidFill>
                <a:srgbClr val="92D050"/>
              </a:solidFill>
            </a:endParaRPr>
          </a:p>
        </p:txBody>
      </p:sp>
      <p:sp>
        <p:nvSpPr>
          <p:cNvPr id="26" name="CuadroTexto 25"/>
          <p:cNvSpPr txBox="1"/>
          <p:nvPr/>
        </p:nvSpPr>
        <p:spPr>
          <a:xfrm>
            <a:off x="8907434" y="1625333"/>
            <a:ext cx="844336" cy="338554"/>
          </a:xfrm>
          <a:prstGeom prst="rect">
            <a:avLst/>
          </a:prstGeom>
          <a:noFill/>
        </p:spPr>
        <p:txBody>
          <a:bodyPr wrap="square" rtlCol="0">
            <a:spAutoFit/>
          </a:bodyPr>
          <a:lstStyle/>
          <a:p>
            <a:pPr algn="r"/>
            <a:r>
              <a:rPr lang="es-CO" sz="1600" b="1" dirty="0">
                <a:solidFill>
                  <a:srgbClr val="92D050"/>
                </a:solidFill>
              </a:rPr>
              <a:t>12.5%%</a:t>
            </a:r>
          </a:p>
        </p:txBody>
      </p:sp>
      <p:sp>
        <p:nvSpPr>
          <p:cNvPr id="27" name="Flecha derecha 26"/>
          <p:cNvSpPr/>
          <p:nvPr/>
        </p:nvSpPr>
        <p:spPr>
          <a:xfrm rot="16200000">
            <a:off x="9794239" y="1608910"/>
            <a:ext cx="175064" cy="260004"/>
          </a:xfrm>
          <a:prstGeom prst="rightArrow">
            <a:avLst/>
          </a:prstGeom>
          <a:solidFill>
            <a:srgbClr val="92D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endParaRPr lang="es-CO" sz="1600">
              <a:solidFill>
                <a:srgbClr val="92D050"/>
              </a:solidFill>
            </a:endParaRPr>
          </a:p>
        </p:txBody>
      </p:sp>
      <p:pic>
        <p:nvPicPr>
          <p:cNvPr id="28" name="Imagen 27"/>
          <p:cNvPicPr>
            <a:picLocks noChangeAspect="1"/>
          </p:cNvPicPr>
          <p:nvPr/>
        </p:nvPicPr>
        <p:blipFill rotWithShape="1">
          <a:blip r:embed="rId4"/>
          <a:srcRect l="2836" t="37456" r="48657" b="12635"/>
          <a:stretch/>
        </p:blipFill>
        <p:spPr>
          <a:xfrm>
            <a:off x="1993935" y="4195897"/>
            <a:ext cx="2856211" cy="2057364"/>
          </a:xfrm>
          <a:prstGeom prst="rect">
            <a:avLst/>
          </a:prstGeom>
        </p:spPr>
      </p:pic>
      <p:sp>
        <p:nvSpPr>
          <p:cNvPr id="32" name="CuadroTexto 31"/>
          <p:cNvSpPr txBox="1"/>
          <p:nvPr/>
        </p:nvSpPr>
        <p:spPr>
          <a:xfrm>
            <a:off x="1925179" y="3761986"/>
            <a:ext cx="6718096" cy="338554"/>
          </a:xfrm>
          <a:prstGeom prst="rect">
            <a:avLst/>
          </a:prstGeom>
          <a:noFill/>
        </p:spPr>
        <p:txBody>
          <a:bodyPr wrap="square" rtlCol="0">
            <a:spAutoFit/>
          </a:bodyPr>
          <a:lstStyle/>
          <a:p>
            <a:r>
              <a:rPr lang="es-CO" sz="1600" b="1" u="sng" dirty="0">
                <a:solidFill>
                  <a:schemeClr val="accent1">
                    <a:lumMod val="75000"/>
                  </a:schemeClr>
                </a:solidFill>
              </a:rPr>
              <a:t>Tipos de inmuebles comercializados año 2017.</a:t>
            </a:r>
          </a:p>
        </p:txBody>
      </p:sp>
      <p:pic>
        <p:nvPicPr>
          <p:cNvPr id="33" name="Imagen 32"/>
          <p:cNvPicPr>
            <a:picLocks noChangeAspect="1"/>
          </p:cNvPicPr>
          <p:nvPr/>
        </p:nvPicPr>
        <p:blipFill>
          <a:blip r:embed="rId5"/>
          <a:stretch>
            <a:fillRect/>
          </a:stretch>
        </p:blipFill>
        <p:spPr>
          <a:xfrm>
            <a:off x="6355123" y="3870399"/>
            <a:ext cx="4815640" cy="2704916"/>
          </a:xfrm>
          <a:prstGeom prst="rect">
            <a:avLst/>
          </a:prstGeom>
        </p:spPr>
      </p:pic>
      <p:sp>
        <p:nvSpPr>
          <p:cNvPr id="38" name="Rectángulo 37">
            <a:extLst>
              <a:ext uri="{FF2B5EF4-FFF2-40B4-BE49-F238E27FC236}">
                <a16:creationId xmlns:a16="http://schemas.microsoft.com/office/drawing/2014/main" id="{03DC16A6-C3B1-4761-B8DA-F4EF34AE703A}"/>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39" name="Imagen 38" descr="Fondos oscuros-01.png">
            <a:extLst>
              <a:ext uri="{FF2B5EF4-FFF2-40B4-BE49-F238E27FC236}">
                <a16:creationId xmlns:a16="http://schemas.microsoft.com/office/drawing/2014/main" id="{1129F9BC-6739-4B58-BE29-5F75FEEEDF7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40" name="CuadroTexto 39">
            <a:extLst>
              <a:ext uri="{FF2B5EF4-FFF2-40B4-BE49-F238E27FC236}">
                <a16:creationId xmlns:a16="http://schemas.microsoft.com/office/drawing/2014/main" id="{A5B177BF-C56B-45CB-A738-CE51065279E5}"/>
              </a:ext>
            </a:extLst>
          </p:cNvPr>
          <p:cNvSpPr txBox="1"/>
          <p:nvPr/>
        </p:nvSpPr>
        <p:spPr>
          <a:xfrm>
            <a:off x="4345757" y="246800"/>
            <a:ext cx="7193871" cy="523220"/>
          </a:xfrm>
          <a:prstGeom prst="rect">
            <a:avLst/>
          </a:prstGeom>
          <a:noFill/>
        </p:spPr>
        <p:txBody>
          <a:bodyPr wrap="square" rtlCol="0">
            <a:spAutoFit/>
          </a:bodyPr>
          <a:lstStyle/>
          <a:p>
            <a:pPr algn="r"/>
            <a:r>
              <a:rPr lang="es-ES" sz="2800" b="1" dirty="0">
                <a:solidFill>
                  <a:schemeClr val="bg1"/>
                </a:solidFill>
              </a:rPr>
              <a:t>RESULTADOS COMERCIALIZACIÓN CISA</a:t>
            </a:r>
            <a:endParaRPr lang="es-ES" sz="2800" dirty="0">
              <a:solidFill>
                <a:schemeClr val="bg1"/>
              </a:solidFill>
            </a:endParaRPr>
          </a:p>
        </p:txBody>
      </p:sp>
    </p:spTree>
    <p:extLst>
      <p:ext uri="{BB962C8B-B14F-4D97-AF65-F5344CB8AC3E}">
        <p14:creationId xmlns:p14="http://schemas.microsoft.com/office/powerpoint/2010/main" val="365683558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ángulo 22"/>
          <p:cNvSpPr/>
          <p:nvPr/>
        </p:nvSpPr>
        <p:spPr>
          <a:xfrm>
            <a:off x="1520603" y="-14289"/>
            <a:ext cx="9144000" cy="74890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000" b="1" dirty="0">
                <a:latin typeface="Arial Narrow" panose="020B0606020202030204" pitchFamily="34" charset="0"/>
              </a:rPr>
              <a:t>Estado portafolio de inmuebles (15 Ene. 2018) </a:t>
            </a:r>
          </a:p>
        </p:txBody>
      </p:sp>
      <p:pic>
        <p:nvPicPr>
          <p:cNvPr id="24"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0681" y="73424"/>
            <a:ext cx="1233817" cy="635238"/>
          </a:xfrm>
          <a:prstGeom prst="rect">
            <a:avLst/>
          </a:prstGeom>
        </p:spPr>
      </p:pic>
      <p:sp>
        <p:nvSpPr>
          <p:cNvPr id="9" name="CuadroTexto 8"/>
          <p:cNvSpPr txBox="1"/>
          <p:nvPr/>
        </p:nvSpPr>
        <p:spPr>
          <a:xfrm>
            <a:off x="7036832" y="1294808"/>
            <a:ext cx="2321361" cy="261610"/>
          </a:xfrm>
          <a:prstGeom prst="rect">
            <a:avLst/>
          </a:prstGeom>
          <a:noFill/>
        </p:spPr>
        <p:txBody>
          <a:bodyPr wrap="square" rtlCol="0">
            <a:spAutoFit/>
          </a:bodyPr>
          <a:lstStyle/>
          <a:p>
            <a:pPr algn="r"/>
            <a:r>
              <a:rPr lang="es-CO" sz="1100" dirty="0">
                <a:solidFill>
                  <a:schemeClr val="tx2"/>
                </a:solidFill>
                <a:latin typeface="Arial Narrow" panose="020B0606020202030204" pitchFamily="34" charset="0"/>
              </a:rPr>
              <a:t>Cifras en Millones $</a:t>
            </a:r>
          </a:p>
        </p:txBody>
      </p:sp>
      <p:sp>
        <p:nvSpPr>
          <p:cNvPr id="10" name="CuadroTexto 9"/>
          <p:cNvSpPr txBox="1"/>
          <p:nvPr/>
        </p:nvSpPr>
        <p:spPr>
          <a:xfrm>
            <a:off x="1764909" y="1511961"/>
            <a:ext cx="1573605" cy="738664"/>
          </a:xfrm>
          <a:prstGeom prst="rect">
            <a:avLst/>
          </a:prstGeom>
          <a:noFill/>
        </p:spPr>
        <p:txBody>
          <a:bodyPr wrap="square" rtlCol="0">
            <a:spAutoFit/>
          </a:bodyPr>
          <a:lstStyle/>
          <a:p>
            <a:pPr algn="just"/>
            <a:r>
              <a:rPr lang="es-CO" sz="1400" b="1" dirty="0">
                <a:solidFill>
                  <a:schemeClr val="accent1">
                    <a:lumMod val="75000"/>
                  </a:schemeClr>
                </a:solidFill>
              </a:rPr>
              <a:t>Inmuebles publicados  Disponible.</a:t>
            </a:r>
          </a:p>
        </p:txBody>
      </p:sp>
      <p:sp>
        <p:nvSpPr>
          <p:cNvPr id="12" name="CuadroTexto 11"/>
          <p:cNvSpPr txBox="1"/>
          <p:nvPr/>
        </p:nvSpPr>
        <p:spPr>
          <a:xfrm>
            <a:off x="1593459" y="3489871"/>
            <a:ext cx="1745055" cy="954107"/>
          </a:xfrm>
          <a:prstGeom prst="rect">
            <a:avLst/>
          </a:prstGeom>
          <a:noFill/>
        </p:spPr>
        <p:txBody>
          <a:bodyPr wrap="square" rtlCol="0">
            <a:spAutoFit/>
          </a:bodyPr>
          <a:lstStyle/>
          <a:p>
            <a:r>
              <a:rPr lang="es-CO" sz="1400" b="1" dirty="0">
                <a:solidFill>
                  <a:schemeClr val="accent1">
                    <a:lumMod val="75000"/>
                  </a:schemeClr>
                </a:solidFill>
              </a:rPr>
              <a:t>Estado Recaudos Inmuebles en proceso de formalización</a:t>
            </a:r>
          </a:p>
        </p:txBody>
      </p:sp>
      <p:sp>
        <p:nvSpPr>
          <p:cNvPr id="14" name="Rectángulo 13"/>
          <p:cNvSpPr/>
          <p:nvPr/>
        </p:nvSpPr>
        <p:spPr>
          <a:xfrm>
            <a:off x="1524000" y="6636318"/>
            <a:ext cx="9144000" cy="22168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sp>
        <p:nvSpPr>
          <p:cNvPr id="11" name="CuadroTexto 10"/>
          <p:cNvSpPr txBox="1"/>
          <p:nvPr/>
        </p:nvSpPr>
        <p:spPr>
          <a:xfrm>
            <a:off x="1679183" y="5683222"/>
            <a:ext cx="1745055" cy="523220"/>
          </a:xfrm>
          <a:prstGeom prst="rect">
            <a:avLst/>
          </a:prstGeom>
          <a:noFill/>
        </p:spPr>
        <p:txBody>
          <a:bodyPr wrap="square" rtlCol="0">
            <a:spAutoFit/>
          </a:bodyPr>
          <a:lstStyle/>
          <a:p>
            <a:r>
              <a:rPr lang="es-CO" sz="1400" b="1" dirty="0">
                <a:solidFill>
                  <a:schemeClr val="accent1">
                    <a:lumMod val="75000"/>
                  </a:schemeClr>
                </a:solidFill>
              </a:rPr>
              <a:t>Estado Inmuebles</a:t>
            </a:r>
          </a:p>
          <a:p>
            <a:r>
              <a:rPr lang="es-CO" sz="1400" b="1" dirty="0">
                <a:solidFill>
                  <a:schemeClr val="accent1">
                    <a:lumMod val="75000"/>
                  </a:schemeClr>
                </a:solidFill>
              </a:rPr>
              <a:t>No disponibles</a:t>
            </a:r>
          </a:p>
        </p:txBody>
      </p:sp>
      <p:graphicFrame>
        <p:nvGraphicFramePr>
          <p:cNvPr id="6" name="Tabla 5"/>
          <p:cNvGraphicFramePr>
            <a:graphicFrameLocks noGrp="1"/>
          </p:cNvGraphicFramePr>
          <p:nvPr>
            <p:extLst/>
          </p:nvPr>
        </p:nvGraphicFramePr>
        <p:xfrm>
          <a:off x="3881439" y="5186422"/>
          <a:ext cx="6310787" cy="1373505"/>
        </p:xfrm>
        <a:graphic>
          <a:graphicData uri="http://schemas.openxmlformats.org/drawingml/2006/table">
            <a:tbl>
              <a:tblPr/>
              <a:tblGrid>
                <a:gridCol w="2903456">
                  <a:extLst>
                    <a:ext uri="{9D8B030D-6E8A-4147-A177-3AD203B41FA5}">
                      <a16:colId xmlns:a16="http://schemas.microsoft.com/office/drawing/2014/main" val="20000"/>
                    </a:ext>
                  </a:extLst>
                </a:gridCol>
                <a:gridCol w="197322">
                  <a:extLst>
                    <a:ext uri="{9D8B030D-6E8A-4147-A177-3AD203B41FA5}">
                      <a16:colId xmlns:a16="http://schemas.microsoft.com/office/drawing/2014/main" val="20001"/>
                    </a:ext>
                  </a:extLst>
                </a:gridCol>
                <a:gridCol w="197322">
                  <a:extLst>
                    <a:ext uri="{9D8B030D-6E8A-4147-A177-3AD203B41FA5}">
                      <a16:colId xmlns:a16="http://schemas.microsoft.com/office/drawing/2014/main" val="20002"/>
                    </a:ext>
                  </a:extLst>
                </a:gridCol>
                <a:gridCol w="1004229">
                  <a:extLst>
                    <a:ext uri="{9D8B030D-6E8A-4147-A177-3AD203B41FA5}">
                      <a16:colId xmlns:a16="http://schemas.microsoft.com/office/drawing/2014/main" val="20003"/>
                    </a:ext>
                  </a:extLst>
                </a:gridCol>
                <a:gridCol w="1004229">
                  <a:extLst>
                    <a:ext uri="{9D8B030D-6E8A-4147-A177-3AD203B41FA5}">
                      <a16:colId xmlns:a16="http://schemas.microsoft.com/office/drawing/2014/main" val="20004"/>
                    </a:ext>
                  </a:extLst>
                </a:gridCol>
                <a:gridCol w="1004229">
                  <a:extLst>
                    <a:ext uri="{9D8B030D-6E8A-4147-A177-3AD203B41FA5}">
                      <a16:colId xmlns:a16="http://schemas.microsoft.com/office/drawing/2014/main" val="20005"/>
                    </a:ext>
                  </a:extLst>
                </a:gridCol>
              </a:tblGrid>
              <a:tr h="228600">
                <a:tc>
                  <a:txBody>
                    <a:bodyPr/>
                    <a:lstStyle/>
                    <a:p>
                      <a:pPr algn="l" fontAlgn="ctr"/>
                      <a:r>
                        <a:rPr lang="es-CO" sz="1400" b="1" i="0" u="none" strike="noStrike" dirty="0">
                          <a:solidFill>
                            <a:srgbClr val="C65911"/>
                          </a:solidFill>
                          <a:effectLst/>
                          <a:latin typeface="Calibri" panose="020F0502020204030204" pitchFamily="34" charset="0"/>
                        </a:rPr>
                        <a:t>Estado </a:t>
                      </a:r>
                    </a:p>
                  </a:txBody>
                  <a:tcPr marL="9525" marR="9525" marT="9525" marB="0" anchor="ctr">
                    <a:lnL>
                      <a:noFill/>
                    </a:lnL>
                    <a:lnR>
                      <a:noFill/>
                    </a:lnR>
                    <a:lnT>
                      <a:noFill/>
                    </a:lnT>
                    <a:lnB w="12700" cap="flat" cmpd="sng" algn="ctr">
                      <a:solidFill>
                        <a:srgbClr val="C65911"/>
                      </a:solidFill>
                      <a:prstDash val="solid"/>
                      <a:round/>
                      <a:headEnd type="none" w="med" len="med"/>
                      <a:tailEnd type="none" w="med" len="med"/>
                    </a:lnB>
                  </a:tcPr>
                </a:tc>
                <a:tc>
                  <a:txBody>
                    <a:bodyPr/>
                    <a:lstStyle/>
                    <a:p>
                      <a:pPr algn="ctr" fontAlgn="ctr"/>
                      <a:r>
                        <a:rPr lang="es-CO" sz="1400" b="1" i="0" u="none" strike="noStrike">
                          <a:solidFill>
                            <a:srgbClr val="C65911"/>
                          </a:solidFill>
                          <a:effectLst/>
                          <a:latin typeface="Calibri" panose="020F0502020204030204" pitchFamily="34" charset="0"/>
                        </a:rPr>
                        <a:t> </a:t>
                      </a:r>
                    </a:p>
                  </a:txBody>
                  <a:tcPr marL="9525" marR="9525" marT="9525" marB="0" anchor="ctr">
                    <a:lnL>
                      <a:noFill/>
                    </a:lnL>
                    <a:lnR>
                      <a:noFill/>
                    </a:lnR>
                    <a:lnT>
                      <a:noFill/>
                    </a:lnT>
                    <a:lnB w="12700" cap="flat" cmpd="sng" algn="ctr">
                      <a:solidFill>
                        <a:srgbClr val="C65911"/>
                      </a:solidFill>
                      <a:prstDash val="solid"/>
                      <a:round/>
                      <a:headEnd type="none" w="med" len="med"/>
                      <a:tailEnd type="none" w="med" len="med"/>
                    </a:lnB>
                  </a:tcPr>
                </a:tc>
                <a:tc>
                  <a:txBody>
                    <a:bodyPr/>
                    <a:lstStyle/>
                    <a:p>
                      <a:pPr algn="ctr" fontAlgn="ctr"/>
                      <a:r>
                        <a:rPr lang="es-CO" sz="1400" b="1" i="0" u="none" strike="noStrike">
                          <a:solidFill>
                            <a:srgbClr val="C65911"/>
                          </a:solidFill>
                          <a:effectLst/>
                          <a:latin typeface="Calibri" panose="020F0502020204030204" pitchFamily="34" charset="0"/>
                        </a:rPr>
                        <a:t> </a:t>
                      </a:r>
                    </a:p>
                  </a:txBody>
                  <a:tcPr marL="9525" marR="9525" marT="9525" marB="0" anchor="ctr">
                    <a:lnL>
                      <a:noFill/>
                    </a:lnL>
                    <a:lnR>
                      <a:noFill/>
                    </a:lnR>
                    <a:lnT>
                      <a:noFill/>
                    </a:lnT>
                    <a:lnB w="12700" cap="flat" cmpd="sng" algn="ctr">
                      <a:solidFill>
                        <a:srgbClr val="C65911"/>
                      </a:solidFill>
                      <a:prstDash val="solid"/>
                      <a:round/>
                      <a:headEnd type="none" w="med" len="med"/>
                      <a:tailEnd type="none" w="med" len="med"/>
                    </a:lnB>
                  </a:tcPr>
                </a:tc>
                <a:tc>
                  <a:txBody>
                    <a:bodyPr/>
                    <a:lstStyle/>
                    <a:p>
                      <a:pPr algn="ctr" fontAlgn="ctr"/>
                      <a:r>
                        <a:rPr lang="es-CO" sz="1400" b="1" i="0" u="none" strike="noStrike">
                          <a:solidFill>
                            <a:srgbClr val="C65911"/>
                          </a:solidFill>
                          <a:effectLst/>
                          <a:latin typeface="Calibri" panose="020F0502020204030204" pitchFamily="34" charset="0"/>
                        </a:rPr>
                        <a:t>Unidades</a:t>
                      </a:r>
                    </a:p>
                  </a:txBody>
                  <a:tcPr marL="9525" marR="9525" marT="9525" marB="0" anchor="ctr">
                    <a:lnL>
                      <a:noFill/>
                    </a:lnL>
                    <a:lnR>
                      <a:noFill/>
                    </a:lnR>
                    <a:lnT>
                      <a:noFill/>
                    </a:lnT>
                    <a:lnB w="12700" cap="flat" cmpd="sng" algn="ctr">
                      <a:solidFill>
                        <a:srgbClr val="C65911"/>
                      </a:solidFill>
                      <a:prstDash val="solid"/>
                      <a:round/>
                      <a:headEnd type="none" w="med" len="med"/>
                      <a:tailEnd type="none" w="med" len="med"/>
                    </a:lnB>
                  </a:tcPr>
                </a:tc>
                <a:tc>
                  <a:txBody>
                    <a:bodyPr/>
                    <a:lstStyle/>
                    <a:p>
                      <a:pPr algn="ctr" fontAlgn="ctr"/>
                      <a:r>
                        <a:rPr lang="es-CO" sz="1400" b="1" i="0" u="none" strike="noStrike">
                          <a:solidFill>
                            <a:srgbClr val="C65911"/>
                          </a:solidFill>
                          <a:effectLst/>
                          <a:latin typeface="Calibri" panose="020F0502020204030204" pitchFamily="34" charset="0"/>
                        </a:rPr>
                        <a:t>FMI.</a:t>
                      </a:r>
                    </a:p>
                  </a:txBody>
                  <a:tcPr marL="9525" marR="9525" marT="9525" marB="0" anchor="ctr">
                    <a:lnL>
                      <a:noFill/>
                    </a:lnL>
                    <a:lnR>
                      <a:noFill/>
                    </a:lnR>
                    <a:lnT>
                      <a:noFill/>
                    </a:lnT>
                    <a:lnB w="12700" cap="flat" cmpd="sng" algn="ctr">
                      <a:solidFill>
                        <a:srgbClr val="C65911"/>
                      </a:solidFill>
                      <a:prstDash val="solid"/>
                      <a:round/>
                      <a:headEnd type="none" w="med" len="med"/>
                      <a:tailEnd type="none" w="med" len="med"/>
                    </a:lnB>
                  </a:tcPr>
                </a:tc>
                <a:tc>
                  <a:txBody>
                    <a:bodyPr/>
                    <a:lstStyle/>
                    <a:p>
                      <a:pPr algn="r" fontAlgn="ctr"/>
                      <a:r>
                        <a:rPr lang="es-CO" sz="1400" b="1" i="0" u="none" strike="noStrike">
                          <a:solidFill>
                            <a:srgbClr val="C65911"/>
                          </a:solidFill>
                          <a:effectLst/>
                          <a:latin typeface="Calibri" panose="020F0502020204030204" pitchFamily="34" charset="0"/>
                        </a:rPr>
                        <a:t>Valor Venta</a:t>
                      </a:r>
                    </a:p>
                  </a:txBody>
                  <a:tcPr marL="9525" marR="9525" marT="9525" marB="0" anchor="ctr">
                    <a:lnL>
                      <a:noFill/>
                    </a:lnL>
                    <a:lnR>
                      <a:noFill/>
                    </a:lnR>
                    <a:lnT>
                      <a:noFill/>
                    </a:lnT>
                    <a:lnB w="12700" cap="flat" cmpd="sng" algn="ctr">
                      <a:solidFill>
                        <a:srgbClr val="C65911"/>
                      </a:solidFill>
                      <a:prstDash val="solid"/>
                      <a:round/>
                      <a:headEnd type="none" w="med" len="med"/>
                      <a:tailEnd type="none" w="med" len="med"/>
                    </a:lnB>
                  </a:tcPr>
                </a:tc>
                <a:extLst>
                  <a:ext uri="{0D108BD9-81ED-4DB2-BD59-A6C34878D82A}">
                    <a16:rowId xmlns:a16="http://schemas.microsoft.com/office/drawing/2014/main" val="10000"/>
                  </a:ext>
                </a:extLst>
              </a:tr>
              <a:tr h="104775">
                <a:tc>
                  <a:txBody>
                    <a:bodyPr/>
                    <a:lstStyle/>
                    <a:p>
                      <a:pPr algn="l" fontAlgn="ctr"/>
                      <a:endParaRPr lang="es-CO" sz="1400" b="1" i="0" u="none" strike="noStrike">
                        <a:solidFill>
                          <a:srgbClr val="2F75B5"/>
                        </a:solidFill>
                        <a:effectLst/>
                        <a:latin typeface="Calibri" panose="020F0502020204030204" pitchFamily="34" charset="0"/>
                      </a:endParaRPr>
                    </a:p>
                  </a:txBody>
                  <a:tcPr marL="9525" marR="9525" marT="9525" marB="0" anchor="ctr">
                    <a:lnL>
                      <a:noFill/>
                    </a:lnL>
                    <a:lnR>
                      <a:noFill/>
                    </a:lnR>
                    <a:lnT w="12700" cap="flat" cmpd="sng" algn="ctr">
                      <a:solidFill>
                        <a:srgbClr val="C65911"/>
                      </a:solidFill>
                      <a:prstDash val="solid"/>
                      <a:round/>
                      <a:headEnd type="none" w="med" len="med"/>
                      <a:tailEnd type="none" w="med" len="med"/>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9525" marR="9525" marT="9525" marB="0" anchor="ctr">
                    <a:lnL>
                      <a:noFill/>
                    </a:lnL>
                    <a:lnR>
                      <a:noFill/>
                    </a:lnR>
                    <a:lnT w="12700" cap="flat" cmpd="sng" algn="ctr">
                      <a:solidFill>
                        <a:srgbClr val="C65911"/>
                      </a:solidFill>
                      <a:prstDash val="solid"/>
                      <a:round/>
                      <a:headEnd type="none" w="med" len="med"/>
                      <a:tailEnd type="none" w="med" len="med"/>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9525" marR="9525" marT="9525" marB="0" anchor="ctr">
                    <a:lnL>
                      <a:noFill/>
                    </a:lnL>
                    <a:lnR>
                      <a:noFill/>
                    </a:lnR>
                    <a:lnT w="12700" cap="flat" cmpd="sng" algn="ctr">
                      <a:solidFill>
                        <a:srgbClr val="C65911"/>
                      </a:solidFill>
                      <a:prstDash val="solid"/>
                      <a:round/>
                      <a:headEnd type="none" w="med" len="med"/>
                      <a:tailEnd type="none" w="med" len="med"/>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9525" marR="9525" marT="9525" marB="0" anchor="ctr">
                    <a:lnL>
                      <a:noFill/>
                    </a:lnL>
                    <a:lnR>
                      <a:noFill/>
                    </a:lnR>
                    <a:lnT w="12700" cap="flat" cmpd="sng" algn="ctr">
                      <a:solidFill>
                        <a:srgbClr val="C65911"/>
                      </a:solidFill>
                      <a:prstDash val="solid"/>
                      <a:round/>
                      <a:headEnd type="none" w="med" len="med"/>
                      <a:tailEnd type="none" w="med" len="med"/>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9525" marR="9525" marT="9525" marB="0" anchor="ctr">
                    <a:lnL>
                      <a:noFill/>
                    </a:lnL>
                    <a:lnR>
                      <a:noFill/>
                    </a:lnR>
                    <a:lnT w="12700" cap="flat" cmpd="sng" algn="ctr">
                      <a:solidFill>
                        <a:srgbClr val="C65911"/>
                      </a:solidFill>
                      <a:prstDash val="solid"/>
                      <a:round/>
                      <a:headEnd type="none" w="med" len="med"/>
                      <a:tailEnd type="none" w="med" len="med"/>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9525" marR="9525" marT="9525" marB="0" anchor="ctr">
                    <a:lnL>
                      <a:noFill/>
                    </a:lnL>
                    <a:lnR>
                      <a:noFill/>
                    </a:lnR>
                    <a:lnT w="12700" cap="flat" cmpd="sng" algn="ctr">
                      <a:solidFill>
                        <a:srgbClr val="C65911"/>
                      </a:solidFill>
                      <a:prstDash val="solid"/>
                      <a:round/>
                      <a:headEnd type="none" w="med" len="med"/>
                      <a:tailEnd type="none" w="med" len="med"/>
                    </a:lnT>
                    <a:lnB>
                      <a:noFill/>
                    </a:lnB>
                  </a:tcPr>
                </a:tc>
                <a:extLst>
                  <a:ext uri="{0D108BD9-81ED-4DB2-BD59-A6C34878D82A}">
                    <a16:rowId xmlns:a16="http://schemas.microsoft.com/office/drawing/2014/main" val="10001"/>
                  </a:ext>
                </a:extLst>
              </a:tr>
              <a:tr h="200025">
                <a:tc>
                  <a:txBody>
                    <a:bodyPr/>
                    <a:lstStyle/>
                    <a:p>
                      <a:pPr algn="l" rtl="0" fontAlgn="ctr"/>
                      <a:r>
                        <a:rPr lang="es-CO" sz="1400" b="1" i="0" u="none" strike="noStrike">
                          <a:solidFill>
                            <a:srgbClr val="2F75B5"/>
                          </a:solidFill>
                          <a:effectLst/>
                          <a:latin typeface="Calibri" panose="020F0502020204030204" pitchFamily="34" charset="0"/>
                        </a:rPr>
                        <a:t>Avalúo Actualizado - pendiente pasivos </a:t>
                      </a:r>
                    </a:p>
                  </a:txBody>
                  <a:tcPr marL="9525" marR="9525" marT="9525" marB="0" anchor="ctr">
                    <a:lnL>
                      <a:noFill/>
                    </a:lnL>
                    <a:lnR>
                      <a:noFill/>
                    </a:lnR>
                    <a:lnT>
                      <a:noFill/>
                    </a:lnT>
                    <a:lnB>
                      <a:noFill/>
                    </a:lnB>
                  </a:tcPr>
                </a:tc>
                <a:tc>
                  <a:txBody>
                    <a:bodyPr/>
                    <a:lstStyle/>
                    <a:p>
                      <a:pPr algn="l" rtl="0" fontAlgn="ctr"/>
                      <a:r>
                        <a:rPr lang="es-CO" sz="1400" b="0" i="0" u="none" strike="noStrike">
                          <a:solidFill>
                            <a:srgbClr val="2F75B5"/>
                          </a:solidFill>
                          <a:effectLst/>
                          <a:latin typeface="Calibri" panose="020F0502020204030204" pitchFamily="34" charset="0"/>
                        </a:rPr>
                        <a:t> </a:t>
                      </a:r>
                    </a:p>
                  </a:txBody>
                  <a:tcPr marL="9525" marR="9525" marT="9525" marB="0" anchor="ctr">
                    <a:lnL>
                      <a:noFill/>
                    </a:lnL>
                    <a:lnR w="12700" cap="flat" cmpd="sng" algn="ctr">
                      <a:solidFill>
                        <a:srgbClr val="C65911"/>
                      </a:solidFill>
                      <a:prstDash val="solid"/>
                      <a:round/>
                      <a:headEnd type="none" w="med" len="med"/>
                      <a:tailEnd type="none" w="med" len="med"/>
                    </a:lnR>
                    <a:lnT>
                      <a:noFill/>
                    </a:lnT>
                    <a:lnB>
                      <a:noFill/>
                    </a:lnB>
                  </a:tcPr>
                </a:tc>
                <a:tc>
                  <a:txBody>
                    <a:bodyPr/>
                    <a:lstStyle/>
                    <a:p>
                      <a:pPr algn="l" fontAlgn="ctr"/>
                      <a:endParaRPr lang="es-CO" sz="1400" b="0" i="0" u="none" strike="noStrike">
                        <a:solidFill>
                          <a:srgbClr val="2F75B5"/>
                        </a:solidFill>
                        <a:effectLst/>
                        <a:latin typeface="Calibri" panose="020F0502020204030204" pitchFamily="34" charset="0"/>
                      </a:endParaRPr>
                    </a:p>
                  </a:txBody>
                  <a:tcPr marL="9525" marR="9525" marT="9525" marB="0" anchor="ctr">
                    <a:lnL w="12700" cap="flat" cmpd="sng" algn="ctr">
                      <a:solidFill>
                        <a:srgbClr val="C65911"/>
                      </a:solidFill>
                      <a:prstDash val="solid"/>
                      <a:round/>
                      <a:headEnd type="none" w="med" len="med"/>
                      <a:tailEnd type="none" w="med" len="med"/>
                    </a:lnL>
                    <a:lnR>
                      <a:noFill/>
                    </a:lnR>
                    <a:lnT>
                      <a:noFill/>
                    </a:lnT>
                    <a:lnB>
                      <a:noFill/>
                    </a:lnB>
                  </a:tcPr>
                </a:tc>
                <a:tc>
                  <a:txBody>
                    <a:bodyPr/>
                    <a:lstStyle/>
                    <a:p>
                      <a:pPr algn="ctr" fontAlgn="ctr"/>
                      <a:r>
                        <a:rPr lang="es-CO" sz="1400" b="0" i="0" u="none" strike="noStrike">
                          <a:solidFill>
                            <a:srgbClr val="2F75B5"/>
                          </a:solidFill>
                          <a:effectLst/>
                          <a:latin typeface="Calibri" panose="020F0502020204030204" pitchFamily="34" charset="0"/>
                        </a:rPr>
                        <a:t>1</a:t>
                      </a:r>
                    </a:p>
                  </a:txBody>
                  <a:tcPr marL="9525" marR="9525" marT="9525" marB="0" anchor="ctr">
                    <a:lnL>
                      <a:noFill/>
                    </a:lnL>
                    <a:lnR>
                      <a:noFill/>
                    </a:lnR>
                    <a:lnT>
                      <a:noFill/>
                    </a:lnT>
                    <a:lnB w="6350" cap="flat" cmpd="sng" algn="ctr">
                      <a:solidFill>
                        <a:srgbClr val="000000"/>
                      </a:solidFill>
                      <a:prstDash val="dot"/>
                      <a:round/>
                      <a:headEnd type="none" w="med" len="med"/>
                      <a:tailEnd type="none" w="med" len="med"/>
                    </a:lnB>
                  </a:tcPr>
                </a:tc>
                <a:tc>
                  <a:txBody>
                    <a:bodyPr/>
                    <a:lstStyle/>
                    <a:p>
                      <a:pPr algn="ctr" fontAlgn="ctr"/>
                      <a:r>
                        <a:rPr lang="es-CO" sz="1400" b="0" i="0" u="none" strike="noStrike">
                          <a:solidFill>
                            <a:srgbClr val="2F75B5"/>
                          </a:solidFill>
                          <a:effectLst/>
                          <a:latin typeface="Calibri" panose="020F0502020204030204" pitchFamily="34" charset="0"/>
                        </a:rPr>
                        <a:t>45</a:t>
                      </a:r>
                    </a:p>
                  </a:txBody>
                  <a:tcPr marL="9525" marR="9525" marT="9525" marB="0" anchor="ctr">
                    <a:lnL>
                      <a:noFill/>
                    </a:lnL>
                    <a:lnR>
                      <a:noFill/>
                    </a:lnR>
                    <a:lnT>
                      <a:noFill/>
                    </a:lnT>
                    <a:lnB w="6350" cap="flat" cmpd="sng" algn="ctr">
                      <a:solidFill>
                        <a:srgbClr val="000000"/>
                      </a:solidFill>
                      <a:prstDash val="dot"/>
                      <a:round/>
                      <a:headEnd type="none" w="med" len="med"/>
                      <a:tailEnd type="none" w="med" len="med"/>
                    </a:lnB>
                  </a:tcPr>
                </a:tc>
                <a:tc>
                  <a:txBody>
                    <a:bodyPr/>
                    <a:lstStyle/>
                    <a:p>
                      <a:pPr algn="r" rtl="0" fontAlgn="ctr"/>
                      <a:r>
                        <a:rPr lang="es-CO" sz="1400" b="1" i="0" u="none" strike="noStrike">
                          <a:solidFill>
                            <a:srgbClr val="2F75B5"/>
                          </a:solidFill>
                          <a:effectLst/>
                          <a:latin typeface="Calibri" panose="020F0502020204030204" pitchFamily="34" charset="0"/>
                        </a:rPr>
                        <a:t>$ 2,763</a:t>
                      </a:r>
                    </a:p>
                  </a:txBody>
                  <a:tcPr marL="9525" marR="9525" marT="9525" marB="0" anchor="ctr">
                    <a:lnL>
                      <a:noFill/>
                    </a:lnL>
                    <a:lnR>
                      <a:noFill/>
                    </a:lnR>
                    <a:lnT>
                      <a:noFill/>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2"/>
                  </a:ext>
                </a:extLst>
              </a:tr>
              <a:tr h="200025">
                <a:tc>
                  <a:txBody>
                    <a:bodyPr/>
                    <a:lstStyle/>
                    <a:p>
                      <a:pPr algn="l" rtl="0" fontAlgn="ctr"/>
                      <a:r>
                        <a:rPr lang="es-CO" sz="1400" b="1" i="0" u="none" strike="noStrike">
                          <a:solidFill>
                            <a:srgbClr val="2F75B5"/>
                          </a:solidFill>
                          <a:effectLst/>
                          <a:latin typeface="Calibri" panose="020F0502020204030204" pitchFamily="34" charset="0"/>
                        </a:rPr>
                        <a:t>Visitas programadas actualización</a:t>
                      </a:r>
                    </a:p>
                  </a:txBody>
                  <a:tcPr marL="9525" marR="9525" marT="9525" marB="0" anchor="ctr">
                    <a:lnL>
                      <a:noFill/>
                    </a:lnL>
                    <a:lnR>
                      <a:noFill/>
                    </a:lnR>
                    <a:lnT>
                      <a:noFill/>
                    </a:lnT>
                    <a:lnB>
                      <a:noFill/>
                    </a:lnB>
                  </a:tcPr>
                </a:tc>
                <a:tc>
                  <a:txBody>
                    <a:bodyPr/>
                    <a:lstStyle/>
                    <a:p>
                      <a:pPr algn="l" rtl="0" fontAlgn="ctr"/>
                      <a:r>
                        <a:rPr lang="es-CO" sz="1400" b="0" i="0" u="none" strike="noStrike">
                          <a:solidFill>
                            <a:srgbClr val="2F75B5"/>
                          </a:solidFill>
                          <a:effectLst/>
                          <a:latin typeface="Calibri" panose="020F0502020204030204" pitchFamily="34" charset="0"/>
                        </a:rPr>
                        <a:t> </a:t>
                      </a:r>
                    </a:p>
                  </a:txBody>
                  <a:tcPr marL="9525" marR="9525" marT="9525" marB="0" anchor="ctr">
                    <a:lnL>
                      <a:noFill/>
                    </a:lnL>
                    <a:lnR w="12700" cap="flat" cmpd="sng" algn="ctr">
                      <a:solidFill>
                        <a:srgbClr val="C65911"/>
                      </a:solidFill>
                      <a:prstDash val="solid"/>
                      <a:round/>
                      <a:headEnd type="none" w="med" len="med"/>
                      <a:tailEnd type="none" w="med" len="med"/>
                    </a:lnR>
                    <a:lnT>
                      <a:noFill/>
                    </a:lnT>
                    <a:lnB>
                      <a:noFill/>
                    </a:lnB>
                  </a:tcPr>
                </a:tc>
                <a:tc>
                  <a:txBody>
                    <a:bodyPr/>
                    <a:lstStyle/>
                    <a:p>
                      <a:pPr algn="l" fontAlgn="ctr"/>
                      <a:endParaRPr lang="es-CO" sz="1400" b="0" i="0" u="none" strike="noStrike">
                        <a:solidFill>
                          <a:srgbClr val="2F75B5"/>
                        </a:solidFill>
                        <a:effectLst/>
                        <a:latin typeface="Calibri" panose="020F0502020204030204" pitchFamily="34" charset="0"/>
                      </a:endParaRPr>
                    </a:p>
                  </a:txBody>
                  <a:tcPr marL="9525" marR="9525" marT="9525" marB="0" anchor="ctr">
                    <a:lnL w="12700" cap="flat" cmpd="sng" algn="ctr">
                      <a:solidFill>
                        <a:srgbClr val="C65911"/>
                      </a:solidFill>
                      <a:prstDash val="solid"/>
                      <a:round/>
                      <a:headEnd type="none" w="med" len="med"/>
                      <a:tailEnd type="none" w="med" len="med"/>
                    </a:lnL>
                    <a:lnR>
                      <a:noFill/>
                    </a:lnR>
                    <a:lnT>
                      <a:noFill/>
                    </a:lnT>
                    <a:lnB>
                      <a:noFill/>
                    </a:lnB>
                  </a:tcPr>
                </a:tc>
                <a:tc>
                  <a:txBody>
                    <a:bodyPr/>
                    <a:lstStyle/>
                    <a:p>
                      <a:pPr algn="ctr" fontAlgn="ctr"/>
                      <a:r>
                        <a:rPr lang="es-CO" sz="1400" b="0" i="0" u="none" strike="noStrike">
                          <a:solidFill>
                            <a:srgbClr val="2F75B5"/>
                          </a:solidFill>
                          <a:effectLst/>
                          <a:latin typeface="Calibri" panose="020F0502020204030204" pitchFamily="34" charset="0"/>
                        </a:rPr>
                        <a:t>140</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s-CO" sz="1400" b="0" i="0" u="none" strike="noStrike">
                          <a:solidFill>
                            <a:srgbClr val="2F75B5"/>
                          </a:solidFill>
                          <a:effectLst/>
                          <a:latin typeface="Calibri" panose="020F0502020204030204" pitchFamily="34" charset="0"/>
                        </a:rPr>
                        <a:t>196</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es-CO" sz="1400" b="1" i="0" u="none" strike="noStrike">
                          <a:solidFill>
                            <a:srgbClr val="2F75B5"/>
                          </a:solidFill>
                          <a:effectLst/>
                          <a:latin typeface="Calibri" panose="020F0502020204030204" pitchFamily="34" charset="0"/>
                        </a:rPr>
                        <a:t>$ 66,643</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3"/>
                  </a:ext>
                </a:extLst>
              </a:tr>
              <a:tr h="85725">
                <a:tc>
                  <a:txBody>
                    <a:bodyPr/>
                    <a:lstStyle/>
                    <a:p>
                      <a:pPr algn="l" rtl="0" fontAlgn="ctr"/>
                      <a:endParaRPr lang="es-CO" sz="1400" b="1" i="0" u="none" strike="noStrike">
                        <a:solidFill>
                          <a:srgbClr val="2F75B5"/>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l" rtl="0" fontAlgn="ctr"/>
                      <a:endParaRPr lang="es-CO" sz="1400" b="0" i="0" u="none" strike="noStrike">
                        <a:solidFill>
                          <a:srgbClr val="2F75B5"/>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l" fontAlgn="ctr"/>
                      <a:endParaRPr lang="es-CO" sz="1400" b="0" i="0" u="none" strike="noStrike">
                        <a:solidFill>
                          <a:srgbClr val="2F75B5"/>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ctr"/>
                      <a:endParaRPr lang="es-CO" sz="1400" b="0" i="0" u="none" strike="noStrike">
                        <a:solidFill>
                          <a:srgbClr val="2F75B5"/>
                        </a:solidFill>
                        <a:effectLst/>
                        <a:latin typeface="Calibri" panose="020F0502020204030204" pitchFamily="34" charset="0"/>
                      </a:endParaRPr>
                    </a:p>
                  </a:txBody>
                  <a:tcPr marL="9525" marR="9525" marT="9525" marB="0" anchor="ctr">
                    <a:lnL>
                      <a:noFill/>
                    </a:lnL>
                    <a:lnR>
                      <a:noFill/>
                    </a:lnR>
                    <a:lnT w="6350" cap="flat" cmpd="sng" algn="ctr">
                      <a:solidFill>
                        <a:srgbClr val="000000"/>
                      </a:solidFill>
                      <a:prstDash val="dot"/>
                      <a:round/>
                      <a:headEnd type="none" w="med" len="med"/>
                      <a:tailEnd type="none" w="med" len="med"/>
                    </a:lnT>
                    <a:lnB>
                      <a:noFill/>
                    </a:lnB>
                  </a:tcPr>
                </a:tc>
                <a:tc>
                  <a:txBody>
                    <a:bodyPr/>
                    <a:lstStyle/>
                    <a:p>
                      <a:pPr algn="ctr" fontAlgn="ctr"/>
                      <a:endParaRPr lang="es-CO" sz="1400" b="0" i="0" u="none" strike="noStrike">
                        <a:solidFill>
                          <a:srgbClr val="2F75B5"/>
                        </a:solidFill>
                        <a:effectLst/>
                        <a:latin typeface="Calibri" panose="020F0502020204030204" pitchFamily="34" charset="0"/>
                      </a:endParaRPr>
                    </a:p>
                  </a:txBody>
                  <a:tcPr marL="9525" marR="9525" marT="9525" marB="0" anchor="ctr">
                    <a:lnL>
                      <a:noFill/>
                    </a:lnL>
                    <a:lnR>
                      <a:noFill/>
                    </a:lnR>
                    <a:lnT w="6350" cap="flat" cmpd="sng" algn="ctr">
                      <a:solidFill>
                        <a:srgbClr val="000000"/>
                      </a:solidFill>
                      <a:prstDash val="dot"/>
                      <a:round/>
                      <a:headEnd type="none" w="med" len="med"/>
                      <a:tailEnd type="none" w="med" len="med"/>
                    </a:lnT>
                    <a:lnB>
                      <a:noFill/>
                    </a:lnB>
                  </a:tcPr>
                </a:tc>
                <a:tc>
                  <a:txBody>
                    <a:bodyPr/>
                    <a:lstStyle/>
                    <a:p>
                      <a:pPr algn="r" rtl="0" fontAlgn="ctr"/>
                      <a:endParaRPr lang="es-CO" sz="1400" b="1" i="0" u="none" strike="noStrike">
                        <a:solidFill>
                          <a:srgbClr val="2F75B5"/>
                        </a:solidFill>
                        <a:effectLst/>
                        <a:latin typeface="Calibri" panose="020F0502020204030204" pitchFamily="34" charset="0"/>
                      </a:endParaRPr>
                    </a:p>
                  </a:txBody>
                  <a:tcPr marL="9525" marR="9525" marT="9525" marB="0" anchor="ctr">
                    <a:lnL>
                      <a:noFill/>
                    </a:lnL>
                    <a:lnR>
                      <a:noFill/>
                    </a:lnR>
                    <a:lnT w="6350" cap="flat" cmpd="sng" algn="ctr">
                      <a:solidFill>
                        <a:srgbClr val="000000"/>
                      </a:solidFill>
                      <a:prstDash val="dot"/>
                      <a:round/>
                      <a:headEnd type="none" w="med" len="med"/>
                      <a:tailEnd type="none" w="med" len="med"/>
                    </a:lnT>
                    <a:lnB>
                      <a:noFill/>
                    </a:lnB>
                  </a:tcPr>
                </a:tc>
                <a:extLst>
                  <a:ext uri="{0D108BD9-81ED-4DB2-BD59-A6C34878D82A}">
                    <a16:rowId xmlns:a16="http://schemas.microsoft.com/office/drawing/2014/main" val="10004"/>
                  </a:ext>
                </a:extLst>
              </a:tr>
              <a:tr h="238125">
                <a:tc>
                  <a:txBody>
                    <a:bodyPr/>
                    <a:lstStyle/>
                    <a:p>
                      <a:pPr algn="l" fontAlgn="ctr"/>
                      <a:r>
                        <a:rPr lang="es-CO" sz="1600" b="1" i="0" u="none" strike="noStrike" dirty="0">
                          <a:solidFill>
                            <a:srgbClr val="C65911"/>
                          </a:solidFill>
                          <a:effectLst/>
                          <a:latin typeface="Calibri" panose="020F0502020204030204" pitchFamily="34" charset="0"/>
                        </a:rPr>
                        <a:t>Total</a:t>
                      </a:r>
                    </a:p>
                  </a:txBody>
                  <a:tcPr marL="9525" marR="9525" marT="9525" marB="0" anchor="ctr">
                    <a:lnL>
                      <a:noFill/>
                    </a:lnL>
                    <a:lnR>
                      <a:noFill/>
                    </a:lnR>
                    <a:lnT>
                      <a:noFill/>
                    </a:lnT>
                    <a:lnB>
                      <a:noFill/>
                    </a:lnB>
                  </a:tcPr>
                </a:tc>
                <a:tc>
                  <a:txBody>
                    <a:bodyPr/>
                    <a:lstStyle/>
                    <a:p>
                      <a:pPr algn="l" fontAlgn="ctr"/>
                      <a:endParaRPr lang="es-CO" sz="1200" b="0" i="0" u="none" strike="noStrike">
                        <a:solidFill>
                          <a:srgbClr val="C65911"/>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l" fontAlgn="ctr"/>
                      <a:endParaRPr lang="es-CO" sz="1200" b="0" i="0" u="none" strike="noStrike">
                        <a:solidFill>
                          <a:srgbClr val="C65911"/>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ctr"/>
                      <a:r>
                        <a:rPr lang="es-CO" sz="1600" b="1" i="0" u="none" strike="noStrike" dirty="0">
                          <a:solidFill>
                            <a:srgbClr val="C65911"/>
                          </a:solidFill>
                          <a:effectLst/>
                          <a:latin typeface="Calibri" panose="020F0502020204030204" pitchFamily="34" charset="0"/>
                        </a:rPr>
                        <a:t>141</a:t>
                      </a:r>
                    </a:p>
                  </a:txBody>
                  <a:tcPr marL="9525" marR="9525" marT="9525" marB="0" anchor="ctr">
                    <a:lnL>
                      <a:noFill/>
                    </a:lnL>
                    <a:lnR>
                      <a:noFill/>
                    </a:lnR>
                    <a:lnT>
                      <a:noFill/>
                    </a:lnT>
                    <a:lnB>
                      <a:noFill/>
                    </a:lnB>
                  </a:tcPr>
                </a:tc>
                <a:tc>
                  <a:txBody>
                    <a:bodyPr/>
                    <a:lstStyle/>
                    <a:p>
                      <a:pPr algn="ctr" fontAlgn="ctr"/>
                      <a:r>
                        <a:rPr lang="es-CO" sz="1600" b="1" i="0" u="none" strike="noStrike">
                          <a:solidFill>
                            <a:srgbClr val="C65911"/>
                          </a:solidFill>
                          <a:effectLst/>
                          <a:latin typeface="Calibri" panose="020F0502020204030204" pitchFamily="34" charset="0"/>
                        </a:rPr>
                        <a:t>241</a:t>
                      </a:r>
                    </a:p>
                  </a:txBody>
                  <a:tcPr marL="9525" marR="9525" marT="9525" marB="0" anchor="ctr">
                    <a:lnL>
                      <a:noFill/>
                    </a:lnL>
                    <a:lnR>
                      <a:noFill/>
                    </a:lnR>
                    <a:lnT>
                      <a:noFill/>
                    </a:lnT>
                    <a:lnB>
                      <a:noFill/>
                    </a:lnB>
                  </a:tcPr>
                </a:tc>
                <a:tc>
                  <a:txBody>
                    <a:bodyPr/>
                    <a:lstStyle/>
                    <a:p>
                      <a:pPr algn="r" rtl="0" fontAlgn="ctr"/>
                      <a:r>
                        <a:rPr lang="es-CO" sz="1600" b="1" i="0" u="none" strike="noStrike" dirty="0">
                          <a:solidFill>
                            <a:srgbClr val="C65911"/>
                          </a:solidFill>
                          <a:effectLst/>
                          <a:latin typeface="Calibri" panose="020F0502020204030204" pitchFamily="34" charset="0"/>
                        </a:rPr>
                        <a:t>$ 69,406</a:t>
                      </a:r>
                    </a:p>
                  </a:txBody>
                  <a:tcPr marL="9525" marR="9525" marT="9525" marB="0" anchor="ctr">
                    <a:lnL>
                      <a:noFill/>
                    </a:lnL>
                    <a:lnR>
                      <a:noFill/>
                    </a:lnR>
                    <a:lnT>
                      <a:noFill/>
                    </a:lnT>
                    <a:lnB>
                      <a:noFill/>
                    </a:lnB>
                  </a:tcPr>
                </a:tc>
                <a:extLst>
                  <a:ext uri="{0D108BD9-81ED-4DB2-BD59-A6C34878D82A}">
                    <a16:rowId xmlns:a16="http://schemas.microsoft.com/office/drawing/2014/main" val="10005"/>
                  </a:ext>
                </a:extLst>
              </a:tr>
            </a:tbl>
          </a:graphicData>
        </a:graphic>
      </p:graphicFrame>
      <p:graphicFrame>
        <p:nvGraphicFramePr>
          <p:cNvPr id="7" name="Tabla 6"/>
          <p:cNvGraphicFramePr>
            <a:graphicFrameLocks noGrp="1"/>
          </p:cNvGraphicFramePr>
          <p:nvPr>
            <p:extLst/>
          </p:nvPr>
        </p:nvGraphicFramePr>
        <p:xfrm>
          <a:off x="3881439" y="3143005"/>
          <a:ext cx="5855759" cy="1590675"/>
        </p:xfrm>
        <a:graphic>
          <a:graphicData uri="http://schemas.openxmlformats.org/drawingml/2006/table">
            <a:tbl>
              <a:tblPr/>
              <a:tblGrid>
                <a:gridCol w="1080845">
                  <a:extLst>
                    <a:ext uri="{9D8B030D-6E8A-4147-A177-3AD203B41FA5}">
                      <a16:colId xmlns:a16="http://schemas.microsoft.com/office/drawing/2014/main" val="20000"/>
                    </a:ext>
                  </a:extLst>
                </a:gridCol>
                <a:gridCol w="199102">
                  <a:extLst>
                    <a:ext uri="{9D8B030D-6E8A-4147-A177-3AD203B41FA5}">
                      <a16:colId xmlns:a16="http://schemas.microsoft.com/office/drawing/2014/main" val="20001"/>
                    </a:ext>
                  </a:extLst>
                </a:gridCol>
                <a:gridCol w="199102">
                  <a:extLst>
                    <a:ext uri="{9D8B030D-6E8A-4147-A177-3AD203B41FA5}">
                      <a16:colId xmlns:a16="http://schemas.microsoft.com/office/drawing/2014/main" val="20002"/>
                    </a:ext>
                  </a:extLst>
                </a:gridCol>
                <a:gridCol w="1013292">
                  <a:extLst>
                    <a:ext uri="{9D8B030D-6E8A-4147-A177-3AD203B41FA5}">
                      <a16:colId xmlns:a16="http://schemas.microsoft.com/office/drawing/2014/main" val="20003"/>
                    </a:ext>
                  </a:extLst>
                </a:gridCol>
                <a:gridCol w="1013292">
                  <a:extLst>
                    <a:ext uri="{9D8B030D-6E8A-4147-A177-3AD203B41FA5}">
                      <a16:colId xmlns:a16="http://schemas.microsoft.com/office/drawing/2014/main" val="20004"/>
                    </a:ext>
                  </a:extLst>
                </a:gridCol>
                <a:gridCol w="1013292">
                  <a:extLst>
                    <a:ext uri="{9D8B030D-6E8A-4147-A177-3AD203B41FA5}">
                      <a16:colId xmlns:a16="http://schemas.microsoft.com/office/drawing/2014/main" val="20005"/>
                    </a:ext>
                  </a:extLst>
                </a:gridCol>
                <a:gridCol w="1336834">
                  <a:extLst>
                    <a:ext uri="{9D8B030D-6E8A-4147-A177-3AD203B41FA5}">
                      <a16:colId xmlns:a16="http://schemas.microsoft.com/office/drawing/2014/main" val="20006"/>
                    </a:ext>
                  </a:extLst>
                </a:gridCol>
              </a:tblGrid>
              <a:tr h="219447">
                <a:tc>
                  <a:txBody>
                    <a:bodyPr/>
                    <a:lstStyle/>
                    <a:p>
                      <a:pPr algn="l" fontAlgn="ctr"/>
                      <a:r>
                        <a:rPr lang="es-CO" sz="1400" b="1" i="0" u="none" strike="noStrike" dirty="0">
                          <a:solidFill>
                            <a:srgbClr val="C65911"/>
                          </a:solidFill>
                          <a:effectLst/>
                          <a:latin typeface="Calibri" panose="020F0502020204030204" pitchFamily="34" charset="0"/>
                        </a:rPr>
                        <a:t>Estado </a:t>
                      </a:r>
                    </a:p>
                  </a:txBody>
                  <a:tcPr marL="9525" marR="9525" marT="9525" marB="0" anchor="ctr">
                    <a:lnL>
                      <a:noFill/>
                    </a:lnL>
                    <a:lnR>
                      <a:noFill/>
                    </a:lnR>
                    <a:lnT>
                      <a:noFill/>
                    </a:lnT>
                    <a:lnB w="12700" cap="flat" cmpd="sng" algn="ctr">
                      <a:solidFill>
                        <a:srgbClr val="C65911"/>
                      </a:solidFill>
                      <a:prstDash val="solid"/>
                      <a:round/>
                      <a:headEnd type="none" w="med" len="med"/>
                      <a:tailEnd type="none" w="med" len="med"/>
                    </a:lnB>
                  </a:tcPr>
                </a:tc>
                <a:tc>
                  <a:txBody>
                    <a:bodyPr/>
                    <a:lstStyle/>
                    <a:p>
                      <a:pPr algn="ctr" fontAlgn="ctr"/>
                      <a:r>
                        <a:rPr lang="es-CO" sz="1400" b="1" i="0" u="none" strike="noStrike">
                          <a:solidFill>
                            <a:srgbClr val="C65911"/>
                          </a:solidFill>
                          <a:effectLst/>
                          <a:latin typeface="Calibri" panose="020F0502020204030204" pitchFamily="34" charset="0"/>
                        </a:rPr>
                        <a:t> </a:t>
                      </a:r>
                    </a:p>
                  </a:txBody>
                  <a:tcPr marL="9525" marR="9525" marT="9525" marB="0" anchor="ctr">
                    <a:lnL>
                      <a:noFill/>
                    </a:lnL>
                    <a:lnR>
                      <a:noFill/>
                    </a:lnR>
                    <a:lnT>
                      <a:noFill/>
                    </a:lnT>
                    <a:lnB w="12700" cap="flat" cmpd="sng" algn="ctr">
                      <a:solidFill>
                        <a:srgbClr val="C65911"/>
                      </a:solidFill>
                      <a:prstDash val="solid"/>
                      <a:round/>
                      <a:headEnd type="none" w="med" len="med"/>
                      <a:tailEnd type="none" w="med" len="med"/>
                    </a:lnB>
                  </a:tcPr>
                </a:tc>
                <a:tc>
                  <a:txBody>
                    <a:bodyPr/>
                    <a:lstStyle/>
                    <a:p>
                      <a:pPr algn="ctr" fontAlgn="ctr"/>
                      <a:r>
                        <a:rPr lang="es-CO" sz="1400" b="1" i="0" u="none" strike="noStrike">
                          <a:solidFill>
                            <a:srgbClr val="C65911"/>
                          </a:solidFill>
                          <a:effectLst/>
                          <a:latin typeface="Calibri" panose="020F0502020204030204" pitchFamily="34" charset="0"/>
                        </a:rPr>
                        <a:t> </a:t>
                      </a:r>
                    </a:p>
                  </a:txBody>
                  <a:tcPr marL="9525" marR="9525" marT="9525" marB="0" anchor="ctr">
                    <a:lnL>
                      <a:noFill/>
                    </a:lnL>
                    <a:lnR>
                      <a:noFill/>
                    </a:lnR>
                    <a:lnT>
                      <a:noFill/>
                    </a:lnT>
                    <a:lnB w="12700" cap="flat" cmpd="sng" algn="ctr">
                      <a:solidFill>
                        <a:srgbClr val="C65911"/>
                      </a:solidFill>
                      <a:prstDash val="solid"/>
                      <a:round/>
                      <a:headEnd type="none" w="med" len="med"/>
                      <a:tailEnd type="none" w="med" len="med"/>
                    </a:lnB>
                  </a:tcPr>
                </a:tc>
                <a:tc>
                  <a:txBody>
                    <a:bodyPr/>
                    <a:lstStyle/>
                    <a:p>
                      <a:pPr algn="ctr" fontAlgn="ctr"/>
                      <a:r>
                        <a:rPr lang="es-CO" sz="1400" b="1" i="0" u="none" strike="noStrike">
                          <a:solidFill>
                            <a:srgbClr val="C65911"/>
                          </a:solidFill>
                          <a:effectLst/>
                          <a:latin typeface="Calibri" panose="020F0502020204030204" pitchFamily="34" charset="0"/>
                        </a:rPr>
                        <a:t>Unidades</a:t>
                      </a:r>
                    </a:p>
                  </a:txBody>
                  <a:tcPr marL="9525" marR="9525" marT="9525" marB="0" anchor="ctr">
                    <a:lnL>
                      <a:noFill/>
                    </a:lnL>
                    <a:lnR>
                      <a:noFill/>
                    </a:lnR>
                    <a:lnT>
                      <a:noFill/>
                    </a:lnT>
                    <a:lnB w="12700" cap="flat" cmpd="sng" algn="ctr">
                      <a:solidFill>
                        <a:srgbClr val="C65911"/>
                      </a:solidFill>
                      <a:prstDash val="solid"/>
                      <a:round/>
                      <a:headEnd type="none" w="med" len="med"/>
                      <a:tailEnd type="none" w="med" len="med"/>
                    </a:lnB>
                  </a:tcPr>
                </a:tc>
                <a:tc>
                  <a:txBody>
                    <a:bodyPr/>
                    <a:lstStyle/>
                    <a:p>
                      <a:pPr algn="ctr" fontAlgn="ctr"/>
                      <a:r>
                        <a:rPr lang="es-CO" sz="1400" b="1" i="0" u="none" strike="noStrike">
                          <a:solidFill>
                            <a:srgbClr val="C65911"/>
                          </a:solidFill>
                          <a:effectLst/>
                          <a:latin typeface="Calibri" panose="020F0502020204030204" pitchFamily="34" charset="0"/>
                        </a:rPr>
                        <a:t>FMI.</a:t>
                      </a:r>
                    </a:p>
                  </a:txBody>
                  <a:tcPr marL="9525" marR="9525" marT="9525" marB="0" anchor="ctr">
                    <a:lnL>
                      <a:noFill/>
                    </a:lnL>
                    <a:lnR>
                      <a:noFill/>
                    </a:lnR>
                    <a:lnT>
                      <a:noFill/>
                    </a:lnT>
                    <a:lnB w="12700" cap="flat" cmpd="sng" algn="ctr">
                      <a:solidFill>
                        <a:srgbClr val="C65911"/>
                      </a:solidFill>
                      <a:prstDash val="solid"/>
                      <a:round/>
                      <a:headEnd type="none" w="med" len="med"/>
                      <a:tailEnd type="none" w="med" len="med"/>
                    </a:lnB>
                  </a:tcPr>
                </a:tc>
                <a:tc>
                  <a:txBody>
                    <a:bodyPr/>
                    <a:lstStyle/>
                    <a:p>
                      <a:pPr algn="r" fontAlgn="ctr"/>
                      <a:r>
                        <a:rPr lang="es-CO" sz="1400" b="1" i="0" u="none" strike="noStrike">
                          <a:solidFill>
                            <a:srgbClr val="C65911"/>
                          </a:solidFill>
                          <a:effectLst/>
                          <a:latin typeface="Calibri" panose="020F0502020204030204" pitchFamily="34" charset="0"/>
                        </a:rPr>
                        <a:t>Valor Venta</a:t>
                      </a:r>
                    </a:p>
                  </a:txBody>
                  <a:tcPr marL="9525" marR="9525" marT="9525" marB="0" anchor="ctr">
                    <a:lnL>
                      <a:noFill/>
                    </a:lnL>
                    <a:lnR>
                      <a:noFill/>
                    </a:lnR>
                    <a:lnT>
                      <a:noFill/>
                    </a:lnT>
                    <a:lnB w="12700" cap="flat" cmpd="sng" algn="ctr">
                      <a:solidFill>
                        <a:srgbClr val="C65911"/>
                      </a:solidFill>
                      <a:prstDash val="solid"/>
                      <a:round/>
                      <a:headEnd type="none" w="med" len="med"/>
                      <a:tailEnd type="none" w="med" len="med"/>
                    </a:lnB>
                  </a:tcPr>
                </a:tc>
                <a:tc>
                  <a:txBody>
                    <a:bodyPr/>
                    <a:lstStyle/>
                    <a:p>
                      <a:pPr algn="r" fontAlgn="ctr"/>
                      <a:r>
                        <a:rPr lang="es-CO" sz="1400" b="1" i="0" u="none" strike="noStrike">
                          <a:solidFill>
                            <a:srgbClr val="C65911"/>
                          </a:solidFill>
                          <a:effectLst/>
                          <a:latin typeface="Calibri" panose="020F0502020204030204" pitchFamily="34" charset="0"/>
                        </a:rPr>
                        <a:t>Vr. por recaudar</a:t>
                      </a:r>
                    </a:p>
                  </a:txBody>
                  <a:tcPr marL="9525" marR="9525" marT="9525" marB="0" anchor="ctr">
                    <a:lnL>
                      <a:noFill/>
                    </a:lnL>
                    <a:lnR>
                      <a:noFill/>
                    </a:lnR>
                    <a:lnT>
                      <a:noFill/>
                    </a:lnT>
                    <a:lnB w="12700" cap="flat" cmpd="sng" algn="ctr">
                      <a:solidFill>
                        <a:srgbClr val="C65911"/>
                      </a:solidFill>
                      <a:prstDash val="solid"/>
                      <a:round/>
                      <a:headEnd type="none" w="med" len="med"/>
                      <a:tailEnd type="none" w="med" len="med"/>
                    </a:lnB>
                  </a:tcPr>
                </a:tc>
                <a:extLst>
                  <a:ext uri="{0D108BD9-81ED-4DB2-BD59-A6C34878D82A}">
                    <a16:rowId xmlns:a16="http://schemas.microsoft.com/office/drawing/2014/main" val="10000"/>
                  </a:ext>
                </a:extLst>
              </a:tr>
              <a:tr h="219447">
                <a:tc>
                  <a:txBody>
                    <a:bodyPr/>
                    <a:lstStyle/>
                    <a:p>
                      <a:pPr algn="l" fontAlgn="ctr"/>
                      <a:endParaRPr lang="es-CO" sz="1400" b="1" i="0" u="none" strike="noStrike" dirty="0">
                        <a:solidFill>
                          <a:srgbClr val="2F75B5"/>
                        </a:solidFill>
                        <a:effectLst/>
                        <a:latin typeface="Calibri" panose="020F0502020204030204" pitchFamily="34" charset="0"/>
                      </a:endParaRPr>
                    </a:p>
                  </a:txBody>
                  <a:tcPr marL="9525" marR="9525" marT="9525" marB="0" anchor="ctr">
                    <a:lnL>
                      <a:noFill/>
                    </a:lnL>
                    <a:lnR>
                      <a:noFill/>
                    </a:lnR>
                    <a:lnT w="12700" cap="flat" cmpd="sng" algn="ctr">
                      <a:solidFill>
                        <a:srgbClr val="C65911"/>
                      </a:solidFill>
                      <a:prstDash val="solid"/>
                      <a:round/>
                      <a:headEnd type="none" w="med" len="med"/>
                      <a:tailEnd type="none" w="med" len="med"/>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9525" marR="9525" marT="9525" marB="0" anchor="ctr">
                    <a:lnL>
                      <a:noFill/>
                    </a:lnL>
                    <a:lnR>
                      <a:noFill/>
                    </a:lnR>
                    <a:lnT w="12700" cap="flat" cmpd="sng" algn="ctr">
                      <a:solidFill>
                        <a:srgbClr val="C65911"/>
                      </a:solidFill>
                      <a:prstDash val="solid"/>
                      <a:round/>
                      <a:headEnd type="none" w="med" len="med"/>
                      <a:tailEnd type="none" w="med" len="med"/>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9525" marR="9525" marT="9525" marB="0" anchor="ctr">
                    <a:lnL>
                      <a:noFill/>
                    </a:lnL>
                    <a:lnR>
                      <a:noFill/>
                    </a:lnR>
                    <a:lnT w="12700" cap="flat" cmpd="sng" algn="ctr">
                      <a:solidFill>
                        <a:srgbClr val="C65911"/>
                      </a:solidFill>
                      <a:prstDash val="solid"/>
                      <a:round/>
                      <a:headEnd type="none" w="med" len="med"/>
                      <a:tailEnd type="none" w="med" len="med"/>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9525" marR="9525" marT="9525" marB="0" anchor="ctr">
                    <a:lnL>
                      <a:noFill/>
                    </a:lnL>
                    <a:lnR>
                      <a:noFill/>
                    </a:lnR>
                    <a:lnT w="12700" cap="flat" cmpd="sng" algn="ctr">
                      <a:solidFill>
                        <a:srgbClr val="C65911"/>
                      </a:solidFill>
                      <a:prstDash val="solid"/>
                      <a:round/>
                      <a:headEnd type="none" w="med" len="med"/>
                      <a:tailEnd type="none" w="med" len="med"/>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9525" marR="9525" marT="9525" marB="0" anchor="ctr">
                    <a:lnL>
                      <a:noFill/>
                    </a:lnL>
                    <a:lnR>
                      <a:noFill/>
                    </a:lnR>
                    <a:lnT w="12700" cap="flat" cmpd="sng" algn="ctr">
                      <a:solidFill>
                        <a:srgbClr val="C65911"/>
                      </a:solidFill>
                      <a:prstDash val="solid"/>
                      <a:round/>
                      <a:headEnd type="none" w="med" len="med"/>
                      <a:tailEnd type="none" w="med" len="med"/>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9525" marR="9525" marT="9525" marB="0" anchor="ctr">
                    <a:lnL>
                      <a:noFill/>
                    </a:lnL>
                    <a:lnR>
                      <a:noFill/>
                    </a:lnR>
                    <a:lnT w="12700" cap="flat" cmpd="sng" algn="ctr">
                      <a:solidFill>
                        <a:srgbClr val="C65911"/>
                      </a:solidFill>
                      <a:prstDash val="solid"/>
                      <a:round/>
                      <a:headEnd type="none" w="med" len="med"/>
                      <a:tailEnd type="none" w="med" len="med"/>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9525" marR="9525" marT="9525" marB="0" anchor="ctr">
                    <a:lnL>
                      <a:noFill/>
                    </a:lnL>
                    <a:lnR>
                      <a:noFill/>
                    </a:lnR>
                    <a:lnT w="12700" cap="flat" cmpd="sng" algn="ctr">
                      <a:solidFill>
                        <a:srgbClr val="C65911"/>
                      </a:solidFill>
                      <a:prstDash val="solid"/>
                      <a:round/>
                      <a:headEnd type="none" w="med" len="med"/>
                      <a:tailEnd type="none" w="med" len="med"/>
                    </a:lnT>
                    <a:lnB>
                      <a:noFill/>
                    </a:lnB>
                  </a:tcPr>
                </a:tc>
                <a:extLst>
                  <a:ext uri="{0D108BD9-81ED-4DB2-BD59-A6C34878D82A}">
                    <a16:rowId xmlns:a16="http://schemas.microsoft.com/office/drawing/2014/main" val="10001"/>
                  </a:ext>
                </a:extLst>
              </a:tr>
              <a:tr h="219447">
                <a:tc>
                  <a:txBody>
                    <a:bodyPr/>
                    <a:lstStyle/>
                    <a:p>
                      <a:pPr algn="l" rtl="0" fontAlgn="ctr"/>
                      <a:r>
                        <a:rPr lang="es-CO" sz="1400" b="1" i="0" u="none" strike="noStrike">
                          <a:solidFill>
                            <a:srgbClr val="2F75B5"/>
                          </a:solidFill>
                          <a:effectLst/>
                          <a:latin typeface="Calibri" panose="020F0502020204030204" pitchFamily="34" charset="0"/>
                        </a:rPr>
                        <a:t>Aprobado </a:t>
                      </a:r>
                    </a:p>
                  </a:txBody>
                  <a:tcPr marL="9525" marR="9525" marT="9525" marB="0" anchor="ctr">
                    <a:lnL>
                      <a:noFill/>
                    </a:lnL>
                    <a:lnR>
                      <a:noFill/>
                    </a:lnR>
                    <a:lnT>
                      <a:noFill/>
                    </a:lnT>
                    <a:lnB>
                      <a:noFill/>
                    </a:lnB>
                  </a:tcPr>
                </a:tc>
                <a:tc>
                  <a:txBody>
                    <a:bodyPr/>
                    <a:lstStyle/>
                    <a:p>
                      <a:pPr algn="l" rtl="0" fontAlgn="ctr"/>
                      <a:r>
                        <a:rPr lang="es-CO" sz="1400" b="0" i="0" u="none" strike="noStrike">
                          <a:solidFill>
                            <a:srgbClr val="2F75B5"/>
                          </a:solidFill>
                          <a:effectLst/>
                          <a:latin typeface="Calibri" panose="020F0502020204030204" pitchFamily="34" charset="0"/>
                        </a:rPr>
                        <a:t> </a:t>
                      </a:r>
                    </a:p>
                  </a:txBody>
                  <a:tcPr marL="9525" marR="9525" marT="9525" marB="0" anchor="ctr">
                    <a:lnL>
                      <a:noFill/>
                    </a:lnL>
                    <a:lnR w="12700" cap="flat" cmpd="sng" algn="ctr">
                      <a:solidFill>
                        <a:srgbClr val="C65911"/>
                      </a:solidFill>
                      <a:prstDash val="solid"/>
                      <a:round/>
                      <a:headEnd type="none" w="med" len="med"/>
                      <a:tailEnd type="none" w="med" len="med"/>
                    </a:lnR>
                    <a:lnT>
                      <a:noFill/>
                    </a:lnT>
                    <a:lnB>
                      <a:noFill/>
                    </a:lnB>
                  </a:tcPr>
                </a:tc>
                <a:tc>
                  <a:txBody>
                    <a:bodyPr/>
                    <a:lstStyle/>
                    <a:p>
                      <a:pPr algn="l" fontAlgn="ctr"/>
                      <a:endParaRPr lang="es-CO" sz="1400" b="0" i="0" u="none" strike="noStrike">
                        <a:solidFill>
                          <a:srgbClr val="2F75B5"/>
                        </a:solidFill>
                        <a:effectLst/>
                        <a:latin typeface="Calibri" panose="020F0502020204030204" pitchFamily="34" charset="0"/>
                      </a:endParaRPr>
                    </a:p>
                  </a:txBody>
                  <a:tcPr marL="9525" marR="9525" marT="9525" marB="0" anchor="ctr">
                    <a:lnL w="12700" cap="flat" cmpd="sng" algn="ctr">
                      <a:solidFill>
                        <a:srgbClr val="C65911"/>
                      </a:solidFill>
                      <a:prstDash val="solid"/>
                      <a:round/>
                      <a:headEnd type="none" w="med" len="med"/>
                      <a:tailEnd type="none" w="med" len="med"/>
                    </a:lnL>
                    <a:lnR>
                      <a:noFill/>
                    </a:lnR>
                    <a:lnT>
                      <a:noFill/>
                    </a:lnT>
                    <a:lnB>
                      <a:noFill/>
                    </a:lnB>
                  </a:tcPr>
                </a:tc>
                <a:tc>
                  <a:txBody>
                    <a:bodyPr/>
                    <a:lstStyle/>
                    <a:p>
                      <a:pPr algn="ctr" fontAlgn="ctr"/>
                      <a:r>
                        <a:rPr lang="es-CO" sz="1400" b="0" i="0" u="none" strike="noStrike">
                          <a:solidFill>
                            <a:srgbClr val="2F75B5"/>
                          </a:solidFill>
                          <a:effectLst/>
                          <a:latin typeface="Calibri" panose="020F0502020204030204" pitchFamily="34" charset="0"/>
                        </a:rPr>
                        <a:t>3</a:t>
                      </a:r>
                    </a:p>
                  </a:txBody>
                  <a:tcPr marL="9525" marR="9525" marT="9525" marB="0" anchor="ctr">
                    <a:lnL>
                      <a:noFill/>
                    </a:lnL>
                    <a:lnR>
                      <a:noFill/>
                    </a:lnR>
                    <a:lnT>
                      <a:noFill/>
                    </a:lnT>
                    <a:lnB w="6350" cap="flat" cmpd="sng" algn="ctr">
                      <a:solidFill>
                        <a:srgbClr val="000000"/>
                      </a:solidFill>
                      <a:prstDash val="dot"/>
                      <a:round/>
                      <a:headEnd type="none" w="med" len="med"/>
                      <a:tailEnd type="none" w="med" len="med"/>
                    </a:lnB>
                  </a:tcPr>
                </a:tc>
                <a:tc>
                  <a:txBody>
                    <a:bodyPr/>
                    <a:lstStyle/>
                    <a:p>
                      <a:pPr algn="ctr" fontAlgn="ctr"/>
                      <a:r>
                        <a:rPr lang="es-CO" sz="1400" b="0" i="0" u="none" strike="noStrike">
                          <a:solidFill>
                            <a:srgbClr val="2F75B5"/>
                          </a:solidFill>
                          <a:effectLst/>
                          <a:latin typeface="Calibri" panose="020F0502020204030204" pitchFamily="34" charset="0"/>
                        </a:rPr>
                        <a:t>3</a:t>
                      </a:r>
                    </a:p>
                  </a:txBody>
                  <a:tcPr marL="9525" marR="9525" marT="9525" marB="0" anchor="ctr">
                    <a:lnL>
                      <a:noFill/>
                    </a:lnL>
                    <a:lnR>
                      <a:noFill/>
                    </a:lnR>
                    <a:lnT>
                      <a:noFill/>
                    </a:lnT>
                    <a:lnB w="6350" cap="flat" cmpd="sng" algn="ctr">
                      <a:solidFill>
                        <a:srgbClr val="000000"/>
                      </a:solidFill>
                      <a:prstDash val="dot"/>
                      <a:round/>
                      <a:headEnd type="none" w="med" len="med"/>
                      <a:tailEnd type="none" w="med" len="med"/>
                    </a:lnB>
                  </a:tcPr>
                </a:tc>
                <a:tc>
                  <a:txBody>
                    <a:bodyPr/>
                    <a:lstStyle/>
                    <a:p>
                      <a:pPr algn="r" rtl="0" fontAlgn="ctr"/>
                      <a:r>
                        <a:rPr lang="es-CO" sz="1400" b="1" i="0" u="none" strike="noStrike">
                          <a:solidFill>
                            <a:srgbClr val="2F75B5"/>
                          </a:solidFill>
                          <a:effectLst/>
                          <a:latin typeface="Calibri" panose="020F0502020204030204" pitchFamily="34" charset="0"/>
                        </a:rPr>
                        <a:t>$ 5,642</a:t>
                      </a:r>
                    </a:p>
                  </a:txBody>
                  <a:tcPr marL="9525" marR="9525" marT="9525" marB="0" anchor="ctr">
                    <a:lnL>
                      <a:noFill/>
                    </a:lnL>
                    <a:lnR>
                      <a:noFill/>
                    </a:lnR>
                    <a:lnT>
                      <a:noFill/>
                    </a:lnT>
                    <a:lnB w="6350" cap="flat" cmpd="sng" algn="ctr">
                      <a:solidFill>
                        <a:srgbClr val="000000"/>
                      </a:solidFill>
                      <a:prstDash val="dot"/>
                      <a:round/>
                      <a:headEnd type="none" w="med" len="med"/>
                      <a:tailEnd type="none" w="med" len="med"/>
                    </a:lnB>
                  </a:tcPr>
                </a:tc>
                <a:tc>
                  <a:txBody>
                    <a:bodyPr/>
                    <a:lstStyle/>
                    <a:p>
                      <a:pPr algn="r" rtl="0" fontAlgn="ctr"/>
                      <a:r>
                        <a:rPr lang="es-CO" sz="1400" b="1" i="0" u="none" strike="noStrike">
                          <a:solidFill>
                            <a:srgbClr val="2F75B5"/>
                          </a:solidFill>
                          <a:effectLst/>
                          <a:latin typeface="Calibri" panose="020F0502020204030204" pitchFamily="34" charset="0"/>
                        </a:rPr>
                        <a:t>$ 4,513</a:t>
                      </a:r>
                    </a:p>
                  </a:txBody>
                  <a:tcPr marL="9525" marR="9525" marT="9525" marB="0" anchor="ctr">
                    <a:lnL>
                      <a:noFill/>
                    </a:lnL>
                    <a:lnR>
                      <a:noFill/>
                    </a:lnR>
                    <a:lnT>
                      <a:noFill/>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2"/>
                  </a:ext>
                </a:extLst>
              </a:tr>
              <a:tr h="219447">
                <a:tc>
                  <a:txBody>
                    <a:bodyPr/>
                    <a:lstStyle/>
                    <a:p>
                      <a:pPr algn="l" rtl="0" fontAlgn="ctr"/>
                      <a:r>
                        <a:rPr lang="es-CO" sz="1400" b="1" i="0" u="none" strike="noStrike">
                          <a:solidFill>
                            <a:srgbClr val="2F75B5"/>
                          </a:solidFill>
                          <a:effectLst/>
                          <a:latin typeface="Calibri" panose="020F0502020204030204" pitchFamily="34" charset="0"/>
                        </a:rPr>
                        <a:t>Prometido </a:t>
                      </a:r>
                    </a:p>
                  </a:txBody>
                  <a:tcPr marL="9525" marR="9525" marT="9525" marB="0" anchor="ctr">
                    <a:lnL>
                      <a:noFill/>
                    </a:lnL>
                    <a:lnR>
                      <a:noFill/>
                    </a:lnR>
                    <a:lnT>
                      <a:noFill/>
                    </a:lnT>
                    <a:lnB>
                      <a:noFill/>
                    </a:lnB>
                  </a:tcPr>
                </a:tc>
                <a:tc>
                  <a:txBody>
                    <a:bodyPr/>
                    <a:lstStyle/>
                    <a:p>
                      <a:pPr algn="l" rtl="0" fontAlgn="ctr"/>
                      <a:r>
                        <a:rPr lang="es-CO" sz="1400" b="0" i="0" u="none" strike="noStrike">
                          <a:solidFill>
                            <a:srgbClr val="2F75B5"/>
                          </a:solidFill>
                          <a:effectLst/>
                          <a:latin typeface="Calibri" panose="020F0502020204030204" pitchFamily="34" charset="0"/>
                        </a:rPr>
                        <a:t> </a:t>
                      </a:r>
                    </a:p>
                  </a:txBody>
                  <a:tcPr marL="9525" marR="9525" marT="9525" marB="0" anchor="ctr">
                    <a:lnL>
                      <a:noFill/>
                    </a:lnL>
                    <a:lnR w="12700" cap="flat" cmpd="sng" algn="ctr">
                      <a:solidFill>
                        <a:srgbClr val="C65911"/>
                      </a:solidFill>
                      <a:prstDash val="solid"/>
                      <a:round/>
                      <a:headEnd type="none" w="med" len="med"/>
                      <a:tailEnd type="none" w="med" len="med"/>
                    </a:lnR>
                    <a:lnT>
                      <a:noFill/>
                    </a:lnT>
                    <a:lnB>
                      <a:noFill/>
                    </a:lnB>
                  </a:tcPr>
                </a:tc>
                <a:tc>
                  <a:txBody>
                    <a:bodyPr/>
                    <a:lstStyle/>
                    <a:p>
                      <a:pPr algn="l" fontAlgn="ctr"/>
                      <a:endParaRPr lang="es-CO" sz="1400" b="0" i="0" u="none" strike="noStrike">
                        <a:solidFill>
                          <a:srgbClr val="2F75B5"/>
                        </a:solidFill>
                        <a:effectLst/>
                        <a:latin typeface="Calibri" panose="020F0502020204030204" pitchFamily="34" charset="0"/>
                      </a:endParaRPr>
                    </a:p>
                  </a:txBody>
                  <a:tcPr marL="9525" marR="9525" marT="9525" marB="0" anchor="ctr">
                    <a:lnL w="12700" cap="flat" cmpd="sng" algn="ctr">
                      <a:solidFill>
                        <a:srgbClr val="C65911"/>
                      </a:solidFill>
                      <a:prstDash val="solid"/>
                      <a:round/>
                      <a:headEnd type="none" w="med" len="med"/>
                      <a:tailEnd type="none" w="med" len="med"/>
                    </a:lnL>
                    <a:lnR>
                      <a:noFill/>
                    </a:lnR>
                    <a:lnT>
                      <a:noFill/>
                    </a:lnT>
                    <a:lnB>
                      <a:noFill/>
                    </a:lnB>
                  </a:tcPr>
                </a:tc>
                <a:tc>
                  <a:txBody>
                    <a:bodyPr/>
                    <a:lstStyle/>
                    <a:p>
                      <a:pPr algn="ctr" fontAlgn="ctr"/>
                      <a:r>
                        <a:rPr lang="es-CO" sz="1400" b="0" i="0" u="none" strike="noStrike">
                          <a:solidFill>
                            <a:srgbClr val="2F75B5"/>
                          </a:solidFill>
                          <a:effectLst/>
                          <a:latin typeface="Calibri" panose="020F0502020204030204" pitchFamily="34" charset="0"/>
                        </a:rPr>
                        <a:t>32</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s-CO" sz="1400" b="0" i="0" u="none" strike="noStrike">
                          <a:solidFill>
                            <a:srgbClr val="2F75B5"/>
                          </a:solidFill>
                          <a:effectLst/>
                          <a:latin typeface="Calibri" panose="020F0502020204030204" pitchFamily="34" charset="0"/>
                        </a:rPr>
                        <a:t>41</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es-CO" sz="1400" b="1" i="0" u="none" strike="noStrike">
                          <a:solidFill>
                            <a:srgbClr val="2F75B5"/>
                          </a:solidFill>
                          <a:effectLst/>
                          <a:latin typeface="Calibri" panose="020F0502020204030204" pitchFamily="34" charset="0"/>
                        </a:rPr>
                        <a:t>$ 15,329</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es-CO" sz="1400" b="1" i="0" u="none" strike="noStrike">
                          <a:solidFill>
                            <a:srgbClr val="2F75B5"/>
                          </a:solidFill>
                          <a:effectLst/>
                          <a:latin typeface="Calibri" panose="020F0502020204030204" pitchFamily="34" charset="0"/>
                        </a:rPr>
                        <a:t>$ 4,990</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3"/>
                  </a:ext>
                </a:extLst>
              </a:tr>
              <a:tr h="219447">
                <a:tc>
                  <a:txBody>
                    <a:bodyPr/>
                    <a:lstStyle/>
                    <a:p>
                      <a:pPr algn="l" rtl="0" fontAlgn="ctr"/>
                      <a:r>
                        <a:rPr lang="es-CO" sz="1400" b="1" i="0" u="none" strike="noStrike">
                          <a:solidFill>
                            <a:srgbClr val="2F75B5"/>
                          </a:solidFill>
                          <a:effectLst/>
                          <a:latin typeface="Calibri" panose="020F0502020204030204" pitchFamily="34" charset="0"/>
                        </a:rPr>
                        <a:t>Escriturado</a:t>
                      </a:r>
                    </a:p>
                  </a:txBody>
                  <a:tcPr marL="9525" marR="9525" marT="9525" marB="0" anchor="ctr">
                    <a:lnL>
                      <a:noFill/>
                    </a:lnL>
                    <a:lnR>
                      <a:noFill/>
                    </a:lnR>
                    <a:lnT>
                      <a:noFill/>
                    </a:lnT>
                    <a:lnB>
                      <a:noFill/>
                    </a:lnB>
                  </a:tcPr>
                </a:tc>
                <a:tc>
                  <a:txBody>
                    <a:bodyPr/>
                    <a:lstStyle/>
                    <a:p>
                      <a:pPr algn="l" rtl="0" fontAlgn="ctr"/>
                      <a:r>
                        <a:rPr lang="es-CO" sz="1400" b="0" i="0" u="none" strike="noStrike">
                          <a:solidFill>
                            <a:srgbClr val="2F75B5"/>
                          </a:solidFill>
                          <a:effectLst/>
                          <a:latin typeface="Calibri" panose="020F0502020204030204" pitchFamily="34" charset="0"/>
                        </a:rPr>
                        <a:t> </a:t>
                      </a:r>
                    </a:p>
                  </a:txBody>
                  <a:tcPr marL="9525" marR="9525" marT="9525" marB="0" anchor="ctr">
                    <a:lnL>
                      <a:noFill/>
                    </a:lnL>
                    <a:lnR w="12700" cap="flat" cmpd="sng" algn="ctr">
                      <a:solidFill>
                        <a:srgbClr val="C65911"/>
                      </a:solidFill>
                      <a:prstDash val="solid"/>
                      <a:round/>
                      <a:headEnd type="none" w="med" len="med"/>
                      <a:tailEnd type="none" w="med" len="med"/>
                    </a:lnR>
                    <a:lnT>
                      <a:noFill/>
                    </a:lnT>
                    <a:lnB>
                      <a:noFill/>
                    </a:lnB>
                  </a:tcPr>
                </a:tc>
                <a:tc>
                  <a:txBody>
                    <a:bodyPr/>
                    <a:lstStyle/>
                    <a:p>
                      <a:pPr algn="l" fontAlgn="ctr"/>
                      <a:endParaRPr lang="es-CO" sz="1400" b="0" i="0" u="none" strike="noStrike">
                        <a:solidFill>
                          <a:srgbClr val="2F75B5"/>
                        </a:solidFill>
                        <a:effectLst/>
                        <a:latin typeface="Calibri" panose="020F0502020204030204" pitchFamily="34" charset="0"/>
                      </a:endParaRPr>
                    </a:p>
                  </a:txBody>
                  <a:tcPr marL="9525" marR="9525" marT="9525" marB="0" anchor="ctr">
                    <a:lnL w="12700" cap="flat" cmpd="sng" algn="ctr">
                      <a:solidFill>
                        <a:srgbClr val="C65911"/>
                      </a:solidFill>
                      <a:prstDash val="solid"/>
                      <a:round/>
                      <a:headEnd type="none" w="med" len="med"/>
                      <a:tailEnd type="none" w="med" len="med"/>
                    </a:lnL>
                    <a:lnR>
                      <a:noFill/>
                    </a:lnR>
                    <a:lnT>
                      <a:noFill/>
                    </a:lnT>
                    <a:lnB>
                      <a:noFill/>
                    </a:lnB>
                  </a:tcPr>
                </a:tc>
                <a:tc>
                  <a:txBody>
                    <a:bodyPr/>
                    <a:lstStyle/>
                    <a:p>
                      <a:pPr algn="ctr" fontAlgn="ctr"/>
                      <a:r>
                        <a:rPr lang="es-CO" sz="1400" b="0" i="0" u="none" strike="noStrike" dirty="0">
                          <a:solidFill>
                            <a:srgbClr val="2F75B5"/>
                          </a:solidFill>
                          <a:effectLst/>
                          <a:latin typeface="Calibri" panose="020F0502020204030204" pitchFamily="34" charset="0"/>
                        </a:rPr>
                        <a:t>16</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s-CO" sz="1400" b="0" i="0" u="none" strike="noStrike">
                          <a:solidFill>
                            <a:srgbClr val="2F75B5"/>
                          </a:solidFill>
                          <a:effectLst/>
                          <a:latin typeface="Calibri" panose="020F0502020204030204" pitchFamily="34" charset="0"/>
                        </a:rPr>
                        <a:t>20</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es-CO" sz="1400" b="1" i="0" u="none" strike="noStrike">
                          <a:solidFill>
                            <a:srgbClr val="2F75B5"/>
                          </a:solidFill>
                          <a:effectLst/>
                          <a:latin typeface="Calibri" panose="020F0502020204030204" pitchFamily="34" charset="0"/>
                        </a:rPr>
                        <a:t>$ 15,687</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es-CO" sz="1400" b="1" i="0" u="none" strike="noStrike">
                          <a:solidFill>
                            <a:srgbClr val="2F75B5"/>
                          </a:solidFill>
                          <a:effectLst/>
                          <a:latin typeface="Calibri" panose="020F0502020204030204" pitchFamily="34" charset="0"/>
                        </a:rPr>
                        <a:t>$ 0</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4"/>
                  </a:ext>
                </a:extLst>
              </a:tr>
              <a:tr h="219447">
                <a:tc>
                  <a:txBody>
                    <a:bodyPr/>
                    <a:lstStyle/>
                    <a:p>
                      <a:pPr algn="l" rtl="0" fontAlgn="ctr"/>
                      <a:endParaRPr lang="es-CO" sz="1400" b="1" i="0" u="none" strike="noStrike">
                        <a:solidFill>
                          <a:srgbClr val="2F75B5"/>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l" rtl="0" fontAlgn="ctr"/>
                      <a:endParaRPr lang="es-CO" sz="1400" b="0" i="0" u="none" strike="noStrike">
                        <a:solidFill>
                          <a:srgbClr val="2F75B5"/>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l" fontAlgn="ctr"/>
                      <a:endParaRPr lang="es-CO" sz="1400" b="0" i="0" u="none" strike="noStrike">
                        <a:solidFill>
                          <a:srgbClr val="2F75B5"/>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ctr"/>
                      <a:endParaRPr lang="es-CO" sz="1400" b="0" i="0" u="none" strike="noStrike">
                        <a:solidFill>
                          <a:srgbClr val="2F75B5"/>
                        </a:solidFill>
                        <a:effectLst/>
                        <a:latin typeface="Calibri" panose="020F0502020204030204" pitchFamily="34" charset="0"/>
                      </a:endParaRPr>
                    </a:p>
                  </a:txBody>
                  <a:tcPr marL="9525" marR="9525" marT="9525" marB="0" anchor="ctr">
                    <a:lnL>
                      <a:noFill/>
                    </a:lnL>
                    <a:lnR>
                      <a:noFill/>
                    </a:lnR>
                    <a:lnT w="6350" cap="flat" cmpd="sng" algn="ctr">
                      <a:solidFill>
                        <a:srgbClr val="000000"/>
                      </a:solidFill>
                      <a:prstDash val="dot"/>
                      <a:round/>
                      <a:headEnd type="none" w="med" len="med"/>
                      <a:tailEnd type="none" w="med" len="med"/>
                    </a:lnT>
                    <a:lnB>
                      <a:noFill/>
                    </a:lnB>
                  </a:tcPr>
                </a:tc>
                <a:tc>
                  <a:txBody>
                    <a:bodyPr/>
                    <a:lstStyle/>
                    <a:p>
                      <a:pPr algn="ctr" fontAlgn="ctr"/>
                      <a:endParaRPr lang="es-CO" sz="1400" b="0" i="0" u="none" strike="noStrike">
                        <a:solidFill>
                          <a:srgbClr val="2F75B5"/>
                        </a:solidFill>
                        <a:effectLst/>
                        <a:latin typeface="Calibri" panose="020F0502020204030204" pitchFamily="34" charset="0"/>
                      </a:endParaRPr>
                    </a:p>
                  </a:txBody>
                  <a:tcPr marL="9525" marR="9525" marT="9525" marB="0" anchor="ctr">
                    <a:lnL>
                      <a:noFill/>
                    </a:lnL>
                    <a:lnR>
                      <a:noFill/>
                    </a:lnR>
                    <a:lnT w="6350" cap="flat" cmpd="sng" algn="ctr">
                      <a:solidFill>
                        <a:srgbClr val="000000"/>
                      </a:solidFill>
                      <a:prstDash val="dot"/>
                      <a:round/>
                      <a:headEnd type="none" w="med" len="med"/>
                      <a:tailEnd type="none" w="med" len="med"/>
                    </a:lnT>
                    <a:lnB>
                      <a:noFill/>
                    </a:lnB>
                  </a:tcPr>
                </a:tc>
                <a:tc>
                  <a:txBody>
                    <a:bodyPr/>
                    <a:lstStyle/>
                    <a:p>
                      <a:pPr algn="r" rtl="0" fontAlgn="ctr"/>
                      <a:endParaRPr lang="es-CO" sz="1400" b="1" i="0" u="none" strike="noStrike">
                        <a:solidFill>
                          <a:srgbClr val="2F75B5"/>
                        </a:solidFill>
                        <a:effectLst/>
                        <a:latin typeface="Calibri" panose="020F0502020204030204" pitchFamily="34" charset="0"/>
                      </a:endParaRPr>
                    </a:p>
                  </a:txBody>
                  <a:tcPr marL="9525" marR="9525" marT="9525" marB="0" anchor="ctr">
                    <a:lnL>
                      <a:noFill/>
                    </a:lnL>
                    <a:lnR>
                      <a:noFill/>
                    </a:lnR>
                    <a:lnT w="6350" cap="flat" cmpd="sng" algn="ctr">
                      <a:solidFill>
                        <a:srgbClr val="000000"/>
                      </a:solidFill>
                      <a:prstDash val="dot"/>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dot"/>
                      <a:round/>
                      <a:headEnd type="none" w="med" len="med"/>
                      <a:tailEnd type="none" w="med" len="med"/>
                    </a:lnT>
                    <a:lnB>
                      <a:noFill/>
                    </a:lnB>
                  </a:tcPr>
                </a:tc>
                <a:extLst>
                  <a:ext uri="{0D108BD9-81ED-4DB2-BD59-A6C34878D82A}">
                    <a16:rowId xmlns:a16="http://schemas.microsoft.com/office/drawing/2014/main" val="10005"/>
                  </a:ext>
                </a:extLst>
              </a:tr>
              <a:tr h="249457">
                <a:tc>
                  <a:txBody>
                    <a:bodyPr/>
                    <a:lstStyle/>
                    <a:p>
                      <a:pPr algn="l" fontAlgn="ctr"/>
                      <a:r>
                        <a:rPr lang="es-CO" sz="1600" b="1" i="0" u="none" strike="noStrike">
                          <a:solidFill>
                            <a:srgbClr val="C65911"/>
                          </a:solidFill>
                          <a:effectLst/>
                          <a:latin typeface="Calibri" panose="020F0502020204030204" pitchFamily="34" charset="0"/>
                        </a:rPr>
                        <a:t>Total</a:t>
                      </a:r>
                    </a:p>
                  </a:txBody>
                  <a:tcPr marL="9525" marR="9525" marT="9525" marB="0" anchor="ctr">
                    <a:lnL>
                      <a:noFill/>
                    </a:lnL>
                    <a:lnR>
                      <a:noFill/>
                    </a:lnR>
                    <a:lnT>
                      <a:noFill/>
                    </a:lnT>
                    <a:lnB>
                      <a:noFill/>
                    </a:lnB>
                  </a:tcPr>
                </a:tc>
                <a:tc>
                  <a:txBody>
                    <a:bodyPr/>
                    <a:lstStyle/>
                    <a:p>
                      <a:pPr algn="l" fontAlgn="ctr"/>
                      <a:endParaRPr lang="es-CO" sz="1200" b="0" i="0" u="none" strike="noStrike">
                        <a:solidFill>
                          <a:srgbClr val="C65911"/>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l" fontAlgn="ctr"/>
                      <a:endParaRPr lang="es-CO" sz="1200" b="0" i="0" u="none" strike="noStrike">
                        <a:solidFill>
                          <a:srgbClr val="C65911"/>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ctr"/>
                      <a:r>
                        <a:rPr lang="es-CO" sz="1600" b="1" i="0" u="none" strike="noStrike">
                          <a:solidFill>
                            <a:srgbClr val="C65911"/>
                          </a:solidFill>
                          <a:effectLst/>
                          <a:latin typeface="Calibri" panose="020F0502020204030204" pitchFamily="34" charset="0"/>
                        </a:rPr>
                        <a:t>51</a:t>
                      </a:r>
                    </a:p>
                  </a:txBody>
                  <a:tcPr marL="9525" marR="9525" marT="9525" marB="0" anchor="ctr">
                    <a:lnL>
                      <a:noFill/>
                    </a:lnL>
                    <a:lnR>
                      <a:noFill/>
                    </a:lnR>
                    <a:lnT>
                      <a:noFill/>
                    </a:lnT>
                    <a:lnB>
                      <a:noFill/>
                    </a:lnB>
                  </a:tcPr>
                </a:tc>
                <a:tc>
                  <a:txBody>
                    <a:bodyPr/>
                    <a:lstStyle/>
                    <a:p>
                      <a:pPr algn="ctr" fontAlgn="ctr"/>
                      <a:r>
                        <a:rPr lang="es-CO" sz="1600" b="1" i="0" u="none" strike="noStrike" dirty="0">
                          <a:solidFill>
                            <a:srgbClr val="C65911"/>
                          </a:solidFill>
                          <a:effectLst/>
                          <a:latin typeface="Calibri" panose="020F0502020204030204" pitchFamily="34" charset="0"/>
                        </a:rPr>
                        <a:t>64</a:t>
                      </a:r>
                    </a:p>
                  </a:txBody>
                  <a:tcPr marL="9525" marR="9525" marT="9525" marB="0" anchor="ctr">
                    <a:lnL>
                      <a:noFill/>
                    </a:lnL>
                    <a:lnR>
                      <a:noFill/>
                    </a:lnR>
                    <a:lnT>
                      <a:noFill/>
                    </a:lnT>
                    <a:lnB>
                      <a:noFill/>
                    </a:lnB>
                  </a:tcPr>
                </a:tc>
                <a:tc>
                  <a:txBody>
                    <a:bodyPr/>
                    <a:lstStyle/>
                    <a:p>
                      <a:pPr algn="r" rtl="0" fontAlgn="ctr"/>
                      <a:r>
                        <a:rPr lang="es-CO" sz="1600" b="1" i="0" u="none" strike="noStrike">
                          <a:solidFill>
                            <a:srgbClr val="C65911"/>
                          </a:solidFill>
                          <a:effectLst/>
                          <a:latin typeface="Calibri" panose="020F0502020204030204" pitchFamily="34" charset="0"/>
                        </a:rPr>
                        <a:t>$ 36,657</a:t>
                      </a:r>
                    </a:p>
                  </a:txBody>
                  <a:tcPr marL="9525" marR="9525" marT="9525" marB="0" anchor="ctr">
                    <a:lnL>
                      <a:noFill/>
                    </a:lnL>
                    <a:lnR>
                      <a:noFill/>
                    </a:lnR>
                    <a:lnT>
                      <a:noFill/>
                    </a:lnT>
                    <a:lnB>
                      <a:noFill/>
                    </a:lnB>
                  </a:tcPr>
                </a:tc>
                <a:tc>
                  <a:txBody>
                    <a:bodyPr/>
                    <a:lstStyle/>
                    <a:p>
                      <a:pPr algn="r" rtl="0" fontAlgn="ctr"/>
                      <a:r>
                        <a:rPr lang="es-CO" sz="1600" b="1" i="0" u="none" strike="noStrike" dirty="0">
                          <a:solidFill>
                            <a:srgbClr val="C65911"/>
                          </a:solidFill>
                          <a:effectLst/>
                          <a:latin typeface="Calibri" panose="020F0502020204030204" pitchFamily="34" charset="0"/>
                        </a:rPr>
                        <a:t>$ 9,503</a:t>
                      </a:r>
                    </a:p>
                  </a:txBody>
                  <a:tcPr marL="9525" marR="9525" marT="9525" marB="0" anchor="ctr">
                    <a:lnL>
                      <a:noFill/>
                    </a:lnL>
                    <a:lnR>
                      <a:noFill/>
                    </a:lnR>
                    <a:lnT>
                      <a:noFill/>
                    </a:lnT>
                    <a:lnB>
                      <a:noFill/>
                    </a:lnB>
                  </a:tcPr>
                </a:tc>
                <a:extLst>
                  <a:ext uri="{0D108BD9-81ED-4DB2-BD59-A6C34878D82A}">
                    <a16:rowId xmlns:a16="http://schemas.microsoft.com/office/drawing/2014/main" val="10006"/>
                  </a:ext>
                </a:extLst>
              </a:tr>
            </a:tbl>
          </a:graphicData>
        </a:graphic>
      </p:graphicFrame>
      <p:cxnSp>
        <p:nvCxnSpPr>
          <p:cNvPr id="15" name="Conector recto 14"/>
          <p:cNvCxnSpPr/>
          <p:nvPr/>
        </p:nvCxnSpPr>
        <p:spPr>
          <a:xfrm>
            <a:off x="3424236" y="1195991"/>
            <a:ext cx="0" cy="1746120"/>
          </a:xfrm>
          <a:prstGeom prst="line">
            <a:avLst/>
          </a:prstGeom>
        </p:spPr>
        <p:style>
          <a:lnRef idx="2">
            <a:schemeClr val="accent1"/>
          </a:lnRef>
          <a:fillRef idx="0">
            <a:schemeClr val="accent1"/>
          </a:fillRef>
          <a:effectRef idx="1">
            <a:schemeClr val="accent1"/>
          </a:effectRef>
          <a:fontRef idx="minor">
            <a:schemeClr val="tx1"/>
          </a:fontRef>
        </p:style>
      </p:cxnSp>
      <p:cxnSp>
        <p:nvCxnSpPr>
          <p:cNvPr id="19" name="Conector recto 18"/>
          <p:cNvCxnSpPr/>
          <p:nvPr/>
        </p:nvCxnSpPr>
        <p:spPr>
          <a:xfrm flipH="1">
            <a:off x="3419471" y="3123169"/>
            <a:ext cx="1" cy="1585973"/>
          </a:xfrm>
          <a:prstGeom prst="line">
            <a:avLst/>
          </a:prstGeom>
        </p:spPr>
        <p:style>
          <a:lnRef idx="2">
            <a:schemeClr val="accent1"/>
          </a:lnRef>
          <a:fillRef idx="0">
            <a:schemeClr val="accent1"/>
          </a:fillRef>
          <a:effectRef idx="1">
            <a:schemeClr val="accent1"/>
          </a:effectRef>
          <a:fontRef idx="minor">
            <a:schemeClr val="tx1"/>
          </a:fontRef>
        </p:style>
      </p:cxnSp>
      <p:cxnSp>
        <p:nvCxnSpPr>
          <p:cNvPr id="20" name="Conector recto 19"/>
          <p:cNvCxnSpPr/>
          <p:nvPr/>
        </p:nvCxnSpPr>
        <p:spPr>
          <a:xfrm>
            <a:off x="3400419" y="5249648"/>
            <a:ext cx="1" cy="1310279"/>
          </a:xfrm>
          <a:prstGeom prst="line">
            <a:avLst/>
          </a:prstGeom>
        </p:spPr>
        <p:style>
          <a:lnRef idx="2">
            <a:schemeClr val="accent1"/>
          </a:lnRef>
          <a:fillRef idx="0">
            <a:schemeClr val="accent1"/>
          </a:fillRef>
          <a:effectRef idx="1">
            <a:schemeClr val="accent1"/>
          </a:effectRef>
          <a:fontRef idx="minor">
            <a:schemeClr val="tx1"/>
          </a:fontRef>
        </p:style>
      </p:cxnSp>
      <p:graphicFrame>
        <p:nvGraphicFramePr>
          <p:cNvPr id="22" name="Tabla 21"/>
          <p:cNvGraphicFramePr>
            <a:graphicFrameLocks noGrp="1"/>
          </p:cNvGraphicFramePr>
          <p:nvPr>
            <p:extLst>
              <p:ext uri="{D42A27DB-BD31-4B8C-83A1-F6EECF244321}">
                <p14:modId xmlns:p14="http://schemas.microsoft.com/office/powerpoint/2010/main" val="954129562"/>
              </p:ext>
            </p:extLst>
          </p:nvPr>
        </p:nvGraphicFramePr>
        <p:xfrm>
          <a:off x="3881439" y="1107932"/>
          <a:ext cx="4025899" cy="1985010"/>
        </p:xfrm>
        <a:graphic>
          <a:graphicData uri="http://schemas.openxmlformats.org/drawingml/2006/table">
            <a:tbl>
              <a:tblPr/>
              <a:tblGrid>
                <a:gridCol w="962922">
                  <a:extLst>
                    <a:ext uri="{9D8B030D-6E8A-4147-A177-3AD203B41FA5}">
                      <a16:colId xmlns:a16="http://schemas.microsoft.com/office/drawing/2014/main" val="20000"/>
                    </a:ext>
                  </a:extLst>
                </a:gridCol>
                <a:gridCol w="177380">
                  <a:extLst>
                    <a:ext uri="{9D8B030D-6E8A-4147-A177-3AD203B41FA5}">
                      <a16:colId xmlns:a16="http://schemas.microsoft.com/office/drawing/2014/main" val="20001"/>
                    </a:ext>
                  </a:extLst>
                </a:gridCol>
                <a:gridCol w="177380">
                  <a:extLst>
                    <a:ext uri="{9D8B030D-6E8A-4147-A177-3AD203B41FA5}">
                      <a16:colId xmlns:a16="http://schemas.microsoft.com/office/drawing/2014/main" val="20002"/>
                    </a:ext>
                  </a:extLst>
                </a:gridCol>
                <a:gridCol w="902739">
                  <a:extLst>
                    <a:ext uri="{9D8B030D-6E8A-4147-A177-3AD203B41FA5}">
                      <a16:colId xmlns:a16="http://schemas.microsoft.com/office/drawing/2014/main" val="20003"/>
                    </a:ext>
                  </a:extLst>
                </a:gridCol>
                <a:gridCol w="902739">
                  <a:extLst>
                    <a:ext uri="{9D8B030D-6E8A-4147-A177-3AD203B41FA5}">
                      <a16:colId xmlns:a16="http://schemas.microsoft.com/office/drawing/2014/main" val="20004"/>
                    </a:ext>
                  </a:extLst>
                </a:gridCol>
                <a:gridCol w="902739">
                  <a:extLst>
                    <a:ext uri="{9D8B030D-6E8A-4147-A177-3AD203B41FA5}">
                      <a16:colId xmlns:a16="http://schemas.microsoft.com/office/drawing/2014/main" val="20005"/>
                    </a:ext>
                  </a:extLst>
                </a:gridCol>
              </a:tblGrid>
              <a:tr h="175755">
                <a:tc>
                  <a:txBody>
                    <a:bodyPr/>
                    <a:lstStyle/>
                    <a:p>
                      <a:pPr algn="l" fontAlgn="ctr"/>
                      <a:r>
                        <a:rPr lang="es-CO" sz="1300" b="1" i="0" u="none" strike="noStrike" dirty="0">
                          <a:solidFill>
                            <a:srgbClr val="C65911"/>
                          </a:solidFill>
                          <a:effectLst/>
                          <a:latin typeface="Calibri" panose="020F0502020204030204" pitchFamily="34" charset="0"/>
                        </a:rPr>
                        <a:t>Tipo</a:t>
                      </a:r>
                    </a:p>
                  </a:txBody>
                  <a:tcPr marL="9525" marR="9525" marT="9525" marB="0" anchor="ctr">
                    <a:lnL>
                      <a:noFill/>
                    </a:lnL>
                    <a:lnR>
                      <a:noFill/>
                    </a:lnR>
                    <a:lnT>
                      <a:noFill/>
                    </a:lnT>
                    <a:lnB w="12700" cap="flat" cmpd="sng" algn="ctr">
                      <a:solidFill>
                        <a:srgbClr val="C65911"/>
                      </a:solidFill>
                      <a:prstDash val="solid"/>
                      <a:round/>
                      <a:headEnd type="none" w="med" len="med"/>
                      <a:tailEnd type="none" w="med" len="med"/>
                    </a:lnB>
                  </a:tcPr>
                </a:tc>
                <a:tc>
                  <a:txBody>
                    <a:bodyPr/>
                    <a:lstStyle/>
                    <a:p>
                      <a:pPr algn="ctr" fontAlgn="ctr"/>
                      <a:r>
                        <a:rPr lang="es-CO" sz="1300" b="1" i="0" u="none" strike="noStrike">
                          <a:solidFill>
                            <a:srgbClr val="C65911"/>
                          </a:solidFill>
                          <a:effectLst/>
                          <a:latin typeface="Calibri" panose="020F0502020204030204" pitchFamily="34" charset="0"/>
                        </a:rPr>
                        <a:t> </a:t>
                      </a:r>
                    </a:p>
                  </a:txBody>
                  <a:tcPr marL="9525" marR="9525" marT="9525" marB="0" anchor="ctr">
                    <a:lnL>
                      <a:noFill/>
                    </a:lnL>
                    <a:lnR>
                      <a:noFill/>
                    </a:lnR>
                    <a:lnT>
                      <a:noFill/>
                    </a:lnT>
                    <a:lnB w="12700" cap="flat" cmpd="sng" algn="ctr">
                      <a:solidFill>
                        <a:srgbClr val="C65911"/>
                      </a:solidFill>
                      <a:prstDash val="solid"/>
                      <a:round/>
                      <a:headEnd type="none" w="med" len="med"/>
                      <a:tailEnd type="none" w="med" len="med"/>
                    </a:lnB>
                  </a:tcPr>
                </a:tc>
                <a:tc>
                  <a:txBody>
                    <a:bodyPr/>
                    <a:lstStyle/>
                    <a:p>
                      <a:pPr algn="ctr" fontAlgn="ctr"/>
                      <a:r>
                        <a:rPr lang="es-CO" sz="1300" b="1" i="0" u="none" strike="noStrike">
                          <a:solidFill>
                            <a:srgbClr val="C65911"/>
                          </a:solidFill>
                          <a:effectLst/>
                          <a:latin typeface="Calibri" panose="020F0502020204030204" pitchFamily="34" charset="0"/>
                        </a:rPr>
                        <a:t> </a:t>
                      </a:r>
                    </a:p>
                  </a:txBody>
                  <a:tcPr marL="9525" marR="9525" marT="9525" marB="0" anchor="ctr">
                    <a:lnL>
                      <a:noFill/>
                    </a:lnL>
                    <a:lnR>
                      <a:noFill/>
                    </a:lnR>
                    <a:lnT>
                      <a:noFill/>
                    </a:lnT>
                    <a:lnB w="12700" cap="flat" cmpd="sng" algn="ctr">
                      <a:solidFill>
                        <a:srgbClr val="C65911"/>
                      </a:solidFill>
                      <a:prstDash val="solid"/>
                      <a:round/>
                      <a:headEnd type="none" w="med" len="med"/>
                      <a:tailEnd type="none" w="med" len="med"/>
                    </a:lnB>
                  </a:tcPr>
                </a:tc>
                <a:tc>
                  <a:txBody>
                    <a:bodyPr/>
                    <a:lstStyle/>
                    <a:p>
                      <a:pPr algn="ctr" fontAlgn="ctr"/>
                      <a:r>
                        <a:rPr lang="es-CO" sz="1300" b="1" i="0" u="none" strike="noStrike">
                          <a:solidFill>
                            <a:srgbClr val="C65911"/>
                          </a:solidFill>
                          <a:effectLst/>
                          <a:latin typeface="Calibri" panose="020F0502020204030204" pitchFamily="34" charset="0"/>
                        </a:rPr>
                        <a:t>Unidades</a:t>
                      </a:r>
                    </a:p>
                  </a:txBody>
                  <a:tcPr marL="9525" marR="9525" marT="9525" marB="0" anchor="ctr">
                    <a:lnL>
                      <a:noFill/>
                    </a:lnL>
                    <a:lnR>
                      <a:noFill/>
                    </a:lnR>
                    <a:lnT>
                      <a:noFill/>
                    </a:lnT>
                    <a:lnB w="12700" cap="flat" cmpd="sng" algn="ctr">
                      <a:solidFill>
                        <a:srgbClr val="C65911"/>
                      </a:solidFill>
                      <a:prstDash val="solid"/>
                      <a:round/>
                      <a:headEnd type="none" w="med" len="med"/>
                      <a:tailEnd type="none" w="med" len="med"/>
                    </a:lnB>
                  </a:tcPr>
                </a:tc>
                <a:tc>
                  <a:txBody>
                    <a:bodyPr/>
                    <a:lstStyle/>
                    <a:p>
                      <a:pPr algn="ctr" fontAlgn="ctr"/>
                      <a:r>
                        <a:rPr lang="es-CO" sz="1300" b="1" i="0" u="none" strike="noStrike">
                          <a:solidFill>
                            <a:srgbClr val="C65911"/>
                          </a:solidFill>
                          <a:effectLst/>
                          <a:latin typeface="Calibri" panose="020F0502020204030204" pitchFamily="34" charset="0"/>
                        </a:rPr>
                        <a:t>FMI.</a:t>
                      </a:r>
                    </a:p>
                  </a:txBody>
                  <a:tcPr marL="9525" marR="9525" marT="9525" marB="0" anchor="ctr">
                    <a:lnL>
                      <a:noFill/>
                    </a:lnL>
                    <a:lnR>
                      <a:noFill/>
                    </a:lnR>
                    <a:lnT>
                      <a:noFill/>
                    </a:lnT>
                    <a:lnB w="12700" cap="flat" cmpd="sng" algn="ctr">
                      <a:solidFill>
                        <a:srgbClr val="C65911"/>
                      </a:solidFill>
                      <a:prstDash val="solid"/>
                      <a:round/>
                      <a:headEnd type="none" w="med" len="med"/>
                      <a:tailEnd type="none" w="med" len="med"/>
                    </a:lnB>
                  </a:tcPr>
                </a:tc>
                <a:tc>
                  <a:txBody>
                    <a:bodyPr/>
                    <a:lstStyle/>
                    <a:p>
                      <a:pPr algn="r" fontAlgn="ctr"/>
                      <a:r>
                        <a:rPr lang="es-CO" sz="1300" b="1" i="0" u="none" strike="noStrike">
                          <a:solidFill>
                            <a:srgbClr val="C65911"/>
                          </a:solidFill>
                          <a:effectLst/>
                          <a:latin typeface="Calibri" panose="020F0502020204030204" pitchFamily="34" charset="0"/>
                        </a:rPr>
                        <a:t>Valor Venta</a:t>
                      </a:r>
                    </a:p>
                  </a:txBody>
                  <a:tcPr marL="9525" marR="9525" marT="9525" marB="0" anchor="ctr">
                    <a:lnL>
                      <a:noFill/>
                    </a:lnL>
                    <a:lnR>
                      <a:noFill/>
                    </a:lnR>
                    <a:lnT>
                      <a:noFill/>
                    </a:lnT>
                    <a:lnB w="12700" cap="flat" cmpd="sng" algn="ctr">
                      <a:solidFill>
                        <a:srgbClr val="C65911"/>
                      </a:solidFill>
                      <a:prstDash val="solid"/>
                      <a:round/>
                      <a:headEnd type="none" w="med" len="med"/>
                      <a:tailEnd type="none" w="med" len="med"/>
                    </a:lnB>
                  </a:tcPr>
                </a:tc>
                <a:extLst>
                  <a:ext uri="{0D108BD9-81ED-4DB2-BD59-A6C34878D82A}">
                    <a16:rowId xmlns:a16="http://schemas.microsoft.com/office/drawing/2014/main" val="10000"/>
                  </a:ext>
                </a:extLst>
              </a:tr>
              <a:tr h="162855">
                <a:tc>
                  <a:txBody>
                    <a:bodyPr/>
                    <a:lstStyle/>
                    <a:p>
                      <a:pPr algn="l" fontAlgn="ctr"/>
                      <a:endParaRPr lang="es-CO" sz="1200" b="1" i="0" u="none" strike="noStrike">
                        <a:solidFill>
                          <a:srgbClr val="2F75B5"/>
                        </a:solidFill>
                        <a:effectLst/>
                        <a:latin typeface="Calibri" panose="020F0502020204030204" pitchFamily="34" charset="0"/>
                      </a:endParaRPr>
                    </a:p>
                  </a:txBody>
                  <a:tcPr marL="9525" marR="9525" marT="9525" marB="0" anchor="ctr">
                    <a:lnL>
                      <a:noFill/>
                    </a:lnL>
                    <a:lnR>
                      <a:noFill/>
                    </a:lnR>
                    <a:lnT w="12700" cap="flat" cmpd="sng" algn="ctr">
                      <a:solidFill>
                        <a:srgbClr val="C65911"/>
                      </a:solidFill>
                      <a:prstDash val="solid"/>
                      <a:round/>
                      <a:headEnd type="none" w="med" len="med"/>
                      <a:tailEnd type="none" w="med" len="med"/>
                    </a:lnT>
                    <a:lnB>
                      <a:noFill/>
                    </a:lnB>
                  </a:tcPr>
                </a:tc>
                <a:tc>
                  <a:txBody>
                    <a:bodyPr/>
                    <a:lstStyle/>
                    <a:p>
                      <a:pPr algn="l" fontAlgn="ctr"/>
                      <a:endParaRPr lang="es-CO" sz="1100" b="0" i="0" u="none" strike="noStrike">
                        <a:solidFill>
                          <a:srgbClr val="000000"/>
                        </a:solidFill>
                        <a:effectLst/>
                        <a:latin typeface="Calibri" panose="020F0502020204030204" pitchFamily="34" charset="0"/>
                      </a:endParaRPr>
                    </a:p>
                  </a:txBody>
                  <a:tcPr marL="9525" marR="9525" marT="9525" marB="0" anchor="ctr">
                    <a:lnL>
                      <a:noFill/>
                    </a:lnL>
                    <a:lnR>
                      <a:noFill/>
                    </a:lnR>
                    <a:lnT w="12700" cap="flat" cmpd="sng" algn="ctr">
                      <a:solidFill>
                        <a:srgbClr val="C65911"/>
                      </a:solidFill>
                      <a:prstDash val="solid"/>
                      <a:round/>
                      <a:headEnd type="none" w="med" len="med"/>
                      <a:tailEnd type="none" w="med" len="med"/>
                    </a:lnT>
                    <a:lnB>
                      <a:noFill/>
                    </a:lnB>
                  </a:tcPr>
                </a:tc>
                <a:tc>
                  <a:txBody>
                    <a:bodyPr/>
                    <a:lstStyle/>
                    <a:p>
                      <a:pPr algn="l" fontAlgn="ctr"/>
                      <a:endParaRPr lang="es-CO" sz="1100" b="0" i="0" u="none" strike="noStrike">
                        <a:solidFill>
                          <a:srgbClr val="000000"/>
                        </a:solidFill>
                        <a:effectLst/>
                        <a:latin typeface="Calibri" panose="020F0502020204030204" pitchFamily="34" charset="0"/>
                      </a:endParaRPr>
                    </a:p>
                  </a:txBody>
                  <a:tcPr marL="9525" marR="9525" marT="9525" marB="0" anchor="ctr">
                    <a:lnL>
                      <a:noFill/>
                    </a:lnL>
                    <a:lnR>
                      <a:noFill/>
                    </a:lnR>
                    <a:lnT w="12700" cap="flat" cmpd="sng" algn="ctr">
                      <a:solidFill>
                        <a:srgbClr val="C65911"/>
                      </a:solidFill>
                      <a:prstDash val="solid"/>
                      <a:round/>
                      <a:headEnd type="none" w="med" len="med"/>
                      <a:tailEnd type="none" w="med" len="med"/>
                    </a:lnT>
                    <a:lnB>
                      <a:noFill/>
                    </a:lnB>
                  </a:tcPr>
                </a:tc>
                <a:tc>
                  <a:txBody>
                    <a:bodyPr/>
                    <a:lstStyle/>
                    <a:p>
                      <a:pPr algn="l" fontAlgn="ctr"/>
                      <a:endParaRPr lang="es-CO" sz="1100" b="0" i="0" u="none" strike="noStrike">
                        <a:solidFill>
                          <a:srgbClr val="000000"/>
                        </a:solidFill>
                        <a:effectLst/>
                        <a:latin typeface="Calibri" panose="020F0502020204030204" pitchFamily="34" charset="0"/>
                      </a:endParaRPr>
                    </a:p>
                  </a:txBody>
                  <a:tcPr marL="9525" marR="9525" marT="9525" marB="0" anchor="ctr">
                    <a:lnL>
                      <a:noFill/>
                    </a:lnL>
                    <a:lnR>
                      <a:noFill/>
                    </a:lnR>
                    <a:lnT w="12700" cap="flat" cmpd="sng" algn="ctr">
                      <a:solidFill>
                        <a:srgbClr val="C65911"/>
                      </a:solidFill>
                      <a:prstDash val="solid"/>
                      <a:round/>
                      <a:headEnd type="none" w="med" len="med"/>
                      <a:tailEnd type="none" w="med" len="med"/>
                    </a:lnT>
                    <a:lnB>
                      <a:noFill/>
                    </a:lnB>
                  </a:tcPr>
                </a:tc>
                <a:tc>
                  <a:txBody>
                    <a:bodyPr/>
                    <a:lstStyle/>
                    <a:p>
                      <a:pPr algn="l" fontAlgn="ctr"/>
                      <a:endParaRPr lang="es-CO" sz="1100" b="0" i="0" u="none" strike="noStrike">
                        <a:solidFill>
                          <a:srgbClr val="000000"/>
                        </a:solidFill>
                        <a:effectLst/>
                        <a:latin typeface="Calibri" panose="020F0502020204030204" pitchFamily="34" charset="0"/>
                      </a:endParaRPr>
                    </a:p>
                  </a:txBody>
                  <a:tcPr marL="9525" marR="9525" marT="9525" marB="0" anchor="ctr">
                    <a:lnL>
                      <a:noFill/>
                    </a:lnL>
                    <a:lnR>
                      <a:noFill/>
                    </a:lnR>
                    <a:lnT w="12700" cap="flat" cmpd="sng" algn="ctr">
                      <a:solidFill>
                        <a:srgbClr val="C65911"/>
                      </a:solidFill>
                      <a:prstDash val="solid"/>
                      <a:round/>
                      <a:headEnd type="none" w="med" len="med"/>
                      <a:tailEnd type="none" w="med" len="med"/>
                    </a:lnT>
                    <a:lnB>
                      <a:noFill/>
                    </a:lnB>
                  </a:tcPr>
                </a:tc>
                <a:tc>
                  <a:txBody>
                    <a:bodyPr/>
                    <a:lstStyle/>
                    <a:p>
                      <a:pPr algn="l" fontAlgn="ctr"/>
                      <a:endParaRPr lang="es-CO" sz="1100" b="0" i="0" u="none" strike="noStrike">
                        <a:solidFill>
                          <a:srgbClr val="000000"/>
                        </a:solidFill>
                        <a:effectLst/>
                        <a:latin typeface="Calibri" panose="020F0502020204030204" pitchFamily="34" charset="0"/>
                      </a:endParaRPr>
                    </a:p>
                  </a:txBody>
                  <a:tcPr marL="9525" marR="9525" marT="9525" marB="0" anchor="ctr">
                    <a:lnL>
                      <a:noFill/>
                    </a:lnL>
                    <a:lnR>
                      <a:noFill/>
                    </a:lnR>
                    <a:lnT w="12700" cap="flat" cmpd="sng" algn="ctr">
                      <a:solidFill>
                        <a:srgbClr val="C65911"/>
                      </a:solidFill>
                      <a:prstDash val="solid"/>
                      <a:round/>
                      <a:headEnd type="none" w="med" len="med"/>
                      <a:tailEnd type="none" w="med" len="med"/>
                    </a:lnT>
                    <a:lnB>
                      <a:noFill/>
                    </a:lnB>
                  </a:tcPr>
                </a:tc>
                <a:extLst>
                  <a:ext uri="{0D108BD9-81ED-4DB2-BD59-A6C34878D82A}">
                    <a16:rowId xmlns:a16="http://schemas.microsoft.com/office/drawing/2014/main" val="10001"/>
                  </a:ext>
                </a:extLst>
              </a:tr>
              <a:tr h="162855">
                <a:tc gridSpan="2">
                  <a:txBody>
                    <a:bodyPr/>
                    <a:lstStyle/>
                    <a:p>
                      <a:pPr algn="l" rtl="0" fontAlgn="ctr"/>
                      <a:r>
                        <a:rPr lang="es-CO" sz="1200" b="1" i="0" u="none" strike="noStrike">
                          <a:solidFill>
                            <a:srgbClr val="2F75B5"/>
                          </a:solidFill>
                          <a:effectLst/>
                          <a:latin typeface="Calibri" panose="020F0502020204030204" pitchFamily="34" charset="0"/>
                        </a:rPr>
                        <a:t>Apartamentos</a:t>
                      </a:r>
                    </a:p>
                  </a:txBody>
                  <a:tcPr marL="9525" marR="9525" marT="9525" marB="0" anchor="ctr">
                    <a:lnL>
                      <a:noFill/>
                    </a:lnL>
                    <a:lnR w="12700" cap="flat" cmpd="sng" algn="ctr">
                      <a:solidFill>
                        <a:srgbClr val="C65911"/>
                      </a:solidFill>
                      <a:prstDash val="solid"/>
                      <a:round/>
                      <a:headEnd type="none" w="med" len="med"/>
                      <a:tailEnd type="none" w="med" len="med"/>
                    </a:lnR>
                    <a:lnT>
                      <a:noFill/>
                    </a:lnT>
                    <a:lnB>
                      <a:noFill/>
                    </a:lnB>
                  </a:tcPr>
                </a:tc>
                <a:tc hMerge="1">
                  <a:txBody>
                    <a:bodyPr/>
                    <a:lstStyle/>
                    <a:p>
                      <a:endParaRPr lang="es-CO"/>
                    </a:p>
                  </a:txBody>
                  <a:tcPr/>
                </a:tc>
                <a:tc>
                  <a:txBody>
                    <a:bodyPr/>
                    <a:lstStyle/>
                    <a:p>
                      <a:pPr algn="l" fontAlgn="ctr"/>
                      <a:endParaRPr lang="es-CO" sz="1200" b="0" i="0" u="none" strike="noStrike">
                        <a:solidFill>
                          <a:srgbClr val="2F75B5"/>
                        </a:solidFill>
                        <a:effectLst/>
                        <a:latin typeface="Calibri" panose="020F0502020204030204" pitchFamily="34" charset="0"/>
                      </a:endParaRPr>
                    </a:p>
                  </a:txBody>
                  <a:tcPr marL="9525" marR="9525" marT="9525" marB="0" anchor="ctr">
                    <a:lnL w="12700" cap="flat" cmpd="sng" algn="ctr">
                      <a:solidFill>
                        <a:srgbClr val="C65911"/>
                      </a:solidFill>
                      <a:prstDash val="solid"/>
                      <a:round/>
                      <a:headEnd type="none" w="med" len="med"/>
                      <a:tailEnd type="none" w="med" len="med"/>
                    </a:lnL>
                    <a:lnR>
                      <a:noFill/>
                    </a:lnR>
                    <a:lnT>
                      <a:noFill/>
                    </a:lnT>
                    <a:lnB>
                      <a:noFill/>
                    </a:lnB>
                  </a:tcPr>
                </a:tc>
                <a:tc>
                  <a:txBody>
                    <a:bodyPr/>
                    <a:lstStyle/>
                    <a:p>
                      <a:pPr algn="ctr" fontAlgn="ctr"/>
                      <a:r>
                        <a:rPr lang="es-CO" sz="1200" b="0" i="0" u="none" strike="noStrike">
                          <a:solidFill>
                            <a:srgbClr val="2F75B5"/>
                          </a:solidFill>
                          <a:effectLst/>
                          <a:latin typeface="Calibri" panose="020F0502020204030204" pitchFamily="34" charset="0"/>
                        </a:rPr>
                        <a:t>24</a:t>
                      </a:r>
                    </a:p>
                  </a:txBody>
                  <a:tcPr marL="9525" marR="9525" marT="9525" marB="0" anchor="ctr">
                    <a:lnL>
                      <a:noFill/>
                    </a:lnL>
                    <a:lnR>
                      <a:noFill/>
                    </a:lnR>
                    <a:lnT>
                      <a:noFill/>
                    </a:lnT>
                    <a:lnB w="6350" cap="flat" cmpd="sng" algn="ctr">
                      <a:solidFill>
                        <a:srgbClr val="000000"/>
                      </a:solidFill>
                      <a:prstDash val="dot"/>
                      <a:round/>
                      <a:headEnd type="none" w="med" len="med"/>
                      <a:tailEnd type="none" w="med" len="med"/>
                    </a:lnB>
                  </a:tcPr>
                </a:tc>
                <a:tc>
                  <a:txBody>
                    <a:bodyPr/>
                    <a:lstStyle/>
                    <a:p>
                      <a:pPr algn="ctr" fontAlgn="ctr"/>
                      <a:r>
                        <a:rPr lang="es-CO" sz="1200" b="0" i="0" u="none" strike="noStrike">
                          <a:solidFill>
                            <a:srgbClr val="2F75B5"/>
                          </a:solidFill>
                          <a:effectLst/>
                          <a:latin typeface="Calibri" panose="020F0502020204030204" pitchFamily="34" charset="0"/>
                        </a:rPr>
                        <a:t>53</a:t>
                      </a:r>
                    </a:p>
                  </a:txBody>
                  <a:tcPr marL="9525" marR="9525" marT="9525" marB="0" anchor="ctr">
                    <a:lnL>
                      <a:noFill/>
                    </a:lnL>
                    <a:lnR>
                      <a:noFill/>
                    </a:lnR>
                    <a:lnT>
                      <a:noFill/>
                    </a:lnT>
                    <a:lnB w="6350" cap="flat" cmpd="sng" algn="ctr">
                      <a:solidFill>
                        <a:srgbClr val="000000"/>
                      </a:solidFill>
                      <a:prstDash val="dot"/>
                      <a:round/>
                      <a:headEnd type="none" w="med" len="med"/>
                      <a:tailEnd type="none" w="med" len="med"/>
                    </a:lnB>
                  </a:tcPr>
                </a:tc>
                <a:tc>
                  <a:txBody>
                    <a:bodyPr/>
                    <a:lstStyle/>
                    <a:p>
                      <a:pPr algn="r" rtl="0" fontAlgn="ctr"/>
                      <a:r>
                        <a:rPr lang="es-CO" sz="1200" b="1" i="0" u="none" strike="noStrike">
                          <a:solidFill>
                            <a:srgbClr val="2F75B5"/>
                          </a:solidFill>
                          <a:effectLst/>
                          <a:latin typeface="Calibri" panose="020F0502020204030204" pitchFamily="34" charset="0"/>
                        </a:rPr>
                        <a:t>$ 14,897</a:t>
                      </a:r>
                    </a:p>
                  </a:txBody>
                  <a:tcPr marL="9525" marR="9525" marT="9525" marB="0" anchor="ctr">
                    <a:lnL>
                      <a:noFill/>
                    </a:lnL>
                    <a:lnR>
                      <a:noFill/>
                    </a:lnR>
                    <a:lnT>
                      <a:noFill/>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2"/>
                  </a:ext>
                </a:extLst>
              </a:tr>
              <a:tr h="162855">
                <a:tc>
                  <a:txBody>
                    <a:bodyPr/>
                    <a:lstStyle/>
                    <a:p>
                      <a:pPr algn="l" rtl="0" fontAlgn="ctr"/>
                      <a:r>
                        <a:rPr lang="es-CO" sz="1200" b="1" i="0" u="none" strike="noStrike">
                          <a:solidFill>
                            <a:srgbClr val="2F75B5"/>
                          </a:solidFill>
                          <a:effectLst/>
                          <a:latin typeface="Calibri" panose="020F0502020204030204" pitchFamily="34" charset="0"/>
                        </a:rPr>
                        <a:t>Bodegas</a:t>
                      </a:r>
                    </a:p>
                  </a:txBody>
                  <a:tcPr marL="9525" marR="9525" marT="9525" marB="0" anchor="ctr">
                    <a:lnL>
                      <a:noFill/>
                    </a:lnL>
                    <a:lnR>
                      <a:noFill/>
                    </a:lnR>
                    <a:lnT>
                      <a:noFill/>
                    </a:lnT>
                    <a:lnB>
                      <a:noFill/>
                    </a:lnB>
                  </a:tcPr>
                </a:tc>
                <a:tc>
                  <a:txBody>
                    <a:bodyPr/>
                    <a:lstStyle/>
                    <a:p>
                      <a:pPr algn="l" rtl="0" fontAlgn="ctr"/>
                      <a:r>
                        <a:rPr lang="es-CO" sz="1200" b="0" i="0" u="none" strike="noStrike">
                          <a:solidFill>
                            <a:srgbClr val="2F75B5"/>
                          </a:solidFill>
                          <a:effectLst/>
                          <a:latin typeface="Calibri" panose="020F0502020204030204" pitchFamily="34" charset="0"/>
                        </a:rPr>
                        <a:t> </a:t>
                      </a:r>
                    </a:p>
                  </a:txBody>
                  <a:tcPr marL="9525" marR="9525" marT="9525" marB="0" anchor="ctr">
                    <a:lnL>
                      <a:noFill/>
                    </a:lnL>
                    <a:lnR w="12700" cap="flat" cmpd="sng" algn="ctr">
                      <a:solidFill>
                        <a:srgbClr val="C65911"/>
                      </a:solidFill>
                      <a:prstDash val="solid"/>
                      <a:round/>
                      <a:headEnd type="none" w="med" len="med"/>
                      <a:tailEnd type="none" w="med" len="med"/>
                    </a:lnR>
                    <a:lnT>
                      <a:noFill/>
                    </a:lnT>
                    <a:lnB>
                      <a:noFill/>
                    </a:lnB>
                  </a:tcPr>
                </a:tc>
                <a:tc>
                  <a:txBody>
                    <a:bodyPr/>
                    <a:lstStyle/>
                    <a:p>
                      <a:pPr algn="l" fontAlgn="ctr"/>
                      <a:endParaRPr lang="es-CO" sz="1200" b="0" i="0" u="none" strike="noStrike">
                        <a:solidFill>
                          <a:srgbClr val="2F75B5"/>
                        </a:solidFill>
                        <a:effectLst/>
                        <a:latin typeface="Calibri" panose="020F0502020204030204" pitchFamily="34" charset="0"/>
                      </a:endParaRPr>
                    </a:p>
                  </a:txBody>
                  <a:tcPr marL="9525" marR="9525" marT="9525" marB="0" anchor="ctr">
                    <a:lnL w="12700" cap="flat" cmpd="sng" algn="ctr">
                      <a:solidFill>
                        <a:srgbClr val="C65911"/>
                      </a:solidFill>
                      <a:prstDash val="solid"/>
                      <a:round/>
                      <a:headEnd type="none" w="med" len="med"/>
                      <a:tailEnd type="none" w="med" len="med"/>
                    </a:lnL>
                    <a:lnR>
                      <a:noFill/>
                    </a:lnR>
                    <a:lnT>
                      <a:noFill/>
                    </a:lnT>
                    <a:lnB>
                      <a:noFill/>
                    </a:lnB>
                  </a:tcPr>
                </a:tc>
                <a:tc>
                  <a:txBody>
                    <a:bodyPr/>
                    <a:lstStyle/>
                    <a:p>
                      <a:pPr algn="ctr" fontAlgn="ctr"/>
                      <a:r>
                        <a:rPr lang="es-CO" sz="1200" b="0" i="0" u="none" strike="noStrike">
                          <a:solidFill>
                            <a:srgbClr val="2F75B5"/>
                          </a:solidFill>
                          <a:effectLst/>
                          <a:latin typeface="Calibri" panose="020F0502020204030204" pitchFamily="34" charset="0"/>
                        </a:rPr>
                        <a:t>8</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s-CO" sz="1200" b="0" i="0" u="none" strike="noStrike">
                          <a:solidFill>
                            <a:srgbClr val="2F75B5"/>
                          </a:solidFill>
                          <a:effectLst/>
                          <a:latin typeface="Calibri" panose="020F0502020204030204" pitchFamily="34" charset="0"/>
                        </a:rPr>
                        <a:t>8</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es-CO" sz="1200" b="1" i="0" u="none" strike="noStrike">
                          <a:solidFill>
                            <a:srgbClr val="2F75B5"/>
                          </a:solidFill>
                          <a:effectLst/>
                          <a:latin typeface="Calibri" panose="020F0502020204030204" pitchFamily="34" charset="0"/>
                        </a:rPr>
                        <a:t>$ 8,703</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3"/>
                  </a:ext>
                </a:extLst>
              </a:tr>
              <a:tr h="162855">
                <a:tc>
                  <a:txBody>
                    <a:bodyPr/>
                    <a:lstStyle/>
                    <a:p>
                      <a:pPr algn="l" rtl="0" fontAlgn="ctr"/>
                      <a:r>
                        <a:rPr lang="es-CO" sz="1200" b="1" i="0" u="none" strike="noStrike">
                          <a:solidFill>
                            <a:srgbClr val="2F75B5"/>
                          </a:solidFill>
                          <a:effectLst/>
                          <a:latin typeface="Calibri" panose="020F0502020204030204" pitchFamily="34" charset="0"/>
                        </a:rPr>
                        <a:t>Casas</a:t>
                      </a:r>
                    </a:p>
                  </a:txBody>
                  <a:tcPr marL="9525" marR="9525" marT="9525" marB="0" anchor="ctr">
                    <a:lnL>
                      <a:noFill/>
                    </a:lnL>
                    <a:lnR>
                      <a:noFill/>
                    </a:lnR>
                    <a:lnT>
                      <a:noFill/>
                    </a:lnT>
                    <a:lnB>
                      <a:noFill/>
                    </a:lnB>
                  </a:tcPr>
                </a:tc>
                <a:tc>
                  <a:txBody>
                    <a:bodyPr/>
                    <a:lstStyle/>
                    <a:p>
                      <a:pPr algn="l" rtl="0" fontAlgn="ctr"/>
                      <a:r>
                        <a:rPr lang="es-CO" sz="1200" b="0" i="0" u="none" strike="noStrike">
                          <a:solidFill>
                            <a:srgbClr val="2F75B5"/>
                          </a:solidFill>
                          <a:effectLst/>
                          <a:latin typeface="Calibri" panose="020F0502020204030204" pitchFamily="34" charset="0"/>
                        </a:rPr>
                        <a:t> </a:t>
                      </a:r>
                    </a:p>
                  </a:txBody>
                  <a:tcPr marL="9525" marR="9525" marT="9525" marB="0" anchor="ctr">
                    <a:lnL>
                      <a:noFill/>
                    </a:lnL>
                    <a:lnR w="12700" cap="flat" cmpd="sng" algn="ctr">
                      <a:solidFill>
                        <a:srgbClr val="C65911"/>
                      </a:solidFill>
                      <a:prstDash val="solid"/>
                      <a:round/>
                      <a:headEnd type="none" w="med" len="med"/>
                      <a:tailEnd type="none" w="med" len="med"/>
                    </a:lnR>
                    <a:lnT>
                      <a:noFill/>
                    </a:lnT>
                    <a:lnB>
                      <a:noFill/>
                    </a:lnB>
                  </a:tcPr>
                </a:tc>
                <a:tc>
                  <a:txBody>
                    <a:bodyPr/>
                    <a:lstStyle/>
                    <a:p>
                      <a:pPr algn="l" fontAlgn="ctr"/>
                      <a:endParaRPr lang="es-CO" sz="1200" b="0" i="0" u="none" strike="noStrike">
                        <a:solidFill>
                          <a:srgbClr val="2F75B5"/>
                        </a:solidFill>
                        <a:effectLst/>
                        <a:latin typeface="Calibri" panose="020F0502020204030204" pitchFamily="34" charset="0"/>
                      </a:endParaRPr>
                    </a:p>
                  </a:txBody>
                  <a:tcPr marL="9525" marR="9525" marT="9525" marB="0" anchor="ctr">
                    <a:lnL w="12700" cap="flat" cmpd="sng" algn="ctr">
                      <a:solidFill>
                        <a:srgbClr val="C65911"/>
                      </a:solidFill>
                      <a:prstDash val="solid"/>
                      <a:round/>
                      <a:headEnd type="none" w="med" len="med"/>
                      <a:tailEnd type="none" w="med" len="med"/>
                    </a:lnL>
                    <a:lnR>
                      <a:noFill/>
                    </a:lnR>
                    <a:lnT>
                      <a:noFill/>
                    </a:lnT>
                    <a:lnB>
                      <a:noFill/>
                    </a:lnB>
                  </a:tcPr>
                </a:tc>
                <a:tc>
                  <a:txBody>
                    <a:bodyPr/>
                    <a:lstStyle/>
                    <a:p>
                      <a:pPr algn="ctr" fontAlgn="ctr"/>
                      <a:r>
                        <a:rPr lang="es-CO" sz="1200" b="0" i="0" u="none" strike="noStrike">
                          <a:solidFill>
                            <a:srgbClr val="2F75B5"/>
                          </a:solidFill>
                          <a:effectLst/>
                          <a:latin typeface="Calibri" panose="020F0502020204030204" pitchFamily="34" charset="0"/>
                        </a:rPr>
                        <a:t>52</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s-CO" sz="1200" b="0" i="0" u="none" strike="noStrike">
                          <a:solidFill>
                            <a:srgbClr val="2F75B5"/>
                          </a:solidFill>
                          <a:effectLst/>
                          <a:latin typeface="Calibri" panose="020F0502020204030204" pitchFamily="34" charset="0"/>
                        </a:rPr>
                        <a:t>53</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es-CO" sz="1200" b="1" i="0" u="none" strike="noStrike">
                          <a:solidFill>
                            <a:srgbClr val="2F75B5"/>
                          </a:solidFill>
                          <a:effectLst/>
                          <a:latin typeface="Calibri" panose="020F0502020204030204" pitchFamily="34" charset="0"/>
                        </a:rPr>
                        <a:t>$ 91,967</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4"/>
                  </a:ext>
                </a:extLst>
              </a:tr>
              <a:tr h="162855">
                <a:tc>
                  <a:txBody>
                    <a:bodyPr/>
                    <a:lstStyle/>
                    <a:p>
                      <a:pPr algn="l" rtl="0" fontAlgn="ctr"/>
                      <a:r>
                        <a:rPr lang="es-CO" sz="1200" b="1" i="0" u="none" strike="noStrike">
                          <a:solidFill>
                            <a:srgbClr val="2F75B5"/>
                          </a:solidFill>
                          <a:effectLst/>
                          <a:latin typeface="Calibri" panose="020F0502020204030204" pitchFamily="34" charset="0"/>
                        </a:rPr>
                        <a:t>Parqueaderos</a:t>
                      </a:r>
                    </a:p>
                  </a:txBody>
                  <a:tcPr marL="9525" marR="9525" marT="9525" marB="0" anchor="ctr">
                    <a:lnL>
                      <a:noFill/>
                    </a:lnL>
                    <a:lnR>
                      <a:noFill/>
                    </a:lnR>
                    <a:lnT>
                      <a:noFill/>
                    </a:lnT>
                    <a:lnB>
                      <a:noFill/>
                    </a:lnB>
                  </a:tcPr>
                </a:tc>
                <a:tc>
                  <a:txBody>
                    <a:bodyPr/>
                    <a:lstStyle/>
                    <a:p>
                      <a:pPr algn="l" rtl="0" fontAlgn="ctr"/>
                      <a:r>
                        <a:rPr lang="es-CO" sz="1200" b="0" i="0" u="none" strike="noStrike">
                          <a:solidFill>
                            <a:srgbClr val="2F75B5"/>
                          </a:solidFill>
                          <a:effectLst/>
                          <a:latin typeface="Calibri" panose="020F0502020204030204" pitchFamily="34" charset="0"/>
                        </a:rPr>
                        <a:t> </a:t>
                      </a:r>
                    </a:p>
                  </a:txBody>
                  <a:tcPr marL="9525" marR="9525" marT="9525" marB="0" anchor="ctr">
                    <a:lnL>
                      <a:noFill/>
                    </a:lnL>
                    <a:lnR w="12700" cap="flat" cmpd="sng" algn="ctr">
                      <a:solidFill>
                        <a:srgbClr val="C65911"/>
                      </a:solidFill>
                      <a:prstDash val="solid"/>
                      <a:round/>
                      <a:headEnd type="none" w="med" len="med"/>
                      <a:tailEnd type="none" w="med" len="med"/>
                    </a:lnR>
                    <a:lnT>
                      <a:noFill/>
                    </a:lnT>
                    <a:lnB>
                      <a:noFill/>
                    </a:lnB>
                  </a:tcPr>
                </a:tc>
                <a:tc>
                  <a:txBody>
                    <a:bodyPr/>
                    <a:lstStyle/>
                    <a:p>
                      <a:pPr algn="l" fontAlgn="ctr"/>
                      <a:endParaRPr lang="es-CO" sz="1200" b="0" i="0" u="none" strike="noStrike">
                        <a:solidFill>
                          <a:srgbClr val="2F75B5"/>
                        </a:solidFill>
                        <a:effectLst/>
                        <a:latin typeface="Calibri" panose="020F0502020204030204" pitchFamily="34" charset="0"/>
                      </a:endParaRPr>
                    </a:p>
                  </a:txBody>
                  <a:tcPr marL="9525" marR="9525" marT="9525" marB="0" anchor="ctr">
                    <a:lnL w="12700" cap="flat" cmpd="sng" algn="ctr">
                      <a:solidFill>
                        <a:srgbClr val="C65911"/>
                      </a:solidFill>
                      <a:prstDash val="solid"/>
                      <a:round/>
                      <a:headEnd type="none" w="med" len="med"/>
                      <a:tailEnd type="none" w="med" len="med"/>
                    </a:lnL>
                    <a:lnR>
                      <a:noFill/>
                    </a:lnR>
                    <a:lnT>
                      <a:noFill/>
                    </a:lnT>
                    <a:lnB>
                      <a:noFill/>
                    </a:lnB>
                  </a:tcPr>
                </a:tc>
                <a:tc>
                  <a:txBody>
                    <a:bodyPr/>
                    <a:lstStyle/>
                    <a:p>
                      <a:pPr algn="ctr" fontAlgn="ctr"/>
                      <a:r>
                        <a:rPr lang="es-CO" sz="1200" b="0" i="0" u="none" strike="noStrike">
                          <a:solidFill>
                            <a:srgbClr val="2F75B5"/>
                          </a:solidFill>
                          <a:effectLst/>
                          <a:latin typeface="Calibri" panose="020F0502020204030204" pitchFamily="34" charset="0"/>
                        </a:rPr>
                        <a:t>2</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s-CO" sz="1200" b="0" i="0" u="none" strike="noStrike">
                          <a:solidFill>
                            <a:srgbClr val="2F75B5"/>
                          </a:solidFill>
                          <a:effectLst/>
                          <a:latin typeface="Calibri" panose="020F0502020204030204" pitchFamily="34" charset="0"/>
                        </a:rPr>
                        <a:t>2</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es-CO" sz="1200" b="1" i="0" u="none" strike="noStrike">
                          <a:solidFill>
                            <a:srgbClr val="2F75B5"/>
                          </a:solidFill>
                          <a:effectLst/>
                          <a:latin typeface="Calibri" panose="020F0502020204030204" pitchFamily="34" charset="0"/>
                        </a:rPr>
                        <a:t>$ 24</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5"/>
                  </a:ext>
                </a:extLst>
              </a:tr>
              <a:tr h="162855">
                <a:tc>
                  <a:txBody>
                    <a:bodyPr/>
                    <a:lstStyle/>
                    <a:p>
                      <a:pPr algn="l" rtl="0" fontAlgn="ctr"/>
                      <a:r>
                        <a:rPr lang="es-CO" sz="1200" b="1" i="0" u="none" strike="noStrike">
                          <a:solidFill>
                            <a:srgbClr val="2F75B5"/>
                          </a:solidFill>
                          <a:effectLst/>
                          <a:latin typeface="Calibri" panose="020F0502020204030204" pitchFamily="34" charset="0"/>
                        </a:rPr>
                        <a:t>Locales</a:t>
                      </a:r>
                    </a:p>
                  </a:txBody>
                  <a:tcPr marL="9525" marR="9525" marT="9525" marB="0" anchor="ctr">
                    <a:lnL>
                      <a:noFill/>
                    </a:lnL>
                    <a:lnR>
                      <a:noFill/>
                    </a:lnR>
                    <a:lnT>
                      <a:noFill/>
                    </a:lnT>
                    <a:lnB>
                      <a:noFill/>
                    </a:lnB>
                  </a:tcPr>
                </a:tc>
                <a:tc>
                  <a:txBody>
                    <a:bodyPr/>
                    <a:lstStyle/>
                    <a:p>
                      <a:pPr algn="l" rtl="0" fontAlgn="ctr"/>
                      <a:r>
                        <a:rPr lang="es-CO" sz="1200" b="0" i="0" u="none" strike="noStrike">
                          <a:solidFill>
                            <a:srgbClr val="2F75B5"/>
                          </a:solidFill>
                          <a:effectLst/>
                          <a:latin typeface="Calibri" panose="020F0502020204030204" pitchFamily="34" charset="0"/>
                        </a:rPr>
                        <a:t> </a:t>
                      </a:r>
                    </a:p>
                  </a:txBody>
                  <a:tcPr marL="9525" marR="9525" marT="9525" marB="0" anchor="ctr">
                    <a:lnL>
                      <a:noFill/>
                    </a:lnL>
                    <a:lnR w="12700" cap="flat" cmpd="sng" algn="ctr">
                      <a:solidFill>
                        <a:srgbClr val="C65911"/>
                      </a:solidFill>
                      <a:prstDash val="solid"/>
                      <a:round/>
                      <a:headEnd type="none" w="med" len="med"/>
                      <a:tailEnd type="none" w="med" len="med"/>
                    </a:lnR>
                    <a:lnT>
                      <a:noFill/>
                    </a:lnT>
                    <a:lnB>
                      <a:noFill/>
                    </a:lnB>
                  </a:tcPr>
                </a:tc>
                <a:tc>
                  <a:txBody>
                    <a:bodyPr/>
                    <a:lstStyle/>
                    <a:p>
                      <a:pPr algn="l" fontAlgn="ctr"/>
                      <a:endParaRPr lang="es-CO" sz="1200" b="0" i="0" u="none" strike="noStrike">
                        <a:solidFill>
                          <a:srgbClr val="2F75B5"/>
                        </a:solidFill>
                        <a:effectLst/>
                        <a:latin typeface="Calibri" panose="020F0502020204030204" pitchFamily="34" charset="0"/>
                      </a:endParaRPr>
                    </a:p>
                  </a:txBody>
                  <a:tcPr marL="9525" marR="9525" marT="9525" marB="0" anchor="ctr">
                    <a:lnL w="12700" cap="flat" cmpd="sng" algn="ctr">
                      <a:solidFill>
                        <a:srgbClr val="C65911"/>
                      </a:solidFill>
                      <a:prstDash val="solid"/>
                      <a:round/>
                      <a:headEnd type="none" w="med" len="med"/>
                      <a:tailEnd type="none" w="med" len="med"/>
                    </a:lnL>
                    <a:lnR>
                      <a:noFill/>
                    </a:lnR>
                    <a:lnT>
                      <a:noFill/>
                    </a:lnT>
                    <a:lnB>
                      <a:noFill/>
                    </a:lnB>
                  </a:tcPr>
                </a:tc>
                <a:tc>
                  <a:txBody>
                    <a:bodyPr/>
                    <a:lstStyle/>
                    <a:p>
                      <a:pPr algn="ctr" fontAlgn="ctr"/>
                      <a:r>
                        <a:rPr lang="es-CO" sz="1200" b="0" i="0" u="none" strike="noStrike">
                          <a:solidFill>
                            <a:srgbClr val="2F75B5"/>
                          </a:solidFill>
                          <a:effectLst/>
                          <a:latin typeface="Calibri" panose="020F0502020204030204" pitchFamily="34" charset="0"/>
                        </a:rPr>
                        <a:t>5</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s-CO" sz="1200" b="0" i="0" u="none" strike="noStrike">
                          <a:solidFill>
                            <a:srgbClr val="2F75B5"/>
                          </a:solidFill>
                          <a:effectLst/>
                          <a:latin typeface="Calibri" panose="020F0502020204030204" pitchFamily="34" charset="0"/>
                        </a:rPr>
                        <a:t>5</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es-CO" sz="1200" b="1" i="0" u="none" strike="noStrike">
                          <a:solidFill>
                            <a:srgbClr val="2F75B5"/>
                          </a:solidFill>
                          <a:effectLst/>
                          <a:latin typeface="Calibri" panose="020F0502020204030204" pitchFamily="34" charset="0"/>
                        </a:rPr>
                        <a:t>$ 16,628</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6"/>
                  </a:ext>
                </a:extLst>
              </a:tr>
              <a:tr h="162855">
                <a:tc>
                  <a:txBody>
                    <a:bodyPr/>
                    <a:lstStyle/>
                    <a:p>
                      <a:pPr algn="l" rtl="0" fontAlgn="ctr"/>
                      <a:r>
                        <a:rPr lang="es-CO" sz="1200" b="1" i="0" u="none" strike="noStrike">
                          <a:solidFill>
                            <a:srgbClr val="2F75B5"/>
                          </a:solidFill>
                          <a:effectLst/>
                          <a:latin typeface="Calibri" panose="020F0502020204030204" pitchFamily="34" charset="0"/>
                        </a:rPr>
                        <a:t>Lotes</a:t>
                      </a:r>
                    </a:p>
                  </a:txBody>
                  <a:tcPr marL="9525" marR="9525" marT="9525" marB="0" anchor="ctr">
                    <a:lnL>
                      <a:noFill/>
                    </a:lnL>
                    <a:lnR>
                      <a:noFill/>
                    </a:lnR>
                    <a:lnT>
                      <a:noFill/>
                    </a:lnT>
                    <a:lnB>
                      <a:noFill/>
                    </a:lnB>
                  </a:tcPr>
                </a:tc>
                <a:tc>
                  <a:txBody>
                    <a:bodyPr/>
                    <a:lstStyle/>
                    <a:p>
                      <a:pPr algn="l" rtl="0" fontAlgn="ctr"/>
                      <a:r>
                        <a:rPr lang="es-CO" sz="1200" b="0" i="0" u="none" strike="noStrike">
                          <a:solidFill>
                            <a:srgbClr val="2F75B5"/>
                          </a:solidFill>
                          <a:effectLst/>
                          <a:latin typeface="Calibri" panose="020F0502020204030204" pitchFamily="34" charset="0"/>
                        </a:rPr>
                        <a:t> </a:t>
                      </a:r>
                    </a:p>
                  </a:txBody>
                  <a:tcPr marL="9525" marR="9525" marT="9525" marB="0" anchor="ctr">
                    <a:lnL>
                      <a:noFill/>
                    </a:lnL>
                    <a:lnR w="12700" cap="flat" cmpd="sng" algn="ctr">
                      <a:solidFill>
                        <a:srgbClr val="C65911"/>
                      </a:solidFill>
                      <a:prstDash val="solid"/>
                      <a:round/>
                      <a:headEnd type="none" w="med" len="med"/>
                      <a:tailEnd type="none" w="med" len="med"/>
                    </a:lnR>
                    <a:lnT>
                      <a:noFill/>
                    </a:lnT>
                    <a:lnB>
                      <a:noFill/>
                    </a:lnB>
                  </a:tcPr>
                </a:tc>
                <a:tc>
                  <a:txBody>
                    <a:bodyPr/>
                    <a:lstStyle/>
                    <a:p>
                      <a:pPr algn="l" fontAlgn="ctr"/>
                      <a:endParaRPr lang="es-CO" sz="1200" b="0" i="0" u="none" strike="noStrike">
                        <a:solidFill>
                          <a:srgbClr val="2F75B5"/>
                        </a:solidFill>
                        <a:effectLst/>
                        <a:latin typeface="Calibri" panose="020F0502020204030204" pitchFamily="34" charset="0"/>
                      </a:endParaRPr>
                    </a:p>
                  </a:txBody>
                  <a:tcPr marL="9525" marR="9525" marT="9525" marB="0" anchor="ctr">
                    <a:lnL w="12700" cap="flat" cmpd="sng" algn="ctr">
                      <a:solidFill>
                        <a:srgbClr val="C65911"/>
                      </a:solidFill>
                      <a:prstDash val="solid"/>
                      <a:round/>
                      <a:headEnd type="none" w="med" len="med"/>
                      <a:tailEnd type="none" w="med" len="med"/>
                    </a:lnL>
                    <a:lnR>
                      <a:noFill/>
                    </a:lnR>
                    <a:lnT>
                      <a:noFill/>
                    </a:lnT>
                    <a:lnB>
                      <a:noFill/>
                    </a:lnB>
                  </a:tcPr>
                </a:tc>
                <a:tc>
                  <a:txBody>
                    <a:bodyPr/>
                    <a:lstStyle/>
                    <a:p>
                      <a:pPr algn="ctr" fontAlgn="ctr"/>
                      <a:r>
                        <a:rPr lang="es-CO" sz="1200" b="0" i="0" u="none" strike="noStrike">
                          <a:solidFill>
                            <a:srgbClr val="2F75B5"/>
                          </a:solidFill>
                          <a:effectLst/>
                          <a:latin typeface="Calibri" panose="020F0502020204030204" pitchFamily="34" charset="0"/>
                        </a:rPr>
                        <a:t>9</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s-CO" sz="1200" b="0" i="0" u="none" strike="noStrike" dirty="0">
                          <a:solidFill>
                            <a:srgbClr val="2F75B5"/>
                          </a:solidFill>
                          <a:effectLst/>
                          <a:latin typeface="Calibri" panose="020F0502020204030204" pitchFamily="34" charset="0"/>
                        </a:rPr>
                        <a:t>9</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es-CO" sz="1200" b="1" i="0" u="none" strike="noStrike">
                          <a:solidFill>
                            <a:srgbClr val="2F75B5"/>
                          </a:solidFill>
                          <a:effectLst/>
                          <a:latin typeface="Calibri" panose="020F0502020204030204" pitchFamily="34" charset="0"/>
                        </a:rPr>
                        <a:t>$ 81,911</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7"/>
                  </a:ext>
                </a:extLst>
              </a:tr>
              <a:tr h="175755">
                <a:tc>
                  <a:txBody>
                    <a:bodyPr/>
                    <a:lstStyle/>
                    <a:p>
                      <a:pPr algn="l" rtl="0" fontAlgn="ctr"/>
                      <a:endParaRPr lang="es-CO" sz="1300" b="1" i="0" u="none" strike="noStrike">
                        <a:solidFill>
                          <a:srgbClr val="2F75B5"/>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l" rtl="0" fontAlgn="ctr"/>
                      <a:endParaRPr lang="es-CO" sz="1300" b="0" i="0" u="none" strike="noStrike">
                        <a:solidFill>
                          <a:srgbClr val="2F75B5"/>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l" fontAlgn="ctr"/>
                      <a:endParaRPr lang="es-CO" sz="1300" b="0" i="0" u="none" strike="noStrike">
                        <a:solidFill>
                          <a:srgbClr val="2F75B5"/>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ctr"/>
                      <a:endParaRPr lang="es-CO" sz="1300" b="0" i="0" u="none" strike="noStrike">
                        <a:solidFill>
                          <a:srgbClr val="2F75B5"/>
                        </a:solidFill>
                        <a:effectLst/>
                        <a:latin typeface="Calibri" panose="020F0502020204030204" pitchFamily="34" charset="0"/>
                      </a:endParaRPr>
                    </a:p>
                  </a:txBody>
                  <a:tcPr marL="9525" marR="9525" marT="9525" marB="0" anchor="ctr">
                    <a:lnL>
                      <a:noFill/>
                    </a:lnL>
                    <a:lnR>
                      <a:noFill/>
                    </a:lnR>
                    <a:lnT w="6350" cap="flat" cmpd="sng" algn="ctr">
                      <a:solidFill>
                        <a:srgbClr val="000000"/>
                      </a:solidFill>
                      <a:prstDash val="dot"/>
                      <a:round/>
                      <a:headEnd type="none" w="med" len="med"/>
                      <a:tailEnd type="none" w="med" len="med"/>
                    </a:lnT>
                    <a:lnB>
                      <a:noFill/>
                    </a:lnB>
                  </a:tcPr>
                </a:tc>
                <a:tc>
                  <a:txBody>
                    <a:bodyPr/>
                    <a:lstStyle/>
                    <a:p>
                      <a:pPr algn="ctr" fontAlgn="ctr"/>
                      <a:endParaRPr lang="es-CO" sz="1300" b="0" i="0" u="none" strike="noStrike">
                        <a:solidFill>
                          <a:srgbClr val="2F75B5"/>
                        </a:solidFill>
                        <a:effectLst/>
                        <a:latin typeface="Calibri" panose="020F0502020204030204" pitchFamily="34" charset="0"/>
                      </a:endParaRPr>
                    </a:p>
                  </a:txBody>
                  <a:tcPr marL="9525" marR="9525" marT="9525" marB="0" anchor="ctr">
                    <a:lnL>
                      <a:noFill/>
                    </a:lnL>
                    <a:lnR>
                      <a:noFill/>
                    </a:lnR>
                    <a:lnT w="6350" cap="flat" cmpd="sng" algn="ctr">
                      <a:solidFill>
                        <a:srgbClr val="000000"/>
                      </a:solidFill>
                      <a:prstDash val="dot"/>
                      <a:round/>
                      <a:headEnd type="none" w="med" len="med"/>
                      <a:tailEnd type="none" w="med" len="med"/>
                    </a:lnT>
                    <a:lnB>
                      <a:noFill/>
                    </a:lnB>
                  </a:tcPr>
                </a:tc>
                <a:tc>
                  <a:txBody>
                    <a:bodyPr/>
                    <a:lstStyle/>
                    <a:p>
                      <a:pPr algn="r" rtl="0" fontAlgn="ctr"/>
                      <a:endParaRPr lang="es-CO" sz="1300" b="1" i="0" u="none" strike="noStrike">
                        <a:solidFill>
                          <a:srgbClr val="2F75B5"/>
                        </a:solidFill>
                        <a:effectLst/>
                        <a:latin typeface="Calibri" panose="020F0502020204030204" pitchFamily="34" charset="0"/>
                      </a:endParaRPr>
                    </a:p>
                  </a:txBody>
                  <a:tcPr marL="9525" marR="9525" marT="9525" marB="0" anchor="ctr">
                    <a:lnL>
                      <a:noFill/>
                    </a:lnL>
                    <a:lnR>
                      <a:noFill/>
                    </a:lnR>
                    <a:lnT w="6350" cap="flat" cmpd="sng" algn="ctr">
                      <a:solidFill>
                        <a:srgbClr val="000000"/>
                      </a:solidFill>
                      <a:prstDash val="dot"/>
                      <a:round/>
                      <a:headEnd type="none" w="med" len="med"/>
                      <a:tailEnd type="none" w="med" len="med"/>
                    </a:lnT>
                    <a:lnB>
                      <a:noFill/>
                    </a:lnB>
                  </a:tcPr>
                </a:tc>
                <a:extLst>
                  <a:ext uri="{0D108BD9-81ED-4DB2-BD59-A6C34878D82A}">
                    <a16:rowId xmlns:a16="http://schemas.microsoft.com/office/drawing/2014/main" val="10008"/>
                  </a:ext>
                </a:extLst>
              </a:tr>
              <a:tr h="188654">
                <a:tc>
                  <a:txBody>
                    <a:bodyPr/>
                    <a:lstStyle/>
                    <a:p>
                      <a:pPr algn="l" fontAlgn="ctr"/>
                      <a:r>
                        <a:rPr lang="es-CO" sz="1400" b="1" i="0" u="none" strike="noStrike">
                          <a:solidFill>
                            <a:srgbClr val="C65911"/>
                          </a:solidFill>
                          <a:effectLst/>
                          <a:latin typeface="Calibri" panose="020F0502020204030204" pitchFamily="34" charset="0"/>
                        </a:rPr>
                        <a:t>Total</a:t>
                      </a:r>
                    </a:p>
                  </a:txBody>
                  <a:tcPr marL="9525" marR="9525" marT="9525" marB="0" anchor="ctr">
                    <a:lnL>
                      <a:noFill/>
                    </a:lnL>
                    <a:lnR>
                      <a:noFill/>
                    </a:lnR>
                    <a:lnT>
                      <a:noFill/>
                    </a:lnT>
                    <a:lnB>
                      <a:noFill/>
                    </a:lnB>
                  </a:tcPr>
                </a:tc>
                <a:tc>
                  <a:txBody>
                    <a:bodyPr/>
                    <a:lstStyle/>
                    <a:p>
                      <a:pPr algn="l" fontAlgn="ctr"/>
                      <a:endParaRPr lang="es-CO" sz="1100" b="0" i="0" u="none" strike="noStrike">
                        <a:solidFill>
                          <a:srgbClr val="C65911"/>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l" fontAlgn="ctr"/>
                      <a:endParaRPr lang="es-CO" sz="1100" b="0" i="0" u="none" strike="noStrike">
                        <a:solidFill>
                          <a:srgbClr val="C65911"/>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ctr"/>
                      <a:r>
                        <a:rPr lang="es-CO" sz="1400" b="1" i="0" u="none" strike="noStrike">
                          <a:solidFill>
                            <a:srgbClr val="C65911"/>
                          </a:solidFill>
                          <a:effectLst/>
                          <a:latin typeface="Calibri" panose="020F0502020204030204" pitchFamily="34" charset="0"/>
                        </a:rPr>
                        <a:t>100</a:t>
                      </a:r>
                    </a:p>
                  </a:txBody>
                  <a:tcPr marL="9525" marR="9525" marT="9525" marB="0" anchor="ctr">
                    <a:lnL>
                      <a:noFill/>
                    </a:lnL>
                    <a:lnR>
                      <a:noFill/>
                    </a:lnR>
                    <a:lnT>
                      <a:noFill/>
                    </a:lnT>
                    <a:lnB>
                      <a:noFill/>
                    </a:lnB>
                  </a:tcPr>
                </a:tc>
                <a:tc>
                  <a:txBody>
                    <a:bodyPr/>
                    <a:lstStyle/>
                    <a:p>
                      <a:pPr algn="ctr" fontAlgn="ctr"/>
                      <a:r>
                        <a:rPr lang="es-CO" sz="1400" b="1" i="0" u="none" strike="noStrike">
                          <a:solidFill>
                            <a:srgbClr val="C65911"/>
                          </a:solidFill>
                          <a:effectLst/>
                          <a:latin typeface="Calibri" panose="020F0502020204030204" pitchFamily="34" charset="0"/>
                        </a:rPr>
                        <a:t>130</a:t>
                      </a:r>
                    </a:p>
                  </a:txBody>
                  <a:tcPr marL="9525" marR="9525" marT="9525" marB="0" anchor="ctr">
                    <a:lnL>
                      <a:noFill/>
                    </a:lnL>
                    <a:lnR>
                      <a:noFill/>
                    </a:lnR>
                    <a:lnT>
                      <a:noFill/>
                    </a:lnT>
                    <a:lnB>
                      <a:noFill/>
                    </a:lnB>
                  </a:tcPr>
                </a:tc>
                <a:tc>
                  <a:txBody>
                    <a:bodyPr/>
                    <a:lstStyle/>
                    <a:p>
                      <a:pPr algn="r" rtl="0" fontAlgn="ctr"/>
                      <a:r>
                        <a:rPr lang="es-CO" sz="1400" b="1" i="0" u="none" strike="noStrike" dirty="0">
                          <a:solidFill>
                            <a:srgbClr val="C65911"/>
                          </a:solidFill>
                          <a:effectLst/>
                          <a:latin typeface="Calibri" panose="020F0502020204030204" pitchFamily="34" charset="0"/>
                        </a:rPr>
                        <a:t>$ 214,130</a:t>
                      </a:r>
                    </a:p>
                  </a:txBody>
                  <a:tcPr marL="9525" marR="9525" marT="9525" marB="0" anchor="ctr">
                    <a:lnL>
                      <a:noFill/>
                    </a:lnL>
                    <a:lnR>
                      <a:noFill/>
                    </a:lnR>
                    <a:lnT>
                      <a:noFill/>
                    </a:lnT>
                    <a:lnB>
                      <a:noFill/>
                    </a:lnB>
                  </a:tcPr>
                </a:tc>
                <a:extLst>
                  <a:ext uri="{0D108BD9-81ED-4DB2-BD59-A6C34878D82A}">
                    <a16:rowId xmlns:a16="http://schemas.microsoft.com/office/drawing/2014/main" val="10009"/>
                  </a:ext>
                </a:extLst>
              </a:tr>
            </a:tbl>
          </a:graphicData>
        </a:graphic>
      </p:graphicFrame>
      <p:sp>
        <p:nvSpPr>
          <p:cNvPr id="27" name="Rectángulo 26">
            <a:extLst>
              <a:ext uri="{FF2B5EF4-FFF2-40B4-BE49-F238E27FC236}">
                <a16:creationId xmlns:a16="http://schemas.microsoft.com/office/drawing/2014/main" id="{52C1AC9B-8CF7-4DA0-96AF-872C4E2B564E}"/>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28" name="Imagen 27" descr="Fondos oscuros-01.png">
            <a:extLst>
              <a:ext uri="{FF2B5EF4-FFF2-40B4-BE49-F238E27FC236}">
                <a16:creationId xmlns:a16="http://schemas.microsoft.com/office/drawing/2014/main" id="{A5A83442-97C4-4B41-ACA5-0B2CE81C06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29" name="CuadroTexto 28">
            <a:extLst>
              <a:ext uri="{FF2B5EF4-FFF2-40B4-BE49-F238E27FC236}">
                <a16:creationId xmlns:a16="http://schemas.microsoft.com/office/drawing/2014/main" id="{86E72B3D-CDD2-4FFF-A0AC-83481E415D5C}"/>
              </a:ext>
            </a:extLst>
          </p:cNvPr>
          <p:cNvSpPr txBox="1"/>
          <p:nvPr/>
        </p:nvSpPr>
        <p:spPr>
          <a:xfrm>
            <a:off x="4345757" y="246800"/>
            <a:ext cx="7193871" cy="830997"/>
          </a:xfrm>
          <a:prstGeom prst="rect">
            <a:avLst/>
          </a:prstGeom>
          <a:noFill/>
        </p:spPr>
        <p:txBody>
          <a:bodyPr wrap="square" rtlCol="0">
            <a:spAutoFit/>
          </a:bodyPr>
          <a:lstStyle/>
          <a:p>
            <a:pPr algn="r"/>
            <a:r>
              <a:rPr lang="es-ES" sz="2800" b="1" dirty="0">
                <a:solidFill>
                  <a:schemeClr val="bg1"/>
                </a:solidFill>
              </a:rPr>
              <a:t>ESTADO PORTAFOLIO DE INMUEBLES</a:t>
            </a:r>
          </a:p>
          <a:p>
            <a:pPr algn="r"/>
            <a:r>
              <a:rPr lang="es-ES" sz="2000" b="1" dirty="0">
                <a:solidFill>
                  <a:schemeClr val="bg1"/>
                </a:solidFill>
              </a:rPr>
              <a:t>(15 DE ENERO DE 2018)</a:t>
            </a:r>
            <a:endParaRPr lang="es-ES" sz="2000" dirty="0">
              <a:solidFill>
                <a:schemeClr val="bg1"/>
              </a:solidFill>
            </a:endParaRPr>
          </a:p>
        </p:txBody>
      </p:sp>
      <p:sp>
        <p:nvSpPr>
          <p:cNvPr id="30" name="Rectángulo 29">
            <a:extLst>
              <a:ext uri="{FF2B5EF4-FFF2-40B4-BE49-F238E27FC236}">
                <a16:creationId xmlns:a16="http://schemas.microsoft.com/office/drawing/2014/main" id="{0960620C-E07F-4392-9D9F-EF71F20FBAA7}"/>
              </a:ext>
            </a:extLst>
          </p:cNvPr>
          <p:cNvSpPr/>
          <p:nvPr/>
        </p:nvSpPr>
        <p:spPr>
          <a:xfrm>
            <a:off x="0" y="6636318"/>
            <a:ext cx="12192000" cy="22168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spTree>
    <p:extLst>
      <p:ext uri="{BB962C8B-B14F-4D97-AF65-F5344CB8AC3E}">
        <p14:creationId xmlns:p14="http://schemas.microsoft.com/office/powerpoint/2010/main" val="229349713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rotWithShape="1">
          <a:blip r:embed="rId3"/>
          <a:srcRect l="7517" t="42600" r="46154" b="18842"/>
          <a:stretch/>
        </p:blipFill>
        <p:spPr>
          <a:xfrm>
            <a:off x="2083559" y="4653143"/>
            <a:ext cx="4394579" cy="1519549"/>
          </a:xfrm>
          <a:prstGeom prst="rect">
            <a:avLst/>
          </a:prstGeom>
        </p:spPr>
      </p:pic>
      <p:sp>
        <p:nvSpPr>
          <p:cNvPr id="23" name="Rectángulo 22"/>
          <p:cNvSpPr/>
          <p:nvPr/>
        </p:nvSpPr>
        <p:spPr>
          <a:xfrm>
            <a:off x="1520603" y="-14289"/>
            <a:ext cx="9144000" cy="72295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000" b="1" dirty="0">
                <a:latin typeface="Arial Narrow" panose="020B0606020202030204" pitchFamily="34" charset="0"/>
              </a:rPr>
              <a:t>Gestión Directa SAE</a:t>
            </a:r>
          </a:p>
        </p:txBody>
      </p:sp>
      <p:pic>
        <p:nvPicPr>
          <p:cNvPr id="24" name="Imagen 8" descr="Fondos oscuros-01.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40681" y="73424"/>
            <a:ext cx="1233817" cy="635238"/>
          </a:xfrm>
          <a:prstGeom prst="rect">
            <a:avLst/>
          </a:prstGeom>
        </p:spPr>
      </p:pic>
      <p:sp>
        <p:nvSpPr>
          <p:cNvPr id="9" name="CuadroTexto 8"/>
          <p:cNvSpPr txBox="1"/>
          <p:nvPr/>
        </p:nvSpPr>
        <p:spPr>
          <a:xfrm>
            <a:off x="7532538" y="1179421"/>
            <a:ext cx="2321361" cy="261610"/>
          </a:xfrm>
          <a:prstGeom prst="rect">
            <a:avLst/>
          </a:prstGeom>
          <a:noFill/>
        </p:spPr>
        <p:txBody>
          <a:bodyPr wrap="square" rtlCol="0">
            <a:spAutoFit/>
          </a:bodyPr>
          <a:lstStyle/>
          <a:p>
            <a:pPr algn="r"/>
            <a:r>
              <a:rPr lang="es-CO" sz="1100" dirty="0">
                <a:solidFill>
                  <a:schemeClr val="tx2"/>
                </a:solidFill>
                <a:latin typeface="Arial Narrow" panose="020B0606020202030204" pitchFamily="34" charset="0"/>
              </a:rPr>
              <a:t>Cifras en Millones $</a:t>
            </a:r>
          </a:p>
        </p:txBody>
      </p:sp>
      <p:sp>
        <p:nvSpPr>
          <p:cNvPr id="16" name="CuadroTexto 15"/>
          <p:cNvSpPr txBox="1"/>
          <p:nvPr/>
        </p:nvSpPr>
        <p:spPr>
          <a:xfrm>
            <a:off x="6727907" y="4653143"/>
            <a:ext cx="3612546" cy="1692771"/>
          </a:xfrm>
          <a:prstGeom prst="rect">
            <a:avLst/>
          </a:prstGeom>
          <a:noFill/>
        </p:spPr>
        <p:txBody>
          <a:bodyPr wrap="square" rtlCol="0">
            <a:spAutoFit/>
          </a:bodyPr>
          <a:lstStyle/>
          <a:p>
            <a:r>
              <a:rPr lang="es-CO" sz="1600" dirty="0">
                <a:solidFill>
                  <a:schemeClr val="accent1">
                    <a:lumMod val="75000"/>
                  </a:schemeClr>
                </a:solidFill>
              </a:rPr>
              <a:t>Art. 24 – Ley 1849 establece aprobación por comité tripartita para las enajenaciones tempranas .</a:t>
            </a:r>
          </a:p>
          <a:p>
            <a:endParaRPr lang="es-CO" sz="1600" dirty="0">
              <a:solidFill>
                <a:schemeClr val="accent1">
                  <a:lumMod val="75000"/>
                </a:schemeClr>
              </a:solidFill>
            </a:endParaRPr>
          </a:p>
          <a:p>
            <a:pPr algn="just"/>
            <a:r>
              <a:rPr lang="es-CO" sz="1600" dirty="0">
                <a:solidFill>
                  <a:schemeClr val="accent1">
                    <a:lumMod val="75000"/>
                  </a:schemeClr>
                </a:solidFill>
              </a:rPr>
              <a:t>6 Solicitudes Utilidad Publica </a:t>
            </a:r>
            <a:r>
              <a:rPr lang="es-CO" sz="2000" b="1" dirty="0">
                <a:solidFill>
                  <a:schemeClr val="accent6">
                    <a:lumMod val="75000"/>
                  </a:schemeClr>
                </a:solidFill>
              </a:rPr>
              <a:t>$523</a:t>
            </a:r>
            <a:endParaRPr lang="es-CO" sz="1600" b="1" dirty="0">
              <a:solidFill>
                <a:schemeClr val="accent6">
                  <a:lumMod val="75000"/>
                </a:schemeClr>
              </a:solidFill>
            </a:endParaRPr>
          </a:p>
          <a:p>
            <a:pPr algn="just"/>
            <a:r>
              <a:rPr lang="es-CO" sz="1600" dirty="0">
                <a:solidFill>
                  <a:schemeClr val="accent1">
                    <a:lumMod val="75000"/>
                  </a:schemeClr>
                </a:solidFill>
              </a:rPr>
              <a:t>1 Solicitud Servidumbre </a:t>
            </a:r>
            <a:r>
              <a:rPr lang="es-CO" sz="2000" b="1" dirty="0">
                <a:solidFill>
                  <a:schemeClr val="accent6">
                    <a:lumMod val="75000"/>
                  </a:schemeClr>
                </a:solidFill>
              </a:rPr>
              <a:t>$2.176 </a:t>
            </a:r>
          </a:p>
        </p:txBody>
      </p:sp>
      <p:pic>
        <p:nvPicPr>
          <p:cNvPr id="7" name="Imagen 6"/>
          <p:cNvPicPr>
            <a:picLocks noChangeAspect="1"/>
          </p:cNvPicPr>
          <p:nvPr/>
        </p:nvPicPr>
        <p:blipFill>
          <a:blip r:embed="rId5"/>
          <a:stretch>
            <a:fillRect/>
          </a:stretch>
        </p:blipFill>
        <p:spPr>
          <a:xfrm>
            <a:off x="2588334" y="1388413"/>
            <a:ext cx="7008539" cy="2934371"/>
          </a:xfrm>
          <a:prstGeom prst="rect">
            <a:avLst/>
          </a:prstGeom>
        </p:spPr>
      </p:pic>
      <p:sp>
        <p:nvSpPr>
          <p:cNvPr id="19" name="Rectángulo 18"/>
          <p:cNvSpPr/>
          <p:nvPr/>
        </p:nvSpPr>
        <p:spPr>
          <a:xfrm>
            <a:off x="1524000" y="6636318"/>
            <a:ext cx="9144000" cy="22168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sp>
        <p:nvSpPr>
          <p:cNvPr id="10" name="Rectángulo 9">
            <a:extLst>
              <a:ext uri="{FF2B5EF4-FFF2-40B4-BE49-F238E27FC236}">
                <a16:creationId xmlns:a16="http://schemas.microsoft.com/office/drawing/2014/main" id="{0FBE7C0F-FA40-405B-A1D4-28487103E1CE}"/>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1" name="Imagen 10" descr="Fondos oscuros-01.png">
            <a:extLst>
              <a:ext uri="{FF2B5EF4-FFF2-40B4-BE49-F238E27FC236}">
                <a16:creationId xmlns:a16="http://schemas.microsoft.com/office/drawing/2014/main" id="{9653BF60-9094-439B-A0C5-0723BF18C86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a:extLst>
              <a:ext uri="{FF2B5EF4-FFF2-40B4-BE49-F238E27FC236}">
                <a16:creationId xmlns:a16="http://schemas.microsoft.com/office/drawing/2014/main" id="{A58F3CB2-FC9A-465B-AF17-65A49D5B80A4}"/>
              </a:ext>
            </a:extLst>
          </p:cNvPr>
          <p:cNvSpPr txBox="1"/>
          <p:nvPr/>
        </p:nvSpPr>
        <p:spPr>
          <a:xfrm>
            <a:off x="4345757" y="246800"/>
            <a:ext cx="7193871" cy="523220"/>
          </a:xfrm>
          <a:prstGeom prst="rect">
            <a:avLst/>
          </a:prstGeom>
          <a:noFill/>
        </p:spPr>
        <p:txBody>
          <a:bodyPr wrap="square" rtlCol="0">
            <a:spAutoFit/>
          </a:bodyPr>
          <a:lstStyle/>
          <a:p>
            <a:pPr algn="r"/>
            <a:r>
              <a:rPr lang="es-ES" sz="2800" b="1" dirty="0">
                <a:solidFill>
                  <a:schemeClr val="bg1"/>
                </a:solidFill>
              </a:rPr>
              <a:t>GESTIÓN DIRECTA SAE</a:t>
            </a:r>
            <a:endParaRPr lang="es-ES" sz="2800" dirty="0">
              <a:solidFill>
                <a:schemeClr val="bg1"/>
              </a:solidFill>
            </a:endParaRPr>
          </a:p>
        </p:txBody>
      </p:sp>
      <p:sp>
        <p:nvSpPr>
          <p:cNvPr id="13" name="Rectángulo 12">
            <a:extLst>
              <a:ext uri="{FF2B5EF4-FFF2-40B4-BE49-F238E27FC236}">
                <a16:creationId xmlns:a16="http://schemas.microsoft.com/office/drawing/2014/main" id="{D987F0EC-0D0B-4238-94B2-DC38E415AA8F}"/>
              </a:ext>
            </a:extLst>
          </p:cNvPr>
          <p:cNvSpPr/>
          <p:nvPr/>
        </p:nvSpPr>
        <p:spPr>
          <a:xfrm>
            <a:off x="0" y="6636318"/>
            <a:ext cx="12192000" cy="22168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spTree>
    <p:extLst>
      <p:ext uri="{BB962C8B-B14F-4D97-AF65-F5344CB8AC3E}">
        <p14:creationId xmlns:p14="http://schemas.microsoft.com/office/powerpoint/2010/main" val="362908618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3"/>
          <a:stretch>
            <a:fillRect/>
          </a:stretch>
        </p:blipFill>
        <p:spPr>
          <a:xfrm>
            <a:off x="1923351" y="1030795"/>
            <a:ext cx="4513842" cy="2576586"/>
          </a:xfrm>
          <a:prstGeom prst="rect">
            <a:avLst/>
          </a:prstGeom>
        </p:spPr>
      </p:pic>
      <p:sp>
        <p:nvSpPr>
          <p:cNvPr id="23" name="Rectángulo 22"/>
          <p:cNvSpPr/>
          <p:nvPr/>
        </p:nvSpPr>
        <p:spPr>
          <a:xfrm>
            <a:off x="1520603" y="-14289"/>
            <a:ext cx="9144000" cy="74890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000" b="1" dirty="0">
                <a:latin typeface="Arial Narrow" panose="020B0606020202030204" pitchFamily="34" charset="0"/>
              </a:rPr>
              <a:t>Resultado de gestión – Arrendamiento Inmuebles 2017 </a:t>
            </a:r>
          </a:p>
        </p:txBody>
      </p:sp>
      <p:pic>
        <p:nvPicPr>
          <p:cNvPr id="24" name="Imagen 8" descr="Fondos oscuros-01.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40681" y="73424"/>
            <a:ext cx="1233817" cy="635238"/>
          </a:xfrm>
          <a:prstGeom prst="rect">
            <a:avLst/>
          </a:prstGeom>
        </p:spPr>
      </p:pic>
      <p:sp>
        <p:nvSpPr>
          <p:cNvPr id="3" name="Rectángulo 2">
            <a:extLst>
              <a:ext uri="{FF2B5EF4-FFF2-40B4-BE49-F238E27FC236}">
                <a16:creationId xmlns:a16="http://schemas.microsoft.com/office/drawing/2014/main" id="{A1549F81-DEEF-4F63-A720-D801663747AA}"/>
              </a:ext>
            </a:extLst>
          </p:cNvPr>
          <p:cNvSpPr/>
          <p:nvPr/>
        </p:nvSpPr>
        <p:spPr>
          <a:xfrm>
            <a:off x="1686788" y="1070403"/>
            <a:ext cx="3979718" cy="369332"/>
          </a:xfrm>
          <a:prstGeom prst="rect">
            <a:avLst/>
          </a:prstGeom>
          <a:noFill/>
        </p:spPr>
        <p:txBody>
          <a:bodyPr wrap="square" rtlCol="0">
            <a:spAutoFit/>
          </a:bodyPr>
          <a:lstStyle/>
          <a:p>
            <a:r>
              <a:rPr lang="es-CO" b="1" dirty="0">
                <a:solidFill>
                  <a:schemeClr val="accent6">
                    <a:lumMod val="50000"/>
                  </a:schemeClr>
                </a:solidFill>
              </a:rPr>
              <a:t>Contratos de Arrendamiento Vigentes</a:t>
            </a:r>
          </a:p>
        </p:txBody>
      </p:sp>
      <p:sp>
        <p:nvSpPr>
          <p:cNvPr id="14" name="Rectángulo 13"/>
          <p:cNvSpPr/>
          <p:nvPr/>
        </p:nvSpPr>
        <p:spPr>
          <a:xfrm>
            <a:off x="1524000" y="6636318"/>
            <a:ext cx="9144000" cy="22168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pic>
        <p:nvPicPr>
          <p:cNvPr id="10" name="Imagen 9"/>
          <p:cNvPicPr>
            <a:picLocks noChangeAspect="1"/>
          </p:cNvPicPr>
          <p:nvPr/>
        </p:nvPicPr>
        <p:blipFill rotWithShape="1">
          <a:blip r:embed="rId5"/>
          <a:srcRect b="19228"/>
          <a:stretch/>
        </p:blipFill>
        <p:spPr>
          <a:xfrm>
            <a:off x="6276778" y="4180539"/>
            <a:ext cx="4036181" cy="2295677"/>
          </a:xfrm>
          <a:prstGeom prst="rect">
            <a:avLst/>
          </a:prstGeom>
        </p:spPr>
      </p:pic>
      <p:sp>
        <p:nvSpPr>
          <p:cNvPr id="12" name="CuadroTexto 11"/>
          <p:cNvSpPr txBox="1"/>
          <p:nvPr/>
        </p:nvSpPr>
        <p:spPr>
          <a:xfrm>
            <a:off x="6761160" y="1363191"/>
            <a:ext cx="3569800" cy="2154436"/>
          </a:xfrm>
          <a:prstGeom prst="rect">
            <a:avLst/>
          </a:prstGeom>
          <a:noFill/>
        </p:spPr>
        <p:txBody>
          <a:bodyPr wrap="square" rtlCol="0">
            <a:spAutoFit/>
          </a:bodyPr>
          <a:lstStyle/>
          <a:p>
            <a:pPr algn="just"/>
            <a:r>
              <a:rPr lang="es-CO" sz="1600" dirty="0">
                <a:solidFill>
                  <a:schemeClr val="accent1">
                    <a:lumMod val="75000"/>
                  </a:schemeClr>
                </a:solidFill>
              </a:rPr>
              <a:t>En desarrollo de la gestión de productividad a través de contratos de arrendamiento, se presenta la siguiente caracterización:</a:t>
            </a:r>
          </a:p>
          <a:p>
            <a:pPr algn="just"/>
            <a:endParaRPr lang="es-CO" sz="1600" dirty="0">
              <a:solidFill>
                <a:schemeClr val="accent1">
                  <a:lumMod val="75000"/>
                </a:schemeClr>
              </a:solidFill>
            </a:endParaRPr>
          </a:p>
          <a:p>
            <a:pPr marL="342900" indent="-342900" algn="just">
              <a:buFont typeface="+mj-lt"/>
              <a:buAutoNum type="arabicPeriod"/>
            </a:pPr>
            <a:r>
              <a:rPr lang="es-CO" sz="1600" dirty="0">
                <a:solidFill>
                  <a:schemeClr val="accent1">
                    <a:lumMod val="75000"/>
                  </a:schemeClr>
                </a:solidFill>
              </a:rPr>
              <a:t>Contratos Comerciales 		</a:t>
            </a:r>
            <a:r>
              <a:rPr lang="es-CO" b="1" dirty="0">
                <a:solidFill>
                  <a:schemeClr val="accent1">
                    <a:lumMod val="75000"/>
                  </a:schemeClr>
                </a:solidFill>
              </a:rPr>
              <a:t>857</a:t>
            </a:r>
          </a:p>
          <a:p>
            <a:pPr marL="342900" indent="-342900" algn="just">
              <a:buFont typeface="+mj-lt"/>
              <a:buAutoNum type="arabicPeriod"/>
            </a:pPr>
            <a:r>
              <a:rPr lang="es-CO" sz="1600" dirty="0">
                <a:solidFill>
                  <a:schemeClr val="accent1">
                    <a:lumMod val="75000"/>
                  </a:schemeClr>
                </a:solidFill>
              </a:rPr>
              <a:t>Contratos Vivienda 		</a:t>
            </a:r>
            <a:r>
              <a:rPr lang="es-CO" b="1" dirty="0">
                <a:solidFill>
                  <a:schemeClr val="accent1">
                    <a:lumMod val="75000"/>
                  </a:schemeClr>
                </a:solidFill>
              </a:rPr>
              <a:t>875</a:t>
            </a:r>
          </a:p>
          <a:p>
            <a:pPr marL="342900" indent="-342900" algn="just">
              <a:buFont typeface="+mj-lt"/>
              <a:buAutoNum type="arabicPeriod"/>
            </a:pPr>
            <a:r>
              <a:rPr lang="es-CO" sz="1600" dirty="0">
                <a:solidFill>
                  <a:schemeClr val="accent1">
                    <a:lumMod val="75000"/>
                  </a:schemeClr>
                </a:solidFill>
              </a:rPr>
              <a:t>Contratos de Transacción 	</a:t>
            </a:r>
            <a:r>
              <a:rPr lang="es-CO" b="1" dirty="0">
                <a:solidFill>
                  <a:schemeClr val="accent1">
                    <a:lumMod val="75000"/>
                  </a:schemeClr>
                </a:solidFill>
              </a:rPr>
              <a:t>10</a:t>
            </a:r>
          </a:p>
        </p:txBody>
      </p:sp>
      <p:cxnSp>
        <p:nvCxnSpPr>
          <p:cNvPr id="15" name="Conector recto 14"/>
          <p:cNvCxnSpPr/>
          <p:nvPr/>
        </p:nvCxnSpPr>
        <p:spPr>
          <a:xfrm>
            <a:off x="2687783" y="3809322"/>
            <a:ext cx="6927273" cy="0"/>
          </a:xfrm>
          <a:prstGeom prst="line">
            <a:avLst/>
          </a:prstGeom>
        </p:spPr>
        <p:style>
          <a:lnRef idx="2">
            <a:schemeClr val="accent1"/>
          </a:lnRef>
          <a:fillRef idx="0">
            <a:schemeClr val="accent1"/>
          </a:fillRef>
          <a:effectRef idx="1">
            <a:schemeClr val="accent1"/>
          </a:effectRef>
          <a:fontRef idx="minor">
            <a:schemeClr val="tx1"/>
          </a:fontRef>
        </p:style>
      </p:cxnSp>
      <p:sp>
        <p:nvSpPr>
          <p:cNvPr id="16" name="Elipse 15"/>
          <p:cNvSpPr/>
          <p:nvPr/>
        </p:nvSpPr>
        <p:spPr>
          <a:xfrm>
            <a:off x="8986434" y="6123707"/>
            <a:ext cx="697898" cy="38174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200" dirty="0"/>
              <a:t>42%</a:t>
            </a:r>
          </a:p>
        </p:txBody>
      </p:sp>
      <p:sp>
        <p:nvSpPr>
          <p:cNvPr id="21" name="Elipse 20"/>
          <p:cNvSpPr/>
          <p:nvPr/>
        </p:nvSpPr>
        <p:spPr>
          <a:xfrm>
            <a:off x="8986434" y="5695566"/>
            <a:ext cx="697898" cy="38174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200" dirty="0"/>
              <a:t>31%</a:t>
            </a:r>
          </a:p>
        </p:txBody>
      </p:sp>
      <p:sp>
        <p:nvSpPr>
          <p:cNvPr id="22" name="Elipse 21"/>
          <p:cNvSpPr/>
          <p:nvPr/>
        </p:nvSpPr>
        <p:spPr>
          <a:xfrm>
            <a:off x="8986434" y="5239718"/>
            <a:ext cx="697898" cy="38174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200" dirty="0"/>
              <a:t>21%</a:t>
            </a:r>
          </a:p>
        </p:txBody>
      </p:sp>
      <p:sp>
        <p:nvSpPr>
          <p:cNvPr id="25" name="Elipse 24"/>
          <p:cNvSpPr/>
          <p:nvPr/>
        </p:nvSpPr>
        <p:spPr>
          <a:xfrm>
            <a:off x="8986434" y="4811580"/>
            <a:ext cx="697898" cy="38174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200" dirty="0"/>
              <a:t>6%</a:t>
            </a:r>
          </a:p>
        </p:txBody>
      </p:sp>
      <p:sp>
        <p:nvSpPr>
          <p:cNvPr id="9" name="Rectángulo 8">
            <a:extLst>
              <a:ext uri="{FF2B5EF4-FFF2-40B4-BE49-F238E27FC236}">
                <a16:creationId xmlns:a16="http://schemas.microsoft.com/office/drawing/2014/main" id="{AC7B3718-547B-4BC7-83A1-42D1E495B112}"/>
              </a:ext>
            </a:extLst>
          </p:cNvPr>
          <p:cNvSpPr/>
          <p:nvPr/>
        </p:nvSpPr>
        <p:spPr>
          <a:xfrm>
            <a:off x="6658867" y="3965074"/>
            <a:ext cx="2978727" cy="369332"/>
          </a:xfrm>
          <a:prstGeom prst="rect">
            <a:avLst/>
          </a:prstGeom>
          <a:noFill/>
        </p:spPr>
        <p:txBody>
          <a:bodyPr wrap="square" rtlCol="0">
            <a:spAutoFit/>
          </a:bodyPr>
          <a:lstStyle/>
          <a:p>
            <a:r>
              <a:rPr lang="es-CO" b="1" dirty="0">
                <a:solidFill>
                  <a:schemeClr val="accent6">
                    <a:lumMod val="50000"/>
                  </a:schemeClr>
                </a:solidFill>
              </a:rPr>
              <a:t>Nuevos contratos suscritos.</a:t>
            </a:r>
          </a:p>
        </p:txBody>
      </p:sp>
      <p:pic>
        <p:nvPicPr>
          <p:cNvPr id="18" name="Imagen 17"/>
          <p:cNvPicPr>
            <a:picLocks noChangeAspect="1"/>
          </p:cNvPicPr>
          <p:nvPr/>
        </p:nvPicPr>
        <p:blipFill rotWithShape="1">
          <a:blip r:embed="rId6"/>
          <a:srcRect l="10607" t="38277" r="50000" b="19682"/>
          <a:stretch/>
        </p:blipFill>
        <p:spPr>
          <a:xfrm>
            <a:off x="2155424" y="4205921"/>
            <a:ext cx="3445989" cy="206759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7" name="Rectángulo 16">
            <a:extLst>
              <a:ext uri="{FF2B5EF4-FFF2-40B4-BE49-F238E27FC236}">
                <a16:creationId xmlns:a16="http://schemas.microsoft.com/office/drawing/2014/main" id="{5B00F278-0AF1-48DD-8284-2582D7261F39}"/>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9" name="Imagen 18" descr="Fondos oscuros-01.png">
            <a:extLst>
              <a:ext uri="{FF2B5EF4-FFF2-40B4-BE49-F238E27FC236}">
                <a16:creationId xmlns:a16="http://schemas.microsoft.com/office/drawing/2014/main" id="{7EEB1AC8-6D37-40FE-8FF1-FD6ABF101B6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20" name="CuadroTexto 19">
            <a:extLst>
              <a:ext uri="{FF2B5EF4-FFF2-40B4-BE49-F238E27FC236}">
                <a16:creationId xmlns:a16="http://schemas.microsoft.com/office/drawing/2014/main" id="{033472BF-C773-4090-9D45-33DEAA15838C}"/>
              </a:ext>
            </a:extLst>
          </p:cNvPr>
          <p:cNvSpPr txBox="1"/>
          <p:nvPr/>
        </p:nvSpPr>
        <p:spPr>
          <a:xfrm>
            <a:off x="4345757" y="246800"/>
            <a:ext cx="7193871" cy="954107"/>
          </a:xfrm>
          <a:prstGeom prst="rect">
            <a:avLst/>
          </a:prstGeom>
          <a:noFill/>
        </p:spPr>
        <p:txBody>
          <a:bodyPr wrap="square" rtlCol="0">
            <a:spAutoFit/>
          </a:bodyPr>
          <a:lstStyle/>
          <a:p>
            <a:pPr algn="r"/>
            <a:r>
              <a:rPr lang="es-ES" sz="2800" b="1" dirty="0">
                <a:solidFill>
                  <a:schemeClr val="bg1"/>
                </a:solidFill>
              </a:rPr>
              <a:t>RESULTADO GESTIÓN ARRENDAMIENTO DE INMUEBLES</a:t>
            </a:r>
            <a:endParaRPr lang="es-ES" sz="2800" dirty="0">
              <a:solidFill>
                <a:schemeClr val="bg1"/>
              </a:solidFill>
            </a:endParaRPr>
          </a:p>
        </p:txBody>
      </p:sp>
      <p:sp>
        <p:nvSpPr>
          <p:cNvPr id="26" name="Rectángulo 25">
            <a:extLst>
              <a:ext uri="{FF2B5EF4-FFF2-40B4-BE49-F238E27FC236}">
                <a16:creationId xmlns:a16="http://schemas.microsoft.com/office/drawing/2014/main" id="{A5E0F33B-5565-4D4A-A460-31903FED68B4}"/>
              </a:ext>
            </a:extLst>
          </p:cNvPr>
          <p:cNvSpPr/>
          <p:nvPr/>
        </p:nvSpPr>
        <p:spPr>
          <a:xfrm>
            <a:off x="0" y="6636318"/>
            <a:ext cx="12192000" cy="22168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spTree>
    <p:extLst>
      <p:ext uri="{BB962C8B-B14F-4D97-AF65-F5344CB8AC3E}">
        <p14:creationId xmlns:p14="http://schemas.microsoft.com/office/powerpoint/2010/main" val="97296605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Gráfico 18">
            <a:extLst>
              <a:ext uri="{FF2B5EF4-FFF2-40B4-BE49-F238E27FC236}">
                <a16:creationId xmlns:a16="http://schemas.microsoft.com/office/drawing/2014/main" id="{5211EEF6-983A-46B9-9416-C22840C5BA59}"/>
              </a:ext>
            </a:extLst>
          </p:cNvPr>
          <p:cNvGraphicFramePr>
            <a:graphicFrameLocks/>
          </p:cNvGraphicFramePr>
          <p:nvPr>
            <p:extLst/>
          </p:nvPr>
        </p:nvGraphicFramePr>
        <p:xfrm>
          <a:off x="1640781" y="1639359"/>
          <a:ext cx="8856520" cy="3546764"/>
        </p:xfrm>
        <a:graphic>
          <a:graphicData uri="http://schemas.openxmlformats.org/drawingml/2006/chart">
            <c:chart xmlns:c="http://schemas.openxmlformats.org/drawingml/2006/chart" xmlns:r="http://schemas.openxmlformats.org/officeDocument/2006/relationships" r:id="rId3"/>
          </a:graphicData>
        </a:graphic>
      </p:graphicFrame>
      <p:sp>
        <p:nvSpPr>
          <p:cNvPr id="23" name="Rectángulo 22"/>
          <p:cNvSpPr/>
          <p:nvPr/>
        </p:nvSpPr>
        <p:spPr>
          <a:xfrm>
            <a:off x="1520603" y="-14289"/>
            <a:ext cx="9144000" cy="74890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000" b="1" dirty="0">
                <a:latin typeface="Arial Narrow" panose="020B0606020202030204" pitchFamily="34" charset="0"/>
              </a:rPr>
              <a:t>Resultado de gestión – Arrendamiento Inmuebles 2017 </a:t>
            </a:r>
          </a:p>
        </p:txBody>
      </p:sp>
      <p:pic>
        <p:nvPicPr>
          <p:cNvPr id="24" name="Imagen 8" descr="Fondos oscuros-01.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40681" y="73424"/>
            <a:ext cx="1233817" cy="635238"/>
          </a:xfrm>
          <a:prstGeom prst="rect">
            <a:avLst/>
          </a:prstGeom>
        </p:spPr>
      </p:pic>
      <p:sp>
        <p:nvSpPr>
          <p:cNvPr id="3" name="Rectángulo 2">
            <a:extLst>
              <a:ext uri="{FF2B5EF4-FFF2-40B4-BE49-F238E27FC236}">
                <a16:creationId xmlns:a16="http://schemas.microsoft.com/office/drawing/2014/main" id="{A1549F81-DEEF-4F63-A720-D801663747AA}"/>
              </a:ext>
            </a:extLst>
          </p:cNvPr>
          <p:cNvSpPr/>
          <p:nvPr/>
        </p:nvSpPr>
        <p:spPr>
          <a:xfrm>
            <a:off x="1686787" y="1104172"/>
            <a:ext cx="8810514" cy="369332"/>
          </a:xfrm>
          <a:prstGeom prst="rect">
            <a:avLst/>
          </a:prstGeom>
          <a:noFill/>
        </p:spPr>
        <p:txBody>
          <a:bodyPr wrap="square" rtlCol="0">
            <a:spAutoFit/>
          </a:bodyPr>
          <a:lstStyle/>
          <a:p>
            <a:r>
              <a:rPr lang="es-CO" b="1" dirty="0">
                <a:solidFill>
                  <a:schemeClr val="accent6">
                    <a:lumMod val="50000"/>
                  </a:schemeClr>
                </a:solidFill>
              </a:rPr>
              <a:t>Comparativo Recaudos año 2016 – 2017. (Proceso de Facturación y Recaudo Centralizado.)</a:t>
            </a:r>
          </a:p>
        </p:txBody>
      </p:sp>
      <p:sp>
        <p:nvSpPr>
          <p:cNvPr id="14" name="Rectángulo 13"/>
          <p:cNvSpPr/>
          <p:nvPr/>
        </p:nvSpPr>
        <p:spPr>
          <a:xfrm>
            <a:off x="1524000" y="6636318"/>
            <a:ext cx="9144000" cy="22168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sp>
        <p:nvSpPr>
          <p:cNvPr id="20" name="CuadroTexto 19"/>
          <p:cNvSpPr txBox="1"/>
          <p:nvPr/>
        </p:nvSpPr>
        <p:spPr>
          <a:xfrm>
            <a:off x="1742209" y="5248893"/>
            <a:ext cx="8653664" cy="1261884"/>
          </a:xfrm>
          <a:prstGeom prst="rect">
            <a:avLst/>
          </a:prstGeom>
          <a:noFill/>
        </p:spPr>
        <p:txBody>
          <a:bodyPr wrap="square" rtlCol="0">
            <a:spAutoFit/>
          </a:bodyPr>
          <a:lstStyle/>
          <a:p>
            <a:r>
              <a:rPr lang="es-CO" sz="1600" dirty="0">
                <a:solidFill>
                  <a:schemeClr val="accent1">
                    <a:lumMod val="75000"/>
                  </a:schemeClr>
                </a:solidFill>
              </a:rPr>
              <a:t>La gestión de productividad a través de contratos de arrendamiento, durante el año 2017 presento un incremento de </a:t>
            </a:r>
            <a:r>
              <a:rPr lang="es-CO" sz="2000" b="1" dirty="0">
                <a:solidFill>
                  <a:schemeClr val="accent6">
                    <a:lumMod val="75000"/>
                  </a:schemeClr>
                </a:solidFill>
              </a:rPr>
              <a:t>44%</a:t>
            </a:r>
            <a:r>
              <a:rPr lang="es-CO" sz="1600" dirty="0">
                <a:solidFill>
                  <a:schemeClr val="accent1">
                    <a:lumMod val="75000"/>
                  </a:schemeClr>
                </a:solidFill>
              </a:rPr>
              <a:t> respecto del año inmediatamente anterior.</a:t>
            </a:r>
          </a:p>
          <a:p>
            <a:r>
              <a:rPr lang="es-CO" sz="1600" dirty="0">
                <a:solidFill>
                  <a:schemeClr val="accent1">
                    <a:lumMod val="75000"/>
                  </a:schemeClr>
                </a:solidFill>
              </a:rPr>
              <a:t>Recaudo año 2016:</a:t>
            </a:r>
            <a:r>
              <a:rPr lang="es-CO" sz="1600" b="1" dirty="0">
                <a:solidFill>
                  <a:schemeClr val="accent1">
                    <a:lumMod val="75000"/>
                  </a:schemeClr>
                </a:solidFill>
              </a:rPr>
              <a:t> 		</a:t>
            </a:r>
            <a:r>
              <a:rPr lang="es-CO" sz="2000" b="1" dirty="0">
                <a:solidFill>
                  <a:schemeClr val="accent6">
                    <a:lumMod val="75000"/>
                  </a:schemeClr>
                </a:solidFill>
              </a:rPr>
              <a:t>$24.242</a:t>
            </a:r>
          </a:p>
          <a:p>
            <a:r>
              <a:rPr lang="es-CO" sz="1600" dirty="0">
                <a:solidFill>
                  <a:schemeClr val="accent1">
                    <a:lumMod val="75000"/>
                  </a:schemeClr>
                </a:solidFill>
              </a:rPr>
              <a:t>Recaudo año 2017:</a:t>
            </a:r>
            <a:r>
              <a:rPr lang="es-CO" sz="1600" b="1" dirty="0">
                <a:solidFill>
                  <a:schemeClr val="accent1">
                    <a:lumMod val="75000"/>
                  </a:schemeClr>
                </a:solidFill>
              </a:rPr>
              <a:t>		</a:t>
            </a:r>
            <a:r>
              <a:rPr lang="es-CO" sz="2000" b="1" dirty="0">
                <a:solidFill>
                  <a:schemeClr val="accent6">
                    <a:lumMod val="75000"/>
                  </a:schemeClr>
                </a:solidFill>
              </a:rPr>
              <a:t>$35.007</a:t>
            </a:r>
            <a:endParaRPr lang="es-CO" sz="2800" b="1" dirty="0">
              <a:solidFill>
                <a:schemeClr val="accent6">
                  <a:lumMod val="75000"/>
                </a:schemeClr>
              </a:solidFill>
            </a:endParaRPr>
          </a:p>
        </p:txBody>
      </p:sp>
      <p:sp>
        <p:nvSpPr>
          <p:cNvPr id="8" name="Rectángulo 7">
            <a:extLst>
              <a:ext uri="{FF2B5EF4-FFF2-40B4-BE49-F238E27FC236}">
                <a16:creationId xmlns:a16="http://schemas.microsoft.com/office/drawing/2014/main" id="{4AA5F5B8-0CDF-4F2A-9388-C21351C31112}"/>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a:extLst>
              <a:ext uri="{FF2B5EF4-FFF2-40B4-BE49-F238E27FC236}">
                <a16:creationId xmlns:a16="http://schemas.microsoft.com/office/drawing/2014/main" id="{E4426321-1A5D-4289-A743-B9E2C58CEA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0" name="CuadroTexto 9">
            <a:extLst>
              <a:ext uri="{FF2B5EF4-FFF2-40B4-BE49-F238E27FC236}">
                <a16:creationId xmlns:a16="http://schemas.microsoft.com/office/drawing/2014/main" id="{E53976F1-2716-45C3-B616-684BDD797FCB}"/>
              </a:ext>
            </a:extLst>
          </p:cNvPr>
          <p:cNvSpPr txBox="1"/>
          <p:nvPr/>
        </p:nvSpPr>
        <p:spPr>
          <a:xfrm>
            <a:off x="4345757" y="246800"/>
            <a:ext cx="7193871" cy="954107"/>
          </a:xfrm>
          <a:prstGeom prst="rect">
            <a:avLst/>
          </a:prstGeom>
          <a:noFill/>
        </p:spPr>
        <p:txBody>
          <a:bodyPr wrap="square" rtlCol="0">
            <a:spAutoFit/>
          </a:bodyPr>
          <a:lstStyle/>
          <a:p>
            <a:pPr algn="r"/>
            <a:r>
              <a:rPr lang="es-ES" sz="2800" b="1" dirty="0">
                <a:solidFill>
                  <a:schemeClr val="bg1"/>
                </a:solidFill>
              </a:rPr>
              <a:t>RESULTADO GESTIÓN ARRENDAMIENTO DE INMUEBLES</a:t>
            </a:r>
            <a:endParaRPr lang="es-ES" sz="2800" dirty="0">
              <a:solidFill>
                <a:schemeClr val="bg1"/>
              </a:solidFill>
            </a:endParaRPr>
          </a:p>
        </p:txBody>
      </p:sp>
      <p:sp>
        <p:nvSpPr>
          <p:cNvPr id="11" name="Rectángulo 10">
            <a:extLst>
              <a:ext uri="{FF2B5EF4-FFF2-40B4-BE49-F238E27FC236}">
                <a16:creationId xmlns:a16="http://schemas.microsoft.com/office/drawing/2014/main" id="{3A573210-D7F7-4001-9B4E-3F6B217A9E29}"/>
              </a:ext>
            </a:extLst>
          </p:cNvPr>
          <p:cNvSpPr/>
          <p:nvPr/>
        </p:nvSpPr>
        <p:spPr>
          <a:xfrm>
            <a:off x="0" y="6636318"/>
            <a:ext cx="12192000" cy="22168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spTree>
    <p:extLst>
      <p:ext uri="{BB962C8B-B14F-4D97-AF65-F5344CB8AC3E}">
        <p14:creationId xmlns:p14="http://schemas.microsoft.com/office/powerpoint/2010/main" val="196136606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rotWithShape="1">
          <a:blip r:embed="rId3"/>
          <a:srcRect l="8333" t="34235" r="46970" b="11867"/>
          <a:stretch/>
        </p:blipFill>
        <p:spPr>
          <a:xfrm>
            <a:off x="1742210" y="5012164"/>
            <a:ext cx="2355273" cy="1596795"/>
          </a:xfrm>
          <a:prstGeom prst="rect">
            <a:avLst/>
          </a:prstGeom>
        </p:spPr>
      </p:pic>
      <p:sp>
        <p:nvSpPr>
          <p:cNvPr id="23" name="Rectángulo 22"/>
          <p:cNvSpPr/>
          <p:nvPr/>
        </p:nvSpPr>
        <p:spPr>
          <a:xfrm>
            <a:off x="1520603" y="-14289"/>
            <a:ext cx="9144000" cy="74890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b="1" dirty="0">
                <a:latin typeface="Arial Narrow" panose="020B0606020202030204" pitchFamily="34" charset="0"/>
              </a:rPr>
              <a:t>Resultados gestión de cobro persuasivo año 2017 - CISA </a:t>
            </a:r>
          </a:p>
        </p:txBody>
      </p:sp>
      <p:pic>
        <p:nvPicPr>
          <p:cNvPr id="24" name="Imagen 8" descr="Fondos oscuros-01.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40681" y="73424"/>
            <a:ext cx="1233817" cy="635238"/>
          </a:xfrm>
          <a:prstGeom prst="rect">
            <a:avLst/>
          </a:prstGeom>
        </p:spPr>
      </p:pic>
      <p:pic>
        <p:nvPicPr>
          <p:cNvPr id="2" name="Imagen 1">
            <a:extLst>
              <a:ext uri="{FF2B5EF4-FFF2-40B4-BE49-F238E27FC236}">
                <a16:creationId xmlns:a16="http://schemas.microsoft.com/office/drawing/2014/main" id="{01F791EB-2689-4D37-A3CE-7CCA54126FD6}"/>
              </a:ext>
            </a:extLst>
          </p:cNvPr>
          <p:cNvPicPr>
            <a:picLocks noChangeAspect="1"/>
          </p:cNvPicPr>
          <p:nvPr/>
        </p:nvPicPr>
        <p:blipFill rotWithShape="1">
          <a:blip r:embed="rId5"/>
          <a:srcRect l="6169" t="12020" r="508" b="2324"/>
          <a:stretch/>
        </p:blipFill>
        <p:spPr>
          <a:xfrm>
            <a:off x="1742209" y="1140973"/>
            <a:ext cx="8787246" cy="3460049"/>
          </a:xfrm>
          <a:prstGeom prst="rect">
            <a:avLst/>
          </a:prstGeom>
        </p:spPr>
      </p:pic>
      <p:sp>
        <p:nvSpPr>
          <p:cNvPr id="9" name="CuadroTexto 8"/>
          <p:cNvSpPr txBox="1"/>
          <p:nvPr/>
        </p:nvSpPr>
        <p:spPr>
          <a:xfrm>
            <a:off x="4652964" y="4932401"/>
            <a:ext cx="5770619" cy="1508105"/>
          </a:xfrm>
          <a:prstGeom prst="rect">
            <a:avLst/>
          </a:prstGeom>
          <a:noFill/>
        </p:spPr>
        <p:txBody>
          <a:bodyPr wrap="square" rtlCol="0">
            <a:spAutoFit/>
          </a:bodyPr>
          <a:lstStyle/>
          <a:p>
            <a:pPr algn="just"/>
            <a:r>
              <a:rPr lang="es-CO" sz="1600" dirty="0">
                <a:solidFill>
                  <a:schemeClr val="accent1">
                    <a:lumMod val="75000"/>
                  </a:schemeClr>
                </a:solidFill>
              </a:rPr>
              <a:t>La gestión por concepto de recuperación de cartera a través del Contrato suscrito entre SAE- CISA, durante el año 2017 presento un incremento de </a:t>
            </a:r>
            <a:r>
              <a:rPr lang="es-CO" sz="2000" b="1" dirty="0">
                <a:solidFill>
                  <a:schemeClr val="accent6">
                    <a:lumMod val="75000"/>
                  </a:schemeClr>
                </a:solidFill>
              </a:rPr>
              <a:t>85%</a:t>
            </a:r>
            <a:r>
              <a:rPr lang="es-CO" sz="1600" dirty="0">
                <a:solidFill>
                  <a:schemeClr val="accent1">
                    <a:lumMod val="75000"/>
                  </a:schemeClr>
                </a:solidFill>
              </a:rPr>
              <a:t> respecto del año inmediatamente anterior.</a:t>
            </a:r>
          </a:p>
          <a:p>
            <a:pPr algn="just"/>
            <a:r>
              <a:rPr lang="es-CO" sz="1600" dirty="0">
                <a:solidFill>
                  <a:schemeClr val="accent1">
                    <a:lumMod val="75000"/>
                  </a:schemeClr>
                </a:solidFill>
              </a:rPr>
              <a:t>* Recaudo año 2016:</a:t>
            </a:r>
            <a:r>
              <a:rPr lang="es-CO" sz="1600" b="1" dirty="0">
                <a:solidFill>
                  <a:schemeClr val="accent1">
                    <a:lumMod val="75000"/>
                  </a:schemeClr>
                </a:solidFill>
              </a:rPr>
              <a:t> 		</a:t>
            </a:r>
            <a:r>
              <a:rPr lang="es-CO" sz="2000" b="1" dirty="0">
                <a:solidFill>
                  <a:schemeClr val="accent6">
                    <a:lumMod val="75000"/>
                  </a:schemeClr>
                </a:solidFill>
              </a:rPr>
              <a:t>$3.778</a:t>
            </a:r>
          </a:p>
          <a:p>
            <a:pPr algn="just"/>
            <a:r>
              <a:rPr lang="es-CO" sz="1600" dirty="0">
                <a:solidFill>
                  <a:schemeClr val="accent1">
                    <a:lumMod val="75000"/>
                  </a:schemeClr>
                </a:solidFill>
              </a:rPr>
              <a:t>* Recaudo año 2017:</a:t>
            </a:r>
            <a:r>
              <a:rPr lang="es-CO" sz="1600" b="1" dirty="0">
                <a:solidFill>
                  <a:schemeClr val="accent1">
                    <a:lumMod val="75000"/>
                  </a:schemeClr>
                </a:solidFill>
              </a:rPr>
              <a:t>		</a:t>
            </a:r>
            <a:r>
              <a:rPr lang="es-CO" sz="2000" b="1" dirty="0">
                <a:solidFill>
                  <a:schemeClr val="accent6">
                    <a:lumMod val="75000"/>
                  </a:schemeClr>
                </a:solidFill>
              </a:rPr>
              <a:t>$6.980  ($1.275 </a:t>
            </a:r>
            <a:r>
              <a:rPr lang="es-CO" sz="1600" dirty="0">
                <a:solidFill>
                  <a:schemeClr val="accent1">
                    <a:lumMod val="75000"/>
                  </a:schemeClr>
                </a:solidFill>
              </a:rPr>
              <a:t>Retoma</a:t>
            </a:r>
            <a:r>
              <a:rPr lang="es-CO" sz="2000" b="1" dirty="0">
                <a:solidFill>
                  <a:schemeClr val="accent6">
                    <a:lumMod val="75000"/>
                  </a:schemeClr>
                </a:solidFill>
              </a:rPr>
              <a:t>)</a:t>
            </a:r>
            <a:endParaRPr lang="es-CO" sz="2800" b="1" dirty="0">
              <a:solidFill>
                <a:schemeClr val="accent6">
                  <a:lumMod val="75000"/>
                </a:schemeClr>
              </a:solidFill>
            </a:endParaRPr>
          </a:p>
        </p:txBody>
      </p:sp>
      <p:sp>
        <p:nvSpPr>
          <p:cNvPr id="8" name="Rectángulo 7">
            <a:extLst>
              <a:ext uri="{FF2B5EF4-FFF2-40B4-BE49-F238E27FC236}">
                <a16:creationId xmlns:a16="http://schemas.microsoft.com/office/drawing/2014/main" id="{CB397ADA-987E-436D-A6A1-8B14875EF383}"/>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Imagen 9" descr="Fondos oscuros-01.png">
            <a:extLst>
              <a:ext uri="{FF2B5EF4-FFF2-40B4-BE49-F238E27FC236}">
                <a16:creationId xmlns:a16="http://schemas.microsoft.com/office/drawing/2014/main" id="{2D71A47A-201A-4BBC-B777-27B10B7538B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1" name="CuadroTexto 10">
            <a:extLst>
              <a:ext uri="{FF2B5EF4-FFF2-40B4-BE49-F238E27FC236}">
                <a16:creationId xmlns:a16="http://schemas.microsoft.com/office/drawing/2014/main" id="{6ED6416E-024A-4396-8913-09168D2B2A90}"/>
              </a:ext>
            </a:extLst>
          </p:cNvPr>
          <p:cNvSpPr txBox="1"/>
          <p:nvPr/>
        </p:nvSpPr>
        <p:spPr>
          <a:xfrm>
            <a:off x="4345757" y="246800"/>
            <a:ext cx="7193871" cy="954107"/>
          </a:xfrm>
          <a:prstGeom prst="rect">
            <a:avLst/>
          </a:prstGeom>
          <a:noFill/>
        </p:spPr>
        <p:txBody>
          <a:bodyPr wrap="square" rtlCol="0">
            <a:spAutoFit/>
          </a:bodyPr>
          <a:lstStyle/>
          <a:p>
            <a:pPr algn="r"/>
            <a:r>
              <a:rPr lang="es-ES" sz="2800" b="1" dirty="0">
                <a:solidFill>
                  <a:schemeClr val="bg1"/>
                </a:solidFill>
              </a:rPr>
              <a:t>RESULTADO GESTIÓN COBRO PERSUASIVO CISA 2017</a:t>
            </a:r>
            <a:endParaRPr lang="es-ES" sz="2800" dirty="0">
              <a:solidFill>
                <a:schemeClr val="bg1"/>
              </a:solidFill>
            </a:endParaRPr>
          </a:p>
        </p:txBody>
      </p:sp>
      <p:sp>
        <p:nvSpPr>
          <p:cNvPr id="12" name="Rectángulo 11">
            <a:extLst>
              <a:ext uri="{FF2B5EF4-FFF2-40B4-BE49-F238E27FC236}">
                <a16:creationId xmlns:a16="http://schemas.microsoft.com/office/drawing/2014/main" id="{8AB8DB22-AF75-4344-A2FF-CC53E71B8C87}"/>
              </a:ext>
            </a:extLst>
          </p:cNvPr>
          <p:cNvSpPr/>
          <p:nvPr/>
        </p:nvSpPr>
        <p:spPr>
          <a:xfrm>
            <a:off x="0" y="6636318"/>
            <a:ext cx="12192000" cy="22168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spTree>
    <p:extLst>
      <p:ext uri="{BB962C8B-B14F-4D97-AF65-F5344CB8AC3E}">
        <p14:creationId xmlns:p14="http://schemas.microsoft.com/office/powerpoint/2010/main" val="227373027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1942574" y="4345719"/>
            <a:ext cx="8217426" cy="394668"/>
            <a:chOff x="1571658" y="2599133"/>
            <a:chExt cx="5143482" cy="60007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3400404" y="1333410"/>
            <a:ext cx="8601096" cy="11203067"/>
          </a:xfrm>
          <a:prstGeom prst="rect">
            <a:avLst/>
          </a:prstGeom>
          <a:noFill/>
        </p:spPr>
        <p:txBody>
          <a:bodyPr wrap="square" rtlCol="0">
            <a:spAutoFit/>
          </a:bodyPr>
          <a:lstStyle/>
          <a:p>
            <a:pPr marL="342900" lvl="0" indent="-342900">
              <a:buFont typeface="+mj-lt"/>
              <a:buAutoNum type="arabicPeriod"/>
            </a:pPr>
            <a:r>
              <a:rPr lang="es-ES" sz="2400" dirty="0"/>
              <a:t>Verificación del Quorum.</a:t>
            </a:r>
            <a:endParaRPr lang="es-CO" sz="2400" dirty="0"/>
          </a:p>
          <a:p>
            <a:pPr marL="342900" lvl="0" indent="-342900">
              <a:buFont typeface="+mj-lt"/>
              <a:buAutoNum type="arabicPeriod"/>
            </a:pPr>
            <a:r>
              <a:rPr lang="es-ES" sz="2400" dirty="0"/>
              <a:t>Aprobación del orden del día</a:t>
            </a:r>
            <a:endParaRPr lang="es-CO" sz="2400" dirty="0"/>
          </a:p>
          <a:p>
            <a:pPr marL="342900" lvl="0" indent="-342900">
              <a:buFont typeface="+mj-lt"/>
              <a:buAutoNum type="arabicPeriod"/>
            </a:pPr>
            <a:r>
              <a:rPr lang="es-ES" sz="2400" dirty="0"/>
              <a:t>Comité Financiero </a:t>
            </a:r>
          </a:p>
          <a:p>
            <a:pPr marL="342900" indent="-342900">
              <a:buFont typeface="+mj-lt"/>
              <a:buAutoNum type="arabicPeriod"/>
            </a:pPr>
            <a:r>
              <a:rPr lang="es-ES" sz="2400" dirty="0"/>
              <a:t>Aprobación Modificaciones Contractuales</a:t>
            </a:r>
          </a:p>
          <a:p>
            <a:pPr marL="342900" indent="-342900">
              <a:buFont typeface="+mj-lt"/>
              <a:buAutoNum type="arabicPeriod"/>
            </a:pPr>
            <a:r>
              <a:rPr lang="es-ES" sz="2400" dirty="0"/>
              <a:t>Política para Destinación Provisional</a:t>
            </a:r>
            <a:endParaRPr lang="es-CO" sz="2400" dirty="0"/>
          </a:p>
          <a:p>
            <a:pPr marL="342900" lvl="0" indent="-342900">
              <a:buFont typeface="+mj-lt"/>
              <a:buAutoNum type="arabicPeriod"/>
            </a:pPr>
            <a:r>
              <a:rPr lang="es-ES" sz="2400" dirty="0"/>
              <a:t>Plan de Compras</a:t>
            </a:r>
            <a:endParaRPr lang="es-CO" sz="2400" dirty="0"/>
          </a:p>
          <a:p>
            <a:pPr marL="342900" lvl="0" indent="-342900">
              <a:buFont typeface="+mj-lt"/>
              <a:buAutoNum type="arabicPeriod"/>
            </a:pPr>
            <a:r>
              <a:rPr lang="es-ES" sz="2400" dirty="0"/>
              <a:t>Resultados de gestión plan estratégico cierre 2017</a:t>
            </a:r>
            <a:endParaRPr lang="es-CO" sz="2400" dirty="0"/>
          </a:p>
          <a:p>
            <a:pPr marL="342900" lvl="0" indent="-342900">
              <a:buFont typeface="+mj-lt"/>
              <a:buAutoNum type="arabicPeriod"/>
            </a:pPr>
            <a:r>
              <a:rPr lang="es-ES" sz="2400" dirty="0"/>
              <a:t>Resultados Gestión Comercial cierre 2017</a:t>
            </a:r>
            <a:endParaRPr lang="es-CO" sz="2400" dirty="0"/>
          </a:p>
          <a:p>
            <a:pPr marL="342900" lvl="0" indent="-342900">
              <a:buFont typeface="+mj-lt"/>
              <a:buAutoNum type="arabicPeriod"/>
            </a:pPr>
            <a:r>
              <a:rPr lang="es-ES" sz="2400" dirty="0">
                <a:solidFill>
                  <a:schemeClr val="bg1"/>
                </a:solidFill>
              </a:rPr>
              <a:t>Informe CEMEX</a:t>
            </a:r>
            <a:endParaRPr lang="es-CO" sz="2400" dirty="0">
              <a:solidFill>
                <a:schemeClr val="bg1"/>
              </a:solidFill>
            </a:endParaRPr>
          </a:p>
          <a:p>
            <a:pPr marL="342900" lvl="0" indent="-342900">
              <a:buFont typeface="+mj-lt"/>
              <a:buAutoNum type="arabicPeriod"/>
            </a:pPr>
            <a:r>
              <a:rPr lang="es-ES" sz="2400" dirty="0"/>
              <a:t>Informe Drogas la Rebaja</a:t>
            </a:r>
            <a:endParaRPr lang="es-CO" sz="2400" dirty="0"/>
          </a:p>
          <a:p>
            <a:pPr marL="342900" lvl="0" indent="-342900">
              <a:buFont typeface="+mj-lt"/>
              <a:buAutoNum type="arabicPeriod"/>
            </a:pPr>
            <a:r>
              <a:rPr lang="es-ES" sz="2400" dirty="0"/>
              <a:t>Informe Comité de Asignaciones y Contexto Bienes Rurales </a:t>
            </a:r>
            <a:endParaRPr lang="es-CO" sz="2400" dirty="0"/>
          </a:p>
          <a:p>
            <a:pPr marL="342900" lvl="0" indent="-342900">
              <a:buFont typeface="+mj-lt"/>
              <a:buAutoNum type="arabicPeriod"/>
            </a:pPr>
            <a:r>
              <a:rPr lang="es-ES" sz="2400" dirty="0"/>
              <a:t>Informe Comité Tripartito Enajenación Temprana</a:t>
            </a:r>
            <a:endParaRPr lang="es-CO" sz="2400" dirty="0"/>
          </a:p>
          <a:p>
            <a:pPr marL="342900" lvl="0" indent="-342900">
              <a:buFont typeface="+mj-lt"/>
              <a:buAutoNum type="arabicPeriod"/>
            </a:pPr>
            <a:r>
              <a:rPr lang="es-ES" sz="2400" dirty="0"/>
              <a:t>Informe Diligencias de Secuestro</a:t>
            </a:r>
            <a:endParaRPr lang="es-CO" sz="2400" dirty="0"/>
          </a:p>
          <a:p>
            <a:pPr marL="342900" lvl="0" indent="-342900">
              <a:buFont typeface="+mj-lt"/>
              <a:buAutoNum type="arabicPeriod"/>
            </a:pPr>
            <a:r>
              <a:rPr lang="es-ES" sz="2400" dirty="0"/>
              <a:t>Proposiciones y Varios.</a:t>
            </a:r>
            <a:endParaRPr lang="es-CO" sz="2400" dirty="0"/>
          </a:p>
          <a:p>
            <a:pPr lvl="0">
              <a:lnSpc>
                <a:spcPct val="150000"/>
              </a:lnSpc>
            </a:pPr>
            <a:endParaRPr lang="es-CO" sz="2400" dirty="0"/>
          </a:p>
          <a:p>
            <a:pPr marL="342900" indent="-342900">
              <a:buAutoNum type="arabicPeriod" startAt="4"/>
            </a:pPr>
            <a:endParaRPr lang="es-CO" sz="2400" b="1" dirty="0"/>
          </a:p>
          <a:p>
            <a:pPr marL="342900" indent="-342900">
              <a:buAutoNum type="arabicPeriod" startAt="4"/>
            </a:pPr>
            <a:endParaRPr lang="es-CO" sz="2400" b="1" dirty="0"/>
          </a:p>
          <a:p>
            <a:r>
              <a:rPr lang="es-ES" sz="1400" dirty="0"/>
              <a:t>Anexo: Análisis inmuebles reportados por CISA presentado en la Junta Directiva del 25 de octubre de 2017.</a:t>
            </a:r>
            <a:endParaRPr lang="es-CO" sz="1400"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94</a:t>
            </a:fld>
            <a:endParaRPr lang="es-ES" dirty="0"/>
          </a:p>
        </p:txBody>
      </p:sp>
      <p:grpSp>
        <p:nvGrpSpPr>
          <p:cNvPr id="4" name="Grupo 3"/>
          <p:cNvGrpSpPr/>
          <p:nvPr/>
        </p:nvGrpSpPr>
        <p:grpSpPr>
          <a:xfrm>
            <a:off x="0" y="0"/>
            <a:ext cx="12192000" cy="1097280"/>
            <a:chOff x="0" y="0"/>
            <a:chExt cx="12192000" cy="1097280"/>
          </a:xfrm>
        </p:grpSpPr>
        <p:sp>
          <p:nvSpPr>
            <p:cNvPr id="10" name="Rectángulo 9"/>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nvGrpSpPr>
            <p:cNvPr id="2" name="Grupo 1"/>
            <p:cNvGrpSpPr/>
            <p:nvPr/>
          </p:nvGrpSpPr>
          <p:grpSpPr>
            <a:xfrm>
              <a:off x="204094" y="29731"/>
              <a:ext cx="11335534" cy="1067549"/>
              <a:chOff x="204094" y="29731"/>
              <a:chExt cx="11335534" cy="1067549"/>
            </a:xfrm>
          </p:grpSpPr>
          <p:pic>
            <p:nvPicPr>
              <p:cNvPr id="11" name="Imagen 10"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p:cNvSpPr txBox="1"/>
              <p:nvPr/>
            </p:nvSpPr>
            <p:spPr>
              <a:xfrm>
                <a:off x="7855029" y="246800"/>
                <a:ext cx="3684599" cy="523220"/>
              </a:xfrm>
              <a:prstGeom prst="rect">
                <a:avLst/>
              </a:prstGeom>
              <a:noFill/>
            </p:spPr>
            <p:txBody>
              <a:bodyPr wrap="square" rtlCol="0">
                <a:spAutoFit/>
              </a:bodyPr>
              <a:lstStyle/>
              <a:p>
                <a:pPr algn="r"/>
                <a:r>
                  <a:rPr lang="es-ES" sz="2800" b="1" dirty="0">
                    <a:solidFill>
                      <a:schemeClr val="bg1"/>
                    </a:solidFill>
                  </a:rPr>
                  <a:t>ORDEN DEL DÍA</a:t>
                </a:r>
                <a:endParaRPr lang="es-ES" sz="2800" dirty="0">
                  <a:solidFill>
                    <a:schemeClr val="bg1"/>
                  </a:solidFill>
                </a:endParaRPr>
              </a:p>
            </p:txBody>
          </p:sp>
        </p:grpSp>
      </p:grpSp>
    </p:spTree>
    <p:extLst>
      <p:ext uri="{BB962C8B-B14F-4D97-AF65-F5344CB8AC3E}">
        <p14:creationId xmlns:p14="http://schemas.microsoft.com/office/powerpoint/2010/main" val="3914823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5"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graphicFrame>
        <p:nvGraphicFramePr>
          <p:cNvPr id="10" name="Tabla 9">
            <a:extLst>
              <a:ext uri="{FF2B5EF4-FFF2-40B4-BE49-F238E27FC236}">
                <a16:creationId xmlns:a16="http://schemas.microsoft.com/office/drawing/2014/main" id="{51C1F371-95B4-4852-882C-5D8A7D460968}"/>
              </a:ext>
            </a:extLst>
          </p:cNvPr>
          <p:cNvGraphicFramePr>
            <a:graphicFrameLocks noGrp="1"/>
          </p:cNvGraphicFramePr>
          <p:nvPr>
            <p:extLst>
              <p:ext uri="{D42A27DB-BD31-4B8C-83A1-F6EECF244321}">
                <p14:modId xmlns:p14="http://schemas.microsoft.com/office/powerpoint/2010/main" val="2115076102"/>
              </p:ext>
            </p:extLst>
          </p:nvPr>
        </p:nvGraphicFramePr>
        <p:xfrm>
          <a:off x="754143" y="1190624"/>
          <a:ext cx="10859678" cy="4035333"/>
        </p:xfrm>
        <a:graphic>
          <a:graphicData uri="http://schemas.openxmlformats.org/drawingml/2006/table">
            <a:tbl>
              <a:tblPr firstRow="1" firstCol="1" bandRow="1">
                <a:tableStyleId>{5C22544A-7EE6-4342-B048-85BDC9FD1C3A}</a:tableStyleId>
              </a:tblPr>
              <a:tblGrid>
                <a:gridCol w="1872359">
                  <a:extLst>
                    <a:ext uri="{9D8B030D-6E8A-4147-A177-3AD203B41FA5}">
                      <a16:colId xmlns:a16="http://schemas.microsoft.com/office/drawing/2014/main" val="2082035829"/>
                    </a:ext>
                  </a:extLst>
                </a:gridCol>
                <a:gridCol w="3430543">
                  <a:extLst>
                    <a:ext uri="{9D8B030D-6E8A-4147-A177-3AD203B41FA5}">
                      <a16:colId xmlns:a16="http://schemas.microsoft.com/office/drawing/2014/main" val="538895202"/>
                    </a:ext>
                  </a:extLst>
                </a:gridCol>
                <a:gridCol w="2778388">
                  <a:extLst>
                    <a:ext uri="{9D8B030D-6E8A-4147-A177-3AD203B41FA5}">
                      <a16:colId xmlns:a16="http://schemas.microsoft.com/office/drawing/2014/main" val="636131191"/>
                    </a:ext>
                  </a:extLst>
                </a:gridCol>
                <a:gridCol w="2778388">
                  <a:extLst>
                    <a:ext uri="{9D8B030D-6E8A-4147-A177-3AD203B41FA5}">
                      <a16:colId xmlns:a16="http://schemas.microsoft.com/office/drawing/2014/main" val="2082446748"/>
                    </a:ext>
                  </a:extLst>
                </a:gridCol>
              </a:tblGrid>
              <a:tr h="251567">
                <a:tc>
                  <a:txBody>
                    <a:bodyPr/>
                    <a:lstStyle/>
                    <a:p>
                      <a:pPr algn="ctr">
                        <a:lnSpc>
                          <a:spcPct val="100000"/>
                        </a:lnSpc>
                        <a:spcAft>
                          <a:spcPts val="0"/>
                        </a:spcAft>
                      </a:pPr>
                      <a:r>
                        <a:rPr lang="es-CO" sz="1300" dirty="0">
                          <a:solidFill>
                            <a:schemeClr val="bg1"/>
                          </a:solidFill>
                          <a:effectLst/>
                          <a:latin typeface="+mn-lt"/>
                        </a:rPr>
                        <a:t>ACTIVOS </a:t>
                      </a:r>
                      <a:endParaRPr lang="es-CO" sz="1300" dirty="0">
                        <a:solidFill>
                          <a:schemeClr val="bg1"/>
                        </a:solidFill>
                        <a:effectLst/>
                        <a:latin typeface="+mn-lt"/>
                        <a:ea typeface="Calibri" panose="020F0502020204030204" pitchFamily="34" charset="0"/>
                        <a:cs typeface="Times New Roman" panose="02020603050405020304" pitchFamily="18" charset="0"/>
                      </a:endParaRPr>
                    </a:p>
                  </a:txBody>
                  <a:tcPr marL="54071" marR="5407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nSpc>
                          <a:spcPct val="107000"/>
                        </a:lnSpc>
                        <a:spcAft>
                          <a:spcPts val="0"/>
                        </a:spcAft>
                      </a:pPr>
                      <a:r>
                        <a:rPr lang="es-CO" sz="1300" dirty="0">
                          <a:solidFill>
                            <a:schemeClr val="bg1"/>
                          </a:solidFill>
                          <a:effectLst/>
                          <a:latin typeface="+mn-lt"/>
                        </a:rPr>
                        <a:t>ESQUEMA DEPOSITARIO D.N.E. (contratos suscritos sin autorización de la Entidad)</a:t>
                      </a:r>
                      <a:endParaRPr lang="es-CO" sz="1300" dirty="0">
                        <a:solidFill>
                          <a:schemeClr val="bg1"/>
                        </a:solidFill>
                        <a:effectLst/>
                        <a:latin typeface="+mn-lt"/>
                        <a:ea typeface="Calibri" panose="020F0502020204030204" pitchFamily="34" charset="0"/>
                        <a:cs typeface="Times New Roman" panose="02020603050405020304" pitchFamily="18" charset="0"/>
                      </a:endParaRPr>
                    </a:p>
                  </a:txBody>
                  <a:tcPr marL="54071" marR="5407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ctr">
                        <a:lnSpc>
                          <a:spcPct val="107000"/>
                        </a:lnSpc>
                        <a:spcAft>
                          <a:spcPts val="0"/>
                        </a:spcAft>
                      </a:pPr>
                      <a:r>
                        <a:rPr lang="es-CO" sz="1300" dirty="0">
                          <a:solidFill>
                            <a:schemeClr val="bg1"/>
                          </a:solidFill>
                          <a:effectLst/>
                          <a:latin typeface="+mn-lt"/>
                        </a:rPr>
                        <a:t>ESQUEMA ESTRUCTURADO POR SAE</a:t>
                      </a:r>
                      <a:endParaRPr lang="es-CO" sz="1300" dirty="0">
                        <a:solidFill>
                          <a:schemeClr val="bg1"/>
                        </a:solidFill>
                        <a:effectLst/>
                        <a:latin typeface="+mn-lt"/>
                        <a:ea typeface="Calibri" panose="020F0502020204030204" pitchFamily="34" charset="0"/>
                        <a:cs typeface="Times New Roman" panose="02020603050405020304" pitchFamily="18" charset="0"/>
                      </a:endParaRPr>
                    </a:p>
                  </a:txBody>
                  <a:tcPr marL="54071" marR="5407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ctr">
                        <a:lnSpc>
                          <a:spcPct val="107000"/>
                        </a:lnSpc>
                        <a:spcAft>
                          <a:spcPts val="0"/>
                        </a:spcAft>
                      </a:pPr>
                      <a:r>
                        <a:rPr lang="es-CO" sz="1300" dirty="0">
                          <a:solidFill>
                            <a:schemeClr val="bg1"/>
                          </a:solidFill>
                          <a:effectLst/>
                          <a:latin typeface="+mn-lt"/>
                        </a:rPr>
                        <a:t>ESQUEMA PROPUESTO POR CEMEX </a:t>
                      </a:r>
                      <a:endParaRPr lang="es-CO" sz="1300" dirty="0">
                        <a:solidFill>
                          <a:schemeClr val="bg1"/>
                        </a:solidFill>
                        <a:effectLst/>
                        <a:latin typeface="+mn-lt"/>
                        <a:ea typeface="Calibri" panose="020F0502020204030204" pitchFamily="34" charset="0"/>
                        <a:cs typeface="Times New Roman" panose="02020603050405020304" pitchFamily="18" charset="0"/>
                      </a:endParaRPr>
                    </a:p>
                  </a:txBody>
                  <a:tcPr marL="54071" marR="5407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extLst>
                  <a:ext uri="{0D108BD9-81ED-4DB2-BD59-A6C34878D82A}">
                    <a16:rowId xmlns:a16="http://schemas.microsoft.com/office/drawing/2014/main" val="1797252093"/>
                  </a:ext>
                </a:extLst>
              </a:tr>
              <a:tr h="0">
                <a:tc>
                  <a:txBody>
                    <a:bodyPr/>
                    <a:lstStyle/>
                    <a:p>
                      <a:pPr>
                        <a:lnSpc>
                          <a:spcPct val="107000"/>
                        </a:lnSpc>
                        <a:spcAft>
                          <a:spcPts val="0"/>
                        </a:spcAft>
                      </a:pPr>
                      <a:r>
                        <a:rPr lang="es-CO" sz="1300" dirty="0">
                          <a:solidFill>
                            <a:schemeClr val="tx1"/>
                          </a:solidFill>
                          <a:effectLst/>
                          <a:latin typeface="+mn-lt"/>
                        </a:rPr>
                        <a:t> </a:t>
                      </a:r>
                    </a:p>
                    <a:p>
                      <a:pPr>
                        <a:lnSpc>
                          <a:spcPct val="107000"/>
                        </a:lnSpc>
                        <a:spcAft>
                          <a:spcPts val="0"/>
                        </a:spcAft>
                      </a:pPr>
                      <a:r>
                        <a:rPr lang="es-CO" sz="1300" dirty="0">
                          <a:solidFill>
                            <a:schemeClr val="tx1"/>
                          </a:solidFill>
                          <a:effectLst/>
                          <a:latin typeface="+mn-lt"/>
                        </a:rPr>
                        <a:t>FINCA MONTERREY</a:t>
                      </a:r>
                    </a:p>
                    <a:p>
                      <a:pPr>
                        <a:lnSpc>
                          <a:spcPct val="107000"/>
                        </a:lnSpc>
                        <a:spcAft>
                          <a:spcPts val="0"/>
                        </a:spcAft>
                      </a:pPr>
                      <a:r>
                        <a:rPr lang="es-CO" sz="1300" dirty="0">
                          <a:solidFill>
                            <a:schemeClr val="tx1"/>
                          </a:solidFill>
                          <a:effectLst/>
                          <a:latin typeface="+mn-lt"/>
                        </a:rPr>
                        <a:t> </a:t>
                      </a:r>
                      <a:endParaRPr lang="es-CO" sz="1300" dirty="0">
                        <a:solidFill>
                          <a:schemeClr val="tx1"/>
                        </a:solidFill>
                        <a:effectLst/>
                        <a:latin typeface="+mn-lt"/>
                        <a:ea typeface="Calibri" panose="020F0502020204030204" pitchFamily="34" charset="0"/>
                        <a:cs typeface="Times New Roman" panose="02020603050405020304" pitchFamily="18" charset="0"/>
                      </a:endParaRPr>
                    </a:p>
                  </a:txBody>
                  <a:tcPr marL="54071" marR="5407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7000"/>
                        </a:lnSpc>
                        <a:spcAft>
                          <a:spcPts val="0"/>
                        </a:spcAft>
                      </a:pPr>
                      <a:r>
                        <a:rPr lang="es-CO" sz="1300" dirty="0">
                          <a:solidFill>
                            <a:schemeClr val="tx1"/>
                          </a:solidFill>
                          <a:effectLst/>
                          <a:latin typeface="+mn-lt"/>
                        </a:rPr>
                        <a:t> Canon anual de 12 millones de pesos. (contrato de arrendamiento suscrito sin autorización de la Entidad)</a:t>
                      </a:r>
                    </a:p>
                    <a:p>
                      <a:pPr>
                        <a:lnSpc>
                          <a:spcPct val="107000"/>
                        </a:lnSpc>
                        <a:spcAft>
                          <a:spcPts val="0"/>
                        </a:spcAft>
                      </a:pPr>
                      <a:r>
                        <a:rPr lang="es-CO" sz="1300" dirty="0">
                          <a:solidFill>
                            <a:schemeClr val="tx1"/>
                          </a:solidFill>
                          <a:effectLst/>
                          <a:latin typeface="+mn-lt"/>
                        </a:rPr>
                        <a:t> </a:t>
                      </a:r>
                      <a:endParaRPr lang="es-CO" sz="1300" dirty="0">
                        <a:solidFill>
                          <a:schemeClr val="tx1"/>
                        </a:solidFill>
                        <a:effectLst/>
                        <a:latin typeface="+mn-lt"/>
                        <a:ea typeface="Calibri" panose="020F0502020204030204" pitchFamily="34" charset="0"/>
                        <a:cs typeface="Times New Roman" panose="02020603050405020304" pitchFamily="18" charset="0"/>
                      </a:endParaRPr>
                    </a:p>
                  </a:txBody>
                  <a:tcPr marL="54071" marR="5407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7000"/>
                        </a:lnSpc>
                        <a:spcAft>
                          <a:spcPts val="0"/>
                        </a:spcAft>
                      </a:pPr>
                      <a:r>
                        <a:rPr lang="es-CO" sz="1300" dirty="0">
                          <a:solidFill>
                            <a:schemeClr val="tx1"/>
                          </a:solidFill>
                          <a:effectLst/>
                          <a:latin typeface="+mn-lt"/>
                        </a:rPr>
                        <a:t>Canon anual de 49 millones de pesos. </a:t>
                      </a:r>
                    </a:p>
                    <a:p>
                      <a:pPr>
                        <a:lnSpc>
                          <a:spcPct val="107000"/>
                        </a:lnSpc>
                        <a:spcAft>
                          <a:spcPts val="0"/>
                        </a:spcAft>
                      </a:pPr>
                      <a:endParaRPr lang="es-CO" sz="1300" dirty="0">
                        <a:solidFill>
                          <a:schemeClr val="tx1"/>
                        </a:solidFill>
                        <a:effectLst/>
                        <a:latin typeface="+mn-lt"/>
                      </a:endParaRPr>
                    </a:p>
                    <a:p>
                      <a:pPr>
                        <a:lnSpc>
                          <a:spcPct val="107000"/>
                        </a:lnSpc>
                        <a:spcAft>
                          <a:spcPts val="0"/>
                        </a:spcAft>
                      </a:pPr>
                      <a:r>
                        <a:rPr lang="es-CO" sz="1300" dirty="0">
                          <a:solidFill>
                            <a:schemeClr val="tx1"/>
                          </a:solidFill>
                          <a:effectLst/>
                          <a:latin typeface="+mn-lt"/>
                        </a:rPr>
                        <a:t>Retroactivo sobre lo dejado de pagar por CEMEX </a:t>
                      </a:r>
                      <a:endParaRPr lang="es-CO" sz="1300" dirty="0">
                        <a:solidFill>
                          <a:schemeClr val="tx1"/>
                        </a:solidFill>
                        <a:effectLst/>
                        <a:latin typeface="+mn-lt"/>
                        <a:ea typeface="Calibri" panose="020F0502020204030204" pitchFamily="34" charset="0"/>
                        <a:cs typeface="Times New Roman" panose="02020603050405020304" pitchFamily="18" charset="0"/>
                      </a:endParaRPr>
                    </a:p>
                  </a:txBody>
                  <a:tcPr marL="54071" marR="5407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7000"/>
                        </a:lnSpc>
                        <a:spcAft>
                          <a:spcPts val="0"/>
                        </a:spcAft>
                      </a:pPr>
                      <a:r>
                        <a:rPr lang="es-CO" sz="1300" dirty="0">
                          <a:solidFill>
                            <a:schemeClr val="tx1"/>
                          </a:solidFill>
                          <a:effectLst/>
                          <a:latin typeface="+mn-lt"/>
                        </a:rPr>
                        <a:t> Canon anual de 49 millones de pesos. </a:t>
                      </a:r>
                    </a:p>
                    <a:p>
                      <a:pPr>
                        <a:lnSpc>
                          <a:spcPct val="107000"/>
                        </a:lnSpc>
                        <a:spcAft>
                          <a:spcPts val="0"/>
                        </a:spcAft>
                      </a:pPr>
                      <a:r>
                        <a:rPr lang="es-CO" sz="1300" dirty="0">
                          <a:solidFill>
                            <a:schemeClr val="tx1"/>
                          </a:solidFill>
                          <a:effectLst/>
                          <a:latin typeface="+mn-lt"/>
                        </a:rPr>
                        <a:t> </a:t>
                      </a:r>
                    </a:p>
                    <a:p>
                      <a:pPr>
                        <a:lnSpc>
                          <a:spcPct val="107000"/>
                        </a:lnSpc>
                        <a:spcAft>
                          <a:spcPts val="0"/>
                        </a:spcAft>
                      </a:pPr>
                      <a:r>
                        <a:rPr lang="es-CO" sz="1300" dirty="0">
                          <a:solidFill>
                            <a:schemeClr val="tx1"/>
                          </a:solidFill>
                          <a:effectLst/>
                          <a:latin typeface="+mn-lt"/>
                        </a:rPr>
                        <a:t>Retroactivo sobre lo dejado de pagar por CEMEX </a:t>
                      </a:r>
                      <a:endParaRPr lang="es-CO" sz="1300" dirty="0">
                        <a:solidFill>
                          <a:schemeClr val="tx1"/>
                        </a:solidFill>
                        <a:effectLst/>
                        <a:latin typeface="+mn-lt"/>
                        <a:ea typeface="Calibri" panose="020F0502020204030204" pitchFamily="34" charset="0"/>
                        <a:cs typeface="Times New Roman" panose="02020603050405020304" pitchFamily="18" charset="0"/>
                      </a:endParaRPr>
                    </a:p>
                  </a:txBody>
                  <a:tcPr marL="54071" marR="5407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72341482"/>
                  </a:ext>
                </a:extLst>
              </a:tr>
              <a:tr h="606545">
                <a:tc rowSpan="3">
                  <a:txBody>
                    <a:bodyPr/>
                    <a:lstStyle/>
                    <a:p>
                      <a:pPr>
                        <a:lnSpc>
                          <a:spcPct val="107000"/>
                        </a:lnSpc>
                        <a:spcAft>
                          <a:spcPts val="0"/>
                        </a:spcAft>
                      </a:pPr>
                      <a:r>
                        <a:rPr lang="es-CO" sz="1300" dirty="0">
                          <a:solidFill>
                            <a:schemeClr val="tx1"/>
                          </a:solidFill>
                          <a:effectLst/>
                          <a:latin typeface="+mn-lt"/>
                        </a:rPr>
                        <a:t> </a:t>
                      </a:r>
                    </a:p>
                    <a:p>
                      <a:pPr>
                        <a:lnSpc>
                          <a:spcPct val="107000"/>
                        </a:lnSpc>
                        <a:spcAft>
                          <a:spcPts val="0"/>
                        </a:spcAft>
                      </a:pPr>
                      <a:r>
                        <a:rPr lang="es-CO" sz="1300" dirty="0">
                          <a:solidFill>
                            <a:schemeClr val="tx1"/>
                          </a:solidFill>
                          <a:effectLst/>
                          <a:latin typeface="+mn-lt"/>
                        </a:rPr>
                        <a:t>TITULO MINERO </a:t>
                      </a:r>
                    </a:p>
                    <a:p>
                      <a:pPr>
                        <a:lnSpc>
                          <a:spcPct val="107000"/>
                        </a:lnSpc>
                        <a:spcAft>
                          <a:spcPts val="0"/>
                        </a:spcAft>
                      </a:pPr>
                      <a:r>
                        <a:rPr lang="es-CO" sz="1300" dirty="0">
                          <a:solidFill>
                            <a:schemeClr val="tx1"/>
                          </a:solidFill>
                          <a:effectLst/>
                          <a:latin typeface="+mn-lt"/>
                        </a:rPr>
                        <a:t> </a:t>
                      </a:r>
                    </a:p>
                    <a:p>
                      <a:pPr>
                        <a:lnSpc>
                          <a:spcPct val="107000"/>
                        </a:lnSpc>
                        <a:spcAft>
                          <a:spcPts val="0"/>
                        </a:spcAft>
                      </a:pPr>
                      <a:r>
                        <a:rPr lang="es-CO" sz="1300" dirty="0">
                          <a:solidFill>
                            <a:schemeClr val="tx1"/>
                          </a:solidFill>
                          <a:effectLst/>
                          <a:latin typeface="+mn-lt"/>
                        </a:rPr>
                        <a:t>ZONA FRANCA </a:t>
                      </a:r>
                    </a:p>
                    <a:p>
                      <a:pPr>
                        <a:lnSpc>
                          <a:spcPct val="107000"/>
                        </a:lnSpc>
                        <a:spcAft>
                          <a:spcPts val="0"/>
                        </a:spcAft>
                      </a:pPr>
                      <a:r>
                        <a:rPr lang="es-CO" sz="1300" dirty="0">
                          <a:solidFill>
                            <a:schemeClr val="tx1"/>
                          </a:solidFill>
                          <a:effectLst/>
                          <a:latin typeface="+mn-lt"/>
                        </a:rPr>
                        <a:t> </a:t>
                      </a:r>
                      <a:endParaRPr lang="es-CO" sz="1300" dirty="0">
                        <a:solidFill>
                          <a:schemeClr val="tx1"/>
                        </a:solidFill>
                        <a:effectLst/>
                        <a:latin typeface="+mn-lt"/>
                        <a:ea typeface="Calibri" panose="020F0502020204030204" pitchFamily="34" charset="0"/>
                        <a:cs typeface="Times New Roman" panose="02020603050405020304" pitchFamily="18" charset="0"/>
                      </a:endParaRPr>
                    </a:p>
                  </a:txBody>
                  <a:tcPr marL="54071" marR="5407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7000"/>
                        </a:lnSpc>
                        <a:spcAft>
                          <a:spcPts val="0"/>
                        </a:spcAft>
                      </a:pPr>
                      <a:r>
                        <a:rPr lang="es-CO" sz="1300" dirty="0">
                          <a:solidFill>
                            <a:schemeClr val="tx1"/>
                          </a:solidFill>
                          <a:effectLst/>
                          <a:latin typeface="+mn-lt"/>
                        </a:rPr>
                        <a:t> </a:t>
                      </a:r>
                    </a:p>
                    <a:p>
                      <a:pPr>
                        <a:lnSpc>
                          <a:spcPct val="107000"/>
                        </a:lnSpc>
                        <a:spcAft>
                          <a:spcPts val="0"/>
                        </a:spcAft>
                      </a:pPr>
                      <a:r>
                        <a:rPr lang="es-CO" sz="1300" dirty="0">
                          <a:solidFill>
                            <a:schemeClr val="tx1"/>
                          </a:solidFill>
                          <a:effectLst/>
                          <a:latin typeface="+mn-lt"/>
                        </a:rPr>
                        <a:t>6 % EBITDA del negocio cementero. </a:t>
                      </a:r>
                    </a:p>
                    <a:p>
                      <a:pPr>
                        <a:lnSpc>
                          <a:spcPct val="107000"/>
                        </a:lnSpc>
                        <a:spcAft>
                          <a:spcPts val="0"/>
                        </a:spcAft>
                      </a:pPr>
                      <a:r>
                        <a:rPr lang="es-CO" sz="1300" dirty="0">
                          <a:solidFill>
                            <a:schemeClr val="tx1"/>
                          </a:solidFill>
                          <a:effectLst/>
                          <a:latin typeface="+mn-lt"/>
                        </a:rPr>
                        <a:t> </a:t>
                      </a:r>
                    </a:p>
                    <a:p>
                      <a:pPr>
                        <a:lnSpc>
                          <a:spcPct val="107000"/>
                        </a:lnSpc>
                        <a:spcAft>
                          <a:spcPts val="0"/>
                        </a:spcAft>
                      </a:pPr>
                      <a:endParaRPr lang="es-CO" sz="1300" dirty="0">
                        <a:solidFill>
                          <a:schemeClr val="tx1"/>
                        </a:solidFill>
                        <a:effectLst/>
                        <a:latin typeface="+mn-lt"/>
                        <a:ea typeface="Calibri" panose="020F0502020204030204" pitchFamily="34" charset="0"/>
                        <a:cs typeface="Times New Roman" panose="02020603050405020304" pitchFamily="18" charset="0"/>
                      </a:endParaRPr>
                    </a:p>
                  </a:txBody>
                  <a:tcPr marL="54071" marR="5407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7000"/>
                        </a:lnSpc>
                        <a:spcAft>
                          <a:spcPts val="0"/>
                        </a:spcAft>
                      </a:pPr>
                      <a:r>
                        <a:rPr lang="es-CO" sz="1300" dirty="0">
                          <a:solidFill>
                            <a:schemeClr val="tx1"/>
                          </a:solidFill>
                          <a:effectLst/>
                          <a:latin typeface="+mn-lt"/>
                        </a:rPr>
                        <a:t> </a:t>
                      </a:r>
                    </a:p>
                    <a:p>
                      <a:pPr>
                        <a:lnSpc>
                          <a:spcPct val="107000"/>
                        </a:lnSpc>
                        <a:spcAft>
                          <a:spcPts val="0"/>
                        </a:spcAft>
                      </a:pPr>
                      <a:r>
                        <a:rPr lang="es-CO" sz="1300" dirty="0">
                          <a:solidFill>
                            <a:schemeClr val="tx1"/>
                          </a:solidFill>
                          <a:effectLst/>
                          <a:latin typeface="+mn-lt"/>
                        </a:rPr>
                        <a:t>1.9 % de los </a:t>
                      </a:r>
                      <a:r>
                        <a:rPr lang="es-CO" sz="1300" b="1" dirty="0">
                          <a:solidFill>
                            <a:schemeClr val="tx1"/>
                          </a:solidFill>
                          <a:effectLst/>
                          <a:latin typeface="+mn-lt"/>
                        </a:rPr>
                        <a:t>INGRESOS</a:t>
                      </a:r>
                      <a:r>
                        <a:rPr lang="es-CO" sz="1300" dirty="0">
                          <a:solidFill>
                            <a:schemeClr val="tx1"/>
                          </a:solidFill>
                          <a:effectLst/>
                          <a:latin typeface="+mn-lt"/>
                        </a:rPr>
                        <a:t> del negocio cementero. </a:t>
                      </a:r>
                    </a:p>
                    <a:p>
                      <a:pPr>
                        <a:lnSpc>
                          <a:spcPct val="107000"/>
                        </a:lnSpc>
                        <a:spcAft>
                          <a:spcPts val="0"/>
                        </a:spcAft>
                      </a:pPr>
                      <a:r>
                        <a:rPr lang="es-CO" sz="1300" dirty="0">
                          <a:solidFill>
                            <a:schemeClr val="tx1"/>
                          </a:solidFill>
                          <a:effectLst/>
                          <a:latin typeface="+mn-lt"/>
                        </a:rPr>
                        <a:t> </a:t>
                      </a:r>
                      <a:endParaRPr lang="es-CO" sz="1300" dirty="0">
                        <a:solidFill>
                          <a:schemeClr val="tx1"/>
                        </a:solidFill>
                        <a:effectLst/>
                        <a:latin typeface="+mn-lt"/>
                        <a:ea typeface="Calibri" panose="020F0502020204030204" pitchFamily="34" charset="0"/>
                        <a:cs typeface="Times New Roman" panose="02020603050405020304" pitchFamily="18" charset="0"/>
                      </a:endParaRPr>
                    </a:p>
                  </a:txBody>
                  <a:tcPr marL="54071" marR="5407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7000"/>
                        </a:lnSpc>
                        <a:spcAft>
                          <a:spcPts val="0"/>
                        </a:spcAft>
                      </a:pPr>
                      <a:r>
                        <a:rPr lang="es-CO" sz="1300" dirty="0">
                          <a:solidFill>
                            <a:schemeClr val="tx1"/>
                          </a:solidFill>
                          <a:effectLst/>
                          <a:latin typeface="+mn-lt"/>
                        </a:rPr>
                        <a:t> </a:t>
                      </a:r>
                    </a:p>
                    <a:p>
                      <a:pPr>
                        <a:lnSpc>
                          <a:spcPct val="107000"/>
                        </a:lnSpc>
                        <a:spcAft>
                          <a:spcPts val="0"/>
                        </a:spcAft>
                      </a:pPr>
                      <a:r>
                        <a:rPr lang="es-CO" sz="1300" dirty="0">
                          <a:solidFill>
                            <a:schemeClr val="tx1"/>
                          </a:solidFill>
                          <a:effectLst/>
                          <a:latin typeface="+mn-lt"/>
                        </a:rPr>
                        <a:t>1.5% de los ingresos del negocio cementero. </a:t>
                      </a:r>
                    </a:p>
                    <a:p>
                      <a:pPr>
                        <a:lnSpc>
                          <a:spcPct val="107000"/>
                        </a:lnSpc>
                        <a:spcAft>
                          <a:spcPts val="0"/>
                        </a:spcAft>
                      </a:pPr>
                      <a:r>
                        <a:rPr lang="es-CO" sz="1300" dirty="0">
                          <a:solidFill>
                            <a:schemeClr val="tx1"/>
                          </a:solidFill>
                          <a:effectLst/>
                          <a:latin typeface="+mn-lt"/>
                        </a:rPr>
                        <a:t> Tope: 11 mil millones año. </a:t>
                      </a:r>
                      <a:endParaRPr lang="es-CO" sz="1300" dirty="0">
                        <a:solidFill>
                          <a:schemeClr val="tx1"/>
                        </a:solidFill>
                        <a:effectLst/>
                        <a:latin typeface="+mn-lt"/>
                        <a:ea typeface="Calibri" panose="020F0502020204030204" pitchFamily="34" charset="0"/>
                        <a:cs typeface="Times New Roman" panose="02020603050405020304" pitchFamily="18" charset="0"/>
                      </a:endParaRPr>
                    </a:p>
                  </a:txBody>
                  <a:tcPr marL="54071" marR="5407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28007475"/>
                  </a:ext>
                </a:extLst>
              </a:tr>
              <a:tr h="431962">
                <a:tc vMerge="1">
                  <a:txBody>
                    <a:bodyPr/>
                    <a:lstStyle/>
                    <a:p>
                      <a:endParaRPr lang="es-CO"/>
                    </a:p>
                  </a:txBody>
                  <a:tcPr/>
                </a:tc>
                <a:tc>
                  <a:txBody>
                    <a:bodyPr/>
                    <a:lstStyle/>
                    <a:p>
                      <a:pPr>
                        <a:lnSpc>
                          <a:spcPct val="107000"/>
                        </a:lnSpc>
                        <a:spcAft>
                          <a:spcPts val="0"/>
                        </a:spcAft>
                      </a:pPr>
                      <a:r>
                        <a:rPr lang="es-CO" sz="1300" dirty="0">
                          <a:solidFill>
                            <a:schemeClr val="tx1"/>
                          </a:solidFill>
                          <a:effectLst/>
                          <a:latin typeface="+mn-lt"/>
                        </a:rPr>
                        <a:t> </a:t>
                      </a:r>
                    </a:p>
                    <a:p>
                      <a:pPr>
                        <a:lnSpc>
                          <a:spcPct val="107000"/>
                        </a:lnSpc>
                        <a:spcAft>
                          <a:spcPts val="0"/>
                        </a:spcAft>
                      </a:pPr>
                      <a:r>
                        <a:rPr lang="es-CO" sz="1300" dirty="0">
                          <a:solidFill>
                            <a:schemeClr val="tx1"/>
                          </a:solidFill>
                          <a:effectLst/>
                          <a:latin typeface="+mn-lt"/>
                        </a:rPr>
                        <a:t>No contemplado </a:t>
                      </a:r>
                      <a:endParaRPr lang="es-CO" sz="1300" dirty="0">
                        <a:solidFill>
                          <a:schemeClr val="tx1"/>
                        </a:solidFill>
                        <a:effectLst/>
                        <a:latin typeface="+mn-lt"/>
                        <a:ea typeface="Calibri" panose="020F0502020204030204" pitchFamily="34" charset="0"/>
                        <a:cs typeface="Times New Roman" panose="02020603050405020304" pitchFamily="18" charset="0"/>
                      </a:endParaRPr>
                    </a:p>
                  </a:txBody>
                  <a:tcPr marL="54071" marR="5407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07000"/>
                        </a:lnSpc>
                        <a:spcAft>
                          <a:spcPts val="0"/>
                        </a:spcAft>
                      </a:pPr>
                      <a:r>
                        <a:rPr lang="es-CO" sz="1300" dirty="0">
                          <a:solidFill>
                            <a:schemeClr val="tx1"/>
                          </a:solidFill>
                          <a:effectLst/>
                          <a:latin typeface="+mn-lt"/>
                        </a:rPr>
                        <a:t>Pago mínimo anual de 1000 millones de pesos  </a:t>
                      </a:r>
                      <a:endParaRPr lang="es-CO" sz="1300" dirty="0">
                        <a:solidFill>
                          <a:schemeClr val="tx1"/>
                        </a:solidFill>
                        <a:effectLst/>
                        <a:latin typeface="+mn-lt"/>
                        <a:ea typeface="Calibri" panose="020F0502020204030204" pitchFamily="34" charset="0"/>
                        <a:cs typeface="Times New Roman" panose="02020603050405020304" pitchFamily="18" charset="0"/>
                      </a:endParaRPr>
                    </a:p>
                  </a:txBody>
                  <a:tcPr marL="54071" marR="5407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07000"/>
                        </a:lnSpc>
                        <a:spcAft>
                          <a:spcPts val="0"/>
                        </a:spcAft>
                      </a:pPr>
                      <a:r>
                        <a:rPr lang="es-CO" sz="1300" dirty="0">
                          <a:solidFill>
                            <a:schemeClr val="tx1"/>
                          </a:solidFill>
                          <a:effectLst/>
                          <a:latin typeface="+mn-lt"/>
                        </a:rPr>
                        <a:t>Pago mínimo anual de 1000 millones de pesos  </a:t>
                      </a:r>
                      <a:endParaRPr lang="es-CO" sz="1300" dirty="0">
                        <a:solidFill>
                          <a:schemeClr val="tx1"/>
                        </a:solidFill>
                        <a:effectLst/>
                        <a:latin typeface="+mn-lt"/>
                        <a:ea typeface="Calibri" panose="020F0502020204030204" pitchFamily="34" charset="0"/>
                        <a:cs typeface="Times New Roman" panose="02020603050405020304" pitchFamily="18" charset="0"/>
                      </a:endParaRPr>
                    </a:p>
                  </a:txBody>
                  <a:tcPr marL="54071" marR="5407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00914558"/>
                  </a:ext>
                </a:extLst>
              </a:tr>
              <a:tr h="1071922">
                <a:tc vMerge="1">
                  <a:txBody>
                    <a:bodyPr/>
                    <a:lstStyle/>
                    <a:p>
                      <a:endParaRPr lang="es-CO"/>
                    </a:p>
                  </a:txBody>
                  <a:tcPr/>
                </a:tc>
                <a:tc>
                  <a:txBody>
                    <a:bodyPr/>
                    <a:lstStyle/>
                    <a:p>
                      <a:pPr>
                        <a:lnSpc>
                          <a:spcPct val="107000"/>
                        </a:lnSpc>
                        <a:spcAft>
                          <a:spcPts val="0"/>
                        </a:spcAft>
                      </a:pPr>
                      <a:r>
                        <a:rPr lang="es-CO" sz="1300" dirty="0">
                          <a:solidFill>
                            <a:schemeClr val="tx1"/>
                          </a:solidFill>
                          <a:effectLst/>
                          <a:latin typeface="+mn-lt"/>
                        </a:rPr>
                        <a:t> No contemplado </a:t>
                      </a:r>
                      <a:endParaRPr lang="es-CO" sz="1300" dirty="0">
                        <a:solidFill>
                          <a:schemeClr val="tx1"/>
                        </a:solidFill>
                        <a:effectLst/>
                        <a:latin typeface="+mn-lt"/>
                        <a:ea typeface="Calibri" panose="020F0502020204030204" pitchFamily="34" charset="0"/>
                        <a:cs typeface="Times New Roman" panose="02020603050405020304" pitchFamily="18" charset="0"/>
                      </a:endParaRPr>
                    </a:p>
                  </a:txBody>
                  <a:tcPr marL="54071" marR="5407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07000"/>
                        </a:lnSpc>
                        <a:spcAft>
                          <a:spcPts val="0"/>
                        </a:spcAft>
                      </a:pPr>
                      <a:r>
                        <a:rPr lang="es-CO" sz="1300" dirty="0">
                          <a:solidFill>
                            <a:schemeClr val="tx1"/>
                          </a:solidFill>
                          <a:effectLst/>
                          <a:latin typeface="+mn-lt"/>
                        </a:rPr>
                        <a:t> </a:t>
                      </a:r>
                    </a:p>
                    <a:p>
                      <a:pPr algn="just">
                        <a:lnSpc>
                          <a:spcPct val="107000"/>
                        </a:lnSpc>
                        <a:spcAft>
                          <a:spcPts val="0"/>
                        </a:spcAft>
                      </a:pPr>
                      <a:r>
                        <a:rPr lang="es-CO" sz="1300" dirty="0">
                          <a:solidFill>
                            <a:schemeClr val="tx1"/>
                          </a:solidFill>
                          <a:effectLst/>
                          <a:latin typeface="+mn-lt"/>
                        </a:rPr>
                        <a:t>Pagos retroactivos sobre la explotación efectuada a la mina durante la etapa preoperativa. </a:t>
                      </a:r>
                    </a:p>
                    <a:p>
                      <a:pPr>
                        <a:lnSpc>
                          <a:spcPct val="107000"/>
                        </a:lnSpc>
                        <a:spcAft>
                          <a:spcPts val="0"/>
                        </a:spcAft>
                      </a:pPr>
                      <a:r>
                        <a:rPr lang="es-CO" sz="1300" dirty="0">
                          <a:solidFill>
                            <a:schemeClr val="tx1"/>
                          </a:solidFill>
                          <a:effectLst/>
                          <a:latin typeface="+mn-lt"/>
                        </a:rPr>
                        <a:t> </a:t>
                      </a:r>
                    </a:p>
                    <a:p>
                      <a:pPr>
                        <a:lnSpc>
                          <a:spcPct val="107000"/>
                        </a:lnSpc>
                        <a:spcAft>
                          <a:spcPts val="0"/>
                        </a:spcAft>
                      </a:pPr>
                      <a:r>
                        <a:rPr lang="es-CO" sz="1300" dirty="0">
                          <a:solidFill>
                            <a:schemeClr val="tx1"/>
                          </a:solidFill>
                          <a:effectLst/>
                          <a:latin typeface="+mn-lt"/>
                        </a:rPr>
                        <a:t>*Pago por tonelada extraída </a:t>
                      </a:r>
                    </a:p>
                    <a:p>
                      <a:pPr>
                        <a:lnSpc>
                          <a:spcPct val="107000"/>
                        </a:lnSpc>
                        <a:spcAft>
                          <a:spcPts val="0"/>
                        </a:spcAft>
                      </a:pPr>
                      <a:r>
                        <a:rPr lang="es-CO" sz="1300" dirty="0">
                          <a:solidFill>
                            <a:schemeClr val="tx1"/>
                          </a:solidFill>
                          <a:effectLst/>
                          <a:latin typeface="+mn-lt"/>
                        </a:rPr>
                        <a:t>(50% Factor UPME) </a:t>
                      </a:r>
                      <a:endParaRPr lang="es-CO" sz="1300" dirty="0">
                        <a:solidFill>
                          <a:schemeClr val="tx1"/>
                        </a:solidFill>
                        <a:effectLst/>
                        <a:latin typeface="+mn-lt"/>
                        <a:ea typeface="Calibri" panose="020F0502020204030204" pitchFamily="34" charset="0"/>
                        <a:cs typeface="Times New Roman" panose="02020603050405020304" pitchFamily="18" charset="0"/>
                      </a:endParaRPr>
                    </a:p>
                  </a:txBody>
                  <a:tcPr marL="54071" marR="5407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07000"/>
                        </a:lnSpc>
                        <a:spcAft>
                          <a:spcPts val="0"/>
                        </a:spcAft>
                      </a:pPr>
                      <a:r>
                        <a:rPr lang="es-CO" sz="1300" dirty="0">
                          <a:solidFill>
                            <a:schemeClr val="tx1"/>
                          </a:solidFill>
                          <a:effectLst/>
                          <a:latin typeface="+mn-lt"/>
                        </a:rPr>
                        <a:t> </a:t>
                      </a:r>
                    </a:p>
                    <a:p>
                      <a:pPr algn="just">
                        <a:lnSpc>
                          <a:spcPct val="107000"/>
                        </a:lnSpc>
                        <a:spcAft>
                          <a:spcPts val="0"/>
                        </a:spcAft>
                      </a:pPr>
                      <a:r>
                        <a:rPr lang="es-CO" sz="1300" dirty="0">
                          <a:solidFill>
                            <a:schemeClr val="tx1"/>
                          </a:solidFill>
                          <a:effectLst/>
                          <a:latin typeface="+mn-lt"/>
                        </a:rPr>
                        <a:t>Pagos retroactivos sobre la explotación efectuada a la mina durante la etapa preoperativa. </a:t>
                      </a:r>
                    </a:p>
                    <a:p>
                      <a:pPr>
                        <a:lnSpc>
                          <a:spcPct val="107000"/>
                        </a:lnSpc>
                        <a:spcAft>
                          <a:spcPts val="0"/>
                        </a:spcAft>
                      </a:pPr>
                      <a:r>
                        <a:rPr lang="es-CO" sz="1300" dirty="0">
                          <a:solidFill>
                            <a:schemeClr val="tx1"/>
                          </a:solidFill>
                          <a:effectLst/>
                          <a:latin typeface="+mn-lt"/>
                        </a:rPr>
                        <a:t> </a:t>
                      </a:r>
                    </a:p>
                    <a:p>
                      <a:pPr>
                        <a:lnSpc>
                          <a:spcPct val="107000"/>
                        </a:lnSpc>
                        <a:spcAft>
                          <a:spcPts val="0"/>
                        </a:spcAft>
                      </a:pPr>
                      <a:r>
                        <a:rPr lang="es-CO" sz="1300" dirty="0">
                          <a:solidFill>
                            <a:schemeClr val="tx1"/>
                          </a:solidFill>
                          <a:effectLst/>
                          <a:latin typeface="+mn-lt"/>
                        </a:rPr>
                        <a:t>*Pago por tonelada extraída </a:t>
                      </a:r>
                    </a:p>
                    <a:p>
                      <a:pPr>
                        <a:lnSpc>
                          <a:spcPct val="107000"/>
                        </a:lnSpc>
                        <a:spcAft>
                          <a:spcPts val="0"/>
                        </a:spcAft>
                      </a:pPr>
                      <a:r>
                        <a:rPr lang="es-CO" sz="1300" dirty="0">
                          <a:solidFill>
                            <a:schemeClr val="tx1"/>
                          </a:solidFill>
                          <a:effectLst/>
                          <a:latin typeface="+mn-lt"/>
                        </a:rPr>
                        <a:t>(50% Factor UPME) </a:t>
                      </a:r>
                      <a:endParaRPr lang="es-CO" sz="1300" dirty="0">
                        <a:solidFill>
                          <a:schemeClr val="tx1"/>
                        </a:solidFill>
                        <a:effectLst/>
                        <a:latin typeface="+mn-lt"/>
                        <a:ea typeface="Calibri" panose="020F0502020204030204" pitchFamily="34" charset="0"/>
                        <a:cs typeface="Times New Roman" panose="02020603050405020304" pitchFamily="18" charset="0"/>
                      </a:endParaRPr>
                    </a:p>
                  </a:txBody>
                  <a:tcPr marL="54071" marR="5407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84356412"/>
                  </a:ext>
                </a:extLst>
              </a:tr>
            </a:tbl>
          </a:graphicData>
        </a:graphic>
      </p:graphicFrame>
      <p:sp>
        <p:nvSpPr>
          <p:cNvPr id="12" name="Rectángulo 11">
            <a:extLst>
              <a:ext uri="{FF2B5EF4-FFF2-40B4-BE49-F238E27FC236}">
                <a16:creationId xmlns:a16="http://schemas.microsoft.com/office/drawing/2014/main" id="{38C72781-4C6D-4A15-A71B-94E1377221C1}"/>
              </a:ext>
            </a:extLst>
          </p:cNvPr>
          <p:cNvSpPr/>
          <p:nvPr/>
        </p:nvSpPr>
        <p:spPr>
          <a:xfrm>
            <a:off x="622168" y="5116078"/>
            <a:ext cx="11331017" cy="1552669"/>
          </a:xfrm>
          <a:prstGeom prst="rect">
            <a:avLst/>
          </a:prstGeom>
        </p:spPr>
        <p:txBody>
          <a:bodyPr wrap="square">
            <a:spAutoFit/>
          </a:bodyPr>
          <a:lstStyle/>
          <a:p>
            <a:pPr>
              <a:lnSpc>
                <a:spcPct val="107000"/>
              </a:lnSpc>
              <a:spcAft>
                <a:spcPts val="800"/>
              </a:spcAft>
            </a:pPr>
            <a:r>
              <a:rPr lang="es-CO" sz="1400" dirty="0">
                <a:latin typeface="Calibri" panose="020F0502020204030204" pitchFamily="34" charset="0"/>
                <a:ea typeface="Calibri" panose="020F0502020204030204" pitchFamily="34" charset="0"/>
                <a:cs typeface="Times New Roman" panose="02020603050405020304" pitchFamily="18" charset="0"/>
              </a:rPr>
              <a:t>Datos relevantes del proyecto: </a:t>
            </a:r>
          </a:p>
          <a:p>
            <a:pPr>
              <a:lnSpc>
                <a:spcPct val="107000"/>
              </a:lnSpc>
              <a:spcAft>
                <a:spcPts val="800"/>
              </a:spcAft>
            </a:pPr>
            <a:r>
              <a:rPr lang="es-CO" sz="1400" dirty="0">
                <a:latin typeface="Calibri" panose="020F0502020204030204" pitchFamily="34" charset="0"/>
                <a:ea typeface="Calibri" panose="020F0502020204030204" pitchFamily="34" charset="0"/>
                <a:cs typeface="Times New Roman" panose="02020603050405020304" pitchFamily="18" charset="0"/>
              </a:rPr>
              <a:t>*NIVEL DE VENTAS PROYECTADO A 2027: </a:t>
            </a:r>
            <a:r>
              <a:rPr lang="es-CO" sz="14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3,152,958 (miles de millones) </a:t>
            </a:r>
            <a:endParaRPr lang="es-CO"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CO" sz="1400" dirty="0">
                <a:latin typeface="Calibri" panose="020F0502020204030204" pitchFamily="34" charset="0"/>
                <a:ea typeface="Calibri" panose="020F0502020204030204" pitchFamily="34" charset="0"/>
                <a:cs typeface="Times New Roman" panose="02020603050405020304" pitchFamily="18" charset="0"/>
              </a:rPr>
              <a:t>*EBITDA PROYECTADO A 2017:</a:t>
            </a:r>
            <a:r>
              <a:rPr lang="es-CO" sz="14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1,054,844 (miles de millones)</a:t>
            </a:r>
          </a:p>
          <a:p>
            <a:pPr marL="171450" indent="-171450">
              <a:lnSpc>
                <a:spcPct val="107000"/>
              </a:lnSpc>
              <a:spcAft>
                <a:spcPts val="800"/>
              </a:spcAft>
              <a:buFont typeface="Arial" panose="020B0604020202020204" pitchFamily="34" charset="0"/>
              <a:buChar char="•"/>
            </a:pPr>
            <a:r>
              <a:rPr lang="es-CO" sz="1400" dirty="0">
                <a:solidFill>
                  <a:srgbClr val="000000"/>
                </a:solidFill>
                <a:latin typeface="Calibri" panose="020F0502020204030204" pitchFamily="34" charset="0"/>
                <a:ea typeface="Calibri" panose="020F0502020204030204" pitchFamily="34" charset="0"/>
                <a:cs typeface="Times New Roman" panose="02020603050405020304" pitchFamily="18" charset="0"/>
              </a:rPr>
              <a:t>Con el 1.9% de los ingresos propuesto por SAE la remuneración asciende a 63 mil millones de pesos en 10 años / con el 1.5 % del de los ingresos propuesto por CEMEX la remuneración asciende a 47 mil millones de pesos en 10 años</a:t>
            </a:r>
            <a:endParaRPr lang="es-CO" sz="1200"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CuadroTexto 5">
            <a:extLst>
              <a:ext uri="{FF2B5EF4-FFF2-40B4-BE49-F238E27FC236}">
                <a16:creationId xmlns:a16="http://schemas.microsoft.com/office/drawing/2014/main" id="{58B4023F-DD2C-42E7-9E78-E65B838143D0}"/>
              </a:ext>
            </a:extLst>
          </p:cNvPr>
          <p:cNvSpPr txBox="1"/>
          <p:nvPr/>
        </p:nvSpPr>
        <p:spPr>
          <a:xfrm>
            <a:off x="5447928" y="332656"/>
            <a:ext cx="4608512" cy="369332"/>
          </a:xfrm>
          <a:prstGeom prst="rect">
            <a:avLst/>
          </a:prstGeom>
          <a:noFill/>
        </p:spPr>
        <p:txBody>
          <a:bodyPr wrap="square" rtlCol="0">
            <a:spAutoFit/>
          </a:bodyPr>
          <a:lstStyle/>
          <a:p>
            <a:r>
              <a:rPr lang="es-CO" dirty="0"/>
              <a:t>	</a:t>
            </a:r>
            <a:r>
              <a:rPr lang="es-CO" b="1" dirty="0"/>
              <a:t>PROYECTO MACEO – CASO CEMEX</a:t>
            </a:r>
            <a:r>
              <a:rPr lang="es-CO" dirty="0"/>
              <a:t> </a:t>
            </a:r>
          </a:p>
        </p:txBody>
      </p:sp>
      <p:sp>
        <p:nvSpPr>
          <p:cNvPr id="14" name="Rectángulo 13">
            <a:extLst>
              <a:ext uri="{FF2B5EF4-FFF2-40B4-BE49-F238E27FC236}">
                <a16:creationId xmlns:a16="http://schemas.microsoft.com/office/drawing/2014/main" id="{28E6D0E3-0E5D-45F9-AE20-A3539505F5E8}"/>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5" name="Imagen 14" descr="Fondos oscuros-01.png">
            <a:extLst>
              <a:ext uri="{FF2B5EF4-FFF2-40B4-BE49-F238E27FC236}">
                <a16:creationId xmlns:a16="http://schemas.microsoft.com/office/drawing/2014/main" id="{C8CE170C-1CA8-4648-BD01-844892721F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6" name="CuadroTexto 15">
            <a:extLst>
              <a:ext uri="{FF2B5EF4-FFF2-40B4-BE49-F238E27FC236}">
                <a16:creationId xmlns:a16="http://schemas.microsoft.com/office/drawing/2014/main" id="{F426BB4E-1141-487F-90EE-F8CA93085BCA}"/>
              </a:ext>
            </a:extLst>
          </p:cNvPr>
          <p:cNvSpPr txBox="1"/>
          <p:nvPr/>
        </p:nvSpPr>
        <p:spPr>
          <a:xfrm>
            <a:off x="4345757" y="246800"/>
            <a:ext cx="7193871" cy="523220"/>
          </a:xfrm>
          <a:prstGeom prst="rect">
            <a:avLst/>
          </a:prstGeom>
          <a:noFill/>
        </p:spPr>
        <p:txBody>
          <a:bodyPr wrap="square" rtlCol="0">
            <a:spAutoFit/>
          </a:bodyPr>
          <a:lstStyle/>
          <a:p>
            <a:pPr algn="r"/>
            <a:r>
              <a:rPr lang="es-ES" sz="2800" b="1" dirty="0">
                <a:solidFill>
                  <a:schemeClr val="bg1"/>
                </a:solidFill>
              </a:rPr>
              <a:t>PROYECTO MACEO – CASO CEMEX</a:t>
            </a:r>
            <a:endParaRPr lang="es-ES" sz="2800" dirty="0">
              <a:solidFill>
                <a:schemeClr val="bg1"/>
              </a:solidFill>
            </a:endParaRPr>
          </a:p>
        </p:txBody>
      </p:sp>
      <p:sp>
        <p:nvSpPr>
          <p:cNvPr id="17" name="Rectángulo 16">
            <a:extLst>
              <a:ext uri="{FF2B5EF4-FFF2-40B4-BE49-F238E27FC236}">
                <a16:creationId xmlns:a16="http://schemas.microsoft.com/office/drawing/2014/main" id="{F6911696-0E4F-45B3-BA8C-9CC74D4DDD28}"/>
              </a:ext>
            </a:extLst>
          </p:cNvPr>
          <p:cNvSpPr/>
          <p:nvPr/>
        </p:nvSpPr>
        <p:spPr>
          <a:xfrm>
            <a:off x="0" y="6636318"/>
            <a:ext cx="12192000" cy="22168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de Sociedades Activas</a:t>
            </a:r>
          </a:p>
        </p:txBody>
      </p:sp>
    </p:spTree>
    <p:extLst>
      <p:ext uri="{BB962C8B-B14F-4D97-AF65-F5344CB8AC3E}">
        <p14:creationId xmlns:p14="http://schemas.microsoft.com/office/powerpoint/2010/main" val="427511572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5"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graphicFrame>
        <p:nvGraphicFramePr>
          <p:cNvPr id="5" name="Tabla 4">
            <a:extLst>
              <a:ext uri="{FF2B5EF4-FFF2-40B4-BE49-F238E27FC236}">
                <a16:creationId xmlns:a16="http://schemas.microsoft.com/office/drawing/2014/main" id="{CA01717C-376C-4C82-98C6-95CA9AE24564}"/>
              </a:ext>
            </a:extLst>
          </p:cNvPr>
          <p:cNvGraphicFramePr>
            <a:graphicFrameLocks noGrp="1"/>
          </p:cNvGraphicFramePr>
          <p:nvPr>
            <p:extLst>
              <p:ext uri="{D42A27DB-BD31-4B8C-83A1-F6EECF244321}">
                <p14:modId xmlns:p14="http://schemas.microsoft.com/office/powerpoint/2010/main" val="2548710885"/>
              </p:ext>
            </p:extLst>
          </p:nvPr>
        </p:nvGraphicFramePr>
        <p:xfrm>
          <a:off x="1524001" y="606526"/>
          <a:ext cx="9495934" cy="5953043"/>
        </p:xfrm>
        <a:graphic>
          <a:graphicData uri="http://schemas.openxmlformats.org/drawingml/2006/table">
            <a:tbl>
              <a:tblPr firstRow="1" firstCol="1" bandRow="1"/>
              <a:tblGrid>
                <a:gridCol w="1084199">
                  <a:extLst>
                    <a:ext uri="{9D8B030D-6E8A-4147-A177-3AD203B41FA5}">
                      <a16:colId xmlns:a16="http://schemas.microsoft.com/office/drawing/2014/main" val="908440142"/>
                    </a:ext>
                  </a:extLst>
                </a:gridCol>
                <a:gridCol w="1472872">
                  <a:extLst>
                    <a:ext uri="{9D8B030D-6E8A-4147-A177-3AD203B41FA5}">
                      <a16:colId xmlns:a16="http://schemas.microsoft.com/office/drawing/2014/main" val="2895901910"/>
                    </a:ext>
                  </a:extLst>
                </a:gridCol>
                <a:gridCol w="1110791">
                  <a:extLst>
                    <a:ext uri="{9D8B030D-6E8A-4147-A177-3AD203B41FA5}">
                      <a16:colId xmlns:a16="http://schemas.microsoft.com/office/drawing/2014/main" val="2412881011"/>
                    </a:ext>
                  </a:extLst>
                </a:gridCol>
                <a:gridCol w="1333767">
                  <a:extLst>
                    <a:ext uri="{9D8B030D-6E8A-4147-A177-3AD203B41FA5}">
                      <a16:colId xmlns:a16="http://schemas.microsoft.com/office/drawing/2014/main" val="1226588180"/>
                    </a:ext>
                  </a:extLst>
                </a:gridCol>
                <a:gridCol w="1594589">
                  <a:extLst>
                    <a:ext uri="{9D8B030D-6E8A-4147-A177-3AD203B41FA5}">
                      <a16:colId xmlns:a16="http://schemas.microsoft.com/office/drawing/2014/main" val="252510505"/>
                    </a:ext>
                  </a:extLst>
                </a:gridCol>
                <a:gridCol w="1450369">
                  <a:extLst>
                    <a:ext uri="{9D8B030D-6E8A-4147-A177-3AD203B41FA5}">
                      <a16:colId xmlns:a16="http://schemas.microsoft.com/office/drawing/2014/main" val="75932551"/>
                    </a:ext>
                  </a:extLst>
                </a:gridCol>
                <a:gridCol w="1449347">
                  <a:extLst>
                    <a:ext uri="{9D8B030D-6E8A-4147-A177-3AD203B41FA5}">
                      <a16:colId xmlns:a16="http://schemas.microsoft.com/office/drawing/2014/main" val="2270761342"/>
                    </a:ext>
                  </a:extLst>
                </a:gridCol>
              </a:tblGrid>
              <a:tr h="499259">
                <a:tc>
                  <a:txBody>
                    <a:bodyPr/>
                    <a:lstStyle/>
                    <a:p>
                      <a:pPr algn="l"/>
                      <a:endParaRPr lang="es-CO" sz="1400">
                        <a:effectLst/>
                        <a:latin typeface="Cambria" panose="02040503050406030204" pitchFamily="18" charset="0"/>
                      </a:endParaRPr>
                    </a:p>
                  </a:txBody>
                  <a:tcPr marL="38998" marR="38998"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a:endParaRPr lang="es-CO" sz="1400">
                        <a:effectLst/>
                        <a:latin typeface="Cambria" panose="02040503050406030204" pitchFamily="18" charset="0"/>
                      </a:endParaRPr>
                    </a:p>
                  </a:txBody>
                  <a:tcPr marL="38998" marR="38998" marT="0" marB="0" anchor="b">
                    <a:lnL>
                      <a:noFill/>
                    </a:lnL>
                    <a:lnR>
                      <a:noFill/>
                    </a:lnR>
                    <a:lnT>
                      <a:noFill/>
                    </a:lnT>
                    <a:lnB w="12700" cap="flat" cmpd="sng" algn="ctr">
                      <a:solidFill>
                        <a:srgbClr val="000000"/>
                      </a:solidFill>
                      <a:prstDash val="solid"/>
                      <a:round/>
                      <a:headEnd type="none" w="med" len="med"/>
                      <a:tailEnd type="none" w="med" len="med"/>
                    </a:lnB>
                  </a:tcPr>
                </a:tc>
                <a:tc gridSpan="3">
                  <a:txBody>
                    <a:bodyPr/>
                    <a:lstStyle/>
                    <a:p>
                      <a:pPr algn="ctr">
                        <a:spcAft>
                          <a:spcPts val="0"/>
                        </a:spcAft>
                      </a:pPr>
                      <a:r>
                        <a:rPr lang="es-CO"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p>
                      <a:pPr algn="ctr">
                        <a:spcAft>
                          <a:spcPts val="0"/>
                        </a:spcAft>
                      </a:pPr>
                      <a:r>
                        <a:rPr lang="es-CO"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p>
                      <a:pPr algn="ctr">
                        <a:spcAft>
                          <a:spcPts val="0"/>
                        </a:spcAft>
                      </a:pPr>
                      <a:r>
                        <a:rPr lang="es-CO"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s-CO"/>
                    </a:p>
                  </a:txBody>
                  <a:tcPr/>
                </a:tc>
                <a:tc hMerge="1">
                  <a:txBody>
                    <a:bodyPr/>
                    <a:lstStyle/>
                    <a:p>
                      <a:endParaRPr lang="es-CO"/>
                    </a:p>
                  </a:txBody>
                  <a:tcPr/>
                </a:tc>
                <a:tc>
                  <a:txBody>
                    <a:bodyPr/>
                    <a:lstStyle/>
                    <a:p>
                      <a:pPr algn="l"/>
                      <a:endParaRPr lang="es-CO" sz="1400">
                        <a:effectLst/>
                        <a:latin typeface="Cambria" panose="02040503050406030204" pitchFamily="18" charset="0"/>
                      </a:endParaRPr>
                    </a:p>
                  </a:txBody>
                  <a:tcPr marL="38998" marR="38998"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a:endParaRPr lang="es-CO" sz="1400" dirty="0">
                        <a:effectLst/>
                        <a:latin typeface="Cambria" panose="02040503050406030204" pitchFamily="18" charset="0"/>
                      </a:endParaRPr>
                    </a:p>
                  </a:txBody>
                  <a:tcPr marL="38998" marR="38998"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14012678"/>
                  </a:ext>
                </a:extLst>
              </a:tr>
              <a:tr h="610205">
                <a:tc>
                  <a:txBody>
                    <a:bodyPr/>
                    <a:lstStyle/>
                    <a:p>
                      <a:pPr algn="ctr">
                        <a:spcAft>
                          <a:spcPts val="0"/>
                        </a:spcAft>
                      </a:pPr>
                      <a:r>
                        <a:rPr lang="es-CO"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Años</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s-CO"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Ventas</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s-CO"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EBITA</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s-CO" sz="1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sobre Ventas</a:t>
                      </a:r>
                      <a:endParaRPr lang="es-CO" sz="1400" dirty="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s-CO"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Pagos Estimados  SAE</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s-CO"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Arriendos</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s-CO"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Total ingresos</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622021576"/>
                  </a:ext>
                </a:extLst>
              </a:tr>
              <a:tr h="203402">
                <a:tc>
                  <a:txBody>
                    <a:bodyPr/>
                    <a:lstStyle/>
                    <a:p>
                      <a:pPr algn="ctr">
                        <a:spcAft>
                          <a:spcPts val="0"/>
                        </a:spcAft>
                      </a:pPr>
                      <a:r>
                        <a:rPr lang="es-CO"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s-CO"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MM$</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s-CO"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CEMEX</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s-CO"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s-CO"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s-CO"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s-CO"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SAE</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13750086"/>
                  </a:ext>
                </a:extLst>
              </a:tr>
              <a:tr h="203402">
                <a:tc>
                  <a:txBody>
                    <a:bodyPr/>
                    <a:lstStyle/>
                    <a:p>
                      <a:pPr algn="l">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308248877"/>
                  </a:ext>
                </a:extLst>
              </a:tr>
              <a:tr h="216306">
                <a:tc>
                  <a:txBody>
                    <a:bodyPr/>
                    <a:lstStyle/>
                    <a:p>
                      <a:pPr algn="ct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5=3*4</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s-CO" sz="1400" b="1">
                          <a:effectLst/>
                          <a:latin typeface="Calibri" panose="020F0502020204030204" pitchFamily="34" charset="0"/>
                          <a:ea typeface="Times New Roman" panose="02020603050405020304" pitchFamily="18" charset="0"/>
                          <a:cs typeface="Times New Roman" panose="02020603050405020304" pitchFamily="18" charset="0"/>
                        </a:rPr>
                        <a:t>7=5+6</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97578153"/>
                  </a:ext>
                </a:extLst>
              </a:tr>
              <a:tr h="332839">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2018</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-15.449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a:spcAft>
                          <a:spcPts val="0"/>
                        </a:spcAft>
                      </a:pPr>
                      <a:r>
                        <a:rPr lang="es-CO"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Pago mínimo $1.000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49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1.049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755107787"/>
                  </a:ext>
                </a:extLst>
              </a:tr>
              <a:tr h="202786">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2019</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155.888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25.215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1,7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2.650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49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2.699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488664833"/>
                  </a:ext>
                </a:extLst>
              </a:tr>
              <a:tr h="202786">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2020</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224.649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47.430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1,7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3.819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49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3.868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621385654"/>
                  </a:ext>
                </a:extLst>
              </a:tr>
              <a:tr h="202786">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2021</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312.242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80.542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1,7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5.308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49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5.357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464057503"/>
                  </a:ext>
                </a:extLst>
              </a:tr>
              <a:tr h="202786">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2022</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318.789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83.035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1,7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5.419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49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5.468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989270404"/>
                  </a:ext>
                </a:extLst>
              </a:tr>
              <a:tr h="202786">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2023</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334.619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89.064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1,7 </a:t>
                      </a:r>
                      <a:endParaRPr lang="es-CO" sz="1400" dirty="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5.689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49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5.738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904047264"/>
                  </a:ext>
                </a:extLst>
              </a:tr>
              <a:tr h="202786">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2024</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364.493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100.442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1,7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6.196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49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6.245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446655836"/>
                  </a:ext>
                </a:extLst>
              </a:tr>
              <a:tr h="202786">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2025</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364.493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100.442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1,7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6.196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49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6.245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074607360"/>
                  </a:ext>
                </a:extLst>
              </a:tr>
              <a:tr h="202786">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2026</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373.436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115.261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1,7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6.348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49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6.397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535372071"/>
                  </a:ext>
                </a:extLst>
              </a:tr>
              <a:tr h="202786">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2027</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373.436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115.261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1,7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6.348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49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6.397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392516907"/>
                  </a:ext>
                </a:extLst>
              </a:tr>
              <a:tr h="202786">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2028</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373.436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115.261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1,7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6.348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49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6.397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696467695"/>
                  </a:ext>
                </a:extLst>
              </a:tr>
              <a:tr h="202786">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2029</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373.436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115.261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1,7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6.348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49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6.397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4137946936"/>
                  </a:ext>
                </a:extLst>
              </a:tr>
              <a:tr h="202786">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2030</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373.436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115.261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1,7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6.348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49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6.397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531622496"/>
                  </a:ext>
                </a:extLst>
              </a:tr>
              <a:tr h="202786">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2031</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373.436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115.261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1,7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6.348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49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6.397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57646176"/>
                  </a:ext>
                </a:extLst>
              </a:tr>
              <a:tr h="202786">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2032</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373.436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115.261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1,7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6.348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49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6.397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697892569"/>
                  </a:ext>
                </a:extLst>
              </a:tr>
              <a:tr h="202786">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2033</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373.436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115.261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1,7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6.348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49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6.397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85002625"/>
                  </a:ext>
                </a:extLst>
              </a:tr>
              <a:tr h="216306">
                <a:tc>
                  <a:txBody>
                    <a:bodyPr/>
                    <a:lstStyle/>
                    <a:p>
                      <a:pPr algn="l">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64426645"/>
                  </a:ext>
                </a:extLst>
              </a:tr>
              <a:tr h="216306">
                <a:tc>
                  <a:txBody>
                    <a:bodyPr/>
                    <a:lstStyle/>
                    <a:p>
                      <a:pPr algn="l">
                        <a:spcAft>
                          <a:spcPts val="0"/>
                        </a:spcAft>
                      </a:pPr>
                      <a:r>
                        <a:rPr lang="es-CO" sz="1400" b="1">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TOTAL</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s-CO" sz="1400" b="1">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 5.062.663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s-CO" sz="1400" b="1">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 1.432.809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s-CO" sz="1400" b="1">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s-CO" sz="1400" b="1">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 87.065 </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s-CO" sz="1400" b="1">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784</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s-CO" sz="1400" b="1"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 87.849 </a:t>
                      </a:r>
                      <a:endParaRPr lang="es-CO" sz="1400" dirty="0">
                        <a:effectLst/>
                        <a:latin typeface="Cambria" panose="02040503050406030204" pitchFamily="18" charset="0"/>
                        <a:ea typeface="MS Mincho" panose="02020609040205080304" pitchFamily="49" charset="-128"/>
                        <a:cs typeface="Times New Roman" panose="02020603050405020304" pitchFamily="18" charset="0"/>
                      </a:endParaRPr>
                    </a:p>
                  </a:txBody>
                  <a:tcPr marL="38998" marR="389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22374246"/>
                  </a:ext>
                </a:extLst>
              </a:tr>
            </a:tbl>
          </a:graphicData>
        </a:graphic>
      </p:graphicFrame>
      <p:sp>
        <p:nvSpPr>
          <p:cNvPr id="7" name="Rectángulo 6">
            <a:extLst>
              <a:ext uri="{FF2B5EF4-FFF2-40B4-BE49-F238E27FC236}">
                <a16:creationId xmlns:a16="http://schemas.microsoft.com/office/drawing/2014/main" id="{03CD48C6-4A9B-4011-B490-97F2378E478B}"/>
              </a:ext>
            </a:extLst>
          </p:cNvPr>
          <p:cNvSpPr/>
          <p:nvPr/>
        </p:nvSpPr>
        <p:spPr>
          <a:xfrm>
            <a:off x="0" y="6636318"/>
            <a:ext cx="12192000" cy="22168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de Sociedades Activas</a:t>
            </a:r>
          </a:p>
        </p:txBody>
      </p:sp>
      <p:sp>
        <p:nvSpPr>
          <p:cNvPr id="12" name="Rectángulo 11">
            <a:extLst>
              <a:ext uri="{FF2B5EF4-FFF2-40B4-BE49-F238E27FC236}">
                <a16:creationId xmlns:a16="http://schemas.microsoft.com/office/drawing/2014/main" id="{64DEFDBE-0A24-46F3-BA7A-3E71EA5EBAB7}"/>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4" name="Imagen 13" descr="Fondos oscuros-01.png">
            <a:extLst>
              <a:ext uri="{FF2B5EF4-FFF2-40B4-BE49-F238E27FC236}">
                <a16:creationId xmlns:a16="http://schemas.microsoft.com/office/drawing/2014/main" id="{2B23EDFC-F344-4A21-9363-FD972B72FB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5" name="CuadroTexto 14">
            <a:extLst>
              <a:ext uri="{FF2B5EF4-FFF2-40B4-BE49-F238E27FC236}">
                <a16:creationId xmlns:a16="http://schemas.microsoft.com/office/drawing/2014/main" id="{EC26BDFF-2E07-4FCC-B521-3FAFFA9782AB}"/>
              </a:ext>
            </a:extLst>
          </p:cNvPr>
          <p:cNvSpPr txBox="1"/>
          <p:nvPr/>
        </p:nvSpPr>
        <p:spPr>
          <a:xfrm>
            <a:off x="4345757" y="246800"/>
            <a:ext cx="7193871" cy="1384995"/>
          </a:xfrm>
          <a:prstGeom prst="rect">
            <a:avLst/>
          </a:prstGeom>
          <a:noFill/>
        </p:spPr>
        <p:txBody>
          <a:bodyPr wrap="square" rtlCol="0">
            <a:spAutoFit/>
          </a:bodyPr>
          <a:lstStyle/>
          <a:p>
            <a:pPr algn="r"/>
            <a:r>
              <a:rPr lang="es-CO" sz="2800" b="1" dirty="0">
                <a:solidFill>
                  <a:schemeClr val="bg1"/>
                </a:solidFill>
              </a:rPr>
              <a:t>ESCENARIO DE ACUERDO PROPUESTO : </a:t>
            </a:r>
          </a:p>
          <a:p>
            <a:pPr algn="r"/>
            <a:r>
              <a:rPr lang="es-CO" sz="2800" b="1" dirty="0">
                <a:solidFill>
                  <a:schemeClr val="bg1"/>
                </a:solidFill>
              </a:rPr>
              <a:t>1.7% DE LAS VENTAS EN UN PERIODO DE 15 AÑOS</a:t>
            </a:r>
          </a:p>
        </p:txBody>
      </p:sp>
    </p:spTree>
    <p:extLst>
      <p:ext uri="{BB962C8B-B14F-4D97-AF65-F5344CB8AC3E}">
        <p14:creationId xmlns:p14="http://schemas.microsoft.com/office/powerpoint/2010/main" val="319389691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Marcador de contenido 8">
            <a:extLst>
              <a:ext uri="{FF2B5EF4-FFF2-40B4-BE49-F238E27FC236}">
                <a16:creationId xmlns:a16="http://schemas.microsoft.com/office/drawing/2014/main" id="{A3EB5BD3-19E1-491B-B1E2-924846F46456}"/>
              </a:ext>
            </a:extLst>
          </p:cNvPr>
          <p:cNvSpPr>
            <a:spLocks noGrp="1"/>
          </p:cNvSpPr>
          <p:nvPr>
            <p:ph idx="1"/>
          </p:nvPr>
        </p:nvSpPr>
        <p:spPr/>
        <p:txBody>
          <a:bodyPr>
            <a:normAutofit/>
          </a:bodyPr>
          <a:lstStyle/>
          <a:p>
            <a:pPr marL="0" indent="0" algn="just">
              <a:buNone/>
            </a:pPr>
            <a:r>
              <a:rPr lang="es-ES" sz="1400" dirty="0"/>
              <a:t>La suscripción de un acuerdo con CEMEX depende de su reconocimiento como victima en el proceso penal que se adelanta. La fecha de la diligencia en la Fiscalía para dicho reconocimiento se ha aplazado en 4 oportunidades. </a:t>
            </a:r>
          </a:p>
          <a:p>
            <a:pPr marL="0" indent="0" algn="just">
              <a:buNone/>
            </a:pPr>
            <a:endParaRPr lang="es-CO" sz="1400" dirty="0"/>
          </a:p>
          <a:p>
            <a:pPr marL="0" indent="0" algn="just">
              <a:buNone/>
            </a:pPr>
            <a:r>
              <a:rPr lang="es-CO" sz="1400" b="1" u="sng" dirty="0"/>
              <a:t>SITUACIONES ADICIONALES PARA LA OPERACIÓN DEL PROYECTO.  </a:t>
            </a:r>
          </a:p>
          <a:p>
            <a:pPr marL="0" indent="0" algn="just">
              <a:buNone/>
            </a:pPr>
            <a:endParaRPr lang="es-CO" sz="1400" dirty="0"/>
          </a:p>
          <a:p>
            <a:pPr marL="0" indent="0" algn="just">
              <a:buNone/>
            </a:pPr>
            <a:r>
              <a:rPr lang="es-CO" sz="1400" dirty="0"/>
              <a:t>Ampliación Zona Franca. Trámite que se adelanta ante el Ministerio de Comercio. </a:t>
            </a:r>
          </a:p>
          <a:p>
            <a:pPr marL="0" indent="0" algn="just">
              <a:buNone/>
            </a:pPr>
            <a:endParaRPr lang="es-CO" sz="1400" dirty="0"/>
          </a:p>
          <a:p>
            <a:pPr marL="0" indent="0" algn="just">
              <a:buNone/>
            </a:pPr>
            <a:r>
              <a:rPr lang="es-CO" sz="1400" dirty="0"/>
              <a:t>Ampliación de la capacidad de la Licencia Ambiental para lograr explotar un millón de toneladas por año. Trámite que se adelanta ante </a:t>
            </a:r>
            <a:r>
              <a:rPr lang="es-CO" sz="1400" dirty="0" err="1"/>
              <a:t>Corantioquia</a:t>
            </a:r>
            <a:r>
              <a:rPr lang="es-CO" sz="1400" dirty="0"/>
              <a:t>.  </a:t>
            </a:r>
          </a:p>
          <a:p>
            <a:endParaRPr lang="es-CO" dirty="0"/>
          </a:p>
        </p:txBody>
      </p:sp>
      <p:sp>
        <p:nvSpPr>
          <p:cNvPr id="6" name="Rectángulo 5">
            <a:extLst>
              <a:ext uri="{FF2B5EF4-FFF2-40B4-BE49-F238E27FC236}">
                <a16:creationId xmlns:a16="http://schemas.microsoft.com/office/drawing/2014/main" id="{B1820A43-DD40-47AB-A4CB-7461F48DB1F9}"/>
              </a:ext>
            </a:extLst>
          </p:cNvPr>
          <p:cNvSpPr/>
          <p:nvPr/>
        </p:nvSpPr>
        <p:spPr>
          <a:xfrm>
            <a:off x="0" y="6636318"/>
            <a:ext cx="12192000" cy="22168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de Sociedades Activas</a:t>
            </a:r>
          </a:p>
        </p:txBody>
      </p:sp>
      <p:sp>
        <p:nvSpPr>
          <p:cNvPr id="8" name="Rectángulo 7">
            <a:extLst>
              <a:ext uri="{FF2B5EF4-FFF2-40B4-BE49-F238E27FC236}">
                <a16:creationId xmlns:a16="http://schemas.microsoft.com/office/drawing/2014/main" id="{7A9F3A17-F2F8-4758-B2B2-C6345CE86F2E}"/>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Imagen 9" descr="Fondos oscuros-01.png">
            <a:extLst>
              <a:ext uri="{FF2B5EF4-FFF2-40B4-BE49-F238E27FC236}">
                <a16:creationId xmlns:a16="http://schemas.microsoft.com/office/drawing/2014/main" id="{F6383938-59DE-4A05-82A9-994B14ED20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a:extLst>
              <a:ext uri="{FF2B5EF4-FFF2-40B4-BE49-F238E27FC236}">
                <a16:creationId xmlns:a16="http://schemas.microsoft.com/office/drawing/2014/main" id="{9EBEFD47-D493-475B-A304-CF61C2CD55A1}"/>
              </a:ext>
            </a:extLst>
          </p:cNvPr>
          <p:cNvSpPr txBox="1"/>
          <p:nvPr/>
        </p:nvSpPr>
        <p:spPr>
          <a:xfrm>
            <a:off x="4345757" y="246800"/>
            <a:ext cx="7193871" cy="523220"/>
          </a:xfrm>
          <a:prstGeom prst="rect">
            <a:avLst/>
          </a:prstGeom>
          <a:noFill/>
        </p:spPr>
        <p:txBody>
          <a:bodyPr wrap="square" rtlCol="0">
            <a:spAutoFit/>
          </a:bodyPr>
          <a:lstStyle/>
          <a:p>
            <a:pPr algn="r"/>
            <a:r>
              <a:rPr lang="es-ES" sz="2800" b="1" dirty="0">
                <a:solidFill>
                  <a:schemeClr val="bg1"/>
                </a:solidFill>
              </a:rPr>
              <a:t>PROYECTO MACEO – CASO CEMEX</a:t>
            </a:r>
            <a:endParaRPr lang="es-ES" sz="2800" dirty="0">
              <a:solidFill>
                <a:schemeClr val="bg1"/>
              </a:solidFill>
            </a:endParaRPr>
          </a:p>
        </p:txBody>
      </p:sp>
    </p:spTree>
    <p:extLst>
      <p:ext uri="{BB962C8B-B14F-4D97-AF65-F5344CB8AC3E}">
        <p14:creationId xmlns:p14="http://schemas.microsoft.com/office/powerpoint/2010/main" val="220925560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5"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13" name="CuadroTexto 12">
            <a:extLst>
              <a:ext uri="{FF2B5EF4-FFF2-40B4-BE49-F238E27FC236}">
                <a16:creationId xmlns:a16="http://schemas.microsoft.com/office/drawing/2014/main" id="{84CD6A68-1D04-49A8-A3EA-EC2319204984}"/>
              </a:ext>
            </a:extLst>
          </p:cNvPr>
          <p:cNvSpPr txBox="1"/>
          <p:nvPr/>
        </p:nvSpPr>
        <p:spPr>
          <a:xfrm>
            <a:off x="4943872" y="332656"/>
            <a:ext cx="4896542" cy="369332"/>
          </a:xfrm>
          <a:prstGeom prst="rect">
            <a:avLst/>
          </a:prstGeom>
          <a:noFill/>
        </p:spPr>
        <p:txBody>
          <a:bodyPr wrap="square" rtlCol="0">
            <a:spAutoFit/>
          </a:bodyPr>
          <a:lstStyle/>
          <a:p>
            <a:r>
              <a:rPr lang="es-CO" dirty="0"/>
              <a:t>			</a:t>
            </a:r>
            <a:r>
              <a:rPr lang="es-CO" b="1" dirty="0"/>
              <a:t>COSTOS ZOMAM</a:t>
            </a:r>
          </a:p>
        </p:txBody>
      </p:sp>
      <p:graphicFrame>
        <p:nvGraphicFramePr>
          <p:cNvPr id="9" name="Tabla 8">
            <a:extLst>
              <a:ext uri="{FF2B5EF4-FFF2-40B4-BE49-F238E27FC236}">
                <a16:creationId xmlns:a16="http://schemas.microsoft.com/office/drawing/2014/main" id="{C915AAB3-821B-4999-934A-9C6013F81313}"/>
              </a:ext>
            </a:extLst>
          </p:cNvPr>
          <p:cNvGraphicFramePr>
            <a:graphicFrameLocks noGrp="1"/>
          </p:cNvGraphicFramePr>
          <p:nvPr>
            <p:extLst>
              <p:ext uri="{D42A27DB-BD31-4B8C-83A1-F6EECF244321}">
                <p14:modId xmlns:p14="http://schemas.microsoft.com/office/powerpoint/2010/main" val="284231157"/>
              </p:ext>
            </p:extLst>
          </p:nvPr>
        </p:nvGraphicFramePr>
        <p:xfrm>
          <a:off x="1991544" y="1556792"/>
          <a:ext cx="8064896" cy="792088"/>
        </p:xfrm>
        <a:graphic>
          <a:graphicData uri="http://schemas.openxmlformats.org/drawingml/2006/table">
            <a:tbl>
              <a:tblPr firstRow="1" firstCol="1" bandRow="1"/>
              <a:tblGrid>
                <a:gridCol w="1612431">
                  <a:extLst>
                    <a:ext uri="{9D8B030D-6E8A-4147-A177-3AD203B41FA5}">
                      <a16:colId xmlns:a16="http://schemas.microsoft.com/office/drawing/2014/main" val="1656940224"/>
                    </a:ext>
                  </a:extLst>
                </a:gridCol>
                <a:gridCol w="1612431">
                  <a:extLst>
                    <a:ext uri="{9D8B030D-6E8A-4147-A177-3AD203B41FA5}">
                      <a16:colId xmlns:a16="http://schemas.microsoft.com/office/drawing/2014/main" val="2162712334"/>
                    </a:ext>
                  </a:extLst>
                </a:gridCol>
                <a:gridCol w="1691911">
                  <a:extLst>
                    <a:ext uri="{9D8B030D-6E8A-4147-A177-3AD203B41FA5}">
                      <a16:colId xmlns:a16="http://schemas.microsoft.com/office/drawing/2014/main" val="3055936903"/>
                    </a:ext>
                  </a:extLst>
                </a:gridCol>
                <a:gridCol w="1534779">
                  <a:extLst>
                    <a:ext uri="{9D8B030D-6E8A-4147-A177-3AD203B41FA5}">
                      <a16:colId xmlns:a16="http://schemas.microsoft.com/office/drawing/2014/main" val="1336232997"/>
                    </a:ext>
                  </a:extLst>
                </a:gridCol>
                <a:gridCol w="1613344">
                  <a:extLst>
                    <a:ext uri="{9D8B030D-6E8A-4147-A177-3AD203B41FA5}">
                      <a16:colId xmlns:a16="http://schemas.microsoft.com/office/drawing/2014/main" val="2882660172"/>
                    </a:ext>
                  </a:extLst>
                </a:gridCol>
              </a:tblGrid>
              <a:tr h="264030">
                <a:tc>
                  <a:txBody>
                    <a:bodyPr/>
                    <a:lstStyle/>
                    <a:p>
                      <a:pPr>
                        <a:lnSpc>
                          <a:spcPct val="107000"/>
                        </a:lnSpc>
                        <a:spcAft>
                          <a:spcPts val="0"/>
                        </a:spcAft>
                      </a:pPr>
                      <a:r>
                        <a:rPr lang="es-CO" sz="1400">
                          <a:effectLst/>
                          <a:latin typeface="Calibri" panose="020F0502020204030204" pitchFamily="34" charset="0"/>
                          <a:ea typeface="Calibri" panose="020F0502020204030204" pitchFamily="34" charset="0"/>
                          <a:cs typeface="Times New Roman" panose="02020603050405020304" pitchFamily="18" charset="0"/>
                        </a:rPr>
                        <a:t>Compromisos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CO" sz="1400">
                          <a:effectLst/>
                          <a:latin typeface="Calibri" panose="020F0502020204030204" pitchFamily="34" charset="0"/>
                          <a:ea typeface="Calibri" panose="020F0502020204030204" pitchFamily="34" charset="0"/>
                          <a:cs typeface="Times New Roman" panose="02020603050405020304" pitchFamily="18" charset="0"/>
                        </a:rPr>
                        <a:t>Fecha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CO" sz="1400">
                          <a:effectLst/>
                          <a:latin typeface="Calibri" panose="020F0502020204030204" pitchFamily="34" charset="0"/>
                          <a:ea typeface="Calibri" panose="020F0502020204030204" pitchFamily="34" charset="0"/>
                          <a:cs typeface="Times New Roman" panose="02020603050405020304" pitchFamily="18" charset="0"/>
                        </a:rPr>
                        <a:t>Inversión COP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CO" sz="1400">
                          <a:effectLst/>
                          <a:latin typeface="Calibri" panose="020F0502020204030204" pitchFamily="34" charset="0"/>
                          <a:ea typeface="Calibri" panose="020F0502020204030204" pitchFamily="34" charset="0"/>
                          <a:cs typeface="Times New Roman" panose="02020603050405020304" pitchFamily="18" charset="0"/>
                        </a:rPr>
                        <a:t>Empleos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CO" sz="1400">
                          <a:effectLst/>
                          <a:latin typeface="Calibri" panose="020F0502020204030204" pitchFamily="34" charset="0"/>
                          <a:ea typeface="Calibri" panose="020F0502020204030204" pitchFamily="34" charset="0"/>
                          <a:cs typeface="Times New Roman" panose="02020603050405020304" pitchFamily="18" charset="0"/>
                        </a:rPr>
                        <a:t>% Empleos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97030138"/>
                  </a:ext>
                </a:extLst>
              </a:tr>
              <a:tr h="528058">
                <a:tc>
                  <a:txBody>
                    <a:bodyPr/>
                    <a:lstStyle/>
                    <a:p>
                      <a:pPr>
                        <a:lnSpc>
                          <a:spcPct val="107000"/>
                        </a:lnSpc>
                        <a:spcAft>
                          <a:spcPts val="0"/>
                        </a:spcAft>
                      </a:pPr>
                      <a:r>
                        <a:rPr lang="es-CO" sz="1400">
                          <a:effectLst/>
                          <a:latin typeface="Calibri" panose="020F0502020204030204" pitchFamily="34" charset="0"/>
                          <a:ea typeface="Calibri" panose="020F0502020204030204" pitchFamily="34" charset="0"/>
                          <a:cs typeface="Times New Roman" panose="02020603050405020304" pitchFamily="18" charset="0"/>
                        </a:rPr>
                        <a:t>Resolución declaratoria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CO" sz="1400">
                          <a:effectLst/>
                          <a:latin typeface="Calibri" panose="020F0502020204030204" pitchFamily="34" charset="0"/>
                          <a:ea typeface="Calibri" panose="020F0502020204030204" pitchFamily="34" charset="0"/>
                          <a:cs typeface="Times New Roman" panose="02020603050405020304" pitchFamily="18" charset="0"/>
                        </a:rPr>
                        <a:t>19/04/2011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CO" sz="1400">
                          <a:effectLst/>
                          <a:latin typeface="Calibri" panose="020F0502020204030204" pitchFamily="34" charset="0"/>
                          <a:ea typeface="Calibri" panose="020F0502020204030204" pitchFamily="34" charset="0"/>
                          <a:cs typeface="Times New Roman" panose="02020603050405020304" pitchFamily="18" charset="0"/>
                        </a:rPr>
                        <a:t>$ 80.114.851.869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CO" sz="1400">
                          <a:effectLst/>
                          <a:latin typeface="Calibri" panose="020F0502020204030204" pitchFamily="34" charset="0"/>
                          <a:ea typeface="Calibri" panose="020F0502020204030204" pitchFamily="34" charset="0"/>
                          <a:cs typeface="Times New Roman" panose="02020603050405020304" pitchFamily="18" charset="0"/>
                        </a:rPr>
                        <a:t>150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CO" sz="1400" dirty="0">
                          <a:effectLst/>
                          <a:latin typeface="Calibri" panose="020F0502020204030204" pitchFamily="34" charset="0"/>
                          <a:ea typeface="Calibri" panose="020F0502020204030204" pitchFamily="34" charset="0"/>
                          <a:cs typeface="Times New Roman" panose="02020603050405020304" pitchFamily="18" charset="0"/>
                        </a:rPr>
                        <a:t>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33223466"/>
                  </a:ext>
                </a:extLst>
              </a:tr>
            </a:tbl>
          </a:graphicData>
        </a:graphic>
      </p:graphicFrame>
      <p:graphicFrame>
        <p:nvGraphicFramePr>
          <p:cNvPr id="12" name="Tabla 11">
            <a:extLst>
              <a:ext uri="{FF2B5EF4-FFF2-40B4-BE49-F238E27FC236}">
                <a16:creationId xmlns:a16="http://schemas.microsoft.com/office/drawing/2014/main" id="{ACAFDEA1-E86F-47DA-8CB8-D9CC13AD6CBA}"/>
              </a:ext>
            </a:extLst>
          </p:cNvPr>
          <p:cNvGraphicFramePr>
            <a:graphicFrameLocks noGrp="1"/>
          </p:cNvGraphicFramePr>
          <p:nvPr>
            <p:extLst>
              <p:ext uri="{D42A27DB-BD31-4B8C-83A1-F6EECF244321}">
                <p14:modId xmlns:p14="http://schemas.microsoft.com/office/powerpoint/2010/main" val="2558650367"/>
              </p:ext>
            </p:extLst>
          </p:nvPr>
        </p:nvGraphicFramePr>
        <p:xfrm>
          <a:off x="1991545" y="2692622"/>
          <a:ext cx="8064895" cy="1456459"/>
        </p:xfrm>
        <a:graphic>
          <a:graphicData uri="http://schemas.openxmlformats.org/drawingml/2006/table">
            <a:tbl>
              <a:tblPr firstRow="1" firstCol="1" bandRow="1"/>
              <a:tblGrid>
                <a:gridCol w="1612431">
                  <a:extLst>
                    <a:ext uri="{9D8B030D-6E8A-4147-A177-3AD203B41FA5}">
                      <a16:colId xmlns:a16="http://schemas.microsoft.com/office/drawing/2014/main" val="2861800047"/>
                    </a:ext>
                  </a:extLst>
                </a:gridCol>
                <a:gridCol w="1612431">
                  <a:extLst>
                    <a:ext uri="{9D8B030D-6E8A-4147-A177-3AD203B41FA5}">
                      <a16:colId xmlns:a16="http://schemas.microsoft.com/office/drawing/2014/main" val="2843373902"/>
                    </a:ext>
                  </a:extLst>
                </a:gridCol>
                <a:gridCol w="1950448">
                  <a:extLst>
                    <a:ext uri="{9D8B030D-6E8A-4147-A177-3AD203B41FA5}">
                      <a16:colId xmlns:a16="http://schemas.microsoft.com/office/drawing/2014/main" val="3907612945"/>
                    </a:ext>
                  </a:extLst>
                </a:gridCol>
                <a:gridCol w="1276241">
                  <a:extLst>
                    <a:ext uri="{9D8B030D-6E8A-4147-A177-3AD203B41FA5}">
                      <a16:colId xmlns:a16="http://schemas.microsoft.com/office/drawing/2014/main" val="3709776921"/>
                    </a:ext>
                  </a:extLst>
                </a:gridCol>
                <a:gridCol w="1613344">
                  <a:extLst>
                    <a:ext uri="{9D8B030D-6E8A-4147-A177-3AD203B41FA5}">
                      <a16:colId xmlns:a16="http://schemas.microsoft.com/office/drawing/2014/main" val="3823537648"/>
                    </a:ext>
                  </a:extLst>
                </a:gridCol>
              </a:tblGrid>
              <a:tr h="291293">
                <a:tc>
                  <a:txBody>
                    <a:bodyPr/>
                    <a:lstStyle/>
                    <a:p>
                      <a:pPr>
                        <a:lnSpc>
                          <a:spcPct val="107000"/>
                        </a:lnSpc>
                        <a:spcAft>
                          <a:spcPts val="0"/>
                        </a:spcAft>
                      </a:pPr>
                      <a:r>
                        <a:rPr lang="es-CO" sz="1400">
                          <a:effectLst/>
                          <a:latin typeface="Calibri" panose="020F0502020204030204" pitchFamily="34" charset="0"/>
                          <a:ea typeface="Calibri" panose="020F0502020204030204" pitchFamily="34" charset="0"/>
                          <a:cs typeface="Times New Roman" panose="02020603050405020304" pitchFamily="18" charset="0"/>
                        </a:rPr>
                        <a:t>Cumplimiento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CO" sz="1400">
                          <a:effectLst/>
                          <a:latin typeface="Calibri" panose="020F0502020204030204" pitchFamily="34" charset="0"/>
                          <a:ea typeface="Calibri" panose="020F0502020204030204" pitchFamily="34" charset="0"/>
                          <a:cs typeface="Times New Roman" panose="02020603050405020304" pitchFamily="18" charset="0"/>
                        </a:rPr>
                        <a:t>Fecha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CO" sz="1400">
                          <a:effectLst/>
                          <a:latin typeface="Calibri" panose="020F0502020204030204" pitchFamily="34" charset="0"/>
                          <a:ea typeface="Calibri" panose="020F0502020204030204" pitchFamily="34" charset="0"/>
                          <a:cs typeface="Times New Roman" panose="02020603050405020304" pitchFamily="18" charset="0"/>
                        </a:rPr>
                        <a:t>Inversión COP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CO" sz="1400">
                          <a:effectLst/>
                          <a:latin typeface="Calibri" panose="020F0502020204030204" pitchFamily="34" charset="0"/>
                          <a:ea typeface="Calibri" panose="020F0502020204030204" pitchFamily="34" charset="0"/>
                          <a:cs typeface="Times New Roman" panose="02020603050405020304" pitchFamily="18" charset="0"/>
                        </a:rPr>
                        <a:t>Empleos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CO" sz="1400">
                          <a:effectLst/>
                          <a:latin typeface="Calibri" panose="020F0502020204030204" pitchFamily="34" charset="0"/>
                          <a:ea typeface="Calibri" panose="020F0502020204030204" pitchFamily="34" charset="0"/>
                          <a:cs typeface="Times New Roman" panose="02020603050405020304" pitchFamily="18" charset="0"/>
                        </a:rPr>
                        <a:t>% Empleos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06620686"/>
                  </a:ext>
                </a:extLst>
              </a:tr>
              <a:tr h="582583">
                <a:tc>
                  <a:txBody>
                    <a:bodyPr/>
                    <a:lstStyle/>
                    <a:p>
                      <a:pPr>
                        <a:lnSpc>
                          <a:spcPct val="107000"/>
                        </a:lnSpc>
                        <a:spcAft>
                          <a:spcPts val="0"/>
                        </a:spcAft>
                      </a:pPr>
                      <a:r>
                        <a:rPr lang="es-CO" sz="1400">
                          <a:effectLst/>
                          <a:latin typeface="Calibri" panose="020F0502020204030204" pitchFamily="34" charset="0"/>
                          <a:ea typeface="Calibri" panose="020F0502020204030204" pitchFamily="34" charset="0"/>
                          <a:cs typeface="Times New Roman" panose="02020603050405020304" pitchFamily="18" charset="0"/>
                        </a:rPr>
                        <a:t>Notificación Cumplimiento</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CO" sz="1400">
                          <a:effectLst/>
                          <a:latin typeface="Calibri" panose="020F0502020204030204" pitchFamily="34" charset="0"/>
                          <a:ea typeface="Calibri" panose="020F0502020204030204" pitchFamily="34" charset="0"/>
                          <a:cs typeface="Times New Roman" panose="02020603050405020304" pitchFamily="18" charset="0"/>
                        </a:rPr>
                        <a:t>20/04/2015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CO" sz="1400">
                          <a:effectLst/>
                          <a:latin typeface="Calibri" panose="020F0502020204030204" pitchFamily="34" charset="0"/>
                          <a:ea typeface="Calibri" panose="020F0502020204030204" pitchFamily="34" charset="0"/>
                          <a:cs typeface="Times New Roman" panose="02020603050405020304" pitchFamily="18" charset="0"/>
                        </a:rPr>
                        <a:t>$ 208.812 millones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CO" sz="1400">
                          <a:effectLst/>
                          <a:latin typeface="Calibri" panose="020F0502020204030204" pitchFamily="34" charset="0"/>
                          <a:ea typeface="Calibri" panose="020F0502020204030204" pitchFamily="34" charset="0"/>
                          <a:cs typeface="Times New Roman" panose="02020603050405020304" pitchFamily="18" charset="0"/>
                        </a:rPr>
                        <a:t>98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CO" sz="1400">
                          <a:effectLst/>
                          <a:latin typeface="Calibri" panose="020F0502020204030204" pitchFamily="34" charset="0"/>
                          <a:ea typeface="Calibri" panose="020F0502020204030204" pitchFamily="34" charset="0"/>
                          <a:cs typeface="Times New Roman" panose="02020603050405020304" pitchFamily="18" charset="0"/>
                        </a:rPr>
                        <a:t>65%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04071507"/>
                  </a:ext>
                </a:extLst>
              </a:tr>
              <a:tr h="582583">
                <a:tc>
                  <a:txBody>
                    <a:bodyPr/>
                    <a:lstStyle/>
                    <a:p>
                      <a:pPr>
                        <a:lnSpc>
                          <a:spcPct val="107000"/>
                        </a:lnSpc>
                        <a:spcAft>
                          <a:spcPts val="0"/>
                        </a:spcAft>
                      </a:pPr>
                      <a:r>
                        <a:rPr lang="es-CO" sz="1400" dirty="0">
                          <a:effectLst/>
                          <a:latin typeface="Calibri" panose="020F0502020204030204" pitchFamily="34" charset="0"/>
                          <a:ea typeface="Calibri" panose="020F0502020204030204" pitchFamily="34" charset="0"/>
                          <a:cs typeface="Times New Roman" panose="02020603050405020304" pitchFamily="18" charset="0"/>
                        </a:rPr>
                        <a:t>Informe primer trimestre 2017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CO" sz="1400">
                          <a:effectLst/>
                          <a:latin typeface="Calibri" panose="020F0502020204030204" pitchFamily="34" charset="0"/>
                          <a:ea typeface="Calibri" panose="020F0502020204030204" pitchFamily="34" charset="0"/>
                          <a:cs typeface="Times New Roman" panose="02020603050405020304" pitchFamily="18" charset="0"/>
                        </a:rPr>
                        <a:t>30/09/2017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CO" sz="1400">
                          <a:effectLst/>
                          <a:latin typeface="Calibri" panose="020F0502020204030204" pitchFamily="34" charset="0"/>
                          <a:ea typeface="Calibri" panose="020F0502020204030204" pitchFamily="34" charset="0"/>
                          <a:cs typeface="Times New Roman" panose="02020603050405020304" pitchFamily="18" charset="0"/>
                        </a:rPr>
                        <a:t>$ 259.725 millones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CO" sz="14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CO" sz="1400" dirty="0">
                          <a:effectLst/>
                          <a:latin typeface="Calibri" panose="020F0502020204030204" pitchFamily="34" charset="0"/>
                          <a:ea typeface="Calibri" panose="020F0502020204030204" pitchFamily="34" charset="0"/>
                          <a:cs typeface="Times New Roman" panose="02020603050405020304" pitchFamily="18" charset="0"/>
                        </a:rPr>
                        <a:t>90 %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12608044"/>
                  </a:ext>
                </a:extLst>
              </a:tr>
            </a:tbl>
          </a:graphicData>
        </a:graphic>
      </p:graphicFrame>
      <p:graphicFrame>
        <p:nvGraphicFramePr>
          <p:cNvPr id="14" name="Tabla 13">
            <a:extLst>
              <a:ext uri="{FF2B5EF4-FFF2-40B4-BE49-F238E27FC236}">
                <a16:creationId xmlns:a16="http://schemas.microsoft.com/office/drawing/2014/main" id="{B9B76902-820B-4F78-A539-5AABEE59B448}"/>
              </a:ext>
            </a:extLst>
          </p:cNvPr>
          <p:cNvGraphicFramePr>
            <a:graphicFrameLocks noGrp="1"/>
          </p:cNvGraphicFramePr>
          <p:nvPr>
            <p:extLst>
              <p:ext uri="{D42A27DB-BD31-4B8C-83A1-F6EECF244321}">
                <p14:modId xmlns:p14="http://schemas.microsoft.com/office/powerpoint/2010/main" val="853547111"/>
              </p:ext>
            </p:extLst>
          </p:nvPr>
        </p:nvGraphicFramePr>
        <p:xfrm>
          <a:off x="1991543" y="4492822"/>
          <a:ext cx="8064894" cy="684848"/>
        </p:xfrm>
        <a:graphic>
          <a:graphicData uri="http://schemas.openxmlformats.org/drawingml/2006/table">
            <a:tbl>
              <a:tblPr firstRow="1" firstCol="1" bandRow="1"/>
              <a:tblGrid>
                <a:gridCol w="1612431">
                  <a:extLst>
                    <a:ext uri="{9D8B030D-6E8A-4147-A177-3AD203B41FA5}">
                      <a16:colId xmlns:a16="http://schemas.microsoft.com/office/drawing/2014/main" val="454738210"/>
                    </a:ext>
                  </a:extLst>
                </a:gridCol>
                <a:gridCol w="1612431">
                  <a:extLst>
                    <a:ext uri="{9D8B030D-6E8A-4147-A177-3AD203B41FA5}">
                      <a16:colId xmlns:a16="http://schemas.microsoft.com/office/drawing/2014/main" val="1804062229"/>
                    </a:ext>
                  </a:extLst>
                </a:gridCol>
                <a:gridCol w="1950447">
                  <a:extLst>
                    <a:ext uri="{9D8B030D-6E8A-4147-A177-3AD203B41FA5}">
                      <a16:colId xmlns:a16="http://schemas.microsoft.com/office/drawing/2014/main" val="3524040060"/>
                    </a:ext>
                  </a:extLst>
                </a:gridCol>
                <a:gridCol w="1276241">
                  <a:extLst>
                    <a:ext uri="{9D8B030D-6E8A-4147-A177-3AD203B41FA5}">
                      <a16:colId xmlns:a16="http://schemas.microsoft.com/office/drawing/2014/main" val="3623396699"/>
                    </a:ext>
                  </a:extLst>
                </a:gridCol>
                <a:gridCol w="1613344">
                  <a:extLst>
                    <a:ext uri="{9D8B030D-6E8A-4147-A177-3AD203B41FA5}">
                      <a16:colId xmlns:a16="http://schemas.microsoft.com/office/drawing/2014/main" val="770473330"/>
                    </a:ext>
                  </a:extLst>
                </a:gridCol>
              </a:tblGrid>
              <a:tr h="222495">
                <a:tc>
                  <a:txBody>
                    <a:bodyPr/>
                    <a:lstStyle/>
                    <a:p>
                      <a:pPr>
                        <a:lnSpc>
                          <a:spcPct val="107000"/>
                        </a:lnSpc>
                        <a:spcAft>
                          <a:spcPts val="0"/>
                        </a:spcAft>
                      </a:pPr>
                      <a:r>
                        <a:rPr lang="es-CO" sz="1400">
                          <a:effectLst/>
                          <a:latin typeface="Calibri" panose="020F0502020204030204" pitchFamily="34" charset="0"/>
                          <a:ea typeface="Calibri" panose="020F0502020204030204" pitchFamily="34" charset="0"/>
                          <a:cs typeface="Times New Roman" panose="02020603050405020304" pitchFamily="18" charset="0"/>
                        </a:rPr>
                        <a:t>Compromisos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CO" sz="1400">
                          <a:effectLst/>
                          <a:latin typeface="Calibri" panose="020F0502020204030204" pitchFamily="34" charset="0"/>
                          <a:ea typeface="Calibri" panose="020F0502020204030204" pitchFamily="34" charset="0"/>
                          <a:cs typeface="Times New Roman" panose="02020603050405020304" pitchFamily="18" charset="0"/>
                        </a:rPr>
                        <a:t>Fecha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CO" sz="1400">
                          <a:effectLst/>
                          <a:latin typeface="Calibri" panose="020F0502020204030204" pitchFamily="34" charset="0"/>
                          <a:ea typeface="Calibri" panose="020F0502020204030204" pitchFamily="34" charset="0"/>
                          <a:cs typeface="Times New Roman" panose="02020603050405020304" pitchFamily="18" charset="0"/>
                        </a:rPr>
                        <a:t>Inversión COP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CO" sz="1400">
                          <a:effectLst/>
                          <a:latin typeface="Calibri" panose="020F0502020204030204" pitchFamily="34" charset="0"/>
                          <a:ea typeface="Calibri" panose="020F0502020204030204" pitchFamily="34" charset="0"/>
                          <a:cs typeface="Times New Roman" panose="02020603050405020304" pitchFamily="18" charset="0"/>
                        </a:rPr>
                        <a:t>Empleos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CO" sz="1400">
                          <a:effectLst/>
                          <a:latin typeface="Calibri" panose="020F0502020204030204" pitchFamily="34" charset="0"/>
                          <a:ea typeface="Calibri" panose="020F0502020204030204" pitchFamily="34" charset="0"/>
                          <a:cs typeface="Times New Roman" panose="02020603050405020304" pitchFamily="18" charset="0"/>
                        </a:rPr>
                        <a:t>% Empleos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00330543"/>
                  </a:ext>
                </a:extLst>
              </a:tr>
              <a:tr h="455290">
                <a:tc>
                  <a:txBody>
                    <a:bodyPr/>
                    <a:lstStyle/>
                    <a:p>
                      <a:pPr>
                        <a:lnSpc>
                          <a:spcPct val="107000"/>
                        </a:lnSpc>
                        <a:spcAft>
                          <a:spcPts val="0"/>
                        </a:spcAft>
                      </a:pPr>
                      <a:r>
                        <a:rPr lang="es-CO" sz="1400">
                          <a:effectLst/>
                          <a:latin typeface="Calibri" panose="020F0502020204030204" pitchFamily="34" charset="0"/>
                          <a:ea typeface="Calibri" panose="020F0502020204030204" pitchFamily="34" charset="0"/>
                          <a:cs typeface="Times New Roman" panose="02020603050405020304" pitchFamily="18" charset="0"/>
                        </a:rPr>
                        <a:t>Con Resolución de ampliación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CO" sz="1400" dirty="0">
                          <a:effectLst/>
                          <a:latin typeface="Calibri" panose="020F0502020204030204" pitchFamily="34" charset="0"/>
                          <a:ea typeface="Calibri" panose="020F0502020204030204" pitchFamily="34" charset="0"/>
                          <a:cs typeface="Times New Roman" panose="02020603050405020304" pitchFamily="18" charset="0"/>
                        </a:rPr>
                        <a:t>Pendiente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CO" sz="1400">
                          <a:effectLst/>
                          <a:latin typeface="Calibri" panose="020F0502020204030204" pitchFamily="34" charset="0"/>
                          <a:ea typeface="Calibri" panose="020F0502020204030204" pitchFamily="34" charset="0"/>
                          <a:cs typeface="Times New Roman" panose="02020603050405020304" pitchFamily="18" charset="0"/>
                        </a:rPr>
                        <a:t>$ 651.000 millones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CO" sz="1400" dirty="0">
                          <a:effectLst/>
                          <a:latin typeface="Calibri" panose="020F0502020204030204" pitchFamily="34" charset="0"/>
                          <a:ea typeface="Calibri" panose="020F0502020204030204" pitchFamily="34" charset="0"/>
                          <a:cs typeface="Times New Roman" panose="02020603050405020304" pitchFamily="18" charset="0"/>
                        </a:rPr>
                        <a:t>200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CO" sz="1400" dirty="0">
                          <a:effectLst/>
                          <a:latin typeface="Calibri" panose="020F0502020204030204" pitchFamily="34" charset="0"/>
                          <a:ea typeface="Calibri" panose="020F0502020204030204" pitchFamily="34" charset="0"/>
                          <a:cs typeface="Times New Roman" panose="02020603050405020304" pitchFamily="18" charset="0"/>
                        </a:rPr>
                        <a:t>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47821796"/>
                  </a:ext>
                </a:extLst>
              </a:tr>
            </a:tbl>
          </a:graphicData>
        </a:graphic>
      </p:graphicFrame>
      <p:sp>
        <p:nvSpPr>
          <p:cNvPr id="10" name="Rectángulo 9">
            <a:extLst>
              <a:ext uri="{FF2B5EF4-FFF2-40B4-BE49-F238E27FC236}">
                <a16:creationId xmlns:a16="http://schemas.microsoft.com/office/drawing/2014/main" id="{877D4067-7047-4DDB-9D32-99BDAFB43D7B}"/>
              </a:ext>
            </a:extLst>
          </p:cNvPr>
          <p:cNvSpPr/>
          <p:nvPr/>
        </p:nvSpPr>
        <p:spPr>
          <a:xfrm>
            <a:off x="0" y="6636318"/>
            <a:ext cx="12192000" cy="22168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de Sociedades Activas</a:t>
            </a:r>
          </a:p>
        </p:txBody>
      </p:sp>
      <p:sp>
        <p:nvSpPr>
          <p:cNvPr id="18" name="Rectángulo 17">
            <a:extLst>
              <a:ext uri="{FF2B5EF4-FFF2-40B4-BE49-F238E27FC236}">
                <a16:creationId xmlns:a16="http://schemas.microsoft.com/office/drawing/2014/main" id="{3E219727-DBF0-4618-B399-98114954DEF9}"/>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9" name="Imagen 18" descr="Fondos oscuros-01.png">
            <a:extLst>
              <a:ext uri="{FF2B5EF4-FFF2-40B4-BE49-F238E27FC236}">
                <a16:creationId xmlns:a16="http://schemas.microsoft.com/office/drawing/2014/main" id="{552CF560-6B12-42CA-8234-E158F9A432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20" name="CuadroTexto 19">
            <a:extLst>
              <a:ext uri="{FF2B5EF4-FFF2-40B4-BE49-F238E27FC236}">
                <a16:creationId xmlns:a16="http://schemas.microsoft.com/office/drawing/2014/main" id="{B35E1F6B-835E-4F2F-9D98-C6A8E174CC8A}"/>
              </a:ext>
            </a:extLst>
          </p:cNvPr>
          <p:cNvSpPr txBox="1"/>
          <p:nvPr/>
        </p:nvSpPr>
        <p:spPr>
          <a:xfrm>
            <a:off x="4345757" y="246800"/>
            <a:ext cx="7193871" cy="523220"/>
          </a:xfrm>
          <a:prstGeom prst="rect">
            <a:avLst/>
          </a:prstGeom>
          <a:noFill/>
        </p:spPr>
        <p:txBody>
          <a:bodyPr wrap="square" rtlCol="0">
            <a:spAutoFit/>
          </a:bodyPr>
          <a:lstStyle/>
          <a:p>
            <a:pPr algn="r"/>
            <a:r>
              <a:rPr lang="es-ES" sz="2800" b="1" dirty="0">
                <a:solidFill>
                  <a:schemeClr val="bg1"/>
                </a:solidFill>
              </a:rPr>
              <a:t>COSTOS ZOMAM</a:t>
            </a:r>
            <a:endParaRPr lang="es-ES" sz="2800" dirty="0">
              <a:solidFill>
                <a:schemeClr val="bg1"/>
              </a:solidFill>
            </a:endParaRPr>
          </a:p>
        </p:txBody>
      </p:sp>
    </p:spTree>
    <p:extLst>
      <p:ext uri="{BB962C8B-B14F-4D97-AF65-F5344CB8AC3E}">
        <p14:creationId xmlns:p14="http://schemas.microsoft.com/office/powerpoint/2010/main" val="102793896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5"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13" name="CuadroTexto 12">
            <a:extLst>
              <a:ext uri="{FF2B5EF4-FFF2-40B4-BE49-F238E27FC236}">
                <a16:creationId xmlns:a16="http://schemas.microsoft.com/office/drawing/2014/main" id="{84CD6A68-1D04-49A8-A3EA-EC2319204984}"/>
              </a:ext>
            </a:extLst>
          </p:cNvPr>
          <p:cNvSpPr txBox="1"/>
          <p:nvPr/>
        </p:nvSpPr>
        <p:spPr>
          <a:xfrm>
            <a:off x="4943872" y="332656"/>
            <a:ext cx="4896542" cy="369332"/>
          </a:xfrm>
          <a:prstGeom prst="rect">
            <a:avLst/>
          </a:prstGeom>
          <a:noFill/>
        </p:spPr>
        <p:txBody>
          <a:bodyPr wrap="square" rtlCol="0">
            <a:spAutoFit/>
          </a:bodyPr>
          <a:lstStyle/>
          <a:p>
            <a:r>
              <a:rPr lang="es-CO" dirty="0"/>
              <a:t>			</a:t>
            </a:r>
            <a:r>
              <a:rPr lang="es-CO" b="1" dirty="0"/>
              <a:t>RIESGOS JURIDICOS </a:t>
            </a:r>
          </a:p>
        </p:txBody>
      </p:sp>
      <p:sp>
        <p:nvSpPr>
          <p:cNvPr id="4" name="Rectángulo 3">
            <a:extLst>
              <a:ext uri="{FF2B5EF4-FFF2-40B4-BE49-F238E27FC236}">
                <a16:creationId xmlns:a16="http://schemas.microsoft.com/office/drawing/2014/main" id="{AAF064FE-458A-4DAB-8D62-2E1C7682E32A}"/>
              </a:ext>
            </a:extLst>
          </p:cNvPr>
          <p:cNvSpPr/>
          <p:nvPr/>
        </p:nvSpPr>
        <p:spPr>
          <a:xfrm>
            <a:off x="480766" y="852158"/>
            <a:ext cx="11566689" cy="5373587"/>
          </a:xfrm>
          <a:prstGeom prst="rect">
            <a:avLst/>
          </a:prstGeom>
        </p:spPr>
        <p:txBody>
          <a:bodyPr wrap="square">
            <a:spAutoFit/>
          </a:bodyPr>
          <a:lstStyle/>
          <a:p>
            <a:pPr marL="274320" indent="-274320">
              <a:lnSpc>
                <a:spcPct val="107000"/>
              </a:lnSpc>
              <a:spcAft>
                <a:spcPts val="600"/>
              </a:spcAft>
              <a:tabLst>
                <a:tab pos="274320" algn="l"/>
                <a:tab pos="449580" algn="l"/>
              </a:tabLst>
            </a:pPr>
            <a:r>
              <a:rPr lang="es-ES" sz="1500" dirty="0">
                <a:solidFill>
                  <a:srgbClr val="595959"/>
                </a:solidFill>
                <a:latin typeface="Calibri" panose="020F0502020204030204" pitchFamily="34" charset="0"/>
                <a:ea typeface="Calibri" panose="020F0502020204030204" pitchFamily="34" charset="0"/>
                <a:cs typeface="Times New Roman" panose="02020603050405020304" pitchFamily="18" charset="0"/>
              </a:rPr>
              <a:t> </a:t>
            </a:r>
            <a:endParaRPr lang="es-CO" sz="1500" dirty="0">
              <a:solidFill>
                <a:srgbClr val="595959"/>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600"/>
              </a:spcAft>
              <a:tabLst>
                <a:tab pos="274320" algn="l"/>
                <a:tab pos="449580" algn="l"/>
              </a:tabLst>
            </a:pPr>
            <a:r>
              <a:rPr lang="es-ES" sz="1500" b="1" dirty="0">
                <a:latin typeface="Calibri" panose="020F0502020204030204" pitchFamily="34" charset="0"/>
                <a:ea typeface="Calibri" panose="020F0502020204030204" pitchFamily="34" charset="0"/>
                <a:cs typeface="Times New Roman" panose="02020603050405020304" pitchFamily="18" charset="0"/>
              </a:rPr>
              <a:t>Alternativa 1: </a:t>
            </a:r>
            <a:r>
              <a:rPr lang="es-ES" sz="1500" dirty="0">
                <a:latin typeface="Calibri" panose="020F0502020204030204" pitchFamily="34" charset="0"/>
                <a:ea typeface="Calibri" panose="020F0502020204030204" pitchFamily="34" charset="0"/>
                <a:cs typeface="Times New Roman" panose="02020603050405020304" pitchFamily="18" charset="0"/>
              </a:rPr>
              <a:t>Cemex demanda internacionalmente – en el CIADI – a la República de Colombia. </a:t>
            </a:r>
            <a:endParaRPr lang="es-CO" sz="15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tabLst>
                <a:tab pos="274320" algn="l"/>
                <a:tab pos="449580" algn="l"/>
              </a:tabLst>
            </a:pPr>
            <a:endParaRPr lang="es-ES" sz="15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600"/>
              </a:spcAft>
              <a:tabLst>
                <a:tab pos="274320" algn="l"/>
                <a:tab pos="449580" algn="l"/>
              </a:tabLst>
            </a:pPr>
            <a:r>
              <a:rPr lang="es-ES" sz="1500" b="1" dirty="0">
                <a:latin typeface="Calibri" panose="020F0502020204030204" pitchFamily="34" charset="0"/>
                <a:ea typeface="Calibri" panose="020F0502020204030204" pitchFamily="34" charset="0"/>
                <a:cs typeface="Times New Roman" panose="02020603050405020304" pitchFamily="18" charset="0"/>
              </a:rPr>
              <a:t>Alternativa 2:</a:t>
            </a:r>
            <a:r>
              <a:rPr lang="es-ES" sz="1500" dirty="0">
                <a:latin typeface="Calibri" panose="020F0502020204030204" pitchFamily="34" charset="0"/>
                <a:ea typeface="Calibri" panose="020F0502020204030204" pitchFamily="34" charset="0"/>
                <a:cs typeface="Times New Roman" panose="02020603050405020304" pitchFamily="18" charset="0"/>
              </a:rPr>
              <a:t> Cemex demanda en lo civil – acción contractual - a CI Calizas y ZOMAM, integrando contradictorio con SAE. Exige cumplimiento de mandato y arrendamiento + indemnización de perjuicios</a:t>
            </a:r>
            <a:endParaRPr lang="es-CO" sz="15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tabLst>
                <a:tab pos="274320" algn="l"/>
                <a:tab pos="449580" algn="l"/>
              </a:tabLst>
            </a:pPr>
            <a:endParaRPr lang="es-CO" sz="15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tabLst>
                <a:tab pos="274320" algn="l"/>
                <a:tab pos="449580" algn="l"/>
              </a:tabLst>
            </a:pPr>
            <a:r>
              <a:rPr lang="es-ES" sz="1500" b="1" dirty="0">
                <a:latin typeface="Calibri" panose="020F0502020204030204" pitchFamily="34" charset="0"/>
                <a:ea typeface="Calibri" panose="020F0502020204030204" pitchFamily="34" charset="0"/>
                <a:cs typeface="Times New Roman" panose="02020603050405020304" pitchFamily="18" charset="0"/>
              </a:rPr>
              <a:t>Alternativa 3: </a:t>
            </a:r>
            <a:r>
              <a:rPr lang="es-ES" sz="1500" dirty="0">
                <a:latin typeface="Calibri" panose="020F0502020204030204" pitchFamily="34" charset="0"/>
                <a:ea typeface="Calibri" panose="020F0502020204030204" pitchFamily="34" charset="0"/>
                <a:cs typeface="Times New Roman" panose="02020603050405020304" pitchFamily="18" charset="0"/>
              </a:rPr>
              <a:t>Cemex demanda en lo civil – acción contractual - a CI Calizas y ZOMAM, integrando contradictorio con SAE. Exige resolución de mandato y arrendamiento + indemnización de perjuicios</a:t>
            </a:r>
            <a:endParaRPr lang="es-CO" sz="15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tabLst>
                <a:tab pos="274320" algn="l"/>
                <a:tab pos="449580" algn="l"/>
              </a:tabLst>
            </a:pPr>
            <a:endParaRPr lang="es-ES" sz="15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tabLst>
                <a:tab pos="274320" algn="l"/>
                <a:tab pos="449580" algn="l"/>
              </a:tabLst>
            </a:pPr>
            <a:r>
              <a:rPr lang="es-ES" sz="1500" b="1" dirty="0">
                <a:latin typeface="Calibri" panose="020F0502020204030204" pitchFamily="34" charset="0"/>
                <a:ea typeface="Calibri" panose="020F0502020204030204" pitchFamily="34" charset="0"/>
                <a:cs typeface="Times New Roman" panose="02020603050405020304" pitchFamily="18" charset="0"/>
              </a:rPr>
              <a:t>Alternativa 4: </a:t>
            </a:r>
            <a:r>
              <a:rPr lang="es-ES" sz="1500" dirty="0">
                <a:latin typeface="Calibri" panose="020F0502020204030204" pitchFamily="34" charset="0"/>
                <a:ea typeface="Calibri" panose="020F0502020204030204" pitchFamily="34" charset="0"/>
                <a:cs typeface="Times New Roman" panose="02020603050405020304" pitchFamily="18" charset="0"/>
              </a:rPr>
              <a:t>Cemex demanda en lo contencioso administrativo – reparación directa – a SAE, pudiendo vincular a CI Calizas y ZOMAM. Exige indemnización de perjuicios</a:t>
            </a:r>
            <a:endParaRPr lang="es-CO" sz="15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tabLst>
                <a:tab pos="274320" algn="l"/>
                <a:tab pos="449580" algn="l"/>
              </a:tabLst>
            </a:pPr>
            <a:endParaRPr lang="es-ES" sz="15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600"/>
              </a:spcAft>
              <a:tabLst>
                <a:tab pos="274320" algn="l"/>
                <a:tab pos="449580" algn="l"/>
              </a:tabLst>
            </a:pPr>
            <a:r>
              <a:rPr lang="es-ES" sz="1500" b="1" dirty="0">
                <a:latin typeface="Calibri" panose="020F0502020204030204" pitchFamily="34" charset="0"/>
                <a:ea typeface="Calibri" panose="020F0502020204030204" pitchFamily="34" charset="0"/>
                <a:cs typeface="Times New Roman" panose="02020603050405020304" pitchFamily="18" charset="0"/>
              </a:rPr>
              <a:t>Alternativa 5: </a:t>
            </a:r>
            <a:r>
              <a:rPr lang="es-ES" sz="1500" dirty="0">
                <a:latin typeface="Calibri" panose="020F0502020204030204" pitchFamily="34" charset="0"/>
                <a:ea typeface="Calibri" panose="020F0502020204030204" pitchFamily="34" charset="0"/>
                <a:cs typeface="Times New Roman" panose="02020603050405020304" pitchFamily="18" charset="0"/>
              </a:rPr>
              <a:t>En caso de condena al depositario especial, Cemex reclama indemnización en el incidente de reparación. CI Calizas, ZOMAM y/o SAE podrían hacer otro tanto respecto a Cemex en caso de condena a </a:t>
            </a:r>
            <a:r>
              <a:rPr lang="es-ES" sz="1500" dirty="0" err="1">
                <a:latin typeface="Calibri" panose="020F0502020204030204" pitchFamily="34" charset="0"/>
                <a:ea typeface="Calibri" panose="020F0502020204030204" pitchFamily="34" charset="0"/>
                <a:cs typeface="Times New Roman" panose="02020603050405020304" pitchFamily="18" charset="0"/>
              </a:rPr>
              <a:t>exdirectivos</a:t>
            </a:r>
            <a:r>
              <a:rPr lang="es-ES" sz="1500" dirty="0">
                <a:latin typeface="Calibri" panose="020F0502020204030204" pitchFamily="34" charset="0"/>
                <a:ea typeface="Calibri" panose="020F0502020204030204" pitchFamily="34" charset="0"/>
                <a:cs typeface="Times New Roman" panose="02020603050405020304" pitchFamily="18" charset="0"/>
              </a:rPr>
              <a:t> de Cemex Colombia. </a:t>
            </a:r>
            <a:endParaRPr lang="es-CO" sz="15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600"/>
              </a:spcAft>
              <a:tabLst>
                <a:tab pos="274320" algn="l"/>
                <a:tab pos="449580" algn="l"/>
              </a:tabLst>
            </a:pPr>
            <a:r>
              <a:rPr lang="es-ES" sz="1500" dirty="0">
                <a:latin typeface="Calibri" panose="020F0502020204030204" pitchFamily="34" charset="0"/>
                <a:ea typeface="Calibri" panose="020F0502020204030204" pitchFamily="34" charset="0"/>
                <a:cs typeface="Times New Roman" panose="02020603050405020304" pitchFamily="18" charset="0"/>
              </a:rPr>
              <a:t>Los perjuicios reclamados por Cemex serían superiores a US$350 Millones. Es probable una condena parcial en contra, debido a que en la causación del daño concurrieron conductas ilícitas. </a:t>
            </a:r>
            <a:endParaRPr lang="es-CO" sz="15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600"/>
              </a:spcAft>
              <a:tabLst>
                <a:tab pos="274320" algn="l"/>
                <a:tab pos="449580" algn="l"/>
              </a:tabLst>
            </a:pPr>
            <a:r>
              <a:rPr lang="es-ES" sz="1500" dirty="0">
                <a:latin typeface="Calibri" panose="020F0502020204030204" pitchFamily="34" charset="0"/>
                <a:ea typeface="Calibri" panose="020F0502020204030204" pitchFamily="34" charset="0"/>
                <a:cs typeface="Times New Roman" panose="02020603050405020304" pitchFamily="18" charset="0"/>
              </a:rPr>
              <a:t>Si no se firma acuerdo y no se explotan los activos, SAE arriesga a una acción de reparación directa del dueño – si no se declara la extinción -, o una responsabilidad fiscal – si se declara la extinción. </a:t>
            </a:r>
            <a:endParaRPr lang="es-CO" sz="1500" dirty="0">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ángulo 6">
            <a:extLst>
              <a:ext uri="{FF2B5EF4-FFF2-40B4-BE49-F238E27FC236}">
                <a16:creationId xmlns:a16="http://schemas.microsoft.com/office/drawing/2014/main" id="{9925D974-AE60-4BE9-A128-AA08B471A473}"/>
              </a:ext>
            </a:extLst>
          </p:cNvPr>
          <p:cNvSpPr/>
          <p:nvPr/>
        </p:nvSpPr>
        <p:spPr>
          <a:xfrm>
            <a:off x="0" y="6636318"/>
            <a:ext cx="12192000" cy="22168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de Sociedades Activas</a:t>
            </a:r>
          </a:p>
        </p:txBody>
      </p:sp>
      <p:sp>
        <p:nvSpPr>
          <p:cNvPr id="8" name="Rectángulo 7">
            <a:extLst>
              <a:ext uri="{FF2B5EF4-FFF2-40B4-BE49-F238E27FC236}">
                <a16:creationId xmlns:a16="http://schemas.microsoft.com/office/drawing/2014/main" id="{652B9DF9-90D0-4EB3-83C7-58CFAE5562BD}"/>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a:extLst>
              <a:ext uri="{FF2B5EF4-FFF2-40B4-BE49-F238E27FC236}">
                <a16:creationId xmlns:a16="http://schemas.microsoft.com/office/drawing/2014/main" id="{2E2D68BE-2BB7-401A-A87F-49F982B084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0" name="CuadroTexto 9">
            <a:extLst>
              <a:ext uri="{FF2B5EF4-FFF2-40B4-BE49-F238E27FC236}">
                <a16:creationId xmlns:a16="http://schemas.microsoft.com/office/drawing/2014/main" id="{215D3174-3092-43C6-8733-29199186CFED}"/>
              </a:ext>
            </a:extLst>
          </p:cNvPr>
          <p:cNvSpPr txBox="1"/>
          <p:nvPr/>
        </p:nvSpPr>
        <p:spPr>
          <a:xfrm>
            <a:off x="4345757" y="246800"/>
            <a:ext cx="7193871" cy="523220"/>
          </a:xfrm>
          <a:prstGeom prst="rect">
            <a:avLst/>
          </a:prstGeom>
          <a:noFill/>
        </p:spPr>
        <p:txBody>
          <a:bodyPr wrap="square" rtlCol="0">
            <a:spAutoFit/>
          </a:bodyPr>
          <a:lstStyle/>
          <a:p>
            <a:pPr algn="r"/>
            <a:r>
              <a:rPr lang="es-ES" sz="2800" b="1" dirty="0">
                <a:solidFill>
                  <a:schemeClr val="bg1"/>
                </a:solidFill>
              </a:rPr>
              <a:t>RIESGOS JURÍDICOS</a:t>
            </a:r>
            <a:endParaRPr lang="es-ES" sz="2800" dirty="0">
              <a:solidFill>
                <a:schemeClr val="bg1"/>
              </a:solidFill>
            </a:endParaRPr>
          </a:p>
        </p:txBody>
      </p:sp>
    </p:spTree>
    <p:extLst>
      <p:ext uri="{BB962C8B-B14F-4D97-AF65-F5344CB8AC3E}">
        <p14:creationId xmlns:p14="http://schemas.microsoft.com/office/powerpoint/2010/main" val="161909905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1942574" y="4656803"/>
            <a:ext cx="8217426" cy="394668"/>
            <a:chOff x="1571658" y="2599133"/>
            <a:chExt cx="5143482" cy="60007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3400404" y="1333410"/>
            <a:ext cx="8315346" cy="11203067"/>
          </a:xfrm>
          <a:prstGeom prst="rect">
            <a:avLst/>
          </a:prstGeom>
          <a:noFill/>
        </p:spPr>
        <p:txBody>
          <a:bodyPr wrap="square" rtlCol="0">
            <a:spAutoFit/>
          </a:bodyPr>
          <a:lstStyle/>
          <a:p>
            <a:pPr marL="342900" lvl="0" indent="-342900">
              <a:buFont typeface="+mj-lt"/>
              <a:buAutoNum type="arabicPeriod"/>
            </a:pPr>
            <a:r>
              <a:rPr lang="es-ES" sz="2400" dirty="0"/>
              <a:t>Verificación del Quorum.</a:t>
            </a:r>
            <a:endParaRPr lang="es-CO" sz="2400" dirty="0"/>
          </a:p>
          <a:p>
            <a:pPr marL="342900" lvl="0" indent="-342900">
              <a:buFont typeface="+mj-lt"/>
              <a:buAutoNum type="arabicPeriod"/>
            </a:pPr>
            <a:r>
              <a:rPr lang="es-ES" sz="2400" dirty="0"/>
              <a:t>Aprobación del orden del día</a:t>
            </a:r>
            <a:endParaRPr lang="es-CO" sz="2400" dirty="0"/>
          </a:p>
          <a:p>
            <a:pPr marL="342900" lvl="0" indent="-342900">
              <a:buFont typeface="+mj-lt"/>
              <a:buAutoNum type="arabicPeriod"/>
            </a:pPr>
            <a:r>
              <a:rPr lang="es-ES" sz="2400" dirty="0"/>
              <a:t>Comité Financiero </a:t>
            </a:r>
          </a:p>
          <a:p>
            <a:pPr marL="342900" indent="-342900">
              <a:buFont typeface="+mj-lt"/>
              <a:buAutoNum type="arabicPeriod"/>
            </a:pPr>
            <a:r>
              <a:rPr lang="es-ES" sz="2400" dirty="0"/>
              <a:t>Aprobación Modificaciones Contractuales</a:t>
            </a:r>
          </a:p>
          <a:p>
            <a:pPr marL="342900" indent="-342900">
              <a:buFont typeface="+mj-lt"/>
              <a:buAutoNum type="arabicPeriod"/>
            </a:pPr>
            <a:r>
              <a:rPr lang="es-ES" sz="2400" dirty="0"/>
              <a:t>Política para Destinación Provisional</a:t>
            </a:r>
            <a:endParaRPr lang="es-CO" sz="2400" dirty="0"/>
          </a:p>
          <a:p>
            <a:pPr marL="342900" lvl="0" indent="-342900">
              <a:buFont typeface="+mj-lt"/>
              <a:buAutoNum type="arabicPeriod"/>
            </a:pPr>
            <a:r>
              <a:rPr lang="es-ES" sz="2400" dirty="0"/>
              <a:t>Plan de Compras</a:t>
            </a:r>
            <a:endParaRPr lang="es-CO" sz="2400" dirty="0"/>
          </a:p>
          <a:p>
            <a:pPr marL="342900" lvl="0" indent="-342900">
              <a:buFont typeface="+mj-lt"/>
              <a:buAutoNum type="arabicPeriod"/>
            </a:pPr>
            <a:r>
              <a:rPr lang="es-ES" sz="2400" dirty="0"/>
              <a:t>Resultados de gestión plan estratégico cierre 2017</a:t>
            </a:r>
            <a:endParaRPr lang="es-CO" sz="2400" dirty="0"/>
          </a:p>
          <a:p>
            <a:pPr marL="342900" lvl="0" indent="-342900">
              <a:buFont typeface="+mj-lt"/>
              <a:buAutoNum type="arabicPeriod"/>
            </a:pPr>
            <a:r>
              <a:rPr lang="es-ES" sz="2400" dirty="0"/>
              <a:t>Resultados Gestión Comercial cierre 2017</a:t>
            </a:r>
            <a:endParaRPr lang="es-CO" sz="2400" dirty="0"/>
          </a:p>
          <a:p>
            <a:pPr marL="342900" lvl="0" indent="-342900">
              <a:buFont typeface="+mj-lt"/>
              <a:buAutoNum type="arabicPeriod"/>
            </a:pPr>
            <a:r>
              <a:rPr lang="es-ES" sz="2400" dirty="0"/>
              <a:t>Informe CEMEX</a:t>
            </a:r>
            <a:endParaRPr lang="es-CO" sz="2400" dirty="0"/>
          </a:p>
          <a:p>
            <a:pPr marL="342900" lvl="0" indent="-342900">
              <a:buFont typeface="+mj-lt"/>
              <a:buAutoNum type="arabicPeriod"/>
            </a:pPr>
            <a:r>
              <a:rPr lang="es-ES" sz="2400" dirty="0">
                <a:solidFill>
                  <a:schemeClr val="bg1"/>
                </a:solidFill>
              </a:rPr>
              <a:t>Informe Drogas la Rebaja</a:t>
            </a:r>
            <a:endParaRPr lang="es-CO" sz="2400" dirty="0">
              <a:solidFill>
                <a:schemeClr val="bg1"/>
              </a:solidFill>
            </a:endParaRPr>
          </a:p>
          <a:p>
            <a:pPr marL="342900" lvl="0" indent="-342900">
              <a:buFont typeface="+mj-lt"/>
              <a:buAutoNum type="arabicPeriod"/>
            </a:pPr>
            <a:r>
              <a:rPr lang="es-CO" sz="2400" dirty="0"/>
              <a:t>Informe Comité de Asignaciones y Contexto Bienes Rurales </a:t>
            </a:r>
          </a:p>
          <a:p>
            <a:pPr marL="342900" lvl="0" indent="-342900">
              <a:buFont typeface="+mj-lt"/>
              <a:buAutoNum type="arabicPeriod"/>
            </a:pPr>
            <a:r>
              <a:rPr lang="es-CO" sz="2400" dirty="0"/>
              <a:t> Informe Comité Tripartito Enajenación Temprana</a:t>
            </a:r>
          </a:p>
          <a:p>
            <a:pPr marL="342900" lvl="0" indent="-342900">
              <a:buFont typeface="+mj-lt"/>
              <a:buAutoNum type="arabicPeriod"/>
            </a:pPr>
            <a:r>
              <a:rPr lang="es-ES" sz="2400" dirty="0"/>
              <a:t>Informe Diligencias de Secuestro</a:t>
            </a:r>
            <a:endParaRPr lang="es-CO" sz="2400" dirty="0"/>
          </a:p>
          <a:p>
            <a:pPr marL="342900" lvl="0" indent="-342900">
              <a:buFont typeface="+mj-lt"/>
              <a:buAutoNum type="arabicPeriod"/>
            </a:pPr>
            <a:r>
              <a:rPr lang="es-ES" sz="2400" dirty="0"/>
              <a:t>Proposiciones y Varios.</a:t>
            </a:r>
            <a:endParaRPr lang="es-CO" sz="2400" dirty="0"/>
          </a:p>
          <a:p>
            <a:pPr lvl="0">
              <a:lnSpc>
                <a:spcPct val="150000"/>
              </a:lnSpc>
            </a:pPr>
            <a:endParaRPr lang="es-CO" sz="2400" dirty="0"/>
          </a:p>
          <a:p>
            <a:pPr marL="342900" indent="-342900">
              <a:buAutoNum type="arabicPeriod" startAt="4"/>
            </a:pPr>
            <a:endParaRPr lang="es-CO" sz="2400" b="1" dirty="0"/>
          </a:p>
          <a:p>
            <a:pPr marL="342900" indent="-342900">
              <a:buAutoNum type="arabicPeriod" startAt="4"/>
            </a:pPr>
            <a:endParaRPr lang="es-CO" sz="2400" b="1" dirty="0"/>
          </a:p>
          <a:p>
            <a:r>
              <a:rPr lang="es-ES" sz="1400" dirty="0"/>
              <a:t>Anexo: Análisis inmuebles reportados por CISA presentado en la Junta Directiva del 25 de octubre de 2017.</a:t>
            </a:r>
            <a:endParaRPr lang="es-CO" sz="1400"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100</a:t>
            </a:fld>
            <a:endParaRPr lang="es-ES" dirty="0"/>
          </a:p>
        </p:txBody>
      </p:sp>
      <p:grpSp>
        <p:nvGrpSpPr>
          <p:cNvPr id="4" name="Grupo 3"/>
          <p:cNvGrpSpPr/>
          <p:nvPr/>
        </p:nvGrpSpPr>
        <p:grpSpPr>
          <a:xfrm>
            <a:off x="0" y="0"/>
            <a:ext cx="12192000" cy="1097280"/>
            <a:chOff x="0" y="0"/>
            <a:chExt cx="12192000" cy="1097280"/>
          </a:xfrm>
        </p:grpSpPr>
        <p:sp>
          <p:nvSpPr>
            <p:cNvPr id="10" name="Rectángulo 9"/>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nvGrpSpPr>
            <p:cNvPr id="2" name="Grupo 1"/>
            <p:cNvGrpSpPr/>
            <p:nvPr/>
          </p:nvGrpSpPr>
          <p:grpSpPr>
            <a:xfrm>
              <a:off x="204094" y="29731"/>
              <a:ext cx="11335534" cy="1067549"/>
              <a:chOff x="204094" y="29731"/>
              <a:chExt cx="11335534" cy="1067549"/>
            </a:xfrm>
          </p:grpSpPr>
          <p:pic>
            <p:nvPicPr>
              <p:cNvPr id="11" name="Imagen 10"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p:cNvSpPr txBox="1"/>
              <p:nvPr/>
            </p:nvSpPr>
            <p:spPr>
              <a:xfrm>
                <a:off x="7855029" y="246800"/>
                <a:ext cx="3684599" cy="523220"/>
              </a:xfrm>
              <a:prstGeom prst="rect">
                <a:avLst/>
              </a:prstGeom>
              <a:noFill/>
            </p:spPr>
            <p:txBody>
              <a:bodyPr wrap="square" rtlCol="0">
                <a:spAutoFit/>
              </a:bodyPr>
              <a:lstStyle/>
              <a:p>
                <a:pPr algn="r"/>
                <a:r>
                  <a:rPr lang="es-ES" sz="2800" b="1" dirty="0">
                    <a:solidFill>
                      <a:schemeClr val="bg1"/>
                    </a:solidFill>
                  </a:rPr>
                  <a:t>ORDEN DEL DÍA</a:t>
                </a:r>
                <a:endParaRPr lang="es-ES" sz="2800" dirty="0">
                  <a:solidFill>
                    <a:schemeClr val="bg1"/>
                  </a:solidFill>
                </a:endParaRPr>
              </a:p>
            </p:txBody>
          </p:sp>
        </p:grpSp>
      </p:grpSp>
    </p:spTree>
    <p:extLst>
      <p:ext uri="{BB962C8B-B14F-4D97-AF65-F5344CB8AC3E}">
        <p14:creationId xmlns:p14="http://schemas.microsoft.com/office/powerpoint/2010/main" val="134519363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5"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6" name="Marcador de contenido 5">
            <a:extLst>
              <a:ext uri="{FF2B5EF4-FFF2-40B4-BE49-F238E27FC236}">
                <a16:creationId xmlns:a16="http://schemas.microsoft.com/office/drawing/2014/main" id="{69DCB847-B6C7-42F6-ABEB-99F1F76179A0}"/>
              </a:ext>
            </a:extLst>
          </p:cNvPr>
          <p:cNvSpPr>
            <a:spLocks noGrp="1"/>
          </p:cNvSpPr>
          <p:nvPr>
            <p:ph idx="1"/>
          </p:nvPr>
        </p:nvSpPr>
        <p:spPr>
          <a:xfrm>
            <a:off x="609600" y="1600201"/>
            <a:ext cx="10972800" cy="4070715"/>
          </a:xfrm>
        </p:spPr>
        <p:txBody>
          <a:bodyPr>
            <a:normAutofit/>
          </a:bodyPr>
          <a:lstStyle/>
          <a:p>
            <a:pPr marL="0" indent="0" algn="just">
              <a:buNone/>
            </a:pPr>
            <a:endParaRPr lang="es-CO" sz="1800" b="1" dirty="0"/>
          </a:p>
          <a:p>
            <a:pPr marL="0" indent="0" algn="just">
              <a:buNone/>
            </a:pPr>
            <a:r>
              <a:rPr lang="es-CO" sz="2000" b="1" dirty="0"/>
              <a:t>Los Activos de la Cooperativa COPSERVIR LTDA,</a:t>
            </a:r>
            <a:r>
              <a:rPr lang="es-CO" sz="2000" dirty="0"/>
              <a:t> dentro de los que se encuentran los</a:t>
            </a:r>
            <a:r>
              <a:rPr lang="es-CO" sz="2000" b="1" dirty="0"/>
              <a:t> establecimientos de comercio de la cadena de droguerías denominada DROGAS LA REBAJA,</a:t>
            </a:r>
            <a:r>
              <a:rPr lang="es-CO" sz="2000" dirty="0"/>
              <a:t> así como los frutos y rendimientos que los mismos generen se encuentran sujetos a las medidas cautelares de embargo y secuestro dentro del proceso de Extinción de Dominio adelantado por la Fiscalía General de la Nación. </a:t>
            </a:r>
          </a:p>
          <a:p>
            <a:pPr marL="0" indent="0" algn="just">
              <a:buNone/>
            </a:pPr>
            <a:endParaRPr lang="es-CO" sz="2000" b="1" dirty="0"/>
          </a:p>
          <a:p>
            <a:pPr marL="0" indent="0" algn="just">
              <a:buNone/>
            </a:pPr>
            <a:r>
              <a:rPr lang="es-CO" sz="2000" dirty="0"/>
              <a:t>Estos bienes fueron entregados por la Fiscalía General de la Nación a la extinta Dirección Nacional de Estupefacientes y actualmente se encuentran  bajo administración de la Sociedad de Activos Especiales SAE S.A.S.</a:t>
            </a:r>
            <a:endParaRPr lang="es-CO" sz="2000" dirty="0">
              <a:cs typeface="Arial" panose="020B0604020202020204" pitchFamily="34" charset="0"/>
            </a:endParaRPr>
          </a:p>
          <a:p>
            <a:pPr marL="0" indent="0" algn="just">
              <a:buNone/>
            </a:pPr>
            <a:endParaRPr lang="es-CO" sz="2000" dirty="0"/>
          </a:p>
          <a:p>
            <a:pPr marL="0" indent="0" algn="just">
              <a:buNone/>
            </a:pPr>
            <a:r>
              <a:rPr lang="es-CO" sz="2000" dirty="0"/>
              <a:t>Es responsabilidad de SAE S.A.S administrar estos bienes procurando mantenerlos productivos y rentables. </a:t>
            </a:r>
          </a:p>
          <a:p>
            <a:pPr marL="0" indent="0">
              <a:lnSpc>
                <a:spcPct val="120000"/>
              </a:lnSpc>
              <a:buNone/>
            </a:pPr>
            <a:endParaRPr lang="es-CO" dirty="0"/>
          </a:p>
          <a:p>
            <a:pPr marL="0" indent="0">
              <a:buNone/>
            </a:pPr>
            <a:endParaRPr lang="es-CO" dirty="0"/>
          </a:p>
        </p:txBody>
      </p:sp>
      <p:sp>
        <p:nvSpPr>
          <p:cNvPr id="7" name="Rectángulo 6">
            <a:extLst>
              <a:ext uri="{FF2B5EF4-FFF2-40B4-BE49-F238E27FC236}">
                <a16:creationId xmlns:a16="http://schemas.microsoft.com/office/drawing/2014/main" id="{2002007F-0663-4DF2-8C82-5B77E01FF616}"/>
              </a:ext>
            </a:extLst>
          </p:cNvPr>
          <p:cNvSpPr/>
          <p:nvPr/>
        </p:nvSpPr>
        <p:spPr>
          <a:xfrm>
            <a:off x="0" y="6636318"/>
            <a:ext cx="12192000" cy="22168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de Sociedades Activas</a:t>
            </a:r>
          </a:p>
        </p:txBody>
      </p:sp>
      <p:sp>
        <p:nvSpPr>
          <p:cNvPr id="9" name="Rectángulo 8">
            <a:extLst>
              <a:ext uri="{FF2B5EF4-FFF2-40B4-BE49-F238E27FC236}">
                <a16:creationId xmlns:a16="http://schemas.microsoft.com/office/drawing/2014/main" id="{ED32D767-BDD2-4340-88BA-9F85611F36DF}"/>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Imagen 9" descr="Fondos oscuros-01.png">
            <a:extLst>
              <a:ext uri="{FF2B5EF4-FFF2-40B4-BE49-F238E27FC236}">
                <a16:creationId xmlns:a16="http://schemas.microsoft.com/office/drawing/2014/main" id="{FF56BBD3-EB19-4166-A0F9-A83FA9DBA7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a:extLst>
              <a:ext uri="{FF2B5EF4-FFF2-40B4-BE49-F238E27FC236}">
                <a16:creationId xmlns:a16="http://schemas.microsoft.com/office/drawing/2014/main" id="{622C83D1-F599-4E53-AE29-807F787186AA}"/>
              </a:ext>
            </a:extLst>
          </p:cNvPr>
          <p:cNvSpPr txBox="1"/>
          <p:nvPr/>
        </p:nvSpPr>
        <p:spPr>
          <a:xfrm>
            <a:off x="4345757" y="246800"/>
            <a:ext cx="7193871" cy="954107"/>
          </a:xfrm>
          <a:prstGeom prst="rect">
            <a:avLst/>
          </a:prstGeom>
          <a:noFill/>
        </p:spPr>
        <p:txBody>
          <a:bodyPr wrap="square" rtlCol="0">
            <a:spAutoFit/>
          </a:bodyPr>
          <a:lstStyle/>
          <a:p>
            <a:pPr algn="r"/>
            <a:r>
              <a:rPr lang="es-CO" sz="2800" b="1" dirty="0">
                <a:solidFill>
                  <a:schemeClr val="bg1"/>
                </a:solidFill>
              </a:rPr>
              <a:t>BIENES OBJETO DE MEDIDA CAUTELAR </a:t>
            </a:r>
            <a:br>
              <a:rPr lang="es-CO" sz="2800" b="1" dirty="0">
                <a:solidFill>
                  <a:schemeClr val="bg1"/>
                </a:solidFill>
              </a:rPr>
            </a:br>
            <a:r>
              <a:rPr lang="es-CO" sz="2800" b="1" dirty="0">
                <a:solidFill>
                  <a:schemeClr val="bg1"/>
                </a:solidFill>
              </a:rPr>
              <a:t>EN EL PROCESO DE EXTINCIÓN DE DOMINIO</a:t>
            </a:r>
            <a:endParaRPr lang="es-ES" sz="2800" dirty="0">
              <a:solidFill>
                <a:schemeClr val="bg1"/>
              </a:solidFill>
            </a:endParaRPr>
          </a:p>
        </p:txBody>
      </p:sp>
    </p:spTree>
    <p:extLst>
      <p:ext uri="{BB962C8B-B14F-4D97-AF65-F5344CB8AC3E}">
        <p14:creationId xmlns:p14="http://schemas.microsoft.com/office/powerpoint/2010/main" val="141357072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5"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6" name="Marcador de contenido 5">
            <a:extLst>
              <a:ext uri="{FF2B5EF4-FFF2-40B4-BE49-F238E27FC236}">
                <a16:creationId xmlns:a16="http://schemas.microsoft.com/office/drawing/2014/main" id="{69DCB847-B6C7-42F6-ABEB-99F1F76179A0}"/>
              </a:ext>
            </a:extLst>
          </p:cNvPr>
          <p:cNvSpPr>
            <a:spLocks noGrp="1"/>
          </p:cNvSpPr>
          <p:nvPr>
            <p:ph idx="1"/>
          </p:nvPr>
        </p:nvSpPr>
        <p:spPr>
          <a:xfrm>
            <a:off x="614363" y="1097280"/>
            <a:ext cx="11577637" cy="5203508"/>
          </a:xfrm>
        </p:spPr>
        <p:txBody>
          <a:bodyPr>
            <a:noAutofit/>
          </a:bodyPr>
          <a:lstStyle/>
          <a:p>
            <a:pPr marL="400050" lvl="1" indent="0" algn="just">
              <a:buNone/>
            </a:pPr>
            <a:endParaRPr lang="es-CO" sz="1700" dirty="0">
              <a:cs typeface="Arial" panose="020B0604020202020204" pitchFamily="34" charset="0"/>
            </a:endParaRPr>
          </a:p>
          <a:p>
            <a:pPr marL="0" indent="0" algn="just">
              <a:spcBef>
                <a:spcPts val="0"/>
              </a:spcBef>
              <a:buNone/>
            </a:pPr>
            <a:r>
              <a:rPr lang="es-CO" sz="1700" dirty="0"/>
              <a:t>Presencia en 197 municipios. La cadena creció de 545 puntos de venta a 869.</a:t>
            </a:r>
          </a:p>
          <a:p>
            <a:pPr marL="0" indent="0" algn="just">
              <a:spcBef>
                <a:spcPts val="0"/>
              </a:spcBef>
              <a:buNone/>
            </a:pPr>
            <a:endParaRPr lang="es-CO" sz="1700" dirty="0"/>
          </a:p>
          <a:p>
            <a:pPr marL="0" indent="0" algn="just">
              <a:spcBef>
                <a:spcPts val="0"/>
              </a:spcBef>
              <a:buNone/>
            </a:pPr>
            <a:r>
              <a:rPr lang="es-CO" sz="1700" dirty="0"/>
              <a:t>La planta de personal aumentó de 4.487 a 6.283. </a:t>
            </a:r>
          </a:p>
          <a:p>
            <a:pPr marL="0" indent="0" algn="just">
              <a:spcBef>
                <a:spcPts val="0"/>
              </a:spcBef>
              <a:buNone/>
            </a:pPr>
            <a:endParaRPr lang="es-CO" sz="1700" dirty="0"/>
          </a:p>
          <a:p>
            <a:pPr marL="0" indent="0" algn="just">
              <a:spcBef>
                <a:spcPts val="0"/>
              </a:spcBef>
              <a:buNone/>
            </a:pPr>
            <a:r>
              <a:rPr lang="es-CO" sz="1700" dirty="0"/>
              <a:t>Las Ventas aumentaron de 589 mil millones a 1 Billón de pesos. </a:t>
            </a:r>
          </a:p>
          <a:p>
            <a:pPr marL="0" indent="0" algn="just">
              <a:spcBef>
                <a:spcPts val="0"/>
              </a:spcBef>
              <a:buNone/>
            </a:pPr>
            <a:endParaRPr lang="es-CO" sz="1700" dirty="0"/>
          </a:p>
          <a:p>
            <a:pPr marL="0" indent="0" algn="just">
              <a:spcBef>
                <a:spcPts val="0"/>
              </a:spcBef>
              <a:buNone/>
            </a:pPr>
            <a:r>
              <a:rPr lang="es-CO" sz="1700" dirty="0"/>
              <a:t>El EBITDA aumento de 21 mil millones a 35 mil  millones. </a:t>
            </a:r>
          </a:p>
          <a:p>
            <a:pPr marL="0" indent="0" algn="just">
              <a:spcBef>
                <a:spcPts val="0"/>
              </a:spcBef>
              <a:buNone/>
            </a:pPr>
            <a:endParaRPr lang="es-CO" sz="1700" dirty="0"/>
          </a:p>
          <a:p>
            <a:pPr marL="0" indent="0" algn="just">
              <a:spcBef>
                <a:spcPts val="0"/>
              </a:spcBef>
              <a:buNone/>
            </a:pPr>
            <a:r>
              <a:rPr lang="es-CO" sz="1700" dirty="0"/>
              <a:t>El Excedente Neto paso de 6 mil millones a 29 mil millones. </a:t>
            </a:r>
          </a:p>
          <a:p>
            <a:pPr marL="0" indent="0" algn="just">
              <a:spcBef>
                <a:spcPts val="0"/>
              </a:spcBef>
              <a:buNone/>
            </a:pPr>
            <a:endParaRPr lang="es-CO" sz="1700" dirty="0"/>
          </a:p>
          <a:p>
            <a:pPr marL="0" indent="0" algn="just">
              <a:spcBef>
                <a:spcPts val="0"/>
              </a:spcBef>
              <a:buNone/>
            </a:pPr>
            <a:r>
              <a:rPr lang="es-CO" sz="1700" dirty="0"/>
              <a:t>El capital de trabajo aumento de 12.782 millones a 135 mil  millones.</a:t>
            </a:r>
          </a:p>
          <a:p>
            <a:pPr marL="0" indent="0" algn="just">
              <a:spcBef>
                <a:spcPts val="0"/>
              </a:spcBef>
              <a:buNone/>
            </a:pPr>
            <a:endParaRPr lang="es-CO" sz="1700" dirty="0"/>
          </a:p>
          <a:p>
            <a:pPr marL="0" indent="0" algn="just">
              <a:spcBef>
                <a:spcPts val="0"/>
              </a:spcBef>
              <a:buNone/>
            </a:pPr>
            <a:r>
              <a:rPr lang="es-CO" sz="1700" dirty="0"/>
              <a:t>El Patrimonio aumento de 26. mil  millones a 168 mil millones.</a:t>
            </a:r>
          </a:p>
          <a:p>
            <a:pPr marL="0" indent="0" algn="just">
              <a:spcBef>
                <a:spcPts val="0"/>
              </a:spcBef>
              <a:buNone/>
            </a:pPr>
            <a:endParaRPr lang="es-CO" sz="1700" dirty="0"/>
          </a:p>
          <a:p>
            <a:pPr marL="0" indent="0" algn="just">
              <a:spcBef>
                <a:spcPts val="0"/>
              </a:spcBef>
              <a:buNone/>
            </a:pPr>
            <a:r>
              <a:rPr lang="es-CO" sz="1700" dirty="0"/>
              <a:t>Es una de las 100 empresas más grandes en Colombia </a:t>
            </a:r>
          </a:p>
          <a:p>
            <a:pPr marL="0" indent="0" algn="just">
              <a:spcBef>
                <a:spcPts val="0"/>
              </a:spcBef>
              <a:buNone/>
            </a:pPr>
            <a:endParaRPr lang="es-CO" sz="1700" dirty="0"/>
          </a:p>
          <a:p>
            <a:pPr marL="0" indent="0" algn="just">
              <a:spcBef>
                <a:spcPts val="0"/>
              </a:spcBef>
              <a:buNone/>
            </a:pPr>
            <a:r>
              <a:rPr lang="es-CO" sz="1700" dirty="0"/>
              <a:t>En el año 2016, recibió el reconocimiento de Great Place </a:t>
            </a:r>
            <a:r>
              <a:rPr lang="es-CO" sz="1700" dirty="0" err="1"/>
              <a:t>To</a:t>
            </a:r>
            <a:r>
              <a:rPr lang="es-CO" sz="1700" dirty="0"/>
              <a:t> Work como una de las 10 mejores empresas para trabajar en Colombia. </a:t>
            </a:r>
          </a:p>
          <a:p>
            <a:pPr marL="0" indent="0">
              <a:buNone/>
            </a:pPr>
            <a:endParaRPr lang="es-CO" sz="1700" dirty="0"/>
          </a:p>
        </p:txBody>
      </p:sp>
      <p:sp>
        <p:nvSpPr>
          <p:cNvPr id="7" name="Rectángulo 6">
            <a:extLst>
              <a:ext uri="{FF2B5EF4-FFF2-40B4-BE49-F238E27FC236}">
                <a16:creationId xmlns:a16="http://schemas.microsoft.com/office/drawing/2014/main" id="{91843EC4-097D-4034-9A53-1A2F0B7E6838}"/>
              </a:ext>
            </a:extLst>
          </p:cNvPr>
          <p:cNvSpPr/>
          <p:nvPr/>
        </p:nvSpPr>
        <p:spPr>
          <a:xfrm>
            <a:off x="0" y="6636318"/>
            <a:ext cx="12192000" cy="22168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de Sociedades Activas</a:t>
            </a:r>
          </a:p>
        </p:txBody>
      </p:sp>
      <p:sp>
        <p:nvSpPr>
          <p:cNvPr id="8" name="Rectángulo 7">
            <a:extLst>
              <a:ext uri="{FF2B5EF4-FFF2-40B4-BE49-F238E27FC236}">
                <a16:creationId xmlns:a16="http://schemas.microsoft.com/office/drawing/2014/main" id="{016FC60F-B5B9-460E-A4BB-EFC2467B2FDB}"/>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a:extLst>
              <a:ext uri="{FF2B5EF4-FFF2-40B4-BE49-F238E27FC236}">
                <a16:creationId xmlns:a16="http://schemas.microsoft.com/office/drawing/2014/main" id="{9590B13D-B074-46C5-B186-2A57FDC46C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0" name="CuadroTexto 9">
            <a:extLst>
              <a:ext uri="{FF2B5EF4-FFF2-40B4-BE49-F238E27FC236}">
                <a16:creationId xmlns:a16="http://schemas.microsoft.com/office/drawing/2014/main" id="{383273D1-3F6D-461F-AD5E-C7D31755D762}"/>
              </a:ext>
            </a:extLst>
          </p:cNvPr>
          <p:cNvSpPr txBox="1"/>
          <p:nvPr/>
        </p:nvSpPr>
        <p:spPr>
          <a:xfrm>
            <a:off x="4345757" y="246800"/>
            <a:ext cx="7193871" cy="954107"/>
          </a:xfrm>
          <a:prstGeom prst="rect">
            <a:avLst/>
          </a:prstGeom>
          <a:noFill/>
        </p:spPr>
        <p:txBody>
          <a:bodyPr wrap="square" rtlCol="0">
            <a:spAutoFit/>
          </a:bodyPr>
          <a:lstStyle/>
          <a:p>
            <a:pPr algn="r"/>
            <a:r>
              <a:rPr lang="es-CO" sz="2800" b="1" dirty="0">
                <a:solidFill>
                  <a:schemeClr val="bg1"/>
                </a:solidFill>
              </a:rPr>
              <a:t>SITUACIÓN ESTABLECIMIENTOS DE COMERCIO</a:t>
            </a:r>
            <a:br>
              <a:rPr lang="es-CO" sz="2800" b="1" dirty="0">
                <a:solidFill>
                  <a:schemeClr val="bg1"/>
                </a:solidFill>
              </a:rPr>
            </a:br>
            <a:r>
              <a:rPr lang="es-CO" sz="2800" b="1" dirty="0">
                <a:solidFill>
                  <a:schemeClr val="bg1"/>
                </a:solidFill>
              </a:rPr>
              <a:t>Evolución en el periodo 2007 a 2016 </a:t>
            </a:r>
            <a:endParaRPr lang="es-ES" sz="2800" dirty="0">
              <a:solidFill>
                <a:schemeClr val="bg1"/>
              </a:solidFill>
            </a:endParaRPr>
          </a:p>
        </p:txBody>
      </p:sp>
    </p:spTree>
    <p:extLst>
      <p:ext uri="{BB962C8B-B14F-4D97-AF65-F5344CB8AC3E}">
        <p14:creationId xmlns:p14="http://schemas.microsoft.com/office/powerpoint/2010/main" val="42172494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5"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6" name="Marcador de contenido 5">
            <a:extLst>
              <a:ext uri="{FF2B5EF4-FFF2-40B4-BE49-F238E27FC236}">
                <a16:creationId xmlns:a16="http://schemas.microsoft.com/office/drawing/2014/main" id="{69DCB847-B6C7-42F6-ABEB-99F1F76179A0}"/>
              </a:ext>
            </a:extLst>
          </p:cNvPr>
          <p:cNvSpPr>
            <a:spLocks noGrp="1"/>
          </p:cNvSpPr>
          <p:nvPr>
            <p:ph idx="1"/>
          </p:nvPr>
        </p:nvSpPr>
        <p:spPr/>
        <p:txBody>
          <a:bodyPr>
            <a:normAutofit fontScale="62500" lnSpcReduction="20000"/>
          </a:bodyPr>
          <a:lstStyle/>
          <a:p>
            <a:pPr marL="0" indent="0" algn="just">
              <a:buNone/>
            </a:pPr>
            <a:r>
              <a:rPr lang="es-CO" sz="3600" b="1" dirty="0"/>
              <a:t>Septiembre</a:t>
            </a:r>
            <a:r>
              <a:rPr lang="es-CO" b="1" dirty="0"/>
              <a:t> 2004</a:t>
            </a:r>
            <a:r>
              <a:rPr lang="es-CO" dirty="0"/>
              <a:t>.</a:t>
            </a:r>
            <a:r>
              <a:rPr lang="es-CO" b="1" dirty="0"/>
              <a:t> RESOLUCIÓN DE INICIO</a:t>
            </a:r>
            <a:r>
              <a:rPr lang="es-CO" dirty="0"/>
              <a:t> proferida por la Fiscalía General. </a:t>
            </a:r>
          </a:p>
          <a:p>
            <a:pPr marL="0" indent="0" algn="just">
              <a:buNone/>
            </a:pPr>
            <a:endParaRPr lang="es-CO" sz="2800" dirty="0"/>
          </a:p>
          <a:p>
            <a:pPr marL="0" indent="0" algn="just">
              <a:buNone/>
            </a:pPr>
            <a:r>
              <a:rPr lang="es-CO" dirty="0"/>
              <a:t>La Fiscalía indicó que la cadena de droguerías denominada DROGAS LA REBAJA pertenecía a COPSERVIR LTDA en virtud de una negociación  (previa a la incautación) con la Sociedad DISTRIBUIDORA DE DROGAS LA REBAJA conformada por MIGUEL y GILBERTO RODRIGUEZ OREJUELA. </a:t>
            </a:r>
            <a:endParaRPr lang="es-CO" sz="2800" dirty="0"/>
          </a:p>
          <a:p>
            <a:pPr marL="0" indent="0">
              <a:buNone/>
            </a:pPr>
            <a:endParaRPr lang="es-CO" b="1" dirty="0"/>
          </a:p>
          <a:p>
            <a:pPr marL="0" indent="0">
              <a:buNone/>
            </a:pPr>
            <a:r>
              <a:rPr lang="es-CO" b="1" dirty="0"/>
              <a:t>Agosto 2013.</a:t>
            </a:r>
            <a:r>
              <a:rPr lang="es-CO" dirty="0"/>
              <a:t> </a:t>
            </a:r>
            <a:r>
              <a:rPr lang="es-CO" b="1" dirty="0"/>
              <a:t>RESOLUCIÓN DE PROCEDENCIA</a:t>
            </a:r>
            <a:r>
              <a:rPr lang="es-CO" dirty="0"/>
              <a:t> proferida por la Fiscalía General.</a:t>
            </a:r>
          </a:p>
          <a:p>
            <a:pPr marL="0" indent="0">
              <a:buNone/>
            </a:pPr>
            <a:endParaRPr lang="es-CO" sz="2800" dirty="0"/>
          </a:p>
          <a:p>
            <a:pPr marL="0" indent="0" algn="just">
              <a:buNone/>
            </a:pPr>
            <a:r>
              <a:rPr lang="es-CO" dirty="0"/>
              <a:t>La Fiscalía indicó con respecto a COPSERVIR “(…) no es posible tenerla como un adquirente de buena fe, al haber recibido los establecimientos de comercio e incorporarlos a su patrimonio a sabiendas de la ilicitud en el origen de los mismos, negociación que configura una simulación absoluta porque mediante ella se crea o aparenta un  acto que nunca existió: la supuesta venta. (…)</a:t>
            </a:r>
            <a:endParaRPr lang="es-CO" sz="2800" dirty="0"/>
          </a:p>
          <a:p>
            <a:pPr marL="0" indent="0">
              <a:buNone/>
            </a:pPr>
            <a:endParaRPr lang="es-CO" b="1" dirty="0"/>
          </a:p>
          <a:p>
            <a:pPr marL="0" indent="0" algn="just">
              <a:buNone/>
            </a:pPr>
            <a:r>
              <a:rPr lang="es-CO" b="1" dirty="0"/>
              <a:t>28 de septiembre de 2016.</a:t>
            </a:r>
            <a:r>
              <a:rPr lang="es-CO" dirty="0"/>
              <a:t> </a:t>
            </a:r>
            <a:r>
              <a:rPr lang="es-CO" b="1" dirty="0"/>
              <a:t>SENTENCIA DE PRIMERA INSTANCIA. </a:t>
            </a:r>
            <a:r>
              <a:rPr lang="es-CO" dirty="0"/>
              <a:t>Se resolvió: </a:t>
            </a:r>
            <a:r>
              <a:rPr lang="es-CO" i="1" dirty="0"/>
              <a:t>DECLARAR LA EXTINCIÓN DEL DERECHO DE DOMINIO de los bienes y activos de  COPSERVIR.  </a:t>
            </a:r>
            <a:endParaRPr lang="es-CO" sz="2800" dirty="0"/>
          </a:p>
          <a:p>
            <a:pPr marL="400050" lvl="1" indent="0" algn="just">
              <a:buNone/>
            </a:pPr>
            <a:endParaRPr lang="es-CO" sz="2900" dirty="0">
              <a:cs typeface="Arial" panose="020B0604020202020204" pitchFamily="34" charset="0"/>
            </a:endParaRPr>
          </a:p>
          <a:p>
            <a:pPr marL="0" indent="0" algn="just">
              <a:buNone/>
            </a:pPr>
            <a:endParaRPr lang="es-CO" dirty="0"/>
          </a:p>
          <a:p>
            <a:pPr marL="0" indent="0">
              <a:buNone/>
            </a:pPr>
            <a:endParaRPr lang="es-CO" dirty="0"/>
          </a:p>
        </p:txBody>
      </p:sp>
      <p:sp>
        <p:nvSpPr>
          <p:cNvPr id="7" name="Rectángulo 6">
            <a:extLst>
              <a:ext uri="{FF2B5EF4-FFF2-40B4-BE49-F238E27FC236}">
                <a16:creationId xmlns:a16="http://schemas.microsoft.com/office/drawing/2014/main" id="{39B2E309-6E42-4825-9498-48EA6E5F2838}"/>
              </a:ext>
            </a:extLst>
          </p:cNvPr>
          <p:cNvSpPr/>
          <p:nvPr/>
        </p:nvSpPr>
        <p:spPr>
          <a:xfrm>
            <a:off x="0" y="6636318"/>
            <a:ext cx="12192000" cy="22168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de Sociedades Activas</a:t>
            </a:r>
          </a:p>
        </p:txBody>
      </p:sp>
      <p:sp>
        <p:nvSpPr>
          <p:cNvPr id="8" name="Rectángulo 7">
            <a:extLst>
              <a:ext uri="{FF2B5EF4-FFF2-40B4-BE49-F238E27FC236}">
                <a16:creationId xmlns:a16="http://schemas.microsoft.com/office/drawing/2014/main" id="{75327DC6-50E6-42A3-AA65-C507E7B230B2}"/>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a:extLst>
              <a:ext uri="{FF2B5EF4-FFF2-40B4-BE49-F238E27FC236}">
                <a16:creationId xmlns:a16="http://schemas.microsoft.com/office/drawing/2014/main" id="{D1DB9349-0C2A-4EFE-8F76-8A52404731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0" name="CuadroTexto 9">
            <a:extLst>
              <a:ext uri="{FF2B5EF4-FFF2-40B4-BE49-F238E27FC236}">
                <a16:creationId xmlns:a16="http://schemas.microsoft.com/office/drawing/2014/main" id="{24BA76DE-1FB7-44E8-8FDD-8AEDF05D890F}"/>
              </a:ext>
            </a:extLst>
          </p:cNvPr>
          <p:cNvSpPr txBox="1"/>
          <p:nvPr/>
        </p:nvSpPr>
        <p:spPr>
          <a:xfrm>
            <a:off x="4345757" y="246800"/>
            <a:ext cx="7193871" cy="954107"/>
          </a:xfrm>
          <a:prstGeom prst="rect">
            <a:avLst/>
          </a:prstGeom>
          <a:noFill/>
        </p:spPr>
        <p:txBody>
          <a:bodyPr wrap="square" rtlCol="0">
            <a:spAutoFit/>
          </a:bodyPr>
          <a:lstStyle/>
          <a:p>
            <a:pPr algn="r"/>
            <a:r>
              <a:rPr lang="es-CO" sz="2800" b="1" dirty="0">
                <a:solidFill>
                  <a:schemeClr val="bg1"/>
                </a:solidFill>
              </a:rPr>
              <a:t>ANTECEDENTES PROCESO DE EXTINCIÓN DE DOMINIO</a:t>
            </a:r>
            <a:endParaRPr lang="es-ES" sz="2800" dirty="0">
              <a:solidFill>
                <a:schemeClr val="bg1"/>
              </a:solidFill>
            </a:endParaRPr>
          </a:p>
        </p:txBody>
      </p:sp>
    </p:spTree>
    <p:extLst>
      <p:ext uri="{BB962C8B-B14F-4D97-AF65-F5344CB8AC3E}">
        <p14:creationId xmlns:p14="http://schemas.microsoft.com/office/powerpoint/2010/main" val="53076897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5"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6" name="Marcador de contenido 5">
            <a:extLst>
              <a:ext uri="{FF2B5EF4-FFF2-40B4-BE49-F238E27FC236}">
                <a16:creationId xmlns:a16="http://schemas.microsoft.com/office/drawing/2014/main" id="{69DCB847-B6C7-42F6-ABEB-99F1F76179A0}"/>
              </a:ext>
            </a:extLst>
          </p:cNvPr>
          <p:cNvSpPr>
            <a:spLocks noGrp="1"/>
          </p:cNvSpPr>
          <p:nvPr>
            <p:ph idx="1"/>
          </p:nvPr>
        </p:nvSpPr>
        <p:spPr/>
        <p:txBody>
          <a:bodyPr>
            <a:normAutofit/>
          </a:bodyPr>
          <a:lstStyle/>
          <a:p>
            <a:pPr marL="0" indent="0">
              <a:buNone/>
            </a:pPr>
            <a:endParaRPr lang="es-CO" sz="2000" dirty="0"/>
          </a:p>
          <a:p>
            <a:pPr marL="0" indent="0" algn="just">
              <a:buNone/>
            </a:pPr>
            <a:r>
              <a:rPr lang="es-CO" sz="2000" dirty="0"/>
              <a:t>La extinta Dirección Nacional de Estupefacientes designó como depositario provisional de los bienes y activos de COPSERVIR al señor Andrés Hernández Bohmer, mediante Resolución 0077 del 19 de enero de 2007,</a:t>
            </a:r>
            <a:r>
              <a:rPr lang="es-CO" sz="2000" b="1" dirty="0"/>
              <a:t> </a:t>
            </a:r>
            <a:r>
              <a:rPr lang="es-CO" sz="2000" dirty="0"/>
              <a:t>calidad que  mantiene actualmente.      </a:t>
            </a:r>
            <a:r>
              <a:rPr lang="es-CO" sz="2000" b="1" dirty="0"/>
              <a:t>    </a:t>
            </a:r>
          </a:p>
          <a:p>
            <a:pPr marL="0" indent="0" algn="just">
              <a:buNone/>
            </a:pPr>
            <a:endParaRPr lang="es-CO" sz="2000" b="1" dirty="0"/>
          </a:p>
          <a:p>
            <a:pPr marL="0" indent="0" algn="just">
              <a:buNone/>
            </a:pPr>
            <a:r>
              <a:rPr lang="es-CO" sz="2000" dirty="0"/>
              <a:t>La representación legal de los establecimientos de comercio está en cabeza del depositario provisional en virtud  del Artículo 102 de la Ley 1708 de 2014. </a:t>
            </a:r>
          </a:p>
          <a:p>
            <a:pPr marL="0" indent="0" algn="just">
              <a:buNone/>
            </a:pPr>
            <a:endParaRPr lang="es-CO" sz="2000" b="1" dirty="0"/>
          </a:p>
          <a:p>
            <a:pPr marL="0" indent="0" algn="just">
              <a:buNone/>
            </a:pPr>
            <a:endParaRPr lang="es-CO" sz="2000" dirty="0"/>
          </a:p>
          <a:p>
            <a:pPr marL="400050" lvl="1" indent="0" algn="just">
              <a:buNone/>
            </a:pPr>
            <a:endParaRPr lang="es-CO" sz="2900" dirty="0">
              <a:cs typeface="Arial" panose="020B0604020202020204" pitchFamily="34" charset="0"/>
            </a:endParaRPr>
          </a:p>
          <a:p>
            <a:pPr marL="0" indent="0" algn="just">
              <a:buNone/>
            </a:pPr>
            <a:endParaRPr lang="es-CO" dirty="0"/>
          </a:p>
          <a:p>
            <a:pPr marL="0" indent="0">
              <a:buNone/>
            </a:pPr>
            <a:endParaRPr lang="es-CO" dirty="0"/>
          </a:p>
        </p:txBody>
      </p:sp>
      <p:sp>
        <p:nvSpPr>
          <p:cNvPr id="7" name="Rectángulo 6">
            <a:extLst>
              <a:ext uri="{FF2B5EF4-FFF2-40B4-BE49-F238E27FC236}">
                <a16:creationId xmlns:a16="http://schemas.microsoft.com/office/drawing/2014/main" id="{1A528447-7063-42B6-93B3-8F6C0474B56C}"/>
              </a:ext>
            </a:extLst>
          </p:cNvPr>
          <p:cNvSpPr/>
          <p:nvPr/>
        </p:nvSpPr>
        <p:spPr>
          <a:xfrm>
            <a:off x="0" y="6636318"/>
            <a:ext cx="12192000" cy="22168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de Sociedades Activas</a:t>
            </a:r>
          </a:p>
        </p:txBody>
      </p:sp>
      <p:sp>
        <p:nvSpPr>
          <p:cNvPr id="10" name="Rectángulo 9">
            <a:extLst>
              <a:ext uri="{FF2B5EF4-FFF2-40B4-BE49-F238E27FC236}">
                <a16:creationId xmlns:a16="http://schemas.microsoft.com/office/drawing/2014/main" id="{7FE8FC40-36D5-4667-8043-6825D04938AB}"/>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descr="Fondos oscuros-01.png">
            <a:extLst>
              <a:ext uri="{FF2B5EF4-FFF2-40B4-BE49-F238E27FC236}">
                <a16:creationId xmlns:a16="http://schemas.microsoft.com/office/drawing/2014/main" id="{77D0A3E3-A18D-47CA-BA2D-A8A4018AF9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3" name="CuadroTexto 12">
            <a:extLst>
              <a:ext uri="{FF2B5EF4-FFF2-40B4-BE49-F238E27FC236}">
                <a16:creationId xmlns:a16="http://schemas.microsoft.com/office/drawing/2014/main" id="{617FC666-A59F-4AAC-BA07-3321FDD7BD6C}"/>
              </a:ext>
            </a:extLst>
          </p:cNvPr>
          <p:cNvSpPr txBox="1"/>
          <p:nvPr/>
        </p:nvSpPr>
        <p:spPr>
          <a:xfrm>
            <a:off x="4345757" y="246800"/>
            <a:ext cx="7193871" cy="523220"/>
          </a:xfrm>
          <a:prstGeom prst="rect">
            <a:avLst/>
          </a:prstGeom>
          <a:noFill/>
        </p:spPr>
        <p:txBody>
          <a:bodyPr wrap="square" rtlCol="0">
            <a:spAutoFit/>
          </a:bodyPr>
          <a:lstStyle/>
          <a:p>
            <a:pPr algn="r"/>
            <a:r>
              <a:rPr lang="es-CO" sz="2800" b="1" dirty="0">
                <a:solidFill>
                  <a:schemeClr val="bg1"/>
                </a:solidFill>
              </a:rPr>
              <a:t>DESTINACIÓN DEPOSITARIO PROVISIONAL</a:t>
            </a:r>
            <a:endParaRPr lang="es-ES" sz="2800" dirty="0">
              <a:solidFill>
                <a:schemeClr val="bg1"/>
              </a:solidFill>
            </a:endParaRPr>
          </a:p>
        </p:txBody>
      </p:sp>
    </p:spTree>
    <p:extLst>
      <p:ext uri="{BB962C8B-B14F-4D97-AF65-F5344CB8AC3E}">
        <p14:creationId xmlns:p14="http://schemas.microsoft.com/office/powerpoint/2010/main" val="157004860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5"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6" name="Marcador de contenido 5">
            <a:extLst>
              <a:ext uri="{FF2B5EF4-FFF2-40B4-BE49-F238E27FC236}">
                <a16:creationId xmlns:a16="http://schemas.microsoft.com/office/drawing/2014/main" id="{69DCB847-B6C7-42F6-ABEB-99F1F76179A0}"/>
              </a:ext>
            </a:extLst>
          </p:cNvPr>
          <p:cNvSpPr>
            <a:spLocks noGrp="1"/>
          </p:cNvSpPr>
          <p:nvPr>
            <p:ph idx="1"/>
          </p:nvPr>
        </p:nvSpPr>
        <p:spPr>
          <a:xfrm>
            <a:off x="1981200" y="1412776"/>
            <a:ext cx="8229600" cy="5256584"/>
          </a:xfrm>
        </p:spPr>
        <p:txBody>
          <a:bodyPr>
            <a:normAutofit/>
          </a:bodyPr>
          <a:lstStyle/>
          <a:p>
            <a:pPr marL="0" indent="0" algn="just">
              <a:buNone/>
            </a:pPr>
            <a:endParaRPr lang="es-CO" sz="2100" dirty="0"/>
          </a:p>
          <a:p>
            <a:pPr marL="0" indent="0" algn="just">
              <a:buNone/>
            </a:pPr>
            <a:r>
              <a:rPr lang="es-CO" sz="2100" dirty="0"/>
              <a:t>En el año 2005 la Superintendencia de la Economía Solidaria dispuso </a:t>
            </a:r>
            <a:r>
              <a:rPr lang="es-CO" sz="2100" b="1" dirty="0"/>
              <a:t>tomar posesión</a:t>
            </a:r>
            <a:r>
              <a:rPr lang="es-CO" sz="2100" dirty="0"/>
              <a:t> </a:t>
            </a:r>
            <a:r>
              <a:rPr lang="es-CO" sz="2100" b="1" dirty="0"/>
              <a:t>de la COOPERATIVA COPSERVIR</a:t>
            </a:r>
            <a:r>
              <a:rPr lang="es-CO" sz="2100" dirty="0"/>
              <a:t>. </a:t>
            </a:r>
          </a:p>
          <a:p>
            <a:pPr marL="0" indent="0" algn="just">
              <a:buNone/>
            </a:pPr>
            <a:endParaRPr lang="es-CO" sz="2100" dirty="0"/>
          </a:p>
          <a:p>
            <a:pPr marL="0" indent="0" algn="just">
              <a:buNone/>
            </a:pPr>
            <a:r>
              <a:rPr lang="es-CO" sz="2100" dirty="0"/>
              <a:t>Mediante Resolución 394 de noviembre de 2017 la medida de intervención sobre Copservir se prorrogó por dos años más.  </a:t>
            </a:r>
          </a:p>
          <a:p>
            <a:pPr marL="0" indent="0" algn="just">
              <a:buNone/>
            </a:pPr>
            <a:endParaRPr lang="es-CO" sz="2100" dirty="0"/>
          </a:p>
          <a:p>
            <a:pPr marL="0" indent="0" algn="just">
              <a:buNone/>
            </a:pPr>
            <a:r>
              <a:rPr lang="es-CO" sz="2100" dirty="0"/>
              <a:t>En el año 2007 la Superintendencia designó como Agente Especial al señor Andrés Hernández Bohmer. </a:t>
            </a:r>
          </a:p>
          <a:p>
            <a:pPr marL="0" indent="0" algn="just">
              <a:buNone/>
            </a:pPr>
            <a:endParaRPr lang="es-CO" sz="2100" dirty="0"/>
          </a:p>
          <a:p>
            <a:pPr marL="0" indent="0" algn="just">
              <a:buNone/>
            </a:pPr>
            <a:r>
              <a:rPr lang="es-CO" sz="2100" dirty="0"/>
              <a:t>El 27 de julio de 2017 la Superintendencia designó como nuevo Agente Especial a Martha Cecilia Caracas Montaño, quien fue removida el 14 de agosto de 2017, cuando se designa a Ricardo Umaña Villanueva. </a:t>
            </a:r>
            <a:endParaRPr lang="es-CO" sz="2100" dirty="0">
              <a:cs typeface="Arial" panose="020B0604020202020204" pitchFamily="34" charset="0"/>
            </a:endParaRPr>
          </a:p>
          <a:p>
            <a:pPr marL="0" indent="0" algn="just">
              <a:buNone/>
            </a:pPr>
            <a:endParaRPr lang="es-CO" dirty="0"/>
          </a:p>
          <a:p>
            <a:pPr marL="0" indent="0">
              <a:buNone/>
            </a:pPr>
            <a:endParaRPr lang="es-CO" dirty="0"/>
          </a:p>
        </p:txBody>
      </p:sp>
      <p:sp>
        <p:nvSpPr>
          <p:cNvPr id="7" name="Rectángulo 6">
            <a:extLst>
              <a:ext uri="{FF2B5EF4-FFF2-40B4-BE49-F238E27FC236}">
                <a16:creationId xmlns:a16="http://schemas.microsoft.com/office/drawing/2014/main" id="{6701FFF4-5CCA-43B0-9D1E-54AC354E9A41}"/>
              </a:ext>
            </a:extLst>
          </p:cNvPr>
          <p:cNvSpPr/>
          <p:nvPr/>
        </p:nvSpPr>
        <p:spPr>
          <a:xfrm>
            <a:off x="0" y="6636318"/>
            <a:ext cx="12192000" cy="22168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de Sociedades Activas</a:t>
            </a:r>
          </a:p>
        </p:txBody>
      </p:sp>
      <p:sp>
        <p:nvSpPr>
          <p:cNvPr id="8" name="Rectángulo 7">
            <a:extLst>
              <a:ext uri="{FF2B5EF4-FFF2-40B4-BE49-F238E27FC236}">
                <a16:creationId xmlns:a16="http://schemas.microsoft.com/office/drawing/2014/main" id="{0ECCDEFC-AD9A-427B-B509-8282DE3D65D0}"/>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a:extLst>
              <a:ext uri="{FF2B5EF4-FFF2-40B4-BE49-F238E27FC236}">
                <a16:creationId xmlns:a16="http://schemas.microsoft.com/office/drawing/2014/main" id="{3FDBB59C-F11B-451F-866F-2DF223FBE4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0" name="CuadroTexto 9">
            <a:extLst>
              <a:ext uri="{FF2B5EF4-FFF2-40B4-BE49-F238E27FC236}">
                <a16:creationId xmlns:a16="http://schemas.microsoft.com/office/drawing/2014/main" id="{BAF402B9-40F8-4154-AC7B-AE680418F95F}"/>
              </a:ext>
            </a:extLst>
          </p:cNvPr>
          <p:cNvSpPr txBox="1"/>
          <p:nvPr/>
        </p:nvSpPr>
        <p:spPr>
          <a:xfrm>
            <a:off x="3035431" y="246800"/>
            <a:ext cx="8504197" cy="954107"/>
          </a:xfrm>
          <a:prstGeom prst="rect">
            <a:avLst/>
          </a:prstGeom>
          <a:noFill/>
        </p:spPr>
        <p:txBody>
          <a:bodyPr wrap="square" rtlCol="0">
            <a:spAutoFit/>
          </a:bodyPr>
          <a:lstStyle/>
          <a:p>
            <a:pPr algn="r"/>
            <a:r>
              <a:rPr lang="es-CO" sz="2800" b="1" dirty="0">
                <a:solidFill>
                  <a:schemeClr val="bg1"/>
                </a:solidFill>
              </a:rPr>
              <a:t>EN CUANTO A LA INTERVENCIÓN ADMINISTRATIVA DE LA SUPERTINTENDENCIA DE ECONOMÍA SOLIDARIA</a:t>
            </a:r>
            <a:endParaRPr lang="es-ES" sz="2800" dirty="0">
              <a:solidFill>
                <a:schemeClr val="bg1"/>
              </a:solidFill>
            </a:endParaRPr>
          </a:p>
        </p:txBody>
      </p:sp>
    </p:spTree>
    <p:extLst>
      <p:ext uri="{BB962C8B-B14F-4D97-AF65-F5344CB8AC3E}">
        <p14:creationId xmlns:p14="http://schemas.microsoft.com/office/powerpoint/2010/main" val="141887195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5"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5" name="Título 4">
            <a:extLst>
              <a:ext uri="{FF2B5EF4-FFF2-40B4-BE49-F238E27FC236}">
                <a16:creationId xmlns:a16="http://schemas.microsoft.com/office/drawing/2014/main" id="{171487EA-38DD-47BA-94E7-9084076978A2}"/>
              </a:ext>
            </a:extLst>
          </p:cNvPr>
          <p:cNvSpPr>
            <a:spLocks noGrp="1"/>
          </p:cNvSpPr>
          <p:nvPr>
            <p:ph type="title"/>
          </p:nvPr>
        </p:nvSpPr>
        <p:spPr>
          <a:xfrm>
            <a:off x="3287688" y="548680"/>
            <a:ext cx="6923112" cy="1156990"/>
          </a:xfrm>
        </p:spPr>
        <p:txBody>
          <a:bodyPr>
            <a:noAutofit/>
          </a:bodyPr>
          <a:lstStyle/>
          <a:p>
            <a:pPr algn="r"/>
            <a:r>
              <a:rPr lang="es-CO" sz="1800" b="1" u="sng" dirty="0"/>
              <a:t>EN CUANTO A LA INTERVENCION ADMINISTRATIVA DE LA SUPERINTENDENCIA DE ECONOMIA SOLIDARIA  </a:t>
            </a:r>
            <a:br>
              <a:rPr lang="es-CO" dirty="0"/>
            </a:br>
            <a:br>
              <a:rPr lang="es-CO" sz="1800" dirty="0"/>
            </a:br>
            <a:br>
              <a:rPr lang="es-CO" sz="1800" dirty="0"/>
            </a:br>
            <a:endParaRPr lang="es-CO" sz="1800" dirty="0"/>
          </a:p>
        </p:txBody>
      </p:sp>
      <p:sp>
        <p:nvSpPr>
          <p:cNvPr id="6" name="Marcador de contenido 5">
            <a:extLst>
              <a:ext uri="{FF2B5EF4-FFF2-40B4-BE49-F238E27FC236}">
                <a16:creationId xmlns:a16="http://schemas.microsoft.com/office/drawing/2014/main" id="{69DCB847-B6C7-42F6-ABEB-99F1F76179A0}"/>
              </a:ext>
            </a:extLst>
          </p:cNvPr>
          <p:cNvSpPr>
            <a:spLocks noGrp="1"/>
          </p:cNvSpPr>
          <p:nvPr>
            <p:ph idx="1"/>
          </p:nvPr>
        </p:nvSpPr>
        <p:spPr>
          <a:xfrm>
            <a:off x="1981200" y="1412776"/>
            <a:ext cx="8229600" cy="5256584"/>
          </a:xfrm>
        </p:spPr>
        <p:txBody>
          <a:bodyPr>
            <a:normAutofit/>
          </a:bodyPr>
          <a:lstStyle/>
          <a:p>
            <a:pPr marL="0" indent="0" algn="just">
              <a:buNone/>
            </a:pPr>
            <a:endParaRPr lang="es-CO" sz="2100" dirty="0"/>
          </a:p>
          <a:p>
            <a:pPr marL="0" indent="0" algn="just">
              <a:buNone/>
            </a:pPr>
            <a:endParaRPr lang="es-CO" sz="2100" dirty="0"/>
          </a:p>
          <a:p>
            <a:pPr marL="0" indent="0" algn="just">
              <a:buNone/>
            </a:pPr>
            <a:r>
              <a:rPr lang="es-CO" sz="2100" dirty="0"/>
              <a:t>La función de la Superintendencia de Economía Solidaria es “ejercer la protección de los intereses de los asociados de las organizaciones de la economía solidaria, de los terceros y de la comunidad” (Numeral 2º Articulo 35 de la ley 454 de 1998) y su medida recae sobre la COOPERATIVA. </a:t>
            </a:r>
          </a:p>
          <a:p>
            <a:pPr marL="0" indent="0" algn="just">
              <a:buNone/>
            </a:pPr>
            <a:endParaRPr lang="es-CO" dirty="0"/>
          </a:p>
          <a:p>
            <a:pPr marL="0" indent="0">
              <a:buNone/>
            </a:pPr>
            <a:endParaRPr lang="es-CO" dirty="0"/>
          </a:p>
        </p:txBody>
      </p:sp>
      <p:sp>
        <p:nvSpPr>
          <p:cNvPr id="7" name="Rectángulo 6">
            <a:extLst>
              <a:ext uri="{FF2B5EF4-FFF2-40B4-BE49-F238E27FC236}">
                <a16:creationId xmlns:a16="http://schemas.microsoft.com/office/drawing/2014/main" id="{215A04B5-89EC-45D1-B91D-B7F0531E1FE5}"/>
              </a:ext>
            </a:extLst>
          </p:cNvPr>
          <p:cNvSpPr/>
          <p:nvPr/>
        </p:nvSpPr>
        <p:spPr>
          <a:xfrm>
            <a:off x="0" y="6636318"/>
            <a:ext cx="12192000" cy="22168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de Sociedades Activas</a:t>
            </a:r>
          </a:p>
        </p:txBody>
      </p:sp>
      <p:sp>
        <p:nvSpPr>
          <p:cNvPr id="8" name="Rectángulo 7">
            <a:extLst>
              <a:ext uri="{FF2B5EF4-FFF2-40B4-BE49-F238E27FC236}">
                <a16:creationId xmlns:a16="http://schemas.microsoft.com/office/drawing/2014/main" id="{CCC4E3C7-1E6C-4197-BF60-EE359A32CA23}"/>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a:extLst>
              <a:ext uri="{FF2B5EF4-FFF2-40B4-BE49-F238E27FC236}">
                <a16:creationId xmlns:a16="http://schemas.microsoft.com/office/drawing/2014/main" id="{047D0630-9329-4284-8B3E-0D7D809AC6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0" name="CuadroTexto 9">
            <a:extLst>
              <a:ext uri="{FF2B5EF4-FFF2-40B4-BE49-F238E27FC236}">
                <a16:creationId xmlns:a16="http://schemas.microsoft.com/office/drawing/2014/main" id="{21FAD4F0-FA24-47C2-9F81-6A4223BAFC7D}"/>
              </a:ext>
            </a:extLst>
          </p:cNvPr>
          <p:cNvSpPr txBox="1"/>
          <p:nvPr/>
        </p:nvSpPr>
        <p:spPr>
          <a:xfrm>
            <a:off x="3035431" y="246800"/>
            <a:ext cx="8504197" cy="954107"/>
          </a:xfrm>
          <a:prstGeom prst="rect">
            <a:avLst/>
          </a:prstGeom>
          <a:noFill/>
        </p:spPr>
        <p:txBody>
          <a:bodyPr wrap="square" rtlCol="0">
            <a:spAutoFit/>
          </a:bodyPr>
          <a:lstStyle/>
          <a:p>
            <a:pPr algn="r"/>
            <a:r>
              <a:rPr lang="es-CO" sz="2800" b="1" dirty="0">
                <a:solidFill>
                  <a:schemeClr val="bg1"/>
                </a:solidFill>
              </a:rPr>
              <a:t>EN CUANTO A LA INTERVENCIÓN ADMINISTRATIVA DE LA SUPERTINTENDENCIA DE ECONOMÍA SOLIDARIA</a:t>
            </a:r>
            <a:endParaRPr lang="es-ES" sz="2800" dirty="0">
              <a:solidFill>
                <a:schemeClr val="bg1"/>
              </a:solidFill>
            </a:endParaRPr>
          </a:p>
        </p:txBody>
      </p:sp>
    </p:spTree>
    <p:extLst>
      <p:ext uri="{BB962C8B-B14F-4D97-AF65-F5344CB8AC3E}">
        <p14:creationId xmlns:p14="http://schemas.microsoft.com/office/powerpoint/2010/main" val="70289002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5"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6" name="Marcador de contenido 5">
            <a:extLst>
              <a:ext uri="{FF2B5EF4-FFF2-40B4-BE49-F238E27FC236}">
                <a16:creationId xmlns:a16="http://schemas.microsoft.com/office/drawing/2014/main" id="{69DCB847-B6C7-42F6-ABEB-99F1F76179A0}"/>
              </a:ext>
            </a:extLst>
          </p:cNvPr>
          <p:cNvSpPr>
            <a:spLocks noGrp="1"/>
          </p:cNvSpPr>
          <p:nvPr>
            <p:ph idx="1"/>
          </p:nvPr>
        </p:nvSpPr>
        <p:spPr>
          <a:xfrm>
            <a:off x="1981200" y="1792898"/>
            <a:ext cx="8229600" cy="4300398"/>
          </a:xfrm>
        </p:spPr>
        <p:txBody>
          <a:bodyPr>
            <a:normAutofit fontScale="85000" lnSpcReduction="10000"/>
          </a:bodyPr>
          <a:lstStyle/>
          <a:p>
            <a:pPr marL="0" indent="0" algn="just">
              <a:buNone/>
            </a:pPr>
            <a:r>
              <a:rPr lang="es-CO" sz="2600" dirty="0"/>
              <a:t>COPSERVIR por su naturaleza tiene 2 actividades diferentes, respecto de las cuales cuenta con activos y pasivos independientemente relacionados: </a:t>
            </a:r>
          </a:p>
          <a:p>
            <a:pPr marL="0" indent="0" algn="just">
              <a:buNone/>
            </a:pPr>
            <a:endParaRPr lang="es-CO" sz="2600" b="1" dirty="0"/>
          </a:p>
          <a:p>
            <a:pPr marL="0" indent="0" algn="just">
              <a:buNone/>
            </a:pPr>
            <a:r>
              <a:rPr lang="es-CO" sz="2600" b="1" dirty="0"/>
              <a:t>i) </a:t>
            </a:r>
            <a:r>
              <a:rPr lang="es-CO" sz="2600" dirty="0"/>
              <a:t>La actividad civil</a:t>
            </a:r>
            <a:r>
              <a:rPr lang="es-CO" sz="2600" b="1" dirty="0"/>
              <a:t> </a:t>
            </a:r>
            <a:r>
              <a:rPr lang="es-CO" sz="2600" dirty="0"/>
              <a:t>que relaciona a la Cooperativa con sus asociados  en una actividad de administrar los aportes de los asociados  y  el otorgamiento de créditos para vivienda, mejora de vivienda, libre inversión, vehículo, estudio </a:t>
            </a:r>
            <a:r>
              <a:rPr lang="es-CO" sz="2600" dirty="0" err="1"/>
              <a:t>etc</a:t>
            </a:r>
            <a:r>
              <a:rPr lang="es-CO" sz="2600" dirty="0"/>
              <a:t>; y </a:t>
            </a:r>
          </a:p>
          <a:p>
            <a:pPr marL="0" indent="0">
              <a:buNone/>
            </a:pPr>
            <a:endParaRPr lang="es-CO" sz="2600" b="1" dirty="0"/>
          </a:p>
          <a:p>
            <a:pPr marL="0" indent="0" algn="just">
              <a:buNone/>
            </a:pPr>
            <a:r>
              <a:rPr lang="es-CO" sz="2600" b="1" dirty="0"/>
              <a:t>ii)</a:t>
            </a:r>
            <a:r>
              <a:rPr lang="es-CO" sz="2600" dirty="0"/>
              <a:t> La actividad COMERCIAL objeto del proceso de extinción de domino, que corresponde a la actividad de los más de 800 establecimientos de comercio de la cadena Drogas la Rebaja, entregada por la F.G.N. a la extinta DN.E. y actualmente bajo administración de SAE S.A.S.   </a:t>
            </a:r>
          </a:p>
          <a:p>
            <a:pPr marL="0" indent="0">
              <a:buNone/>
            </a:pPr>
            <a:endParaRPr lang="es-CO" dirty="0"/>
          </a:p>
        </p:txBody>
      </p:sp>
      <p:sp>
        <p:nvSpPr>
          <p:cNvPr id="7" name="Rectángulo 6">
            <a:extLst>
              <a:ext uri="{FF2B5EF4-FFF2-40B4-BE49-F238E27FC236}">
                <a16:creationId xmlns:a16="http://schemas.microsoft.com/office/drawing/2014/main" id="{EB0753B9-7FB7-4B02-9BEB-F795107630B6}"/>
              </a:ext>
            </a:extLst>
          </p:cNvPr>
          <p:cNvSpPr/>
          <p:nvPr/>
        </p:nvSpPr>
        <p:spPr>
          <a:xfrm>
            <a:off x="0" y="6636318"/>
            <a:ext cx="12192000" cy="22168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de Sociedades Activas</a:t>
            </a:r>
          </a:p>
        </p:txBody>
      </p:sp>
      <p:sp>
        <p:nvSpPr>
          <p:cNvPr id="10" name="Rectángulo 9">
            <a:extLst>
              <a:ext uri="{FF2B5EF4-FFF2-40B4-BE49-F238E27FC236}">
                <a16:creationId xmlns:a16="http://schemas.microsoft.com/office/drawing/2014/main" id="{05E48EA8-BD36-4EDB-8AB2-EF767535AA2D}"/>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descr="Fondos oscuros-01.png">
            <a:extLst>
              <a:ext uri="{FF2B5EF4-FFF2-40B4-BE49-F238E27FC236}">
                <a16:creationId xmlns:a16="http://schemas.microsoft.com/office/drawing/2014/main" id="{602AD5EB-B5A6-4739-A71E-4BC9953F8D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3" name="CuadroTexto 12">
            <a:extLst>
              <a:ext uri="{FF2B5EF4-FFF2-40B4-BE49-F238E27FC236}">
                <a16:creationId xmlns:a16="http://schemas.microsoft.com/office/drawing/2014/main" id="{23B5F113-F6C3-4C32-B6B6-0BF32C81F02A}"/>
              </a:ext>
            </a:extLst>
          </p:cNvPr>
          <p:cNvSpPr txBox="1"/>
          <p:nvPr/>
        </p:nvSpPr>
        <p:spPr>
          <a:xfrm>
            <a:off x="3035431" y="246800"/>
            <a:ext cx="8504197" cy="523220"/>
          </a:xfrm>
          <a:prstGeom prst="rect">
            <a:avLst/>
          </a:prstGeom>
          <a:noFill/>
        </p:spPr>
        <p:txBody>
          <a:bodyPr wrap="square" rtlCol="0">
            <a:spAutoFit/>
          </a:bodyPr>
          <a:lstStyle/>
          <a:p>
            <a:pPr algn="r"/>
            <a:r>
              <a:rPr lang="es-CO" sz="2800" b="1" dirty="0">
                <a:solidFill>
                  <a:schemeClr val="bg1"/>
                </a:solidFill>
              </a:rPr>
              <a:t>ASPECTOS OPERATIVOS DE COOPSERVIR</a:t>
            </a:r>
            <a:endParaRPr lang="es-ES" sz="2800" dirty="0">
              <a:solidFill>
                <a:schemeClr val="bg1"/>
              </a:solidFill>
            </a:endParaRPr>
          </a:p>
        </p:txBody>
      </p:sp>
    </p:spTree>
    <p:extLst>
      <p:ext uri="{BB962C8B-B14F-4D97-AF65-F5344CB8AC3E}">
        <p14:creationId xmlns:p14="http://schemas.microsoft.com/office/powerpoint/2010/main" val="64863137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5"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5" name="Título 4">
            <a:extLst>
              <a:ext uri="{FF2B5EF4-FFF2-40B4-BE49-F238E27FC236}">
                <a16:creationId xmlns:a16="http://schemas.microsoft.com/office/drawing/2014/main" id="{171487EA-38DD-47BA-94E7-9084076978A2}"/>
              </a:ext>
            </a:extLst>
          </p:cNvPr>
          <p:cNvSpPr>
            <a:spLocks noGrp="1"/>
          </p:cNvSpPr>
          <p:nvPr>
            <p:ph type="title"/>
          </p:nvPr>
        </p:nvSpPr>
        <p:spPr>
          <a:xfrm>
            <a:off x="3746501" y="615826"/>
            <a:ext cx="6464299" cy="1156990"/>
          </a:xfrm>
        </p:spPr>
        <p:txBody>
          <a:bodyPr>
            <a:normAutofit/>
          </a:bodyPr>
          <a:lstStyle/>
          <a:p>
            <a:r>
              <a:rPr lang="es-CO" sz="2200" b="1" dirty="0"/>
              <a:t>				</a:t>
            </a:r>
            <a:r>
              <a:rPr lang="es-CO" sz="2200" b="1" u="sng" dirty="0"/>
              <a:t>SITUACIÓN ACTUAL</a:t>
            </a:r>
            <a:br>
              <a:rPr lang="es-CO" dirty="0"/>
            </a:br>
            <a:br>
              <a:rPr lang="es-CO" sz="1800" dirty="0"/>
            </a:br>
            <a:endParaRPr lang="es-CO" sz="1800" dirty="0"/>
          </a:p>
        </p:txBody>
      </p:sp>
      <p:sp>
        <p:nvSpPr>
          <p:cNvPr id="6" name="Marcador de contenido 5">
            <a:extLst>
              <a:ext uri="{FF2B5EF4-FFF2-40B4-BE49-F238E27FC236}">
                <a16:creationId xmlns:a16="http://schemas.microsoft.com/office/drawing/2014/main" id="{69DCB847-B6C7-42F6-ABEB-99F1F76179A0}"/>
              </a:ext>
            </a:extLst>
          </p:cNvPr>
          <p:cNvSpPr>
            <a:spLocks noGrp="1"/>
          </p:cNvSpPr>
          <p:nvPr>
            <p:ph idx="1"/>
          </p:nvPr>
        </p:nvSpPr>
        <p:spPr>
          <a:xfrm>
            <a:off x="1981200" y="1600200"/>
            <a:ext cx="8229600" cy="4890413"/>
          </a:xfrm>
        </p:spPr>
        <p:txBody>
          <a:bodyPr>
            <a:normAutofit fontScale="32500" lnSpcReduction="20000"/>
          </a:bodyPr>
          <a:lstStyle/>
          <a:p>
            <a:pPr marL="0" indent="0" algn="just">
              <a:buNone/>
            </a:pPr>
            <a:endParaRPr lang="es-CO" sz="8000" dirty="0"/>
          </a:p>
          <a:p>
            <a:pPr marL="0" indent="0" algn="just">
              <a:lnSpc>
                <a:spcPct val="120000"/>
              </a:lnSpc>
              <a:buNone/>
            </a:pPr>
            <a:r>
              <a:rPr lang="es-CO" sz="6200" dirty="0"/>
              <a:t>Debido a la coincidencia en la calidad de Depositario provisional de los establecimientos de comercio y Agente especial de la Cooperativa, en cabeza del señor Andrés Hernández Bohmer, desde el año 2007 hasta el 2017, la administración de los establecimientos de comercio se realizó a través de una tesorería centralizada con la Cooperativa.  </a:t>
            </a:r>
          </a:p>
          <a:p>
            <a:pPr marL="0" indent="0">
              <a:lnSpc>
                <a:spcPct val="120000"/>
              </a:lnSpc>
              <a:buNone/>
            </a:pPr>
            <a:endParaRPr lang="es-CO" sz="6200" dirty="0"/>
          </a:p>
          <a:p>
            <a:pPr marL="0" indent="0" algn="just">
              <a:lnSpc>
                <a:spcPct val="120000"/>
              </a:lnSpc>
              <a:buNone/>
            </a:pPr>
            <a:r>
              <a:rPr lang="es-CO" sz="6200" dirty="0"/>
              <a:t>Por cuenta de la decisión de la Superintendencia, actualmente la condición de Agente Especial y depositario provisional no coinciden en la misma persona. </a:t>
            </a:r>
          </a:p>
          <a:p>
            <a:pPr marL="0" indent="0">
              <a:lnSpc>
                <a:spcPct val="120000"/>
              </a:lnSpc>
              <a:buNone/>
            </a:pPr>
            <a:endParaRPr lang="es-CO" sz="6200" dirty="0"/>
          </a:p>
          <a:p>
            <a:pPr marL="0" indent="0" algn="just">
              <a:lnSpc>
                <a:spcPct val="120000"/>
              </a:lnSpc>
              <a:buNone/>
            </a:pPr>
            <a:r>
              <a:rPr lang="es-CO" sz="6200" dirty="0"/>
              <a:t>Es responsabilidad de SAE S.A.S administrar los establecimientos de comercio  y demás bienes objeto de medida cautelar de Extinción de Dominio, procurando mantenerlos productivos y rentables. </a:t>
            </a:r>
          </a:p>
          <a:p>
            <a:pPr marL="0" indent="0">
              <a:lnSpc>
                <a:spcPct val="120000"/>
              </a:lnSpc>
              <a:buNone/>
            </a:pPr>
            <a:endParaRPr lang="es-CO" sz="6200" dirty="0"/>
          </a:p>
          <a:p>
            <a:pPr marL="0" indent="0">
              <a:buNone/>
            </a:pPr>
            <a:endParaRPr lang="es-CO" dirty="0"/>
          </a:p>
        </p:txBody>
      </p:sp>
      <p:sp>
        <p:nvSpPr>
          <p:cNvPr id="7" name="Rectángulo 6">
            <a:extLst>
              <a:ext uri="{FF2B5EF4-FFF2-40B4-BE49-F238E27FC236}">
                <a16:creationId xmlns:a16="http://schemas.microsoft.com/office/drawing/2014/main" id="{324B95C6-17A0-4A6F-A473-8DE4DF1A45E0}"/>
              </a:ext>
            </a:extLst>
          </p:cNvPr>
          <p:cNvSpPr/>
          <p:nvPr/>
        </p:nvSpPr>
        <p:spPr>
          <a:xfrm>
            <a:off x="0" y="6636318"/>
            <a:ext cx="12192000" cy="22168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de Sociedades Activas</a:t>
            </a:r>
          </a:p>
        </p:txBody>
      </p:sp>
      <p:sp>
        <p:nvSpPr>
          <p:cNvPr id="8" name="Rectángulo 7">
            <a:extLst>
              <a:ext uri="{FF2B5EF4-FFF2-40B4-BE49-F238E27FC236}">
                <a16:creationId xmlns:a16="http://schemas.microsoft.com/office/drawing/2014/main" id="{5EDE528E-E924-43F0-8C60-BCE3317374FC}"/>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a:extLst>
              <a:ext uri="{FF2B5EF4-FFF2-40B4-BE49-F238E27FC236}">
                <a16:creationId xmlns:a16="http://schemas.microsoft.com/office/drawing/2014/main" id="{5CDC40CE-7F39-4E35-8753-E42FA726D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0" name="CuadroTexto 9">
            <a:extLst>
              <a:ext uri="{FF2B5EF4-FFF2-40B4-BE49-F238E27FC236}">
                <a16:creationId xmlns:a16="http://schemas.microsoft.com/office/drawing/2014/main" id="{95C3616B-0C40-4B42-816E-643EE52677C0}"/>
              </a:ext>
            </a:extLst>
          </p:cNvPr>
          <p:cNvSpPr txBox="1"/>
          <p:nvPr/>
        </p:nvSpPr>
        <p:spPr>
          <a:xfrm>
            <a:off x="3035431" y="246800"/>
            <a:ext cx="8504197" cy="523220"/>
          </a:xfrm>
          <a:prstGeom prst="rect">
            <a:avLst/>
          </a:prstGeom>
          <a:noFill/>
        </p:spPr>
        <p:txBody>
          <a:bodyPr wrap="square" rtlCol="0">
            <a:spAutoFit/>
          </a:bodyPr>
          <a:lstStyle/>
          <a:p>
            <a:pPr algn="r"/>
            <a:r>
              <a:rPr lang="es-CO" sz="2800" b="1" dirty="0">
                <a:solidFill>
                  <a:schemeClr val="bg1"/>
                </a:solidFill>
              </a:rPr>
              <a:t>SITUACIÓN ACTUAL</a:t>
            </a:r>
            <a:endParaRPr lang="es-ES" sz="2800" dirty="0">
              <a:solidFill>
                <a:schemeClr val="bg1"/>
              </a:solidFill>
            </a:endParaRPr>
          </a:p>
        </p:txBody>
      </p:sp>
    </p:spTree>
    <p:extLst>
      <p:ext uri="{BB962C8B-B14F-4D97-AF65-F5344CB8AC3E}">
        <p14:creationId xmlns:p14="http://schemas.microsoft.com/office/powerpoint/2010/main" val="77243185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5"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5" name="Título 4">
            <a:extLst>
              <a:ext uri="{FF2B5EF4-FFF2-40B4-BE49-F238E27FC236}">
                <a16:creationId xmlns:a16="http://schemas.microsoft.com/office/drawing/2014/main" id="{171487EA-38DD-47BA-94E7-9084076978A2}"/>
              </a:ext>
            </a:extLst>
          </p:cNvPr>
          <p:cNvSpPr>
            <a:spLocks noGrp="1"/>
          </p:cNvSpPr>
          <p:nvPr>
            <p:ph type="title"/>
          </p:nvPr>
        </p:nvSpPr>
        <p:spPr>
          <a:xfrm>
            <a:off x="3746501" y="615826"/>
            <a:ext cx="6464299" cy="1156990"/>
          </a:xfrm>
        </p:spPr>
        <p:txBody>
          <a:bodyPr>
            <a:normAutofit/>
          </a:bodyPr>
          <a:lstStyle/>
          <a:p>
            <a:r>
              <a:rPr lang="es-CO" sz="2200" b="1" dirty="0"/>
              <a:t>				</a:t>
            </a:r>
            <a:r>
              <a:rPr lang="es-CO" sz="2200" b="1" u="sng" dirty="0"/>
              <a:t>SITUACIÓN ACTUAL</a:t>
            </a:r>
            <a:br>
              <a:rPr lang="es-CO" dirty="0"/>
            </a:br>
            <a:br>
              <a:rPr lang="es-CO" sz="1800" dirty="0"/>
            </a:br>
            <a:endParaRPr lang="es-CO" sz="1800" dirty="0"/>
          </a:p>
        </p:txBody>
      </p:sp>
      <p:sp>
        <p:nvSpPr>
          <p:cNvPr id="6" name="Marcador de contenido 5">
            <a:extLst>
              <a:ext uri="{FF2B5EF4-FFF2-40B4-BE49-F238E27FC236}">
                <a16:creationId xmlns:a16="http://schemas.microsoft.com/office/drawing/2014/main" id="{69DCB847-B6C7-42F6-ABEB-99F1F76179A0}"/>
              </a:ext>
            </a:extLst>
          </p:cNvPr>
          <p:cNvSpPr>
            <a:spLocks noGrp="1"/>
          </p:cNvSpPr>
          <p:nvPr>
            <p:ph idx="1"/>
          </p:nvPr>
        </p:nvSpPr>
        <p:spPr>
          <a:xfrm>
            <a:off x="1981200" y="1600200"/>
            <a:ext cx="8229600" cy="4890413"/>
          </a:xfrm>
        </p:spPr>
        <p:txBody>
          <a:bodyPr>
            <a:normAutofit/>
          </a:bodyPr>
          <a:lstStyle/>
          <a:p>
            <a:pPr marL="0" indent="0" algn="just">
              <a:buNone/>
            </a:pPr>
            <a:r>
              <a:rPr lang="es-CO" sz="2000" dirty="0"/>
              <a:t>La representación legal de los establecimientos de comercio debe mantenerse en cabeza del depositario provisional de SAE, condición que se otorga en virtud  del Artículo 102 de la Ley 1708 de 2014. </a:t>
            </a:r>
          </a:p>
          <a:p>
            <a:pPr marL="0" indent="0">
              <a:buNone/>
            </a:pPr>
            <a:endParaRPr lang="es-CO" sz="2000" dirty="0"/>
          </a:p>
          <a:p>
            <a:pPr marL="0" indent="0" algn="just">
              <a:buNone/>
            </a:pPr>
            <a:r>
              <a:rPr lang="es-CO" sz="2000" dirty="0"/>
              <a:t>La función de intervención de la Superintendencia de Economía Solidaria es con respecto a la Cooperativa, y la desarrolla a través del nombramiento de un Agente Especial, sin potestad ni competencia para desplazar al depositario provisional de  SAE S.A.S. en la administración de los establecimientos de comercio.  </a:t>
            </a:r>
          </a:p>
          <a:p>
            <a:pPr marL="0" indent="0">
              <a:buNone/>
            </a:pPr>
            <a:endParaRPr lang="es-CO" dirty="0"/>
          </a:p>
        </p:txBody>
      </p:sp>
      <p:sp>
        <p:nvSpPr>
          <p:cNvPr id="7" name="Rectángulo 6">
            <a:extLst>
              <a:ext uri="{FF2B5EF4-FFF2-40B4-BE49-F238E27FC236}">
                <a16:creationId xmlns:a16="http://schemas.microsoft.com/office/drawing/2014/main" id="{102D371D-AB89-4CD0-8CC5-F362E4483D19}"/>
              </a:ext>
            </a:extLst>
          </p:cNvPr>
          <p:cNvSpPr/>
          <p:nvPr/>
        </p:nvSpPr>
        <p:spPr>
          <a:xfrm>
            <a:off x="0" y="6636318"/>
            <a:ext cx="12192000" cy="22168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de Sociedades Activas</a:t>
            </a:r>
          </a:p>
        </p:txBody>
      </p:sp>
      <p:sp>
        <p:nvSpPr>
          <p:cNvPr id="8" name="Rectángulo 7">
            <a:extLst>
              <a:ext uri="{FF2B5EF4-FFF2-40B4-BE49-F238E27FC236}">
                <a16:creationId xmlns:a16="http://schemas.microsoft.com/office/drawing/2014/main" id="{96E6B8D0-B737-4176-B79E-9FBD505DE801}"/>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a:extLst>
              <a:ext uri="{FF2B5EF4-FFF2-40B4-BE49-F238E27FC236}">
                <a16:creationId xmlns:a16="http://schemas.microsoft.com/office/drawing/2014/main" id="{D72524C4-2014-49BB-BE82-5E3B28C89F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0" name="CuadroTexto 9">
            <a:extLst>
              <a:ext uri="{FF2B5EF4-FFF2-40B4-BE49-F238E27FC236}">
                <a16:creationId xmlns:a16="http://schemas.microsoft.com/office/drawing/2014/main" id="{D9C79015-C696-40A9-9FA4-1882D23CC31D}"/>
              </a:ext>
            </a:extLst>
          </p:cNvPr>
          <p:cNvSpPr txBox="1"/>
          <p:nvPr/>
        </p:nvSpPr>
        <p:spPr>
          <a:xfrm>
            <a:off x="3035431" y="246800"/>
            <a:ext cx="8504197" cy="523220"/>
          </a:xfrm>
          <a:prstGeom prst="rect">
            <a:avLst/>
          </a:prstGeom>
          <a:noFill/>
        </p:spPr>
        <p:txBody>
          <a:bodyPr wrap="square" rtlCol="0">
            <a:spAutoFit/>
          </a:bodyPr>
          <a:lstStyle/>
          <a:p>
            <a:pPr algn="r"/>
            <a:r>
              <a:rPr lang="es-CO" sz="2800" b="1" dirty="0">
                <a:solidFill>
                  <a:schemeClr val="bg1"/>
                </a:solidFill>
              </a:rPr>
              <a:t>SITUACIÓN ACTUAL</a:t>
            </a:r>
            <a:endParaRPr lang="es-ES" sz="2800" dirty="0">
              <a:solidFill>
                <a:schemeClr val="bg1"/>
              </a:solidFill>
            </a:endParaRPr>
          </a:p>
        </p:txBody>
      </p:sp>
    </p:spTree>
    <p:extLst>
      <p:ext uri="{BB962C8B-B14F-4D97-AF65-F5344CB8AC3E}">
        <p14:creationId xmlns:p14="http://schemas.microsoft.com/office/powerpoint/2010/main" val="349842037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1999818" y="5027461"/>
            <a:ext cx="9539810" cy="403115"/>
            <a:chOff x="1571658" y="2599133"/>
            <a:chExt cx="5143482" cy="60007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3400404" y="1333410"/>
            <a:ext cx="8386784" cy="11203067"/>
          </a:xfrm>
          <a:prstGeom prst="rect">
            <a:avLst/>
          </a:prstGeom>
          <a:noFill/>
        </p:spPr>
        <p:txBody>
          <a:bodyPr wrap="square" rtlCol="0">
            <a:spAutoFit/>
          </a:bodyPr>
          <a:lstStyle/>
          <a:p>
            <a:pPr marL="342900" lvl="0" indent="-342900">
              <a:buFont typeface="+mj-lt"/>
              <a:buAutoNum type="arabicPeriod"/>
            </a:pPr>
            <a:r>
              <a:rPr lang="es-ES" sz="2400" dirty="0"/>
              <a:t>Verificación del Quorum.</a:t>
            </a:r>
            <a:endParaRPr lang="es-CO" sz="2400" dirty="0"/>
          </a:p>
          <a:p>
            <a:pPr marL="342900" lvl="0" indent="-342900">
              <a:buFont typeface="+mj-lt"/>
              <a:buAutoNum type="arabicPeriod"/>
            </a:pPr>
            <a:r>
              <a:rPr lang="es-ES" sz="2400" dirty="0"/>
              <a:t>Aprobación del orden del día</a:t>
            </a:r>
            <a:endParaRPr lang="es-CO" sz="2400" dirty="0"/>
          </a:p>
          <a:p>
            <a:pPr marL="342900" lvl="0" indent="-342900">
              <a:buFont typeface="+mj-lt"/>
              <a:buAutoNum type="arabicPeriod"/>
            </a:pPr>
            <a:r>
              <a:rPr lang="es-ES" sz="2400" dirty="0"/>
              <a:t>Comité Financiero</a:t>
            </a:r>
          </a:p>
          <a:p>
            <a:pPr marL="342900" indent="-342900">
              <a:buFont typeface="+mj-lt"/>
              <a:buAutoNum type="arabicPeriod"/>
            </a:pPr>
            <a:r>
              <a:rPr lang="es-ES" sz="2400" dirty="0"/>
              <a:t>Aprobación Modificaciones Contractuales</a:t>
            </a:r>
          </a:p>
          <a:p>
            <a:pPr marL="342900" lvl="0" indent="-342900">
              <a:buFont typeface="+mj-lt"/>
              <a:buAutoNum type="arabicPeriod"/>
            </a:pPr>
            <a:r>
              <a:rPr lang="es-ES" sz="2400" dirty="0"/>
              <a:t>Política para Destinación Provisional</a:t>
            </a:r>
            <a:endParaRPr lang="es-CO" sz="2400" dirty="0"/>
          </a:p>
          <a:p>
            <a:pPr marL="342900" lvl="0" indent="-342900">
              <a:buFont typeface="+mj-lt"/>
              <a:buAutoNum type="arabicPeriod"/>
            </a:pPr>
            <a:r>
              <a:rPr lang="es-ES" sz="2400" dirty="0"/>
              <a:t>Plan de Compras</a:t>
            </a:r>
            <a:endParaRPr lang="es-CO" sz="2400" dirty="0"/>
          </a:p>
          <a:p>
            <a:pPr marL="342900" lvl="0" indent="-342900">
              <a:buFont typeface="+mj-lt"/>
              <a:buAutoNum type="arabicPeriod"/>
            </a:pPr>
            <a:r>
              <a:rPr lang="es-ES" sz="2400" dirty="0"/>
              <a:t>Resultados de gestión plan estratégico cierre 2017</a:t>
            </a:r>
            <a:endParaRPr lang="es-CO" sz="2400" dirty="0"/>
          </a:p>
          <a:p>
            <a:pPr marL="342900" lvl="0" indent="-342900">
              <a:buFont typeface="+mj-lt"/>
              <a:buAutoNum type="arabicPeriod"/>
            </a:pPr>
            <a:r>
              <a:rPr lang="es-ES" sz="2400" dirty="0"/>
              <a:t>Resultados Gestión Comercial cierre 2017</a:t>
            </a:r>
            <a:endParaRPr lang="es-CO" sz="2400" dirty="0"/>
          </a:p>
          <a:p>
            <a:pPr marL="342900" lvl="0" indent="-342900">
              <a:buFont typeface="+mj-lt"/>
              <a:buAutoNum type="arabicPeriod"/>
            </a:pPr>
            <a:r>
              <a:rPr lang="es-ES" sz="2400" dirty="0"/>
              <a:t>Informe CEMEX</a:t>
            </a:r>
            <a:endParaRPr lang="es-CO" sz="2400" dirty="0"/>
          </a:p>
          <a:p>
            <a:pPr marL="342900" lvl="0" indent="-342900">
              <a:buFont typeface="+mj-lt"/>
              <a:buAutoNum type="arabicPeriod"/>
            </a:pPr>
            <a:r>
              <a:rPr lang="es-ES" sz="2400" dirty="0"/>
              <a:t>Informe Drogas la Rebaja</a:t>
            </a:r>
            <a:endParaRPr lang="es-CO" sz="2400" dirty="0"/>
          </a:p>
          <a:p>
            <a:pPr marL="342900" lvl="0" indent="-342900">
              <a:buFont typeface="+mj-lt"/>
              <a:buAutoNum type="arabicPeriod"/>
            </a:pPr>
            <a:r>
              <a:rPr lang="es-ES" sz="2400" dirty="0">
                <a:solidFill>
                  <a:schemeClr val="bg1"/>
                </a:solidFill>
              </a:rPr>
              <a:t> Informe Comité de Asignaciones y Contexto Bienes Rurales</a:t>
            </a:r>
            <a:endParaRPr lang="es-CO" sz="2400" dirty="0">
              <a:solidFill>
                <a:schemeClr val="bg1"/>
              </a:solidFill>
            </a:endParaRPr>
          </a:p>
          <a:p>
            <a:pPr marL="342900" lvl="0" indent="-342900">
              <a:buFont typeface="+mj-lt"/>
              <a:buAutoNum type="arabicPeriod"/>
            </a:pPr>
            <a:r>
              <a:rPr lang="es-ES" sz="2400" dirty="0"/>
              <a:t> Informe Comité Tripartito Enajenación Temprana</a:t>
            </a:r>
          </a:p>
          <a:p>
            <a:pPr marL="342900" lvl="0" indent="-342900">
              <a:buFont typeface="+mj-lt"/>
              <a:buAutoNum type="arabicPeriod"/>
            </a:pPr>
            <a:r>
              <a:rPr lang="es-ES" sz="2400" dirty="0"/>
              <a:t>Informe Diligencias de Secuestro</a:t>
            </a:r>
            <a:endParaRPr lang="es-CO" sz="2400" dirty="0"/>
          </a:p>
          <a:p>
            <a:pPr marL="342900" lvl="0" indent="-342900">
              <a:buFont typeface="+mj-lt"/>
              <a:buAutoNum type="arabicPeriod"/>
            </a:pPr>
            <a:r>
              <a:rPr lang="es-ES" sz="2400" dirty="0"/>
              <a:t>Proposiciones y Varios.</a:t>
            </a:r>
            <a:endParaRPr lang="es-CO" sz="2400" dirty="0"/>
          </a:p>
          <a:p>
            <a:pPr lvl="0">
              <a:lnSpc>
                <a:spcPct val="150000"/>
              </a:lnSpc>
            </a:pPr>
            <a:endParaRPr lang="es-CO" sz="2400" dirty="0"/>
          </a:p>
          <a:p>
            <a:pPr marL="342900" indent="-342900">
              <a:buAutoNum type="arabicPeriod" startAt="4"/>
            </a:pPr>
            <a:endParaRPr lang="es-CO" sz="2400" b="1" dirty="0"/>
          </a:p>
          <a:p>
            <a:pPr marL="342900" indent="-342900">
              <a:buAutoNum type="arabicPeriod" startAt="4"/>
            </a:pPr>
            <a:endParaRPr lang="es-CO" sz="2400" b="1" dirty="0"/>
          </a:p>
          <a:p>
            <a:r>
              <a:rPr lang="es-ES" sz="1400" dirty="0"/>
              <a:t>Anexo: Análisis inmuebles reportados por CISA presentado en la Junta Directiva del 25 de octubre de 2017.</a:t>
            </a:r>
            <a:endParaRPr lang="es-CO" sz="1400"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110</a:t>
            </a:fld>
            <a:endParaRPr lang="es-ES" dirty="0"/>
          </a:p>
        </p:txBody>
      </p:sp>
      <p:grpSp>
        <p:nvGrpSpPr>
          <p:cNvPr id="4" name="Grupo 3"/>
          <p:cNvGrpSpPr/>
          <p:nvPr/>
        </p:nvGrpSpPr>
        <p:grpSpPr>
          <a:xfrm>
            <a:off x="0" y="0"/>
            <a:ext cx="12192000" cy="1097280"/>
            <a:chOff x="0" y="0"/>
            <a:chExt cx="12192000" cy="1097280"/>
          </a:xfrm>
        </p:grpSpPr>
        <p:sp>
          <p:nvSpPr>
            <p:cNvPr id="10" name="Rectángulo 9"/>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nvGrpSpPr>
            <p:cNvPr id="2" name="Grupo 1"/>
            <p:cNvGrpSpPr/>
            <p:nvPr/>
          </p:nvGrpSpPr>
          <p:grpSpPr>
            <a:xfrm>
              <a:off x="204094" y="29731"/>
              <a:ext cx="11335534" cy="1067549"/>
              <a:chOff x="204094" y="29731"/>
              <a:chExt cx="11335534" cy="1067549"/>
            </a:xfrm>
          </p:grpSpPr>
          <p:pic>
            <p:nvPicPr>
              <p:cNvPr id="11" name="Imagen 10"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p:cNvSpPr txBox="1"/>
              <p:nvPr/>
            </p:nvSpPr>
            <p:spPr>
              <a:xfrm>
                <a:off x="7855029" y="246800"/>
                <a:ext cx="3684599" cy="523220"/>
              </a:xfrm>
              <a:prstGeom prst="rect">
                <a:avLst/>
              </a:prstGeom>
              <a:noFill/>
            </p:spPr>
            <p:txBody>
              <a:bodyPr wrap="square" rtlCol="0">
                <a:spAutoFit/>
              </a:bodyPr>
              <a:lstStyle/>
              <a:p>
                <a:pPr algn="r"/>
                <a:r>
                  <a:rPr lang="es-ES" sz="2800" b="1" dirty="0">
                    <a:solidFill>
                      <a:schemeClr val="bg1"/>
                    </a:solidFill>
                  </a:rPr>
                  <a:t>ORDEN DEL DÍA</a:t>
                </a:r>
                <a:endParaRPr lang="es-ES" sz="2800" dirty="0">
                  <a:solidFill>
                    <a:schemeClr val="bg1"/>
                  </a:solidFill>
                </a:endParaRPr>
              </a:p>
            </p:txBody>
          </p:sp>
        </p:grpSp>
      </p:grpSp>
    </p:spTree>
    <p:extLst>
      <p:ext uri="{BB962C8B-B14F-4D97-AF65-F5344CB8AC3E}">
        <p14:creationId xmlns:p14="http://schemas.microsoft.com/office/powerpoint/2010/main" val="77157818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ángulo 9"/>
          <p:cNvSpPr/>
          <p:nvPr/>
        </p:nvSpPr>
        <p:spPr>
          <a:xfrm>
            <a:off x="0" y="-719"/>
            <a:ext cx="12192000" cy="99045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t>COMITÉ DE ASIGNACIONES</a:t>
            </a:r>
          </a:p>
          <a:p>
            <a:pPr algn="r"/>
            <a:r>
              <a:rPr lang="es-CO" sz="2800" b="1" dirty="0"/>
              <a:t>CONFORMACIÓN Y COMPETENCIAS</a:t>
            </a:r>
            <a:endParaRPr lang="es-ES" sz="2000" b="1" dirty="0"/>
          </a:p>
        </p:txBody>
      </p:sp>
      <p:pic>
        <p:nvPicPr>
          <p:cNvPr id="46"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3078" y="90025"/>
            <a:ext cx="1666876" cy="800662"/>
          </a:xfrm>
          <a:prstGeom prst="rect">
            <a:avLst/>
          </a:prstGeom>
        </p:spPr>
      </p:pic>
      <p:sp>
        <p:nvSpPr>
          <p:cNvPr id="8" name="Rectángulo 7"/>
          <p:cNvSpPr/>
          <p:nvPr/>
        </p:nvSpPr>
        <p:spPr>
          <a:xfrm>
            <a:off x="0" y="6596829"/>
            <a:ext cx="12192000" cy="26505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662"/>
          </a:p>
        </p:txBody>
      </p:sp>
      <p:sp>
        <p:nvSpPr>
          <p:cNvPr id="9" name="CuadroTexto 8"/>
          <p:cNvSpPr txBox="1"/>
          <p:nvPr/>
        </p:nvSpPr>
        <p:spPr>
          <a:xfrm>
            <a:off x="5311530" y="6545594"/>
            <a:ext cx="6234024" cy="338554"/>
          </a:xfrm>
          <a:prstGeom prst="rect">
            <a:avLst/>
          </a:prstGeom>
          <a:noFill/>
        </p:spPr>
        <p:txBody>
          <a:bodyPr wrap="square" rtlCol="0">
            <a:spAutoFit/>
          </a:bodyPr>
          <a:lstStyle/>
          <a:p>
            <a:pPr algn="r"/>
            <a:r>
              <a:rPr lang="es-ES" sz="1600" dirty="0">
                <a:solidFill>
                  <a:schemeClr val="bg1"/>
                </a:solidFill>
                <a:cs typeface="Lato Regular"/>
              </a:rPr>
              <a:t>Vicepresidencia Jurídica</a:t>
            </a:r>
          </a:p>
        </p:txBody>
      </p:sp>
      <p:sp>
        <p:nvSpPr>
          <p:cNvPr id="4" name="Redondear rectángulo de esquina diagonal 3"/>
          <p:cNvSpPr/>
          <p:nvPr/>
        </p:nvSpPr>
        <p:spPr>
          <a:xfrm>
            <a:off x="243078" y="2658013"/>
            <a:ext cx="2200893" cy="1564838"/>
          </a:xfrm>
          <a:prstGeom prst="round2DiagRect">
            <a:avLst/>
          </a:prstGeom>
          <a:ln w="38100">
            <a:solidFill>
              <a:srgbClr val="002060"/>
            </a:solidFill>
          </a:ln>
        </p:spPr>
        <p:style>
          <a:lnRef idx="2">
            <a:schemeClr val="dk1"/>
          </a:lnRef>
          <a:fillRef idx="1">
            <a:schemeClr val="lt1"/>
          </a:fillRef>
          <a:effectRef idx="0">
            <a:schemeClr val="dk1"/>
          </a:effectRef>
          <a:fontRef idx="minor">
            <a:schemeClr val="dk1"/>
          </a:fontRef>
        </p:style>
        <p:txBody>
          <a:bodyPr rtlCol="0" anchor="ctr"/>
          <a:lstStyle/>
          <a:p>
            <a:pPr algn="ctr"/>
            <a:r>
              <a:rPr lang="es-CO" sz="2400" b="1" dirty="0"/>
              <a:t>Comité del Decreto 2136 de 2015</a:t>
            </a:r>
          </a:p>
        </p:txBody>
      </p:sp>
      <p:sp>
        <p:nvSpPr>
          <p:cNvPr id="42" name="CuadroTexto 41"/>
          <p:cNvSpPr txBox="1"/>
          <p:nvPr/>
        </p:nvSpPr>
        <p:spPr>
          <a:xfrm>
            <a:off x="6299583" y="1710333"/>
            <a:ext cx="4172908" cy="1200329"/>
          </a:xfrm>
          <a:prstGeom prst="rect">
            <a:avLst/>
          </a:prstGeom>
          <a:noFill/>
        </p:spPr>
        <p:txBody>
          <a:bodyPr wrap="square" rtlCol="0">
            <a:spAutoFit/>
          </a:bodyPr>
          <a:lstStyle/>
          <a:p>
            <a:pPr algn="just"/>
            <a:r>
              <a:rPr lang="es-CO" dirty="0"/>
              <a:t>Asignación Definitiva de automotores, motonaves y aeronaves extintas a las Entidades Públicas en Destinación Provisional a éstas. </a:t>
            </a:r>
          </a:p>
        </p:txBody>
      </p:sp>
      <p:sp>
        <p:nvSpPr>
          <p:cNvPr id="44" name="CuadroTexto 43"/>
          <p:cNvSpPr txBox="1"/>
          <p:nvPr/>
        </p:nvSpPr>
        <p:spPr>
          <a:xfrm>
            <a:off x="6293758" y="3390484"/>
            <a:ext cx="4025792" cy="923330"/>
          </a:xfrm>
          <a:prstGeom prst="rect">
            <a:avLst/>
          </a:prstGeom>
          <a:noFill/>
        </p:spPr>
        <p:txBody>
          <a:bodyPr wrap="square" rtlCol="0">
            <a:spAutoFit/>
          </a:bodyPr>
          <a:lstStyle/>
          <a:p>
            <a:pPr algn="just"/>
            <a:r>
              <a:rPr lang="es-CO" dirty="0"/>
              <a:t>Decidir sobre el proyecto presentado por la entidades públicas para la donación de bienes extintos. </a:t>
            </a:r>
          </a:p>
        </p:txBody>
      </p:sp>
      <p:sp>
        <p:nvSpPr>
          <p:cNvPr id="48" name="CuadroTexto 47"/>
          <p:cNvSpPr txBox="1"/>
          <p:nvPr/>
        </p:nvSpPr>
        <p:spPr>
          <a:xfrm>
            <a:off x="6293758" y="4521859"/>
            <a:ext cx="4087895" cy="923330"/>
          </a:xfrm>
          <a:prstGeom prst="rect">
            <a:avLst/>
          </a:prstGeom>
          <a:noFill/>
        </p:spPr>
        <p:txBody>
          <a:bodyPr wrap="square" rtlCol="0">
            <a:spAutoFit/>
          </a:bodyPr>
          <a:lstStyle/>
          <a:p>
            <a:pPr algn="just"/>
            <a:r>
              <a:rPr lang="es-CO" dirty="0"/>
              <a:t>Asignación Definitiva de predios para programas determinados en Leyes Especiales.</a:t>
            </a:r>
          </a:p>
        </p:txBody>
      </p:sp>
      <p:cxnSp>
        <p:nvCxnSpPr>
          <p:cNvPr id="5" name="Conector recto de flecha 4"/>
          <p:cNvCxnSpPr/>
          <p:nvPr/>
        </p:nvCxnSpPr>
        <p:spPr>
          <a:xfrm flipV="1">
            <a:off x="2474065" y="2658013"/>
            <a:ext cx="685501" cy="183983"/>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49" name="Conector recto de flecha 48"/>
          <p:cNvCxnSpPr>
            <a:endCxn id="51" idx="1"/>
          </p:cNvCxnSpPr>
          <p:nvPr/>
        </p:nvCxnSpPr>
        <p:spPr>
          <a:xfrm>
            <a:off x="2461479" y="3648818"/>
            <a:ext cx="687691" cy="20644"/>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50" name="Conector recto de flecha 49"/>
          <p:cNvCxnSpPr>
            <a:endCxn id="52" idx="1"/>
          </p:cNvCxnSpPr>
          <p:nvPr/>
        </p:nvCxnSpPr>
        <p:spPr>
          <a:xfrm>
            <a:off x="2232706" y="4232763"/>
            <a:ext cx="842245" cy="670903"/>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pic>
        <p:nvPicPr>
          <p:cNvPr id="51" name="Imagen 50" descr="Ministerio de Hacienda y Crédito Público"/>
          <p:cNvPicPr/>
          <p:nvPr/>
        </p:nvPicPr>
        <p:blipFill rotWithShape="1">
          <a:blip r:embed="rId4">
            <a:extLst>
              <a:ext uri="{28A0092B-C50C-407E-A947-70E740481C1C}">
                <a14:useLocalDpi xmlns:a14="http://schemas.microsoft.com/office/drawing/2010/main" val="0"/>
              </a:ext>
            </a:extLst>
          </a:blip>
          <a:srcRect t="31294" r="51422" b="21061"/>
          <a:stretch/>
        </p:blipFill>
        <p:spPr bwMode="auto">
          <a:xfrm>
            <a:off x="3149170" y="3361333"/>
            <a:ext cx="2620171" cy="616258"/>
          </a:xfrm>
          <a:prstGeom prst="rect">
            <a:avLst/>
          </a:prstGeom>
          <a:noFill/>
          <a:ln>
            <a:noFill/>
          </a:ln>
          <a:extLst>
            <a:ext uri="{53640926-AAD7-44D8-BBD7-CCE9431645EC}">
              <a14:shadowObscured xmlns:a14="http://schemas.microsoft.com/office/drawing/2010/main"/>
            </a:ext>
          </a:extLst>
        </p:spPr>
      </p:pic>
      <p:pic>
        <p:nvPicPr>
          <p:cNvPr id="52" name="Imagen 51" descr="MinJusticia"/>
          <p:cNvPicPr/>
          <p:nvPr/>
        </p:nvPicPr>
        <p:blipFill rotWithShape="1">
          <a:blip r:embed="rId5">
            <a:extLst>
              <a:ext uri="{28A0092B-C50C-407E-A947-70E740481C1C}">
                <a14:useLocalDpi xmlns:a14="http://schemas.microsoft.com/office/drawing/2010/main" val="0"/>
              </a:ext>
            </a:extLst>
          </a:blip>
          <a:srcRect t="13401" r="49831" b="10249"/>
          <a:stretch/>
        </p:blipFill>
        <p:spPr bwMode="auto">
          <a:xfrm>
            <a:off x="3074951" y="4591357"/>
            <a:ext cx="2490516" cy="624617"/>
          </a:xfrm>
          <a:prstGeom prst="rect">
            <a:avLst/>
          </a:prstGeom>
          <a:noFill/>
          <a:ln>
            <a:noFill/>
          </a:ln>
          <a:extLst>
            <a:ext uri="{53640926-AAD7-44D8-BBD7-CCE9431645EC}">
              <a14:shadowObscured xmlns:a14="http://schemas.microsoft.com/office/drawing/2010/main"/>
            </a:ext>
          </a:extLst>
        </p:spPr>
      </p:pic>
      <p:pic>
        <p:nvPicPr>
          <p:cNvPr id="53" name="Imagen 52" descr="Presidencia de la República de Colombia"/>
          <p:cNvPicPr/>
          <p:nvPr/>
        </p:nvPicPr>
        <p:blipFill>
          <a:blip r:embed="rId6">
            <a:extLst>
              <a:ext uri="{28A0092B-C50C-407E-A947-70E740481C1C}">
                <a14:useLocalDpi xmlns:a14="http://schemas.microsoft.com/office/drawing/2010/main" val="0"/>
              </a:ext>
            </a:extLst>
          </a:blip>
          <a:srcRect/>
          <a:stretch>
            <a:fillRect/>
          </a:stretch>
        </p:blipFill>
        <p:spPr bwMode="auto">
          <a:xfrm>
            <a:off x="3207780" y="2215773"/>
            <a:ext cx="2477588" cy="656991"/>
          </a:xfrm>
          <a:prstGeom prst="rect">
            <a:avLst/>
          </a:prstGeom>
          <a:noFill/>
          <a:ln>
            <a:noFill/>
          </a:ln>
        </p:spPr>
      </p:pic>
      <p:sp>
        <p:nvSpPr>
          <p:cNvPr id="54" name="Redondear rectángulo de esquina diagonal 53"/>
          <p:cNvSpPr/>
          <p:nvPr/>
        </p:nvSpPr>
        <p:spPr>
          <a:xfrm>
            <a:off x="3328132" y="1106791"/>
            <a:ext cx="1973103" cy="289443"/>
          </a:xfrm>
          <a:prstGeom prst="round2DiagRect">
            <a:avLst/>
          </a:prstGeom>
          <a:ln w="38100">
            <a:solidFill>
              <a:srgbClr val="002060"/>
            </a:solidFill>
          </a:ln>
        </p:spPr>
        <p:style>
          <a:lnRef idx="2">
            <a:schemeClr val="dk1"/>
          </a:lnRef>
          <a:fillRef idx="1">
            <a:schemeClr val="lt1"/>
          </a:fillRef>
          <a:effectRef idx="0">
            <a:schemeClr val="dk1"/>
          </a:effectRef>
          <a:fontRef idx="minor">
            <a:schemeClr val="dk1"/>
          </a:fontRef>
        </p:style>
        <p:txBody>
          <a:bodyPr rtlCol="0" anchor="ctr"/>
          <a:lstStyle/>
          <a:p>
            <a:pPr algn="ctr"/>
            <a:r>
              <a:rPr lang="es-CO" b="1" dirty="0"/>
              <a:t>Conformación</a:t>
            </a:r>
          </a:p>
        </p:txBody>
      </p:sp>
      <p:sp>
        <p:nvSpPr>
          <p:cNvPr id="55" name="Redondear rectángulo de esquina diagonal 54"/>
          <p:cNvSpPr/>
          <p:nvPr/>
        </p:nvSpPr>
        <p:spPr>
          <a:xfrm>
            <a:off x="7027669" y="1084571"/>
            <a:ext cx="1952307" cy="311663"/>
          </a:xfrm>
          <a:prstGeom prst="round2DiagRect">
            <a:avLst/>
          </a:prstGeom>
          <a:ln w="38100">
            <a:solidFill>
              <a:srgbClr val="002060"/>
            </a:solidFill>
          </a:ln>
        </p:spPr>
        <p:style>
          <a:lnRef idx="2">
            <a:schemeClr val="dk1"/>
          </a:lnRef>
          <a:fillRef idx="1">
            <a:schemeClr val="lt1"/>
          </a:fillRef>
          <a:effectRef idx="0">
            <a:schemeClr val="dk1"/>
          </a:effectRef>
          <a:fontRef idx="minor">
            <a:schemeClr val="dk1"/>
          </a:fontRef>
        </p:style>
        <p:txBody>
          <a:bodyPr rtlCol="0" anchor="ctr"/>
          <a:lstStyle/>
          <a:p>
            <a:pPr algn="ctr"/>
            <a:r>
              <a:rPr lang="es-CO" b="1" dirty="0"/>
              <a:t>Funciones</a:t>
            </a:r>
          </a:p>
        </p:txBody>
      </p:sp>
      <p:sp>
        <p:nvSpPr>
          <p:cNvPr id="56" name="Redondear rectángulo de esquina diagonal 55"/>
          <p:cNvSpPr/>
          <p:nvPr/>
        </p:nvSpPr>
        <p:spPr>
          <a:xfrm>
            <a:off x="10706410" y="1131669"/>
            <a:ext cx="1163206" cy="300357"/>
          </a:xfrm>
          <a:prstGeom prst="round2DiagRect">
            <a:avLst/>
          </a:prstGeom>
          <a:ln w="38100">
            <a:solidFill>
              <a:srgbClr val="002060"/>
            </a:solidFill>
          </a:ln>
        </p:spPr>
        <p:style>
          <a:lnRef idx="2">
            <a:schemeClr val="dk1"/>
          </a:lnRef>
          <a:fillRef idx="1">
            <a:schemeClr val="lt1"/>
          </a:fillRef>
          <a:effectRef idx="0">
            <a:schemeClr val="dk1"/>
          </a:effectRef>
          <a:fontRef idx="minor">
            <a:schemeClr val="dk1"/>
          </a:fontRef>
        </p:style>
        <p:txBody>
          <a:bodyPr rtlCol="0" anchor="ctr"/>
          <a:lstStyle/>
          <a:p>
            <a:pPr algn="ctr"/>
            <a:r>
              <a:rPr lang="es-CO" b="1" dirty="0"/>
              <a:t>Artículo</a:t>
            </a:r>
          </a:p>
        </p:txBody>
      </p:sp>
      <p:sp>
        <p:nvSpPr>
          <p:cNvPr id="61" name="CuadroTexto 60"/>
          <p:cNvSpPr txBox="1"/>
          <p:nvPr/>
        </p:nvSpPr>
        <p:spPr>
          <a:xfrm>
            <a:off x="10727869" y="1911630"/>
            <a:ext cx="1316093" cy="369332"/>
          </a:xfrm>
          <a:prstGeom prst="rect">
            <a:avLst/>
          </a:prstGeom>
          <a:noFill/>
        </p:spPr>
        <p:txBody>
          <a:bodyPr wrap="square" rtlCol="0">
            <a:spAutoFit/>
          </a:bodyPr>
          <a:lstStyle/>
          <a:p>
            <a:pPr algn="just"/>
            <a:r>
              <a:rPr lang="es-CO" dirty="0"/>
              <a:t>2.5.5.5.4 </a:t>
            </a:r>
          </a:p>
        </p:txBody>
      </p:sp>
      <p:sp>
        <p:nvSpPr>
          <p:cNvPr id="37" name="Cerrar llave 36"/>
          <p:cNvSpPr/>
          <p:nvPr/>
        </p:nvSpPr>
        <p:spPr>
          <a:xfrm>
            <a:off x="5616427" y="1686630"/>
            <a:ext cx="427778" cy="4295146"/>
          </a:xfrm>
          <a:prstGeom prst="rightBrace">
            <a:avLst/>
          </a:prstGeom>
          <a:ln w="28575">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66" name="CuadroTexto 65"/>
          <p:cNvSpPr txBox="1"/>
          <p:nvPr/>
        </p:nvSpPr>
        <p:spPr>
          <a:xfrm>
            <a:off x="10706410" y="3484796"/>
            <a:ext cx="1316093" cy="369332"/>
          </a:xfrm>
          <a:prstGeom prst="rect">
            <a:avLst/>
          </a:prstGeom>
          <a:noFill/>
        </p:spPr>
        <p:txBody>
          <a:bodyPr wrap="square" rtlCol="0">
            <a:spAutoFit/>
          </a:bodyPr>
          <a:lstStyle/>
          <a:p>
            <a:pPr algn="just"/>
            <a:r>
              <a:rPr lang="es-CO" dirty="0"/>
              <a:t>2.5.5.8.3 </a:t>
            </a:r>
          </a:p>
        </p:txBody>
      </p:sp>
      <p:sp>
        <p:nvSpPr>
          <p:cNvPr id="67" name="CuadroTexto 66"/>
          <p:cNvSpPr txBox="1"/>
          <p:nvPr/>
        </p:nvSpPr>
        <p:spPr>
          <a:xfrm>
            <a:off x="10689679" y="4718999"/>
            <a:ext cx="1316093" cy="369332"/>
          </a:xfrm>
          <a:prstGeom prst="rect">
            <a:avLst/>
          </a:prstGeom>
          <a:noFill/>
        </p:spPr>
        <p:txBody>
          <a:bodyPr wrap="square" rtlCol="0">
            <a:spAutoFit/>
          </a:bodyPr>
          <a:lstStyle/>
          <a:p>
            <a:pPr algn="just"/>
            <a:r>
              <a:rPr lang="es-CO" dirty="0"/>
              <a:t>2.5.5.11.3 </a:t>
            </a:r>
          </a:p>
        </p:txBody>
      </p:sp>
    </p:spTree>
    <p:extLst>
      <p:ext uri="{BB962C8B-B14F-4D97-AF65-F5344CB8AC3E}">
        <p14:creationId xmlns:p14="http://schemas.microsoft.com/office/powerpoint/2010/main" val="99103255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ángulo 9"/>
          <p:cNvSpPr/>
          <p:nvPr/>
        </p:nvSpPr>
        <p:spPr>
          <a:xfrm>
            <a:off x="0" y="-32902"/>
            <a:ext cx="12192000" cy="98880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t>DESTINACIÓN ESPECÍFICA DE BIENES EN LEYES ESPECIALES</a:t>
            </a:r>
          </a:p>
          <a:p>
            <a:pPr algn="r"/>
            <a:r>
              <a:rPr lang="es-CO" sz="2800" b="1" dirty="0"/>
              <a:t>DONACIÓN</a:t>
            </a:r>
            <a:endParaRPr lang="es-CO" sz="2800" dirty="0"/>
          </a:p>
        </p:txBody>
      </p:sp>
      <p:pic>
        <p:nvPicPr>
          <p:cNvPr id="46"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7274" y="0"/>
            <a:ext cx="1666876" cy="800662"/>
          </a:xfrm>
          <a:prstGeom prst="rect">
            <a:avLst/>
          </a:prstGeom>
        </p:spPr>
      </p:pic>
      <p:sp>
        <p:nvSpPr>
          <p:cNvPr id="8" name="Rectángulo 7"/>
          <p:cNvSpPr/>
          <p:nvPr/>
        </p:nvSpPr>
        <p:spPr>
          <a:xfrm>
            <a:off x="0" y="6596829"/>
            <a:ext cx="12192000" cy="26505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2000"/>
          </a:p>
        </p:txBody>
      </p:sp>
      <p:sp>
        <p:nvSpPr>
          <p:cNvPr id="9" name="CuadroTexto 8"/>
          <p:cNvSpPr txBox="1"/>
          <p:nvPr/>
        </p:nvSpPr>
        <p:spPr>
          <a:xfrm>
            <a:off x="5378152" y="6538524"/>
            <a:ext cx="6234024" cy="338554"/>
          </a:xfrm>
          <a:prstGeom prst="rect">
            <a:avLst/>
          </a:prstGeom>
          <a:noFill/>
        </p:spPr>
        <p:txBody>
          <a:bodyPr wrap="square" rtlCol="0">
            <a:spAutoFit/>
          </a:bodyPr>
          <a:lstStyle/>
          <a:p>
            <a:pPr algn="r"/>
            <a:r>
              <a:rPr lang="es-ES" sz="1600" dirty="0">
                <a:solidFill>
                  <a:schemeClr val="bg1"/>
                </a:solidFill>
                <a:latin typeface="Lato Regular"/>
                <a:cs typeface="Lato Regular"/>
              </a:rPr>
              <a:t>Vicepresidencia Jurídica</a:t>
            </a:r>
            <a:endParaRPr lang="es-ES" sz="1292" dirty="0">
              <a:solidFill>
                <a:schemeClr val="bg1"/>
              </a:solidFill>
              <a:latin typeface="Lato Regular"/>
              <a:cs typeface="Lato Regular"/>
            </a:endParaRPr>
          </a:p>
        </p:txBody>
      </p:sp>
      <p:sp>
        <p:nvSpPr>
          <p:cNvPr id="5" name="CuadroTexto 4"/>
          <p:cNvSpPr txBox="1"/>
          <p:nvPr/>
        </p:nvSpPr>
        <p:spPr>
          <a:xfrm>
            <a:off x="4280738" y="2455511"/>
            <a:ext cx="3403526" cy="800219"/>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es-CO" sz="2300" b="1" dirty="0">
                <a:solidFill>
                  <a:schemeClr val="tx1"/>
                </a:solidFill>
              </a:rPr>
              <a:t>EL ADMINISTRADOR DEL FRISCO</a:t>
            </a:r>
          </a:p>
        </p:txBody>
      </p:sp>
      <p:sp>
        <p:nvSpPr>
          <p:cNvPr id="34" name="CuadroTexto 33"/>
          <p:cNvSpPr txBox="1"/>
          <p:nvPr/>
        </p:nvSpPr>
        <p:spPr>
          <a:xfrm>
            <a:off x="1358306" y="1832540"/>
            <a:ext cx="675844" cy="461665"/>
          </a:xfrm>
          <a:prstGeom prst="rect">
            <a:avLst/>
          </a:prstGeom>
          <a:noFill/>
        </p:spPr>
        <p:txBody>
          <a:bodyPr wrap="square" rtlCol="0">
            <a:spAutoFit/>
          </a:bodyPr>
          <a:lstStyle/>
          <a:p>
            <a:pPr algn="just"/>
            <a:r>
              <a:rPr lang="es-CO" sz="2400" b="1" dirty="0"/>
              <a:t>1.</a:t>
            </a:r>
          </a:p>
        </p:txBody>
      </p:sp>
      <p:sp>
        <p:nvSpPr>
          <p:cNvPr id="38" name="CuadroTexto 37"/>
          <p:cNvSpPr txBox="1"/>
          <p:nvPr/>
        </p:nvSpPr>
        <p:spPr>
          <a:xfrm>
            <a:off x="4314475" y="3494660"/>
            <a:ext cx="3383698" cy="2554545"/>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algn="just"/>
            <a:r>
              <a:rPr lang="es-CO" sz="2000" dirty="0"/>
              <a:t>Verifica:</a:t>
            </a:r>
          </a:p>
          <a:p>
            <a:pPr marL="457200" indent="-457200" algn="just">
              <a:buAutoNum type="arabicPeriod"/>
            </a:pPr>
            <a:r>
              <a:rPr lang="es-CO" sz="2000" dirty="0"/>
              <a:t>Viabilidad Jurídica.</a:t>
            </a:r>
          </a:p>
          <a:p>
            <a:pPr marL="457200" indent="-457200" algn="just">
              <a:buAutoNum type="arabicPeriod"/>
            </a:pPr>
            <a:r>
              <a:rPr lang="es-CO" sz="2000" dirty="0"/>
              <a:t>Viabilidad técnica.</a:t>
            </a:r>
          </a:p>
          <a:p>
            <a:pPr marL="457200" indent="-457200" algn="just">
              <a:buAutoNum type="arabicPeriod"/>
            </a:pPr>
            <a:r>
              <a:rPr lang="es-CO" sz="2000" dirty="0"/>
              <a:t>Disponibilidad porcentaje Gobierno Nacional.</a:t>
            </a:r>
          </a:p>
          <a:p>
            <a:pPr marL="457200" indent="-457200" algn="just">
              <a:buAutoNum type="arabicPeriod"/>
            </a:pPr>
            <a:r>
              <a:rPr lang="es-CO" sz="2000" dirty="0"/>
              <a:t>No acuerdo de comercialización. </a:t>
            </a:r>
          </a:p>
          <a:p>
            <a:pPr marL="457200" indent="-457200" algn="just">
              <a:buAutoNum type="arabicPeriod"/>
            </a:pPr>
            <a:r>
              <a:rPr lang="es-CO" sz="2000" dirty="0"/>
              <a:t>No destinación especifica.  </a:t>
            </a:r>
          </a:p>
        </p:txBody>
      </p:sp>
      <p:sp>
        <p:nvSpPr>
          <p:cNvPr id="39" name="CuadroTexto 38"/>
          <p:cNvSpPr txBox="1"/>
          <p:nvPr/>
        </p:nvSpPr>
        <p:spPr>
          <a:xfrm>
            <a:off x="5668402" y="1764632"/>
            <a:ext cx="675844" cy="461665"/>
          </a:xfrm>
          <a:prstGeom prst="rect">
            <a:avLst/>
          </a:prstGeom>
          <a:noFill/>
        </p:spPr>
        <p:txBody>
          <a:bodyPr wrap="square" rtlCol="0">
            <a:spAutoFit/>
          </a:bodyPr>
          <a:lstStyle/>
          <a:p>
            <a:pPr algn="just"/>
            <a:r>
              <a:rPr lang="es-CO" sz="2400" b="1" dirty="0"/>
              <a:t>2.</a:t>
            </a:r>
          </a:p>
        </p:txBody>
      </p:sp>
      <p:sp>
        <p:nvSpPr>
          <p:cNvPr id="40" name="CuadroTexto 39"/>
          <p:cNvSpPr txBox="1"/>
          <p:nvPr/>
        </p:nvSpPr>
        <p:spPr>
          <a:xfrm>
            <a:off x="196630" y="2471835"/>
            <a:ext cx="3675040" cy="800219"/>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s-CO" sz="2300" b="1" dirty="0">
                <a:solidFill>
                  <a:schemeClr val="tx1"/>
                </a:solidFill>
              </a:rPr>
              <a:t>ENTIDAD</a:t>
            </a:r>
            <a:r>
              <a:rPr lang="es-CO" sz="2000" b="1" dirty="0">
                <a:solidFill>
                  <a:schemeClr val="tx1"/>
                </a:solidFill>
              </a:rPr>
              <a:t> </a:t>
            </a:r>
          </a:p>
          <a:p>
            <a:pPr algn="ctr"/>
            <a:r>
              <a:rPr lang="es-CO" sz="2300" b="1" dirty="0">
                <a:solidFill>
                  <a:schemeClr val="tx1"/>
                </a:solidFill>
              </a:rPr>
              <a:t>PUBLICA</a:t>
            </a:r>
            <a:r>
              <a:rPr lang="es-CO" sz="2000" b="1" dirty="0">
                <a:solidFill>
                  <a:schemeClr val="tx1"/>
                </a:solidFill>
              </a:rPr>
              <a:t> </a:t>
            </a:r>
          </a:p>
        </p:txBody>
      </p:sp>
      <p:sp>
        <p:nvSpPr>
          <p:cNvPr id="41" name="CuadroTexto 40"/>
          <p:cNvSpPr txBox="1"/>
          <p:nvPr/>
        </p:nvSpPr>
        <p:spPr>
          <a:xfrm>
            <a:off x="267265" y="3449684"/>
            <a:ext cx="3675040" cy="1631216"/>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just"/>
            <a:r>
              <a:rPr lang="es-CO" sz="2000" dirty="0"/>
              <a:t>Elaboración de un proyecto que cuente con los requisitos del Decreto 2136 de 2015, necesidad para el cumplimiento del objeto de la entidad. </a:t>
            </a:r>
            <a:endParaRPr lang="es-CO" dirty="0"/>
          </a:p>
        </p:txBody>
      </p:sp>
      <p:sp>
        <p:nvSpPr>
          <p:cNvPr id="44" name="CuadroTexto 43"/>
          <p:cNvSpPr txBox="1"/>
          <p:nvPr/>
        </p:nvSpPr>
        <p:spPr>
          <a:xfrm>
            <a:off x="9819885" y="1807153"/>
            <a:ext cx="675844" cy="461665"/>
          </a:xfrm>
          <a:prstGeom prst="rect">
            <a:avLst/>
          </a:prstGeom>
          <a:noFill/>
        </p:spPr>
        <p:txBody>
          <a:bodyPr wrap="square" rtlCol="0">
            <a:spAutoFit/>
          </a:bodyPr>
          <a:lstStyle/>
          <a:p>
            <a:pPr algn="just"/>
            <a:r>
              <a:rPr lang="es-CO" sz="2400" b="1" dirty="0"/>
              <a:t>3.</a:t>
            </a:r>
          </a:p>
        </p:txBody>
      </p:sp>
      <p:sp>
        <p:nvSpPr>
          <p:cNvPr id="47" name="CuadroTexto 46"/>
          <p:cNvSpPr txBox="1"/>
          <p:nvPr/>
        </p:nvSpPr>
        <p:spPr>
          <a:xfrm>
            <a:off x="8093333" y="2445147"/>
            <a:ext cx="3811452" cy="80021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s-CO" sz="2300" b="1" dirty="0">
                <a:solidFill>
                  <a:schemeClr val="tx1"/>
                </a:solidFill>
              </a:rPr>
              <a:t>COMITÉ DE </a:t>
            </a:r>
          </a:p>
          <a:p>
            <a:pPr algn="ctr"/>
            <a:r>
              <a:rPr lang="es-CO" sz="2300" b="1" dirty="0">
                <a:solidFill>
                  <a:schemeClr val="tx1"/>
                </a:solidFill>
              </a:rPr>
              <a:t>ASIGNACIONES</a:t>
            </a:r>
          </a:p>
        </p:txBody>
      </p:sp>
      <p:sp>
        <p:nvSpPr>
          <p:cNvPr id="48" name="CuadroTexto 47"/>
          <p:cNvSpPr txBox="1"/>
          <p:nvPr/>
        </p:nvSpPr>
        <p:spPr>
          <a:xfrm>
            <a:off x="8093334" y="3480462"/>
            <a:ext cx="3811452" cy="255454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just">
              <a:buFont typeface="Arial" panose="020B0604020202020204" pitchFamily="34" charset="0"/>
              <a:buChar char="•"/>
            </a:pPr>
            <a:r>
              <a:rPr lang="es-CO" sz="2000" dirty="0"/>
              <a:t>Evaluará la solicitud de donación y la validación técnica, administrativa y jurídica del bien.</a:t>
            </a:r>
          </a:p>
          <a:p>
            <a:pPr algn="just"/>
            <a:endParaRPr lang="es-CO" sz="2000" dirty="0"/>
          </a:p>
          <a:p>
            <a:pPr algn="just">
              <a:buFont typeface="Arial" panose="020B0604020202020204" pitchFamily="34" charset="0"/>
              <a:buChar char="•"/>
            </a:pPr>
            <a:r>
              <a:rPr lang="es-CO" sz="2000" dirty="0"/>
              <a:t>Instruirá al Administrador del FRISCO para que expida el respectivo acto traslaticio de dominio.  </a:t>
            </a:r>
            <a:endParaRPr lang="es-CO" dirty="0"/>
          </a:p>
        </p:txBody>
      </p:sp>
    </p:spTree>
    <p:extLst>
      <p:ext uri="{BB962C8B-B14F-4D97-AF65-F5344CB8AC3E}">
        <p14:creationId xmlns:p14="http://schemas.microsoft.com/office/powerpoint/2010/main" val="104873119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ángulo 9"/>
          <p:cNvSpPr/>
          <p:nvPr/>
        </p:nvSpPr>
        <p:spPr>
          <a:xfrm>
            <a:off x="0" y="-32902"/>
            <a:ext cx="12192000" cy="102957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t>DESTINACIÓN ESPECÍFICA DE BIENES EN LEYES ESPECIALES</a:t>
            </a:r>
          </a:p>
          <a:p>
            <a:pPr algn="r"/>
            <a:r>
              <a:rPr lang="es-CO" sz="2800" b="1" dirty="0"/>
              <a:t>URT, ANT (INCODER)</a:t>
            </a:r>
            <a:endParaRPr lang="es-ES" sz="2800" b="1" dirty="0"/>
          </a:p>
        </p:txBody>
      </p:sp>
      <p:pic>
        <p:nvPicPr>
          <p:cNvPr id="46"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7274" y="0"/>
            <a:ext cx="1666876" cy="800662"/>
          </a:xfrm>
          <a:prstGeom prst="rect">
            <a:avLst/>
          </a:prstGeom>
        </p:spPr>
      </p:pic>
      <p:sp>
        <p:nvSpPr>
          <p:cNvPr id="8" name="Rectángulo 7"/>
          <p:cNvSpPr/>
          <p:nvPr/>
        </p:nvSpPr>
        <p:spPr>
          <a:xfrm>
            <a:off x="0" y="6596829"/>
            <a:ext cx="12192000" cy="26505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2000"/>
          </a:p>
        </p:txBody>
      </p:sp>
      <p:sp>
        <p:nvSpPr>
          <p:cNvPr id="9" name="CuadroTexto 8"/>
          <p:cNvSpPr txBox="1"/>
          <p:nvPr/>
        </p:nvSpPr>
        <p:spPr>
          <a:xfrm>
            <a:off x="5378152" y="6538524"/>
            <a:ext cx="6234024" cy="338554"/>
          </a:xfrm>
          <a:prstGeom prst="rect">
            <a:avLst/>
          </a:prstGeom>
          <a:noFill/>
        </p:spPr>
        <p:txBody>
          <a:bodyPr wrap="square" rtlCol="0">
            <a:spAutoFit/>
          </a:bodyPr>
          <a:lstStyle/>
          <a:p>
            <a:pPr algn="r"/>
            <a:r>
              <a:rPr lang="es-ES" sz="1600" dirty="0">
                <a:solidFill>
                  <a:schemeClr val="bg1"/>
                </a:solidFill>
                <a:latin typeface="Lato Regular"/>
                <a:cs typeface="Lato Regular"/>
              </a:rPr>
              <a:t>Vicepresidencia Jurídica</a:t>
            </a:r>
            <a:endParaRPr lang="es-ES" sz="1292" dirty="0">
              <a:solidFill>
                <a:schemeClr val="bg1"/>
              </a:solidFill>
              <a:latin typeface="Lato Regular"/>
              <a:cs typeface="Lato Regular"/>
            </a:endParaRPr>
          </a:p>
        </p:txBody>
      </p:sp>
      <p:pic>
        <p:nvPicPr>
          <p:cNvPr id="15" name="Picture 6" descr="http://www.misionrural.net/misionimg/incoder.jp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16689" y="4826905"/>
            <a:ext cx="1664533" cy="986641"/>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p:cNvSpPr txBox="1"/>
          <p:nvPr/>
        </p:nvSpPr>
        <p:spPr>
          <a:xfrm>
            <a:off x="0" y="6282111"/>
            <a:ext cx="11224491" cy="261610"/>
          </a:xfrm>
          <a:prstGeom prst="rect">
            <a:avLst/>
          </a:prstGeom>
          <a:noFill/>
        </p:spPr>
        <p:txBody>
          <a:bodyPr wrap="square" rtlCol="0">
            <a:spAutoFit/>
          </a:bodyPr>
          <a:lstStyle/>
          <a:p>
            <a:pPr algn="just"/>
            <a:r>
              <a:rPr lang="es-CO" sz="1100" dirty="0"/>
              <a:t>Decreto Único Reglamentario del Sector Administrativo Agropecuario, Pesquero y Desarrollo Rural No. 1071 de 2015, artículos 2.14.17.1 y siguientes.</a:t>
            </a:r>
          </a:p>
        </p:txBody>
      </p:sp>
      <p:pic>
        <p:nvPicPr>
          <p:cNvPr id="17" name="Picture 4" descr="http://lamineria.com.co/lombia/wp-content/uploads/2015/01/logo-0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81466" y="1139819"/>
            <a:ext cx="955107" cy="1569155"/>
          </a:xfrm>
          <a:prstGeom prst="rect">
            <a:avLst/>
          </a:prstGeom>
          <a:noFill/>
          <a:extLst>
            <a:ext uri="{909E8E84-426E-40DD-AFC4-6F175D3DCCD1}">
              <a14:hiddenFill xmlns:a14="http://schemas.microsoft.com/office/drawing/2010/main">
                <a:solidFill>
                  <a:srgbClr val="FFFFFF"/>
                </a:solidFill>
              </a14:hiddenFill>
            </a:ext>
          </a:extLst>
        </p:spPr>
      </p:pic>
      <p:sp>
        <p:nvSpPr>
          <p:cNvPr id="3" name="CuadroTexto 2"/>
          <p:cNvSpPr txBox="1"/>
          <p:nvPr/>
        </p:nvSpPr>
        <p:spPr>
          <a:xfrm>
            <a:off x="6911509" y="2937889"/>
            <a:ext cx="2112890" cy="2585323"/>
          </a:xfrm>
          <a:prstGeom prst="rect">
            <a:avLst/>
          </a:prstGeom>
          <a:ln w="28575"/>
        </p:spPr>
        <p:style>
          <a:lnRef idx="2">
            <a:schemeClr val="accent6"/>
          </a:lnRef>
          <a:fillRef idx="1">
            <a:schemeClr val="lt1"/>
          </a:fillRef>
          <a:effectRef idx="0">
            <a:schemeClr val="accent6"/>
          </a:effectRef>
          <a:fontRef idx="minor">
            <a:schemeClr val="dk1"/>
          </a:fontRef>
        </p:style>
        <p:txBody>
          <a:bodyPr wrap="square" rtlCol="0">
            <a:spAutoFit/>
          </a:bodyPr>
          <a:lstStyle/>
          <a:p>
            <a:r>
              <a:rPr lang="es-CO" dirty="0"/>
              <a:t>Validación técnica administrativa y jurídica de los bienes identificados.</a:t>
            </a:r>
          </a:p>
          <a:p>
            <a:endParaRPr lang="es-CO" dirty="0"/>
          </a:p>
          <a:p>
            <a:r>
              <a:rPr lang="es-CO" dirty="0"/>
              <a:t>Informa el resultado de la validación a las entidades. </a:t>
            </a:r>
          </a:p>
          <a:p>
            <a:r>
              <a:rPr lang="es-CO" dirty="0"/>
              <a:t> </a:t>
            </a:r>
          </a:p>
        </p:txBody>
      </p:sp>
      <p:sp>
        <p:nvSpPr>
          <p:cNvPr id="19" name="CuadroTexto 18"/>
          <p:cNvSpPr txBox="1"/>
          <p:nvPr/>
        </p:nvSpPr>
        <p:spPr>
          <a:xfrm>
            <a:off x="3909672" y="1083148"/>
            <a:ext cx="2251331" cy="2031325"/>
          </a:xfrm>
          <a:prstGeom prst="rect">
            <a:avLst/>
          </a:prstGeom>
          <a:noFill/>
        </p:spPr>
        <p:txBody>
          <a:bodyPr wrap="square" rtlCol="0">
            <a:spAutoFit/>
          </a:bodyPr>
          <a:lstStyle/>
          <a:p>
            <a:pPr algn="just"/>
            <a:r>
              <a:rPr lang="es-CO" dirty="0"/>
              <a:t>Identifica los bienes que estén vinculados a Procesos de Restitución y los requeridos para compensación de Víctimas. </a:t>
            </a:r>
          </a:p>
        </p:txBody>
      </p:sp>
      <p:sp>
        <p:nvSpPr>
          <p:cNvPr id="4" name="CuadroTexto 3"/>
          <p:cNvSpPr txBox="1"/>
          <p:nvPr/>
        </p:nvSpPr>
        <p:spPr>
          <a:xfrm>
            <a:off x="200204" y="3105191"/>
            <a:ext cx="1833946" cy="2031325"/>
          </a:xfrm>
          <a:prstGeom prst="rect">
            <a:avLst/>
          </a:prstGeom>
          <a:ln w="28575"/>
        </p:spPr>
        <p:style>
          <a:lnRef idx="2">
            <a:schemeClr val="accent6"/>
          </a:lnRef>
          <a:fillRef idx="1">
            <a:schemeClr val="lt1"/>
          </a:fillRef>
          <a:effectRef idx="0">
            <a:schemeClr val="accent6"/>
          </a:effectRef>
          <a:fontRef idx="minor">
            <a:schemeClr val="dk1"/>
          </a:fontRef>
        </p:style>
        <p:txBody>
          <a:bodyPr wrap="square" rtlCol="0">
            <a:spAutoFit/>
          </a:bodyPr>
          <a:lstStyle/>
          <a:p>
            <a:pPr algn="just"/>
            <a:r>
              <a:rPr lang="es-CO" dirty="0"/>
              <a:t>Entrega inventario de bienes inmuebles rurales con declaratoria de extinción de dominio</a:t>
            </a:r>
            <a:r>
              <a:rPr lang="es-CO" b="1" dirty="0"/>
              <a:t>.</a:t>
            </a:r>
          </a:p>
        </p:txBody>
      </p:sp>
      <p:sp>
        <p:nvSpPr>
          <p:cNvPr id="21" name="CuadroTexto 20"/>
          <p:cNvSpPr txBox="1"/>
          <p:nvPr/>
        </p:nvSpPr>
        <p:spPr>
          <a:xfrm>
            <a:off x="3821337" y="4211235"/>
            <a:ext cx="2399551" cy="1200329"/>
          </a:xfrm>
          <a:prstGeom prst="rect">
            <a:avLst/>
          </a:prstGeom>
          <a:noFill/>
        </p:spPr>
        <p:txBody>
          <a:bodyPr wrap="square" rtlCol="0">
            <a:spAutoFit/>
          </a:bodyPr>
          <a:lstStyle/>
          <a:p>
            <a:pPr algn="just"/>
            <a:r>
              <a:rPr lang="es-CO" dirty="0"/>
              <a:t>Identifica los bienes que requiera para el cumplimiento de sus fines misionales.</a:t>
            </a:r>
          </a:p>
        </p:txBody>
      </p:sp>
      <p:sp>
        <p:nvSpPr>
          <p:cNvPr id="22" name="CuadroTexto 21"/>
          <p:cNvSpPr txBox="1"/>
          <p:nvPr/>
        </p:nvSpPr>
        <p:spPr>
          <a:xfrm>
            <a:off x="178948" y="2142265"/>
            <a:ext cx="1855202" cy="64633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s-CO" b="1" dirty="0">
                <a:solidFill>
                  <a:schemeClr val="tx1"/>
                </a:solidFill>
              </a:rPr>
              <a:t>ADMINISTRADOR DEL FRISCO</a:t>
            </a:r>
          </a:p>
        </p:txBody>
      </p:sp>
      <p:sp>
        <p:nvSpPr>
          <p:cNvPr id="24" name="CuadroTexto 23"/>
          <p:cNvSpPr txBox="1"/>
          <p:nvPr/>
        </p:nvSpPr>
        <p:spPr>
          <a:xfrm>
            <a:off x="6890443" y="1995703"/>
            <a:ext cx="2112890" cy="64633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s-CO" b="1" dirty="0">
                <a:solidFill>
                  <a:schemeClr val="tx1"/>
                </a:solidFill>
              </a:rPr>
              <a:t>ADMINISTRADOR DEL FRISCO</a:t>
            </a:r>
          </a:p>
        </p:txBody>
      </p:sp>
      <p:sp>
        <p:nvSpPr>
          <p:cNvPr id="6" name="Flecha derecha 5"/>
          <p:cNvSpPr/>
          <p:nvPr/>
        </p:nvSpPr>
        <p:spPr>
          <a:xfrm>
            <a:off x="2281563" y="2939826"/>
            <a:ext cx="367835" cy="412417"/>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s-CO"/>
          </a:p>
        </p:txBody>
      </p:sp>
      <p:sp>
        <p:nvSpPr>
          <p:cNvPr id="26" name="Flecha derecha 25"/>
          <p:cNvSpPr/>
          <p:nvPr/>
        </p:nvSpPr>
        <p:spPr>
          <a:xfrm>
            <a:off x="6296261" y="2968734"/>
            <a:ext cx="367835" cy="412417"/>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s-CO"/>
          </a:p>
        </p:txBody>
      </p:sp>
      <p:sp>
        <p:nvSpPr>
          <p:cNvPr id="27" name="Flecha derecha 26"/>
          <p:cNvSpPr/>
          <p:nvPr/>
        </p:nvSpPr>
        <p:spPr>
          <a:xfrm>
            <a:off x="9182209" y="2891292"/>
            <a:ext cx="367835" cy="412417"/>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s-CO"/>
          </a:p>
        </p:txBody>
      </p:sp>
      <p:sp>
        <p:nvSpPr>
          <p:cNvPr id="29" name="CuadroTexto 28"/>
          <p:cNvSpPr txBox="1"/>
          <p:nvPr/>
        </p:nvSpPr>
        <p:spPr>
          <a:xfrm>
            <a:off x="9745920" y="1148031"/>
            <a:ext cx="2112890" cy="646331"/>
          </a:xfrm>
          <a:prstGeom prst="rect">
            <a:avLst/>
          </a:prstGeom>
          <a:solidFill>
            <a:schemeClr val="accent1"/>
          </a:solidFill>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s-CO" b="1" dirty="0">
                <a:solidFill>
                  <a:schemeClr val="tx1"/>
                </a:solidFill>
              </a:rPr>
              <a:t>COMITÉ DE ASIGNACIONES</a:t>
            </a:r>
          </a:p>
        </p:txBody>
      </p:sp>
      <p:sp>
        <p:nvSpPr>
          <p:cNvPr id="30" name="CuadroTexto 29"/>
          <p:cNvSpPr txBox="1"/>
          <p:nvPr/>
        </p:nvSpPr>
        <p:spPr>
          <a:xfrm>
            <a:off x="9673886" y="2173353"/>
            <a:ext cx="2184924" cy="3693319"/>
          </a:xfrm>
          <a:prstGeom prst="rect">
            <a:avLst/>
          </a:prstGeom>
          <a:ln w="28575"/>
        </p:spPr>
        <p:style>
          <a:lnRef idx="2">
            <a:schemeClr val="accent6"/>
          </a:lnRef>
          <a:fillRef idx="1">
            <a:schemeClr val="lt1"/>
          </a:fillRef>
          <a:effectRef idx="0">
            <a:schemeClr val="accent6"/>
          </a:effectRef>
          <a:fontRef idx="minor">
            <a:schemeClr val="dk1"/>
          </a:fontRef>
        </p:style>
        <p:txBody>
          <a:bodyPr wrap="square" rtlCol="0">
            <a:spAutoFit/>
          </a:bodyPr>
          <a:lstStyle/>
          <a:p>
            <a:pPr algn="just"/>
            <a:r>
              <a:rPr lang="es-CO" dirty="0"/>
              <a:t>Estudia solicitud de asignación definitiva y el resultado de la validación del administrador del FRISCO. </a:t>
            </a:r>
          </a:p>
          <a:p>
            <a:pPr algn="just"/>
            <a:endParaRPr lang="es-CO" dirty="0"/>
          </a:p>
          <a:p>
            <a:pPr algn="just"/>
            <a:r>
              <a:rPr lang="es-CO" dirty="0"/>
              <a:t>Instruirá al Administrador del FRISCO para que expida el respectivo acto traslaticio de dominio.</a:t>
            </a:r>
          </a:p>
        </p:txBody>
      </p:sp>
      <p:pic>
        <p:nvPicPr>
          <p:cNvPr id="2050" name="Picture 2" descr="Resultado de imagen para agencia nacional de tierras">
            <a:extLst>
              <a:ext uri="{FF2B5EF4-FFF2-40B4-BE49-F238E27FC236}">
                <a16:creationId xmlns:a16="http://schemas.microsoft.com/office/drawing/2014/main" id="{F7E9D352-2B03-42D7-B7A2-08F9A4966C13}"/>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2635" r="10483"/>
          <a:stretch/>
        </p:blipFill>
        <p:spPr bwMode="auto">
          <a:xfrm>
            <a:off x="2281562" y="3392686"/>
            <a:ext cx="1539775" cy="1396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889743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ángulo 9"/>
          <p:cNvSpPr/>
          <p:nvPr/>
        </p:nvSpPr>
        <p:spPr>
          <a:xfrm>
            <a:off x="0" y="-32903"/>
            <a:ext cx="12192000" cy="110972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t>DESTINACIÓN ESPECÍFICA DE BIENES EN LEYES ESPECIALES</a:t>
            </a:r>
          </a:p>
          <a:p>
            <a:pPr algn="r"/>
            <a:r>
              <a:rPr lang="es-CO" sz="2800" b="1" dirty="0"/>
              <a:t>UNIDAD DE TIERRAS Y UNIDAD DE VÍCTIMAS</a:t>
            </a:r>
            <a:endParaRPr lang="es-ES" sz="2800" b="1" dirty="0"/>
          </a:p>
        </p:txBody>
      </p:sp>
      <p:pic>
        <p:nvPicPr>
          <p:cNvPr id="46"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7274" y="0"/>
            <a:ext cx="1666876" cy="800662"/>
          </a:xfrm>
          <a:prstGeom prst="rect">
            <a:avLst/>
          </a:prstGeom>
        </p:spPr>
      </p:pic>
      <p:sp>
        <p:nvSpPr>
          <p:cNvPr id="8" name="Rectángulo 7"/>
          <p:cNvSpPr/>
          <p:nvPr/>
        </p:nvSpPr>
        <p:spPr>
          <a:xfrm>
            <a:off x="0" y="6596829"/>
            <a:ext cx="12192000" cy="26505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2000"/>
          </a:p>
        </p:txBody>
      </p:sp>
      <p:sp>
        <p:nvSpPr>
          <p:cNvPr id="9" name="CuadroTexto 8"/>
          <p:cNvSpPr txBox="1"/>
          <p:nvPr/>
        </p:nvSpPr>
        <p:spPr>
          <a:xfrm>
            <a:off x="5378152" y="6538524"/>
            <a:ext cx="6234024" cy="338554"/>
          </a:xfrm>
          <a:prstGeom prst="rect">
            <a:avLst/>
          </a:prstGeom>
          <a:noFill/>
        </p:spPr>
        <p:txBody>
          <a:bodyPr wrap="square" rtlCol="0">
            <a:spAutoFit/>
          </a:bodyPr>
          <a:lstStyle/>
          <a:p>
            <a:pPr algn="r"/>
            <a:r>
              <a:rPr lang="es-ES" sz="1600" dirty="0">
                <a:solidFill>
                  <a:schemeClr val="bg1"/>
                </a:solidFill>
                <a:latin typeface="Lato Regular"/>
                <a:cs typeface="Lato Regular"/>
              </a:rPr>
              <a:t>Vicepresidencia Jurídica</a:t>
            </a:r>
            <a:endParaRPr lang="es-ES" sz="1292" dirty="0">
              <a:solidFill>
                <a:schemeClr val="bg1"/>
              </a:solidFill>
              <a:latin typeface="Lato Regular"/>
              <a:cs typeface="Lato Regular"/>
            </a:endParaRPr>
          </a:p>
        </p:txBody>
      </p:sp>
      <p:sp>
        <p:nvSpPr>
          <p:cNvPr id="2" name="CuadroTexto 1"/>
          <p:cNvSpPr txBox="1"/>
          <p:nvPr/>
        </p:nvSpPr>
        <p:spPr>
          <a:xfrm>
            <a:off x="142552" y="6316591"/>
            <a:ext cx="11224491" cy="261610"/>
          </a:xfrm>
          <a:prstGeom prst="rect">
            <a:avLst/>
          </a:prstGeom>
          <a:noFill/>
        </p:spPr>
        <p:txBody>
          <a:bodyPr wrap="square" rtlCol="0">
            <a:spAutoFit/>
          </a:bodyPr>
          <a:lstStyle/>
          <a:p>
            <a:pPr algn="just"/>
            <a:r>
              <a:rPr lang="es-CO" sz="1100" dirty="0"/>
              <a:t>Decreto Único Reglamentario del Sector Justicia y del Derecho No. 1069 de 2015, artículos 2.2.5.1.4.5.1.</a:t>
            </a:r>
          </a:p>
        </p:txBody>
      </p:sp>
      <p:pic>
        <p:nvPicPr>
          <p:cNvPr id="17" name="Picture 4" descr="http://lamineria.com.co/lombia/wp-content/uploads/2015/01/logo-0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83002" y="4880545"/>
            <a:ext cx="1026917" cy="1687132"/>
          </a:xfrm>
          <a:prstGeom prst="rect">
            <a:avLst/>
          </a:prstGeom>
          <a:noFill/>
          <a:extLst>
            <a:ext uri="{909E8E84-426E-40DD-AFC4-6F175D3DCCD1}">
              <a14:hiddenFill xmlns:a14="http://schemas.microsoft.com/office/drawing/2010/main">
                <a:solidFill>
                  <a:srgbClr val="FFFFFF"/>
                </a:solidFill>
              </a14:hiddenFill>
            </a:ext>
          </a:extLst>
        </p:spPr>
      </p:pic>
      <p:sp>
        <p:nvSpPr>
          <p:cNvPr id="19" name="CuadroTexto 18"/>
          <p:cNvSpPr txBox="1"/>
          <p:nvPr/>
        </p:nvSpPr>
        <p:spPr>
          <a:xfrm>
            <a:off x="350738" y="1249146"/>
            <a:ext cx="3063182" cy="1200329"/>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just"/>
            <a:r>
              <a:rPr lang="es-CO" sz="2400" dirty="0">
                <a:solidFill>
                  <a:schemeClr val="tx1"/>
                </a:solidFill>
              </a:rPr>
              <a:t>Juzgados – Tribunales especializados en Restitución de Tierras</a:t>
            </a:r>
            <a:r>
              <a:rPr lang="es-CO" dirty="0">
                <a:solidFill>
                  <a:schemeClr val="tx1"/>
                </a:solidFill>
              </a:rPr>
              <a:t>.  </a:t>
            </a:r>
          </a:p>
        </p:txBody>
      </p:sp>
      <p:sp>
        <p:nvSpPr>
          <p:cNvPr id="4" name="CuadroTexto 3"/>
          <p:cNvSpPr txBox="1"/>
          <p:nvPr/>
        </p:nvSpPr>
        <p:spPr>
          <a:xfrm>
            <a:off x="3663323" y="2462367"/>
            <a:ext cx="1737640" cy="2308324"/>
          </a:xfrm>
          <a:prstGeom prst="rect">
            <a:avLst/>
          </a:prstGeom>
          <a:ln w="28575"/>
        </p:spPr>
        <p:style>
          <a:lnRef idx="2">
            <a:schemeClr val="accent2"/>
          </a:lnRef>
          <a:fillRef idx="1">
            <a:schemeClr val="lt1"/>
          </a:fillRef>
          <a:effectRef idx="0">
            <a:schemeClr val="accent2"/>
          </a:effectRef>
          <a:fontRef idx="minor">
            <a:schemeClr val="dk1"/>
          </a:fontRef>
        </p:style>
        <p:txBody>
          <a:bodyPr wrap="square" rtlCol="0">
            <a:spAutoFit/>
          </a:bodyPr>
          <a:lstStyle/>
          <a:p>
            <a:pPr algn="just"/>
            <a:r>
              <a:rPr lang="es-CO" sz="2400" dirty="0">
                <a:solidFill>
                  <a:schemeClr val="tx1"/>
                </a:solidFill>
              </a:rPr>
              <a:t>Ordenan la entrega de inmuebles vinculados a procesos especiales</a:t>
            </a:r>
            <a:r>
              <a:rPr lang="es-CO" sz="2400" b="1" dirty="0">
                <a:solidFill>
                  <a:schemeClr val="tx1"/>
                </a:solidFill>
              </a:rPr>
              <a:t>.</a:t>
            </a:r>
          </a:p>
        </p:txBody>
      </p:sp>
      <p:sp>
        <p:nvSpPr>
          <p:cNvPr id="6" name="Flecha derecha 5"/>
          <p:cNvSpPr/>
          <p:nvPr/>
        </p:nvSpPr>
        <p:spPr>
          <a:xfrm>
            <a:off x="2526261" y="3294496"/>
            <a:ext cx="991812" cy="535482"/>
          </a:xfrm>
          <a:prstGeom prst="rightArrow">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s-CO"/>
          </a:p>
        </p:txBody>
      </p:sp>
      <p:pic>
        <p:nvPicPr>
          <p:cNvPr id="23" name="Imagen 22" descr="http://www.unidadvictimas.gov.co/sites/default/files/logo.jpg"/>
          <p:cNvPicPr/>
          <p:nvPr/>
        </p:nvPicPr>
        <p:blipFill rotWithShape="1">
          <a:blip r:embed="rId5">
            <a:extLst>
              <a:ext uri="{28A0092B-C50C-407E-A947-70E740481C1C}">
                <a14:useLocalDpi xmlns:a14="http://schemas.microsoft.com/office/drawing/2010/main" val="0"/>
              </a:ext>
            </a:extLst>
          </a:blip>
          <a:srcRect t="28567" r="48248" b="22000"/>
          <a:stretch/>
        </p:blipFill>
        <p:spPr bwMode="auto">
          <a:xfrm>
            <a:off x="7765831" y="5013526"/>
            <a:ext cx="3011033" cy="755247"/>
          </a:xfrm>
          <a:prstGeom prst="rect">
            <a:avLst/>
          </a:prstGeom>
          <a:noFill/>
          <a:ln>
            <a:noFill/>
          </a:ln>
          <a:extLst>
            <a:ext uri="{53640926-AAD7-44D8-BBD7-CCE9431645EC}">
              <a14:shadowObscured xmlns:a14="http://schemas.microsoft.com/office/drawing/2010/main"/>
            </a:ext>
          </a:extLst>
        </p:spPr>
      </p:pic>
      <p:sp>
        <p:nvSpPr>
          <p:cNvPr id="25" name="CuadroTexto 24"/>
          <p:cNvSpPr txBox="1"/>
          <p:nvPr/>
        </p:nvSpPr>
        <p:spPr>
          <a:xfrm>
            <a:off x="348136" y="4855502"/>
            <a:ext cx="3065784" cy="830997"/>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just"/>
            <a:r>
              <a:rPr lang="es-CO" sz="2400" dirty="0">
                <a:solidFill>
                  <a:schemeClr val="tx1"/>
                </a:solidFill>
              </a:rPr>
              <a:t>Juzgados – Tribunales   de Justicia y Paz.</a:t>
            </a:r>
          </a:p>
        </p:txBody>
      </p:sp>
      <p:sp>
        <p:nvSpPr>
          <p:cNvPr id="28" name="CuadroTexto 27"/>
          <p:cNvSpPr txBox="1"/>
          <p:nvPr/>
        </p:nvSpPr>
        <p:spPr>
          <a:xfrm>
            <a:off x="6352856" y="1966773"/>
            <a:ext cx="2643803" cy="830997"/>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s-CO" sz="2400" dirty="0">
                <a:solidFill>
                  <a:schemeClr val="tx1"/>
                </a:solidFill>
              </a:rPr>
              <a:t>ADMINISTRADOR DEL FRISCO</a:t>
            </a:r>
          </a:p>
        </p:txBody>
      </p:sp>
      <p:sp>
        <p:nvSpPr>
          <p:cNvPr id="32" name="CuadroTexto 31"/>
          <p:cNvSpPr txBox="1"/>
          <p:nvPr/>
        </p:nvSpPr>
        <p:spPr>
          <a:xfrm>
            <a:off x="6375248" y="3008036"/>
            <a:ext cx="2621411" cy="1569660"/>
          </a:xfrm>
          <a:prstGeom prst="rect">
            <a:avLst/>
          </a:prstGeom>
          <a:ln w="28575"/>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s-CO" sz="2400" dirty="0">
                <a:solidFill>
                  <a:schemeClr val="tx1"/>
                </a:solidFill>
              </a:rPr>
              <a:t>Da cumplimiento a la orden judicial expidiendo acto administrativo.</a:t>
            </a:r>
          </a:p>
        </p:txBody>
      </p:sp>
      <p:pic>
        <p:nvPicPr>
          <p:cNvPr id="33" name="Imagen 32" descr="Información general - Restitución de tierras"/>
          <p:cNvPicPr/>
          <p:nvPr/>
        </p:nvPicPr>
        <p:blipFill>
          <a:blip r:embed="rId6">
            <a:extLst>
              <a:ext uri="{28A0092B-C50C-407E-A947-70E740481C1C}">
                <a14:useLocalDpi xmlns:a14="http://schemas.microsoft.com/office/drawing/2010/main" val="0"/>
              </a:ext>
            </a:extLst>
          </a:blip>
          <a:srcRect/>
          <a:stretch>
            <a:fillRect/>
          </a:stretch>
        </p:blipFill>
        <p:spPr bwMode="auto">
          <a:xfrm>
            <a:off x="781225" y="2788088"/>
            <a:ext cx="1642675" cy="1548297"/>
          </a:xfrm>
          <a:prstGeom prst="rect">
            <a:avLst/>
          </a:prstGeom>
          <a:noFill/>
          <a:ln>
            <a:noFill/>
          </a:ln>
        </p:spPr>
      </p:pic>
      <p:cxnSp>
        <p:nvCxnSpPr>
          <p:cNvPr id="7" name="Conector recto 6"/>
          <p:cNvCxnSpPr/>
          <p:nvPr/>
        </p:nvCxnSpPr>
        <p:spPr>
          <a:xfrm flipH="1">
            <a:off x="7765831" y="4579601"/>
            <a:ext cx="277369" cy="361572"/>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1" name="Conector recto 10"/>
          <p:cNvCxnSpPr/>
          <p:nvPr/>
        </p:nvCxnSpPr>
        <p:spPr>
          <a:xfrm>
            <a:off x="8079032" y="4577696"/>
            <a:ext cx="421421" cy="38599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35" name="Flecha derecha 34"/>
          <p:cNvSpPr/>
          <p:nvPr/>
        </p:nvSpPr>
        <p:spPr>
          <a:xfrm>
            <a:off x="5503324" y="3238407"/>
            <a:ext cx="761132" cy="535482"/>
          </a:xfrm>
          <a:prstGeom prst="rightArrow">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s-CO"/>
          </a:p>
        </p:txBody>
      </p:sp>
      <p:sp>
        <p:nvSpPr>
          <p:cNvPr id="36" name="Flecha derecha 35"/>
          <p:cNvSpPr/>
          <p:nvPr/>
        </p:nvSpPr>
        <p:spPr>
          <a:xfrm>
            <a:off x="9107451" y="3238407"/>
            <a:ext cx="761132" cy="518218"/>
          </a:xfrm>
          <a:prstGeom prst="rightArrow">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s-CO"/>
          </a:p>
        </p:txBody>
      </p:sp>
      <p:sp>
        <p:nvSpPr>
          <p:cNvPr id="37" name="CuadroTexto 36"/>
          <p:cNvSpPr txBox="1"/>
          <p:nvPr/>
        </p:nvSpPr>
        <p:spPr>
          <a:xfrm>
            <a:off x="9989470" y="2923248"/>
            <a:ext cx="2020822" cy="1200329"/>
          </a:xfrm>
          <a:prstGeom prst="rect">
            <a:avLst/>
          </a:prstGeom>
          <a:ln/>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s-CO" sz="2400" b="1" dirty="0">
                <a:solidFill>
                  <a:schemeClr val="tx1"/>
                </a:solidFill>
              </a:rPr>
              <a:t>Informa al Comité de Asignaciones</a:t>
            </a:r>
          </a:p>
        </p:txBody>
      </p:sp>
    </p:spTree>
    <p:extLst>
      <p:ext uri="{BB962C8B-B14F-4D97-AF65-F5344CB8AC3E}">
        <p14:creationId xmlns:p14="http://schemas.microsoft.com/office/powerpoint/2010/main" val="105342551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ángulo 9"/>
          <p:cNvSpPr/>
          <p:nvPr/>
        </p:nvSpPr>
        <p:spPr>
          <a:xfrm>
            <a:off x="0" y="-32902"/>
            <a:ext cx="12192000" cy="123571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t>DESTINACIÓN ESPECÍFICA DE BIENES EN LEYES ESPECIALES</a:t>
            </a:r>
          </a:p>
          <a:p>
            <a:pPr algn="r"/>
            <a:r>
              <a:rPr lang="es-CO" sz="2800" b="1" dirty="0"/>
              <a:t>DEPARTAMENTO SAN ANDRÉS, PROVIDENCIA Y SANTA CATALINA</a:t>
            </a:r>
            <a:endParaRPr lang="es-CO" sz="2800" dirty="0"/>
          </a:p>
        </p:txBody>
      </p:sp>
      <p:pic>
        <p:nvPicPr>
          <p:cNvPr id="46"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7274" y="0"/>
            <a:ext cx="1666876" cy="800662"/>
          </a:xfrm>
          <a:prstGeom prst="rect">
            <a:avLst/>
          </a:prstGeom>
        </p:spPr>
      </p:pic>
      <p:sp>
        <p:nvSpPr>
          <p:cNvPr id="8" name="Rectángulo 7"/>
          <p:cNvSpPr/>
          <p:nvPr/>
        </p:nvSpPr>
        <p:spPr>
          <a:xfrm>
            <a:off x="0" y="6596829"/>
            <a:ext cx="12192000" cy="26505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2000"/>
          </a:p>
        </p:txBody>
      </p:sp>
      <p:sp>
        <p:nvSpPr>
          <p:cNvPr id="9" name="CuadroTexto 8"/>
          <p:cNvSpPr txBox="1"/>
          <p:nvPr/>
        </p:nvSpPr>
        <p:spPr>
          <a:xfrm>
            <a:off x="5378152" y="6538524"/>
            <a:ext cx="6234024" cy="338554"/>
          </a:xfrm>
          <a:prstGeom prst="rect">
            <a:avLst/>
          </a:prstGeom>
          <a:noFill/>
        </p:spPr>
        <p:txBody>
          <a:bodyPr wrap="square" rtlCol="0">
            <a:spAutoFit/>
          </a:bodyPr>
          <a:lstStyle/>
          <a:p>
            <a:pPr algn="r"/>
            <a:r>
              <a:rPr lang="es-ES" sz="1600" dirty="0">
                <a:solidFill>
                  <a:schemeClr val="bg1"/>
                </a:solidFill>
                <a:latin typeface="Lato Regular"/>
                <a:cs typeface="Lato Regular"/>
              </a:rPr>
              <a:t>Vicepresidencia Jurídica</a:t>
            </a:r>
            <a:endParaRPr lang="es-ES" sz="1292" dirty="0">
              <a:solidFill>
                <a:schemeClr val="bg1"/>
              </a:solidFill>
              <a:latin typeface="Lato Regular"/>
              <a:cs typeface="Lato Regular"/>
            </a:endParaRPr>
          </a:p>
        </p:txBody>
      </p:sp>
      <p:sp>
        <p:nvSpPr>
          <p:cNvPr id="5" name="CuadroTexto 4"/>
          <p:cNvSpPr txBox="1"/>
          <p:nvPr/>
        </p:nvSpPr>
        <p:spPr>
          <a:xfrm>
            <a:off x="302273" y="2445147"/>
            <a:ext cx="3403526" cy="800219"/>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es-CO" sz="2300" b="1" dirty="0">
                <a:solidFill>
                  <a:schemeClr val="tx1"/>
                </a:solidFill>
              </a:rPr>
              <a:t>EL ADMINISTRADOR DEL FRISCO</a:t>
            </a:r>
          </a:p>
        </p:txBody>
      </p:sp>
      <p:sp>
        <p:nvSpPr>
          <p:cNvPr id="34" name="CuadroTexto 33"/>
          <p:cNvSpPr txBox="1"/>
          <p:nvPr/>
        </p:nvSpPr>
        <p:spPr>
          <a:xfrm>
            <a:off x="1358306" y="1832540"/>
            <a:ext cx="675844" cy="461665"/>
          </a:xfrm>
          <a:prstGeom prst="rect">
            <a:avLst/>
          </a:prstGeom>
          <a:noFill/>
        </p:spPr>
        <p:txBody>
          <a:bodyPr wrap="square" rtlCol="0">
            <a:spAutoFit/>
          </a:bodyPr>
          <a:lstStyle/>
          <a:p>
            <a:pPr algn="just"/>
            <a:r>
              <a:rPr lang="es-CO" sz="2400" b="1" dirty="0"/>
              <a:t>1.</a:t>
            </a:r>
          </a:p>
        </p:txBody>
      </p:sp>
      <p:sp>
        <p:nvSpPr>
          <p:cNvPr id="38" name="CuadroTexto 37"/>
          <p:cNvSpPr txBox="1"/>
          <p:nvPr/>
        </p:nvSpPr>
        <p:spPr>
          <a:xfrm>
            <a:off x="322101" y="3552965"/>
            <a:ext cx="3383698" cy="1323439"/>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algn="just"/>
            <a:r>
              <a:rPr lang="es-CO" sz="2000" dirty="0"/>
              <a:t>Comunica la decisión de extinción de dominio sobre bienes ubicados en el territorio del ente territorial. </a:t>
            </a:r>
          </a:p>
        </p:txBody>
      </p:sp>
      <p:sp>
        <p:nvSpPr>
          <p:cNvPr id="39" name="CuadroTexto 38"/>
          <p:cNvSpPr txBox="1"/>
          <p:nvPr/>
        </p:nvSpPr>
        <p:spPr>
          <a:xfrm>
            <a:off x="5668402" y="1764632"/>
            <a:ext cx="675844" cy="461665"/>
          </a:xfrm>
          <a:prstGeom prst="rect">
            <a:avLst/>
          </a:prstGeom>
          <a:noFill/>
        </p:spPr>
        <p:txBody>
          <a:bodyPr wrap="square" rtlCol="0">
            <a:spAutoFit/>
          </a:bodyPr>
          <a:lstStyle/>
          <a:p>
            <a:pPr algn="just"/>
            <a:r>
              <a:rPr lang="es-CO" sz="2400" b="1" dirty="0"/>
              <a:t>2.</a:t>
            </a:r>
          </a:p>
        </p:txBody>
      </p:sp>
      <p:sp>
        <p:nvSpPr>
          <p:cNvPr id="40" name="CuadroTexto 39"/>
          <p:cNvSpPr txBox="1"/>
          <p:nvPr/>
        </p:nvSpPr>
        <p:spPr>
          <a:xfrm>
            <a:off x="4062046" y="2445147"/>
            <a:ext cx="3675040" cy="800219"/>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s-CO" sz="2300" b="1" dirty="0">
                <a:solidFill>
                  <a:schemeClr val="tx1"/>
                </a:solidFill>
              </a:rPr>
              <a:t>ENTIDAD</a:t>
            </a:r>
            <a:r>
              <a:rPr lang="es-CO" sz="2000" b="1" dirty="0">
                <a:solidFill>
                  <a:schemeClr val="tx1"/>
                </a:solidFill>
              </a:rPr>
              <a:t> </a:t>
            </a:r>
          </a:p>
          <a:p>
            <a:pPr algn="ctr"/>
            <a:r>
              <a:rPr lang="es-CO" sz="2300" b="1" dirty="0">
                <a:solidFill>
                  <a:schemeClr val="tx1"/>
                </a:solidFill>
              </a:rPr>
              <a:t>PUBLICA</a:t>
            </a:r>
            <a:r>
              <a:rPr lang="es-CO" sz="2000" b="1" dirty="0">
                <a:solidFill>
                  <a:schemeClr val="tx1"/>
                </a:solidFill>
              </a:rPr>
              <a:t> </a:t>
            </a:r>
          </a:p>
        </p:txBody>
      </p:sp>
      <p:sp>
        <p:nvSpPr>
          <p:cNvPr id="41" name="CuadroTexto 40"/>
          <p:cNvSpPr txBox="1"/>
          <p:nvPr/>
        </p:nvSpPr>
        <p:spPr>
          <a:xfrm>
            <a:off x="4062046" y="3536641"/>
            <a:ext cx="3675040" cy="2215991"/>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just"/>
            <a:r>
              <a:rPr lang="es-CO" sz="2000" dirty="0"/>
              <a:t>Presentación de solicitud al </a:t>
            </a:r>
            <a:r>
              <a:rPr lang="es-CO" sz="2000" b="1" dirty="0"/>
              <a:t>Comité</a:t>
            </a:r>
            <a:r>
              <a:rPr lang="es-CO" sz="2000" dirty="0"/>
              <a:t>, teniendo en cuenta: </a:t>
            </a:r>
          </a:p>
          <a:p>
            <a:pPr indent="-285750" algn="just">
              <a:buFont typeface="Arial" panose="020B0604020202020204" pitchFamily="34" charset="0"/>
              <a:buChar char="•"/>
            </a:pPr>
            <a:r>
              <a:rPr lang="es-CO" sz="2000" dirty="0"/>
              <a:t>Avalúo comercial del bien.</a:t>
            </a:r>
          </a:p>
          <a:p>
            <a:pPr indent="-285750" algn="just">
              <a:buFont typeface="Arial" panose="020B0604020202020204" pitchFamily="34" charset="0"/>
              <a:buChar char="•"/>
            </a:pPr>
            <a:r>
              <a:rPr lang="es-CO" sz="2000" dirty="0"/>
              <a:t>Informe del Estado físico y administrativo del bien en caso de ser destinatario provisional. </a:t>
            </a:r>
          </a:p>
          <a:p>
            <a:pPr indent="-285750" algn="just">
              <a:buFont typeface="Arial" panose="020B0604020202020204" pitchFamily="34" charset="0"/>
              <a:buChar char="•"/>
            </a:pPr>
            <a:endParaRPr lang="es-CO" dirty="0"/>
          </a:p>
        </p:txBody>
      </p:sp>
      <p:sp>
        <p:nvSpPr>
          <p:cNvPr id="44" name="CuadroTexto 43"/>
          <p:cNvSpPr txBox="1"/>
          <p:nvPr/>
        </p:nvSpPr>
        <p:spPr>
          <a:xfrm>
            <a:off x="9819885" y="1807153"/>
            <a:ext cx="675844" cy="461665"/>
          </a:xfrm>
          <a:prstGeom prst="rect">
            <a:avLst/>
          </a:prstGeom>
          <a:noFill/>
        </p:spPr>
        <p:txBody>
          <a:bodyPr wrap="square" rtlCol="0">
            <a:spAutoFit/>
          </a:bodyPr>
          <a:lstStyle/>
          <a:p>
            <a:pPr algn="just"/>
            <a:r>
              <a:rPr lang="es-CO" sz="2400" b="1" dirty="0"/>
              <a:t>3.</a:t>
            </a:r>
          </a:p>
        </p:txBody>
      </p:sp>
      <p:sp>
        <p:nvSpPr>
          <p:cNvPr id="47" name="CuadroTexto 46"/>
          <p:cNvSpPr txBox="1"/>
          <p:nvPr/>
        </p:nvSpPr>
        <p:spPr>
          <a:xfrm>
            <a:off x="8093333" y="2445147"/>
            <a:ext cx="3811452" cy="80021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s-CO" sz="2300" b="1" dirty="0">
                <a:solidFill>
                  <a:schemeClr val="tx1"/>
                </a:solidFill>
              </a:rPr>
              <a:t>COMITÉ DE </a:t>
            </a:r>
          </a:p>
          <a:p>
            <a:pPr algn="ctr"/>
            <a:r>
              <a:rPr lang="es-CO" sz="2300" b="1" dirty="0">
                <a:solidFill>
                  <a:schemeClr val="tx1"/>
                </a:solidFill>
              </a:rPr>
              <a:t>ASIGNACIONES</a:t>
            </a:r>
          </a:p>
        </p:txBody>
      </p:sp>
      <p:sp>
        <p:nvSpPr>
          <p:cNvPr id="48" name="CuadroTexto 47"/>
          <p:cNvSpPr txBox="1"/>
          <p:nvPr/>
        </p:nvSpPr>
        <p:spPr>
          <a:xfrm>
            <a:off x="8093334" y="3480462"/>
            <a:ext cx="3811452" cy="255454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just">
              <a:buFont typeface="Arial" panose="020B0604020202020204" pitchFamily="34" charset="0"/>
              <a:buChar char="•"/>
            </a:pPr>
            <a:r>
              <a:rPr lang="es-CO" sz="2000" dirty="0"/>
              <a:t>Evaluará la solicitud de asignación definitiva y la validación técnica, administrativa y jurídica del bien.</a:t>
            </a:r>
          </a:p>
          <a:p>
            <a:pPr algn="just"/>
            <a:endParaRPr lang="es-CO" sz="2000" dirty="0"/>
          </a:p>
          <a:p>
            <a:pPr algn="just">
              <a:buFont typeface="Arial" panose="020B0604020202020204" pitchFamily="34" charset="0"/>
              <a:buChar char="•"/>
            </a:pPr>
            <a:r>
              <a:rPr lang="es-CO" sz="2000" dirty="0"/>
              <a:t>Instruirá al Administrador del FRISCO para que expida el respectivo acto traslaticio de dominio.  </a:t>
            </a:r>
            <a:endParaRPr lang="es-CO" dirty="0"/>
          </a:p>
        </p:txBody>
      </p:sp>
    </p:spTree>
    <p:extLst>
      <p:ext uri="{BB962C8B-B14F-4D97-AF65-F5344CB8AC3E}">
        <p14:creationId xmlns:p14="http://schemas.microsoft.com/office/powerpoint/2010/main" val="347702655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ángulo 9"/>
          <p:cNvSpPr/>
          <p:nvPr/>
        </p:nvSpPr>
        <p:spPr>
          <a:xfrm>
            <a:off x="0" y="-32902"/>
            <a:ext cx="12192000" cy="9947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t>SANEAMIENTO DE BIENES RURALES</a:t>
            </a:r>
          </a:p>
        </p:txBody>
      </p:sp>
      <p:pic>
        <p:nvPicPr>
          <p:cNvPr id="46"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7274" y="0"/>
            <a:ext cx="1666876" cy="800662"/>
          </a:xfrm>
          <a:prstGeom prst="rect">
            <a:avLst/>
          </a:prstGeom>
        </p:spPr>
      </p:pic>
      <p:sp>
        <p:nvSpPr>
          <p:cNvPr id="8" name="Rectángulo 7"/>
          <p:cNvSpPr/>
          <p:nvPr/>
        </p:nvSpPr>
        <p:spPr>
          <a:xfrm>
            <a:off x="0" y="6596829"/>
            <a:ext cx="12192000" cy="26505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2000"/>
          </a:p>
        </p:txBody>
      </p:sp>
      <p:sp>
        <p:nvSpPr>
          <p:cNvPr id="9" name="CuadroTexto 8"/>
          <p:cNvSpPr txBox="1"/>
          <p:nvPr/>
        </p:nvSpPr>
        <p:spPr>
          <a:xfrm>
            <a:off x="5378152" y="6538524"/>
            <a:ext cx="6234024" cy="338554"/>
          </a:xfrm>
          <a:prstGeom prst="rect">
            <a:avLst/>
          </a:prstGeom>
          <a:noFill/>
        </p:spPr>
        <p:txBody>
          <a:bodyPr wrap="square" rtlCol="0">
            <a:spAutoFit/>
          </a:bodyPr>
          <a:lstStyle/>
          <a:p>
            <a:pPr algn="r"/>
            <a:r>
              <a:rPr lang="es-ES" sz="1600" dirty="0">
                <a:solidFill>
                  <a:schemeClr val="bg1"/>
                </a:solidFill>
                <a:latin typeface="Lato Regular"/>
                <a:cs typeface="Lato Regular"/>
              </a:rPr>
              <a:t>Vicepresidencia Jurídica</a:t>
            </a:r>
            <a:endParaRPr lang="es-ES" sz="1292" dirty="0">
              <a:solidFill>
                <a:schemeClr val="bg1"/>
              </a:solidFill>
              <a:latin typeface="Lato Regular"/>
              <a:cs typeface="Lato Regular"/>
            </a:endParaRPr>
          </a:p>
        </p:txBody>
      </p:sp>
      <p:sp>
        <p:nvSpPr>
          <p:cNvPr id="2" name="Abrir llave 1">
            <a:extLst>
              <a:ext uri="{FF2B5EF4-FFF2-40B4-BE49-F238E27FC236}">
                <a16:creationId xmlns:a16="http://schemas.microsoft.com/office/drawing/2014/main" id="{AB885A13-F992-4DD1-98C8-B8B8D97650F8}"/>
              </a:ext>
            </a:extLst>
          </p:cNvPr>
          <p:cNvSpPr/>
          <p:nvPr/>
        </p:nvSpPr>
        <p:spPr>
          <a:xfrm>
            <a:off x="2581679" y="1145476"/>
            <a:ext cx="1300658" cy="5169099"/>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10" name="CuadroTexto 9">
            <a:extLst>
              <a:ext uri="{FF2B5EF4-FFF2-40B4-BE49-F238E27FC236}">
                <a16:creationId xmlns:a16="http://schemas.microsoft.com/office/drawing/2014/main" id="{B7B59A8E-E962-434B-9BC6-C09F88C4F840}"/>
              </a:ext>
            </a:extLst>
          </p:cNvPr>
          <p:cNvSpPr txBox="1"/>
          <p:nvPr/>
        </p:nvSpPr>
        <p:spPr>
          <a:xfrm>
            <a:off x="205517" y="3300763"/>
            <a:ext cx="2134829" cy="1508105"/>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s-CO" sz="2300" b="1" dirty="0">
                <a:solidFill>
                  <a:schemeClr val="tx1"/>
                </a:solidFill>
              </a:rPr>
              <a:t>CONCEPTOS INCLUIDOS EN EL SANEAMIENTO:</a:t>
            </a:r>
          </a:p>
        </p:txBody>
      </p:sp>
      <p:sp>
        <p:nvSpPr>
          <p:cNvPr id="4" name="Flecha: a la derecha 3">
            <a:extLst>
              <a:ext uri="{FF2B5EF4-FFF2-40B4-BE49-F238E27FC236}">
                <a16:creationId xmlns:a16="http://schemas.microsoft.com/office/drawing/2014/main" id="{23D98D2C-5AA7-4DB0-A8FB-E0CA1A06E875}"/>
              </a:ext>
            </a:extLst>
          </p:cNvPr>
          <p:cNvSpPr/>
          <p:nvPr/>
        </p:nvSpPr>
        <p:spPr>
          <a:xfrm>
            <a:off x="3388565" y="1648615"/>
            <a:ext cx="735105" cy="502023"/>
          </a:xfrm>
          <a:prstGeom prst="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1" name="CuadroTexto 10">
            <a:extLst>
              <a:ext uri="{FF2B5EF4-FFF2-40B4-BE49-F238E27FC236}">
                <a16:creationId xmlns:a16="http://schemas.microsoft.com/office/drawing/2014/main" id="{FC206692-47F2-4C7C-8A7A-7EC672D20CFB}"/>
              </a:ext>
            </a:extLst>
          </p:cNvPr>
          <p:cNvSpPr txBox="1"/>
          <p:nvPr/>
        </p:nvSpPr>
        <p:spPr>
          <a:xfrm>
            <a:off x="4636713" y="1701032"/>
            <a:ext cx="1775683" cy="446276"/>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s-CO" sz="2300" b="1" dirty="0">
                <a:solidFill>
                  <a:schemeClr val="tx1"/>
                </a:solidFill>
              </a:rPr>
              <a:t>FINANCIERO</a:t>
            </a:r>
          </a:p>
        </p:txBody>
      </p:sp>
      <p:sp>
        <p:nvSpPr>
          <p:cNvPr id="12" name="CuadroTexto 11">
            <a:extLst>
              <a:ext uri="{FF2B5EF4-FFF2-40B4-BE49-F238E27FC236}">
                <a16:creationId xmlns:a16="http://schemas.microsoft.com/office/drawing/2014/main" id="{03744FAA-42EE-4C77-9B7F-7F094F0E2599}"/>
              </a:ext>
            </a:extLst>
          </p:cNvPr>
          <p:cNvSpPr txBox="1"/>
          <p:nvPr/>
        </p:nvSpPr>
        <p:spPr>
          <a:xfrm>
            <a:off x="7315972" y="1745799"/>
            <a:ext cx="3783776" cy="446276"/>
          </a:xfrm>
          <a:prstGeom prst="rect">
            <a:avLst/>
          </a:prstGeom>
          <a:ln>
            <a:noFill/>
          </a:ln>
        </p:spPr>
        <p:style>
          <a:lnRef idx="2">
            <a:schemeClr val="accent4"/>
          </a:lnRef>
          <a:fillRef idx="1">
            <a:schemeClr val="lt1"/>
          </a:fillRef>
          <a:effectRef idx="0">
            <a:schemeClr val="accent4"/>
          </a:effectRef>
          <a:fontRef idx="minor">
            <a:schemeClr val="dk1"/>
          </a:fontRef>
        </p:style>
        <p:txBody>
          <a:bodyPr wrap="square" rtlCol="0">
            <a:spAutoFit/>
          </a:bodyPr>
          <a:lstStyle/>
          <a:p>
            <a:pPr marL="342900" indent="-342900" algn="ctr">
              <a:buFont typeface="Wingdings" panose="05000000000000000000" pitchFamily="2" charset="2"/>
              <a:buChar char="ü"/>
            </a:pPr>
            <a:r>
              <a:rPr lang="es-CO" sz="2300" dirty="0">
                <a:solidFill>
                  <a:schemeClr val="tx1"/>
                </a:solidFill>
              </a:rPr>
              <a:t>Libre de dudas</a:t>
            </a:r>
          </a:p>
        </p:txBody>
      </p:sp>
      <p:sp>
        <p:nvSpPr>
          <p:cNvPr id="13" name="Flecha: a la derecha 12">
            <a:extLst>
              <a:ext uri="{FF2B5EF4-FFF2-40B4-BE49-F238E27FC236}">
                <a16:creationId xmlns:a16="http://schemas.microsoft.com/office/drawing/2014/main" id="{DEEC43D1-4966-46C0-9F90-B18591CF4B63}"/>
              </a:ext>
            </a:extLst>
          </p:cNvPr>
          <p:cNvSpPr/>
          <p:nvPr/>
        </p:nvSpPr>
        <p:spPr>
          <a:xfrm>
            <a:off x="7123490" y="1817531"/>
            <a:ext cx="735105" cy="349623"/>
          </a:xfrm>
          <a:prstGeom prst="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4" name="Flecha: a la derecha 13">
            <a:extLst>
              <a:ext uri="{FF2B5EF4-FFF2-40B4-BE49-F238E27FC236}">
                <a16:creationId xmlns:a16="http://schemas.microsoft.com/office/drawing/2014/main" id="{F25D43AF-CF78-4EC0-A322-B3EB6B4077ED}"/>
              </a:ext>
            </a:extLst>
          </p:cNvPr>
          <p:cNvSpPr/>
          <p:nvPr/>
        </p:nvSpPr>
        <p:spPr>
          <a:xfrm>
            <a:off x="3388565" y="3121463"/>
            <a:ext cx="735105" cy="502023"/>
          </a:xfrm>
          <a:prstGeom prst="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5" name="CuadroTexto 14">
            <a:extLst>
              <a:ext uri="{FF2B5EF4-FFF2-40B4-BE49-F238E27FC236}">
                <a16:creationId xmlns:a16="http://schemas.microsoft.com/office/drawing/2014/main" id="{B5BAA33D-A371-4226-92F9-F7E2692B892B}"/>
              </a:ext>
            </a:extLst>
          </p:cNvPr>
          <p:cNvSpPr txBox="1"/>
          <p:nvPr/>
        </p:nvSpPr>
        <p:spPr>
          <a:xfrm>
            <a:off x="4636713" y="3153328"/>
            <a:ext cx="1775683" cy="446276"/>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s-CO" sz="2300" b="1" dirty="0">
                <a:solidFill>
                  <a:schemeClr val="tx1"/>
                </a:solidFill>
              </a:rPr>
              <a:t>FISICO</a:t>
            </a:r>
          </a:p>
        </p:txBody>
      </p:sp>
      <p:sp>
        <p:nvSpPr>
          <p:cNvPr id="16" name="CuadroTexto 15">
            <a:extLst>
              <a:ext uri="{FF2B5EF4-FFF2-40B4-BE49-F238E27FC236}">
                <a16:creationId xmlns:a16="http://schemas.microsoft.com/office/drawing/2014/main" id="{9C3B1D87-5799-4505-8EBB-F358D20B9C28}"/>
              </a:ext>
            </a:extLst>
          </p:cNvPr>
          <p:cNvSpPr txBox="1"/>
          <p:nvPr/>
        </p:nvSpPr>
        <p:spPr>
          <a:xfrm>
            <a:off x="7996887" y="2634056"/>
            <a:ext cx="3441200" cy="800219"/>
          </a:xfrm>
          <a:prstGeom prst="rect">
            <a:avLst/>
          </a:prstGeom>
          <a:ln>
            <a:noFill/>
          </a:ln>
        </p:spPr>
        <p:style>
          <a:lnRef idx="2">
            <a:schemeClr val="accent4"/>
          </a:lnRef>
          <a:fillRef idx="1">
            <a:schemeClr val="lt1"/>
          </a:fillRef>
          <a:effectRef idx="0">
            <a:schemeClr val="accent4"/>
          </a:effectRef>
          <a:fontRef idx="minor">
            <a:schemeClr val="dk1"/>
          </a:fontRef>
        </p:style>
        <p:txBody>
          <a:bodyPr wrap="square" rtlCol="0">
            <a:spAutoFit/>
          </a:bodyPr>
          <a:lstStyle/>
          <a:p>
            <a:pPr marL="342900" indent="-342900" algn="just">
              <a:buFont typeface="Wingdings" panose="05000000000000000000" pitchFamily="2" charset="2"/>
              <a:buChar char="ü"/>
            </a:pPr>
            <a:r>
              <a:rPr lang="es-CO" sz="2300" dirty="0">
                <a:solidFill>
                  <a:schemeClr val="tx1"/>
                </a:solidFill>
              </a:rPr>
              <a:t>Libre de perturbaciones a la tenencia y posesión.</a:t>
            </a:r>
          </a:p>
        </p:txBody>
      </p:sp>
      <p:sp>
        <p:nvSpPr>
          <p:cNvPr id="17" name="Flecha: a la derecha 16">
            <a:extLst>
              <a:ext uri="{FF2B5EF4-FFF2-40B4-BE49-F238E27FC236}">
                <a16:creationId xmlns:a16="http://schemas.microsoft.com/office/drawing/2014/main" id="{5968B4BC-91F0-42F7-9B60-A336B214F79F}"/>
              </a:ext>
            </a:extLst>
          </p:cNvPr>
          <p:cNvSpPr/>
          <p:nvPr/>
        </p:nvSpPr>
        <p:spPr>
          <a:xfrm>
            <a:off x="7123490" y="3022851"/>
            <a:ext cx="735105" cy="349623"/>
          </a:xfrm>
          <a:prstGeom prst="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8" name="Flecha: a la derecha 17">
            <a:extLst>
              <a:ext uri="{FF2B5EF4-FFF2-40B4-BE49-F238E27FC236}">
                <a16:creationId xmlns:a16="http://schemas.microsoft.com/office/drawing/2014/main" id="{C1458276-A23E-4EB3-8E00-F6152FEADC81}"/>
              </a:ext>
            </a:extLst>
          </p:cNvPr>
          <p:cNvSpPr/>
          <p:nvPr/>
        </p:nvSpPr>
        <p:spPr>
          <a:xfrm>
            <a:off x="3388565" y="4859862"/>
            <a:ext cx="735105" cy="502023"/>
          </a:xfrm>
          <a:prstGeom prst="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9" name="CuadroTexto 18">
            <a:extLst>
              <a:ext uri="{FF2B5EF4-FFF2-40B4-BE49-F238E27FC236}">
                <a16:creationId xmlns:a16="http://schemas.microsoft.com/office/drawing/2014/main" id="{15EB0096-42A4-49A5-AB8C-6C4E30CD7759}"/>
              </a:ext>
            </a:extLst>
          </p:cNvPr>
          <p:cNvSpPr txBox="1"/>
          <p:nvPr/>
        </p:nvSpPr>
        <p:spPr>
          <a:xfrm>
            <a:off x="4239988" y="4863137"/>
            <a:ext cx="2650867" cy="446276"/>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s-CO" sz="2300" b="1" dirty="0">
                <a:solidFill>
                  <a:schemeClr val="tx1"/>
                </a:solidFill>
              </a:rPr>
              <a:t>ADMINISTRATIVO</a:t>
            </a:r>
          </a:p>
        </p:txBody>
      </p:sp>
      <p:sp>
        <p:nvSpPr>
          <p:cNvPr id="20" name="CuadroTexto 19">
            <a:extLst>
              <a:ext uri="{FF2B5EF4-FFF2-40B4-BE49-F238E27FC236}">
                <a16:creationId xmlns:a16="http://schemas.microsoft.com/office/drawing/2014/main" id="{DAB35A95-5C6E-4A42-89DC-EB2A4B819BE6}"/>
              </a:ext>
            </a:extLst>
          </p:cNvPr>
          <p:cNvSpPr txBox="1"/>
          <p:nvPr/>
        </p:nvSpPr>
        <p:spPr>
          <a:xfrm>
            <a:off x="7996887" y="4098584"/>
            <a:ext cx="4241986" cy="2569934"/>
          </a:xfrm>
          <a:prstGeom prst="rect">
            <a:avLst/>
          </a:prstGeom>
          <a:noFill/>
          <a:ln>
            <a:noFill/>
          </a:ln>
        </p:spPr>
        <p:style>
          <a:lnRef idx="2">
            <a:schemeClr val="accent4"/>
          </a:lnRef>
          <a:fillRef idx="1">
            <a:schemeClr val="lt1"/>
          </a:fillRef>
          <a:effectRef idx="0">
            <a:schemeClr val="accent4"/>
          </a:effectRef>
          <a:fontRef idx="minor">
            <a:schemeClr val="dk1"/>
          </a:fontRef>
        </p:style>
        <p:txBody>
          <a:bodyPr wrap="square" rtlCol="0">
            <a:spAutoFit/>
          </a:bodyPr>
          <a:lstStyle/>
          <a:p>
            <a:pPr marL="342900" indent="-342900" algn="just">
              <a:buFont typeface="Wingdings" panose="05000000000000000000" pitchFamily="2" charset="2"/>
              <a:buChar char="ü"/>
            </a:pPr>
            <a:r>
              <a:rPr lang="es-CO" sz="2300" dirty="0">
                <a:solidFill>
                  <a:schemeClr val="tx1"/>
                </a:solidFill>
              </a:rPr>
              <a:t>Libre de gravámenes o procesos judiciales pendientes de ser resueltos.</a:t>
            </a:r>
          </a:p>
          <a:p>
            <a:pPr algn="just"/>
            <a:endParaRPr lang="es-CO" sz="2300" dirty="0">
              <a:solidFill>
                <a:schemeClr val="tx1"/>
              </a:solidFill>
            </a:endParaRPr>
          </a:p>
          <a:p>
            <a:pPr marL="342900" indent="-342900" algn="just">
              <a:buFont typeface="Wingdings" panose="05000000000000000000" pitchFamily="2" charset="2"/>
              <a:buChar char="ü"/>
            </a:pPr>
            <a:r>
              <a:rPr lang="es-CO" sz="2300" dirty="0">
                <a:solidFill>
                  <a:schemeClr val="tx1"/>
                </a:solidFill>
              </a:rPr>
              <a:t>Inexistencia de contratos de arrendamiento con plazos u obligaciones pendientes. </a:t>
            </a:r>
          </a:p>
        </p:txBody>
      </p:sp>
      <p:sp>
        <p:nvSpPr>
          <p:cNvPr id="21" name="Flecha: a la derecha 20">
            <a:extLst>
              <a:ext uri="{FF2B5EF4-FFF2-40B4-BE49-F238E27FC236}">
                <a16:creationId xmlns:a16="http://schemas.microsoft.com/office/drawing/2014/main" id="{20FB3922-20F3-414E-AF0B-A87FBC2C4626}"/>
              </a:ext>
            </a:extLst>
          </p:cNvPr>
          <p:cNvSpPr/>
          <p:nvPr/>
        </p:nvSpPr>
        <p:spPr>
          <a:xfrm>
            <a:off x="7123490" y="4847108"/>
            <a:ext cx="735105" cy="349623"/>
          </a:xfrm>
          <a:prstGeom prst="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2" name="CuadroTexto 21">
            <a:extLst>
              <a:ext uri="{FF2B5EF4-FFF2-40B4-BE49-F238E27FC236}">
                <a16:creationId xmlns:a16="http://schemas.microsoft.com/office/drawing/2014/main" id="{A3211C0C-8786-44A6-9310-7D150F81884E}"/>
              </a:ext>
            </a:extLst>
          </p:cNvPr>
          <p:cNvSpPr txBox="1"/>
          <p:nvPr/>
        </p:nvSpPr>
        <p:spPr>
          <a:xfrm>
            <a:off x="0" y="6372879"/>
            <a:ext cx="6741459" cy="261610"/>
          </a:xfrm>
          <a:prstGeom prst="rect">
            <a:avLst/>
          </a:prstGeom>
          <a:noFill/>
        </p:spPr>
        <p:txBody>
          <a:bodyPr wrap="square" rtlCol="0">
            <a:spAutoFit/>
          </a:bodyPr>
          <a:lstStyle/>
          <a:p>
            <a:pPr algn="just"/>
            <a:r>
              <a:rPr lang="es-CO" sz="1100" dirty="0"/>
              <a:t>DUR del Sector Administrativo Agropecuario, Pesquero y Desarrollo Rural No. 1071 de 2015, artículos2.14.17.10.</a:t>
            </a:r>
          </a:p>
        </p:txBody>
      </p:sp>
    </p:spTree>
    <p:extLst>
      <p:ext uri="{BB962C8B-B14F-4D97-AF65-F5344CB8AC3E}">
        <p14:creationId xmlns:p14="http://schemas.microsoft.com/office/powerpoint/2010/main" val="150938964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Marcador de contenido 3">
            <a:extLst>
              <a:ext uri="{FF2B5EF4-FFF2-40B4-BE49-F238E27FC236}">
                <a16:creationId xmlns:a16="http://schemas.microsoft.com/office/drawing/2014/main" id="{38AA8314-61BE-4DC0-A11A-AB6150E0100E}"/>
              </a:ext>
            </a:extLst>
          </p:cNvPr>
          <p:cNvGraphicFramePr>
            <a:graphicFrameLocks/>
          </p:cNvGraphicFramePr>
          <p:nvPr>
            <p:extLst>
              <p:ext uri="{D42A27DB-BD31-4B8C-83A1-F6EECF244321}">
                <p14:modId xmlns:p14="http://schemas.microsoft.com/office/powerpoint/2010/main" val="490177089"/>
              </p:ext>
            </p:extLst>
          </p:nvPr>
        </p:nvGraphicFramePr>
        <p:xfrm>
          <a:off x="1524001" y="1168400"/>
          <a:ext cx="8699499" cy="4716033"/>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ángulo 9">
            <a:extLst>
              <a:ext uri="{FF2B5EF4-FFF2-40B4-BE49-F238E27FC236}">
                <a16:creationId xmlns:a16="http://schemas.microsoft.com/office/drawing/2014/main" id="{7802CDE3-E053-45EC-B96C-80C6BDECE705}"/>
              </a:ext>
            </a:extLst>
          </p:cNvPr>
          <p:cNvSpPr/>
          <p:nvPr/>
        </p:nvSpPr>
        <p:spPr>
          <a:xfrm>
            <a:off x="0" y="1"/>
            <a:ext cx="12192000" cy="98697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2800" b="1" dirty="0"/>
              <a:t>UNIVERSO DE BIENES RURALES</a:t>
            </a:r>
          </a:p>
        </p:txBody>
      </p:sp>
      <p:pic>
        <p:nvPicPr>
          <p:cNvPr id="9" name="Imagen 8" descr="Fondos oscuros-01.png">
            <a:extLst>
              <a:ext uri="{FF2B5EF4-FFF2-40B4-BE49-F238E27FC236}">
                <a16:creationId xmlns:a16="http://schemas.microsoft.com/office/drawing/2014/main" id="{1B35C0B4-6ED1-4711-86F6-63492B2101C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7274" y="0"/>
            <a:ext cx="1666876" cy="800662"/>
          </a:xfrm>
          <a:prstGeom prst="rect">
            <a:avLst/>
          </a:prstGeom>
        </p:spPr>
      </p:pic>
      <p:sp>
        <p:nvSpPr>
          <p:cNvPr id="10" name="Rectángulo 9">
            <a:extLst>
              <a:ext uri="{FF2B5EF4-FFF2-40B4-BE49-F238E27FC236}">
                <a16:creationId xmlns:a16="http://schemas.microsoft.com/office/drawing/2014/main" id="{DD480456-DC16-4EBB-AC41-E0B0FEE5B175}"/>
              </a:ext>
            </a:extLst>
          </p:cNvPr>
          <p:cNvSpPr/>
          <p:nvPr/>
        </p:nvSpPr>
        <p:spPr>
          <a:xfrm>
            <a:off x="0" y="6596829"/>
            <a:ext cx="12192000" cy="26505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2000"/>
          </a:p>
        </p:txBody>
      </p:sp>
      <p:sp>
        <p:nvSpPr>
          <p:cNvPr id="11" name="CuadroTexto 10">
            <a:extLst>
              <a:ext uri="{FF2B5EF4-FFF2-40B4-BE49-F238E27FC236}">
                <a16:creationId xmlns:a16="http://schemas.microsoft.com/office/drawing/2014/main" id="{40B85B74-99F4-4496-ADDC-5E0511F7A007}"/>
              </a:ext>
            </a:extLst>
          </p:cNvPr>
          <p:cNvSpPr txBox="1"/>
          <p:nvPr/>
        </p:nvSpPr>
        <p:spPr>
          <a:xfrm>
            <a:off x="5378152" y="6538524"/>
            <a:ext cx="6234024" cy="338554"/>
          </a:xfrm>
          <a:prstGeom prst="rect">
            <a:avLst/>
          </a:prstGeom>
          <a:noFill/>
        </p:spPr>
        <p:txBody>
          <a:bodyPr wrap="square" rtlCol="0">
            <a:spAutoFit/>
          </a:bodyPr>
          <a:lstStyle/>
          <a:p>
            <a:pPr algn="r"/>
            <a:r>
              <a:rPr lang="es-ES" sz="1600" dirty="0">
                <a:solidFill>
                  <a:schemeClr val="bg1"/>
                </a:solidFill>
                <a:latin typeface="Lato Regular"/>
                <a:cs typeface="Lato Regular"/>
              </a:rPr>
              <a:t>Vicepresidencia Jurídica</a:t>
            </a:r>
            <a:endParaRPr lang="es-ES" sz="1292" dirty="0">
              <a:solidFill>
                <a:schemeClr val="bg1"/>
              </a:solidFill>
              <a:latin typeface="Lato Regular"/>
              <a:cs typeface="Lato Regular"/>
            </a:endParaRPr>
          </a:p>
        </p:txBody>
      </p:sp>
    </p:spTree>
    <p:extLst>
      <p:ext uri="{BB962C8B-B14F-4D97-AF65-F5344CB8AC3E}">
        <p14:creationId xmlns:p14="http://schemas.microsoft.com/office/powerpoint/2010/main" val="254136602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Marcador de contenido 3">
            <a:extLst>
              <a:ext uri="{FF2B5EF4-FFF2-40B4-BE49-F238E27FC236}">
                <a16:creationId xmlns:a16="http://schemas.microsoft.com/office/drawing/2014/main" id="{38AA8314-61BE-4DC0-A11A-AB6150E0100E}"/>
              </a:ext>
            </a:extLst>
          </p:cNvPr>
          <p:cNvGraphicFramePr>
            <a:graphicFrameLocks/>
          </p:cNvGraphicFramePr>
          <p:nvPr/>
        </p:nvGraphicFramePr>
        <p:xfrm>
          <a:off x="1981201" y="1600201"/>
          <a:ext cx="4039496" cy="359574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Gráfico 8">
            <a:extLst>
              <a:ext uri="{FF2B5EF4-FFF2-40B4-BE49-F238E27FC236}">
                <a16:creationId xmlns:a16="http://schemas.microsoft.com/office/drawing/2014/main" id="{32457921-A1B6-4821-9271-80D7E2487CE6}"/>
              </a:ext>
            </a:extLst>
          </p:cNvPr>
          <p:cNvGraphicFramePr>
            <a:graphicFrameLocks/>
          </p:cNvGraphicFramePr>
          <p:nvPr>
            <p:extLst>
              <p:ext uri="{D42A27DB-BD31-4B8C-83A1-F6EECF244321}">
                <p14:modId xmlns:p14="http://schemas.microsoft.com/office/powerpoint/2010/main" val="1768862346"/>
              </p:ext>
            </p:extLst>
          </p:nvPr>
        </p:nvGraphicFramePr>
        <p:xfrm>
          <a:off x="1981201" y="1266738"/>
          <a:ext cx="8013700" cy="4465807"/>
        </p:xfrm>
        <a:graphic>
          <a:graphicData uri="http://schemas.openxmlformats.org/drawingml/2006/chart">
            <c:chart xmlns:c="http://schemas.openxmlformats.org/drawingml/2006/chart" xmlns:r="http://schemas.openxmlformats.org/officeDocument/2006/relationships" r:id="rId4"/>
          </a:graphicData>
        </a:graphic>
      </p:graphicFrame>
      <p:sp>
        <p:nvSpPr>
          <p:cNvPr id="8" name="Rectángulo 7">
            <a:extLst>
              <a:ext uri="{FF2B5EF4-FFF2-40B4-BE49-F238E27FC236}">
                <a16:creationId xmlns:a16="http://schemas.microsoft.com/office/drawing/2014/main" id="{BAFFF404-7358-416F-B031-AFD79676C843}"/>
              </a:ext>
            </a:extLst>
          </p:cNvPr>
          <p:cNvSpPr/>
          <p:nvPr/>
        </p:nvSpPr>
        <p:spPr>
          <a:xfrm>
            <a:off x="0" y="6596829"/>
            <a:ext cx="12192000" cy="26505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2000"/>
          </a:p>
        </p:txBody>
      </p:sp>
      <p:sp>
        <p:nvSpPr>
          <p:cNvPr id="10" name="CuadroTexto 9">
            <a:extLst>
              <a:ext uri="{FF2B5EF4-FFF2-40B4-BE49-F238E27FC236}">
                <a16:creationId xmlns:a16="http://schemas.microsoft.com/office/drawing/2014/main" id="{3AE52C5C-B6CC-4684-BCAB-550FE23EFC49}"/>
              </a:ext>
            </a:extLst>
          </p:cNvPr>
          <p:cNvSpPr txBox="1"/>
          <p:nvPr/>
        </p:nvSpPr>
        <p:spPr>
          <a:xfrm>
            <a:off x="5378152" y="6538524"/>
            <a:ext cx="6234024" cy="338554"/>
          </a:xfrm>
          <a:prstGeom prst="rect">
            <a:avLst/>
          </a:prstGeom>
          <a:noFill/>
        </p:spPr>
        <p:txBody>
          <a:bodyPr wrap="square" rtlCol="0">
            <a:spAutoFit/>
          </a:bodyPr>
          <a:lstStyle/>
          <a:p>
            <a:pPr algn="r"/>
            <a:r>
              <a:rPr lang="es-ES" sz="1600" dirty="0">
                <a:solidFill>
                  <a:schemeClr val="bg1"/>
                </a:solidFill>
                <a:latin typeface="Lato Regular"/>
                <a:cs typeface="Lato Regular"/>
              </a:rPr>
              <a:t>Vicepresidencia Jurídica</a:t>
            </a:r>
            <a:endParaRPr lang="es-ES" sz="1292" dirty="0">
              <a:solidFill>
                <a:schemeClr val="bg1"/>
              </a:solidFill>
              <a:latin typeface="Lato Regular"/>
              <a:cs typeface="Lato Regular"/>
            </a:endParaRPr>
          </a:p>
        </p:txBody>
      </p:sp>
      <p:sp>
        <p:nvSpPr>
          <p:cNvPr id="11" name="Rectángulo 9">
            <a:extLst>
              <a:ext uri="{FF2B5EF4-FFF2-40B4-BE49-F238E27FC236}">
                <a16:creationId xmlns:a16="http://schemas.microsoft.com/office/drawing/2014/main" id="{4A63C530-8BF7-4FD5-A910-A1AD810341D5}"/>
              </a:ext>
            </a:extLst>
          </p:cNvPr>
          <p:cNvSpPr/>
          <p:nvPr/>
        </p:nvSpPr>
        <p:spPr>
          <a:xfrm>
            <a:off x="0" y="1"/>
            <a:ext cx="12192000" cy="10636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2800" b="1" dirty="0"/>
              <a:t>UNIVERSO</a:t>
            </a:r>
            <a:r>
              <a:rPr lang="es-ES" sz="2700" b="1" dirty="0"/>
              <a:t> DE BIENES RURALES</a:t>
            </a:r>
          </a:p>
        </p:txBody>
      </p:sp>
      <p:pic>
        <p:nvPicPr>
          <p:cNvPr id="12" name="Imagen 11" descr="Fondos oscuros-01.png">
            <a:extLst>
              <a:ext uri="{FF2B5EF4-FFF2-40B4-BE49-F238E27FC236}">
                <a16:creationId xmlns:a16="http://schemas.microsoft.com/office/drawing/2014/main" id="{6F046E2B-7D0B-43C8-A081-0EC3EBFB562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7274" y="0"/>
            <a:ext cx="1666876" cy="800662"/>
          </a:xfrm>
          <a:prstGeom prst="rect">
            <a:avLst/>
          </a:prstGeom>
        </p:spPr>
      </p:pic>
    </p:spTree>
    <p:extLst>
      <p:ext uri="{BB962C8B-B14F-4D97-AF65-F5344CB8AC3E}">
        <p14:creationId xmlns:p14="http://schemas.microsoft.com/office/powerpoint/2010/main" val="329631200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uadroTexto 9"/>
          <p:cNvSpPr txBox="1"/>
          <p:nvPr/>
        </p:nvSpPr>
        <p:spPr>
          <a:xfrm>
            <a:off x="4941563" y="977255"/>
            <a:ext cx="2768900" cy="461665"/>
          </a:xfrm>
          <a:prstGeom prst="rect">
            <a:avLst/>
          </a:prstGeom>
          <a:noFill/>
        </p:spPr>
        <p:txBody>
          <a:bodyPr wrap="none" rtlCol="0">
            <a:spAutoFit/>
          </a:bodyPr>
          <a:lstStyle/>
          <a:p>
            <a:r>
              <a:rPr lang="es-CO" sz="2400" b="1" dirty="0">
                <a:solidFill>
                  <a:srgbClr val="000A8B"/>
                </a:solidFill>
              </a:rPr>
              <a:t>BIENES ASIGNADOS </a:t>
            </a:r>
          </a:p>
        </p:txBody>
      </p:sp>
      <p:sp>
        <p:nvSpPr>
          <p:cNvPr id="12" name="CuadroTexto 11"/>
          <p:cNvSpPr txBox="1"/>
          <p:nvPr/>
        </p:nvSpPr>
        <p:spPr>
          <a:xfrm>
            <a:off x="6437195" y="2448984"/>
            <a:ext cx="4107976" cy="584775"/>
          </a:xfrm>
          <a:prstGeom prst="rect">
            <a:avLst/>
          </a:prstGeom>
          <a:noFill/>
        </p:spPr>
        <p:txBody>
          <a:bodyPr wrap="square" rtlCol="0">
            <a:spAutoFit/>
          </a:bodyPr>
          <a:lstStyle/>
          <a:p>
            <a:endParaRPr lang="es-CO" sz="1600" b="1" dirty="0">
              <a:latin typeface="Arial Narrow" panose="020B0606020202030204" pitchFamily="34" charset="0"/>
            </a:endParaRPr>
          </a:p>
          <a:p>
            <a:pPr marL="285750" indent="-285750">
              <a:buFont typeface="Arial" panose="020B0604020202020204" pitchFamily="34" charset="0"/>
              <a:buChar char="•"/>
            </a:pPr>
            <a:endParaRPr lang="es-CO" sz="1600" b="1" dirty="0">
              <a:latin typeface="Arial Narrow" panose="020B0606020202030204" pitchFamily="34" charset="0"/>
            </a:endParaRPr>
          </a:p>
        </p:txBody>
      </p:sp>
      <p:graphicFrame>
        <p:nvGraphicFramePr>
          <p:cNvPr id="3" name="Tabla 2">
            <a:extLst>
              <a:ext uri="{FF2B5EF4-FFF2-40B4-BE49-F238E27FC236}">
                <a16:creationId xmlns:a16="http://schemas.microsoft.com/office/drawing/2014/main" id="{C5C864AA-0660-41A6-A89A-18707DC8F35E}"/>
              </a:ext>
            </a:extLst>
          </p:cNvPr>
          <p:cNvGraphicFramePr>
            <a:graphicFrameLocks noGrp="1"/>
          </p:cNvGraphicFramePr>
          <p:nvPr>
            <p:extLst>
              <p:ext uri="{D42A27DB-BD31-4B8C-83A1-F6EECF244321}">
                <p14:modId xmlns:p14="http://schemas.microsoft.com/office/powerpoint/2010/main" val="3208490269"/>
              </p:ext>
            </p:extLst>
          </p:nvPr>
        </p:nvGraphicFramePr>
        <p:xfrm>
          <a:off x="6691086" y="2612570"/>
          <a:ext cx="5312227" cy="2148116"/>
        </p:xfrm>
        <a:graphic>
          <a:graphicData uri="http://schemas.openxmlformats.org/drawingml/2006/table">
            <a:tbl>
              <a:tblPr>
                <a:tableStyleId>{5C22544A-7EE6-4342-B048-85BDC9FD1C3A}</a:tableStyleId>
              </a:tblPr>
              <a:tblGrid>
                <a:gridCol w="1293519">
                  <a:extLst>
                    <a:ext uri="{9D8B030D-6E8A-4147-A177-3AD203B41FA5}">
                      <a16:colId xmlns:a16="http://schemas.microsoft.com/office/drawing/2014/main" val="2618333269"/>
                    </a:ext>
                  </a:extLst>
                </a:gridCol>
                <a:gridCol w="1004677">
                  <a:extLst>
                    <a:ext uri="{9D8B030D-6E8A-4147-A177-3AD203B41FA5}">
                      <a16:colId xmlns:a16="http://schemas.microsoft.com/office/drawing/2014/main" val="4192702346"/>
                    </a:ext>
                  </a:extLst>
                </a:gridCol>
                <a:gridCol w="1004677">
                  <a:extLst>
                    <a:ext uri="{9D8B030D-6E8A-4147-A177-3AD203B41FA5}">
                      <a16:colId xmlns:a16="http://schemas.microsoft.com/office/drawing/2014/main" val="2494014808"/>
                    </a:ext>
                  </a:extLst>
                </a:gridCol>
                <a:gridCol w="1004677">
                  <a:extLst>
                    <a:ext uri="{9D8B030D-6E8A-4147-A177-3AD203B41FA5}">
                      <a16:colId xmlns:a16="http://schemas.microsoft.com/office/drawing/2014/main" val="2419012013"/>
                    </a:ext>
                  </a:extLst>
                </a:gridCol>
                <a:gridCol w="1004677">
                  <a:extLst>
                    <a:ext uri="{9D8B030D-6E8A-4147-A177-3AD203B41FA5}">
                      <a16:colId xmlns:a16="http://schemas.microsoft.com/office/drawing/2014/main" val="232288697"/>
                    </a:ext>
                  </a:extLst>
                </a:gridCol>
              </a:tblGrid>
              <a:tr h="716039">
                <a:tc>
                  <a:txBody>
                    <a:bodyPr/>
                    <a:lstStyle/>
                    <a:p>
                      <a:pPr algn="ctr" rtl="0" fontAlgn="b"/>
                      <a:r>
                        <a:rPr lang="es-CO" sz="1400" b="1" u="none" strike="noStrike" dirty="0">
                          <a:effectLst/>
                        </a:rPr>
                        <a:t>ENTIDAD</a:t>
                      </a:r>
                    </a:p>
                    <a:p>
                      <a:pPr algn="ctr" rtl="0" fontAlgn="b"/>
                      <a:endParaRPr lang="es-CO" sz="1400" b="1"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s-CO" sz="1400" b="1" u="none" strike="noStrike" dirty="0">
                          <a:effectLst/>
                        </a:rPr>
                        <a:t>ANT</a:t>
                      </a:r>
                      <a:endParaRPr lang="es-CO" sz="1400" b="1"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s-CO" sz="1400" b="1" u="none" strike="noStrike" dirty="0">
                          <a:effectLst/>
                        </a:rPr>
                        <a:t>URT</a:t>
                      </a:r>
                      <a:endParaRPr lang="es-CO" sz="1400" b="1"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s-CO" sz="1400" b="1" u="none" strike="noStrike" dirty="0">
                          <a:effectLst/>
                        </a:rPr>
                        <a:t>SAN ANDRES</a:t>
                      </a:r>
                      <a:endParaRPr lang="es-CO" sz="1400" b="1"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s-CO" sz="1400" b="1" u="none" strike="noStrike" dirty="0">
                          <a:effectLst/>
                        </a:rPr>
                        <a:t>F. </a:t>
                      </a:r>
                    </a:p>
                    <a:p>
                      <a:pPr algn="ctr" rtl="0" fontAlgn="b"/>
                      <a:r>
                        <a:rPr lang="es-CO" sz="1400" b="1" u="none" strike="noStrike" dirty="0">
                          <a:effectLst/>
                        </a:rPr>
                        <a:t>VICTIMAS</a:t>
                      </a:r>
                      <a:endParaRPr lang="es-CO" sz="1400" b="1"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78563104"/>
                  </a:ext>
                </a:extLst>
              </a:tr>
              <a:tr h="716039">
                <a:tc>
                  <a:txBody>
                    <a:bodyPr/>
                    <a:lstStyle/>
                    <a:p>
                      <a:pPr algn="l" rtl="0" fontAlgn="b"/>
                      <a:r>
                        <a:rPr lang="es-CO" sz="1400" b="1" u="none" strike="noStrike" dirty="0">
                          <a:effectLst/>
                        </a:rPr>
                        <a:t>PROCESO DE ENTREGA</a:t>
                      </a:r>
                      <a:endParaRPr lang="es-CO" sz="1400" b="1"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s-CO" sz="1400" b="0" i="0" u="none" strike="noStrike" dirty="0">
                          <a:solidFill>
                            <a:srgbClr val="000000"/>
                          </a:solidFill>
                          <a:effectLst/>
                          <a:latin typeface="Calibri" panose="020F0502020204030204" pitchFamily="34" charset="0"/>
                        </a:rPr>
                        <a:t>26</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s-CO" sz="1400" u="none" strike="noStrike" dirty="0">
                          <a:effectLst/>
                        </a:rPr>
                        <a:t>0</a:t>
                      </a:r>
                      <a:endParaRPr lang="es-CO"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s-CO" sz="1400" u="none" strike="noStrike" dirty="0">
                          <a:effectLst/>
                        </a:rPr>
                        <a:t>2</a:t>
                      </a:r>
                      <a:endParaRPr lang="es-CO"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s-CO" sz="1400" u="none" strike="noStrike" dirty="0">
                          <a:effectLst/>
                        </a:rPr>
                        <a:t>0</a:t>
                      </a:r>
                      <a:endParaRPr lang="es-CO"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54847224"/>
                  </a:ext>
                </a:extLst>
              </a:tr>
              <a:tr h="366751">
                <a:tc>
                  <a:txBody>
                    <a:bodyPr/>
                    <a:lstStyle/>
                    <a:p>
                      <a:pPr algn="l" rtl="0" fontAlgn="b"/>
                      <a:r>
                        <a:rPr lang="es-CO" sz="1400" b="1" u="none" strike="noStrike" dirty="0">
                          <a:effectLst/>
                        </a:rPr>
                        <a:t>ENTREGADOS</a:t>
                      </a:r>
                      <a:endParaRPr lang="es-CO" sz="1400" b="1"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s-CO" sz="1400" u="none" strike="noStrike">
                          <a:effectLst/>
                        </a:rPr>
                        <a:t>19</a:t>
                      </a:r>
                      <a:endParaRPr lang="es-CO" sz="1400" b="0" i="0" u="none" strike="noStrike">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s-CO" sz="1400" u="none" strike="noStrike">
                          <a:effectLst/>
                        </a:rPr>
                        <a:t>17</a:t>
                      </a:r>
                      <a:endParaRPr lang="es-CO" sz="1400" b="0" i="0" u="none" strike="noStrike">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s-CO" sz="1400" u="none" strike="noStrike" dirty="0">
                          <a:effectLst/>
                        </a:rPr>
                        <a:t>16</a:t>
                      </a:r>
                      <a:endParaRPr lang="es-CO"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s-CO" sz="1400" u="none" strike="noStrike" dirty="0">
                          <a:effectLst/>
                        </a:rPr>
                        <a:t>10</a:t>
                      </a:r>
                      <a:endParaRPr lang="es-CO"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99130406"/>
                  </a:ext>
                </a:extLst>
              </a:tr>
              <a:tr h="349287">
                <a:tc>
                  <a:txBody>
                    <a:bodyPr/>
                    <a:lstStyle/>
                    <a:p>
                      <a:pPr algn="l" rtl="0" fontAlgn="b"/>
                      <a:r>
                        <a:rPr lang="es-CO" sz="1400" b="1" u="none" strike="noStrike" dirty="0">
                          <a:effectLst/>
                        </a:rPr>
                        <a:t>TOTAL </a:t>
                      </a:r>
                      <a:endParaRPr lang="es-CO" sz="1400" b="1"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s-CO" sz="1400" b="1" u="none" strike="noStrike" dirty="0">
                          <a:effectLst/>
                        </a:rPr>
                        <a:t>45</a:t>
                      </a:r>
                      <a:endParaRPr lang="es-CO" sz="1400" b="1"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s-CO" sz="1400" b="1" u="none" strike="noStrike" dirty="0">
                          <a:effectLst/>
                        </a:rPr>
                        <a:t>17</a:t>
                      </a:r>
                      <a:endParaRPr lang="es-CO" sz="1400" b="1"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s-CO" sz="1400" b="1" u="none" strike="noStrike" dirty="0">
                          <a:effectLst/>
                        </a:rPr>
                        <a:t>18</a:t>
                      </a:r>
                      <a:endParaRPr lang="es-CO" sz="1400" b="1"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s-CO" sz="1400" b="1" u="none" strike="noStrike" dirty="0">
                          <a:effectLst/>
                        </a:rPr>
                        <a:t>11</a:t>
                      </a:r>
                      <a:endParaRPr lang="es-CO" sz="1400" b="1"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89153255"/>
                  </a:ext>
                </a:extLst>
              </a:tr>
            </a:tbl>
          </a:graphicData>
        </a:graphic>
      </p:graphicFrame>
      <p:graphicFrame>
        <p:nvGraphicFramePr>
          <p:cNvPr id="15" name="Gráfico 14">
            <a:extLst>
              <a:ext uri="{FF2B5EF4-FFF2-40B4-BE49-F238E27FC236}">
                <a16:creationId xmlns:a16="http://schemas.microsoft.com/office/drawing/2014/main" id="{17D39D15-FFAB-455C-85F8-5E6B4B1F0FE5}"/>
              </a:ext>
            </a:extLst>
          </p:cNvPr>
          <p:cNvGraphicFramePr>
            <a:graphicFrameLocks/>
          </p:cNvGraphicFramePr>
          <p:nvPr>
            <p:extLst>
              <p:ext uri="{D42A27DB-BD31-4B8C-83A1-F6EECF244321}">
                <p14:modId xmlns:p14="http://schemas.microsoft.com/office/powerpoint/2010/main" val="3195501111"/>
              </p:ext>
            </p:extLst>
          </p:nvPr>
        </p:nvGraphicFramePr>
        <p:xfrm>
          <a:off x="609600" y="2325128"/>
          <a:ext cx="5907860" cy="3637698"/>
        </p:xfrm>
        <a:graphic>
          <a:graphicData uri="http://schemas.openxmlformats.org/drawingml/2006/chart">
            <c:chart xmlns:c="http://schemas.openxmlformats.org/drawingml/2006/chart" xmlns:r="http://schemas.openxmlformats.org/officeDocument/2006/relationships" r:id="rId3"/>
          </a:graphicData>
        </a:graphic>
      </p:graphicFrame>
      <p:sp>
        <p:nvSpPr>
          <p:cNvPr id="2" name="CuadroTexto 1">
            <a:extLst>
              <a:ext uri="{FF2B5EF4-FFF2-40B4-BE49-F238E27FC236}">
                <a16:creationId xmlns:a16="http://schemas.microsoft.com/office/drawing/2014/main" id="{CC94BFB2-AD09-4424-9102-BB4A692ED360}"/>
              </a:ext>
            </a:extLst>
          </p:cNvPr>
          <p:cNvSpPr txBox="1"/>
          <p:nvPr/>
        </p:nvSpPr>
        <p:spPr>
          <a:xfrm>
            <a:off x="2065133" y="1777294"/>
            <a:ext cx="3313019" cy="461665"/>
          </a:xfrm>
          <a:prstGeom prst="rect">
            <a:avLst/>
          </a:prstGeom>
          <a:noFill/>
        </p:spPr>
        <p:txBody>
          <a:bodyPr wrap="square" rtlCol="0">
            <a:spAutoFit/>
          </a:bodyPr>
          <a:lstStyle/>
          <a:p>
            <a:pPr marL="285750" indent="-285750">
              <a:buFont typeface="Wingdings" panose="05000000000000000000" pitchFamily="2" charset="2"/>
              <a:buChar char="Ø"/>
            </a:pPr>
            <a:r>
              <a:rPr lang="es-CO" sz="2400" b="1" dirty="0">
                <a:solidFill>
                  <a:srgbClr val="000A8B"/>
                </a:solidFill>
              </a:rPr>
              <a:t>Bienes</a:t>
            </a:r>
            <a:r>
              <a:rPr lang="es-CO" b="1" dirty="0"/>
              <a:t> </a:t>
            </a:r>
            <a:r>
              <a:rPr lang="es-CO" sz="2400" b="1" dirty="0">
                <a:solidFill>
                  <a:srgbClr val="000A8B"/>
                </a:solidFill>
              </a:rPr>
              <a:t>inmuebles:</a:t>
            </a:r>
            <a:r>
              <a:rPr lang="es-CO" b="1" dirty="0"/>
              <a:t> </a:t>
            </a:r>
          </a:p>
        </p:txBody>
      </p:sp>
      <p:sp>
        <p:nvSpPr>
          <p:cNvPr id="9" name="Rectángulo 8">
            <a:extLst>
              <a:ext uri="{FF2B5EF4-FFF2-40B4-BE49-F238E27FC236}">
                <a16:creationId xmlns:a16="http://schemas.microsoft.com/office/drawing/2014/main" id="{16957043-EB05-4C78-9427-E98B7732D473}"/>
              </a:ext>
            </a:extLst>
          </p:cNvPr>
          <p:cNvSpPr/>
          <p:nvPr/>
        </p:nvSpPr>
        <p:spPr>
          <a:xfrm>
            <a:off x="0" y="6596829"/>
            <a:ext cx="12192000" cy="26505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2000"/>
          </a:p>
        </p:txBody>
      </p:sp>
      <p:sp>
        <p:nvSpPr>
          <p:cNvPr id="11" name="CuadroTexto 10">
            <a:extLst>
              <a:ext uri="{FF2B5EF4-FFF2-40B4-BE49-F238E27FC236}">
                <a16:creationId xmlns:a16="http://schemas.microsoft.com/office/drawing/2014/main" id="{E083FDBC-5D17-41A2-BFFE-BFC7A4215D59}"/>
              </a:ext>
            </a:extLst>
          </p:cNvPr>
          <p:cNvSpPr txBox="1"/>
          <p:nvPr/>
        </p:nvSpPr>
        <p:spPr>
          <a:xfrm>
            <a:off x="5378152" y="6538524"/>
            <a:ext cx="6234024" cy="338554"/>
          </a:xfrm>
          <a:prstGeom prst="rect">
            <a:avLst/>
          </a:prstGeom>
          <a:noFill/>
        </p:spPr>
        <p:txBody>
          <a:bodyPr wrap="square" rtlCol="0">
            <a:spAutoFit/>
          </a:bodyPr>
          <a:lstStyle/>
          <a:p>
            <a:pPr algn="r"/>
            <a:r>
              <a:rPr lang="es-ES" sz="1600" dirty="0">
                <a:solidFill>
                  <a:schemeClr val="bg1"/>
                </a:solidFill>
                <a:latin typeface="Lato Regular"/>
                <a:cs typeface="Lato Regular"/>
              </a:rPr>
              <a:t>Vicepresidencia Jurídica</a:t>
            </a:r>
            <a:endParaRPr lang="es-ES" sz="1292" dirty="0">
              <a:solidFill>
                <a:schemeClr val="bg1"/>
              </a:solidFill>
              <a:latin typeface="Lato Regular"/>
              <a:cs typeface="Lato Regular"/>
            </a:endParaRPr>
          </a:p>
        </p:txBody>
      </p:sp>
      <p:sp>
        <p:nvSpPr>
          <p:cNvPr id="17" name="Rectángulo 9">
            <a:extLst>
              <a:ext uri="{FF2B5EF4-FFF2-40B4-BE49-F238E27FC236}">
                <a16:creationId xmlns:a16="http://schemas.microsoft.com/office/drawing/2014/main" id="{CB75B076-36AD-4D58-831F-F9D88E10A8A1}"/>
              </a:ext>
            </a:extLst>
          </p:cNvPr>
          <p:cNvSpPr/>
          <p:nvPr/>
        </p:nvSpPr>
        <p:spPr>
          <a:xfrm>
            <a:off x="0" y="-32903"/>
            <a:ext cx="12192000" cy="101015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t>BALANCE COMITÉ DE ASIGNACIONES</a:t>
            </a:r>
          </a:p>
          <a:p>
            <a:pPr algn="r"/>
            <a:r>
              <a:rPr lang="es-CO" sz="2800" b="1" dirty="0"/>
              <a:t>2017</a:t>
            </a:r>
          </a:p>
        </p:txBody>
      </p:sp>
      <p:pic>
        <p:nvPicPr>
          <p:cNvPr id="18" name="Imagen 8" descr="Fondos oscuros-01.png">
            <a:extLst>
              <a:ext uri="{FF2B5EF4-FFF2-40B4-BE49-F238E27FC236}">
                <a16:creationId xmlns:a16="http://schemas.microsoft.com/office/drawing/2014/main" id="{F42457C6-990E-45CD-A6E3-300185FBBCE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7274" y="0"/>
            <a:ext cx="1666876" cy="800662"/>
          </a:xfrm>
          <a:prstGeom prst="rect">
            <a:avLst/>
          </a:prstGeom>
        </p:spPr>
      </p:pic>
    </p:spTree>
    <p:extLst>
      <p:ext uri="{BB962C8B-B14F-4D97-AF65-F5344CB8AC3E}">
        <p14:creationId xmlns:p14="http://schemas.microsoft.com/office/powerpoint/2010/main" val="156455283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709146" y="1144806"/>
            <a:ext cx="7917339" cy="830997"/>
          </a:xfrm>
          <a:prstGeom prst="rect">
            <a:avLst/>
          </a:prstGeom>
          <a:noFill/>
        </p:spPr>
        <p:txBody>
          <a:bodyPr wrap="square" rtlCol="0">
            <a:spAutoFit/>
          </a:bodyPr>
          <a:lstStyle/>
          <a:p>
            <a:pPr marL="342900" indent="-342900" algn="just">
              <a:buFont typeface="Wingdings" panose="05000000000000000000" pitchFamily="2" charset="2"/>
              <a:buChar char="Ø"/>
            </a:pPr>
            <a:r>
              <a:rPr lang="es-CO" sz="2400" b="1" dirty="0">
                <a:solidFill>
                  <a:srgbClr val="000A8B"/>
                </a:solidFill>
              </a:rPr>
              <a:t> BIENES MUEBLES:</a:t>
            </a:r>
          </a:p>
          <a:p>
            <a:pPr algn="just"/>
            <a:r>
              <a:rPr lang="es-CO" sz="2400" b="1" dirty="0">
                <a:solidFill>
                  <a:srgbClr val="000A8B"/>
                </a:solidFill>
              </a:rPr>
              <a:t>AUTOMOTORES, MOTONAVES Y AERONAVES.</a:t>
            </a:r>
            <a:endParaRPr lang="es-ES" sz="2400" b="1" dirty="0">
              <a:solidFill>
                <a:srgbClr val="000A8B"/>
              </a:solidFill>
            </a:endParaRPr>
          </a:p>
        </p:txBody>
      </p:sp>
      <p:graphicFrame>
        <p:nvGraphicFramePr>
          <p:cNvPr id="2" name="Tabla 1">
            <a:extLst>
              <a:ext uri="{FF2B5EF4-FFF2-40B4-BE49-F238E27FC236}">
                <a16:creationId xmlns:a16="http://schemas.microsoft.com/office/drawing/2014/main" id="{9F7326C9-ECE9-49EC-8990-3D83BF183F6D}"/>
              </a:ext>
            </a:extLst>
          </p:cNvPr>
          <p:cNvGraphicFramePr>
            <a:graphicFrameLocks noGrp="1"/>
          </p:cNvGraphicFramePr>
          <p:nvPr>
            <p:extLst>
              <p:ext uri="{D42A27DB-BD31-4B8C-83A1-F6EECF244321}">
                <p14:modId xmlns:p14="http://schemas.microsoft.com/office/powerpoint/2010/main" val="867058959"/>
              </p:ext>
            </p:extLst>
          </p:nvPr>
        </p:nvGraphicFramePr>
        <p:xfrm>
          <a:off x="7049418" y="2522140"/>
          <a:ext cx="4837782" cy="3086100"/>
        </p:xfrm>
        <a:graphic>
          <a:graphicData uri="http://schemas.openxmlformats.org/drawingml/2006/table">
            <a:tbl>
              <a:tblPr firstRow="1" bandRow="1">
                <a:tableStyleId>{5C22544A-7EE6-4342-B048-85BDC9FD1C3A}</a:tableStyleId>
              </a:tblPr>
              <a:tblGrid>
                <a:gridCol w="1612594">
                  <a:extLst>
                    <a:ext uri="{9D8B030D-6E8A-4147-A177-3AD203B41FA5}">
                      <a16:colId xmlns:a16="http://schemas.microsoft.com/office/drawing/2014/main" val="3094153390"/>
                    </a:ext>
                  </a:extLst>
                </a:gridCol>
                <a:gridCol w="1211511">
                  <a:extLst>
                    <a:ext uri="{9D8B030D-6E8A-4147-A177-3AD203B41FA5}">
                      <a16:colId xmlns:a16="http://schemas.microsoft.com/office/drawing/2014/main" val="2201026853"/>
                    </a:ext>
                  </a:extLst>
                </a:gridCol>
                <a:gridCol w="2013677">
                  <a:extLst>
                    <a:ext uri="{9D8B030D-6E8A-4147-A177-3AD203B41FA5}">
                      <a16:colId xmlns:a16="http://schemas.microsoft.com/office/drawing/2014/main" val="3839998225"/>
                    </a:ext>
                  </a:extLst>
                </a:gridCol>
              </a:tblGrid>
              <a:tr h="372909">
                <a:tc>
                  <a:txBody>
                    <a:bodyPr/>
                    <a:lstStyle/>
                    <a:p>
                      <a:pPr algn="ctr" fontAlgn="b"/>
                      <a:r>
                        <a:rPr lang="es-CO" sz="2000" u="none" strike="noStrike" dirty="0">
                          <a:effectLst/>
                        </a:rPr>
                        <a:t>DESTINATARIO PROVISIONAL </a:t>
                      </a:r>
                      <a:endParaRPr lang="es-CO"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2000" u="none" strike="noStrike" dirty="0">
                          <a:effectLst/>
                        </a:rPr>
                        <a:t>No. BIENES </a:t>
                      </a:r>
                    </a:p>
                    <a:p>
                      <a:pPr algn="ctr" fontAlgn="b"/>
                      <a:endParaRPr lang="es-CO"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2000" b="1" u="none" strike="noStrike" kern="1200" dirty="0">
                          <a:solidFill>
                            <a:schemeClr val="lt1"/>
                          </a:solidFill>
                          <a:effectLst/>
                          <a:latin typeface="+mn-lt"/>
                          <a:ea typeface="+mn-ea"/>
                          <a:cs typeface="+mn-cs"/>
                        </a:rPr>
                        <a:t>ESTADO</a:t>
                      </a:r>
                    </a:p>
                    <a:p>
                      <a:pPr algn="ctr" fontAlgn="b"/>
                      <a:endParaRPr lang="es-CO" sz="2000" b="1" u="none" strike="noStrike" kern="1200" dirty="0">
                        <a:solidFill>
                          <a:schemeClr val="lt1"/>
                        </a:solidFill>
                        <a:effectLst/>
                        <a:latin typeface="+mn-lt"/>
                        <a:ea typeface="+mn-ea"/>
                        <a:cs typeface="+mn-cs"/>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64975958"/>
                  </a:ext>
                </a:extLst>
              </a:tr>
              <a:tr h="540685">
                <a:tc>
                  <a:txBody>
                    <a:bodyPr/>
                    <a:lstStyle/>
                    <a:p>
                      <a:pPr algn="ctr" rtl="0" fontAlgn="ctr"/>
                      <a:r>
                        <a:rPr lang="es-CO" sz="2000" u="none" strike="noStrike" dirty="0">
                          <a:effectLst/>
                        </a:rPr>
                        <a:t>Policía Nacional</a:t>
                      </a:r>
                      <a:endParaRPr lang="es-CO" sz="20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s-CO" sz="2000" b="0" i="0" u="none" strike="noStrike" dirty="0">
                        <a:solidFill>
                          <a:srgbClr val="000000"/>
                        </a:solidFill>
                        <a:effectLst/>
                        <a:latin typeface="Calibri" panose="020F0502020204030204" pitchFamily="34" charset="0"/>
                      </a:endParaRPr>
                    </a:p>
                    <a:p>
                      <a:pPr algn="ctr" fontAlgn="b"/>
                      <a:r>
                        <a:rPr lang="es-CO" sz="2000" b="0" i="0" u="none" strike="noStrike" dirty="0">
                          <a:solidFill>
                            <a:srgbClr val="000000"/>
                          </a:solidFill>
                          <a:effectLst/>
                          <a:latin typeface="Calibri" panose="020F0502020204030204" pitchFamily="34" charset="0"/>
                        </a:rPr>
                        <a:t>8</a:t>
                      </a:r>
                    </a:p>
                    <a:p>
                      <a:pPr algn="ctr" fontAlgn="b"/>
                      <a:endParaRPr lang="es-CO"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s-CO" sz="2000" b="0" i="0" u="none" strike="noStrike" dirty="0">
                          <a:solidFill>
                            <a:srgbClr val="000000"/>
                          </a:solidFill>
                          <a:effectLst/>
                          <a:latin typeface="Calibri" panose="020F0502020204030204" pitchFamily="34" charset="0"/>
                        </a:rPr>
                        <a:t>Entregados y registrados</a:t>
                      </a:r>
                    </a:p>
                    <a:p>
                      <a:pPr marL="0" marR="0" lvl="0" indent="0" algn="ctr" defTabSz="457200" rtl="0" eaLnBrk="1" fontAlgn="b" latinLnBrk="0" hangingPunct="1">
                        <a:lnSpc>
                          <a:spcPct val="100000"/>
                        </a:lnSpc>
                        <a:spcBef>
                          <a:spcPts val="0"/>
                        </a:spcBef>
                        <a:spcAft>
                          <a:spcPts val="0"/>
                        </a:spcAft>
                        <a:buClrTx/>
                        <a:buSzTx/>
                        <a:buFontTx/>
                        <a:buNone/>
                        <a:tabLst/>
                        <a:defRPr/>
                      </a:pPr>
                      <a:endParaRPr lang="es-CO" sz="2000" b="0" i="0" u="none" strike="noStrike" dirty="0">
                        <a:solidFill>
                          <a:srgbClr val="000000"/>
                        </a:solidFill>
                        <a:effectLst/>
                        <a:latin typeface="Calibri" panose="020F0502020204030204" pitchFamily="34" charset="0"/>
                      </a:endParaRPr>
                    </a:p>
                    <a:p>
                      <a:pPr marL="0" marR="0" lvl="0" indent="0" algn="ctr" defTabSz="457200" rtl="0" eaLnBrk="1" fontAlgn="b" latinLnBrk="0" hangingPunct="1">
                        <a:lnSpc>
                          <a:spcPct val="100000"/>
                        </a:lnSpc>
                        <a:spcBef>
                          <a:spcPts val="0"/>
                        </a:spcBef>
                        <a:spcAft>
                          <a:spcPts val="0"/>
                        </a:spcAft>
                        <a:buClrTx/>
                        <a:buSzTx/>
                        <a:buFontTx/>
                        <a:buNone/>
                        <a:tabLst/>
                        <a:defRPr/>
                      </a:pPr>
                      <a:endParaRPr lang="es-CO" sz="2000" b="0" i="0" u="none" strike="noStrike" dirty="0">
                        <a:solidFill>
                          <a:srgbClr val="000000"/>
                        </a:solidFill>
                        <a:effectLst/>
                        <a:latin typeface="Calibri" panose="020F0502020204030204" pitchFamily="34" charset="0"/>
                      </a:endParaRPr>
                    </a:p>
                    <a:p>
                      <a:pPr algn="ctr" fontAlgn="b"/>
                      <a:endParaRPr lang="es-CO"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49009081"/>
                  </a:ext>
                </a:extLst>
              </a:tr>
              <a:tr h="380429">
                <a:tc>
                  <a:txBody>
                    <a:bodyPr/>
                    <a:lstStyle/>
                    <a:p>
                      <a:pPr algn="ctr" rtl="0" fontAlgn="ctr"/>
                      <a:r>
                        <a:rPr lang="es-CO" sz="2000" u="none" strike="noStrike">
                          <a:effectLst/>
                        </a:rPr>
                        <a:t>Fuerza Aérea</a:t>
                      </a:r>
                      <a:endParaRPr lang="es-CO" sz="20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2000" b="0" i="0" u="none" strike="noStrike" dirty="0">
                          <a:solidFill>
                            <a:srgbClr val="000000"/>
                          </a:solidFill>
                          <a:effectLst/>
                          <a:latin typeface="Calibri" panose="020F0502020204030204" pitchFamily="34" charset="0"/>
                        </a:rPr>
                        <a:t>2</a:t>
                      </a:r>
                    </a:p>
                    <a:p>
                      <a:pPr algn="ctr" fontAlgn="b"/>
                      <a:endParaRPr lang="es-CO"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es-CO" sz="11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90902416"/>
                  </a:ext>
                </a:extLst>
              </a:tr>
              <a:tr h="540685">
                <a:tc>
                  <a:txBody>
                    <a:bodyPr/>
                    <a:lstStyle/>
                    <a:p>
                      <a:pPr algn="ctr" rtl="0" fontAlgn="ctr"/>
                      <a:r>
                        <a:rPr lang="es-CO" sz="2000" u="none" strike="noStrike">
                          <a:effectLst/>
                        </a:rPr>
                        <a:t>Ejército Nacional</a:t>
                      </a:r>
                      <a:endParaRPr lang="es-CO" sz="20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s-CO" sz="2000" b="0" i="0" u="none" strike="noStrike" dirty="0">
                        <a:solidFill>
                          <a:srgbClr val="000000"/>
                        </a:solidFill>
                        <a:effectLst/>
                        <a:latin typeface="Calibri" panose="020F0502020204030204" pitchFamily="34" charset="0"/>
                      </a:endParaRPr>
                    </a:p>
                    <a:p>
                      <a:pPr algn="ctr" fontAlgn="b"/>
                      <a:r>
                        <a:rPr lang="es-CO" sz="2000" b="0" i="0" u="none" strike="noStrike" dirty="0">
                          <a:solidFill>
                            <a:srgbClr val="000000"/>
                          </a:solidFill>
                          <a:effectLst/>
                          <a:latin typeface="Calibri" panose="020F0502020204030204" pitchFamily="34" charset="0"/>
                        </a:rPr>
                        <a:t>5</a:t>
                      </a:r>
                    </a:p>
                    <a:p>
                      <a:pPr algn="ctr" fontAlgn="b"/>
                      <a:endParaRPr lang="es-CO"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endParaRPr lang="es-CO" sz="11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40781895"/>
                  </a:ext>
                </a:extLst>
              </a:tr>
            </a:tbl>
          </a:graphicData>
        </a:graphic>
      </p:graphicFrame>
      <p:graphicFrame>
        <p:nvGraphicFramePr>
          <p:cNvPr id="8" name="Gráfico 7">
            <a:extLst>
              <a:ext uri="{FF2B5EF4-FFF2-40B4-BE49-F238E27FC236}">
                <a16:creationId xmlns:a16="http://schemas.microsoft.com/office/drawing/2014/main" id="{EB2A73E4-6A3F-4F10-B665-804EA025C90E}"/>
              </a:ext>
            </a:extLst>
          </p:cNvPr>
          <p:cNvGraphicFramePr>
            <a:graphicFrameLocks/>
          </p:cNvGraphicFramePr>
          <p:nvPr>
            <p:extLst>
              <p:ext uri="{D42A27DB-BD31-4B8C-83A1-F6EECF244321}">
                <p14:modId xmlns:p14="http://schemas.microsoft.com/office/powerpoint/2010/main" val="3655961277"/>
              </p:ext>
            </p:extLst>
          </p:nvPr>
        </p:nvGraphicFramePr>
        <p:xfrm>
          <a:off x="1255059" y="2217168"/>
          <a:ext cx="5449801" cy="3484385"/>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ángulo 6">
            <a:extLst>
              <a:ext uri="{FF2B5EF4-FFF2-40B4-BE49-F238E27FC236}">
                <a16:creationId xmlns:a16="http://schemas.microsoft.com/office/drawing/2014/main" id="{A4C143CC-634B-4C70-934B-EAB6A04F73E3}"/>
              </a:ext>
            </a:extLst>
          </p:cNvPr>
          <p:cNvSpPr/>
          <p:nvPr/>
        </p:nvSpPr>
        <p:spPr>
          <a:xfrm>
            <a:off x="0" y="6596829"/>
            <a:ext cx="12192000" cy="26505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2000"/>
          </a:p>
        </p:txBody>
      </p:sp>
      <p:sp>
        <p:nvSpPr>
          <p:cNvPr id="9" name="CuadroTexto 8">
            <a:extLst>
              <a:ext uri="{FF2B5EF4-FFF2-40B4-BE49-F238E27FC236}">
                <a16:creationId xmlns:a16="http://schemas.microsoft.com/office/drawing/2014/main" id="{C725F2AF-1A1C-44C2-BD18-B3625AF52A7D}"/>
              </a:ext>
            </a:extLst>
          </p:cNvPr>
          <p:cNvSpPr txBox="1"/>
          <p:nvPr/>
        </p:nvSpPr>
        <p:spPr>
          <a:xfrm>
            <a:off x="5378152" y="6538524"/>
            <a:ext cx="6234024" cy="338554"/>
          </a:xfrm>
          <a:prstGeom prst="rect">
            <a:avLst/>
          </a:prstGeom>
          <a:noFill/>
        </p:spPr>
        <p:txBody>
          <a:bodyPr wrap="square" rtlCol="0">
            <a:spAutoFit/>
          </a:bodyPr>
          <a:lstStyle/>
          <a:p>
            <a:pPr algn="r"/>
            <a:r>
              <a:rPr lang="es-ES" sz="1600" dirty="0">
                <a:solidFill>
                  <a:schemeClr val="bg1"/>
                </a:solidFill>
                <a:latin typeface="Lato Regular"/>
                <a:cs typeface="Lato Regular"/>
              </a:rPr>
              <a:t>Vicepresidencia Jurídica</a:t>
            </a:r>
            <a:endParaRPr lang="es-ES" sz="1292" dirty="0">
              <a:solidFill>
                <a:schemeClr val="bg1"/>
              </a:solidFill>
              <a:latin typeface="Lato Regular"/>
              <a:cs typeface="Lato Regular"/>
            </a:endParaRPr>
          </a:p>
        </p:txBody>
      </p:sp>
      <p:sp>
        <p:nvSpPr>
          <p:cNvPr id="10" name="Rectángulo 9">
            <a:extLst>
              <a:ext uri="{FF2B5EF4-FFF2-40B4-BE49-F238E27FC236}">
                <a16:creationId xmlns:a16="http://schemas.microsoft.com/office/drawing/2014/main" id="{BF7EF168-2DDE-49A4-B87F-F333FE18C712}"/>
              </a:ext>
            </a:extLst>
          </p:cNvPr>
          <p:cNvSpPr/>
          <p:nvPr/>
        </p:nvSpPr>
        <p:spPr>
          <a:xfrm>
            <a:off x="0" y="-32902"/>
            <a:ext cx="12192000" cy="104890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t>BALANCE COMITÉ DE ASIGNACIONES</a:t>
            </a:r>
          </a:p>
          <a:p>
            <a:pPr algn="r"/>
            <a:r>
              <a:rPr lang="es-CO" sz="2800" b="1" dirty="0"/>
              <a:t>2017</a:t>
            </a:r>
          </a:p>
        </p:txBody>
      </p:sp>
      <p:pic>
        <p:nvPicPr>
          <p:cNvPr id="11" name="Imagen 8" descr="Fondos oscuros-01.png">
            <a:extLst>
              <a:ext uri="{FF2B5EF4-FFF2-40B4-BE49-F238E27FC236}">
                <a16:creationId xmlns:a16="http://schemas.microsoft.com/office/drawing/2014/main" id="{5D5EC05F-F4C3-4306-AED5-49CE56933C1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7274" y="0"/>
            <a:ext cx="1666876" cy="800662"/>
          </a:xfrm>
          <a:prstGeom prst="rect">
            <a:avLst/>
          </a:prstGeom>
        </p:spPr>
      </p:pic>
    </p:spTree>
    <p:extLst>
      <p:ext uri="{BB962C8B-B14F-4D97-AF65-F5344CB8AC3E}">
        <p14:creationId xmlns:p14="http://schemas.microsoft.com/office/powerpoint/2010/main" val="229065766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367275" y="1235460"/>
            <a:ext cx="3469620" cy="461665"/>
          </a:xfrm>
          <a:prstGeom prst="rect">
            <a:avLst/>
          </a:prstGeom>
          <a:noFill/>
        </p:spPr>
        <p:txBody>
          <a:bodyPr wrap="square" rtlCol="0">
            <a:spAutoFit/>
          </a:bodyPr>
          <a:lstStyle/>
          <a:p>
            <a:pPr marL="342900" indent="-342900" algn="just">
              <a:buFont typeface="Wingdings" panose="05000000000000000000" pitchFamily="2" charset="2"/>
              <a:buChar char="Ø"/>
            </a:pPr>
            <a:r>
              <a:rPr lang="es-CO" sz="2400" b="1" dirty="0">
                <a:solidFill>
                  <a:srgbClr val="000A8B"/>
                </a:solidFill>
              </a:rPr>
              <a:t> BIENES SOCIALES:</a:t>
            </a:r>
          </a:p>
        </p:txBody>
      </p:sp>
      <p:graphicFrame>
        <p:nvGraphicFramePr>
          <p:cNvPr id="2" name="Tabla 1">
            <a:extLst>
              <a:ext uri="{FF2B5EF4-FFF2-40B4-BE49-F238E27FC236}">
                <a16:creationId xmlns:a16="http://schemas.microsoft.com/office/drawing/2014/main" id="{3C3D6E0D-43E0-4720-86F7-CB8636D971C1}"/>
              </a:ext>
            </a:extLst>
          </p:cNvPr>
          <p:cNvGraphicFramePr>
            <a:graphicFrameLocks noGrp="1"/>
          </p:cNvGraphicFramePr>
          <p:nvPr>
            <p:extLst>
              <p:ext uri="{D42A27DB-BD31-4B8C-83A1-F6EECF244321}">
                <p14:modId xmlns:p14="http://schemas.microsoft.com/office/powerpoint/2010/main" val="1370278424"/>
              </p:ext>
            </p:extLst>
          </p:nvPr>
        </p:nvGraphicFramePr>
        <p:xfrm>
          <a:off x="367274" y="2042138"/>
          <a:ext cx="5010877" cy="2476075"/>
        </p:xfrm>
        <a:graphic>
          <a:graphicData uri="http://schemas.openxmlformats.org/drawingml/2006/table">
            <a:tbl>
              <a:tblPr firstRow="1" firstCol="1" bandRow="1">
                <a:tableStyleId>{5C22544A-7EE6-4342-B048-85BDC9FD1C3A}</a:tableStyleId>
              </a:tblPr>
              <a:tblGrid>
                <a:gridCol w="4652006">
                  <a:extLst>
                    <a:ext uri="{9D8B030D-6E8A-4147-A177-3AD203B41FA5}">
                      <a16:colId xmlns:a16="http://schemas.microsoft.com/office/drawing/2014/main" val="1718492776"/>
                    </a:ext>
                  </a:extLst>
                </a:gridCol>
                <a:gridCol w="358871">
                  <a:extLst>
                    <a:ext uri="{9D8B030D-6E8A-4147-A177-3AD203B41FA5}">
                      <a16:colId xmlns:a16="http://schemas.microsoft.com/office/drawing/2014/main" val="3008930961"/>
                    </a:ext>
                  </a:extLst>
                </a:gridCol>
              </a:tblGrid>
              <a:tr h="863713">
                <a:tc>
                  <a:txBody>
                    <a:bodyPr/>
                    <a:lstStyle/>
                    <a:p>
                      <a:pPr algn="ctr">
                        <a:lnSpc>
                          <a:spcPct val="107000"/>
                        </a:lnSpc>
                        <a:spcAft>
                          <a:spcPts val="0"/>
                        </a:spcAft>
                      </a:pPr>
                      <a:r>
                        <a:rPr lang="es-CO" sz="1600" dirty="0">
                          <a:solidFill>
                            <a:schemeClr val="tx1"/>
                          </a:solidFill>
                          <a:effectLst/>
                        </a:rPr>
                        <a:t>BIENES SOCIALES </a:t>
                      </a:r>
                    </a:p>
                    <a:p>
                      <a:pPr algn="ctr">
                        <a:lnSpc>
                          <a:spcPct val="107000"/>
                        </a:lnSpc>
                        <a:spcAft>
                          <a:spcPts val="0"/>
                        </a:spcAft>
                      </a:pPr>
                      <a:r>
                        <a:rPr lang="es-CO" sz="1600" dirty="0">
                          <a:solidFill>
                            <a:schemeClr val="tx1"/>
                          </a:solidFill>
                          <a:effectLst/>
                        </a:rPr>
                        <a:t>GOBERNACION DE SAN ANDRES, PROVIDENCIA Y SANTA CATALINA</a:t>
                      </a:r>
                      <a:endParaRPr lang="es-CO" sz="1600" dirty="0">
                        <a:solidFill>
                          <a:schemeClr val="tx1"/>
                        </a:solidFill>
                        <a:effectLst/>
                        <a:latin typeface="Times New Roman" panose="02020603050405020304" pitchFamily="18" charset="0"/>
                        <a:ea typeface="Times New Roman" panose="02020603050405020304" pitchFamily="18" charset="0"/>
                      </a:endParaRPr>
                    </a:p>
                  </a:txBody>
                  <a:tcPr marL="44450" marR="44450" marT="0" marB="0" anchor="b"/>
                </a:tc>
                <a:tc>
                  <a:txBody>
                    <a:bodyPr/>
                    <a:lstStyle/>
                    <a:p>
                      <a:pPr algn="ctr">
                        <a:lnSpc>
                          <a:spcPct val="107000"/>
                        </a:lnSpc>
                        <a:spcAft>
                          <a:spcPts val="0"/>
                        </a:spcAft>
                      </a:pPr>
                      <a:r>
                        <a:rPr lang="es-CO" sz="1600" dirty="0">
                          <a:solidFill>
                            <a:schemeClr val="tx1"/>
                          </a:solidFill>
                          <a:effectLst/>
                        </a:rPr>
                        <a:t>No </a:t>
                      </a:r>
                      <a:endParaRPr lang="es-CO" sz="1600" dirty="0">
                        <a:solidFill>
                          <a:schemeClr val="tx1"/>
                        </a:solidFill>
                        <a:effectLst/>
                        <a:latin typeface="Times New Roman" panose="02020603050405020304" pitchFamily="18" charset="0"/>
                        <a:ea typeface="Times New Roman" panose="02020603050405020304" pitchFamily="18" charset="0"/>
                      </a:endParaRPr>
                    </a:p>
                  </a:txBody>
                  <a:tcPr marL="44450" marR="44450" marT="0" marB="0" anchor="b"/>
                </a:tc>
                <a:extLst>
                  <a:ext uri="{0D108BD9-81ED-4DB2-BD59-A6C34878D82A}">
                    <a16:rowId xmlns:a16="http://schemas.microsoft.com/office/drawing/2014/main" val="2234689196"/>
                  </a:ext>
                </a:extLst>
              </a:tr>
              <a:tr h="577051">
                <a:tc>
                  <a:txBody>
                    <a:bodyPr/>
                    <a:lstStyle/>
                    <a:p>
                      <a:pPr>
                        <a:lnSpc>
                          <a:spcPct val="107000"/>
                        </a:lnSpc>
                        <a:spcAft>
                          <a:spcPts val="0"/>
                        </a:spcAft>
                      </a:pPr>
                      <a:r>
                        <a:rPr lang="es-CO" sz="1600" b="0" dirty="0">
                          <a:solidFill>
                            <a:schemeClr val="tx1"/>
                          </a:solidFill>
                          <a:effectLst/>
                        </a:rPr>
                        <a:t>ESTABLECIMIENTOS DE COMERCIO HOTEL MARYLAND</a:t>
                      </a:r>
                      <a:endParaRPr lang="es-CO" sz="1600" b="0" dirty="0">
                        <a:solidFill>
                          <a:schemeClr val="tx1"/>
                        </a:solidFill>
                        <a:effectLst/>
                        <a:latin typeface="Times New Roman" panose="02020603050405020304" pitchFamily="18" charset="0"/>
                        <a:ea typeface="Times New Roman" panose="02020603050405020304" pitchFamily="18" charset="0"/>
                      </a:endParaRPr>
                    </a:p>
                  </a:txBody>
                  <a:tcPr marL="44450" marR="44450" marT="0" marB="0" anchor="b">
                    <a:solidFill>
                      <a:schemeClr val="accent1">
                        <a:lumMod val="20000"/>
                        <a:lumOff val="80000"/>
                      </a:schemeClr>
                    </a:solidFill>
                  </a:tcPr>
                </a:tc>
                <a:tc>
                  <a:txBody>
                    <a:bodyPr/>
                    <a:lstStyle/>
                    <a:p>
                      <a:pPr algn="ctr">
                        <a:lnSpc>
                          <a:spcPct val="107000"/>
                        </a:lnSpc>
                        <a:spcAft>
                          <a:spcPts val="0"/>
                        </a:spcAft>
                      </a:pPr>
                      <a:r>
                        <a:rPr lang="es-CO" sz="1600" dirty="0">
                          <a:solidFill>
                            <a:schemeClr val="tx1"/>
                          </a:solidFill>
                          <a:effectLst/>
                        </a:rPr>
                        <a:t>6</a:t>
                      </a:r>
                      <a:endParaRPr lang="es-CO" sz="1600" dirty="0">
                        <a:solidFill>
                          <a:schemeClr val="tx1"/>
                        </a:solidFill>
                        <a:effectLst/>
                        <a:latin typeface="Times New Roman" panose="02020603050405020304" pitchFamily="18" charset="0"/>
                        <a:ea typeface="Times New Roman" panose="02020603050405020304" pitchFamily="18" charset="0"/>
                      </a:endParaRPr>
                    </a:p>
                  </a:txBody>
                  <a:tcPr marL="44450" marR="44450" marT="0" marB="0" anchor="b">
                    <a:solidFill>
                      <a:schemeClr val="accent1">
                        <a:lumMod val="20000"/>
                        <a:lumOff val="80000"/>
                      </a:schemeClr>
                    </a:solidFill>
                  </a:tcPr>
                </a:tc>
                <a:extLst>
                  <a:ext uri="{0D108BD9-81ED-4DB2-BD59-A6C34878D82A}">
                    <a16:rowId xmlns:a16="http://schemas.microsoft.com/office/drawing/2014/main" val="3309129383"/>
                  </a:ext>
                </a:extLst>
              </a:tr>
              <a:tr h="458260">
                <a:tc>
                  <a:txBody>
                    <a:bodyPr/>
                    <a:lstStyle/>
                    <a:p>
                      <a:pPr>
                        <a:lnSpc>
                          <a:spcPct val="107000"/>
                        </a:lnSpc>
                        <a:spcAft>
                          <a:spcPts val="0"/>
                        </a:spcAft>
                      </a:pPr>
                      <a:r>
                        <a:rPr lang="es-CO" sz="1600" b="0" dirty="0">
                          <a:solidFill>
                            <a:schemeClr val="tx1"/>
                          </a:solidFill>
                          <a:effectLst/>
                        </a:rPr>
                        <a:t>INMUEBLE SOCIAL HOTEL MARYLAND</a:t>
                      </a:r>
                      <a:endParaRPr lang="es-CO" sz="1600" b="0" dirty="0">
                        <a:solidFill>
                          <a:schemeClr val="tx1"/>
                        </a:solidFill>
                        <a:effectLst/>
                        <a:latin typeface="Times New Roman" panose="02020603050405020304" pitchFamily="18" charset="0"/>
                        <a:ea typeface="Times New Roman" panose="02020603050405020304" pitchFamily="18" charset="0"/>
                      </a:endParaRPr>
                    </a:p>
                  </a:txBody>
                  <a:tcPr marL="44450" marR="44450" marT="0" marB="0" anchor="b">
                    <a:solidFill>
                      <a:schemeClr val="accent1">
                        <a:lumMod val="20000"/>
                        <a:lumOff val="80000"/>
                      </a:schemeClr>
                    </a:solidFill>
                  </a:tcPr>
                </a:tc>
                <a:tc>
                  <a:txBody>
                    <a:bodyPr/>
                    <a:lstStyle/>
                    <a:p>
                      <a:pPr algn="ctr">
                        <a:lnSpc>
                          <a:spcPct val="107000"/>
                        </a:lnSpc>
                        <a:spcAft>
                          <a:spcPts val="0"/>
                        </a:spcAft>
                      </a:pPr>
                      <a:r>
                        <a:rPr lang="es-CO" sz="1600">
                          <a:solidFill>
                            <a:schemeClr val="tx1"/>
                          </a:solidFill>
                          <a:effectLst/>
                        </a:rPr>
                        <a:t>1</a:t>
                      </a:r>
                      <a:endParaRPr lang="es-CO" sz="1600">
                        <a:solidFill>
                          <a:schemeClr val="tx1"/>
                        </a:solidFill>
                        <a:effectLst/>
                        <a:latin typeface="Times New Roman" panose="02020603050405020304" pitchFamily="18" charset="0"/>
                        <a:ea typeface="Times New Roman" panose="02020603050405020304" pitchFamily="18" charset="0"/>
                      </a:endParaRPr>
                    </a:p>
                  </a:txBody>
                  <a:tcPr marL="44450" marR="44450" marT="0" marB="0" anchor="b">
                    <a:solidFill>
                      <a:schemeClr val="accent1">
                        <a:lumMod val="20000"/>
                        <a:lumOff val="80000"/>
                      </a:schemeClr>
                    </a:solidFill>
                  </a:tcPr>
                </a:tc>
                <a:extLst>
                  <a:ext uri="{0D108BD9-81ED-4DB2-BD59-A6C34878D82A}">
                    <a16:rowId xmlns:a16="http://schemas.microsoft.com/office/drawing/2014/main" val="1063585331"/>
                  </a:ext>
                </a:extLst>
              </a:tr>
              <a:tr h="577051">
                <a:tc>
                  <a:txBody>
                    <a:bodyPr/>
                    <a:lstStyle/>
                    <a:p>
                      <a:pPr>
                        <a:lnSpc>
                          <a:spcPct val="107000"/>
                        </a:lnSpc>
                        <a:spcAft>
                          <a:spcPts val="0"/>
                        </a:spcAft>
                      </a:pPr>
                      <a:r>
                        <a:rPr lang="es-CO" sz="1600" b="0" dirty="0">
                          <a:solidFill>
                            <a:schemeClr val="tx1"/>
                          </a:solidFill>
                          <a:effectLst/>
                        </a:rPr>
                        <a:t>SOCIEDAD CORPORACION TURISTICA HOTEL MARAZUL</a:t>
                      </a:r>
                      <a:endParaRPr lang="es-CO" sz="1600" b="0" dirty="0">
                        <a:solidFill>
                          <a:schemeClr val="tx1"/>
                        </a:solidFill>
                        <a:effectLst/>
                        <a:latin typeface="Times New Roman" panose="02020603050405020304" pitchFamily="18" charset="0"/>
                        <a:ea typeface="Times New Roman" panose="02020603050405020304" pitchFamily="18" charset="0"/>
                      </a:endParaRPr>
                    </a:p>
                  </a:txBody>
                  <a:tcPr marL="44450" marR="44450" marT="0" marB="0" anchor="b">
                    <a:solidFill>
                      <a:schemeClr val="accent1">
                        <a:lumMod val="20000"/>
                        <a:lumOff val="80000"/>
                      </a:schemeClr>
                    </a:solidFill>
                  </a:tcPr>
                </a:tc>
                <a:tc>
                  <a:txBody>
                    <a:bodyPr/>
                    <a:lstStyle/>
                    <a:p>
                      <a:pPr algn="ctr">
                        <a:lnSpc>
                          <a:spcPct val="107000"/>
                        </a:lnSpc>
                        <a:spcAft>
                          <a:spcPts val="0"/>
                        </a:spcAft>
                      </a:pPr>
                      <a:r>
                        <a:rPr lang="es-CO" sz="1600" dirty="0">
                          <a:solidFill>
                            <a:schemeClr val="tx1"/>
                          </a:solidFill>
                          <a:effectLst/>
                        </a:rPr>
                        <a:t>1</a:t>
                      </a:r>
                      <a:endParaRPr lang="es-CO" sz="1600" dirty="0">
                        <a:solidFill>
                          <a:schemeClr val="tx1"/>
                        </a:solidFill>
                        <a:effectLst/>
                        <a:latin typeface="Times New Roman" panose="02020603050405020304" pitchFamily="18" charset="0"/>
                        <a:ea typeface="Times New Roman" panose="02020603050405020304" pitchFamily="18" charset="0"/>
                      </a:endParaRPr>
                    </a:p>
                  </a:txBody>
                  <a:tcPr marL="44450" marR="44450" marT="0" marB="0" anchor="b">
                    <a:solidFill>
                      <a:schemeClr val="accent1">
                        <a:lumMod val="20000"/>
                        <a:lumOff val="80000"/>
                      </a:schemeClr>
                    </a:solidFill>
                  </a:tcPr>
                </a:tc>
                <a:extLst>
                  <a:ext uri="{0D108BD9-81ED-4DB2-BD59-A6C34878D82A}">
                    <a16:rowId xmlns:a16="http://schemas.microsoft.com/office/drawing/2014/main" val="742587093"/>
                  </a:ext>
                </a:extLst>
              </a:tr>
            </a:tbl>
          </a:graphicData>
        </a:graphic>
      </p:graphicFrame>
      <p:sp>
        <p:nvSpPr>
          <p:cNvPr id="7" name="Rectángulo 6">
            <a:extLst>
              <a:ext uri="{FF2B5EF4-FFF2-40B4-BE49-F238E27FC236}">
                <a16:creationId xmlns:a16="http://schemas.microsoft.com/office/drawing/2014/main" id="{EC8793C5-7948-470B-807F-10E624D2D0E4}"/>
              </a:ext>
            </a:extLst>
          </p:cNvPr>
          <p:cNvSpPr/>
          <p:nvPr/>
        </p:nvSpPr>
        <p:spPr>
          <a:xfrm>
            <a:off x="0" y="6596829"/>
            <a:ext cx="12192000" cy="26505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2000"/>
          </a:p>
        </p:txBody>
      </p:sp>
      <p:sp>
        <p:nvSpPr>
          <p:cNvPr id="8" name="CuadroTexto 7">
            <a:extLst>
              <a:ext uri="{FF2B5EF4-FFF2-40B4-BE49-F238E27FC236}">
                <a16:creationId xmlns:a16="http://schemas.microsoft.com/office/drawing/2014/main" id="{8D0C241A-66D0-4AB1-B44B-AF3C0DFC89B5}"/>
              </a:ext>
            </a:extLst>
          </p:cNvPr>
          <p:cNvSpPr txBox="1"/>
          <p:nvPr/>
        </p:nvSpPr>
        <p:spPr>
          <a:xfrm>
            <a:off x="5378152" y="6538524"/>
            <a:ext cx="6234024" cy="338554"/>
          </a:xfrm>
          <a:prstGeom prst="rect">
            <a:avLst/>
          </a:prstGeom>
          <a:noFill/>
        </p:spPr>
        <p:txBody>
          <a:bodyPr wrap="square" rtlCol="0">
            <a:spAutoFit/>
          </a:bodyPr>
          <a:lstStyle/>
          <a:p>
            <a:pPr algn="r"/>
            <a:r>
              <a:rPr lang="es-ES" sz="1600" dirty="0">
                <a:solidFill>
                  <a:schemeClr val="bg1"/>
                </a:solidFill>
                <a:latin typeface="Lato Regular"/>
                <a:cs typeface="Lato Regular"/>
              </a:rPr>
              <a:t>Vicepresidencia Jurídica</a:t>
            </a:r>
            <a:endParaRPr lang="es-ES" sz="1292" dirty="0">
              <a:solidFill>
                <a:schemeClr val="bg1"/>
              </a:solidFill>
              <a:latin typeface="Lato Regular"/>
              <a:cs typeface="Lato Regular"/>
            </a:endParaRPr>
          </a:p>
        </p:txBody>
      </p:sp>
      <p:sp>
        <p:nvSpPr>
          <p:cNvPr id="9" name="Rectángulo 9">
            <a:extLst>
              <a:ext uri="{FF2B5EF4-FFF2-40B4-BE49-F238E27FC236}">
                <a16:creationId xmlns:a16="http://schemas.microsoft.com/office/drawing/2014/main" id="{689BA2C5-E465-4342-897E-5A422C4E31C4}"/>
              </a:ext>
            </a:extLst>
          </p:cNvPr>
          <p:cNvSpPr/>
          <p:nvPr/>
        </p:nvSpPr>
        <p:spPr>
          <a:xfrm>
            <a:off x="0" y="-32903"/>
            <a:ext cx="12192000" cy="923349"/>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t>BALANCE COMITÉ DE ASIGNACIONES</a:t>
            </a:r>
          </a:p>
          <a:p>
            <a:pPr algn="r"/>
            <a:r>
              <a:rPr lang="es-CO" sz="2800" b="1" dirty="0"/>
              <a:t>2017</a:t>
            </a:r>
          </a:p>
        </p:txBody>
      </p:sp>
      <p:pic>
        <p:nvPicPr>
          <p:cNvPr id="10" name="Imagen 8" descr="Fondos oscuros-01.png">
            <a:extLst>
              <a:ext uri="{FF2B5EF4-FFF2-40B4-BE49-F238E27FC236}">
                <a16:creationId xmlns:a16="http://schemas.microsoft.com/office/drawing/2014/main" id="{2B47F618-C535-4CF7-8DAD-19C85D38A84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7274" y="0"/>
            <a:ext cx="1666876" cy="800662"/>
          </a:xfrm>
          <a:prstGeom prst="rect">
            <a:avLst/>
          </a:prstGeom>
        </p:spPr>
      </p:pic>
      <p:sp>
        <p:nvSpPr>
          <p:cNvPr id="11" name="CuadroTexto 10">
            <a:extLst>
              <a:ext uri="{FF2B5EF4-FFF2-40B4-BE49-F238E27FC236}">
                <a16:creationId xmlns:a16="http://schemas.microsoft.com/office/drawing/2014/main" id="{4496B3CA-98C5-452C-BF87-5F6E5184BC0D}"/>
              </a:ext>
            </a:extLst>
          </p:cNvPr>
          <p:cNvSpPr txBox="1"/>
          <p:nvPr/>
        </p:nvSpPr>
        <p:spPr>
          <a:xfrm>
            <a:off x="6809600" y="1221847"/>
            <a:ext cx="3371127" cy="461665"/>
          </a:xfrm>
          <a:prstGeom prst="rect">
            <a:avLst/>
          </a:prstGeom>
          <a:noFill/>
        </p:spPr>
        <p:txBody>
          <a:bodyPr wrap="square" rtlCol="0">
            <a:spAutoFit/>
          </a:bodyPr>
          <a:lstStyle/>
          <a:p>
            <a:pPr algn="ctr"/>
            <a:r>
              <a:rPr lang="es-CO" sz="2400" b="1" dirty="0">
                <a:solidFill>
                  <a:srgbClr val="000A8B"/>
                </a:solidFill>
              </a:rPr>
              <a:t>DONACIONES</a:t>
            </a:r>
          </a:p>
        </p:txBody>
      </p:sp>
      <p:graphicFrame>
        <p:nvGraphicFramePr>
          <p:cNvPr id="12" name="Gráfico 11">
            <a:extLst>
              <a:ext uri="{FF2B5EF4-FFF2-40B4-BE49-F238E27FC236}">
                <a16:creationId xmlns:a16="http://schemas.microsoft.com/office/drawing/2014/main" id="{142A810F-98AA-43D0-988B-F057DC8FBBD7}"/>
              </a:ext>
            </a:extLst>
          </p:cNvPr>
          <p:cNvGraphicFramePr>
            <a:graphicFrameLocks/>
          </p:cNvGraphicFramePr>
          <p:nvPr>
            <p:extLst/>
          </p:nvPr>
        </p:nvGraphicFramePr>
        <p:xfrm>
          <a:off x="5988762" y="1741817"/>
          <a:ext cx="5012801" cy="279731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Tabla 12">
            <a:extLst>
              <a:ext uri="{FF2B5EF4-FFF2-40B4-BE49-F238E27FC236}">
                <a16:creationId xmlns:a16="http://schemas.microsoft.com/office/drawing/2014/main" id="{5CDE9A67-0922-4AB4-BC6E-D6EA799556EE}"/>
              </a:ext>
            </a:extLst>
          </p:cNvPr>
          <p:cNvGraphicFramePr>
            <a:graphicFrameLocks noGrp="1"/>
          </p:cNvGraphicFramePr>
          <p:nvPr>
            <p:extLst/>
          </p:nvPr>
        </p:nvGraphicFramePr>
        <p:xfrm>
          <a:off x="6033216" y="4736417"/>
          <a:ext cx="5531252" cy="1628775"/>
        </p:xfrm>
        <a:graphic>
          <a:graphicData uri="http://schemas.openxmlformats.org/drawingml/2006/table">
            <a:tbl>
              <a:tblPr>
                <a:tableStyleId>{5C22544A-7EE6-4342-B048-85BDC9FD1C3A}</a:tableStyleId>
              </a:tblPr>
              <a:tblGrid>
                <a:gridCol w="1119564">
                  <a:extLst>
                    <a:ext uri="{9D8B030D-6E8A-4147-A177-3AD203B41FA5}">
                      <a16:colId xmlns:a16="http://schemas.microsoft.com/office/drawing/2014/main" val="2646749767"/>
                    </a:ext>
                  </a:extLst>
                </a:gridCol>
                <a:gridCol w="2935074">
                  <a:extLst>
                    <a:ext uri="{9D8B030D-6E8A-4147-A177-3AD203B41FA5}">
                      <a16:colId xmlns:a16="http://schemas.microsoft.com/office/drawing/2014/main" val="1119086863"/>
                    </a:ext>
                  </a:extLst>
                </a:gridCol>
                <a:gridCol w="1476614">
                  <a:extLst>
                    <a:ext uri="{9D8B030D-6E8A-4147-A177-3AD203B41FA5}">
                      <a16:colId xmlns:a16="http://schemas.microsoft.com/office/drawing/2014/main" val="345742173"/>
                    </a:ext>
                  </a:extLst>
                </a:gridCol>
              </a:tblGrid>
              <a:tr h="206633">
                <a:tc>
                  <a:txBody>
                    <a:bodyPr/>
                    <a:lstStyle/>
                    <a:p>
                      <a:pPr algn="ctr" fontAlgn="b"/>
                      <a:r>
                        <a:rPr lang="es-CO" sz="1500" b="1" i="0" u="none" strike="noStrike" dirty="0">
                          <a:solidFill>
                            <a:srgbClr val="000000"/>
                          </a:solidFill>
                          <a:effectLst/>
                          <a:latin typeface="Calibri" panose="020F0502020204030204" pitchFamily="34" charset="0"/>
                        </a:rPr>
                        <a:t>ENTIDAD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fontAlgn="b"/>
                      <a:r>
                        <a:rPr lang="es-CO" sz="1500" b="1" u="none" strike="noStrike" dirty="0">
                          <a:effectLst/>
                        </a:rPr>
                        <a:t>DONACIÓN</a:t>
                      </a:r>
                      <a:endParaRPr lang="es-CO" sz="1500" b="1"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fontAlgn="b"/>
                      <a:r>
                        <a:rPr lang="es-CO" sz="1500" b="1" i="0" u="none" strike="noStrike" dirty="0">
                          <a:solidFill>
                            <a:srgbClr val="000000"/>
                          </a:solidFill>
                          <a:effectLst/>
                          <a:latin typeface="Calibri" panose="020F0502020204030204" pitchFamily="34" charset="0"/>
                        </a:rPr>
                        <a:t>ESTADO</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extLst>
                  <a:ext uri="{0D108BD9-81ED-4DB2-BD59-A6C34878D82A}">
                    <a16:rowId xmlns:a16="http://schemas.microsoft.com/office/drawing/2014/main" val="708420046"/>
                  </a:ext>
                </a:extLst>
              </a:tr>
              <a:tr h="603369">
                <a:tc>
                  <a:txBody>
                    <a:bodyPr/>
                    <a:lstStyle/>
                    <a:p>
                      <a:pPr lvl="0" algn="ctr" fontAlgn="b">
                        <a:lnSpc>
                          <a:spcPct val="150000"/>
                        </a:lnSpc>
                      </a:pPr>
                      <a:r>
                        <a:rPr lang="es-CO" sz="1500" u="none" strike="noStrike" dirty="0">
                          <a:effectLst/>
                        </a:rPr>
                        <a:t>Armada Nacional </a:t>
                      </a:r>
                      <a:endParaRPr lang="es-CO" sz="15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ctr" fontAlgn="b">
                        <a:lnSpc>
                          <a:spcPct val="150000"/>
                        </a:lnSpc>
                      </a:pPr>
                      <a:r>
                        <a:rPr lang="es-CO" sz="1500" u="none" strike="noStrike" dirty="0">
                          <a:effectLst/>
                        </a:rPr>
                        <a:t>1 aeronave identificado con matrícula HK-4357G</a:t>
                      </a:r>
                      <a:endParaRPr lang="es-CO" sz="15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marR="0" lvl="0" indent="0" algn="ctr" defTabSz="457200" rtl="0" eaLnBrk="1" fontAlgn="b" latinLnBrk="0" hangingPunct="1">
                        <a:lnSpc>
                          <a:spcPct val="150000"/>
                        </a:lnSpc>
                        <a:spcBef>
                          <a:spcPts val="0"/>
                        </a:spcBef>
                        <a:spcAft>
                          <a:spcPts val="0"/>
                        </a:spcAft>
                        <a:buClrTx/>
                        <a:buSzTx/>
                        <a:buFontTx/>
                        <a:buNone/>
                        <a:tabLst/>
                        <a:defRPr/>
                      </a:pPr>
                      <a:r>
                        <a:rPr lang="es-CO" sz="1500" b="0" i="0" u="none" strike="noStrike" dirty="0">
                          <a:solidFill>
                            <a:srgbClr val="000000"/>
                          </a:solidFill>
                          <a:effectLst/>
                          <a:latin typeface="Calibri" panose="020F0502020204030204" pitchFamily="34" charset="0"/>
                        </a:rPr>
                        <a:t>Entregado y registrado</a:t>
                      </a:r>
                    </a:p>
                    <a:p>
                      <a:pPr marL="0" marR="0" lvl="0" indent="0" algn="ctr" defTabSz="457200" rtl="0" eaLnBrk="1" fontAlgn="b" latinLnBrk="0" hangingPunct="1">
                        <a:lnSpc>
                          <a:spcPct val="150000"/>
                        </a:lnSpc>
                        <a:spcBef>
                          <a:spcPts val="0"/>
                        </a:spcBef>
                        <a:spcAft>
                          <a:spcPts val="0"/>
                        </a:spcAft>
                        <a:buClrTx/>
                        <a:buSzTx/>
                        <a:buFontTx/>
                        <a:buNone/>
                        <a:tabLst/>
                        <a:defRPr/>
                      </a:pPr>
                      <a:endParaRPr lang="es-CO" sz="15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28992112"/>
                  </a:ext>
                </a:extLst>
              </a:tr>
              <a:tr h="603369">
                <a:tc>
                  <a:txBody>
                    <a:bodyPr/>
                    <a:lstStyle/>
                    <a:p>
                      <a:pPr lvl="0" algn="ctr" fontAlgn="b">
                        <a:lnSpc>
                          <a:spcPct val="150000"/>
                        </a:lnSpc>
                      </a:pPr>
                      <a:r>
                        <a:rPr lang="es-CO" sz="1500" u="none" strike="noStrike" dirty="0">
                          <a:effectLst/>
                        </a:rPr>
                        <a:t>Policía Nacional </a:t>
                      </a:r>
                      <a:endParaRPr lang="es-CO" sz="15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ctr" fontAlgn="b">
                        <a:lnSpc>
                          <a:spcPct val="150000"/>
                        </a:lnSpc>
                      </a:pPr>
                      <a:r>
                        <a:rPr lang="es-CO" sz="1500" u="none" strike="noStrike" dirty="0">
                          <a:effectLst/>
                        </a:rPr>
                        <a:t>3 predios Anapoima</a:t>
                      </a:r>
                      <a:endParaRPr lang="es-CO" sz="15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marL="0" marR="0" lvl="0" indent="0" algn="ctr" defTabSz="457200" rtl="0" eaLnBrk="1" fontAlgn="b" latinLnBrk="0" hangingPunct="1">
                        <a:lnSpc>
                          <a:spcPct val="150000"/>
                        </a:lnSpc>
                        <a:spcBef>
                          <a:spcPts val="0"/>
                        </a:spcBef>
                        <a:spcAft>
                          <a:spcPts val="0"/>
                        </a:spcAft>
                        <a:buClrTx/>
                        <a:buSzTx/>
                        <a:buFontTx/>
                        <a:buNone/>
                        <a:tabLst/>
                        <a:defRPr/>
                      </a:pPr>
                      <a:endParaRPr lang="es-CO" sz="15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65029653"/>
                  </a:ext>
                </a:extLst>
              </a:tr>
            </a:tbl>
          </a:graphicData>
        </a:graphic>
      </p:graphicFrame>
    </p:spTree>
    <p:extLst>
      <p:ext uri="{BB962C8B-B14F-4D97-AF65-F5344CB8AC3E}">
        <p14:creationId xmlns:p14="http://schemas.microsoft.com/office/powerpoint/2010/main" val="201527303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1987287" y="5389846"/>
            <a:ext cx="8217426" cy="403115"/>
            <a:chOff x="1571658" y="2599133"/>
            <a:chExt cx="5143482" cy="60007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3400404" y="1333410"/>
            <a:ext cx="7972446" cy="11203067"/>
          </a:xfrm>
          <a:prstGeom prst="rect">
            <a:avLst/>
          </a:prstGeom>
          <a:noFill/>
        </p:spPr>
        <p:txBody>
          <a:bodyPr wrap="square" rtlCol="0">
            <a:spAutoFit/>
          </a:bodyPr>
          <a:lstStyle/>
          <a:p>
            <a:pPr marL="342900" lvl="0" indent="-342900">
              <a:buFont typeface="+mj-lt"/>
              <a:buAutoNum type="arabicPeriod"/>
            </a:pPr>
            <a:r>
              <a:rPr lang="es-ES" sz="2400" dirty="0"/>
              <a:t>Verificación del Quorum.</a:t>
            </a:r>
            <a:endParaRPr lang="es-CO" sz="2400" dirty="0"/>
          </a:p>
          <a:p>
            <a:pPr marL="342900" lvl="0" indent="-342900">
              <a:buFont typeface="+mj-lt"/>
              <a:buAutoNum type="arabicPeriod"/>
            </a:pPr>
            <a:r>
              <a:rPr lang="es-ES" sz="2400" dirty="0"/>
              <a:t>Aprobación del orden del día</a:t>
            </a:r>
            <a:endParaRPr lang="es-CO" sz="2400" dirty="0"/>
          </a:p>
          <a:p>
            <a:pPr marL="342900" lvl="0" indent="-342900">
              <a:buFont typeface="+mj-lt"/>
              <a:buAutoNum type="arabicPeriod"/>
            </a:pPr>
            <a:r>
              <a:rPr lang="es-ES" sz="2400" dirty="0"/>
              <a:t>Comité Financiero </a:t>
            </a:r>
          </a:p>
          <a:p>
            <a:pPr marL="342900" indent="-342900">
              <a:buFont typeface="+mj-lt"/>
              <a:buAutoNum type="arabicPeriod"/>
            </a:pPr>
            <a:r>
              <a:rPr lang="es-ES" sz="2400" dirty="0"/>
              <a:t>Aprobación Modificaciones Contractuales</a:t>
            </a:r>
          </a:p>
          <a:p>
            <a:pPr marL="342900" indent="-342900">
              <a:buFont typeface="+mj-lt"/>
              <a:buAutoNum type="arabicPeriod"/>
            </a:pPr>
            <a:r>
              <a:rPr lang="es-ES" sz="2400" dirty="0"/>
              <a:t>Política para Destinación Provisional</a:t>
            </a:r>
            <a:endParaRPr lang="es-CO" sz="2400" dirty="0"/>
          </a:p>
          <a:p>
            <a:pPr marL="342900" lvl="0" indent="-342900">
              <a:buFont typeface="+mj-lt"/>
              <a:buAutoNum type="arabicPeriod"/>
            </a:pPr>
            <a:r>
              <a:rPr lang="es-ES" sz="2400" dirty="0"/>
              <a:t>Plan de Compras</a:t>
            </a:r>
            <a:endParaRPr lang="es-CO" sz="2400" dirty="0"/>
          </a:p>
          <a:p>
            <a:pPr marL="342900" lvl="0" indent="-342900">
              <a:buFont typeface="+mj-lt"/>
              <a:buAutoNum type="arabicPeriod"/>
            </a:pPr>
            <a:r>
              <a:rPr lang="es-ES" sz="2400" dirty="0"/>
              <a:t>Resultados de gestión plan estratégico cierre 2017</a:t>
            </a:r>
            <a:endParaRPr lang="es-CO" sz="2400" dirty="0"/>
          </a:p>
          <a:p>
            <a:pPr marL="342900" lvl="0" indent="-342900">
              <a:buFont typeface="+mj-lt"/>
              <a:buAutoNum type="arabicPeriod"/>
            </a:pPr>
            <a:r>
              <a:rPr lang="es-ES" sz="2400" dirty="0"/>
              <a:t>Resultados Gestión Comercial cierre 2017</a:t>
            </a:r>
            <a:endParaRPr lang="es-CO" sz="2400" dirty="0"/>
          </a:p>
          <a:p>
            <a:pPr marL="342900" lvl="0" indent="-342900">
              <a:buFont typeface="+mj-lt"/>
              <a:buAutoNum type="arabicPeriod"/>
            </a:pPr>
            <a:r>
              <a:rPr lang="es-ES" sz="2400" dirty="0"/>
              <a:t>Informe CEMEX</a:t>
            </a:r>
            <a:endParaRPr lang="es-CO" sz="2400" dirty="0"/>
          </a:p>
          <a:p>
            <a:pPr marL="342900" lvl="0" indent="-342900">
              <a:buFont typeface="+mj-lt"/>
              <a:buAutoNum type="arabicPeriod"/>
            </a:pPr>
            <a:r>
              <a:rPr lang="es-ES" sz="2400" dirty="0"/>
              <a:t>Informe Drogas la Rebaja</a:t>
            </a:r>
            <a:endParaRPr lang="es-CO" sz="2400" dirty="0"/>
          </a:p>
          <a:p>
            <a:pPr marL="342900" lvl="0" indent="-342900">
              <a:buFont typeface="+mj-lt"/>
              <a:buAutoNum type="arabicPeriod"/>
            </a:pPr>
            <a:r>
              <a:rPr lang="es-ES" sz="2400" dirty="0"/>
              <a:t> Informe Comité de Asignaciones y Contexto Bienes Rurales </a:t>
            </a:r>
            <a:endParaRPr lang="es-CO" sz="2400" dirty="0">
              <a:solidFill>
                <a:schemeClr val="bg1"/>
              </a:solidFill>
            </a:endParaRPr>
          </a:p>
          <a:p>
            <a:pPr marL="342900" lvl="0" indent="-342900">
              <a:buFont typeface="+mj-lt"/>
              <a:buAutoNum type="arabicPeriod"/>
            </a:pPr>
            <a:r>
              <a:rPr lang="es-ES" sz="2400" dirty="0">
                <a:solidFill>
                  <a:schemeClr val="bg1"/>
                </a:solidFill>
              </a:rPr>
              <a:t> Informe Comité Tripartito Enajenación Temprana</a:t>
            </a:r>
            <a:endParaRPr lang="es-CO" sz="2400" dirty="0">
              <a:solidFill>
                <a:schemeClr val="bg1"/>
              </a:solidFill>
            </a:endParaRPr>
          </a:p>
          <a:p>
            <a:pPr marL="342900" lvl="0" indent="-342900">
              <a:buFont typeface="+mj-lt"/>
              <a:buAutoNum type="arabicPeriod"/>
            </a:pPr>
            <a:r>
              <a:rPr lang="es-ES" sz="2400" dirty="0"/>
              <a:t>Informe Diligencias de Secuestro</a:t>
            </a:r>
            <a:endParaRPr lang="es-CO" sz="2400" dirty="0"/>
          </a:p>
          <a:p>
            <a:pPr marL="342900" lvl="0" indent="-342900">
              <a:buFont typeface="+mj-lt"/>
              <a:buAutoNum type="arabicPeriod"/>
            </a:pPr>
            <a:r>
              <a:rPr lang="es-ES" sz="2400" dirty="0"/>
              <a:t>Proposiciones y Varios.</a:t>
            </a:r>
            <a:endParaRPr lang="es-CO" sz="2400" dirty="0"/>
          </a:p>
          <a:p>
            <a:pPr lvl="0">
              <a:lnSpc>
                <a:spcPct val="150000"/>
              </a:lnSpc>
            </a:pPr>
            <a:endParaRPr lang="es-CO" sz="2400" dirty="0"/>
          </a:p>
          <a:p>
            <a:pPr marL="342900" indent="-342900">
              <a:buAutoNum type="arabicPeriod" startAt="4"/>
            </a:pPr>
            <a:endParaRPr lang="es-CO" sz="2400" b="1" dirty="0"/>
          </a:p>
          <a:p>
            <a:pPr marL="342900" indent="-342900">
              <a:buAutoNum type="arabicPeriod" startAt="4"/>
            </a:pPr>
            <a:endParaRPr lang="es-CO" sz="2400" b="1" dirty="0"/>
          </a:p>
          <a:p>
            <a:r>
              <a:rPr lang="es-ES" sz="1400" dirty="0"/>
              <a:t>Anexo: Análisis inmuebles reportados por CISA presentado en la Junta Directiva del 25 de octubre de 2017.</a:t>
            </a:r>
            <a:endParaRPr lang="es-CO" sz="1400"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122</a:t>
            </a:fld>
            <a:endParaRPr lang="es-ES" dirty="0"/>
          </a:p>
        </p:txBody>
      </p:sp>
      <p:grpSp>
        <p:nvGrpSpPr>
          <p:cNvPr id="4" name="Grupo 3"/>
          <p:cNvGrpSpPr/>
          <p:nvPr/>
        </p:nvGrpSpPr>
        <p:grpSpPr>
          <a:xfrm>
            <a:off x="0" y="0"/>
            <a:ext cx="12192000" cy="1097280"/>
            <a:chOff x="0" y="0"/>
            <a:chExt cx="12192000" cy="1097280"/>
          </a:xfrm>
        </p:grpSpPr>
        <p:sp>
          <p:nvSpPr>
            <p:cNvPr id="10" name="Rectángulo 9"/>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nvGrpSpPr>
            <p:cNvPr id="2" name="Grupo 1"/>
            <p:cNvGrpSpPr/>
            <p:nvPr/>
          </p:nvGrpSpPr>
          <p:grpSpPr>
            <a:xfrm>
              <a:off x="204094" y="29731"/>
              <a:ext cx="11335534" cy="1067549"/>
              <a:chOff x="204094" y="29731"/>
              <a:chExt cx="11335534" cy="1067549"/>
            </a:xfrm>
          </p:grpSpPr>
          <p:pic>
            <p:nvPicPr>
              <p:cNvPr id="11" name="Imagen 10"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p:cNvSpPr txBox="1"/>
              <p:nvPr/>
            </p:nvSpPr>
            <p:spPr>
              <a:xfrm>
                <a:off x="7855029" y="246800"/>
                <a:ext cx="3684599" cy="523220"/>
              </a:xfrm>
              <a:prstGeom prst="rect">
                <a:avLst/>
              </a:prstGeom>
              <a:noFill/>
            </p:spPr>
            <p:txBody>
              <a:bodyPr wrap="square" rtlCol="0">
                <a:spAutoFit/>
              </a:bodyPr>
              <a:lstStyle/>
              <a:p>
                <a:pPr algn="r"/>
                <a:r>
                  <a:rPr lang="es-ES" sz="2800" b="1" dirty="0">
                    <a:solidFill>
                      <a:schemeClr val="bg1"/>
                    </a:solidFill>
                  </a:rPr>
                  <a:t>ORDEN DEL DÍA</a:t>
                </a:r>
                <a:endParaRPr lang="es-ES" sz="2800" dirty="0">
                  <a:solidFill>
                    <a:schemeClr val="bg1"/>
                  </a:solidFill>
                </a:endParaRPr>
              </a:p>
            </p:txBody>
          </p:sp>
        </p:grpSp>
      </p:grpSp>
    </p:spTree>
    <p:extLst>
      <p:ext uri="{BB962C8B-B14F-4D97-AF65-F5344CB8AC3E}">
        <p14:creationId xmlns:p14="http://schemas.microsoft.com/office/powerpoint/2010/main" val="171674436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ángulo 13">
            <a:extLst>
              <a:ext uri="{FF2B5EF4-FFF2-40B4-BE49-F238E27FC236}">
                <a16:creationId xmlns:a16="http://schemas.microsoft.com/office/drawing/2014/main" id="{8FC4B22B-56A7-49FE-BC75-52CF37C40A2A}"/>
              </a:ext>
            </a:extLst>
          </p:cNvPr>
          <p:cNvSpPr/>
          <p:nvPr/>
        </p:nvSpPr>
        <p:spPr>
          <a:xfrm>
            <a:off x="1" y="6453987"/>
            <a:ext cx="12191998" cy="40401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371" dirty="0"/>
          </a:p>
        </p:txBody>
      </p:sp>
      <p:sp>
        <p:nvSpPr>
          <p:cNvPr id="15" name="Rectángulo 14">
            <a:extLst>
              <a:ext uri="{FF2B5EF4-FFF2-40B4-BE49-F238E27FC236}">
                <a16:creationId xmlns:a16="http://schemas.microsoft.com/office/drawing/2014/main" id="{6E7FF585-229F-4646-B9D7-8F1062FE8547}"/>
              </a:ext>
            </a:extLst>
          </p:cNvPr>
          <p:cNvSpPr/>
          <p:nvPr/>
        </p:nvSpPr>
        <p:spPr>
          <a:xfrm>
            <a:off x="0" y="7968"/>
            <a:ext cx="12191999" cy="95265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r"/>
            <a:r>
              <a:rPr lang="es-CO" sz="2800" b="1" dirty="0"/>
              <a:t>COMITÉ DE ENAJENACIONES</a:t>
            </a:r>
          </a:p>
          <a:p>
            <a:pPr algn="r"/>
            <a:r>
              <a:rPr lang="es-CO" sz="2800" b="1" dirty="0"/>
              <a:t>CONFORMACION Y COMPETENCIA</a:t>
            </a:r>
            <a:endParaRPr lang="es-ES" sz="2800" b="1" dirty="0"/>
          </a:p>
        </p:txBody>
      </p:sp>
      <p:pic>
        <p:nvPicPr>
          <p:cNvPr id="16" name="Imagen 8" descr="Fondos oscuros-01.png">
            <a:extLst>
              <a:ext uri="{FF2B5EF4-FFF2-40B4-BE49-F238E27FC236}">
                <a16:creationId xmlns:a16="http://schemas.microsoft.com/office/drawing/2014/main" id="{DA50D4AA-60E9-4F46-84C5-47DB8A41EAB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4000" y="122648"/>
            <a:ext cx="1693333"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n 6" descr="Ministerio de Hacienda y Crédito Público">
            <a:extLst>
              <a:ext uri="{FF2B5EF4-FFF2-40B4-BE49-F238E27FC236}">
                <a16:creationId xmlns:a16="http://schemas.microsoft.com/office/drawing/2014/main" id="{1A59F558-A9C0-4DCB-B8B5-F1F737FCCB63}"/>
              </a:ext>
            </a:extLst>
          </p:cNvPr>
          <p:cNvPicPr/>
          <p:nvPr/>
        </p:nvPicPr>
        <p:blipFill rotWithShape="1">
          <a:blip r:embed="rId3">
            <a:extLst>
              <a:ext uri="{28A0092B-C50C-407E-A947-70E740481C1C}">
                <a14:useLocalDpi xmlns:a14="http://schemas.microsoft.com/office/drawing/2010/main" val="0"/>
              </a:ext>
            </a:extLst>
          </a:blip>
          <a:srcRect t="31294" r="51422" b="21061"/>
          <a:stretch/>
        </p:blipFill>
        <p:spPr bwMode="auto">
          <a:xfrm>
            <a:off x="4228612" y="3343108"/>
            <a:ext cx="3375447" cy="888805"/>
          </a:xfrm>
          <a:prstGeom prst="rect">
            <a:avLst/>
          </a:prstGeom>
          <a:noFill/>
          <a:ln>
            <a:noFill/>
          </a:ln>
          <a:extLst>
            <a:ext uri="{53640926-AAD7-44D8-BBD7-CCE9431645EC}">
              <a14:shadowObscured xmlns:a14="http://schemas.microsoft.com/office/drawing/2010/main"/>
            </a:ext>
          </a:extLst>
        </p:spPr>
      </p:pic>
      <p:pic>
        <p:nvPicPr>
          <p:cNvPr id="8" name="Imagen 7" descr="MinJusticia">
            <a:extLst>
              <a:ext uri="{FF2B5EF4-FFF2-40B4-BE49-F238E27FC236}">
                <a16:creationId xmlns:a16="http://schemas.microsoft.com/office/drawing/2014/main" id="{2CC5314E-3DF5-4F1B-928C-68F56B416F76}"/>
              </a:ext>
            </a:extLst>
          </p:cNvPr>
          <p:cNvPicPr/>
          <p:nvPr/>
        </p:nvPicPr>
        <p:blipFill rotWithShape="1">
          <a:blip r:embed="rId4">
            <a:extLst>
              <a:ext uri="{28A0092B-C50C-407E-A947-70E740481C1C}">
                <a14:useLocalDpi xmlns:a14="http://schemas.microsoft.com/office/drawing/2010/main" val="0"/>
              </a:ext>
            </a:extLst>
          </a:blip>
          <a:srcRect t="13401" r="49831" b="10249"/>
          <a:stretch/>
        </p:blipFill>
        <p:spPr bwMode="auto">
          <a:xfrm>
            <a:off x="4357475" y="4718788"/>
            <a:ext cx="2946965" cy="1013614"/>
          </a:xfrm>
          <a:prstGeom prst="rect">
            <a:avLst/>
          </a:prstGeom>
          <a:noFill/>
          <a:ln>
            <a:noFill/>
          </a:ln>
          <a:extLst>
            <a:ext uri="{53640926-AAD7-44D8-BBD7-CCE9431645EC}">
              <a14:shadowObscured xmlns:a14="http://schemas.microsoft.com/office/drawing/2010/main"/>
            </a:ext>
          </a:extLst>
        </p:spPr>
      </p:pic>
      <p:pic>
        <p:nvPicPr>
          <p:cNvPr id="9" name="Imagen 8" descr="Presidencia de la República de Colombia">
            <a:extLst>
              <a:ext uri="{FF2B5EF4-FFF2-40B4-BE49-F238E27FC236}">
                <a16:creationId xmlns:a16="http://schemas.microsoft.com/office/drawing/2014/main" id="{65F901E2-7991-45BB-AC60-0259E4F96CD1}"/>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4200136" y="1172541"/>
            <a:ext cx="3132993" cy="821399"/>
          </a:xfrm>
          <a:prstGeom prst="rect">
            <a:avLst/>
          </a:prstGeom>
          <a:noFill/>
          <a:ln>
            <a:noFill/>
          </a:ln>
        </p:spPr>
      </p:pic>
      <p:sp>
        <p:nvSpPr>
          <p:cNvPr id="10" name="Redondear rectángulo de esquina diagonal 53">
            <a:extLst>
              <a:ext uri="{FF2B5EF4-FFF2-40B4-BE49-F238E27FC236}">
                <a16:creationId xmlns:a16="http://schemas.microsoft.com/office/drawing/2014/main" id="{E9D4FFB3-C85A-4D99-A8E4-ABA9FA15C575}"/>
              </a:ext>
            </a:extLst>
          </p:cNvPr>
          <p:cNvSpPr/>
          <p:nvPr/>
        </p:nvSpPr>
        <p:spPr>
          <a:xfrm>
            <a:off x="477199" y="2146827"/>
            <a:ext cx="2606660" cy="3239666"/>
          </a:xfrm>
          <a:prstGeom prst="round2DiagRect">
            <a:avLst/>
          </a:prstGeom>
          <a:ln w="38100">
            <a:solidFill>
              <a:srgbClr val="002060"/>
            </a:solidFill>
          </a:ln>
        </p:spPr>
        <p:style>
          <a:lnRef idx="2">
            <a:schemeClr val="dk1"/>
          </a:lnRef>
          <a:fillRef idx="1">
            <a:schemeClr val="lt1"/>
          </a:fillRef>
          <a:effectRef idx="0">
            <a:schemeClr val="dk1"/>
          </a:effectRef>
          <a:fontRef idx="minor">
            <a:schemeClr val="dk1"/>
          </a:fontRef>
        </p:style>
        <p:txBody>
          <a:bodyPr rtlCol="0" anchor="ctr"/>
          <a:lstStyle/>
          <a:p>
            <a:pPr algn="ctr"/>
            <a:r>
              <a:rPr lang="es-CO" sz="2300" b="1" dirty="0"/>
              <a:t>CONFORMACIÓN</a:t>
            </a:r>
          </a:p>
          <a:p>
            <a:pPr algn="ctr"/>
            <a:r>
              <a:rPr lang="es-CO" sz="2300" b="1" dirty="0"/>
              <a:t>ART. 93 DE LA LEY 1708 DE 2014 – MODIFICACION LEY 1849 DE 2017</a:t>
            </a:r>
          </a:p>
        </p:txBody>
      </p:sp>
      <p:pic>
        <p:nvPicPr>
          <p:cNvPr id="11" name="Imagen 10">
            <a:extLst>
              <a:ext uri="{FF2B5EF4-FFF2-40B4-BE49-F238E27FC236}">
                <a16:creationId xmlns:a16="http://schemas.microsoft.com/office/drawing/2014/main" id="{AE995613-EB9E-4238-B0A9-53DE9407771A}"/>
              </a:ext>
            </a:extLst>
          </p:cNvPr>
          <p:cNvPicPr>
            <a:picLocks noChangeAspect="1"/>
          </p:cNvPicPr>
          <p:nvPr/>
        </p:nvPicPr>
        <p:blipFill>
          <a:blip r:embed="rId6"/>
          <a:stretch>
            <a:fillRect/>
          </a:stretch>
        </p:blipFill>
        <p:spPr>
          <a:xfrm>
            <a:off x="4762462" y="2088274"/>
            <a:ext cx="2200200" cy="1219761"/>
          </a:xfrm>
          <a:prstGeom prst="rect">
            <a:avLst/>
          </a:prstGeom>
        </p:spPr>
      </p:pic>
      <p:pic>
        <p:nvPicPr>
          <p:cNvPr id="12" name="Imagen 11">
            <a:extLst>
              <a:ext uri="{FF2B5EF4-FFF2-40B4-BE49-F238E27FC236}">
                <a16:creationId xmlns:a16="http://schemas.microsoft.com/office/drawing/2014/main" id="{0975A1CA-6443-4CB8-920C-25FC8560D3FB}"/>
              </a:ext>
            </a:extLst>
          </p:cNvPr>
          <p:cNvPicPr>
            <a:picLocks noChangeAspect="1"/>
          </p:cNvPicPr>
          <p:nvPr/>
        </p:nvPicPr>
        <p:blipFill>
          <a:blip r:embed="rId7"/>
          <a:stretch>
            <a:fillRect/>
          </a:stretch>
        </p:blipFill>
        <p:spPr>
          <a:xfrm>
            <a:off x="5034899" y="4266987"/>
            <a:ext cx="1592118" cy="401010"/>
          </a:xfrm>
          <a:prstGeom prst="rect">
            <a:avLst/>
          </a:prstGeom>
        </p:spPr>
      </p:pic>
      <p:cxnSp>
        <p:nvCxnSpPr>
          <p:cNvPr id="13" name="Conector recto de flecha 12">
            <a:extLst>
              <a:ext uri="{FF2B5EF4-FFF2-40B4-BE49-F238E27FC236}">
                <a16:creationId xmlns:a16="http://schemas.microsoft.com/office/drawing/2014/main" id="{AED29268-9ABB-47F3-A6EE-F8FD84E4E940}"/>
              </a:ext>
            </a:extLst>
          </p:cNvPr>
          <p:cNvCxnSpPr>
            <a:cxnSpLocks/>
          </p:cNvCxnSpPr>
          <p:nvPr/>
        </p:nvCxnSpPr>
        <p:spPr>
          <a:xfrm flipV="1">
            <a:off x="3318995" y="1986235"/>
            <a:ext cx="800052" cy="64615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Conector recto de flecha 16">
            <a:extLst>
              <a:ext uri="{FF2B5EF4-FFF2-40B4-BE49-F238E27FC236}">
                <a16:creationId xmlns:a16="http://schemas.microsoft.com/office/drawing/2014/main" id="{2A986082-5BCE-4683-9CCD-96FFDE65170E}"/>
              </a:ext>
            </a:extLst>
          </p:cNvPr>
          <p:cNvCxnSpPr>
            <a:cxnSpLocks/>
          </p:cNvCxnSpPr>
          <p:nvPr/>
        </p:nvCxnSpPr>
        <p:spPr>
          <a:xfrm>
            <a:off x="3355326" y="3741261"/>
            <a:ext cx="84481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Conector recto de flecha 18">
            <a:extLst>
              <a:ext uri="{FF2B5EF4-FFF2-40B4-BE49-F238E27FC236}">
                <a16:creationId xmlns:a16="http://schemas.microsoft.com/office/drawing/2014/main" id="{1811D6D6-423D-4CD2-90B1-E73FCB2BF703}"/>
              </a:ext>
            </a:extLst>
          </p:cNvPr>
          <p:cNvCxnSpPr>
            <a:cxnSpLocks/>
          </p:cNvCxnSpPr>
          <p:nvPr/>
        </p:nvCxnSpPr>
        <p:spPr>
          <a:xfrm>
            <a:off x="3325174" y="5112891"/>
            <a:ext cx="825853" cy="273602"/>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Rectángulo: esquinas redondeadas 19">
            <a:extLst>
              <a:ext uri="{FF2B5EF4-FFF2-40B4-BE49-F238E27FC236}">
                <a16:creationId xmlns:a16="http://schemas.microsoft.com/office/drawing/2014/main" id="{9D3D766B-ECDE-4419-95E6-A09D3A3C6731}"/>
              </a:ext>
            </a:extLst>
          </p:cNvPr>
          <p:cNvSpPr/>
          <p:nvPr/>
        </p:nvSpPr>
        <p:spPr>
          <a:xfrm>
            <a:off x="8932037" y="1893120"/>
            <a:ext cx="2200683" cy="520207"/>
          </a:xfrm>
          <a:prstGeom prst="roundRect">
            <a:avLst/>
          </a:prstGeom>
          <a:ln>
            <a:solidFill>
              <a:srgbClr val="00206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s-CO" sz="2300" b="1" dirty="0"/>
              <a:t>ENAJENACIÓN</a:t>
            </a:r>
          </a:p>
        </p:txBody>
      </p:sp>
      <p:sp>
        <p:nvSpPr>
          <p:cNvPr id="21" name="Rectángulo: esquinas redondeadas 20">
            <a:extLst>
              <a:ext uri="{FF2B5EF4-FFF2-40B4-BE49-F238E27FC236}">
                <a16:creationId xmlns:a16="http://schemas.microsoft.com/office/drawing/2014/main" id="{85CA9524-63DC-41B4-9614-65953C5BE964}"/>
              </a:ext>
            </a:extLst>
          </p:cNvPr>
          <p:cNvSpPr/>
          <p:nvPr/>
        </p:nvSpPr>
        <p:spPr>
          <a:xfrm>
            <a:off x="8989615" y="3963860"/>
            <a:ext cx="2222864" cy="520207"/>
          </a:xfrm>
          <a:prstGeom prst="roundRect">
            <a:avLst/>
          </a:prstGeom>
          <a:ln>
            <a:solidFill>
              <a:srgbClr val="00206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s-CO" sz="2300" b="1" dirty="0"/>
              <a:t>DESTRUCCIÓN</a:t>
            </a:r>
          </a:p>
        </p:txBody>
      </p:sp>
      <p:sp>
        <p:nvSpPr>
          <p:cNvPr id="22" name="Rectángulo: esquinas redondeadas 21">
            <a:extLst>
              <a:ext uri="{FF2B5EF4-FFF2-40B4-BE49-F238E27FC236}">
                <a16:creationId xmlns:a16="http://schemas.microsoft.com/office/drawing/2014/main" id="{7AE5D7B6-D027-45D1-BD40-FE6DD695F03F}"/>
              </a:ext>
            </a:extLst>
          </p:cNvPr>
          <p:cNvSpPr/>
          <p:nvPr/>
        </p:nvSpPr>
        <p:spPr>
          <a:xfrm>
            <a:off x="8960021" y="4866286"/>
            <a:ext cx="2200684" cy="520207"/>
          </a:xfrm>
          <a:prstGeom prst="roundRect">
            <a:avLst/>
          </a:prstGeom>
          <a:ln>
            <a:solidFill>
              <a:srgbClr val="00206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s-CO" sz="2300" b="1" dirty="0"/>
              <a:t>DEMOLICIÓN</a:t>
            </a:r>
          </a:p>
        </p:txBody>
      </p:sp>
      <p:sp>
        <p:nvSpPr>
          <p:cNvPr id="23" name="Rectángulo: esquinas redondeadas 22">
            <a:extLst>
              <a:ext uri="{FF2B5EF4-FFF2-40B4-BE49-F238E27FC236}">
                <a16:creationId xmlns:a16="http://schemas.microsoft.com/office/drawing/2014/main" id="{98A008F4-D218-4871-9563-9AAD212C8D6C}"/>
              </a:ext>
            </a:extLst>
          </p:cNvPr>
          <p:cNvSpPr/>
          <p:nvPr/>
        </p:nvSpPr>
        <p:spPr>
          <a:xfrm>
            <a:off x="8932037" y="2799322"/>
            <a:ext cx="2395703" cy="520207"/>
          </a:xfrm>
          <a:prstGeom prst="roundRect">
            <a:avLst/>
          </a:prstGeom>
          <a:ln>
            <a:solidFill>
              <a:srgbClr val="00206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s-CO" sz="2300" b="1" dirty="0"/>
              <a:t>CHATARRIZACIÓN</a:t>
            </a:r>
          </a:p>
        </p:txBody>
      </p:sp>
      <p:sp>
        <p:nvSpPr>
          <p:cNvPr id="24" name="Cerrar llave 23">
            <a:extLst>
              <a:ext uri="{FF2B5EF4-FFF2-40B4-BE49-F238E27FC236}">
                <a16:creationId xmlns:a16="http://schemas.microsoft.com/office/drawing/2014/main" id="{F16F8A7E-66AA-49ED-A499-0824AB5EF5AB}"/>
              </a:ext>
            </a:extLst>
          </p:cNvPr>
          <p:cNvSpPr/>
          <p:nvPr/>
        </p:nvSpPr>
        <p:spPr>
          <a:xfrm>
            <a:off x="8077941" y="1216328"/>
            <a:ext cx="683026" cy="4981957"/>
          </a:xfrm>
          <a:prstGeom prst="rightBrac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sz="1371"/>
          </a:p>
        </p:txBody>
      </p:sp>
      <p:sp>
        <p:nvSpPr>
          <p:cNvPr id="27" name="CuadroTexto 26">
            <a:extLst>
              <a:ext uri="{FF2B5EF4-FFF2-40B4-BE49-F238E27FC236}">
                <a16:creationId xmlns:a16="http://schemas.microsoft.com/office/drawing/2014/main" id="{F50A5F12-45E1-4962-A3FC-F17CA6DC0FE2}"/>
              </a:ext>
            </a:extLst>
          </p:cNvPr>
          <p:cNvSpPr txBox="1"/>
          <p:nvPr/>
        </p:nvSpPr>
        <p:spPr>
          <a:xfrm>
            <a:off x="4300408" y="5689972"/>
            <a:ext cx="3606463" cy="830997"/>
          </a:xfrm>
          <a:prstGeom prst="rect">
            <a:avLst/>
          </a:prstGeom>
          <a:noFill/>
        </p:spPr>
        <p:txBody>
          <a:bodyPr wrap="square" rtlCol="0">
            <a:spAutoFit/>
          </a:bodyPr>
          <a:lstStyle/>
          <a:p>
            <a:pPr algn="ctr"/>
            <a:r>
              <a:rPr lang="es-CO" sz="1600" b="1" dirty="0">
                <a:solidFill>
                  <a:schemeClr val="accent5">
                    <a:lumMod val="75000"/>
                  </a:schemeClr>
                </a:solidFill>
              </a:rPr>
              <a:t>DIRECTOR DE POLÍTICA CONTRA LAS DROGAS Y ACTIVIDADES RELACIONADAS</a:t>
            </a:r>
          </a:p>
        </p:txBody>
      </p:sp>
      <p:sp>
        <p:nvSpPr>
          <p:cNvPr id="25" name="CuadroTexto 24">
            <a:extLst>
              <a:ext uri="{FF2B5EF4-FFF2-40B4-BE49-F238E27FC236}">
                <a16:creationId xmlns:a16="http://schemas.microsoft.com/office/drawing/2014/main" id="{C0E6BAB8-9BF6-4866-AD8E-509189E6E631}"/>
              </a:ext>
            </a:extLst>
          </p:cNvPr>
          <p:cNvSpPr txBox="1"/>
          <p:nvPr/>
        </p:nvSpPr>
        <p:spPr>
          <a:xfrm>
            <a:off x="5916336" y="6503981"/>
            <a:ext cx="6234024" cy="338554"/>
          </a:xfrm>
          <a:prstGeom prst="rect">
            <a:avLst/>
          </a:prstGeom>
          <a:noFill/>
        </p:spPr>
        <p:txBody>
          <a:bodyPr wrap="square" rtlCol="0">
            <a:spAutoFit/>
          </a:bodyPr>
          <a:lstStyle/>
          <a:p>
            <a:pPr algn="r"/>
            <a:r>
              <a:rPr lang="es-ES" sz="1600" dirty="0">
                <a:solidFill>
                  <a:schemeClr val="bg1"/>
                </a:solidFill>
                <a:latin typeface="Lato Regular"/>
                <a:cs typeface="Lato Regular"/>
              </a:rPr>
              <a:t>Vicepresidencia Jurídica</a:t>
            </a:r>
            <a:endParaRPr lang="es-ES" sz="1292" dirty="0">
              <a:solidFill>
                <a:schemeClr val="bg1"/>
              </a:solidFill>
              <a:latin typeface="Lato Regular"/>
              <a:cs typeface="Lato Regular"/>
            </a:endParaRPr>
          </a:p>
        </p:txBody>
      </p:sp>
    </p:spTree>
    <p:extLst>
      <p:ext uri="{BB962C8B-B14F-4D97-AF65-F5344CB8AC3E}">
        <p14:creationId xmlns:p14="http://schemas.microsoft.com/office/powerpoint/2010/main" val="379530661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ángulo 14">
            <a:extLst>
              <a:ext uri="{FF2B5EF4-FFF2-40B4-BE49-F238E27FC236}">
                <a16:creationId xmlns:a16="http://schemas.microsoft.com/office/drawing/2014/main" id="{6E7FF585-229F-4646-B9D7-8F1062FE8547}"/>
              </a:ext>
            </a:extLst>
          </p:cNvPr>
          <p:cNvSpPr/>
          <p:nvPr/>
        </p:nvSpPr>
        <p:spPr>
          <a:xfrm>
            <a:off x="1" y="7969"/>
            <a:ext cx="12191999" cy="98589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r"/>
            <a:r>
              <a:rPr lang="es-CO" sz="2800" b="1" dirty="0"/>
              <a:t>COMITÉ DE ENAJENACIONES</a:t>
            </a:r>
          </a:p>
          <a:p>
            <a:pPr algn="r"/>
            <a:r>
              <a:rPr lang="es-CO" sz="2800" b="1" dirty="0"/>
              <a:t>LÍNEAS DECISORIAS</a:t>
            </a:r>
            <a:endParaRPr lang="es-ES" sz="2800" b="1" dirty="0"/>
          </a:p>
        </p:txBody>
      </p:sp>
      <p:pic>
        <p:nvPicPr>
          <p:cNvPr id="16" name="Imagen 8" descr="Fondos oscuros-01.png">
            <a:extLst>
              <a:ext uri="{FF2B5EF4-FFF2-40B4-BE49-F238E27FC236}">
                <a16:creationId xmlns:a16="http://schemas.microsoft.com/office/drawing/2014/main" id="{DA50D4AA-60E9-4F46-84C5-47DB8A41EAB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1455" y="121860"/>
            <a:ext cx="1693333"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uadroTexto 10">
            <a:extLst>
              <a:ext uri="{FF2B5EF4-FFF2-40B4-BE49-F238E27FC236}">
                <a16:creationId xmlns:a16="http://schemas.microsoft.com/office/drawing/2014/main" id="{9F20C552-D5A0-46CD-8374-C3FC249D512A}"/>
              </a:ext>
            </a:extLst>
          </p:cNvPr>
          <p:cNvSpPr txBox="1">
            <a:spLocks noChangeArrowheads="1"/>
          </p:cNvSpPr>
          <p:nvPr/>
        </p:nvSpPr>
        <p:spPr bwMode="auto">
          <a:xfrm>
            <a:off x="5323114" y="6634869"/>
            <a:ext cx="4887686" cy="256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067" dirty="0">
                <a:solidFill>
                  <a:srgbClr val="A9A8A9"/>
                </a:solidFill>
                <a:latin typeface="Lato Regular"/>
                <a:ea typeface="Lato Regular"/>
                <a:cs typeface="Lato Regular"/>
              </a:rPr>
              <a:t>Sociedad de Activos Especiales</a:t>
            </a:r>
          </a:p>
        </p:txBody>
      </p:sp>
      <p:sp>
        <p:nvSpPr>
          <p:cNvPr id="3" name="CuadroTexto 2">
            <a:extLst>
              <a:ext uri="{FF2B5EF4-FFF2-40B4-BE49-F238E27FC236}">
                <a16:creationId xmlns:a16="http://schemas.microsoft.com/office/drawing/2014/main" id="{EA4B7273-0AA6-498D-BDCA-1D5B559E9DBF}"/>
              </a:ext>
            </a:extLst>
          </p:cNvPr>
          <p:cNvSpPr txBox="1"/>
          <p:nvPr/>
        </p:nvSpPr>
        <p:spPr>
          <a:xfrm>
            <a:off x="907037" y="1626162"/>
            <a:ext cx="2219077" cy="1508105"/>
          </a:xfrm>
          <a:prstGeom prst="rect">
            <a:avLst/>
          </a:prstGeom>
          <a:ln w="28575"/>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s-CO" sz="2300" b="1" dirty="0">
                <a:effectLst>
                  <a:outerShdw blurRad="38100" dist="38100" dir="2700000" algn="tl">
                    <a:srgbClr val="000000">
                      <a:alpha val="43137"/>
                    </a:srgbClr>
                  </a:outerShdw>
                </a:effectLst>
              </a:rPr>
              <a:t>LÍNEA DECISORIA COMITÉ DE ENAJENACIONES</a:t>
            </a:r>
          </a:p>
        </p:txBody>
      </p:sp>
      <p:sp>
        <p:nvSpPr>
          <p:cNvPr id="25" name="CuadroTexto 24">
            <a:extLst>
              <a:ext uri="{FF2B5EF4-FFF2-40B4-BE49-F238E27FC236}">
                <a16:creationId xmlns:a16="http://schemas.microsoft.com/office/drawing/2014/main" id="{3E6BD94E-3708-45F0-9A72-EFCFF525757F}"/>
              </a:ext>
            </a:extLst>
          </p:cNvPr>
          <p:cNvSpPr txBox="1"/>
          <p:nvPr/>
        </p:nvSpPr>
        <p:spPr>
          <a:xfrm>
            <a:off x="5164756" y="1863292"/>
            <a:ext cx="5879762" cy="1107996"/>
          </a:xfrm>
          <a:prstGeom prst="rect">
            <a:avLst/>
          </a:prstGeom>
          <a:ln w="28575">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marL="217713" indent="-217713" algn="just">
              <a:buFont typeface="Wingdings" panose="05000000000000000000" pitchFamily="2" charset="2"/>
              <a:buChar char="ü"/>
            </a:pPr>
            <a:r>
              <a:rPr lang="es-CO" sz="2200" dirty="0">
                <a:solidFill>
                  <a:schemeClr val="tx1"/>
                </a:solidFill>
              </a:rPr>
              <a:t>Procedimiento de Enajenación Temprana.</a:t>
            </a:r>
          </a:p>
          <a:p>
            <a:pPr marL="217713" indent="-217713" algn="just">
              <a:buFont typeface="Wingdings" panose="05000000000000000000" pitchFamily="2" charset="2"/>
              <a:buChar char="ü"/>
            </a:pPr>
            <a:r>
              <a:rPr lang="es-CO" sz="2200" dirty="0">
                <a:solidFill>
                  <a:schemeClr val="tx1"/>
                </a:solidFill>
              </a:rPr>
              <a:t>Instructivo de Identificación de Causal.</a:t>
            </a:r>
          </a:p>
          <a:p>
            <a:pPr marL="217713" indent="-217713" algn="just">
              <a:buFont typeface="Wingdings" panose="05000000000000000000" pitchFamily="2" charset="2"/>
              <a:buChar char="ü"/>
            </a:pPr>
            <a:r>
              <a:rPr lang="es-CO" sz="2200" dirty="0">
                <a:solidFill>
                  <a:schemeClr val="tx1"/>
                </a:solidFill>
              </a:rPr>
              <a:t>Fichas de Enajenación Temprana.</a:t>
            </a:r>
          </a:p>
        </p:txBody>
      </p:sp>
      <p:sp>
        <p:nvSpPr>
          <p:cNvPr id="28" name="CuadroTexto 27">
            <a:extLst>
              <a:ext uri="{FF2B5EF4-FFF2-40B4-BE49-F238E27FC236}">
                <a16:creationId xmlns:a16="http://schemas.microsoft.com/office/drawing/2014/main" id="{15129CDC-1A78-446E-8515-C6AC296A0A64}"/>
              </a:ext>
            </a:extLst>
          </p:cNvPr>
          <p:cNvSpPr txBox="1"/>
          <p:nvPr/>
        </p:nvSpPr>
        <p:spPr>
          <a:xfrm>
            <a:off x="4873830" y="3496149"/>
            <a:ext cx="4166859" cy="1107996"/>
          </a:xfrm>
          <a:prstGeom prst="rect">
            <a:avLst/>
          </a:prstGeom>
          <a:ln w="28575">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marL="348341" indent="-348341" algn="just">
              <a:buFont typeface="+mj-lt"/>
              <a:buAutoNum type="arabicPeriod"/>
            </a:pPr>
            <a:r>
              <a:rPr lang="es-CO" sz="2200" dirty="0">
                <a:solidFill>
                  <a:schemeClr val="tx1"/>
                </a:solidFill>
              </a:rPr>
              <a:t>Semovientes (causal 5°).</a:t>
            </a:r>
          </a:p>
          <a:p>
            <a:pPr marL="348341" indent="-348341" algn="just">
              <a:buFont typeface="+mj-lt"/>
              <a:buAutoNum type="arabicPeriod"/>
            </a:pPr>
            <a:r>
              <a:rPr lang="es-CO" sz="2200" dirty="0">
                <a:solidFill>
                  <a:schemeClr val="tx1"/>
                </a:solidFill>
              </a:rPr>
              <a:t>Servidumbre y Expropiación (causal 6°).</a:t>
            </a:r>
          </a:p>
        </p:txBody>
      </p:sp>
      <p:sp>
        <p:nvSpPr>
          <p:cNvPr id="34" name="CuadroTexto 33">
            <a:extLst>
              <a:ext uri="{FF2B5EF4-FFF2-40B4-BE49-F238E27FC236}">
                <a16:creationId xmlns:a16="http://schemas.microsoft.com/office/drawing/2014/main" id="{633A9122-F8C9-4991-8A9B-0C882C0B6867}"/>
              </a:ext>
            </a:extLst>
          </p:cNvPr>
          <p:cNvSpPr txBox="1"/>
          <p:nvPr/>
        </p:nvSpPr>
        <p:spPr>
          <a:xfrm>
            <a:off x="5164756" y="4995772"/>
            <a:ext cx="6699819" cy="1446550"/>
          </a:xfrm>
          <a:prstGeom prst="rect">
            <a:avLst/>
          </a:prstGeom>
          <a:ln w="28575">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just"/>
            <a:r>
              <a:rPr lang="es-CO" sz="2200" dirty="0">
                <a:solidFill>
                  <a:schemeClr val="tx1"/>
                </a:solidFill>
              </a:rPr>
              <a:t>Presentación de los casos segmentando los activos por: </a:t>
            </a:r>
          </a:p>
          <a:p>
            <a:pPr marL="261256" indent="-261256" algn="just">
              <a:buFont typeface="Arial" panose="020B0604020202020204" pitchFamily="34" charset="0"/>
              <a:buChar char="•"/>
            </a:pPr>
            <a:r>
              <a:rPr lang="es-CO" sz="2200" dirty="0">
                <a:solidFill>
                  <a:schemeClr val="tx1"/>
                </a:solidFill>
              </a:rPr>
              <a:t>Tipología </a:t>
            </a:r>
          </a:p>
          <a:p>
            <a:pPr marL="261256" indent="-261256" algn="just">
              <a:buFont typeface="Arial" panose="020B0604020202020204" pitchFamily="34" charset="0"/>
              <a:buChar char="•"/>
            </a:pPr>
            <a:r>
              <a:rPr lang="es-CO" sz="2200" dirty="0">
                <a:solidFill>
                  <a:schemeClr val="tx1"/>
                </a:solidFill>
              </a:rPr>
              <a:t>Causal</a:t>
            </a:r>
          </a:p>
          <a:p>
            <a:pPr marL="261256" indent="-261256" algn="just">
              <a:buFont typeface="Arial" panose="020B0604020202020204" pitchFamily="34" charset="0"/>
              <a:buChar char="•"/>
            </a:pPr>
            <a:r>
              <a:rPr lang="es-CO" sz="2200" dirty="0">
                <a:solidFill>
                  <a:schemeClr val="tx1"/>
                </a:solidFill>
              </a:rPr>
              <a:t>Diligencia de incautación</a:t>
            </a:r>
          </a:p>
        </p:txBody>
      </p:sp>
      <p:sp>
        <p:nvSpPr>
          <p:cNvPr id="35" name="CuadroTexto 34">
            <a:extLst>
              <a:ext uri="{FF2B5EF4-FFF2-40B4-BE49-F238E27FC236}">
                <a16:creationId xmlns:a16="http://schemas.microsoft.com/office/drawing/2014/main" id="{891FD994-2D6A-4E16-8654-6B2941EEF833}"/>
              </a:ext>
            </a:extLst>
          </p:cNvPr>
          <p:cNvSpPr txBox="1"/>
          <p:nvPr/>
        </p:nvSpPr>
        <p:spPr>
          <a:xfrm>
            <a:off x="395392" y="4226969"/>
            <a:ext cx="3257363" cy="400110"/>
          </a:xfrm>
          <a:prstGeom prst="rect">
            <a:avLst/>
          </a:prstGeom>
          <a:ln w="28575"/>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s-CO" sz="2000" b="1" dirty="0"/>
              <a:t>Sesión virtual 29-ene-2018</a:t>
            </a:r>
          </a:p>
        </p:txBody>
      </p:sp>
      <p:sp>
        <p:nvSpPr>
          <p:cNvPr id="43" name="CuadroTexto 42">
            <a:extLst>
              <a:ext uri="{FF2B5EF4-FFF2-40B4-BE49-F238E27FC236}">
                <a16:creationId xmlns:a16="http://schemas.microsoft.com/office/drawing/2014/main" id="{1F9B9063-25F1-43FA-8453-E7EB61F6086C}"/>
              </a:ext>
            </a:extLst>
          </p:cNvPr>
          <p:cNvSpPr txBox="1"/>
          <p:nvPr/>
        </p:nvSpPr>
        <p:spPr>
          <a:xfrm>
            <a:off x="5176964" y="1043857"/>
            <a:ext cx="5033836" cy="769441"/>
          </a:xfrm>
          <a:prstGeom prst="rect">
            <a:avLst/>
          </a:prstGeom>
          <a:noFill/>
        </p:spPr>
        <p:txBody>
          <a:bodyPr wrap="square" rtlCol="0">
            <a:spAutoFit/>
          </a:bodyPr>
          <a:lstStyle/>
          <a:p>
            <a:pPr algn="just"/>
            <a:r>
              <a:rPr lang="es-ES_tradnl" sz="2200" b="1" dirty="0">
                <a:effectLst>
                  <a:outerShdw blurRad="38100" dist="38100" dir="2700000" algn="tl">
                    <a:srgbClr val="000000">
                      <a:alpha val="43137"/>
                    </a:srgbClr>
                  </a:outerShdw>
                </a:effectLst>
              </a:rPr>
              <a:t>Lineamientos para la implementación </a:t>
            </a:r>
            <a:r>
              <a:rPr lang="es-CO" sz="2200" b="1" dirty="0">
                <a:effectLst>
                  <a:outerShdw blurRad="38100" dist="38100" dir="2700000" algn="tl">
                    <a:srgbClr val="000000">
                      <a:alpha val="43137"/>
                    </a:srgbClr>
                  </a:outerShdw>
                </a:effectLst>
              </a:rPr>
              <a:t>Enajenación Temprana</a:t>
            </a:r>
            <a:r>
              <a:rPr lang="es-CO" sz="2000" b="1" dirty="0">
                <a:effectLst>
                  <a:outerShdw blurRad="38100" dist="38100" dir="2700000" algn="tl">
                    <a:srgbClr val="000000">
                      <a:alpha val="43137"/>
                    </a:srgbClr>
                  </a:outerShdw>
                </a:effectLst>
              </a:rPr>
              <a:t>:</a:t>
            </a:r>
            <a:endParaRPr lang="es-CO" sz="1400" dirty="0"/>
          </a:p>
        </p:txBody>
      </p:sp>
      <p:sp>
        <p:nvSpPr>
          <p:cNvPr id="44" name="CuadroTexto 43">
            <a:extLst>
              <a:ext uri="{FF2B5EF4-FFF2-40B4-BE49-F238E27FC236}">
                <a16:creationId xmlns:a16="http://schemas.microsoft.com/office/drawing/2014/main" id="{74DF2D99-0F1F-48B5-9DEA-869A31093995}"/>
              </a:ext>
            </a:extLst>
          </p:cNvPr>
          <p:cNvSpPr txBox="1"/>
          <p:nvPr/>
        </p:nvSpPr>
        <p:spPr>
          <a:xfrm>
            <a:off x="4848960" y="3065580"/>
            <a:ext cx="3665866" cy="430887"/>
          </a:xfrm>
          <a:prstGeom prst="rect">
            <a:avLst/>
          </a:prstGeom>
          <a:ln w="28575">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s-CO" sz="2200" b="1" dirty="0">
                <a:solidFill>
                  <a:schemeClr val="tx1"/>
                </a:solidFill>
                <a:effectLst>
                  <a:outerShdw blurRad="38100" dist="38100" dir="2700000" algn="tl">
                    <a:srgbClr val="000000">
                      <a:alpha val="43137"/>
                    </a:srgbClr>
                  </a:outerShdw>
                </a:effectLst>
              </a:rPr>
              <a:t>Aprobación Casos Especiales:</a:t>
            </a:r>
          </a:p>
        </p:txBody>
      </p:sp>
      <p:sp>
        <p:nvSpPr>
          <p:cNvPr id="45" name="Abrir llave 44">
            <a:extLst>
              <a:ext uri="{FF2B5EF4-FFF2-40B4-BE49-F238E27FC236}">
                <a16:creationId xmlns:a16="http://schemas.microsoft.com/office/drawing/2014/main" id="{4D6899A3-7568-455D-9639-535E207C3AEB}"/>
              </a:ext>
            </a:extLst>
          </p:cNvPr>
          <p:cNvSpPr/>
          <p:nvPr/>
        </p:nvSpPr>
        <p:spPr>
          <a:xfrm>
            <a:off x="3448818" y="950995"/>
            <a:ext cx="658685" cy="5292341"/>
          </a:xfrm>
          <a:prstGeom prst="leftBrace">
            <a:avLst>
              <a:gd name="adj1" fmla="val 8333"/>
              <a:gd name="adj2" fmla="val 43658"/>
            </a:avLst>
          </a:prstGeom>
          <a:ln>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sz="1371"/>
          </a:p>
        </p:txBody>
      </p:sp>
      <p:sp>
        <p:nvSpPr>
          <p:cNvPr id="46" name="CuadroTexto 45">
            <a:extLst>
              <a:ext uri="{FF2B5EF4-FFF2-40B4-BE49-F238E27FC236}">
                <a16:creationId xmlns:a16="http://schemas.microsoft.com/office/drawing/2014/main" id="{51E2191D-A0E4-433D-9367-24C9E2B0D98E}"/>
              </a:ext>
            </a:extLst>
          </p:cNvPr>
          <p:cNvSpPr txBox="1"/>
          <p:nvPr/>
        </p:nvSpPr>
        <p:spPr>
          <a:xfrm>
            <a:off x="860688" y="3433376"/>
            <a:ext cx="2311774" cy="400110"/>
          </a:xfrm>
          <a:prstGeom prst="rect">
            <a:avLst/>
          </a:prstGeom>
          <a:ln w="28575"/>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s-CO" sz="2000" b="1" dirty="0"/>
              <a:t>Sesión 11-ene-2018</a:t>
            </a:r>
          </a:p>
        </p:txBody>
      </p:sp>
      <p:cxnSp>
        <p:nvCxnSpPr>
          <p:cNvPr id="48" name="Conector recto 47">
            <a:extLst>
              <a:ext uri="{FF2B5EF4-FFF2-40B4-BE49-F238E27FC236}">
                <a16:creationId xmlns:a16="http://schemas.microsoft.com/office/drawing/2014/main" id="{039C521C-E7A9-403E-B8D5-4E39DCE27198}"/>
              </a:ext>
            </a:extLst>
          </p:cNvPr>
          <p:cNvCxnSpPr>
            <a:cxnSpLocks/>
          </p:cNvCxnSpPr>
          <p:nvPr/>
        </p:nvCxnSpPr>
        <p:spPr>
          <a:xfrm flipV="1">
            <a:off x="1897861" y="3134267"/>
            <a:ext cx="0" cy="253621"/>
          </a:xfrm>
          <a:prstGeom prst="line">
            <a:avLst/>
          </a:prstGeom>
          <a:ln>
            <a:solidFill>
              <a:srgbClr val="000000"/>
            </a:solidFill>
            <a:prstDash val="dashDot"/>
          </a:ln>
        </p:spPr>
        <p:style>
          <a:lnRef idx="1">
            <a:schemeClr val="accent1"/>
          </a:lnRef>
          <a:fillRef idx="0">
            <a:schemeClr val="accent1"/>
          </a:fillRef>
          <a:effectRef idx="0">
            <a:schemeClr val="accent1"/>
          </a:effectRef>
          <a:fontRef idx="minor">
            <a:schemeClr val="tx1"/>
          </a:fontRef>
        </p:style>
      </p:cxnSp>
      <p:cxnSp>
        <p:nvCxnSpPr>
          <p:cNvPr id="49" name="Conector recto 48">
            <a:extLst>
              <a:ext uri="{FF2B5EF4-FFF2-40B4-BE49-F238E27FC236}">
                <a16:creationId xmlns:a16="http://schemas.microsoft.com/office/drawing/2014/main" id="{DB92DD46-A7C8-46F5-BC08-A24017FBF260}"/>
              </a:ext>
            </a:extLst>
          </p:cNvPr>
          <p:cNvCxnSpPr/>
          <p:nvPr/>
        </p:nvCxnSpPr>
        <p:spPr>
          <a:xfrm flipH="1">
            <a:off x="1884787" y="3850518"/>
            <a:ext cx="1" cy="339947"/>
          </a:xfrm>
          <a:prstGeom prst="line">
            <a:avLst/>
          </a:prstGeom>
          <a:ln>
            <a:solidFill>
              <a:srgbClr val="000000"/>
            </a:solidFill>
            <a:prstDash val="dashDot"/>
          </a:ln>
        </p:spPr>
        <p:style>
          <a:lnRef idx="1">
            <a:schemeClr val="accent1"/>
          </a:lnRef>
          <a:fillRef idx="0">
            <a:schemeClr val="accent1"/>
          </a:fillRef>
          <a:effectRef idx="0">
            <a:schemeClr val="accent1"/>
          </a:effectRef>
          <a:fontRef idx="minor">
            <a:schemeClr val="tx1"/>
          </a:fontRef>
        </p:style>
      </p:cxnSp>
      <p:sp>
        <p:nvSpPr>
          <p:cNvPr id="50" name="Flecha: a la derecha 49">
            <a:extLst>
              <a:ext uri="{FF2B5EF4-FFF2-40B4-BE49-F238E27FC236}">
                <a16:creationId xmlns:a16="http://schemas.microsoft.com/office/drawing/2014/main" id="{726DC558-9BB0-42F7-A5FA-AD6171663151}"/>
              </a:ext>
            </a:extLst>
          </p:cNvPr>
          <p:cNvSpPr/>
          <p:nvPr/>
        </p:nvSpPr>
        <p:spPr>
          <a:xfrm>
            <a:off x="3976388" y="1247622"/>
            <a:ext cx="755953" cy="392678"/>
          </a:xfrm>
          <a:prstGeom prst="rightArrow">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71"/>
          </a:p>
        </p:txBody>
      </p:sp>
      <p:sp>
        <p:nvSpPr>
          <p:cNvPr id="51" name="Flecha: a la derecha 50">
            <a:extLst>
              <a:ext uri="{FF2B5EF4-FFF2-40B4-BE49-F238E27FC236}">
                <a16:creationId xmlns:a16="http://schemas.microsoft.com/office/drawing/2014/main" id="{2F1E005A-817F-4CD1-B653-778931B18EE7}"/>
              </a:ext>
            </a:extLst>
          </p:cNvPr>
          <p:cNvSpPr/>
          <p:nvPr/>
        </p:nvSpPr>
        <p:spPr>
          <a:xfrm>
            <a:off x="4041946" y="3103789"/>
            <a:ext cx="755953" cy="392678"/>
          </a:xfrm>
          <a:prstGeom prst="rightArrow">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71"/>
          </a:p>
        </p:txBody>
      </p:sp>
      <p:sp>
        <p:nvSpPr>
          <p:cNvPr id="20" name="Rectángulo 19">
            <a:extLst>
              <a:ext uri="{FF2B5EF4-FFF2-40B4-BE49-F238E27FC236}">
                <a16:creationId xmlns:a16="http://schemas.microsoft.com/office/drawing/2014/main" id="{1EA2F60E-4993-40D8-8413-310B2D8EEEC0}"/>
              </a:ext>
            </a:extLst>
          </p:cNvPr>
          <p:cNvSpPr/>
          <p:nvPr/>
        </p:nvSpPr>
        <p:spPr>
          <a:xfrm>
            <a:off x="1" y="6453987"/>
            <a:ext cx="12191998" cy="40401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371" dirty="0"/>
          </a:p>
        </p:txBody>
      </p:sp>
      <p:sp>
        <p:nvSpPr>
          <p:cNvPr id="21" name="CuadroTexto 20">
            <a:extLst>
              <a:ext uri="{FF2B5EF4-FFF2-40B4-BE49-F238E27FC236}">
                <a16:creationId xmlns:a16="http://schemas.microsoft.com/office/drawing/2014/main" id="{83F5959D-BDE6-446F-80E1-EAFE38DC458E}"/>
              </a:ext>
            </a:extLst>
          </p:cNvPr>
          <p:cNvSpPr txBox="1"/>
          <p:nvPr/>
        </p:nvSpPr>
        <p:spPr>
          <a:xfrm>
            <a:off x="5916336" y="6503981"/>
            <a:ext cx="6234024" cy="338554"/>
          </a:xfrm>
          <a:prstGeom prst="rect">
            <a:avLst/>
          </a:prstGeom>
          <a:noFill/>
        </p:spPr>
        <p:txBody>
          <a:bodyPr wrap="square" rtlCol="0">
            <a:spAutoFit/>
          </a:bodyPr>
          <a:lstStyle/>
          <a:p>
            <a:pPr algn="r"/>
            <a:r>
              <a:rPr lang="es-ES" sz="1600" dirty="0">
                <a:solidFill>
                  <a:schemeClr val="bg1"/>
                </a:solidFill>
                <a:latin typeface="Lato Regular"/>
                <a:cs typeface="Lato Regular"/>
              </a:rPr>
              <a:t>Vicepresidencia Jurídica</a:t>
            </a:r>
            <a:endParaRPr lang="es-ES" sz="1292" dirty="0">
              <a:solidFill>
                <a:schemeClr val="bg1"/>
              </a:solidFill>
              <a:latin typeface="Lato Regular"/>
              <a:cs typeface="Lato Regular"/>
            </a:endParaRPr>
          </a:p>
        </p:txBody>
      </p:sp>
      <p:sp>
        <p:nvSpPr>
          <p:cNvPr id="2" name="Flecha: doblada 1">
            <a:extLst>
              <a:ext uri="{FF2B5EF4-FFF2-40B4-BE49-F238E27FC236}">
                <a16:creationId xmlns:a16="http://schemas.microsoft.com/office/drawing/2014/main" id="{E9236B17-08EB-4953-A4C1-12AF2C0E35E1}"/>
              </a:ext>
            </a:extLst>
          </p:cNvPr>
          <p:cNvSpPr/>
          <p:nvPr/>
        </p:nvSpPr>
        <p:spPr>
          <a:xfrm rot="5400000">
            <a:off x="9773853" y="3951404"/>
            <a:ext cx="968188" cy="901862"/>
          </a:xfrm>
          <a:prstGeom prst="bentArrow">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Tree>
    <p:extLst>
      <p:ext uri="{BB962C8B-B14F-4D97-AF65-F5344CB8AC3E}">
        <p14:creationId xmlns:p14="http://schemas.microsoft.com/office/powerpoint/2010/main" val="325090848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1942574" y="5827533"/>
            <a:ext cx="8217426" cy="403115"/>
            <a:chOff x="1571658" y="2599133"/>
            <a:chExt cx="5143482" cy="60007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3400404" y="1333410"/>
            <a:ext cx="7986734" cy="11203067"/>
          </a:xfrm>
          <a:prstGeom prst="rect">
            <a:avLst/>
          </a:prstGeom>
          <a:noFill/>
        </p:spPr>
        <p:txBody>
          <a:bodyPr wrap="square" rtlCol="0">
            <a:spAutoFit/>
          </a:bodyPr>
          <a:lstStyle/>
          <a:p>
            <a:pPr marL="342900" lvl="0" indent="-342900">
              <a:buFont typeface="+mj-lt"/>
              <a:buAutoNum type="arabicPeriod"/>
            </a:pPr>
            <a:r>
              <a:rPr lang="es-ES" sz="2400" dirty="0"/>
              <a:t>Verificación del Quorum.</a:t>
            </a:r>
            <a:endParaRPr lang="es-CO" sz="2400" dirty="0"/>
          </a:p>
          <a:p>
            <a:pPr marL="342900" lvl="0" indent="-342900">
              <a:buFont typeface="+mj-lt"/>
              <a:buAutoNum type="arabicPeriod"/>
            </a:pPr>
            <a:r>
              <a:rPr lang="es-ES" sz="2400" dirty="0"/>
              <a:t>Aprobación del orden del día</a:t>
            </a:r>
            <a:endParaRPr lang="es-CO" sz="2400" dirty="0"/>
          </a:p>
          <a:p>
            <a:pPr marL="342900" lvl="0" indent="-342900">
              <a:buFont typeface="+mj-lt"/>
              <a:buAutoNum type="arabicPeriod"/>
            </a:pPr>
            <a:r>
              <a:rPr lang="es-ES" sz="2400" dirty="0"/>
              <a:t>Comité Financiero</a:t>
            </a:r>
          </a:p>
          <a:p>
            <a:pPr marL="342900" indent="-342900">
              <a:buFont typeface="+mj-lt"/>
              <a:buAutoNum type="arabicPeriod"/>
            </a:pPr>
            <a:r>
              <a:rPr lang="es-ES" sz="2400" dirty="0"/>
              <a:t>Aprobación Modificaciones Contractuales</a:t>
            </a:r>
          </a:p>
          <a:p>
            <a:pPr marL="342900" indent="-342900">
              <a:buFont typeface="+mj-lt"/>
              <a:buAutoNum type="arabicPeriod"/>
            </a:pPr>
            <a:r>
              <a:rPr lang="es-ES" sz="2400" dirty="0"/>
              <a:t>Política para Destinación Provisional</a:t>
            </a:r>
            <a:endParaRPr lang="es-CO" sz="2400" dirty="0"/>
          </a:p>
          <a:p>
            <a:pPr marL="342900" lvl="0" indent="-342900">
              <a:buFont typeface="+mj-lt"/>
              <a:buAutoNum type="arabicPeriod"/>
            </a:pPr>
            <a:r>
              <a:rPr lang="es-ES" sz="2400" dirty="0"/>
              <a:t>Plan de Compras</a:t>
            </a:r>
            <a:endParaRPr lang="es-CO" sz="2400" dirty="0"/>
          </a:p>
          <a:p>
            <a:pPr marL="342900" lvl="0" indent="-342900">
              <a:buFont typeface="+mj-lt"/>
              <a:buAutoNum type="arabicPeriod"/>
            </a:pPr>
            <a:r>
              <a:rPr lang="es-ES" sz="2400" dirty="0"/>
              <a:t>Resultados de gestión plan estratégico cierre 2017</a:t>
            </a:r>
            <a:endParaRPr lang="es-CO" sz="2400" dirty="0"/>
          </a:p>
          <a:p>
            <a:pPr marL="342900" lvl="0" indent="-342900">
              <a:buFont typeface="+mj-lt"/>
              <a:buAutoNum type="arabicPeriod"/>
            </a:pPr>
            <a:r>
              <a:rPr lang="es-ES" sz="2400" dirty="0"/>
              <a:t>Resultados Gestión Comercial cierre 2017</a:t>
            </a:r>
            <a:endParaRPr lang="es-CO" sz="2400" dirty="0"/>
          </a:p>
          <a:p>
            <a:pPr marL="342900" lvl="0" indent="-342900">
              <a:buFont typeface="+mj-lt"/>
              <a:buAutoNum type="arabicPeriod"/>
            </a:pPr>
            <a:r>
              <a:rPr lang="es-ES" sz="2400" dirty="0"/>
              <a:t>Informe CEMEX</a:t>
            </a:r>
            <a:endParaRPr lang="es-CO" sz="2400" dirty="0"/>
          </a:p>
          <a:p>
            <a:pPr marL="342900" lvl="0" indent="-342900">
              <a:buFont typeface="+mj-lt"/>
              <a:buAutoNum type="arabicPeriod"/>
            </a:pPr>
            <a:r>
              <a:rPr lang="es-ES" sz="2400" dirty="0"/>
              <a:t>Informe Drogas la Rebaja</a:t>
            </a:r>
            <a:endParaRPr lang="es-CO" sz="2400" dirty="0"/>
          </a:p>
          <a:p>
            <a:pPr marL="342900" lvl="0" indent="-342900">
              <a:buFont typeface="+mj-lt"/>
              <a:buAutoNum type="arabicPeriod"/>
            </a:pPr>
            <a:r>
              <a:rPr lang="es-ES" sz="2400" dirty="0"/>
              <a:t> Informe Comité de Asignaciones y Contexto Bienes Rurales </a:t>
            </a:r>
            <a:endParaRPr lang="es-CO" sz="2400" dirty="0"/>
          </a:p>
          <a:p>
            <a:pPr marL="342900" lvl="0" indent="-342900">
              <a:buFont typeface="+mj-lt"/>
              <a:buAutoNum type="arabicPeriod"/>
            </a:pPr>
            <a:r>
              <a:rPr lang="es-ES" sz="2400" dirty="0"/>
              <a:t> Informe Comité Tripartito Enajenación Temprana</a:t>
            </a:r>
            <a:endParaRPr lang="es-CO" sz="2400" dirty="0"/>
          </a:p>
          <a:p>
            <a:pPr marL="342900" lvl="0" indent="-342900">
              <a:buFont typeface="+mj-lt"/>
              <a:buAutoNum type="arabicPeriod"/>
            </a:pPr>
            <a:r>
              <a:rPr lang="es-ES" sz="2400" dirty="0">
                <a:solidFill>
                  <a:schemeClr val="bg1"/>
                </a:solidFill>
              </a:rPr>
              <a:t>Informe Diligencias de Secuestro</a:t>
            </a:r>
            <a:endParaRPr lang="es-CO" sz="2400" dirty="0">
              <a:solidFill>
                <a:schemeClr val="bg1"/>
              </a:solidFill>
            </a:endParaRPr>
          </a:p>
          <a:p>
            <a:pPr marL="342900" lvl="0" indent="-342900">
              <a:buFont typeface="+mj-lt"/>
              <a:buAutoNum type="arabicPeriod"/>
            </a:pPr>
            <a:r>
              <a:rPr lang="es-ES" sz="2400" dirty="0"/>
              <a:t>Proposiciones y Varios.</a:t>
            </a:r>
            <a:endParaRPr lang="es-CO" sz="2400" dirty="0"/>
          </a:p>
          <a:p>
            <a:pPr lvl="0">
              <a:lnSpc>
                <a:spcPct val="150000"/>
              </a:lnSpc>
            </a:pPr>
            <a:endParaRPr lang="es-CO" sz="2400" dirty="0"/>
          </a:p>
          <a:p>
            <a:pPr marL="342900" indent="-342900">
              <a:buAutoNum type="arabicPeriod" startAt="4"/>
            </a:pPr>
            <a:endParaRPr lang="es-CO" sz="2400" b="1" dirty="0"/>
          </a:p>
          <a:p>
            <a:pPr marL="342900" indent="-342900">
              <a:buAutoNum type="arabicPeriod" startAt="4"/>
            </a:pPr>
            <a:endParaRPr lang="es-CO" sz="2400" b="1" dirty="0"/>
          </a:p>
          <a:p>
            <a:r>
              <a:rPr lang="es-ES" sz="1400" dirty="0"/>
              <a:t>Anexo: Análisis inmuebles reportados por CISA presentado en la Junta Directiva del 25 de octubre de 2017.</a:t>
            </a:r>
            <a:endParaRPr lang="es-CO" sz="1400"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125</a:t>
            </a:fld>
            <a:endParaRPr lang="es-ES" dirty="0"/>
          </a:p>
        </p:txBody>
      </p:sp>
      <p:grpSp>
        <p:nvGrpSpPr>
          <p:cNvPr id="4" name="Grupo 3"/>
          <p:cNvGrpSpPr/>
          <p:nvPr/>
        </p:nvGrpSpPr>
        <p:grpSpPr>
          <a:xfrm>
            <a:off x="0" y="0"/>
            <a:ext cx="12192000" cy="1097280"/>
            <a:chOff x="0" y="0"/>
            <a:chExt cx="12192000" cy="1097280"/>
          </a:xfrm>
        </p:grpSpPr>
        <p:sp>
          <p:nvSpPr>
            <p:cNvPr id="10" name="Rectángulo 9"/>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nvGrpSpPr>
            <p:cNvPr id="2" name="Grupo 1"/>
            <p:cNvGrpSpPr/>
            <p:nvPr/>
          </p:nvGrpSpPr>
          <p:grpSpPr>
            <a:xfrm>
              <a:off x="204094" y="29731"/>
              <a:ext cx="11335534" cy="1067549"/>
              <a:chOff x="204094" y="29731"/>
              <a:chExt cx="11335534" cy="1067549"/>
            </a:xfrm>
          </p:grpSpPr>
          <p:pic>
            <p:nvPicPr>
              <p:cNvPr id="11" name="Imagen 10"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p:cNvSpPr txBox="1"/>
              <p:nvPr/>
            </p:nvSpPr>
            <p:spPr>
              <a:xfrm>
                <a:off x="7855029" y="246800"/>
                <a:ext cx="3684599" cy="523220"/>
              </a:xfrm>
              <a:prstGeom prst="rect">
                <a:avLst/>
              </a:prstGeom>
              <a:noFill/>
            </p:spPr>
            <p:txBody>
              <a:bodyPr wrap="square" rtlCol="0">
                <a:spAutoFit/>
              </a:bodyPr>
              <a:lstStyle/>
              <a:p>
                <a:pPr algn="r"/>
                <a:r>
                  <a:rPr lang="es-ES" sz="2800" b="1" dirty="0">
                    <a:solidFill>
                      <a:schemeClr val="bg1"/>
                    </a:solidFill>
                  </a:rPr>
                  <a:t>ORDEN DEL DÍA</a:t>
                </a:r>
                <a:endParaRPr lang="es-ES" sz="2800" dirty="0">
                  <a:solidFill>
                    <a:schemeClr val="bg1"/>
                  </a:solidFill>
                </a:endParaRPr>
              </a:p>
            </p:txBody>
          </p:sp>
        </p:grpSp>
      </p:grpSp>
    </p:spTree>
    <p:extLst>
      <p:ext uri="{BB962C8B-B14F-4D97-AF65-F5344CB8AC3E}">
        <p14:creationId xmlns:p14="http://schemas.microsoft.com/office/powerpoint/2010/main" val="376932654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6B57036E-B91C-4403-B862-99DAAF75FD25}"/>
              </a:ext>
            </a:extLst>
          </p:cNvPr>
          <p:cNvSpPr/>
          <p:nvPr/>
        </p:nvSpPr>
        <p:spPr>
          <a:xfrm>
            <a:off x="0" y="6608190"/>
            <a:ext cx="12192000" cy="24981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0" name="Rectángulo 9">
            <a:extLst>
              <a:ext uri="{FF2B5EF4-FFF2-40B4-BE49-F238E27FC236}">
                <a16:creationId xmlns:a16="http://schemas.microsoft.com/office/drawing/2014/main" id="{7CD1C271-BB74-4FBB-A670-6FE2BE3AB13D}"/>
              </a:ext>
            </a:extLst>
          </p:cNvPr>
          <p:cNvSpPr/>
          <p:nvPr/>
        </p:nvSpPr>
        <p:spPr>
          <a:xfrm>
            <a:off x="1524000" y="0"/>
            <a:ext cx="9144000" cy="119538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pic>
        <p:nvPicPr>
          <p:cNvPr id="4100" name="Imagen 8" descr="Fondos oscuros-01.png">
            <a:extLst>
              <a:ext uri="{FF2B5EF4-FFF2-40B4-BE49-F238E27FC236}">
                <a16:creationId xmlns:a16="http://schemas.microsoft.com/office/drawing/2014/main" id="{8D941D47-0645-4FD4-8A52-DDDF6A1CA89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133350"/>
            <a:ext cx="22225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1" name="CuadroTexto 21">
            <a:extLst>
              <a:ext uri="{FF2B5EF4-FFF2-40B4-BE49-F238E27FC236}">
                <a16:creationId xmlns:a16="http://schemas.microsoft.com/office/drawing/2014/main" id="{541D0A70-1BCF-4962-90FF-21F6732C54EC}"/>
              </a:ext>
            </a:extLst>
          </p:cNvPr>
          <p:cNvSpPr txBox="1">
            <a:spLocks noChangeArrowheads="1"/>
          </p:cNvSpPr>
          <p:nvPr/>
        </p:nvSpPr>
        <p:spPr bwMode="auto">
          <a:xfrm>
            <a:off x="6937375" y="666750"/>
            <a:ext cx="3365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800">
                <a:solidFill>
                  <a:schemeClr val="bg1"/>
                </a:solidFill>
                <a:latin typeface="Lato Regular"/>
                <a:ea typeface="Lato Regular"/>
                <a:cs typeface="Lato Regular"/>
              </a:rPr>
              <a:t>Activos con transparencia</a:t>
            </a:r>
          </a:p>
        </p:txBody>
      </p:sp>
      <p:sp>
        <p:nvSpPr>
          <p:cNvPr id="4102" name="CuadroTexto 24">
            <a:extLst>
              <a:ext uri="{FF2B5EF4-FFF2-40B4-BE49-F238E27FC236}">
                <a16:creationId xmlns:a16="http://schemas.microsoft.com/office/drawing/2014/main" id="{04192E9C-8375-4B2E-82F2-E0D67A550D80}"/>
              </a:ext>
            </a:extLst>
          </p:cNvPr>
          <p:cNvSpPr txBox="1">
            <a:spLocks noChangeArrowheads="1"/>
          </p:cNvSpPr>
          <p:nvPr/>
        </p:nvSpPr>
        <p:spPr bwMode="auto">
          <a:xfrm>
            <a:off x="2305051" y="2862264"/>
            <a:ext cx="7813675"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ES" altLang="es-CO" sz="4800" b="1">
                <a:solidFill>
                  <a:srgbClr val="000A8B"/>
                </a:solidFill>
              </a:rPr>
              <a:t>COMPORTAMIENTO DE DILIGENCIAS DE SECUESTRO  </a:t>
            </a:r>
          </a:p>
        </p:txBody>
      </p:sp>
      <p:sp>
        <p:nvSpPr>
          <p:cNvPr id="4103" name="CuadroTexto 11">
            <a:extLst>
              <a:ext uri="{FF2B5EF4-FFF2-40B4-BE49-F238E27FC236}">
                <a16:creationId xmlns:a16="http://schemas.microsoft.com/office/drawing/2014/main" id="{63B15504-B36C-4FD4-B966-E4B7F33A51FE}"/>
              </a:ext>
            </a:extLst>
          </p:cNvPr>
          <p:cNvSpPr txBox="1">
            <a:spLocks noChangeArrowheads="1"/>
          </p:cNvSpPr>
          <p:nvPr/>
        </p:nvSpPr>
        <p:spPr bwMode="auto">
          <a:xfrm>
            <a:off x="7005728" y="6579901"/>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chemeClr val="bg1"/>
                </a:solidFill>
                <a:latin typeface="+mj-lt"/>
                <a:ea typeface="Lato Regular"/>
                <a:cs typeface="Lato Regular"/>
              </a:rPr>
              <a:t>Presidencia</a:t>
            </a:r>
          </a:p>
        </p:txBody>
      </p:sp>
      <p:sp>
        <p:nvSpPr>
          <p:cNvPr id="8" name="Rectángulo 7">
            <a:extLst>
              <a:ext uri="{FF2B5EF4-FFF2-40B4-BE49-F238E27FC236}">
                <a16:creationId xmlns:a16="http://schemas.microsoft.com/office/drawing/2014/main" id="{0520333F-2473-4018-B499-2C8B0AC3AA16}"/>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a:extLst>
              <a:ext uri="{FF2B5EF4-FFF2-40B4-BE49-F238E27FC236}">
                <a16:creationId xmlns:a16="http://schemas.microsoft.com/office/drawing/2014/main" id="{593A90DD-0BA0-43B3-AFC1-8AC0BB7C8C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1" name="CuadroTexto 10">
            <a:extLst>
              <a:ext uri="{FF2B5EF4-FFF2-40B4-BE49-F238E27FC236}">
                <a16:creationId xmlns:a16="http://schemas.microsoft.com/office/drawing/2014/main" id="{B763BC93-0D5D-420A-8B62-427D142836C0}"/>
              </a:ext>
            </a:extLst>
          </p:cNvPr>
          <p:cNvSpPr txBox="1"/>
          <p:nvPr/>
        </p:nvSpPr>
        <p:spPr>
          <a:xfrm>
            <a:off x="5954713" y="246800"/>
            <a:ext cx="5584915" cy="954107"/>
          </a:xfrm>
          <a:prstGeom prst="rect">
            <a:avLst/>
          </a:prstGeom>
          <a:noFill/>
        </p:spPr>
        <p:txBody>
          <a:bodyPr wrap="square" rtlCol="0">
            <a:spAutoFit/>
          </a:bodyPr>
          <a:lstStyle/>
          <a:p>
            <a:pPr algn="r"/>
            <a:r>
              <a:rPr lang="es-ES" sz="2800" b="1" dirty="0">
                <a:solidFill>
                  <a:schemeClr val="bg1"/>
                </a:solidFill>
              </a:rPr>
              <a:t>COMPORTAMIENTO DE DILIGENCIAS DE SECUESTRO</a:t>
            </a:r>
            <a:endParaRPr lang="es-ES" sz="2800" dirty="0">
              <a:solidFill>
                <a:schemeClr val="bg1"/>
              </a:solidFill>
            </a:endParaRPr>
          </a:p>
        </p:txBody>
      </p:sp>
    </p:spTree>
    <p:extLst>
      <p:ext uri="{BB962C8B-B14F-4D97-AF65-F5344CB8AC3E}">
        <p14:creationId xmlns:p14="http://schemas.microsoft.com/office/powerpoint/2010/main" val="1186286964"/>
      </p:ext>
    </p:extLst>
  </p:cSld>
  <p:clrMapOvr>
    <a:masterClrMapping/>
  </p:clrMapOvr>
  <p:transition spd="slow">
    <p:fade/>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a 8">
            <a:extLst>
              <a:ext uri="{FF2B5EF4-FFF2-40B4-BE49-F238E27FC236}">
                <a16:creationId xmlns:a16="http://schemas.microsoft.com/office/drawing/2014/main" id="{5DA77F62-FEA9-4F19-9DE0-405B51E4C0A6}"/>
              </a:ext>
            </a:extLst>
          </p:cNvPr>
          <p:cNvGraphicFramePr/>
          <p:nvPr/>
        </p:nvGraphicFramePr>
        <p:xfrm>
          <a:off x="1619250" y="1397000"/>
          <a:ext cx="8869363" cy="45134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ángulo 7">
            <a:extLst>
              <a:ext uri="{FF2B5EF4-FFF2-40B4-BE49-F238E27FC236}">
                <a16:creationId xmlns:a16="http://schemas.microsoft.com/office/drawing/2014/main" id="{26FA9079-C221-4C01-BA26-8D83EB7A0CDE}"/>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1" name="Imagen 10" descr="Fondos oscuros-01.png">
            <a:extLst>
              <a:ext uri="{FF2B5EF4-FFF2-40B4-BE49-F238E27FC236}">
                <a16:creationId xmlns:a16="http://schemas.microsoft.com/office/drawing/2014/main" id="{14A5E220-BAEA-4AEB-AB70-3EB7936A2A7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a:extLst>
              <a:ext uri="{FF2B5EF4-FFF2-40B4-BE49-F238E27FC236}">
                <a16:creationId xmlns:a16="http://schemas.microsoft.com/office/drawing/2014/main" id="{C1D46D8B-CF9F-4E8B-9909-9491DFB88D89}"/>
              </a:ext>
            </a:extLst>
          </p:cNvPr>
          <p:cNvSpPr txBox="1"/>
          <p:nvPr/>
        </p:nvSpPr>
        <p:spPr>
          <a:xfrm>
            <a:off x="5954713" y="246800"/>
            <a:ext cx="5584915" cy="523220"/>
          </a:xfrm>
          <a:prstGeom prst="rect">
            <a:avLst/>
          </a:prstGeom>
          <a:noFill/>
        </p:spPr>
        <p:txBody>
          <a:bodyPr wrap="square" rtlCol="0">
            <a:spAutoFit/>
          </a:bodyPr>
          <a:lstStyle/>
          <a:p>
            <a:pPr algn="r"/>
            <a:r>
              <a:rPr lang="es-ES" sz="2800" b="1" dirty="0">
                <a:solidFill>
                  <a:schemeClr val="bg1"/>
                </a:solidFill>
              </a:rPr>
              <a:t>PREPARACIÓN DE LA DILIGENCIA</a:t>
            </a:r>
            <a:endParaRPr lang="es-ES" sz="2800" dirty="0">
              <a:solidFill>
                <a:schemeClr val="bg1"/>
              </a:solidFill>
            </a:endParaRPr>
          </a:p>
        </p:txBody>
      </p:sp>
      <p:sp>
        <p:nvSpPr>
          <p:cNvPr id="13" name="Rectángulo 12">
            <a:extLst>
              <a:ext uri="{FF2B5EF4-FFF2-40B4-BE49-F238E27FC236}">
                <a16:creationId xmlns:a16="http://schemas.microsoft.com/office/drawing/2014/main" id="{339131DD-20B2-4C7E-A85A-CEA596A7A039}"/>
              </a:ext>
            </a:extLst>
          </p:cNvPr>
          <p:cNvSpPr/>
          <p:nvPr/>
        </p:nvSpPr>
        <p:spPr>
          <a:xfrm>
            <a:off x="0" y="6608190"/>
            <a:ext cx="12192000" cy="24981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4" name="CuadroTexto 11">
            <a:extLst>
              <a:ext uri="{FF2B5EF4-FFF2-40B4-BE49-F238E27FC236}">
                <a16:creationId xmlns:a16="http://schemas.microsoft.com/office/drawing/2014/main" id="{5FEB8C19-2E32-45E9-9B59-748DA914DA15}"/>
              </a:ext>
            </a:extLst>
          </p:cNvPr>
          <p:cNvSpPr txBox="1">
            <a:spLocks noChangeArrowheads="1"/>
          </p:cNvSpPr>
          <p:nvPr/>
        </p:nvSpPr>
        <p:spPr bwMode="auto">
          <a:xfrm>
            <a:off x="7005728" y="6579901"/>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chemeClr val="bg1"/>
                </a:solidFill>
                <a:latin typeface="+mj-lt"/>
                <a:ea typeface="Lato Regular"/>
                <a:cs typeface="Lato Regular"/>
              </a:rPr>
              <a:t>Presidencia</a:t>
            </a:r>
          </a:p>
        </p:txBody>
      </p:sp>
    </p:spTree>
    <p:extLst>
      <p:ext uri="{BB962C8B-B14F-4D97-AF65-F5344CB8AC3E}">
        <p14:creationId xmlns:p14="http://schemas.microsoft.com/office/powerpoint/2010/main" val="402183229"/>
      </p:ext>
    </p:extLst>
  </p:cSld>
  <p:clrMapOvr>
    <a:masterClrMapping/>
  </p:clrMapOvr>
  <p:transition spd="slow">
    <p:fade/>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CuadroTexto 21">
            <a:extLst>
              <a:ext uri="{FF2B5EF4-FFF2-40B4-BE49-F238E27FC236}">
                <a16:creationId xmlns:a16="http://schemas.microsoft.com/office/drawing/2014/main" id="{B2223DF0-A175-41B7-9205-EBECAC86F18D}"/>
              </a:ext>
            </a:extLst>
          </p:cNvPr>
          <p:cNvSpPr txBox="1">
            <a:spLocks noChangeArrowheads="1"/>
          </p:cNvSpPr>
          <p:nvPr/>
        </p:nvSpPr>
        <p:spPr bwMode="auto">
          <a:xfrm>
            <a:off x="6937375" y="666750"/>
            <a:ext cx="3365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800">
                <a:solidFill>
                  <a:schemeClr val="bg1"/>
                </a:solidFill>
                <a:latin typeface="Lato Regular"/>
                <a:ea typeface="Lato Regular"/>
                <a:cs typeface="Lato Regular"/>
              </a:rPr>
              <a:t>Problemáticas</a:t>
            </a:r>
          </a:p>
        </p:txBody>
      </p:sp>
      <p:graphicFrame>
        <p:nvGraphicFramePr>
          <p:cNvPr id="3" name="Diagrama 2">
            <a:extLst>
              <a:ext uri="{FF2B5EF4-FFF2-40B4-BE49-F238E27FC236}">
                <a16:creationId xmlns:a16="http://schemas.microsoft.com/office/drawing/2014/main" id="{3BAB5614-7328-4BFD-910B-614B90DC8945}"/>
              </a:ext>
            </a:extLst>
          </p:cNvPr>
          <p:cNvGraphicFramePr/>
          <p:nvPr/>
        </p:nvGraphicFramePr>
        <p:xfrm>
          <a:off x="2411897" y="1603514"/>
          <a:ext cx="7394712" cy="41638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ángulo 7">
            <a:extLst>
              <a:ext uri="{FF2B5EF4-FFF2-40B4-BE49-F238E27FC236}">
                <a16:creationId xmlns:a16="http://schemas.microsoft.com/office/drawing/2014/main" id="{673B6C97-EFB2-44AA-94A3-D2995360ACE5}"/>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a:extLst>
              <a:ext uri="{FF2B5EF4-FFF2-40B4-BE49-F238E27FC236}">
                <a16:creationId xmlns:a16="http://schemas.microsoft.com/office/drawing/2014/main" id="{491DF951-8124-4F19-A4AA-B7BD6C893F4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1" name="CuadroTexto 10">
            <a:extLst>
              <a:ext uri="{FF2B5EF4-FFF2-40B4-BE49-F238E27FC236}">
                <a16:creationId xmlns:a16="http://schemas.microsoft.com/office/drawing/2014/main" id="{1EBAA2A4-8352-42D7-8AF6-4A3CA4CAC55B}"/>
              </a:ext>
            </a:extLst>
          </p:cNvPr>
          <p:cNvSpPr txBox="1"/>
          <p:nvPr/>
        </p:nvSpPr>
        <p:spPr>
          <a:xfrm>
            <a:off x="5954713" y="246800"/>
            <a:ext cx="5584915" cy="523220"/>
          </a:xfrm>
          <a:prstGeom prst="rect">
            <a:avLst/>
          </a:prstGeom>
          <a:noFill/>
        </p:spPr>
        <p:txBody>
          <a:bodyPr wrap="square" rtlCol="0">
            <a:spAutoFit/>
          </a:bodyPr>
          <a:lstStyle/>
          <a:p>
            <a:pPr algn="r"/>
            <a:r>
              <a:rPr lang="es-ES" sz="2800" b="1" dirty="0">
                <a:solidFill>
                  <a:schemeClr val="bg1"/>
                </a:solidFill>
              </a:rPr>
              <a:t>PROBLEMÁTICAS</a:t>
            </a:r>
            <a:endParaRPr lang="es-ES" sz="2800" dirty="0">
              <a:solidFill>
                <a:schemeClr val="bg1"/>
              </a:solidFill>
            </a:endParaRPr>
          </a:p>
        </p:txBody>
      </p:sp>
      <p:sp>
        <p:nvSpPr>
          <p:cNvPr id="12" name="Rectángulo 11">
            <a:extLst>
              <a:ext uri="{FF2B5EF4-FFF2-40B4-BE49-F238E27FC236}">
                <a16:creationId xmlns:a16="http://schemas.microsoft.com/office/drawing/2014/main" id="{ED36B7E3-3736-4697-8574-952915DD2BEF}"/>
              </a:ext>
            </a:extLst>
          </p:cNvPr>
          <p:cNvSpPr/>
          <p:nvPr/>
        </p:nvSpPr>
        <p:spPr>
          <a:xfrm>
            <a:off x="0" y="6608190"/>
            <a:ext cx="12192000" cy="24981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3" name="CuadroTexto 11">
            <a:extLst>
              <a:ext uri="{FF2B5EF4-FFF2-40B4-BE49-F238E27FC236}">
                <a16:creationId xmlns:a16="http://schemas.microsoft.com/office/drawing/2014/main" id="{732D4E45-5AD2-4EE2-9125-012512C45548}"/>
              </a:ext>
            </a:extLst>
          </p:cNvPr>
          <p:cNvSpPr txBox="1">
            <a:spLocks noChangeArrowheads="1"/>
          </p:cNvSpPr>
          <p:nvPr/>
        </p:nvSpPr>
        <p:spPr bwMode="auto">
          <a:xfrm>
            <a:off x="7005728" y="6579901"/>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chemeClr val="bg1"/>
                </a:solidFill>
                <a:latin typeface="+mj-lt"/>
                <a:ea typeface="Lato Regular"/>
                <a:cs typeface="Lato Regular"/>
              </a:rPr>
              <a:t>Presidencia</a:t>
            </a:r>
          </a:p>
        </p:txBody>
      </p:sp>
    </p:spTree>
    <p:extLst>
      <p:ext uri="{BB962C8B-B14F-4D97-AF65-F5344CB8AC3E}">
        <p14:creationId xmlns:p14="http://schemas.microsoft.com/office/powerpoint/2010/main" val="2841690626"/>
      </p:ext>
    </p:extLst>
  </p:cSld>
  <p:clrMapOvr>
    <a:masterClrMapping/>
  </p:clrMapOvr>
  <p:transition spd="slow">
    <p:fade/>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a:extLst>
              <a:ext uri="{FF2B5EF4-FFF2-40B4-BE49-F238E27FC236}">
                <a16:creationId xmlns:a16="http://schemas.microsoft.com/office/drawing/2014/main" id="{629660C9-CA36-4610-A660-FE65BB0420DF}"/>
              </a:ext>
            </a:extLst>
          </p:cNvPr>
          <p:cNvGraphicFramePr>
            <a:graphicFrameLocks noGrp="1"/>
          </p:cNvGraphicFramePr>
          <p:nvPr/>
        </p:nvGraphicFramePr>
        <p:xfrm>
          <a:off x="1749426" y="1328739"/>
          <a:ext cx="8739189" cy="1585911"/>
        </p:xfrm>
        <a:graphic>
          <a:graphicData uri="http://schemas.openxmlformats.org/drawingml/2006/table">
            <a:tbl>
              <a:tblPr firstRow="1" bandRow="1">
                <a:tableStyleId>{FABFCF23-3B69-468F-B69F-88F6DE6A72F2}</a:tableStyleId>
              </a:tblPr>
              <a:tblGrid>
                <a:gridCol w="1033594">
                  <a:extLst>
                    <a:ext uri="{9D8B030D-6E8A-4147-A177-3AD203B41FA5}">
                      <a16:colId xmlns:a16="http://schemas.microsoft.com/office/drawing/2014/main" val="137661275"/>
                    </a:ext>
                  </a:extLst>
                </a:gridCol>
                <a:gridCol w="1537240">
                  <a:extLst>
                    <a:ext uri="{9D8B030D-6E8A-4147-A177-3AD203B41FA5}">
                      <a16:colId xmlns:a16="http://schemas.microsoft.com/office/drawing/2014/main" val="3474002664"/>
                    </a:ext>
                  </a:extLst>
                </a:gridCol>
                <a:gridCol w="1060165">
                  <a:extLst>
                    <a:ext uri="{9D8B030D-6E8A-4147-A177-3AD203B41FA5}">
                      <a16:colId xmlns:a16="http://schemas.microsoft.com/office/drawing/2014/main" val="627314035"/>
                    </a:ext>
                  </a:extLst>
                </a:gridCol>
                <a:gridCol w="1404719">
                  <a:extLst>
                    <a:ext uri="{9D8B030D-6E8A-4147-A177-3AD203B41FA5}">
                      <a16:colId xmlns:a16="http://schemas.microsoft.com/office/drawing/2014/main" val="2719290513"/>
                    </a:ext>
                  </a:extLst>
                </a:gridCol>
                <a:gridCol w="1020409">
                  <a:extLst>
                    <a:ext uri="{9D8B030D-6E8A-4147-A177-3AD203B41FA5}">
                      <a16:colId xmlns:a16="http://schemas.microsoft.com/office/drawing/2014/main" val="4168232574"/>
                    </a:ext>
                  </a:extLst>
                </a:gridCol>
                <a:gridCol w="2683062">
                  <a:extLst>
                    <a:ext uri="{9D8B030D-6E8A-4147-A177-3AD203B41FA5}">
                      <a16:colId xmlns:a16="http://schemas.microsoft.com/office/drawing/2014/main" val="1230943668"/>
                    </a:ext>
                  </a:extLst>
                </a:gridCol>
              </a:tblGrid>
              <a:tr h="579468">
                <a:tc>
                  <a:txBody>
                    <a:bodyPr/>
                    <a:lstStyle/>
                    <a:p>
                      <a:pPr algn="ctr"/>
                      <a:r>
                        <a:rPr lang="es-ES" sz="1600" dirty="0"/>
                        <a:t>Periodo</a:t>
                      </a:r>
                      <a:endParaRPr lang="es-CO" sz="1600" b="1" dirty="0"/>
                    </a:p>
                  </a:txBody>
                  <a:tcPr marT="45747" marB="45747"/>
                </a:tc>
                <a:tc>
                  <a:txBody>
                    <a:bodyPr/>
                    <a:lstStyle/>
                    <a:p>
                      <a:pPr algn="ctr"/>
                      <a:r>
                        <a:rPr lang="es-ES" sz="1600" dirty="0"/>
                        <a:t>Centro Oriente</a:t>
                      </a:r>
                      <a:endParaRPr lang="es-CO" sz="1600" b="1" dirty="0"/>
                    </a:p>
                  </a:txBody>
                  <a:tcPr marT="45747" marB="45747"/>
                </a:tc>
                <a:tc>
                  <a:txBody>
                    <a:bodyPr/>
                    <a:lstStyle/>
                    <a:p>
                      <a:pPr algn="ctr"/>
                      <a:r>
                        <a:rPr lang="es-ES" sz="1600" dirty="0"/>
                        <a:t>Occidente</a:t>
                      </a:r>
                      <a:endParaRPr lang="es-CO" sz="1600" b="1" dirty="0"/>
                    </a:p>
                  </a:txBody>
                  <a:tcPr marT="45747" marB="45747"/>
                </a:tc>
                <a:tc>
                  <a:txBody>
                    <a:bodyPr/>
                    <a:lstStyle/>
                    <a:p>
                      <a:pPr algn="ctr"/>
                      <a:r>
                        <a:rPr lang="es-ES" sz="1600" dirty="0"/>
                        <a:t>Sur Occidente</a:t>
                      </a:r>
                      <a:endParaRPr lang="es-CO" sz="1600" b="1" dirty="0"/>
                    </a:p>
                  </a:txBody>
                  <a:tcPr marT="45747" marB="45747"/>
                </a:tc>
                <a:tc>
                  <a:txBody>
                    <a:bodyPr/>
                    <a:lstStyle/>
                    <a:p>
                      <a:pPr algn="ctr"/>
                      <a:r>
                        <a:rPr lang="es-ES" sz="1600" dirty="0"/>
                        <a:t>Norte</a:t>
                      </a:r>
                      <a:endParaRPr lang="es-CO" sz="1600" b="1" dirty="0"/>
                    </a:p>
                  </a:txBody>
                  <a:tcPr marT="45747" marB="45747"/>
                </a:tc>
                <a:tc>
                  <a:txBody>
                    <a:bodyPr/>
                    <a:lstStyle/>
                    <a:p>
                      <a:pPr algn="ctr"/>
                      <a:r>
                        <a:rPr lang="es-ES" sz="1600" dirty="0"/>
                        <a:t>Promedio</a:t>
                      </a:r>
                    </a:p>
                    <a:p>
                      <a:pPr algn="ctr"/>
                      <a:r>
                        <a:rPr lang="es-ES" sz="1600" dirty="0"/>
                        <a:t>de Bien por Diligencia</a:t>
                      </a:r>
                      <a:endParaRPr lang="es-CO" sz="1600" b="1" dirty="0"/>
                    </a:p>
                  </a:txBody>
                  <a:tcPr marT="45747" marB="45747"/>
                </a:tc>
                <a:extLst>
                  <a:ext uri="{0D108BD9-81ED-4DB2-BD59-A6C34878D82A}">
                    <a16:rowId xmlns:a16="http://schemas.microsoft.com/office/drawing/2014/main" val="230372449"/>
                  </a:ext>
                </a:extLst>
              </a:tr>
              <a:tr h="335481">
                <a:tc>
                  <a:txBody>
                    <a:bodyPr/>
                    <a:lstStyle/>
                    <a:p>
                      <a:pPr algn="ctr"/>
                      <a:r>
                        <a:rPr lang="es-ES" sz="1600" dirty="0"/>
                        <a:t>2015</a:t>
                      </a:r>
                      <a:endParaRPr lang="es-ES" sz="1600" b="1" dirty="0"/>
                    </a:p>
                  </a:txBody>
                  <a:tcPr marT="45747" marB="45747"/>
                </a:tc>
                <a:tc>
                  <a:txBody>
                    <a:bodyPr/>
                    <a:lstStyle/>
                    <a:p>
                      <a:pPr algn="ctr"/>
                      <a:r>
                        <a:rPr lang="es-ES" sz="1600" dirty="0"/>
                        <a:t>142</a:t>
                      </a:r>
                      <a:endParaRPr lang="es-CO" sz="1600" dirty="0"/>
                    </a:p>
                  </a:txBody>
                  <a:tcPr marT="45747" marB="45747"/>
                </a:tc>
                <a:tc>
                  <a:txBody>
                    <a:bodyPr/>
                    <a:lstStyle/>
                    <a:p>
                      <a:pPr algn="ctr"/>
                      <a:r>
                        <a:rPr lang="es-ES" sz="1600" dirty="0"/>
                        <a:t>40</a:t>
                      </a:r>
                      <a:endParaRPr lang="es-CO" sz="1600" dirty="0"/>
                    </a:p>
                  </a:txBody>
                  <a:tcPr marT="45747" marB="45747"/>
                </a:tc>
                <a:tc>
                  <a:txBody>
                    <a:bodyPr/>
                    <a:lstStyle/>
                    <a:p>
                      <a:pPr algn="ctr"/>
                      <a:r>
                        <a:rPr lang="es-ES" sz="1600" dirty="0"/>
                        <a:t>35</a:t>
                      </a:r>
                      <a:endParaRPr lang="es-CO" sz="1600" dirty="0"/>
                    </a:p>
                  </a:txBody>
                  <a:tcPr marT="45747" marB="45747"/>
                </a:tc>
                <a:tc>
                  <a:txBody>
                    <a:bodyPr/>
                    <a:lstStyle/>
                    <a:p>
                      <a:pPr algn="ctr"/>
                      <a:r>
                        <a:rPr lang="es-ES" sz="1600" dirty="0"/>
                        <a:t>19</a:t>
                      </a:r>
                      <a:endParaRPr lang="es-CO" sz="1600" dirty="0"/>
                    </a:p>
                  </a:txBody>
                  <a:tcPr marT="45747" marB="45747"/>
                </a:tc>
                <a:tc>
                  <a:txBody>
                    <a:bodyPr/>
                    <a:lstStyle/>
                    <a:p>
                      <a:pPr algn="ctr"/>
                      <a:r>
                        <a:rPr lang="es-ES" sz="1600" dirty="0"/>
                        <a:t>5</a:t>
                      </a:r>
                      <a:endParaRPr lang="es-CO" sz="1600" dirty="0"/>
                    </a:p>
                  </a:txBody>
                  <a:tcPr marT="45747" marB="45747"/>
                </a:tc>
                <a:extLst>
                  <a:ext uri="{0D108BD9-81ED-4DB2-BD59-A6C34878D82A}">
                    <a16:rowId xmlns:a16="http://schemas.microsoft.com/office/drawing/2014/main" val="1181221080"/>
                  </a:ext>
                </a:extLst>
              </a:tr>
              <a:tr h="335481">
                <a:tc>
                  <a:txBody>
                    <a:bodyPr/>
                    <a:lstStyle/>
                    <a:p>
                      <a:pPr algn="ctr"/>
                      <a:r>
                        <a:rPr lang="es-ES" sz="1600" dirty="0"/>
                        <a:t>2016</a:t>
                      </a:r>
                      <a:endParaRPr lang="es-CO" sz="1600" b="1" dirty="0"/>
                    </a:p>
                  </a:txBody>
                  <a:tcPr marT="45747" marB="45747"/>
                </a:tc>
                <a:tc>
                  <a:txBody>
                    <a:bodyPr/>
                    <a:lstStyle/>
                    <a:p>
                      <a:pPr algn="ctr"/>
                      <a:r>
                        <a:rPr lang="es-ES" sz="1600" dirty="0"/>
                        <a:t>276</a:t>
                      </a:r>
                      <a:endParaRPr lang="es-CO" sz="1600" dirty="0"/>
                    </a:p>
                  </a:txBody>
                  <a:tcPr marT="45747" marB="45747"/>
                </a:tc>
                <a:tc>
                  <a:txBody>
                    <a:bodyPr/>
                    <a:lstStyle/>
                    <a:p>
                      <a:pPr algn="ctr"/>
                      <a:r>
                        <a:rPr lang="es-ES" sz="1600" dirty="0"/>
                        <a:t>93</a:t>
                      </a:r>
                      <a:endParaRPr lang="es-CO" sz="1600" dirty="0"/>
                    </a:p>
                  </a:txBody>
                  <a:tcPr marT="45747" marB="45747"/>
                </a:tc>
                <a:tc>
                  <a:txBody>
                    <a:bodyPr/>
                    <a:lstStyle/>
                    <a:p>
                      <a:pPr algn="ctr"/>
                      <a:r>
                        <a:rPr lang="es-ES" sz="1600" dirty="0"/>
                        <a:t>78</a:t>
                      </a:r>
                      <a:endParaRPr lang="es-CO" sz="1600" dirty="0"/>
                    </a:p>
                  </a:txBody>
                  <a:tcPr marT="45747" marB="45747"/>
                </a:tc>
                <a:tc>
                  <a:txBody>
                    <a:bodyPr/>
                    <a:lstStyle/>
                    <a:p>
                      <a:pPr algn="ctr"/>
                      <a:r>
                        <a:rPr lang="es-ES" sz="1600" dirty="0"/>
                        <a:t>59</a:t>
                      </a:r>
                      <a:endParaRPr lang="es-CO" sz="1600" dirty="0"/>
                    </a:p>
                  </a:txBody>
                  <a:tcPr marT="45747" marB="45747"/>
                </a:tc>
                <a:tc>
                  <a:txBody>
                    <a:bodyPr/>
                    <a:lstStyle/>
                    <a:p>
                      <a:pPr algn="ctr"/>
                      <a:r>
                        <a:rPr lang="es-ES" sz="1600" dirty="0"/>
                        <a:t>7</a:t>
                      </a:r>
                      <a:endParaRPr lang="es-CO" sz="1600" dirty="0"/>
                    </a:p>
                  </a:txBody>
                  <a:tcPr marT="45747" marB="45747"/>
                </a:tc>
                <a:extLst>
                  <a:ext uri="{0D108BD9-81ED-4DB2-BD59-A6C34878D82A}">
                    <a16:rowId xmlns:a16="http://schemas.microsoft.com/office/drawing/2014/main" val="3471527506"/>
                  </a:ext>
                </a:extLst>
              </a:tr>
              <a:tr h="335481">
                <a:tc>
                  <a:txBody>
                    <a:bodyPr/>
                    <a:lstStyle/>
                    <a:p>
                      <a:pPr algn="ctr"/>
                      <a:r>
                        <a:rPr lang="es-ES" sz="1600" dirty="0"/>
                        <a:t>2017</a:t>
                      </a:r>
                      <a:endParaRPr lang="es-CO" sz="1600" b="1" dirty="0"/>
                    </a:p>
                  </a:txBody>
                  <a:tcPr marT="45747" marB="45747"/>
                </a:tc>
                <a:tc>
                  <a:txBody>
                    <a:bodyPr/>
                    <a:lstStyle/>
                    <a:p>
                      <a:pPr algn="ctr"/>
                      <a:r>
                        <a:rPr lang="es-ES" sz="1600" dirty="0"/>
                        <a:t>273</a:t>
                      </a:r>
                      <a:endParaRPr lang="es-CO" sz="1600" dirty="0"/>
                    </a:p>
                  </a:txBody>
                  <a:tcPr marT="45747" marB="45747"/>
                </a:tc>
                <a:tc>
                  <a:txBody>
                    <a:bodyPr/>
                    <a:lstStyle/>
                    <a:p>
                      <a:pPr algn="ctr"/>
                      <a:r>
                        <a:rPr lang="es-ES" sz="1600" dirty="0"/>
                        <a:t>92</a:t>
                      </a:r>
                      <a:endParaRPr lang="es-CO" sz="1600" dirty="0"/>
                    </a:p>
                  </a:txBody>
                  <a:tcPr marT="45747" marB="45747"/>
                </a:tc>
                <a:tc>
                  <a:txBody>
                    <a:bodyPr/>
                    <a:lstStyle/>
                    <a:p>
                      <a:pPr algn="ctr"/>
                      <a:r>
                        <a:rPr lang="es-ES" sz="1600" dirty="0"/>
                        <a:t>76</a:t>
                      </a:r>
                      <a:endParaRPr lang="es-CO" sz="1600" dirty="0"/>
                    </a:p>
                  </a:txBody>
                  <a:tcPr marT="45747" marB="45747"/>
                </a:tc>
                <a:tc>
                  <a:txBody>
                    <a:bodyPr/>
                    <a:lstStyle/>
                    <a:p>
                      <a:pPr algn="ctr"/>
                      <a:r>
                        <a:rPr lang="es-ES" sz="1600" dirty="0"/>
                        <a:t>71</a:t>
                      </a:r>
                      <a:endParaRPr lang="es-CO" sz="1600" dirty="0"/>
                    </a:p>
                  </a:txBody>
                  <a:tcPr marT="45747" marB="45747"/>
                </a:tc>
                <a:tc>
                  <a:txBody>
                    <a:bodyPr/>
                    <a:lstStyle/>
                    <a:p>
                      <a:pPr algn="ctr"/>
                      <a:r>
                        <a:rPr lang="es-ES" sz="1600" dirty="0"/>
                        <a:t>13</a:t>
                      </a:r>
                      <a:endParaRPr lang="es-CO" sz="1600" dirty="0"/>
                    </a:p>
                  </a:txBody>
                  <a:tcPr marT="45747" marB="45747"/>
                </a:tc>
                <a:extLst>
                  <a:ext uri="{0D108BD9-81ED-4DB2-BD59-A6C34878D82A}">
                    <a16:rowId xmlns:a16="http://schemas.microsoft.com/office/drawing/2014/main" val="2862707954"/>
                  </a:ext>
                </a:extLst>
              </a:tr>
            </a:tbl>
          </a:graphicData>
        </a:graphic>
      </p:graphicFrame>
      <p:sp>
        <p:nvSpPr>
          <p:cNvPr id="7207" name="CuadroTexto 3">
            <a:extLst>
              <a:ext uri="{FF2B5EF4-FFF2-40B4-BE49-F238E27FC236}">
                <a16:creationId xmlns:a16="http://schemas.microsoft.com/office/drawing/2014/main" id="{7587593C-EB8B-4A29-9655-30B464BFF69B}"/>
              </a:ext>
            </a:extLst>
          </p:cNvPr>
          <p:cNvSpPr txBox="1">
            <a:spLocks noChangeArrowheads="1"/>
          </p:cNvSpPr>
          <p:nvPr/>
        </p:nvSpPr>
        <p:spPr bwMode="auto">
          <a:xfrm>
            <a:off x="2257425" y="3335338"/>
            <a:ext cx="8231188" cy="286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pPr>
            <a:r>
              <a:rPr lang="es-ES" altLang="es-CO" sz="1800"/>
              <a:t>Actualmente por Diligencia de Secuestro se tiene un promedio de 3 personas de SAE que deben asistir. </a:t>
            </a:r>
          </a:p>
          <a:p>
            <a:pPr>
              <a:spcBef>
                <a:spcPct val="0"/>
              </a:spcBef>
            </a:pPr>
            <a:r>
              <a:rPr lang="es-ES" altLang="es-CO" sz="1800"/>
              <a:t>Por Diligencia de Secuestro se estima un tiempo de duración de 4 días. </a:t>
            </a:r>
          </a:p>
          <a:p>
            <a:pPr>
              <a:spcBef>
                <a:spcPct val="0"/>
              </a:spcBef>
            </a:pPr>
            <a:r>
              <a:rPr lang="es-ES" altLang="es-CO" sz="1800"/>
              <a:t>Bajo el anterior entendido en días de esfuerzo se resume:</a:t>
            </a:r>
          </a:p>
          <a:p>
            <a:pPr lvl="1">
              <a:spcBef>
                <a:spcPct val="0"/>
              </a:spcBef>
              <a:buFont typeface="Arial" panose="020B0604020202020204" pitchFamily="34" charset="0"/>
              <a:buChar char="•"/>
            </a:pPr>
            <a:r>
              <a:rPr lang="es-ES" altLang="es-CO" sz="1800"/>
              <a:t>Centro Oriente : 1.092 días.</a:t>
            </a:r>
          </a:p>
          <a:p>
            <a:pPr lvl="1">
              <a:spcBef>
                <a:spcPct val="0"/>
              </a:spcBef>
              <a:buFont typeface="Arial" panose="020B0604020202020204" pitchFamily="34" charset="0"/>
              <a:buChar char="•"/>
            </a:pPr>
            <a:r>
              <a:rPr lang="es-ES" altLang="es-CO" sz="1800"/>
              <a:t>Occidente: 368 días. </a:t>
            </a:r>
          </a:p>
          <a:p>
            <a:pPr lvl="1">
              <a:spcBef>
                <a:spcPct val="0"/>
              </a:spcBef>
              <a:buFont typeface="Arial" panose="020B0604020202020204" pitchFamily="34" charset="0"/>
              <a:buChar char="•"/>
            </a:pPr>
            <a:r>
              <a:rPr lang="es-ES" altLang="es-CO" sz="1800"/>
              <a:t>Sur Occidente: 304 días. </a:t>
            </a:r>
          </a:p>
          <a:p>
            <a:pPr lvl="1">
              <a:spcBef>
                <a:spcPct val="0"/>
              </a:spcBef>
              <a:buFont typeface="Arial" panose="020B0604020202020204" pitchFamily="34" charset="0"/>
              <a:buChar char="•"/>
            </a:pPr>
            <a:r>
              <a:rPr lang="es-ES" altLang="es-CO" sz="1800"/>
              <a:t>Norte : 284 días.  </a:t>
            </a:r>
          </a:p>
          <a:p>
            <a:pPr>
              <a:spcBef>
                <a:spcPct val="0"/>
              </a:spcBef>
            </a:pPr>
            <a:r>
              <a:rPr lang="es-ES" altLang="es-CO" sz="1800"/>
              <a:t>La efectividad de Materialización por diligencia de secuestro en comparación de lo comunicado es del 67%.</a:t>
            </a:r>
            <a:endParaRPr lang="es-CO" altLang="es-CO" sz="1800"/>
          </a:p>
        </p:txBody>
      </p:sp>
      <p:sp>
        <p:nvSpPr>
          <p:cNvPr id="9" name="Rectángulo 8">
            <a:extLst>
              <a:ext uri="{FF2B5EF4-FFF2-40B4-BE49-F238E27FC236}">
                <a16:creationId xmlns:a16="http://schemas.microsoft.com/office/drawing/2014/main" id="{4EACDE22-CFEF-41C2-9AEB-059A356EAF2B}"/>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1" name="Imagen 10" descr="Fondos oscuros-01.png">
            <a:extLst>
              <a:ext uri="{FF2B5EF4-FFF2-40B4-BE49-F238E27FC236}">
                <a16:creationId xmlns:a16="http://schemas.microsoft.com/office/drawing/2014/main" id="{275266E7-6257-499F-8F63-FEEE6E3904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a:extLst>
              <a:ext uri="{FF2B5EF4-FFF2-40B4-BE49-F238E27FC236}">
                <a16:creationId xmlns:a16="http://schemas.microsoft.com/office/drawing/2014/main" id="{805C128D-3CE4-42C9-870F-3D07C582C5FB}"/>
              </a:ext>
            </a:extLst>
          </p:cNvPr>
          <p:cNvSpPr txBox="1"/>
          <p:nvPr/>
        </p:nvSpPr>
        <p:spPr>
          <a:xfrm>
            <a:off x="6186489" y="246800"/>
            <a:ext cx="5353140" cy="523220"/>
          </a:xfrm>
          <a:prstGeom prst="rect">
            <a:avLst/>
          </a:prstGeom>
          <a:noFill/>
        </p:spPr>
        <p:txBody>
          <a:bodyPr wrap="square" rtlCol="0">
            <a:spAutoFit/>
          </a:bodyPr>
          <a:lstStyle/>
          <a:p>
            <a:pPr algn="r"/>
            <a:r>
              <a:rPr lang="es-ES" sz="2800" b="1" dirty="0">
                <a:solidFill>
                  <a:schemeClr val="bg1"/>
                </a:solidFill>
              </a:rPr>
              <a:t>DILIGENCIAS REALIZADAS</a:t>
            </a:r>
            <a:endParaRPr lang="es-ES" sz="2800" dirty="0">
              <a:solidFill>
                <a:schemeClr val="bg1"/>
              </a:solidFill>
            </a:endParaRPr>
          </a:p>
        </p:txBody>
      </p:sp>
      <p:sp>
        <p:nvSpPr>
          <p:cNvPr id="13" name="Rectángulo 12">
            <a:extLst>
              <a:ext uri="{FF2B5EF4-FFF2-40B4-BE49-F238E27FC236}">
                <a16:creationId xmlns:a16="http://schemas.microsoft.com/office/drawing/2014/main" id="{66AD18A6-C33B-45BA-9DA5-987D5B23064B}"/>
              </a:ext>
            </a:extLst>
          </p:cNvPr>
          <p:cNvSpPr/>
          <p:nvPr/>
        </p:nvSpPr>
        <p:spPr>
          <a:xfrm>
            <a:off x="0" y="6608190"/>
            <a:ext cx="12192000" cy="24981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4" name="CuadroTexto 11">
            <a:extLst>
              <a:ext uri="{FF2B5EF4-FFF2-40B4-BE49-F238E27FC236}">
                <a16:creationId xmlns:a16="http://schemas.microsoft.com/office/drawing/2014/main" id="{76A3E8BF-E6F1-43E5-97E5-C02F310A87F4}"/>
              </a:ext>
            </a:extLst>
          </p:cNvPr>
          <p:cNvSpPr txBox="1">
            <a:spLocks noChangeArrowheads="1"/>
          </p:cNvSpPr>
          <p:nvPr/>
        </p:nvSpPr>
        <p:spPr bwMode="auto">
          <a:xfrm>
            <a:off x="7005728" y="6579901"/>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chemeClr val="bg1"/>
                </a:solidFill>
                <a:latin typeface="+mj-lt"/>
                <a:ea typeface="Lato Regular"/>
                <a:cs typeface="Lato Regular"/>
              </a:rPr>
              <a:t>Presidencia</a:t>
            </a:r>
          </a:p>
        </p:txBody>
      </p:sp>
    </p:spTree>
    <p:extLst>
      <p:ext uri="{BB962C8B-B14F-4D97-AF65-F5344CB8AC3E}">
        <p14:creationId xmlns:p14="http://schemas.microsoft.com/office/powerpoint/2010/main" val="1177296139"/>
      </p:ext>
    </p:extLst>
  </p:cSld>
  <p:clrMapOvr>
    <a:masterClrMapping/>
  </p:clrMapOvr>
  <p:transition spd="slow">
    <p:fade/>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7CD1C271-BB74-4FBB-A670-6FE2BE3AB13D}"/>
              </a:ext>
            </a:extLst>
          </p:cNvPr>
          <p:cNvSpPr/>
          <p:nvPr/>
        </p:nvSpPr>
        <p:spPr>
          <a:xfrm>
            <a:off x="0" y="0"/>
            <a:ext cx="12192000" cy="107473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pic>
        <p:nvPicPr>
          <p:cNvPr id="8196" name="Imagen 8" descr="Fondos oscuros-01.png">
            <a:extLst>
              <a:ext uri="{FF2B5EF4-FFF2-40B4-BE49-F238E27FC236}">
                <a16:creationId xmlns:a16="http://schemas.microsoft.com/office/drawing/2014/main" id="{750E386A-A587-4F1E-94C4-0B631317C98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0748" y="1"/>
            <a:ext cx="22225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7" name="CuadroTexto 21">
            <a:extLst>
              <a:ext uri="{FF2B5EF4-FFF2-40B4-BE49-F238E27FC236}">
                <a16:creationId xmlns:a16="http://schemas.microsoft.com/office/drawing/2014/main" id="{11E544C5-3622-4AAB-94A4-143BB6C27553}"/>
              </a:ext>
            </a:extLst>
          </p:cNvPr>
          <p:cNvSpPr txBox="1">
            <a:spLocks noChangeArrowheads="1"/>
          </p:cNvSpPr>
          <p:nvPr/>
        </p:nvSpPr>
        <p:spPr bwMode="auto">
          <a:xfrm>
            <a:off x="6869720" y="433593"/>
            <a:ext cx="47975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2800" b="1" dirty="0">
                <a:solidFill>
                  <a:schemeClr val="bg1"/>
                </a:solidFill>
                <a:ea typeface="Lato Regular"/>
                <a:cs typeface="Lato Regular"/>
              </a:rPr>
              <a:t>DISTRIBUCIÓN GEOGRÁFICA</a:t>
            </a:r>
          </a:p>
        </p:txBody>
      </p:sp>
      <p:sp>
        <p:nvSpPr>
          <p:cNvPr id="8199" name="Freeform 1">
            <a:extLst>
              <a:ext uri="{FF2B5EF4-FFF2-40B4-BE49-F238E27FC236}">
                <a16:creationId xmlns:a16="http://schemas.microsoft.com/office/drawing/2014/main" id="{D3D2E907-DA0C-42E9-A933-21BBE33C7D09}"/>
              </a:ext>
            </a:extLst>
          </p:cNvPr>
          <p:cNvSpPr>
            <a:spLocks noChangeArrowheads="1"/>
          </p:cNvSpPr>
          <p:nvPr/>
        </p:nvSpPr>
        <p:spPr bwMode="auto">
          <a:xfrm>
            <a:off x="2422526" y="1292225"/>
            <a:ext cx="747713" cy="819150"/>
          </a:xfrm>
          <a:custGeom>
            <a:avLst/>
            <a:gdLst>
              <a:gd name="T0" fmla="*/ 330795 w 2075"/>
              <a:gd name="T1" fmla="*/ 38133 h 2277"/>
              <a:gd name="T2" fmla="*/ 375118 w 2075"/>
              <a:gd name="T3" fmla="*/ 44609 h 2277"/>
              <a:gd name="T4" fmla="*/ 432412 w 2075"/>
              <a:gd name="T5" fmla="*/ 69791 h 2277"/>
              <a:gd name="T6" fmla="*/ 448267 w 2075"/>
              <a:gd name="T7" fmla="*/ 92096 h 2277"/>
              <a:gd name="T8" fmla="*/ 495833 w 2075"/>
              <a:gd name="T9" fmla="*/ 114400 h 2277"/>
              <a:gd name="T10" fmla="*/ 527903 w 2075"/>
              <a:gd name="T11" fmla="*/ 136345 h 2277"/>
              <a:gd name="T12" fmla="*/ 540515 w 2075"/>
              <a:gd name="T13" fmla="*/ 190308 h 2277"/>
              <a:gd name="T14" fmla="*/ 499076 w 2075"/>
              <a:gd name="T15" fmla="*/ 206496 h 2277"/>
              <a:gd name="T16" fmla="*/ 460879 w 2075"/>
              <a:gd name="T17" fmla="*/ 231679 h 2277"/>
              <a:gd name="T18" fmla="*/ 483221 w 2075"/>
              <a:gd name="T19" fmla="*/ 266575 h 2277"/>
              <a:gd name="T20" fmla="*/ 495833 w 2075"/>
              <a:gd name="T21" fmla="*/ 314421 h 2277"/>
              <a:gd name="T22" fmla="*/ 505562 w 2075"/>
              <a:gd name="T23" fmla="*/ 352195 h 2277"/>
              <a:gd name="T24" fmla="*/ 549884 w 2075"/>
              <a:gd name="T25" fmla="*/ 361908 h 2277"/>
              <a:gd name="T26" fmla="*/ 572226 w 2075"/>
              <a:gd name="T27" fmla="*/ 390328 h 2277"/>
              <a:gd name="T28" fmla="*/ 632763 w 2075"/>
              <a:gd name="T29" fmla="*/ 342841 h 2277"/>
              <a:gd name="T30" fmla="*/ 664474 w 2075"/>
              <a:gd name="T31" fmla="*/ 361908 h 2277"/>
              <a:gd name="T32" fmla="*/ 699427 w 2075"/>
              <a:gd name="T33" fmla="*/ 384213 h 2277"/>
              <a:gd name="T34" fmla="*/ 728254 w 2075"/>
              <a:gd name="T35" fmla="*/ 406157 h 2277"/>
              <a:gd name="T36" fmla="*/ 747353 w 2075"/>
              <a:gd name="T37" fmla="*/ 431700 h 2277"/>
              <a:gd name="T38" fmla="*/ 715282 w 2075"/>
              <a:gd name="T39" fmla="*/ 463358 h 2277"/>
              <a:gd name="T40" fmla="*/ 683572 w 2075"/>
              <a:gd name="T41" fmla="*/ 498253 h 2277"/>
              <a:gd name="T42" fmla="*/ 642132 w 2075"/>
              <a:gd name="T43" fmla="*/ 514082 h 2277"/>
              <a:gd name="T44" fmla="*/ 594567 w 2075"/>
              <a:gd name="T45" fmla="*/ 527033 h 2277"/>
              <a:gd name="T46" fmla="*/ 540515 w 2075"/>
              <a:gd name="T47" fmla="*/ 527033 h 2277"/>
              <a:gd name="T48" fmla="*/ 537272 w 2075"/>
              <a:gd name="T49" fmla="*/ 565167 h 2277"/>
              <a:gd name="T50" fmla="*/ 499076 w 2075"/>
              <a:gd name="T51" fmla="*/ 586752 h 2277"/>
              <a:gd name="T52" fmla="*/ 441781 w 2075"/>
              <a:gd name="T53" fmla="*/ 624885 h 2277"/>
              <a:gd name="T54" fmla="*/ 419800 w 2075"/>
              <a:gd name="T55" fmla="*/ 666256 h 2277"/>
              <a:gd name="T56" fmla="*/ 362506 w 2075"/>
              <a:gd name="T57" fmla="*/ 659781 h 2277"/>
              <a:gd name="T58" fmla="*/ 333678 w 2075"/>
              <a:gd name="T59" fmla="*/ 736048 h 2277"/>
              <a:gd name="T60" fmla="*/ 66664 w 2075"/>
              <a:gd name="T61" fmla="*/ 818790 h 2277"/>
              <a:gd name="T62" fmla="*/ 15855 w 2075"/>
              <a:gd name="T63" fmla="*/ 748639 h 2277"/>
              <a:gd name="T64" fmla="*/ 0 w 2075"/>
              <a:gd name="T65" fmla="*/ 672732 h 2277"/>
              <a:gd name="T66" fmla="*/ 19098 w 2075"/>
              <a:gd name="T67" fmla="*/ 596465 h 2277"/>
              <a:gd name="T68" fmla="*/ 38196 w 2075"/>
              <a:gd name="T69" fmla="*/ 533149 h 2277"/>
              <a:gd name="T70" fmla="*/ 69907 w 2075"/>
              <a:gd name="T71" fmla="*/ 447529 h 2277"/>
              <a:gd name="T72" fmla="*/ 114229 w 2075"/>
              <a:gd name="T73" fmla="*/ 412633 h 2277"/>
              <a:gd name="T74" fmla="*/ 123958 w 2075"/>
              <a:gd name="T75" fmla="*/ 352195 h 2277"/>
              <a:gd name="T76" fmla="*/ 98374 w 2075"/>
              <a:gd name="T77" fmla="*/ 320537 h 2277"/>
              <a:gd name="T78" fmla="*/ 50808 w 2075"/>
              <a:gd name="T79" fmla="*/ 282403 h 2277"/>
              <a:gd name="T80" fmla="*/ 25224 w 2075"/>
              <a:gd name="T81" fmla="*/ 225203 h 2277"/>
              <a:gd name="T82" fmla="*/ 47565 w 2075"/>
              <a:gd name="T83" fmla="*/ 190308 h 2277"/>
              <a:gd name="T84" fmla="*/ 82519 w 2075"/>
              <a:gd name="T85" fmla="*/ 155412 h 2277"/>
              <a:gd name="T86" fmla="*/ 120715 w 2075"/>
              <a:gd name="T87" fmla="*/ 123754 h 2277"/>
              <a:gd name="T88" fmla="*/ 143056 w 2075"/>
              <a:gd name="T89" fmla="*/ 76267 h 2277"/>
              <a:gd name="T90" fmla="*/ 162155 w 2075"/>
              <a:gd name="T91" fmla="*/ 41371 h 2277"/>
              <a:gd name="T92" fmla="*/ 209720 w 2075"/>
              <a:gd name="T93" fmla="*/ 15829 h 2277"/>
              <a:gd name="T94" fmla="*/ 267015 w 2075"/>
              <a:gd name="T95" fmla="*/ 0 h 2277"/>
              <a:gd name="T96" fmla="*/ 324309 w 2075"/>
              <a:gd name="T97" fmla="*/ 9353 h 227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075" h="2277">
                <a:moveTo>
                  <a:pt x="900" y="26"/>
                </a:moveTo>
                <a:lnTo>
                  <a:pt x="918" y="106"/>
                </a:lnTo>
                <a:lnTo>
                  <a:pt x="979" y="124"/>
                </a:lnTo>
                <a:lnTo>
                  <a:pt x="1041" y="124"/>
                </a:lnTo>
                <a:lnTo>
                  <a:pt x="1112" y="185"/>
                </a:lnTo>
                <a:lnTo>
                  <a:pt x="1200" y="194"/>
                </a:lnTo>
                <a:lnTo>
                  <a:pt x="1191" y="238"/>
                </a:lnTo>
                <a:lnTo>
                  <a:pt x="1244" y="256"/>
                </a:lnTo>
                <a:lnTo>
                  <a:pt x="1297" y="291"/>
                </a:lnTo>
                <a:lnTo>
                  <a:pt x="1376" y="318"/>
                </a:lnTo>
                <a:lnTo>
                  <a:pt x="1394" y="371"/>
                </a:lnTo>
                <a:lnTo>
                  <a:pt x="1465" y="379"/>
                </a:lnTo>
                <a:lnTo>
                  <a:pt x="1491" y="441"/>
                </a:lnTo>
                <a:lnTo>
                  <a:pt x="1500" y="529"/>
                </a:lnTo>
                <a:lnTo>
                  <a:pt x="1465" y="565"/>
                </a:lnTo>
                <a:lnTo>
                  <a:pt x="1385" y="574"/>
                </a:lnTo>
                <a:lnTo>
                  <a:pt x="1306" y="600"/>
                </a:lnTo>
                <a:lnTo>
                  <a:pt x="1279" y="644"/>
                </a:lnTo>
                <a:lnTo>
                  <a:pt x="1350" y="679"/>
                </a:lnTo>
                <a:lnTo>
                  <a:pt x="1341" y="741"/>
                </a:lnTo>
                <a:lnTo>
                  <a:pt x="1359" y="812"/>
                </a:lnTo>
                <a:lnTo>
                  <a:pt x="1376" y="874"/>
                </a:lnTo>
                <a:lnTo>
                  <a:pt x="1385" y="935"/>
                </a:lnTo>
                <a:lnTo>
                  <a:pt x="1403" y="979"/>
                </a:lnTo>
                <a:lnTo>
                  <a:pt x="1482" y="979"/>
                </a:lnTo>
                <a:lnTo>
                  <a:pt x="1526" y="1006"/>
                </a:lnTo>
                <a:lnTo>
                  <a:pt x="1518" y="1068"/>
                </a:lnTo>
                <a:lnTo>
                  <a:pt x="1588" y="1085"/>
                </a:lnTo>
                <a:lnTo>
                  <a:pt x="1676" y="1050"/>
                </a:lnTo>
                <a:lnTo>
                  <a:pt x="1756" y="953"/>
                </a:lnTo>
                <a:lnTo>
                  <a:pt x="1765" y="1015"/>
                </a:lnTo>
                <a:lnTo>
                  <a:pt x="1844" y="1006"/>
                </a:lnTo>
                <a:lnTo>
                  <a:pt x="1906" y="1032"/>
                </a:lnTo>
                <a:lnTo>
                  <a:pt x="1941" y="1068"/>
                </a:lnTo>
                <a:lnTo>
                  <a:pt x="2012" y="1076"/>
                </a:lnTo>
                <a:lnTo>
                  <a:pt x="2021" y="1129"/>
                </a:lnTo>
                <a:lnTo>
                  <a:pt x="2029" y="1182"/>
                </a:lnTo>
                <a:lnTo>
                  <a:pt x="2074" y="1200"/>
                </a:lnTo>
                <a:lnTo>
                  <a:pt x="2056" y="1253"/>
                </a:lnTo>
                <a:lnTo>
                  <a:pt x="1985" y="1288"/>
                </a:lnTo>
                <a:lnTo>
                  <a:pt x="1932" y="1324"/>
                </a:lnTo>
                <a:lnTo>
                  <a:pt x="1897" y="1385"/>
                </a:lnTo>
                <a:lnTo>
                  <a:pt x="1862" y="1438"/>
                </a:lnTo>
                <a:lnTo>
                  <a:pt x="1782" y="1429"/>
                </a:lnTo>
                <a:lnTo>
                  <a:pt x="1721" y="1456"/>
                </a:lnTo>
                <a:lnTo>
                  <a:pt x="1650" y="1465"/>
                </a:lnTo>
                <a:lnTo>
                  <a:pt x="1571" y="1456"/>
                </a:lnTo>
                <a:lnTo>
                  <a:pt x="1500" y="1465"/>
                </a:lnTo>
                <a:lnTo>
                  <a:pt x="1491" y="1509"/>
                </a:lnTo>
                <a:lnTo>
                  <a:pt x="1491" y="1571"/>
                </a:lnTo>
                <a:lnTo>
                  <a:pt x="1412" y="1579"/>
                </a:lnTo>
                <a:lnTo>
                  <a:pt x="1385" y="1631"/>
                </a:lnTo>
                <a:lnTo>
                  <a:pt x="1323" y="1693"/>
                </a:lnTo>
                <a:lnTo>
                  <a:pt x="1226" y="1737"/>
                </a:lnTo>
                <a:lnTo>
                  <a:pt x="1218" y="1817"/>
                </a:lnTo>
                <a:lnTo>
                  <a:pt x="1165" y="1852"/>
                </a:lnTo>
                <a:lnTo>
                  <a:pt x="1094" y="1817"/>
                </a:lnTo>
                <a:lnTo>
                  <a:pt x="1006" y="1834"/>
                </a:lnTo>
                <a:lnTo>
                  <a:pt x="970" y="1949"/>
                </a:lnTo>
                <a:lnTo>
                  <a:pt x="926" y="2046"/>
                </a:lnTo>
                <a:lnTo>
                  <a:pt x="803" y="2249"/>
                </a:lnTo>
                <a:lnTo>
                  <a:pt x="185" y="2276"/>
                </a:lnTo>
                <a:lnTo>
                  <a:pt x="132" y="2187"/>
                </a:lnTo>
                <a:lnTo>
                  <a:pt x="44" y="2081"/>
                </a:lnTo>
                <a:lnTo>
                  <a:pt x="26" y="2002"/>
                </a:lnTo>
                <a:lnTo>
                  <a:pt x="0" y="1870"/>
                </a:lnTo>
                <a:lnTo>
                  <a:pt x="17" y="1764"/>
                </a:lnTo>
                <a:lnTo>
                  <a:pt x="53" y="1658"/>
                </a:lnTo>
                <a:lnTo>
                  <a:pt x="106" y="1571"/>
                </a:lnTo>
                <a:lnTo>
                  <a:pt x="106" y="1482"/>
                </a:lnTo>
                <a:lnTo>
                  <a:pt x="123" y="1376"/>
                </a:lnTo>
                <a:lnTo>
                  <a:pt x="194" y="1244"/>
                </a:lnTo>
                <a:lnTo>
                  <a:pt x="256" y="1191"/>
                </a:lnTo>
                <a:lnTo>
                  <a:pt x="317" y="1147"/>
                </a:lnTo>
                <a:lnTo>
                  <a:pt x="335" y="1076"/>
                </a:lnTo>
                <a:lnTo>
                  <a:pt x="344" y="979"/>
                </a:lnTo>
                <a:lnTo>
                  <a:pt x="335" y="926"/>
                </a:lnTo>
                <a:lnTo>
                  <a:pt x="273" y="891"/>
                </a:lnTo>
                <a:lnTo>
                  <a:pt x="194" y="847"/>
                </a:lnTo>
                <a:lnTo>
                  <a:pt x="141" y="785"/>
                </a:lnTo>
                <a:lnTo>
                  <a:pt x="114" y="706"/>
                </a:lnTo>
                <a:lnTo>
                  <a:pt x="70" y="626"/>
                </a:lnTo>
                <a:lnTo>
                  <a:pt x="123" y="591"/>
                </a:lnTo>
                <a:lnTo>
                  <a:pt x="132" y="529"/>
                </a:lnTo>
                <a:lnTo>
                  <a:pt x="203" y="494"/>
                </a:lnTo>
                <a:lnTo>
                  <a:pt x="229" y="432"/>
                </a:lnTo>
                <a:lnTo>
                  <a:pt x="264" y="397"/>
                </a:lnTo>
                <a:lnTo>
                  <a:pt x="335" y="344"/>
                </a:lnTo>
                <a:lnTo>
                  <a:pt x="326" y="265"/>
                </a:lnTo>
                <a:lnTo>
                  <a:pt x="397" y="212"/>
                </a:lnTo>
                <a:lnTo>
                  <a:pt x="441" y="176"/>
                </a:lnTo>
                <a:lnTo>
                  <a:pt x="450" y="115"/>
                </a:lnTo>
                <a:lnTo>
                  <a:pt x="520" y="71"/>
                </a:lnTo>
                <a:lnTo>
                  <a:pt x="582" y="44"/>
                </a:lnTo>
                <a:lnTo>
                  <a:pt x="644" y="26"/>
                </a:lnTo>
                <a:lnTo>
                  <a:pt x="741" y="0"/>
                </a:lnTo>
                <a:lnTo>
                  <a:pt x="829" y="9"/>
                </a:lnTo>
                <a:lnTo>
                  <a:pt x="900" y="26"/>
                </a:lnTo>
              </a:path>
            </a:pathLst>
          </a:custGeom>
          <a:solidFill>
            <a:srgbClr val="7ADDFD"/>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CO"/>
          </a:p>
        </p:txBody>
      </p:sp>
      <p:sp>
        <p:nvSpPr>
          <p:cNvPr id="8200" name="Freeform 2">
            <a:extLst>
              <a:ext uri="{FF2B5EF4-FFF2-40B4-BE49-F238E27FC236}">
                <a16:creationId xmlns:a16="http://schemas.microsoft.com/office/drawing/2014/main" id="{4A244425-3167-4843-BF57-FE03F7A7487D}"/>
              </a:ext>
            </a:extLst>
          </p:cNvPr>
          <p:cNvSpPr>
            <a:spLocks noChangeArrowheads="1"/>
          </p:cNvSpPr>
          <p:nvPr/>
        </p:nvSpPr>
        <p:spPr bwMode="auto">
          <a:xfrm>
            <a:off x="2155825" y="1517651"/>
            <a:ext cx="1404938" cy="1331913"/>
          </a:xfrm>
          <a:custGeom>
            <a:avLst/>
            <a:gdLst>
              <a:gd name="T0" fmla="*/ 1404578 w 3902"/>
              <a:gd name="T1" fmla="*/ 683244 h 3698"/>
              <a:gd name="T2" fmla="*/ 1337968 w 3902"/>
              <a:gd name="T3" fmla="*/ 746634 h 3698"/>
              <a:gd name="T4" fmla="*/ 1258395 w 3902"/>
              <a:gd name="T5" fmla="*/ 813266 h 3698"/>
              <a:gd name="T6" fmla="*/ 1182063 w 3902"/>
              <a:gd name="T7" fmla="*/ 870533 h 3698"/>
              <a:gd name="T8" fmla="*/ 1166221 w 3902"/>
              <a:gd name="T9" fmla="*/ 959495 h 3698"/>
              <a:gd name="T10" fmla="*/ 1096370 w 3902"/>
              <a:gd name="T11" fmla="*/ 1054941 h 3698"/>
              <a:gd name="T12" fmla="*/ 1115453 w 3902"/>
              <a:gd name="T13" fmla="*/ 1118331 h 3698"/>
              <a:gd name="T14" fmla="*/ 1102851 w 3902"/>
              <a:gd name="T15" fmla="*/ 1207293 h 3698"/>
              <a:gd name="T16" fmla="*/ 1007436 w 3902"/>
              <a:gd name="T17" fmla="*/ 1220259 h 3698"/>
              <a:gd name="T18" fmla="*/ 896179 w 3902"/>
              <a:gd name="T19" fmla="*/ 1251954 h 3698"/>
              <a:gd name="T20" fmla="*/ 823088 w 3902"/>
              <a:gd name="T21" fmla="*/ 1331552 h 3698"/>
              <a:gd name="T22" fmla="*/ 740635 w 3902"/>
              <a:gd name="T23" fmla="*/ 1245471 h 3698"/>
              <a:gd name="T24" fmla="*/ 673665 w 3902"/>
              <a:gd name="T25" fmla="*/ 1255196 h 3698"/>
              <a:gd name="T26" fmla="*/ 616416 w 3902"/>
              <a:gd name="T27" fmla="*/ 1305980 h 3698"/>
              <a:gd name="T28" fmla="*/ 521361 w 3902"/>
              <a:gd name="T29" fmla="*/ 1331552 h 3698"/>
              <a:gd name="T30" fmla="*/ 467353 w 3902"/>
              <a:gd name="T31" fmla="*/ 1267802 h 3698"/>
              <a:gd name="T32" fmla="*/ 454391 w 3902"/>
              <a:gd name="T33" fmla="*/ 1166233 h 3698"/>
              <a:gd name="T34" fmla="*/ 394261 w 3902"/>
              <a:gd name="T35" fmla="*/ 1102483 h 3698"/>
              <a:gd name="T36" fmla="*/ 298846 w 3902"/>
              <a:gd name="T37" fmla="*/ 1064305 h 3698"/>
              <a:gd name="T38" fmla="*/ 187589 w 3902"/>
              <a:gd name="T39" fmla="*/ 1035852 h 3698"/>
              <a:gd name="T40" fmla="*/ 171747 w 3902"/>
              <a:gd name="T41" fmla="*/ 950131 h 3698"/>
              <a:gd name="T42" fmla="*/ 101896 w 3902"/>
              <a:gd name="T43" fmla="*/ 886381 h 3698"/>
              <a:gd name="T44" fmla="*/ 127100 w 3902"/>
              <a:gd name="T45" fmla="*/ 803901 h 3698"/>
              <a:gd name="T46" fmla="*/ 184349 w 3902"/>
              <a:gd name="T47" fmla="*/ 730787 h 3698"/>
              <a:gd name="T48" fmla="*/ 276523 w 3902"/>
              <a:gd name="T49" fmla="*/ 692609 h 3698"/>
              <a:gd name="T50" fmla="*/ 200191 w 3902"/>
              <a:gd name="T51" fmla="*/ 613011 h 3698"/>
              <a:gd name="T52" fmla="*/ 16203 w 3902"/>
              <a:gd name="T53" fmla="*/ 409874 h 3698"/>
              <a:gd name="T54" fmla="*/ 76332 w 3902"/>
              <a:gd name="T55" fmla="*/ 333878 h 3698"/>
              <a:gd name="T56" fmla="*/ 127100 w 3902"/>
              <a:gd name="T57" fmla="*/ 384302 h 3698"/>
              <a:gd name="T58" fmla="*/ 159145 w 3902"/>
              <a:gd name="T59" fmla="*/ 279853 h 3698"/>
              <a:gd name="T60" fmla="*/ 127100 w 3902"/>
              <a:gd name="T61" fmla="*/ 162077 h 3698"/>
              <a:gd name="T62" fmla="*/ 114498 w 3902"/>
              <a:gd name="T63" fmla="*/ 98687 h 3698"/>
              <a:gd name="T64" fmla="*/ 200191 w 3902"/>
              <a:gd name="T65" fmla="*/ 60509 h 3698"/>
              <a:gd name="T66" fmla="*/ 292365 w 3902"/>
              <a:gd name="T67" fmla="*/ 0 h 3698"/>
              <a:gd name="T68" fmla="*/ 365457 w 3902"/>
              <a:gd name="T69" fmla="*/ 95445 h 3698"/>
              <a:gd name="T70" fmla="*/ 381299 w 3902"/>
              <a:gd name="T71" fmla="*/ 187649 h 3698"/>
              <a:gd name="T72" fmla="*/ 305327 w 3902"/>
              <a:gd name="T73" fmla="*/ 308306 h 3698"/>
              <a:gd name="T74" fmla="*/ 267161 w 3902"/>
              <a:gd name="T75" fmla="*/ 448053 h 3698"/>
              <a:gd name="T76" fmla="*/ 333772 w 3902"/>
              <a:gd name="T77" fmla="*/ 594282 h 3698"/>
              <a:gd name="T78" fmla="*/ 629378 w 3902"/>
              <a:gd name="T79" fmla="*/ 435086 h 3698"/>
              <a:gd name="T80" fmla="*/ 708590 w 3902"/>
              <a:gd name="T81" fmla="*/ 400150 h 3698"/>
              <a:gd name="T82" fmla="*/ 804005 w 3902"/>
              <a:gd name="T83" fmla="*/ 340362 h 3698"/>
              <a:gd name="T84" fmla="*/ 861254 w 3902"/>
              <a:gd name="T85" fmla="*/ 302183 h 3698"/>
              <a:gd name="T86" fmla="*/ 950187 w 3902"/>
              <a:gd name="T87" fmla="*/ 273370 h 3698"/>
              <a:gd name="T88" fmla="*/ 1054964 w 3902"/>
              <a:gd name="T89" fmla="*/ 286336 h 3698"/>
              <a:gd name="T90" fmla="*/ 1108972 w 3902"/>
              <a:gd name="T91" fmla="*/ 390785 h 3698"/>
              <a:gd name="T92" fmla="*/ 1099611 w 3902"/>
              <a:gd name="T93" fmla="*/ 454176 h 3698"/>
              <a:gd name="T94" fmla="*/ 1099611 w 3902"/>
              <a:gd name="T95" fmla="*/ 543138 h 3698"/>
              <a:gd name="T96" fmla="*/ 1162980 w 3902"/>
              <a:gd name="T97" fmla="*/ 533773 h 3698"/>
              <a:gd name="T98" fmla="*/ 1169461 w 3902"/>
              <a:gd name="T99" fmla="*/ 578074 h 3698"/>
              <a:gd name="T100" fmla="*/ 1191785 w 3902"/>
              <a:gd name="T101" fmla="*/ 664155 h 3698"/>
              <a:gd name="T102" fmla="*/ 1350570 w 3902"/>
              <a:gd name="T103" fmla="*/ 610130 h 369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3902" h="3698">
                <a:moveTo>
                  <a:pt x="3822" y="1694"/>
                </a:moveTo>
                <a:lnTo>
                  <a:pt x="3822" y="1773"/>
                </a:lnTo>
                <a:lnTo>
                  <a:pt x="3857" y="1844"/>
                </a:lnTo>
                <a:lnTo>
                  <a:pt x="3901" y="1897"/>
                </a:lnTo>
                <a:lnTo>
                  <a:pt x="3875" y="1950"/>
                </a:lnTo>
                <a:lnTo>
                  <a:pt x="3822" y="2002"/>
                </a:lnTo>
                <a:lnTo>
                  <a:pt x="3733" y="2020"/>
                </a:lnTo>
                <a:lnTo>
                  <a:pt x="3716" y="2073"/>
                </a:lnTo>
                <a:lnTo>
                  <a:pt x="3654" y="2100"/>
                </a:lnTo>
                <a:lnTo>
                  <a:pt x="3619" y="2179"/>
                </a:lnTo>
                <a:lnTo>
                  <a:pt x="3575" y="2241"/>
                </a:lnTo>
                <a:lnTo>
                  <a:pt x="3495" y="2258"/>
                </a:lnTo>
                <a:lnTo>
                  <a:pt x="3433" y="2294"/>
                </a:lnTo>
                <a:lnTo>
                  <a:pt x="3407" y="2355"/>
                </a:lnTo>
                <a:lnTo>
                  <a:pt x="3319" y="2373"/>
                </a:lnTo>
                <a:lnTo>
                  <a:pt x="3283" y="2417"/>
                </a:lnTo>
                <a:lnTo>
                  <a:pt x="3266" y="2479"/>
                </a:lnTo>
                <a:lnTo>
                  <a:pt x="3274" y="2558"/>
                </a:lnTo>
                <a:lnTo>
                  <a:pt x="3292" y="2620"/>
                </a:lnTo>
                <a:lnTo>
                  <a:pt x="3239" y="2664"/>
                </a:lnTo>
                <a:lnTo>
                  <a:pt x="3204" y="2726"/>
                </a:lnTo>
                <a:lnTo>
                  <a:pt x="3124" y="2797"/>
                </a:lnTo>
                <a:lnTo>
                  <a:pt x="3063" y="2876"/>
                </a:lnTo>
                <a:lnTo>
                  <a:pt x="3045" y="2929"/>
                </a:lnTo>
                <a:lnTo>
                  <a:pt x="3080" y="2991"/>
                </a:lnTo>
                <a:lnTo>
                  <a:pt x="3124" y="3000"/>
                </a:lnTo>
                <a:lnTo>
                  <a:pt x="3124" y="3061"/>
                </a:lnTo>
                <a:lnTo>
                  <a:pt x="3098" y="3105"/>
                </a:lnTo>
                <a:lnTo>
                  <a:pt x="3071" y="3158"/>
                </a:lnTo>
                <a:lnTo>
                  <a:pt x="3036" y="3211"/>
                </a:lnTo>
                <a:lnTo>
                  <a:pt x="3045" y="3282"/>
                </a:lnTo>
                <a:lnTo>
                  <a:pt x="3063" y="3352"/>
                </a:lnTo>
                <a:lnTo>
                  <a:pt x="2992" y="3335"/>
                </a:lnTo>
                <a:lnTo>
                  <a:pt x="2930" y="3352"/>
                </a:lnTo>
                <a:lnTo>
                  <a:pt x="2877" y="3414"/>
                </a:lnTo>
                <a:lnTo>
                  <a:pt x="2798" y="3388"/>
                </a:lnTo>
                <a:lnTo>
                  <a:pt x="2719" y="3370"/>
                </a:lnTo>
                <a:lnTo>
                  <a:pt x="2648" y="3397"/>
                </a:lnTo>
                <a:lnTo>
                  <a:pt x="2560" y="3450"/>
                </a:lnTo>
                <a:lnTo>
                  <a:pt x="2489" y="3476"/>
                </a:lnTo>
                <a:lnTo>
                  <a:pt x="2489" y="3529"/>
                </a:lnTo>
                <a:lnTo>
                  <a:pt x="2445" y="3591"/>
                </a:lnTo>
                <a:lnTo>
                  <a:pt x="2330" y="3635"/>
                </a:lnTo>
                <a:lnTo>
                  <a:pt x="2286" y="3697"/>
                </a:lnTo>
                <a:lnTo>
                  <a:pt x="2215" y="3661"/>
                </a:lnTo>
                <a:lnTo>
                  <a:pt x="2163" y="3511"/>
                </a:lnTo>
                <a:lnTo>
                  <a:pt x="2110" y="3432"/>
                </a:lnTo>
                <a:lnTo>
                  <a:pt x="2057" y="3458"/>
                </a:lnTo>
                <a:lnTo>
                  <a:pt x="1986" y="3485"/>
                </a:lnTo>
                <a:lnTo>
                  <a:pt x="1942" y="3432"/>
                </a:lnTo>
                <a:lnTo>
                  <a:pt x="1854" y="3414"/>
                </a:lnTo>
                <a:lnTo>
                  <a:pt x="1871" y="3485"/>
                </a:lnTo>
                <a:lnTo>
                  <a:pt x="1889" y="3573"/>
                </a:lnTo>
                <a:lnTo>
                  <a:pt x="1836" y="3635"/>
                </a:lnTo>
                <a:lnTo>
                  <a:pt x="1774" y="3617"/>
                </a:lnTo>
                <a:lnTo>
                  <a:pt x="1712" y="3626"/>
                </a:lnTo>
                <a:lnTo>
                  <a:pt x="1660" y="3661"/>
                </a:lnTo>
                <a:lnTo>
                  <a:pt x="1624" y="3688"/>
                </a:lnTo>
                <a:lnTo>
                  <a:pt x="1554" y="3697"/>
                </a:lnTo>
                <a:lnTo>
                  <a:pt x="1448" y="3697"/>
                </a:lnTo>
                <a:lnTo>
                  <a:pt x="1377" y="3661"/>
                </a:lnTo>
                <a:lnTo>
                  <a:pt x="1368" y="3617"/>
                </a:lnTo>
                <a:lnTo>
                  <a:pt x="1333" y="3582"/>
                </a:lnTo>
                <a:lnTo>
                  <a:pt x="1298" y="3520"/>
                </a:lnTo>
                <a:lnTo>
                  <a:pt x="1307" y="3450"/>
                </a:lnTo>
                <a:lnTo>
                  <a:pt x="1271" y="3397"/>
                </a:lnTo>
                <a:lnTo>
                  <a:pt x="1227" y="3326"/>
                </a:lnTo>
                <a:lnTo>
                  <a:pt x="1262" y="3238"/>
                </a:lnTo>
                <a:lnTo>
                  <a:pt x="1271" y="3176"/>
                </a:lnTo>
                <a:lnTo>
                  <a:pt x="1245" y="3123"/>
                </a:lnTo>
                <a:lnTo>
                  <a:pt x="1139" y="3132"/>
                </a:lnTo>
                <a:lnTo>
                  <a:pt x="1095" y="3061"/>
                </a:lnTo>
                <a:lnTo>
                  <a:pt x="1104" y="2973"/>
                </a:lnTo>
                <a:lnTo>
                  <a:pt x="1077" y="2920"/>
                </a:lnTo>
                <a:lnTo>
                  <a:pt x="971" y="2929"/>
                </a:lnTo>
                <a:lnTo>
                  <a:pt x="830" y="2955"/>
                </a:lnTo>
                <a:lnTo>
                  <a:pt x="733" y="2973"/>
                </a:lnTo>
                <a:lnTo>
                  <a:pt x="627" y="2982"/>
                </a:lnTo>
                <a:lnTo>
                  <a:pt x="548" y="2947"/>
                </a:lnTo>
                <a:lnTo>
                  <a:pt x="521" y="2876"/>
                </a:lnTo>
                <a:lnTo>
                  <a:pt x="459" y="2841"/>
                </a:lnTo>
                <a:lnTo>
                  <a:pt x="451" y="2779"/>
                </a:lnTo>
                <a:lnTo>
                  <a:pt x="451" y="2708"/>
                </a:lnTo>
                <a:lnTo>
                  <a:pt x="477" y="2638"/>
                </a:lnTo>
                <a:lnTo>
                  <a:pt x="424" y="2602"/>
                </a:lnTo>
                <a:lnTo>
                  <a:pt x="362" y="2550"/>
                </a:lnTo>
                <a:lnTo>
                  <a:pt x="336" y="2488"/>
                </a:lnTo>
                <a:lnTo>
                  <a:pt x="283" y="2461"/>
                </a:lnTo>
                <a:lnTo>
                  <a:pt x="274" y="2391"/>
                </a:lnTo>
                <a:lnTo>
                  <a:pt x="221" y="2338"/>
                </a:lnTo>
                <a:lnTo>
                  <a:pt x="221" y="2285"/>
                </a:lnTo>
                <a:lnTo>
                  <a:pt x="353" y="2232"/>
                </a:lnTo>
                <a:lnTo>
                  <a:pt x="415" y="2197"/>
                </a:lnTo>
                <a:lnTo>
                  <a:pt x="406" y="2126"/>
                </a:lnTo>
                <a:lnTo>
                  <a:pt x="398" y="2055"/>
                </a:lnTo>
                <a:lnTo>
                  <a:pt x="512" y="2029"/>
                </a:lnTo>
                <a:lnTo>
                  <a:pt x="592" y="2047"/>
                </a:lnTo>
                <a:lnTo>
                  <a:pt x="662" y="2064"/>
                </a:lnTo>
                <a:lnTo>
                  <a:pt x="733" y="2055"/>
                </a:lnTo>
                <a:lnTo>
                  <a:pt x="768" y="1923"/>
                </a:lnTo>
                <a:lnTo>
                  <a:pt x="751" y="1835"/>
                </a:lnTo>
                <a:lnTo>
                  <a:pt x="715" y="1764"/>
                </a:lnTo>
                <a:lnTo>
                  <a:pt x="645" y="1711"/>
                </a:lnTo>
                <a:lnTo>
                  <a:pt x="556" y="1702"/>
                </a:lnTo>
                <a:lnTo>
                  <a:pt x="371" y="1482"/>
                </a:lnTo>
                <a:lnTo>
                  <a:pt x="62" y="1252"/>
                </a:lnTo>
                <a:lnTo>
                  <a:pt x="0" y="1173"/>
                </a:lnTo>
                <a:lnTo>
                  <a:pt x="45" y="1138"/>
                </a:lnTo>
                <a:lnTo>
                  <a:pt x="106" y="1094"/>
                </a:lnTo>
                <a:lnTo>
                  <a:pt x="124" y="1014"/>
                </a:lnTo>
                <a:lnTo>
                  <a:pt x="133" y="953"/>
                </a:lnTo>
                <a:lnTo>
                  <a:pt x="212" y="927"/>
                </a:lnTo>
                <a:lnTo>
                  <a:pt x="248" y="970"/>
                </a:lnTo>
                <a:lnTo>
                  <a:pt x="239" y="1014"/>
                </a:lnTo>
                <a:lnTo>
                  <a:pt x="256" y="1049"/>
                </a:lnTo>
                <a:lnTo>
                  <a:pt x="353" y="1067"/>
                </a:lnTo>
                <a:lnTo>
                  <a:pt x="433" y="1041"/>
                </a:lnTo>
                <a:lnTo>
                  <a:pt x="459" y="953"/>
                </a:lnTo>
                <a:lnTo>
                  <a:pt x="442" y="848"/>
                </a:lnTo>
                <a:lnTo>
                  <a:pt x="442" y="777"/>
                </a:lnTo>
                <a:lnTo>
                  <a:pt x="406" y="706"/>
                </a:lnTo>
                <a:lnTo>
                  <a:pt x="415" y="627"/>
                </a:lnTo>
                <a:lnTo>
                  <a:pt x="433" y="539"/>
                </a:lnTo>
                <a:lnTo>
                  <a:pt x="353" y="450"/>
                </a:lnTo>
                <a:lnTo>
                  <a:pt x="283" y="415"/>
                </a:lnTo>
                <a:lnTo>
                  <a:pt x="203" y="345"/>
                </a:lnTo>
                <a:lnTo>
                  <a:pt x="248" y="292"/>
                </a:lnTo>
                <a:lnTo>
                  <a:pt x="318" y="274"/>
                </a:lnTo>
                <a:lnTo>
                  <a:pt x="433" y="256"/>
                </a:lnTo>
                <a:lnTo>
                  <a:pt x="486" y="265"/>
                </a:lnTo>
                <a:lnTo>
                  <a:pt x="503" y="212"/>
                </a:lnTo>
                <a:lnTo>
                  <a:pt x="556" y="168"/>
                </a:lnTo>
                <a:lnTo>
                  <a:pt x="636" y="115"/>
                </a:lnTo>
                <a:lnTo>
                  <a:pt x="698" y="71"/>
                </a:lnTo>
                <a:lnTo>
                  <a:pt x="759" y="36"/>
                </a:lnTo>
                <a:lnTo>
                  <a:pt x="812" y="0"/>
                </a:lnTo>
                <a:lnTo>
                  <a:pt x="856" y="80"/>
                </a:lnTo>
                <a:lnTo>
                  <a:pt x="883" y="159"/>
                </a:lnTo>
                <a:lnTo>
                  <a:pt x="936" y="221"/>
                </a:lnTo>
                <a:lnTo>
                  <a:pt x="1015" y="265"/>
                </a:lnTo>
                <a:lnTo>
                  <a:pt x="1077" y="300"/>
                </a:lnTo>
                <a:lnTo>
                  <a:pt x="1086" y="353"/>
                </a:lnTo>
                <a:lnTo>
                  <a:pt x="1077" y="450"/>
                </a:lnTo>
                <a:lnTo>
                  <a:pt x="1059" y="521"/>
                </a:lnTo>
                <a:lnTo>
                  <a:pt x="998" y="565"/>
                </a:lnTo>
                <a:lnTo>
                  <a:pt x="936" y="618"/>
                </a:lnTo>
                <a:lnTo>
                  <a:pt x="865" y="750"/>
                </a:lnTo>
                <a:lnTo>
                  <a:pt x="848" y="856"/>
                </a:lnTo>
                <a:lnTo>
                  <a:pt x="848" y="945"/>
                </a:lnTo>
                <a:lnTo>
                  <a:pt x="795" y="1032"/>
                </a:lnTo>
                <a:lnTo>
                  <a:pt x="759" y="1138"/>
                </a:lnTo>
                <a:lnTo>
                  <a:pt x="742" y="1244"/>
                </a:lnTo>
                <a:lnTo>
                  <a:pt x="768" y="1376"/>
                </a:lnTo>
                <a:lnTo>
                  <a:pt x="786" y="1455"/>
                </a:lnTo>
                <a:lnTo>
                  <a:pt x="874" y="1561"/>
                </a:lnTo>
                <a:lnTo>
                  <a:pt x="927" y="1650"/>
                </a:lnTo>
                <a:lnTo>
                  <a:pt x="1545" y="1623"/>
                </a:lnTo>
                <a:lnTo>
                  <a:pt x="1668" y="1420"/>
                </a:lnTo>
                <a:lnTo>
                  <a:pt x="1712" y="1323"/>
                </a:lnTo>
                <a:lnTo>
                  <a:pt x="1748" y="1208"/>
                </a:lnTo>
                <a:lnTo>
                  <a:pt x="1836" y="1191"/>
                </a:lnTo>
                <a:lnTo>
                  <a:pt x="1907" y="1226"/>
                </a:lnTo>
                <a:lnTo>
                  <a:pt x="1960" y="1191"/>
                </a:lnTo>
                <a:lnTo>
                  <a:pt x="1968" y="1111"/>
                </a:lnTo>
                <a:lnTo>
                  <a:pt x="2065" y="1067"/>
                </a:lnTo>
                <a:lnTo>
                  <a:pt x="2127" y="1005"/>
                </a:lnTo>
                <a:lnTo>
                  <a:pt x="2154" y="953"/>
                </a:lnTo>
                <a:lnTo>
                  <a:pt x="2233" y="945"/>
                </a:lnTo>
                <a:lnTo>
                  <a:pt x="2233" y="883"/>
                </a:lnTo>
                <a:lnTo>
                  <a:pt x="2242" y="839"/>
                </a:lnTo>
                <a:lnTo>
                  <a:pt x="2313" y="830"/>
                </a:lnTo>
                <a:lnTo>
                  <a:pt x="2392" y="839"/>
                </a:lnTo>
                <a:lnTo>
                  <a:pt x="2463" y="830"/>
                </a:lnTo>
                <a:lnTo>
                  <a:pt x="2524" y="803"/>
                </a:lnTo>
                <a:lnTo>
                  <a:pt x="2604" y="812"/>
                </a:lnTo>
                <a:lnTo>
                  <a:pt x="2639" y="759"/>
                </a:lnTo>
                <a:lnTo>
                  <a:pt x="2674" y="698"/>
                </a:lnTo>
                <a:lnTo>
                  <a:pt x="2727" y="662"/>
                </a:lnTo>
                <a:lnTo>
                  <a:pt x="2842" y="750"/>
                </a:lnTo>
                <a:lnTo>
                  <a:pt x="2930" y="795"/>
                </a:lnTo>
                <a:lnTo>
                  <a:pt x="3010" y="856"/>
                </a:lnTo>
                <a:lnTo>
                  <a:pt x="3071" y="927"/>
                </a:lnTo>
                <a:lnTo>
                  <a:pt x="3089" y="997"/>
                </a:lnTo>
                <a:lnTo>
                  <a:pt x="3080" y="1085"/>
                </a:lnTo>
                <a:lnTo>
                  <a:pt x="3124" y="1120"/>
                </a:lnTo>
                <a:lnTo>
                  <a:pt x="3177" y="1164"/>
                </a:lnTo>
                <a:lnTo>
                  <a:pt x="3142" y="1235"/>
                </a:lnTo>
                <a:lnTo>
                  <a:pt x="3054" y="1261"/>
                </a:lnTo>
                <a:lnTo>
                  <a:pt x="3054" y="1323"/>
                </a:lnTo>
                <a:lnTo>
                  <a:pt x="3036" y="1376"/>
                </a:lnTo>
                <a:lnTo>
                  <a:pt x="3027" y="1447"/>
                </a:lnTo>
                <a:lnTo>
                  <a:pt x="3054" y="1508"/>
                </a:lnTo>
                <a:lnTo>
                  <a:pt x="3089" y="1544"/>
                </a:lnTo>
                <a:lnTo>
                  <a:pt x="3151" y="1588"/>
                </a:lnTo>
                <a:lnTo>
                  <a:pt x="3204" y="1552"/>
                </a:lnTo>
                <a:lnTo>
                  <a:pt x="3230" y="1482"/>
                </a:lnTo>
                <a:lnTo>
                  <a:pt x="3257" y="1429"/>
                </a:lnTo>
                <a:lnTo>
                  <a:pt x="3319" y="1499"/>
                </a:lnTo>
                <a:lnTo>
                  <a:pt x="3310" y="1544"/>
                </a:lnTo>
                <a:lnTo>
                  <a:pt x="3248" y="1605"/>
                </a:lnTo>
                <a:lnTo>
                  <a:pt x="3283" y="1667"/>
                </a:lnTo>
                <a:lnTo>
                  <a:pt x="3257" y="1720"/>
                </a:lnTo>
                <a:lnTo>
                  <a:pt x="3274" y="1791"/>
                </a:lnTo>
                <a:lnTo>
                  <a:pt x="3310" y="1844"/>
                </a:lnTo>
                <a:lnTo>
                  <a:pt x="3310" y="1923"/>
                </a:lnTo>
                <a:lnTo>
                  <a:pt x="3372" y="1950"/>
                </a:lnTo>
                <a:lnTo>
                  <a:pt x="3451" y="1950"/>
                </a:lnTo>
                <a:lnTo>
                  <a:pt x="3751" y="1694"/>
                </a:lnTo>
                <a:lnTo>
                  <a:pt x="3804" y="1614"/>
                </a:lnTo>
                <a:lnTo>
                  <a:pt x="3822" y="1694"/>
                </a:lnTo>
              </a:path>
            </a:pathLst>
          </a:custGeom>
          <a:solidFill>
            <a:srgbClr val="208DB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CO"/>
          </a:p>
        </p:txBody>
      </p:sp>
      <p:sp>
        <p:nvSpPr>
          <p:cNvPr id="8201" name="Freeform 3">
            <a:extLst>
              <a:ext uri="{FF2B5EF4-FFF2-40B4-BE49-F238E27FC236}">
                <a16:creationId xmlns:a16="http://schemas.microsoft.com/office/drawing/2014/main" id="{ACEF3B91-5847-4397-BFBE-82A5DD985DA0}"/>
              </a:ext>
            </a:extLst>
          </p:cNvPr>
          <p:cNvSpPr>
            <a:spLocks noChangeArrowheads="1"/>
          </p:cNvSpPr>
          <p:nvPr/>
        </p:nvSpPr>
        <p:spPr bwMode="auto">
          <a:xfrm>
            <a:off x="2733675" y="3149600"/>
            <a:ext cx="215900" cy="260350"/>
          </a:xfrm>
          <a:custGeom>
            <a:avLst/>
            <a:gdLst>
              <a:gd name="T0" fmla="*/ 196501 w 601"/>
              <a:gd name="T1" fmla="*/ 0 h 724"/>
              <a:gd name="T2" fmla="*/ 167763 w 601"/>
              <a:gd name="T3" fmla="*/ 15822 h 724"/>
              <a:gd name="T4" fmla="*/ 142616 w 601"/>
              <a:gd name="T5" fmla="*/ 9350 h 724"/>
              <a:gd name="T6" fmla="*/ 113877 w 601"/>
              <a:gd name="T7" fmla="*/ 3236 h 724"/>
              <a:gd name="T8" fmla="*/ 82265 w 601"/>
              <a:gd name="T9" fmla="*/ 6473 h 724"/>
              <a:gd name="T10" fmla="*/ 56759 w 601"/>
              <a:gd name="T11" fmla="*/ 9350 h 724"/>
              <a:gd name="T12" fmla="*/ 63225 w 601"/>
              <a:gd name="T13" fmla="*/ 22295 h 724"/>
              <a:gd name="T14" fmla="*/ 31613 w 601"/>
              <a:gd name="T15" fmla="*/ 34881 h 724"/>
              <a:gd name="T16" fmla="*/ 12573 w 601"/>
              <a:gd name="T17" fmla="*/ 38118 h 724"/>
              <a:gd name="T18" fmla="*/ 0 w 601"/>
              <a:gd name="T19" fmla="*/ 53940 h 724"/>
              <a:gd name="T20" fmla="*/ 6107 w 601"/>
              <a:gd name="T21" fmla="*/ 79112 h 724"/>
              <a:gd name="T22" fmla="*/ 9340 w 601"/>
              <a:gd name="T23" fmla="*/ 104643 h 724"/>
              <a:gd name="T24" fmla="*/ 21913 w 601"/>
              <a:gd name="T25" fmla="*/ 123702 h 724"/>
              <a:gd name="T26" fmla="*/ 37720 w 601"/>
              <a:gd name="T27" fmla="*/ 142761 h 724"/>
              <a:gd name="T28" fmla="*/ 31613 w 601"/>
              <a:gd name="T29" fmla="*/ 168293 h 724"/>
              <a:gd name="T30" fmla="*/ 40953 w 601"/>
              <a:gd name="T31" fmla="*/ 203174 h 724"/>
              <a:gd name="T32" fmla="*/ 40953 w 601"/>
              <a:gd name="T33" fmla="*/ 231582 h 724"/>
              <a:gd name="T34" fmla="*/ 53885 w 601"/>
              <a:gd name="T35" fmla="*/ 253877 h 724"/>
              <a:gd name="T36" fmla="*/ 75799 w 601"/>
              <a:gd name="T37" fmla="*/ 259990 h 724"/>
              <a:gd name="T38" fmla="*/ 79032 w 601"/>
              <a:gd name="T39" fmla="*/ 234818 h 724"/>
              <a:gd name="T40" fmla="*/ 88731 w 601"/>
              <a:gd name="T41" fmla="*/ 212523 h 724"/>
              <a:gd name="T42" fmla="*/ 107770 w 601"/>
              <a:gd name="T43" fmla="*/ 177642 h 724"/>
              <a:gd name="T44" fmla="*/ 126810 w 601"/>
              <a:gd name="T45" fmla="*/ 142761 h 724"/>
              <a:gd name="T46" fmla="*/ 123577 w 601"/>
              <a:gd name="T47" fmla="*/ 120466 h 724"/>
              <a:gd name="T48" fmla="*/ 129684 w 601"/>
              <a:gd name="T49" fmla="*/ 95294 h 724"/>
              <a:gd name="T50" fmla="*/ 151956 w 601"/>
              <a:gd name="T51" fmla="*/ 72999 h 724"/>
              <a:gd name="T52" fmla="*/ 177462 w 601"/>
              <a:gd name="T53" fmla="*/ 47467 h 724"/>
              <a:gd name="T54" fmla="*/ 202608 w 601"/>
              <a:gd name="T55" fmla="*/ 34881 h 724"/>
              <a:gd name="T56" fmla="*/ 215541 w 601"/>
              <a:gd name="T57" fmla="*/ 15822 h 724"/>
              <a:gd name="T58" fmla="*/ 196501 w 601"/>
              <a:gd name="T59" fmla="*/ 0 h 72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601" h="724">
                <a:moveTo>
                  <a:pt x="547" y="0"/>
                </a:moveTo>
                <a:lnTo>
                  <a:pt x="467" y="44"/>
                </a:lnTo>
                <a:lnTo>
                  <a:pt x="397" y="26"/>
                </a:lnTo>
                <a:lnTo>
                  <a:pt x="317" y="9"/>
                </a:lnTo>
                <a:lnTo>
                  <a:pt x="229" y="18"/>
                </a:lnTo>
                <a:lnTo>
                  <a:pt x="158" y="26"/>
                </a:lnTo>
                <a:lnTo>
                  <a:pt x="176" y="62"/>
                </a:lnTo>
                <a:lnTo>
                  <a:pt x="88" y="97"/>
                </a:lnTo>
                <a:lnTo>
                  <a:pt x="35" y="106"/>
                </a:lnTo>
                <a:lnTo>
                  <a:pt x="0" y="150"/>
                </a:lnTo>
                <a:lnTo>
                  <a:pt x="17" y="220"/>
                </a:lnTo>
                <a:lnTo>
                  <a:pt x="26" y="291"/>
                </a:lnTo>
                <a:lnTo>
                  <a:pt x="61" y="344"/>
                </a:lnTo>
                <a:lnTo>
                  <a:pt x="105" y="397"/>
                </a:lnTo>
                <a:lnTo>
                  <a:pt x="88" y="468"/>
                </a:lnTo>
                <a:lnTo>
                  <a:pt x="114" y="565"/>
                </a:lnTo>
                <a:lnTo>
                  <a:pt x="114" y="644"/>
                </a:lnTo>
                <a:lnTo>
                  <a:pt x="150" y="706"/>
                </a:lnTo>
                <a:lnTo>
                  <a:pt x="211" y="723"/>
                </a:lnTo>
                <a:lnTo>
                  <a:pt x="220" y="653"/>
                </a:lnTo>
                <a:lnTo>
                  <a:pt x="247" y="591"/>
                </a:lnTo>
                <a:lnTo>
                  <a:pt x="300" y="494"/>
                </a:lnTo>
                <a:lnTo>
                  <a:pt x="353" y="397"/>
                </a:lnTo>
                <a:lnTo>
                  <a:pt x="344" y="335"/>
                </a:lnTo>
                <a:lnTo>
                  <a:pt x="361" y="265"/>
                </a:lnTo>
                <a:lnTo>
                  <a:pt x="423" y="203"/>
                </a:lnTo>
                <a:lnTo>
                  <a:pt x="494" y="132"/>
                </a:lnTo>
                <a:lnTo>
                  <a:pt x="564" y="97"/>
                </a:lnTo>
                <a:lnTo>
                  <a:pt x="600" y="44"/>
                </a:lnTo>
                <a:lnTo>
                  <a:pt x="547" y="0"/>
                </a:lnTo>
              </a:path>
            </a:pathLst>
          </a:custGeom>
          <a:solidFill>
            <a:srgbClr val="17647E"/>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CO"/>
          </a:p>
        </p:txBody>
      </p:sp>
      <p:sp>
        <p:nvSpPr>
          <p:cNvPr id="8202" name="Freeform 4">
            <a:extLst>
              <a:ext uri="{FF2B5EF4-FFF2-40B4-BE49-F238E27FC236}">
                <a16:creationId xmlns:a16="http://schemas.microsoft.com/office/drawing/2014/main" id="{E32988C5-894C-4143-8A8F-C2306E182B5A}"/>
              </a:ext>
            </a:extLst>
          </p:cNvPr>
          <p:cNvSpPr>
            <a:spLocks noChangeArrowheads="1"/>
          </p:cNvSpPr>
          <p:nvPr/>
        </p:nvSpPr>
        <p:spPr bwMode="auto">
          <a:xfrm>
            <a:off x="3171826" y="2692401"/>
            <a:ext cx="766763" cy="868363"/>
          </a:xfrm>
          <a:custGeom>
            <a:avLst/>
            <a:gdLst>
              <a:gd name="T0" fmla="*/ 722083 w 2128"/>
              <a:gd name="T1" fmla="*/ 626590 h 2410"/>
              <a:gd name="T2" fmla="*/ 668035 w 2128"/>
              <a:gd name="T3" fmla="*/ 597765 h 2410"/>
              <a:gd name="T4" fmla="*/ 620112 w 2128"/>
              <a:gd name="T5" fmla="*/ 607493 h 2410"/>
              <a:gd name="T6" fmla="*/ 572550 w 2128"/>
              <a:gd name="T7" fmla="*/ 616861 h 2410"/>
              <a:gd name="T8" fmla="*/ 543724 w 2128"/>
              <a:gd name="T9" fmla="*/ 546960 h 2410"/>
              <a:gd name="T10" fmla="*/ 486794 w 2128"/>
              <a:gd name="T11" fmla="*/ 521378 h 2410"/>
              <a:gd name="T12" fmla="*/ 448600 w 2128"/>
              <a:gd name="T13" fmla="*/ 569300 h 2410"/>
              <a:gd name="T14" fmla="*/ 480308 w 2128"/>
              <a:gd name="T15" fmla="*/ 629472 h 2410"/>
              <a:gd name="T16" fmla="*/ 445357 w 2128"/>
              <a:gd name="T17" fmla="*/ 658298 h 2410"/>
              <a:gd name="T18" fmla="*/ 400677 w 2128"/>
              <a:gd name="T19" fmla="*/ 686763 h 2410"/>
              <a:gd name="T20" fmla="*/ 346629 w 2128"/>
              <a:gd name="T21" fmla="*/ 709102 h 2410"/>
              <a:gd name="T22" fmla="*/ 286455 w 2128"/>
              <a:gd name="T23" fmla="*/ 724956 h 2410"/>
              <a:gd name="T24" fmla="*/ 222678 w 2128"/>
              <a:gd name="T25" fmla="*/ 820440 h 2410"/>
              <a:gd name="T26" fmla="*/ 187727 w 2128"/>
              <a:gd name="T27" fmla="*/ 861516 h 2410"/>
              <a:gd name="T28" fmla="*/ 168630 w 2128"/>
              <a:gd name="T29" fmla="*/ 848905 h 2410"/>
              <a:gd name="T30" fmla="*/ 140165 w 2128"/>
              <a:gd name="T31" fmla="*/ 807469 h 2410"/>
              <a:gd name="T32" fmla="*/ 146290 w 2128"/>
              <a:gd name="T33" fmla="*/ 744053 h 2410"/>
              <a:gd name="T34" fmla="*/ 159262 w 2128"/>
              <a:gd name="T35" fmla="*/ 696491 h 2410"/>
              <a:gd name="T36" fmla="*/ 146290 w 2128"/>
              <a:gd name="T37" fmla="*/ 648569 h 2410"/>
              <a:gd name="T38" fmla="*/ 108096 w 2128"/>
              <a:gd name="T39" fmla="*/ 639201 h 2410"/>
              <a:gd name="T40" fmla="*/ 60534 w 2128"/>
              <a:gd name="T41" fmla="*/ 648569 h 2410"/>
              <a:gd name="T42" fmla="*/ 19097 w 2128"/>
              <a:gd name="T43" fmla="*/ 623347 h 2410"/>
              <a:gd name="T44" fmla="*/ 9729 w 2128"/>
              <a:gd name="T45" fmla="*/ 559571 h 2410"/>
              <a:gd name="T46" fmla="*/ 12972 w 2128"/>
              <a:gd name="T47" fmla="*/ 512009 h 2410"/>
              <a:gd name="T48" fmla="*/ 12972 w 2128"/>
              <a:gd name="T49" fmla="*/ 454719 h 2410"/>
              <a:gd name="T50" fmla="*/ 28826 w 2128"/>
              <a:gd name="T51" fmla="*/ 400672 h 2410"/>
              <a:gd name="T52" fmla="*/ 28826 w 2128"/>
              <a:gd name="T53" fmla="*/ 356353 h 2410"/>
              <a:gd name="T54" fmla="*/ 38194 w 2128"/>
              <a:gd name="T55" fmla="*/ 314916 h 2410"/>
              <a:gd name="T56" fmla="*/ 41437 w 2128"/>
              <a:gd name="T57" fmla="*/ 279966 h 2410"/>
              <a:gd name="T58" fmla="*/ 38194 w 2128"/>
              <a:gd name="T59" fmla="*/ 229161 h 2410"/>
              <a:gd name="T60" fmla="*/ 41437 w 2128"/>
              <a:gd name="T61" fmla="*/ 206821 h 2410"/>
              <a:gd name="T62" fmla="*/ 63777 w 2128"/>
              <a:gd name="T63" fmla="*/ 143046 h 2410"/>
              <a:gd name="T64" fmla="*/ 73145 w 2128"/>
              <a:gd name="T65" fmla="*/ 85755 h 2410"/>
              <a:gd name="T66" fmla="*/ 86117 w 2128"/>
              <a:gd name="T67" fmla="*/ 31708 h 2410"/>
              <a:gd name="T68" fmla="*/ 130436 w 2128"/>
              <a:gd name="T69" fmla="*/ 15854 h 2410"/>
              <a:gd name="T70" fmla="*/ 171873 w 2128"/>
              <a:gd name="T71" fmla="*/ 22340 h 2410"/>
              <a:gd name="T72" fmla="*/ 200338 w 2128"/>
              <a:gd name="T73" fmla="*/ 0 h 2410"/>
              <a:gd name="T74" fmla="*/ 225921 w 2128"/>
              <a:gd name="T75" fmla="*/ 54047 h 2410"/>
              <a:gd name="T76" fmla="*/ 225921 w 2128"/>
              <a:gd name="T77" fmla="*/ 98727 h 2410"/>
              <a:gd name="T78" fmla="*/ 248261 w 2128"/>
              <a:gd name="T79" fmla="*/ 133677 h 2410"/>
              <a:gd name="T80" fmla="*/ 305552 w 2128"/>
              <a:gd name="T81" fmla="*/ 143046 h 2410"/>
              <a:gd name="T82" fmla="*/ 337260 w 2128"/>
              <a:gd name="T83" fmla="*/ 175114 h 2410"/>
              <a:gd name="T84" fmla="*/ 391309 w 2128"/>
              <a:gd name="T85" fmla="*/ 139803 h 2410"/>
              <a:gd name="T86" fmla="*/ 416531 w 2128"/>
              <a:gd name="T87" fmla="*/ 111338 h 2410"/>
              <a:gd name="T88" fmla="*/ 442114 w 2128"/>
              <a:gd name="T89" fmla="*/ 117823 h 2410"/>
              <a:gd name="T90" fmla="*/ 508773 w 2128"/>
              <a:gd name="T91" fmla="*/ 139803 h 2410"/>
              <a:gd name="T92" fmla="*/ 518502 w 2128"/>
              <a:gd name="T93" fmla="*/ 187725 h 2410"/>
              <a:gd name="T94" fmla="*/ 559939 w 2128"/>
              <a:gd name="T95" fmla="*/ 216190 h 2410"/>
              <a:gd name="T96" fmla="*/ 579036 w 2128"/>
              <a:gd name="T97" fmla="*/ 276723 h 2410"/>
              <a:gd name="T98" fmla="*/ 572550 w 2128"/>
              <a:gd name="T99" fmla="*/ 318159 h 2410"/>
              <a:gd name="T100" fmla="*/ 575793 w 2128"/>
              <a:gd name="T101" fmla="*/ 359235 h 2410"/>
              <a:gd name="T102" fmla="*/ 626598 w 2128"/>
              <a:gd name="T103" fmla="*/ 375089 h 2410"/>
              <a:gd name="T104" fmla="*/ 651821 w 2128"/>
              <a:gd name="T105" fmla="*/ 403914 h 2410"/>
              <a:gd name="T106" fmla="*/ 687132 w 2128"/>
              <a:gd name="T107" fmla="*/ 419768 h 2410"/>
              <a:gd name="T108" fmla="*/ 747306 w 2128"/>
              <a:gd name="T109" fmla="*/ 448233 h 2410"/>
              <a:gd name="T110" fmla="*/ 747306 w 2128"/>
              <a:gd name="T111" fmla="*/ 635958 h 241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128" h="2410">
                <a:moveTo>
                  <a:pt x="2074" y="1765"/>
                </a:moveTo>
                <a:lnTo>
                  <a:pt x="2004" y="1739"/>
                </a:lnTo>
                <a:lnTo>
                  <a:pt x="1942" y="1694"/>
                </a:lnTo>
                <a:lnTo>
                  <a:pt x="1854" y="1659"/>
                </a:lnTo>
                <a:lnTo>
                  <a:pt x="1774" y="1641"/>
                </a:lnTo>
                <a:lnTo>
                  <a:pt x="1721" y="1686"/>
                </a:lnTo>
                <a:lnTo>
                  <a:pt x="1659" y="1712"/>
                </a:lnTo>
                <a:lnTo>
                  <a:pt x="1589" y="1712"/>
                </a:lnTo>
                <a:lnTo>
                  <a:pt x="1536" y="1624"/>
                </a:lnTo>
                <a:lnTo>
                  <a:pt x="1509" y="1518"/>
                </a:lnTo>
                <a:lnTo>
                  <a:pt x="1430" y="1456"/>
                </a:lnTo>
                <a:lnTo>
                  <a:pt x="1351" y="1447"/>
                </a:lnTo>
                <a:lnTo>
                  <a:pt x="1289" y="1500"/>
                </a:lnTo>
                <a:lnTo>
                  <a:pt x="1245" y="1580"/>
                </a:lnTo>
                <a:lnTo>
                  <a:pt x="1280" y="1659"/>
                </a:lnTo>
                <a:lnTo>
                  <a:pt x="1333" y="1747"/>
                </a:lnTo>
                <a:lnTo>
                  <a:pt x="1298" y="1791"/>
                </a:lnTo>
                <a:lnTo>
                  <a:pt x="1236" y="1827"/>
                </a:lnTo>
                <a:lnTo>
                  <a:pt x="1192" y="1871"/>
                </a:lnTo>
                <a:lnTo>
                  <a:pt x="1112" y="1906"/>
                </a:lnTo>
                <a:lnTo>
                  <a:pt x="1015" y="1906"/>
                </a:lnTo>
                <a:lnTo>
                  <a:pt x="962" y="1968"/>
                </a:lnTo>
                <a:lnTo>
                  <a:pt x="874" y="2003"/>
                </a:lnTo>
                <a:lnTo>
                  <a:pt x="795" y="2012"/>
                </a:lnTo>
                <a:lnTo>
                  <a:pt x="680" y="2162"/>
                </a:lnTo>
                <a:lnTo>
                  <a:pt x="618" y="2277"/>
                </a:lnTo>
                <a:lnTo>
                  <a:pt x="574" y="2339"/>
                </a:lnTo>
                <a:lnTo>
                  <a:pt x="521" y="2391"/>
                </a:lnTo>
                <a:lnTo>
                  <a:pt x="477" y="2409"/>
                </a:lnTo>
                <a:lnTo>
                  <a:pt x="468" y="2356"/>
                </a:lnTo>
                <a:lnTo>
                  <a:pt x="450" y="2277"/>
                </a:lnTo>
                <a:lnTo>
                  <a:pt x="389" y="2241"/>
                </a:lnTo>
                <a:lnTo>
                  <a:pt x="442" y="2127"/>
                </a:lnTo>
                <a:lnTo>
                  <a:pt x="406" y="2065"/>
                </a:lnTo>
                <a:lnTo>
                  <a:pt x="389" y="1986"/>
                </a:lnTo>
                <a:lnTo>
                  <a:pt x="442" y="1933"/>
                </a:lnTo>
                <a:lnTo>
                  <a:pt x="442" y="1853"/>
                </a:lnTo>
                <a:lnTo>
                  <a:pt x="406" y="1800"/>
                </a:lnTo>
                <a:lnTo>
                  <a:pt x="353" y="1747"/>
                </a:lnTo>
                <a:lnTo>
                  <a:pt x="300" y="1774"/>
                </a:lnTo>
                <a:lnTo>
                  <a:pt x="239" y="1809"/>
                </a:lnTo>
                <a:lnTo>
                  <a:pt x="168" y="1800"/>
                </a:lnTo>
                <a:lnTo>
                  <a:pt x="124" y="1747"/>
                </a:lnTo>
                <a:lnTo>
                  <a:pt x="53" y="1730"/>
                </a:lnTo>
                <a:lnTo>
                  <a:pt x="0" y="1624"/>
                </a:lnTo>
                <a:lnTo>
                  <a:pt x="27" y="1553"/>
                </a:lnTo>
                <a:lnTo>
                  <a:pt x="45" y="1456"/>
                </a:lnTo>
                <a:lnTo>
                  <a:pt x="36" y="1421"/>
                </a:lnTo>
                <a:lnTo>
                  <a:pt x="36" y="1341"/>
                </a:lnTo>
                <a:lnTo>
                  <a:pt x="36" y="1262"/>
                </a:lnTo>
                <a:lnTo>
                  <a:pt x="53" y="1191"/>
                </a:lnTo>
                <a:lnTo>
                  <a:pt x="80" y="1112"/>
                </a:lnTo>
                <a:lnTo>
                  <a:pt x="62" y="1050"/>
                </a:lnTo>
                <a:lnTo>
                  <a:pt x="80" y="989"/>
                </a:lnTo>
                <a:lnTo>
                  <a:pt x="124" y="944"/>
                </a:lnTo>
                <a:lnTo>
                  <a:pt x="106" y="874"/>
                </a:lnTo>
                <a:lnTo>
                  <a:pt x="142" y="830"/>
                </a:lnTo>
                <a:lnTo>
                  <a:pt x="115" y="777"/>
                </a:lnTo>
                <a:lnTo>
                  <a:pt x="106" y="715"/>
                </a:lnTo>
                <a:lnTo>
                  <a:pt x="106" y="636"/>
                </a:lnTo>
                <a:lnTo>
                  <a:pt x="80" y="591"/>
                </a:lnTo>
                <a:lnTo>
                  <a:pt x="115" y="574"/>
                </a:lnTo>
                <a:lnTo>
                  <a:pt x="177" y="486"/>
                </a:lnTo>
                <a:lnTo>
                  <a:pt x="177" y="397"/>
                </a:lnTo>
                <a:lnTo>
                  <a:pt x="212" y="336"/>
                </a:lnTo>
                <a:lnTo>
                  <a:pt x="203" y="238"/>
                </a:lnTo>
                <a:lnTo>
                  <a:pt x="212" y="168"/>
                </a:lnTo>
                <a:lnTo>
                  <a:pt x="239" y="88"/>
                </a:lnTo>
                <a:lnTo>
                  <a:pt x="300" y="71"/>
                </a:lnTo>
                <a:lnTo>
                  <a:pt x="362" y="44"/>
                </a:lnTo>
                <a:lnTo>
                  <a:pt x="415" y="80"/>
                </a:lnTo>
                <a:lnTo>
                  <a:pt x="477" y="62"/>
                </a:lnTo>
                <a:lnTo>
                  <a:pt x="521" y="18"/>
                </a:lnTo>
                <a:lnTo>
                  <a:pt x="556" y="0"/>
                </a:lnTo>
                <a:lnTo>
                  <a:pt x="592" y="53"/>
                </a:lnTo>
                <a:lnTo>
                  <a:pt x="627" y="150"/>
                </a:lnTo>
                <a:lnTo>
                  <a:pt x="583" y="203"/>
                </a:lnTo>
                <a:lnTo>
                  <a:pt x="627" y="274"/>
                </a:lnTo>
                <a:lnTo>
                  <a:pt x="671" y="327"/>
                </a:lnTo>
                <a:lnTo>
                  <a:pt x="689" y="371"/>
                </a:lnTo>
                <a:lnTo>
                  <a:pt x="751" y="371"/>
                </a:lnTo>
                <a:lnTo>
                  <a:pt x="848" y="397"/>
                </a:lnTo>
                <a:lnTo>
                  <a:pt x="865" y="450"/>
                </a:lnTo>
                <a:lnTo>
                  <a:pt x="936" y="486"/>
                </a:lnTo>
                <a:lnTo>
                  <a:pt x="1015" y="450"/>
                </a:lnTo>
                <a:lnTo>
                  <a:pt x="1086" y="388"/>
                </a:lnTo>
                <a:lnTo>
                  <a:pt x="1104" y="327"/>
                </a:lnTo>
                <a:lnTo>
                  <a:pt x="1156" y="309"/>
                </a:lnTo>
                <a:lnTo>
                  <a:pt x="1192" y="265"/>
                </a:lnTo>
                <a:lnTo>
                  <a:pt x="1227" y="327"/>
                </a:lnTo>
                <a:lnTo>
                  <a:pt x="1289" y="371"/>
                </a:lnTo>
                <a:lnTo>
                  <a:pt x="1412" y="388"/>
                </a:lnTo>
                <a:lnTo>
                  <a:pt x="1439" y="450"/>
                </a:lnTo>
                <a:lnTo>
                  <a:pt x="1439" y="521"/>
                </a:lnTo>
                <a:lnTo>
                  <a:pt x="1483" y="565"/>
                </a:lnTo>
                <a:lnTo>
                  <a:pt x="1554" y="600"/>
                </a:lnTo>
                <a:lnTo>
                  <a:pt x="1562" y="680"/>
                </a:lnTo>
                <a:lnTo>
                  <a:pt x="1607" y="768"/>
                </a:lnTo>
                <a:lnTo>
                  <a:pt x="1624" y="830"/>
                </a:lnTo>
                <a:lnTo>
                  <a:pt x="1589" y="883"/>
                </a:lnTo>
                <a:lnTo>
                  <a:pt x="1545" y="962"/>
                </a:lnTo>
                <a:lnTo>
                  <a:pt x="1598" y="997"/>
                </a:lnTo>
                <a:lnTo>
                  <a:pt x="1695" y="989"/>
                </a:lnTo>
                <a:lnTo>
                  <a:pt x="1739" y="1041"/>
                </a:lnTo>
                <a:lnTo>
                  <a:pt x="1739" y="1112"/>
                </a:lnTo>
                <a:lnTo>
                  <a:pt x="1809" y="1121"/>
                </a:lnTo>
                <a:lnTo>
                  <a:pt x="1836" y="1174"/>
                </a:lnTo>
                <a:lnTo>
                  <a:pt x="1907" y="1165"/>
                </a:lnTo>
                <a:lnTo>
                  <a:pt x="1960" y="1236"/>
                </a:lnTo>
                <a:lnTo>
                  <a:pt x="2074" y="1244"/>
                </a:lnTo>
                <a:lnTo>
                  <a:pt x="2127" y="1174"/>
                </a:lnTo>
                <a:lnTo>
                  <a:pt x="2074" y="1765"/>
                </a:lnTo>
              </a:path>
            </a:pathLst>
          </a:custGeom>
          <a:solidFill>
            <a:srgbClr val="7ADDFD"/>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CO"/>
          </a:p>
        </p:txBody>
      </p:sp>
      <p:sp>
        <p:nvSpPr>
          <p:cNvPr id="8203" name="Freeform 5">
            <a:extLst>
              <a:ext uri="{FF2B5EF4-FFF2-40B4-BE49-F238E27FC236}">
                <a16:creationId xmlns:a16="http://schemas.microsoft.com/office/drawing/2014/main" id="{30437460-A9B9-430D-B791-F25AAAA8C775}"/>
              </a:ext>
            </a:extLst>
          </p:cNvPr>
          <p:cNvSpPr>
            <a:spLocks noChangeArrowheads="1"/>
          </p:cNvSpPr>
          <p:nvPr/>
        </p:nvSpPr>
        <p:spPr bwMode="auto">
          <a:xfrm>
            <a:off x="4197350" y="2136776"/>
            <a:ext cx="1271588" cy="428625"/>
          </a:xfrm>
          <a:custGeom>
            <a:avLst/>
            <a:gdLst>
              <a:gd name="T0" fmla="*/ 6122 w 3531"/>
              <a:gd name="T1" fmla="*/ 339448 h 1192"/>
              <a:gd name="T2" fmla="*/ 69864 w 3531"/>
              <a:gd name="T3" fmla="*/ 288747 h 1192"/>
              <a:gd name="T4" fmla="*/ 117400 w 3531"/>
              <a:gd name="T5" fmla="*/ 238045 h 1192"/>
              <a:gd name="T6" fmla="*/ 187263 w 3531"/>
              <a:gd name="T7" fmla="*/ 41352 h 1192"/>
              <a:gd name="T8" fmla="*/ 244522 w 3531"/>
              <a:gd name="T9" fmla="*/ 28767 h 1192"/>
              <a:gd name="T10" fmla="*/ 295660 w 3531"/>
              <a:gd name="T11" fmla="*/ 38116 h 1192"/>
              <a:gd name="T12" fmla="*/ 346437 w 3531"/>
              <a:gd name="T13" fmla="*/ 41352 h 1192"/>
              <a:gd name="T14" fmla="*/ 419541 w 3531"/>
              <a:gd name="T15" fmla="*/ 38116 h 1192"/>
              <a:gd name="T16" fmla="*/ 470318 w 3531"/>
              <a:gd name="T17" fmla="*/ 34880 h 1192"/>
              <a:gd name="T18" fmla="*/ 530819 w 3531"/>
              <a:gd name="T19" fmla="*/ 34880 h 1192"/>
              <a:gd name="T20" fmla="*/ 581596 w 3531"/>
              <a:gd name="T21" fmla="*/ 53938 h 1192"/>
              <a:gd name="T22" fmla="*/ 625891 w 3531"/>
              <a:gd name="T23" fmla="*/ 34880 h 1192"/>
              <a:gd name="T24" fmla="*/ 667305 w 3531"/>
              <a:gd name="T25" fmla="*/ 15822 h 1192"/>
              <a:gd name="T26" fmla="*/ 718082 w 3531"/>
              <a:gd name="T27" fmla="*/ 25531 h 1192"/>
              <a:gd name="T28" fmla="*/ 749772 w 3531"/>
              <a:gd name="T29" fmla="*/ 15822 h 1192"/>
              <a:gd name="T30" fmla="*/ 797668 w 3531"/>
              <a:gd name="T31" fmla="*/ 28767 h 1192"/>
              <a:gd name="T32" fmla="*/ 854928 w 3531"/>
              <a:gd name="T33" fmla="*/ 41352 h 1192"/>
              <a:gd name="T34" fmla="*/ 905705 w 3531"/>
              <a:gd name="T35" fmla="*/ 57174 h 1192"/>
              <a:gd name="T36" fmla="*/ 969086 w 3531"/>
              <a:gd name="T37" fmla="*/ 44589 h 1192"/>
              <a:gd name="T38" fmla="*/ 1258264 w 3531"/>
              <a:gd name="T39" fmla="*/ 399858 h 1192"/>
              <a:gd name="T40" fmla="*/ 1220451 w 3531"/>
              <a:gd name="T41" fmla="*/ 415680 h 1192"/>
              <a:gd name="T42" fmla="*/ 1144105 w 3531"/>
              <a:gd name="T43" fmla="*/ 415680 h 1192"/>
              <a:gd name="T44" fmla="*/ 1083605 w 3531"/>
              <a:gd name="T45" fmla="*/ 403094 h 1192"/>
              <a:gd name="T46" fmla="*/ 1048673 w 3531"/>
              <a:gd name="T47" fmla="*/ 374328 h 1192"/>
              <a:gd name="T48" fmla="*/ 1010500 w 3531"/>
              <a:gd name="T49" fmla="*/ 355270 h 1192"/>
              <a:gd name="T50" fmla="*/ 950000 w 3531"/>
              <a:gd name="T51" fmla="*/ 320390 h 1192"/>
              <a:gd name="T52" fmla="*/ 870773 w 3531"/>
              <a:gd name="T53" fmla="*/ 307805 h 1192"/>
              <a:gd name="T54" fmla="*/ 803791 w 3531"/>
              <a:gd name="T55" fmla="*/ 349157 h 1192"/>
              <a:gd name="T56" fmla="*/ 743650 w 3531"/>
              <a:gd name="T57" fmla="*/ 352393 h 1192"/>
              <a:gd name="T58" fmla="*/ 651459 w 3531"/>
              <a:gd name="T59" fmla="*/ 349157 h 1192"/>
              <a:gd name="T60" fmla="*/ 581596 w 3531"/>
              <a:gd name="T61" fmla="*/ 336212 h 1192"/>
              <a:gd name="T62" fmla="*/ 514613 w 3531"/>
              <a:gd name="T63" fmla="*/ 326863 h 1192"/>
              <a:gd name="T64" fmla="*/ 454473 w 3531"/>
              <a:gd name="T65" fmla="*/ 355270 h 1192"/>
              <a:gd name="T66" fmla="*/ 400455 w 3531"/>
              <a:gd name="T67" fmla="*/ 368215 h 1192"/>
              <a:gd name="T68" fmla="*/ 336713 w 3531"/>
              <a:gd name="T69" fmla="*/ 358506 h 1192"/>
              <a:gd name="T70" fmla="*/ 273332 w 3531"/>
              <a:gd name="T71" fmla="*/ 371091 h 1192"/>
              <a:gd name="T72" fmla="*/ 235159 w 3531"/>
              <a:gd name="T73" fmla="*/ 387273 h 1192"/>
              <a:gd name="T74" fmla="*/ 168537 w 3531"/>
              <a:gd name="T75" fmla="*/ 396622 h 1192"/>
              <a:gd name="T76" fmla="*/ 108036 w 3531"/>
              <a:gd name="T77" fmla="*/ 428265 h 1192"/>
              <a:gd name="T78" fmla="*/ 73105 w 3531"/>
              <a:gd name="T79" fmla="*/ 415680 h 1192"/>
              <a:gd name="T80" fmla="*/ 54018 w 3531"/>
              <a:gd name="T81" fmla="*/ 374328 h 1192"/>
              <a:gd name="T82" fmla="*/ 0 w 3531"/>
              <a:gd name="T83" fmla="*/ 371091 h 119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3531" h="1192">
                <a:moveTo>
                  <a:pt x="0" y="1032"/>
                </a:moveTo>
                <a:lnTo>
                  <a:pt x="17" y="944"/>
                </a:lnTo>
                <a:lnTo>
                  <a:pt x="88" y="874"/>
                </a:lnTo>
                <a:lnTo>
                  <a:pt x="194" y="803"/>
                </a:lnTo>
                <a:lnTo>
                  <a:pt x="282" y="741"/>
                </a:lnTo>
                <a:lnTo>
                  <a:pt x="326" y="662"/>
                </a:lnTo>
                <a:lnTo>
                  <a:pt x="318" y="574"/>
                </a:lnTo>
                <a:lnTo>
                  <a:pt x="520" y="115"/>
                </a:lnTo>
                <a:lnTo>
                  <a:pt x="635" y="124"/>
                </a:lnTo>
                <a:lnTo>
                  <a:pt x="679" y="80"/>
                </a:lnTo>
                <a:lnTo>
                  <a:pt x="750" y="53"/>
                </a:lnTo>
                <a:lnTo>
                  <a:pt x="821" y="106"/>
                </a:lnTo>
                <a:lnTo>
                  <a:pt x="900" y="71"/>
                </a:lnTo>
                <a:lnTo>
                  <a:pt x="962" y="115"/>
                </a:lnTo>
                <a:lnTo>
                  <a:pt x="1068" y="71"/>
                </a:lnTo>
                <a:lnTo>
                  <a:pt x="1165" y="106"/>
                </a:lnTo>
                <a:lnTo>
                  <a:pt x="1235" y="124"/>
                </a:lnTo>
                <a:lnTo>
                  <a:pt x="1306" y="97"/>
                </a:lnTo>
                <a:lnTo>
                  <a:pt x="1368" y="115"/>
                </a:lnTo>
                <a:lnTo>
                  <a:pt x="1474" y="97"/>
                </a:lnTo>
                <a:lnTo>
                  <a:pt x="1535" y="132"/>
                </a:lnTo>
                <a:lnTo>
                  <a:pt x="1615" y="150"/>
                </a:lnTo>
                <a:lnTo>
                  <a:pt x="1677" y="115"/>
                </a:lnTo>
                <a:lnTo>
                  <a:pt x="1738" y="97"/>
                </a:lnTo>
                <a:lnTo>
                  <a:pt x="1791" y="71"/>
                </a:lnTo>
                <a:lnTo>
                  <a:pt x="1853" y="44"/>
                </a:lnTo>
                <a:lnTo>
                  <a:pt x="1941" y="27"/>
                </a:lnTo>
                <a:lnTo>
                  <a:pt x="1994" y="71"/>
                </a:lnTo>
                <a:lnTo>
                  <a:pt x="2012" y="0"/>
                </a:lnTo>
                <a:lnTo>
                  <a:pt x="2082" y="44"/>
                </a:lnTo>
                <a:lnTo>
                  <a:pt x="2162" y="27"/>
                </a:lnTo>
                <a:lnTo>
                  <a:pt x="2215" y="80"/>
                </a:lnTo>
                <a:lnTo>
                  <a:pt x="2277" y="97"/>
                </a:lnTo>
                <a:lnTo>
                  <a:pt x="2374" y="115"/>
                </a:lnTo>
                <a:lnTo>
                  <a:pt x="2444" y="168"/>
                </a:lnTo>
                <a:lnTo>
                  <a:pt x="2515" y="159"/>
                </a:lnTo>
                <a:lnTo>
                  <a:pt x="2568" y="124"/>
                </a:lnTo>
                <a:lnTo>
                  <a:pt x="2691" y="124"/>
                </a:lnTo>
                <a:lnTo>
                  <a:pt x="3530" y="1032"/>
                </a:lnTo>
                <a:lnTo>
                  <a:pt x="3494" y="1112"/>
                </a:lnTo>
                <a:lnTo>
                  <a:pt x="3424" y="1112"/>
                </a:lnTo>
                <a:lnTo>
                  <a:pt x="3389" y="1156"/>
                </a:lnTo>
                <a:lnTo>
                  <a:pt x="3274" y="1147"/>
                </a:lnTo>
                <a:lnTo>
                  <a:pt x="3177" y="1156"/>
                </a:lnTo>
                <a:lnTo>
                  <a:pt x="3106" y="1121"/>
                </a:lnTo>
                <a:lnTo>
                  <a:pt x="3009" y="1121"/>
                </a:lnTo>
                <a:lnTo>
                  <a:pt x="2983" y="1077"/>
                </a:lnTo>
                <a:lnTo>
                  <a:pt x="2912" y="1041"/>
                </a:lnTo>
                <a:lnTo>
                  <a:pt x="2841" y="1041"/>
                </a:lnTo>
                <a:lnTo>
                  <a:pt x="2806" y="988"/>
                </a:lnTo>
                <a:lnTo>
                  <a:pt x="2753" y="935"/>
                </a:lnTo>
                <a:lnTo>
                  <a:pt x="2638" y="891"/>
                </a:lnTo>
                <a:lnTo>
                  <a:pt x="2550" y="900"/>
                </a:lnTo>
                <a:lnTo>
                  <a:pt x="2418" y="856"/>
                </a:lnTo>
                <a:lnTo>
                  <a:pt x="2330" y="900"/>
                </a:lnTo>
                <a:lnTo>
                  <a:pt x="2232" y="971"/>
                </a:lnTo>
                <a:lnTo>
                  <a:pt x="2144" y="944"/>
                </a:lnTo>
                <a:lnTo>
                  <a:pt x="2065" y="980"/>
                </a:lnTo>
                <a:lnTo>
                  <a:pt x="1941" y="953"/>
                </a:lnTo>
                <a:lnTo>
                  <a:pt x="1809" y="971"/>
                </a:lnTo>
                <a:lnTo>
                  <a:pt x="1712" y="953"/>
                </a:lnTo>
                <a:lnTo>
                  <a:pt x="1615" y="935"/>
                </a:lnTo>
                <a:lnTo>
                  <a:pt x="1535" y="971"/>
                </a:lnTo>
                <a:lnTo>
                  <a:pt x="1429" y="909"/>
                </a:lnTo>
                <a:lnTo>
                  <a:pt x="1350" y="953"/>
                </a:lnTo>
                <a:lnTo>
                  <a:pt x="1262" y="988"/>
                </a:lnTo>
                <a:lnTo>
                  <a:pt x="1174" y="980"/>
                </a:lnTo>
                <a:lnTo>
                  <a:pt x="1112" y="1024"/>
                </a:lnTo>
                <a:lnTo>
                  <a:pt x="997" y="1024"/>
                </a:lnTo>
                <a:lnTo>
                  <a:pt x="935" y="997"/>
                </a:lnTo>
                <a:lnTo>
                  <a:pt x="829" y="997"/>
                </a:lnTo>
                <a:lnTo>
                  <a:pt x="759" y="1032"/>
                </a:lnTo>
                <a:lnTo>
                  <a:pt x="679" y="1032"/>
                </a:lnTo>
                <a:lnTo>
                  <a:pt x="653" y="1077"/>
                </a:lnTo>
                <a:lnTo>
                  <a:pt x="538" y="1077"/>
                </a:lnTo>
                <a:lnTo>
                  <a:pt x="468" y="1103"/>
                </a:lnTo>
                <a:lnTo>
                  <a:pt x="379" y="1147"/>
                </a:lnTo>
                <a:lnTo>
                  <a:pt x="300" y="1191"/>
                </a:lnTo>
                <a:lnTo>
                  <a:pt x="256" y="1147"/>
                </a:lnTo>
                <a:lnTo>
                  <a:pt x="203" y="1156"/>
                </a:lnTo>
                <a:lnTo>
                  <a:pt x="167" y="1103"/>
                </a:lnTo>
                <a:lnTo>
                  <a:pt x="150" y="1041"/>
                </a:lnTo>
                <a:lnTo>
                  <a:pt x="88" y="1024"/>
                </a:lnTo>
                <a:lnTo>
                  <a:pt x="0" y="1032"/>
                </a:lnTo>
              </a:path>
            </a:pathLst>
          </a:custGeom>
          <a:solidFill>
            <a:srgbClr val="5BA6BE"/>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CO"/>
          </a:p>
        </p:txBody>
      </p:sp>
      <p:sp>
        <p:nvSpPr>
          <p:cNvPr id="8204" name="Freeform 7">
            <a:extLst>
              <a:ext uri="{FF2B5EF4-FFF2-40B4-BE49-F238E27FC236}">
                <a16:creationId xmlns:a16="http://schemas.microsoft.com/office/drawing/2014/main" id="{151B86DC-AD78-4D00-9E7C-750FF3CBF67D}"/>
              </a:ext>
            </a:extLst>
          </p:cNvPr>
          <p:cNvSpPr>
            <a:spLocks noChangeArrowheads="1"/>
          </p:cNvSpPr>
          <p:nvPr/>
        </p:nvSpPr>
        <p:spPr bwMode="auto">
          <a:xfrm>
            <a:off x="4791076" y="2432050"/>
            <a:ext cx="1528763" cy="1436688"/>
          </a:xfrm>
          <a:custGeom>
            <a:avLst/>
            <a:gdLst>
              <a:gd name="T0" fmla="*/ 1442712 w 4246"/>
              <a:gd name="T1" fmla="*/ 822971 h 3989"/>
              <a:gd name="T2" fmla="*/ 1439471 w 4246"/>
              <a:gd name="T3" fmla="*/ 756341 h 3989"/>
              <a:gd name="T4" fmla="*/ 1417148 w 4246"/>
              <a:gd name="T5" fmla="*/ 670622 h 3989"/>
              <a:gd name="T6" fmla="*/ 1394825 w 4246"/>
              <a:gd name="T7" fmla="*/ 600390 h 3989"/>
              <a:gd name="T8" fmla="*/ 1394825 w 4246"/>
              <a:gd name="T9" fmla="*/ 521155 h 3989"/>
              <a:gd name="T10" fmla="*/ 1413908 w 4246"/>
              <a:gd name="T11" fmla="*/ 460647 h 3989"/>
              <a:gd name="T12" fmla="*/ 1398066 w 4246"/>
              <a:gd name="T13" fmla="*/ 406623 h 3989"/>
              <a:gd name="T14" fmla="*/ 1382224 w 4246"/>
              <a:gd name="T15" fmla="*/ 365204 h 3989"/>
              <a:gd name="T16" fmla="*/ 1439471 w 4246"/>
              <a:gd name="T17" fmla="*/ 311180 h 3989"/>
              <a:gd name="T18" fmla="*/ 1461434 w 4246"/>
              <a:gd name="T19" fmla="*/ 254275 h 3989"/>
              <a:gd name="T20" fmla="*/ 1455313 w 4246"/>
              <a:gd name="T21" fmla="*/ 190526 h 3989"/>
              <a:gd name="T22" fmla="*/ 1502840 w 4246"/>
              <a:gd name="T23" fmla="*/ 111290 h 3989"/>
              <a:gd name="T24" fmla="*/ 1502840 w 4246"/>
              <a:gd name="T25" fmla="*/ 63389 h 3989"/>
              <a:gd name="T26" fmla="*/ 1483757 w 4246"/>
              <a:gd name="T27" fmla="*/ 12606 h 3989"/>
              <a:gd name="T28" fmla="*/ 1410667 w 4246"/>
              <a:gd name="T29" fmla="*/ 3241 h 3989"/>
              <a:gd name="T30" fmla="*/ 1324976 w 4246"/>
              <a:gd name="T31" fmla="*/ 21970 h 3989"/>
              <a:gd name="T32" fmla="*/ 1248646 w 4246"/>
              <a:gd name="T33" fmla="*/ 21970 h 3989"/>
              <a:gd name="T34" fmla="*/ 1175556 w 4246"/>
              <a:gd name="T35" fmla="*/ 31694 h 3989"/>
              <a:gd name="T36" fmla="*/ 1077263 w 4246"/>
              <a:gd name="T37" fmla="*/ 47541 h 3989"/>
              <a:gd name="T38" fmla="*/ 953407 w 4246"/>
              <a:gd name="T39" fmla="*/ 44300 h 3989"/>
              <a:gd name="T40" fmla="*/ 835671 w 4246"/>
              <a:gd name="T41" fmla="*/ 41058 h 3989"/>
              <a:gd name="T42" fmla="*/ 778423 w 4246"/>
              <a:gd name="T43" fmla="*/ 79236 h 3989"/>
              <a:gd name="T44" fmla="*/ 715055 w 4246"/>
              <a:gd name="T45" fmla="*/ 63389 h 3989"/>
              <a:gd name="T46" fmla="*/ 663928 w 4246"/>
              <a:gd name="T47" fmla="*/ 104807 h 3989"/>
              <a:gd name="T48" fmla="*/ 584718 w 4246"/>
              <a:gd name="T49" fmla="*/ 117413 h 3989"/>
              <a:gd name="T50" fmla="*/ 518109 w 4246"/>
              <a:gd name="T51" fmla="*/ 123896 h 3989"/>
              <a:gd name="T52" fmla="*/ 466982 w 4246"/>
              <a:gd name="T53" fmla="*/ 171437 h 3989"/>
              <a:gd name="T54" fmla="*/ 445019 w 4246"/>
              <a:gd name="T55" fmla="*/ 225462 h 3989"/>
              <a:gd name="T56" fmla="*/ 397133 w 4246"/>
              <a:gd name="T57" fmla="*/ 276244 h 3989"/>
              <a:gd name="T58" fmla="*/ 333764 w 4246"/>
              <a:gd name="T59" fmla="*/ 305057 h 3989"/>
              <a:gd name="T60" fmla="*/ 222510 w 4246"/>
              <a:gd name="T61" fmla="*/ 352599 h 3989"/>
              <a:gd name="T62" fmla="*/ 158781 w 4246"/>
              <a:gd name="T63" fmla="*/ 422470 h 3989"/>
              <a:gd name="T64" fmla="*/ 82811 w 4246"/>
              <a:gd name="T65" fmla="*/ 476495 h 3989"/>
              <a:gd name="T66" fmla="*/ 22323 w 4246"/>
              <a:gd name="T67" fmla="*/ 562573 h 3989"/>
              <a:gd name="T68" fmla="*/ 41405 w 4246"/>
              <a:gd name="T69" fmla="*/ 1407874 h 3989"/>
              <a:gd name="T70" fmla="*/ 117736 w 4246"/>
              <a:gd name="T71" fmla="*/ 1407874 h 3989"/>
              <a:gd name="T72" fmla="*/ 149420 w 4246"/>
              <a:gd name="T73" fmla="*/ 1433085 h 3989"/>
              <a:gd name="T74" fmla="*/ 212788 w 4246"/>
              <a:gd name="T75" fmla="*/ 1417238 h 3989"/>
              <a:gd name="T76" fmla="*/ 257434 w 4246"/>
              <a:gd name="T77" fmla="*/ 1392027 h 3989"/>
              <a:gd name="T78" fmla="*/ 320803 w 4246"/>
              <a:gd name="T79" fmla="*/ 1394908 h 3989"/>
              <a:gd name="T80" fmla="*/ 368689 w 4246"/>
              <a:gd name="T81" fmla="*/ 1334761 h 3989"/>
              <a:gd name="T82" fmla="*/ 362208 w 4246"/>
              <a:gd name="T83" fmla="*/ 1290101 h 3989"/>
              <a:gd name="T84" fmla="*/ 425937 w 4246"/>
              <a:gd name="T85" fmla="*/ 1255165 h 3989"/>
              <a:gd name="T86" fmla="*/ 409734 w 4246"/>
              <a:gd name="T87" fmla="*/ 1201141 h 3989"/>
              <a:gd name="T88" fmla="*/ 473463 w 4246"/>
              <a:gd name="T89" fmla="*/ 1162964 h 3989"/>
              <a:gd name="T90" fmla="*/ 501907 w 4246"/>
              <a:gd name="T91" fmla="*/ 1150358 h 3989"/>
              <a:gd name="T92" fmla="*/ 540072 w 4246"/>
              <a:gd name="T93" fmla="*/ 1124787 h 3989"/>
              <a:gd name="T94" fmla="*/ 590838 w 4246"/>
              <a:gd name="T95" fmla="*/ 1105698 h 3989"/>
              <a:gd name="T96" fmla="*/ 651326 w 4246"/>
              <a:gd name="T97" fmla="*/ 1096334 h 3989"/>
              <a:gd name="T98" fmla="*/ 667169 w 4246"/>
              <a:gd name="T99" fmla="*/ 1045551 h 3989"/>
              <a:gd name="T100" fmla="*/ 730897 w 4246"/>
              <a:gd name="T101" fmla="*/ 1051674 h 3989"/>
              <a:gd name="T102" fmla="*/ 800746 w 4246"/>
              <a:gd name="T103" fmla="*/ 1054915 h 3989"/>
              <a:gd name="T104" fmla="*/ 851513 w 4246"/>
              <a:gd name="T105" fmla="*/ 1051674 h 3989"/>
              <a:gd name="T106" fmla="*/ 915242 w 4246"/>
              <a:gd name="T107" fmla="*/ 1042309 h 3989"/>
              <a:gd name="T108" fmla="*/ 985091 w 4246"/>
              <a:gd name="T109" fmla="*/ 1026462 h 3989"/>
              <a:gd name="T110" fmla="*/ 1048459 w 4246"/>
              <a:gd name="T111" fmla="*/ 997649 h 3989"/>
              <a:gd name="T112" fmla="*/ 1156474 w 4246"/>
              <a:gd name="T113" fmla="*/ 969196 h 3989"/>
              <a:gd name="T114" fmla="*/ 1204360 w 4246"/>
              <a:gd name="T115" fmla="*/ 937502 h 3989"/>
              <a:gd name="T116" fmla="*/ 1251886 w 4246"/>
              <a:gd name="T117" fmla="*/ 915172 h 3989"/>
              <a:gd name="T118" fmla="*/ 1315615 w 4246"/>
              <a:gd name="T119" fmla="*/ 915172 h 3989"/>
              <a:gd name="T120" fmla="*/ 1391585 w 4246"/>
              <a:gd name="T121" fmla="*/ 918414 h 3989"/>
              <a:gd name="T122" fmla="*/ 1452073 w 4246"/>
              <a:gd name="T123" fmla="*/ 845301 h 398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246" h="3989">
                <a:moveTo>
                  <a:pt x="4033" y="2347"/>
                </a:moveTo>
                <a:lnTo>
                  <a:pt x="4051" y="2303"/>
                </a:lnTo>
                <a:lnTo>
                  <a:pt x="4007" y="2285"/>
                </a:lnTo>
                <a:lnTo>
                  <a:pt x="4059" y="2197"/>
                </a:lnTo>
                <a:lnTo>
                  <a:pt x="4042" y="2144"/>
                </a:lnTo>
                <a:lnTo>
                  <a:pt x="3998" y="2100"/>
                </a:lnTo>
                <a:lnTo>
                  <a:pt x="4015" y="2012"/>
                </a:lnTo>
                <a:lnTo>
                  <a:pt x="3998" y="1941"/>
                </a:lnTo>
                <a:lnTo>
                  <a:pt x="3936" y="1862"/>
                </a:lnTo>
                <a:lnTo>
                  <a:pt x="3892" y="1809"/>
                </a:lnTo>
                <a:lnTo>
                  <a:pt x="3857" y="1729"/>
                </a:lnTo>
                <a:lnTo>
                  <a:pt x="3874" y="1667"/>
                </a:lnTo>
                <a:lnTo>
                  <a:pt x="3901" y="1606"/>
                </a:lnTo>
                <a:lnTo>
                  <a:pt x="3892" y="1509"/>
                </a:lnTo>
                <a:lnTo>
                  <a:pt x="3874" y="1447"/>
                </a:lnTo>
                <a:lnTo>
                  <a:pt x="3909" y="1394"/>
                </a:lnTo>
                <a:lnTo>
                  <a:pt x="3892" y="1323"/>
                </a:lnTo>
                <a:lnTo>
                  <a:pt x="3927" y="1279"/>
                </a:lnTo>
                <a:lnTo>
                  <a:pt x="3901" y="1235"/>
                </a:lnTo>
                <a:lnTo>
                  <a:pt x="3927" y="1182"/>
                </a:lnTo>
                <a:lnTo>
                  <a:pt x="3883" y="1129"/>
                </a:lnTo>
                <a:lnTo>
                  <a:pt x="3901" y="1094"/>
                </a:lnTo>
                <a:lnTo>
                  <a:pt x="3839" y="1067"/>
                </a:lnTo>
                <a:lnTo>
                  <a:pt x="3839" y="1014"/>
                </a:lnTo>
                <a:lnTo>
                  <a:pt x="3901" y="970"/>
                </a:lnTo>
                <a:lnTo>
                  <a:pt x="3945" y="917"/>
                </a:lnTo>
                <a:lnTo>
                  <a:pt x="3998" y="864"/>
                </a:lnTo>
                <a:lnTo>
                  <a:pt x="4051" y="811"/>
                </a:lnTo>
                <a:lnTo>
                  <a:pt x="4086" y="767"/>
                </a:lnTo>
                <a:lnTo>
                  <a:pt x="4059" y="706"/>
                </a:lnTo>
                <a:lnTo>
                  <a:pt x="4033" y="653"/>
                </a:lnTo>
                <a:lnTo>
                  <a:pt x="4068" y="591"/>
                </a:lnTo>
                <a:lnTo>
                  <a:pt x="4042" y="529"/>
                </a:lnTo>
                <a:lnTo>
                  <a:pt x="4086" y="432"/>
                </a:lnTo>
                <a:lnTo>
                  <a:pt x="4130" y="379"/>
                </a:lnTo>
                <a:lnTo>
                  <a:pt x="4174" y="309"/>
                </a:lnTo>
                <a:lnTo>
                  <a:pt x="4245" y="256"/>
                </a:lnTo>
                <a:lnTo>
                  <a:pt x="4236" y="194"/>
                </a:lnTo>
                <a:lnTo>
                  <a:pt x="4174" y="176"/>
                </a:lnTo>
                <a:lnTo>
                  <a:pt x="4139" y="114"/>
                </a:lnTo>
                <a:lnTo>
                  <a:pt x="4174" y="79"/>
                </a:lnTo>
                <a:lnTo>
                  <a:pt x="4121" y="35"/>
                </a:lnTo>
                <a:lnTo>
                  <a:pt x="4051" y="0"/>
                </a:lnTo>
                <a:lnTo>
                  <a:pt x="3971" y="0"/>
                </a:lnTo>
                <a:lnTo>
                  <a:pt x="3918" y="9"/>
                </a:lnTo>
                <a:lnTo>
                  <a:pt x="3821" y="35"/>
                </a:lnTo>
                <a:lnTo>
                  <a:pt x="3759" y="70"/>
                </a:lnTo>
                <a:lnTo>
                  <a:pt x="3680" y="61"/>
                </a:lnTo>
                <a:lnTo>
                  <a:pt x="3609" y="26"/>
                </a:lnTo>
                <a:lnTo>
                  <a:pt x="3539" y="26"/>
                </a:lnTo>
                <a:lnTo>
                  <a:pt x="3468" y="61"/>
                </a:lnTo>
                <a:lnTo>
                  <a:pt x="3433" y="106"/>
                </a:lnTo>
                <a:lnTo>
                  <a:pt x="3345" y="114"/>
                </a:lnTo>
                <a:lnTo>
                  <a:pt x="3265" y="88"/>
                </a:lnTo>
                <a:lnTo>
                  <a:pt x="3186" y="123"/>
                </a:lnTo>
                <a:lnTo>
                  <a:pt x="3133" y="159"/>
                </a:lnTo>
                <a:lnTo>
                  <a:pt x="2992" y="132"/>
                </a:lnTo>
                <a:lnTo>
                  <a:pt x="2815" y="176"/>
                </a:lnTo>
                <a:lnTo>
                  <a:pt x="2753" y="159"/>
                </a:lnTo>
                <a:lnTo>
                  <a:pt x="2648" y="123"/>
                </a:lnTo>
                <a:lnTo>
                  <a:pt x="2533" y="123"/>
                </a:lnTo>
                <a:lnTo>
                  <a:pt x="2427" y="123"/>
                </a:lnTo>
                <a:lnTo>
                  <a:pt x="2321" y="114"/>
                </a:lnTo>
                <a:lnTo>
                  <a:pt x="2250" y="106"/>
                </a:lnTo>
                <a:lnTo>
                  <a:pt x="2215" y="159"/>
                </a:lnTo>
                <a:lnTo>
                  <a:pt x="2162" y="220"/>
                </a:lnTo>
                <a:lnTo>
                  <a:pt x="2083" y="256"/>
                </a:lnTo>
                <a:lnTo>
                  <a:pt x="2030" y="229"/>
                </a:lnTo>
                <a:lnTo>
                  <a:pt x="1986" y="176"/>
                </a:lnTo>
                <a:lnTo>
                  <a:pt x="1950" y="211"/>
                </a:lnTo>
                <a:lnTo>
                  <a:pt x="1880" y="211"/>
                </a:lnTo>
                <a:lnTo>
                  <a:pt x="1844" y="291"/>
                </a:lnTo>
                <a:lnTo>
                  <a:pt x="1774" y="291"/>
                </a:lnTo>
                <a:lnTo>
                  <a:pt x="1739" y="335"/>
                </a:lnTo>
                <a:lnTo>
                  <a:pt x="1624" y="326"/>
                </a:lnTo>
                <a:lnTo>
                  <a:pt x="1527" y="335"/>
                </a:lnTo>
                <a:lnTo>
                  <a:pt x="1447" y="291"/>
                </a:lnTo>
                <a:lnTo>
                  <a:pt x="1439" y="344"/>
                </a:lnTo>
                <a:lnTo>
                  <a:pt x="1386" y="370"/>
                </a:lnTo>
                <a:lnTo>
                  <a:pt x="1359" y="441"/>
                </a:lnTo>
                <a:lnTo>
                  <a:pt x="1297" y="476"/>
                </a:lnTo>
                <a:lnTo>
                  <a:pt x="1280" y="529"/>
                </a:lnTo>
                <a:lnTo>
                  <a:pt x="1236" y="573"/>
                </a:lnTo>
                <a:lnTo>
                  <a:pt x="1236" y="626"/>
                </a:lnTo>
                <a:lnTo>
                  <a:pt x="1174" y="670"/>
                </a:lnTo>
                <a:lnTo>
                  <a:pt x="1165" y="723"/>
                </a:lnTo>
                <a:lnTo>
                  <a:pt x="1103" y="767"/>
                </a:lnTo>
                <a:lnTo>
                  <a:pt x="1077" y="811"/>
                </a:lnTo>
                <a:lnTo>
                  <a:pt x="997" y="820"/>
                </a:lnTo>
                <a:lnTo>
                  <a:pt x="927" y="847"/>
                </a:lnTo>
                <a:lnTo>
                  <a:pt x="821" y="847"/>
                </a:lnTo>
                <a:lnTo>
                  <a:pt x="715" y="917"/>
                </a:lnTo>
                <a:lnTo>
                  <a:pt x="618" y="979"/>
                </a:lnTo>
                <a:lnTo>
                  <a:pt x="547" y="1023"/>
                </a:lnTo>
                <a:lnTo>
                  <a:pt x="468" y="1076"/>
                </a:lnTo>
                <a:lnTo>
                  <a:pt x="441" y="1173"/>
                </a:lnTo>
                <a:lnTo>
                  <a:pt x="388" y="1217"/>
                </a:lnTo>
                <a:lnTo>
                  <a:pt x="300" y="1270"/>
                </a:lnTo>
                <a:lnTo>
                  <a:pt x="230" y="1323"/>
                </a:lnTo>
                <a:lnTo>
                  <a:pt x="150" y="1367"/>
                </a:lnTo>
                <a:lnTo>
                  <a:pt x="106" y="1482"/>
                </a:lnTo>
                <a:lnTo>
                  <a:pt x="62" y="1562"/>
                </a:lnTo>
                <a:lnTo>
                  <a:pt x="0" y="1614"/>
                </a:lnTo>
                <a:lnTo>
                  <a:pt x="71" y="3873"/>
                </a:lnTo>
                <a:lnTo>
                  <a:pt x="115" y="3909"/>
                </a:lnTo>
                <a:lnTo>
                  <a:pt x="194" y="3891"/>
                </a:lnTo>
                <a:lnTo>
                  <a:pt x="238" y="3917"/>
                </a:lnTo>
                <a:lnTo>
                  <a:pt x="327" y="3909"/>
                </a:lnTo>
                <a:lnTo>
                  <a:pt x="335" y="3953"/>
                </a:lnTo>
                <a:lnTo>
                  <a:pt x="415" y="3944"/>
                </a:lnTo>
                <a:lnTo>
                  <a:pt x="415" y="3979"/>
                </a:lnTo>
                <a:lnTo>
                  <a:pt x="503" y="3953"/>
                </a:lnTo>
                <a:lnTo>
                  <a:pt x="530" y="3988"/>
                </a:lnTo>
                <a:lnTo>
                  <a:pt x="591" y="3935"/>
                </a:lnTo>
                <a:lnTo>
                  <a:pt x="582" y="3882"/>
                </a:lnTo>
                <a:lnTo>
                  <a:pt x="627" y="3838"/>
                </a:lnTo>
                <a:lnTo>
                  <a:pt x="715" y="3865"/>
                </a:lnTo>
                <a:lnTo>
                  <a:pt x="741" y="3926"/>
                </a:lnTo>
                <a:lnTo>
                  <a:pt x="803" y="3891"/>
                </a:lnTo>
                <a:lnTo>
                  <a:pt x="891" y="3873"/>
                </a:lnTo>
                <a:lnTo>
                  <a:pt x="935" y="3794"/>
                </a:lnTo>
                <a:lnTo>
                  <a:pt x="1015" y="3776"/>
                </a:lnTo>
                <a:lnTo>
                  <a:pt x="1024" y="3706"/>
                </a:lnTo>
                <a:lnTo>
                  <a:pt x="1015" y="3670"/>
                </a:lnTo>
                <a:lnTo>
                  <a:pt x="1059" y="3635"/>
                </a:lnTo>
                <a:lnTo>
                  <a:pt x="1006" y="3582"/>
                </a:lnTo>
                <a:lnTo>
                  <a:pt x="1059" y="3520"/>
                </a:lnTo>
                <a:lnTo>
                  <a:pt x="1112" y="3476"/>
                </a:lnTo>
                <a:lnTo>
                  <a:pt x="1183" y="3485"/>
                </a:lnTo>
                <a:lnTo>
                  <a:pt x="1174" y="3432"/>
                </a:lnTo>
                <a:lnTo>
                  <a:pt x="1191" y="3388"/>
                </a:lnTo>
                <a:lnTo>
                  <a:pt x="1138" y="3335"/>
                </a:lnTo>
                <a:lnTo>
                  <a:pt x="1191" y="3282"/>
                </a:lnTo>
                <a:lnTo>
                  <a:pt x="1262" y="3273"/>
                </a:lnTo>
                <a:lnTo>
                  <a:pt x="1315" y="3229"/>
                </a:lnTo>
                <a:lnTo>
                  <a:pt x="1359" y="3282"/>
                </a:lnTo>
                <a:lnTo>
                  <a:pt x="1412" y="3256"/>
                </a:lnTo>
                <a:lnTo>
                  <a:pt x="1394" y="3194"/>
                </a:lnTo>
                <a:lnTo>
                  <a:pt x="1465" y="3212"/>
                </a:lnTo>
                <a:lnTo>
                  <a:pt x="1491" y="3176"/>
                </a:lnTo>
                <a:lnTo>
                  <a:pt x="1500" y="3123"/>
                </a:lnTo>
                <a:lnTo>
                  <a:pt x="1553" y="3123"/>
                </a:lnTo>
                <a:lnTo>
                  <a:pt x="1580" y="3070"/>
                </a:lnTo>
                <a:lnTo>
                  <a:pt x="1641" y="3070"/>
                </a:lnTo>
                <a:lnTo>
                  <a:pt x="1641" y="3035"/>
                </a:lnTo>
                <a:lnTo>
                  <a:pt x="1739" y="3053"/>
                </a:lnTo>
                <a:lnTo>
                  <a:pt x="1809" y="3044"/>
                </a:lnTo>
                <a:lnTo>
                  <a:pt x="1809" y="2991"/>
                </a:lnTo>
                <a:lnTo>
                  <a:pt x="1818" y="2920"/>
                </a:lnTo>
                <a:lnTo>
                  <a:pt x="1853" y="2903"/>
                </a:lnTo>
                <a:lnTo>
                  <a:pt x="1906" y="2947"/>
                </a:lnTo>
                <a:lnTo>
                  <a:pt x="1959" y="2885"/>
                </a:lnTo>
                <a:lnTo>
                  <a:pt x="2030" y="2920"/>
                </a:lnTo>
                <a:lnTo>
                  <a:pt x="2100" y="2920"/>
                </a:lnTo>
                <a:lnTo>
                  <a:pt x="2180" y="2876"/>
                </a:lnTo>
                <a:lnTo>
                  <a:pt x="2224" y="2929"/>
                </a:lnTo>
                <a:lnTo>
                  <a:pt x="2277" y="2903"/>
                </a:lnTo>
                <a:lnTo>
                  <a:pt x="2303" y="2947"/>
                </a:lnTo>
                <a:lnTo>
                  <a:pt x="2365" y="2920"/>
                </a:lnTo>
                <a:lnTo>
                  <a:pt x="2427" y="2947"/>
                </a:lnTo>
                <a:lnTo>
                  <a:pt x="2471" y="2894"/>
                </a:lnTo>
                <a:lnTo>
                  <a:pt x="2542" y="2894"/>
                </a:lnTo>
                <a:lnTo>
                  <a:pt x="2630" y="2894"/>
                </a:lnTo>
                <a:lnTo>
                  <a:pt x="2674" y="2841"/>
                </a:lnTo>
                <a:lnTo>
                  <a:pt x="2736" y="2850"/>
                </a:lnTo>
                <a:lnTo>
                  <a:pt x="2762" y="2788"/>
                </a:lnTo>
                <a:lnTo>
                  <a:pt x="2850" y="2806"/>
                </a:lnTo>
                <a:lnTo>
                  <a:pt x="2912" y="2770"/>
                </a:lnTo>
                <a:lnTo>
                  <a:pt x="3142" y="2770"/>
                </a:lnTo>
                <a:lnTo>
                  <a:pt x="3124" y="2709"/>
                </a:lnTo>
                <a:lnTo>
                  <a:pt x="3212" y="2691"/>
                </a:lnTo>
                <a:lnTo>
                  <a:pt x="3265" y="2656"/>
                </a:lnTo>
                <a:lnTo>
                  <a:pt x="3256" y="2603"/>
                </a:lnTo>
                <a:lnTo>
                  <a:pt x="3345" y="2603"/>
                </a:lnTo>
                <a:lnTo>
                  <a:pt x="3353" y="2559"/>
                </a:lnTo>
                <a:lnTo>
                  <a:pt x="3406" y="2541"/>
                </a:lnTo>
                <a:lnTo>
                  <a:pt x="3477" y="2541"/>
                </a:lnTo>
                <a:lnTo>
                  <a:pt x="3530" y="2514"/>
                </a:lnTo>
                <a:lnTo>
                  <a:pt x="3592" y="2532"/>
                </a:lnTo>
                <a:lnTo>
                  <a:pt x="3654" y="2541"/>
                </a:lnTo>
                <a:lnTo>
                  <a:pt x="3724" y="2532"/>
                </a:lnTo>
                <a:lnTo>
                  <a:pt x="3812" y="2541"/>
                </a:lnTo>
                <a:lnTo>
                  <a:pt x="3865" y="2550"/>
                </a:lnTo>
                <a:lnTo>
                  <a:pt x="3971" y="2470"/>
                </a:lnTo>
                <a:lnTo>
                  <a:pt x="4051" y="2364"/>
                </a:lnTo>
                <a:lnTo>
                  <a:pt x="4033" y="2347"/>
                </a:lnTo>
              </a:path>
            </a:pathLst>
          </a:custGeom>
          <a:solidFill>
            <a:srgbClr val="208DB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CO"/>
          </a:p>
        </p:txBody>
      </p:sp>
      <p:sp>
        <p:nvSpPr>
          <p:cNvPr id="8205" name="Freeform 8">
            <a:extLst>
              <a:ext uri="{FF2B5EF4-FFF2-40B4-BE49-F238E27FC236}">
                <a16:creationId xmlns:a16="http://schemas.microsoft.com/office/drawing/2014/main" id="{71EDD978-2203-431D-8172-49C9713A4841}"/>
              </a:ext>
            </a:extLst>
          </p:cNvPr>
          <p:cNvSpPr>
            <a:spLocks noChangeArrowheads="1"/>
          </p:cNvSpPr>
          <p:nvPr/>
        </p:nvSpPr>
        <p:spPr bwMode="auto">
          <a:xfrm>
            <a:off x="3584576" y="66676"/>
            <a:ext cx="1044575" cy="809625"/>
          </a:xfrm>
          <a:custGeom>
            <a:avLst/>
            <a:gdLst>
              <a:gd name="T0" fmla="*/ 390411 w 2903"/>
              <a:gd name="T1" fmla="*/ 786966 h 2251"/>
              <a:gd name="T2" fmla="*/ 390411 w 2903"/>
              <a:gd name="T3" fmla="*/ 752077 h 2251"/>
              <a:gd name="T4" fmla="*/ 418838 w 2903"/>
              <a:gd name="T5" fmla="*/ 717189 h 2251"/>
              <a:gd name="T6" fmla="*/ 444025 w 2903"/>
              <a:gd name="T7" fmla="*/ 663238 h 2251"/>
              <a:gd name="T8" fmla="*/ 463096 w 2903"/>
              <a:gd name="T9" fmla="*/ 615761 h 2251"/>
              <a:gd name="T10" fmla="*/ 482167 w 2903"/>
              <a:gd name="T11" fmla="*/ 574399 h 2251"/>
              <a:gd name="T12" fmla="*/ 545496 w 2903"/>
              <a:gd name="T13" fmla="*/ 526922 h 2251"/>
              <a:gd name="T14" fmla="*/ 602709 w 2903"/>
              <a:gd name="T15" fmla="*/ 501385 h 2251"/>
              <a:gd name="T16" fmla="*/ 659921 w 2903"/>
              <a:gd name="T17" fmla="*/ 409308 h 2251"/>
              <a:gd name="T18" fmla="*/ 691586 w 2903"/>
              <a:gd name="T19" fmla="*/ 361832 h 2251"/>
              <a:gd name="T20" fmla="*/ 717133 w 2903"/>
              <a:gd name="T21" fmla="*/ 320469 h 2251"/>
              <a:gd name="T22" fmla="*/ 809249 w 2903"/>
              <a:gd name="T23" fmla="*/ 301406 h 2251"/>
              <a:gd name="T24" fmla="*/ 891649 w 2903"/>
              <a:gd name="T25" fmla="*/ 272992 h 2251"/>
              <a:gd name="T26" fmla="*/ 958577 w 2903"/>
              <a:gd name="T27" fmla="*/ 241341 h 2251"/>
              <a:gd name="T28" fmla="*/ 1015789 w 2903"/>
              <a:gd name="T29" fmla="*/ 193504 h 2251"/>
              <a:gd name="T30" fmla="*/ 1040977 w 2903"/>
              <a:gd name="T31" fmla="*/ 146027 h 2251"/>
              <a:gd name="T32" fmla="*/ 1006074 w 2903"/>
              <a:gd name="T33" fmla="*/ 85602 h 2251"/>
              <a:gd name="T34" fmla="*/ 939506 w 2903"/>
              <a:gd name="T35" fmla="*/ 41362 h 2251"/>
              <a:gd name="T36" fmla="*/ 850629 w 2903"/>
              <a:gd name="T37" fmla="*/ 6474 h 2251"/>
              <a:gd name="T38" fmla="*/ 786940 w 2903"/>
              <a:gd name="T39" fmla="*/ 3237 h 2251"/>
              <a:gd name="T40" fmla="*/ 786940 w 2903"/>
              <a:gd name="T41" fmla="*/ 44600 h 2251"/>
              <a:gd name="T42" fmla="*/ 739443 w 2903"/>
              <a:gd name="T43" fmla="*/ 60425 h 2251"/>
              <a:gd name="T44" fmla="*/ 736204 w 2903"/>
              <a:gd name="T45" fmla="*/ 104665 h 2251"/>
              <a:gd name="T46" fmla="*/ 688707 w 2903"/>
              <a:gd name="T47" fmla="*/ 130202 h 2251"/>
              <a:gd name="T48" fmla="*/ 647327 w 2903"/>
              <a:gd name="T49" fmla="*/ 101428 h 2251"/>
              <a:gd name="T50" fmla="*/ 621779 w 2903"/>
              <a:gd name="T51" fmla="*/ 161853 h 2251"/>
              <a:gd name="T52" fmla="*/ 586876 w 2903"/>
              <a:gd name="T53" fmla="*/ 231630 h 2251"/>
              <a:gd name="T54" fmla="*/ 529664 w 2903"/>
              <a:gd name="T55" fmla="*/ 260404 h 2251"/>
              <a:gd name="T56" fmla="*/ 482167 w 2903"/>
              <a:gd name="T57" fmla="*/ 295292 h 2251"/>
              <a:gd name="T58" fmla="*/ 421716 w 2903"/>
              <a:gd name="T59" fmla="*/ 292055 h 2251"/>
              <a:gd name="T60" fmla="*/ 374579 w 2903"/>
              <a:gd name="T61" fmla="*/ 307880 h 2251"/>
              <a:gd name="T62" fmla="*/ 314128 w 2903"/>
              <a:gd name="T63" fmla="*/ 346006 h 2251"/>
              <a:gd name="T64" fmla="*/ 263393 w 2903"/>
              <a:gd name="T65" fmla="*/ 384131 h 2251"/>
              <a:gd name="T66" fmla="*/ 237845 w 2903"/>
              <a:gd name="T67" fmla="*/ 422257 h 2251"/>
              <a:gd name="T68" fmla="*/ 183871 w 2903"/>
              <a:gd name="T69" fmla="*/ 450671 h 2251"/>
              <a:gd name="T70" fmla="*/ 127019 w 2903"/>
              <a:gd name="T71" fmla="*/ 476208 h 2251"/>
              <a:gd name="T72" fmla="*/ 41020 w 2903"/>
              <a:gd name="T73" fmla="*/ 479085 h 2251"/>
              <a:gd name="T74" fmla="*/ 6117 w 2903"/>
              <a:gd name="T75" fmla="*/ 530159 h 2251"/>
              <a:gd name="T76" fmla="*/ 0 w 2903"/>
              <a:gd name="T77" fmla="*/ 599935 h 2251"/>
              <a:gd name="T78" fmla="*/ 25188 w 2903"/>
              <a:gd name="T79" fmla="*/ 634824 h 2251"/>
              <a:gd name="T80" fmla="*/ 63329 w 2903"/>
              <a:gd name="T81" fmla="*/ 647412 h 2251"/>
              <a:gd name="T82" fmla="*/ 148968 w 2903"/>
              <a:gd name="T83" fmla="*/ 634824 h 2251"/>
              <a:gd name="T84" fmla="*/ 168039 w 2903"/>
              <a:gd name="T85" fmla="*/ 663238 h 2251"/>
              <a:gd name="T86" fmla="*/ 200063 w 2903"/>
              <a:gd name="T87" fmla="*/ 675826 h 2251"/>
              <a:gd name="T88" fmla="*/ 237845 w 2903"/>
              <a:gd name="T89" fmla="*/ 704600 h 2251"/>
              <a:gd name="T90" fmla="*/ 247560 w 2903"/>
              <a:gd name="T91" fmla="*/ 745963 h 2251"/>
              <a:gd name="T92" fmla="*/ 212657 w 2903"/>
              <a:gd name="T93" fmla="*/ 786966 h 2251"/>
              <a:gd name="T94" fmla="*/ 237845 w 2903"/>
              <a:gd name="T95" fmla="*/ 809265 h 2251"/>
              <a:gd name="T96" fmla="*/ 292179 w 2903"/>
              <a:gd name="T97" fmla="*/ 796677 h 2251"/>
              <a:gd name="T98" fmla="*/ 342914 w 2903"/>
              <a:gd name="T99" fmla="*/ 799914 h 225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903" h="2251">
                <a:moveTo>
                  <a:pt x="1032" y="2241"/>
                </a:moveTo>
                <a:lnTo>
                  <a:pt x="1085" y="2188"/>
                </a:lnTo>
                <a:lnTo>
                  <a:pt x="1085" y="2144"/>
                </a:lnTo>
                <a:lnTo>
                  <a:pt x="1085" y="2091"/>
                </a:lnTo>
                <a:lnTo>
                  <a:pt x="1129" y="2047"/>
                </a:lnTo>
                <a:lnTo>
                  <a:pt x="1164" y="1994"/>
                </a:lnTo>
                <a:lnTo>
                  <a:pt x="1190" y="1941"/>
                </a:lnTo>
                <a:lnTo>
                  <a:pt x="1234" y="1844"/>
                </a:lnTo>
                <a:lnTo>
                  <a:pt x="1261" y="1774"/>
                </a:lnTo>
                <a:lnTo>
                  <a:pt x="1287" y="1712"/>
                </a:lnTo>
                <a:lnTo>
                  <a:pt x="1340" y="1659"/>
                </a:lnTo>
                <a:lnTo>
                  <a:pt x="1340" y="1597"/>
                </a:lnTo>
                <a:lnTo>
                  <a:pt x="1428" y="1527"/>
                </a:lnTo>
                <a:lnTo>
                  <a:pt x="1516" y="1465"/>
                </a:lnTo>
                <a:lnTo>
                  <a:pt x="1622" y="1447"/>
                </a:lnTo>
                <a:lnTo>
                  <a:pt x="1675" y="1394"/>
                </a:lnTo>
                <a:lnTo>
                  <a:pt x="1728" y="1315"/>
                </a:lnTo>
                <a:lnTo>
                  <a:pt x="1834" y="1138"/>
                </a:lnTo>
                <a:lnTo>
                  <a:pt x="1869" y="1076"/>
                </a:lnTo>
                <a:lnTo>
                  <a:pt x="1922" y="1006"/>
                </a:lnTo>
                <a:lnTo>
                  <a:pt x="1940" y="953"/>
                </a:lnTo>
                <a:lnTo>
                  <a:pt x="1993" y="891"/>
                </a:lnTo>
                <a:lnTo>
                  <a:pt x="2090" y="865"/>
                </a:lnTo>
                <a:lnTo>
                  <a:pt x="2249" y="838"/>
                </a:lnTo>
                <a:lnTo>
                  <a:pt x="2337" y="794"/>
                </a:lnTo>
                <a:lnTo>
                  <a:pt x="2478" y="759"/>
                </a:lnTo>
                <a:lnTo>
                  <a:pt x="2567" y="732"/>
                </a:lnTo>
                <a:lnTo>
                  <a:pt x="2664" y="671"/>
                </a:lnTo>
                <a:lnTo>
                  <a:pt x="2708" y="591"/>
                </a:lnTo>
                <a:lnTo>
                  <a:pt x="2823" y="538"/>
                </a:lnTo>
                <a:lnTo>
                  <a:pt x="2902" y="476"/>
                </a:lnTo>
                <a:lnTo>
                  <a:pt x="2893" y="406"/>
                </a:lnTo>
                <a:lnTo>
                  <a:pt x="2840" y="309"/>
                </a:lnTo>
                <a:lnTo>
                  <a:pt x="2796" y="238"/>
                </a:lnTo>
                <a:lnTo>
                  <a:pt x="2717" y="168"/>
                </a:lnTo>
                <a:lnTo>
                  <a:pt x="2611" y="115"/>
                </a:lnTo>
                <a:lnTo>
                  <a:pt x="2478" y="71"/>
                </a:lnTo>
                <a:lnTo>
                  <a:pt x="2364" y="18"/>
                </a:lnTo>
                <a:lnTo>
                  <a:pt x="2284" y="0"/>
                </a:lnTo>
                <a:lnTo>
                  <a:pt x="2187" y="9"/>
                </a:lnTo>
                <a:lnTo>
                  <a:pt x="2134" y="62"/>
                </a:lnTo>
                <a:lnTo>
                  <a:pt x="2187" y="124"/>
                </a:lnTo>
                <a:lnTo>
                  <a:pt x="2161" y="185"/>
                </a:lnTo>
                <a:lnTo>
                  <a:pt x="2055" y="168"/>
                </a:lnTo>
                <a:lnTo>
                  <a:pt x="1993" y="212"/>
                </a:lnTo>
                <a:lnTo>
                  <a:pt x="2046" y="291"/>
                </a:lnTo>
                <a:lnTo>
                  <a:pt x="2020" y="353"/>
                </a:lnTo>
                <a:lnTo>
                  <a:pt x="1914" y="362"/>
                </a:lnTo>
                <a:lnTo>
                  <a:pt x="1869" y="291"/>
                </a:lnTo>
                <a:lnTo>
                  <a:pt x="1799" y="282"/>
                </a:lnTo>
                <a:lnTo>
                  <a:pt x="1737" y="309"/>
                </a:lnTo>
                <a:lnTo>
                  <a:pt x="1728" y="450"/>
                </a:lnTo>
                <a:lnTo>
                  <a:pt x="1667" y="574"/>
                </a:lnTo>
                <a:lnTo>
                  <a:pt x="1631" y="644"/>
                </a:lnTo>
                <a:lnTo>
                  <a:pt x="1534" y="688"/>
                </a:lnTo>
                <a:lnTo>
                  <a:pt x="1472" y="724"/>
                </a:lnTo>
                <a:lnTo>
                  <a:pt x="1437" y="776"/>
                </a:lnTo>
                <a:lnTo>
                  <a:pt x="1340" y="821"/>
                </a:lnTo>
                <a:lnTo>
                  <a:pt x="1243" y="803"/>
                </a:lnTo>
                <a:lnTo>
                  <a:pt x="1172" y="812"/>
                </a:lnTo>
                <a:lnTo>
                  <a:pt x="1120" y="847"/>
                </a:lnTo>
                <a:lnTo>
                  <a:pt x="1041" y="856"/>
                </a:lnTo>
                <a:lnTo>
                  <a:pt x="953" y="909"/>
                </a:lnTo>
                <a:lnTo>
                  <a:pt x="873" y="962"/>
                </a:lnTo>
                <a:lnTo>
                  <a:pt x="820" y="1041"/>
                </a:lnTo>
                <a:lnTo>
                  <a:pt x="732" y="1068"/>
                </a:lnTo>
                <a:lnTo>
                  <a:pt x="661" y="1112"/>
                </a:lnTo>
                <a:lnTo>
                  <a:pt x="661" y="1174"/>
                </a:lnTo>
                <a:lnTo>
                  <a:pt x="564" y="1191"/>
                </a:lnTo>
                <a:lnTo>
                  <a:pt x="511" y="1253"/>
                </a:lnTo>
                <a:lnTo>
                  <a:pt x="441" y="1306"/>
                </a:lnTo>
                <a:lnTo>
                  <a:pt x="353" y="1324"/>
                </a:lnTo>
                <a:lnTo>
                  <a:pt x="211" y="1324"/>
                </a:lnTo>
                <a:lnTo>
                  <a:pt x="114" y="1332"/>
                </a:lnTo>
                <a:lnTo>
                  <a:pt x="97" y="1394"/>
                </a:lnTo>
                <a:lnTo>
                  <a:pt x="17" y="1474"/>
                </a:lnTo>
                <a:lnTo>
                  <a:pt x="8" y="1571"/>
                </a:lnTo>
                <a:lnTo>
                  <a:pt x="0" y="1668"/>
                </a:lnTo>
                <a:lnTo>
                  <a:pt x="26" y="1729"/>
                </a:lnTo>
                <a:lnTo>
                  <a:pt x="70" y="1765"/>
                </a:lnTo>
                <a:lnTo>
                  <a:pt x="61" y="1809"/>
                </a:lnTo>
                <a:lnTo>
                  <a:pt x="176" y="1800"/>
                </a:lnTo>
                <a:lnTo>
                  <a:pt x="300" y="1765"/>
                </a:lnTo>
                <a:lnTo>
                  <a:pt x="414" y="1765"/>
                </a:lnTo>
                <a:lnTo>
                  <a:pt x="476" y="1774"/>
                </a:lnTo>
                <a:lnTo>
                  <a:pt x="467" y="1844"/>
                </a:lnTo>
                <a:lnTo>
                  <a:pt x="450" y="1915"/>
                </a:lnTo>
                <a:lnTo>
                  <a:pt x="556" y="1879"/>
                </a:lnTo>
                <a:lnTo>
                  <a:pt x="600" y="1941"/>
                </a:lnTo>
                <a:lnTo>
                  <a:pt x="661" y="1959"/>
                </a:lnTo>
                <a:lnTo>
                  <a:pt x="706" y="2012"/>
                </a:lnTo>
                <a:lnTo>
                  <a:pt x="688" y="2074"/>
                </a:lnTo>
                <a:lnTo>
                  <a:pt x="644" y="2118"/>
                </a:lnTo>
                <a:lnTo>
                  <a:pt x="591" y="2188"/>
                </a:lnTo>
                <a:lnTo>
                  <a:pt x="653" y="2206"/>
                </a:lnTo>
                <a:lnTo>
                  <a:pt x="661" y="2250"/>
                </a:lnTo>
                <a:lnTo>
                  <a:pt x="732" y="2215"/>
                </a:lnTo>
                <a:lnTo>
                  <a:pt x="812" y="2215"/>
                </a:lnTo>
                <a:lnTo>
                  <a:pt x="864" y="2232"/>
                </a:lnTo>
                <a:lnTo>
                  <a:pt x="953" y="2224"/>
                </a:lnTo>
                <a:lnTo>
                  <a:pt x="1032" y="2241"/>
                </a:lnTo>
              </a:path>
            </a:pathLst>
          </a:custGeom>
          <a:solidFill>
            <a:srgbClr val="7ADDFD"/>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CO"/>
          </a:p>
        </p:txBody>
      </p:sp>
      <p:sp>
        <p:nvSpPr>
          <p:cNvPr id="8206" name="Freeform 9">
            <a:extLst>
              <a:ext uri="{FF2B5EF4-FFF2-40B4-BE49-F238E27FC236}">
                <a16:creationId xmlns:a16="http://schemas.microsoft.com/office/drawing/2014/main" id="{C8F318D0-85CA-4079-8C93-C883EBF01A3E}"/>
              </a:ext>
            </a:extLst>
          </p:cNvPr>
          <p:cNvSpPr>
            <a:spLocks noChangeArrowheads="1"/>
          </p:cNvSpPr>
          <p:nvPr/>
        </p:nvSpPr>
        <p:spPr bwMode="auto">
          <a:xfrm>
            <a:off x="3054350" y="533401"/>
            <a:ext cx="577850" cy="906463"/>
          </a:xfrm>
          <a:custGeom>
            <a:avLst/>
            <a:gdLst>
              <a:gd name="T0" fmla="*/ 551960 w 1607"/>
              <a:gd name="T1" fmla="*/ 200315 h 2516"/>
              <a:gd name="T2" fmla="*/ 558433 w 1607"/>
              <a:gd name="T3" fmla="*/ 244990 h 2516"/>
              <a:gd name="T4" fmla="*/ 568141 w 1607"/>
              <a:gd name="T5" fmla="*/ 295789 h 2516"/>
              <a:gd name="T6" fmla="*/ 536138 w 1607"/>
              <a:gd name="T7" fmla="*/ 327494 h 2516"/>
              <a:gd name="T8" fmla="*/ 482201 w 1607"/>
              <a:gd name="T9" fmla="*/ 346588 h 2516"/>
              <a:gd name="T10" fmla="*/ 418914 w 1607"/>
              <a:gd name="T11" fmla="*/ 375050 h 2516"/>
              <a:gd name="T12" fmla="*/ 390148 w 1607"/>
              <a:gd name="T13" fmla="*/ 416483 h 2516"/>
              <a:gd name="T14" fmla="*/ 374326 w 1607"/>
              <a:gd name="T15" fmla="*/ 477009 h 2516"/>
              <a:gd name="T16" fmla="*/ 409206 w 1607"/>
              <a:gd name="T17" fmla="*/ 533933 h 2516"/>
              <a:gd name="T18" fmla="*/ 476088 w 1607"/>
              <a:gd name="T19" fmla="*/ 587975 h 2516"/>
              <a:gd name="T20" fmla="*/ 504495 w 1607"/>
              <a:gd name="T21" fmla="*/ 645260 h 2516"/>
              <a:gd name="T22" fmla="*/ 469615 w 1607"/>
              <a:gd name="T23" fmla="*/ 664355 h 2516"/>
              <a:gd name="T24" fmla="*/ 396620 w 1607"/>
              <a:gd name="T25" fmla="*/ 664355 h 2516"/>
              <a:gd name="T26" fmla="*/ 374326 w 1607"/>
              <a:gd name="T27" fmla="*/ 696059 h 2516"/>
              <a:gd name="T28" fmla="*/ 374326 w 1607"/>
              <a:gd name="T29" fmla="*/ 718396 h 2516"/>
              <a:gd name="T30" fmla="*/ 422151 w 1607"/>
              <a:gd name="T31" fmla="*/ 750461 h 2516"/>
              <a:gd name="T32" fmla="*/ 434736 w 1607"/>
              <a:gd name="T33" fmla="*/ 798018 h 2516"/>
              <a:gd name="T34" fmla="*/ 453794 w 1607"/>
              <a:gd name="T35" fmla="*/ 820355 h 2516"/>
              <a:gd name="T36" fmla="*/ 472852 w 1607"/>
              <a:gd name="T37" fmla="*/ 839450 h 2516"/>
              <a:gd name="T38" fmla="*/ 501259 w 1607"/>
              <a:gd name="T39" fmla="*/ 861427 h 2516"/>
              <a:gd name="T40" fmla="*/ 482201 w 1607"/>
              <a:gd name="T41" fmla="*/ 906102 h 2516"/>
              <a:gd name="T42" fmla="*/ 422151 w 1607"/>
              <a:gd name="T43" fmla="*/ 899617 h 2516"/>
              <a:gd name="T44" fmla="*/ 384035 w 1607"/>
              <a:gd name="T45" fmla="*/ 902859 h 2516"/>
              <a:gd name="T46" fmla="*/ 349155 w 1607"/>
              <a:gd name="T47" fmla="*/ 874397 h 2516"/>
              <a:gd name="T48" fmla="*/ 295218 w 1607"/>
              <a:gd name="T49" fmla="*/ 845575 h 2516"/>
              <a:gd name="T50" fmla="*/ 263215 w 1607"/>
              <a:gd name="T51" fmla="*/ 810628 h 2516"/>
              <a:gd name="T52" fmla="*/ 228335 w 1607"/>
              <a:gd name="T53" fmla="*/ 785408 h 2516"/>
              <a:gd name="T54" fmla="*/ 174398 w 1607"/>
              <a:gd name="T55" fmla="*/ 794776 h 2516"/>
              <a:gd name="T56" fmla="*/ 130169 w 1607"/>
              <a:gd name="T57" fmla="*/ 750461 h 2516"/>
              <a:gd name="T58" fmla="*/ 76232 w 1607"/>
              <a:gd name="T59" fmla="*/ 740734 h 2516"/>
              <a:gd name="T60" fmla="*/ 79468 w 1607"/>
              <a:gd name="T61" fmla="*/ 689934 h 2516"/>
              <a:gd name="T62" fmla="*/ 69759 w 1607"/>
              <a:gd name="T63" fmla="*/ 654987 h 2516"/>
              <a:gd name="T64" fmla="*/ 85581 w 1607"/>
              <a:gd name="T65" fmla="*/ 607070 h 2516"/>
              <a:gd name="T66" fmla="*/ 50701 w 1607"/>
              <a:gd name="T67" fmla="*/ 587975 h 2516"/>
              <a:gd name="T68" fmla="*/ 41352 w 1607"/>
              <a:gd name="T69" fmla="*/ 546904 h 2516"/>
              <a:gd name="T70" fmla="*/ 66523 w 1607"/>
              <a:gd name="T71" fmla="*/ 518081 h 2516"/>
              <a:gd name="T72" fmla="*/ 25171 w 1607"/>
              <a:gd name="T73" fmla="*/ 479892 h 2516"/>
              <a:gd name="T74" fmla="*/ 19058 w 1607"/>
              <a:gd name="T75" fmla="*/ 448187 h 2516"/>
              <a:gd name="T76" fmla="*/ 28407 w 1607"/>
              <a:gd name="T77" fmla="*/ 407115 h 2516"/>
              <a:gd name="T78" fmla="*/ 44229 w 1607"/>
              <a:gd name="T79" fmla="*/ 368926 h 2516"/>
              <a:gd name="T80" fmla="*/ 57174 w 1607"/>
              <a:gd name="T81" fmla="*/ 324251 h 2516"/>
              <a:gd name="T82" fmla="*/ 82345 w 1607"/>
              <a:gd name="T83" fmla="*/ 282819 h 2516"/>
              <a:gd name="T84" fmla="*/ 76232 w 1607"/>
              <a:gd name="T85" fmla="*/ 238505 h 2516"/>
              <a:gd name="T86" fmla="*/ 79468 w 1607"/>
              <a:gd name="T87" fmla="*/ 193830 h 2516"/>
              <a:gd name="T88" fmla="*/ 98166 w 1607"/>
              <a:gd name="T89" fmla="*/ 143031 h 2516"/>
              <a:gd name="T90" fmla="*/ 152104 w 1607"/>
              <a:gd name="T91" fmla="*/ 133664 h 2516"/>
              <a:gd name="T92" fmla="*/ 225099 w 1607"/>
              <a:gd name="T93" fmla="*/ 143031 h 2516"/>
              <a:gd name="T94" fmla="*/ 307803 w 1607"/>
              <a:gd name="T95" fmla="*/ 123936 h 2516"/>
              <a:gd name="T96" fmla="*/ 301331 w 1607"/>
              <a:gd name="T97" fmla="*/ 50799 h 2516"/>
              <a:gd name="T98" fmla="*/ 326861 w 1607"/>
              <a:gd name="T99" fmla="*/ 22337 h 2516"/>
              <a:gd name="T100" fmla="*/ 358504 w 1607"/>
              <a:gd name="T101" fmla="*/ 0 h 2516"/>
              <a:gd name="T102" fmla="*/ 405969 w 1607"/>
              <a:gd name="T103" fmla="*/ 9728 h 2516"/>
              <a:gd name="T104" fmla="*/ 478965 w 1607"/>
              <a:gd name="T105" fmla="*/ 22337 h 2516"/>
              <a:gd name="T106" fmla="*/ 545847 w 1607"/>
              <a:gd name="T107" fmla="*/ 19095 h 2516"/>
              <a:gd name="T108" fmla="*/ 564905 w 1607"/>
              <a:gd name="T109" fmla="*/ 34947 h 2516"/>
              <a:gd name="T110" fmla="*/ 532902 w 1607"/>
              <a:gd name="T111" fmla="*/ 98716 h 2516"/>
              <a:gd name="T112" fmla="*/ 539375 w 1607"/>
              <a:gd name="T113" fmla="*/ 155641 h 2516"/>
              <a:gd name="T114" fmla="*/ 551960 w 1607"/>
              <a:gd name="T115" fmla="*/ 184463 h 251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607" h="2516">
                <a:moveTo>
                  <a:pt x="1491" y="556"/>
                </a:moveTo>
                <a:lnTo>
                  <a:pt x="1535" y="556"/>
                </a:lnTo>
                <a:lnTo>
                  <a:pt x="1606" y="600"/>
                </a:lnTo>
                <a:lnTo>
                  <a:pt x="1553" y="680"/>
                </a:lnTo>
                <a:lnTo>
                  <a:pt x="1571" y="741"/>
                </a:lnTo>
                <a:lnTo>
                  <a:pt x="1580" y="821"/>
                </a:lnTo>
                <a:lnTo>
                  <a:pt x="1509" y="847"/>
                </a:lnTo>
                <a:lnTo>
                  <a:pt x="1491" y="909"/>
                </a:lnTo>
                <a:lnTo>
                  <a:pt x="1421" y="927"/>
                </a:lnTo>
                <a:lnTo>
                  <a:pt x="1341" y="962"/>
                </a:lnTo>
                <a:lnTo>
                  <a:pt x="1244" y="971"/>
                </a:lnTo>
                <a:lnTo>
                  <a:pt x="1165" y="1041"/>
                </a:lnTo>
                <a:lnTo>
                  <a:pt x="1138" y="1112"/>
                </a:lnTo>
                <a:lnTo>
                  <a:pt x="1085" y="1156"/>
                </a:lnTo>
                <a:lnTo>
                  <a:pt x="1041" y="1218"/>
                </a:lnTo>
                <a:lnTo>
                  <a:pt x="1041" y="1324"/>
                </a:lnTo>
                <a:lnTo>
                  <a:pt x="1059" y="1403"/>
                </a:lnTo>
                <a:lnTo>
                  <a:pt x="1138" y="1482"/>
                </a:lnTo>
                <a:lnTo>
                  <a:pt x="1235" y="1553"/>
                </a:lnTo>
                <a:lnTo>
                  <a:pt x="1324" y="1632"/>
                </a:lnTo>
                <a:lnTo>
                  <a:pt x="1377" y="1721"/>
                </a:lnTo>
                <a:lnTo>
                  <a:pt x="1403" y="1791"/>
                </a:lnTo>
                <a:lnTo>
                  <a:pt x="1403" y="1853"/>
                </a:lnTo>
                <a:lnTo>
                  <a:pt x="1306" y="1844"/>
                </a:lnTo>
                <a:lnTo>
                  <a:pt x="1235" y="1853"/>
                </a:lnTo>
                <a:lnTo>
                  <a:pt x="1103" y="1844"/>
                </a:lnTo>
                <a:lnTo>
                  <a:pt x="1050" y="1862"/>
                </a:lnTo>
                <a:lnTo>
                  <a:pt x="1041" y="1932"/>
                </a:lnTo>
                <a:lnTo>
                  <a:pt x="971" y="1959"/>
                </a:lnTo>
                <a:lnTo>
                  <a:pt x="1041" y="1994"/>
                </a:lnTo>
                <a:lnTo>
                  <a:pt x="1121" y="2021"/>
                </a:lnTo>
                <a:lnTo>
                  <a:pt x="1174" y="2083"/>
                </a:lnTo>
                <a:lnTo>
                  <a:pt x="1218" y="2153"/>
                </a:lnTo>
                <a:lnTo>
                  <a:pt x="1209" y="2215"/>
                </a:lnTo>
                <a:lnTo>
                  <a:pt x="1200" y="2277"/>
                </a:lnTo>
                <a:lnTo>
                  <a:pt x="1262" y="2277"/>
                </a:lnTo>
                <a:lnTo>
                  <a:pt x="1306" y="2277"/>
                </a:lnTo>
                <a:lnTo>
                  <a:pt x="1315" y="2330"/>
                </a:lnTo>
                <a:lnTo>
                  <a:pt x="1341" y="2391"/>
                </a:lnTo>
                <a:lnTo>
                  <a:pt x="1394" y="2391"/>
                </a:lnTo>
                <a:lnTo>
                  <a:pt x="1377" y="2453"/>
                </a:lnTo>
                <a:lnTo>
                  <a:pt x="1341" y="2515"/>
                </a:lnTo>
                <a:lnTo>
                  <a:pt x="1253" y="2506"/>
                </a:lnTo>
                <a:lnTo>
                  <a:pt x="1174" y="2497"/>
                </a:lnTo>
                <a:lnTo>
                  <a:pt x="1129" y="2462"/>
                </a:lnTo>
                <a:lnTo>
                  <a:pt x="1068" y="2506"/>
                </a:lnTo>
                <a:lnTo>
                  <a:pt x="1006" y="2497"/>
                </a:lnTo>
                <a:lnTo>
                  <a:pt x="971" y="2427"/>
                </a:lnTo>
                <a:lnTo>
                  <a:pt x="900" y="2409"/>
                </a:lnTo>
                <a:lnTo>
                  <a:pt x="821" y="2347"/>
                </a:lnTo>
                <a:lnTo>
                  <a:pt x="794" y="2277"/>
                </a:lnTo>
                <a:lnTo>
                  <a:pt x="732" y="2250"/>
                </a:lnTo>
                <a:lnTo>
                  <a:pt x="671" y="2277"/>
                </a:lnTo>
                <a:lnTo>
                  <a:pt x="635" y="2180"/>
                </a:lnTo>
                <a:lnTo>
                  <a:pt x="582" y="2241"/>
                </a:lnTo>
                <a:lnTo>
                  <a:pt x="485" y="2206"/>
                </a:lnTo>
                <a:lnTo>
                  <a:pt x="432" y="2144"/>
                </a:lnTo>
                <a:lnTo>
                  <a:pt x="362" y="2083"/>
                </a:lnTo>
                <a:lnTo>
                  <a:pt x="291" y="2038"/>
                </a:lnTo>
                <a:lnTo>
                  <a:pt x="212" y="2056"/>
                </a:lnTo>
                <a:lnTo>
                  <a:pt x="203" y="1985"/>
                </a:lnTo>
                <a:lnTo>
                  <a:pt x="221" y="1915"/>
                </a:lnTo>
                <a:lnTo>
                  <a:pt x="229" y="1871"/>
                </a:lnTo>
                <a:lnTo>
                  <a:pt x="194" y="1818"/>
                </a:lnTo>
                <a:lnTo>
                  <a:pt x="159" y="1738"/>
                </a:lnTo>
                <a:lnTo>
                  <a:pt x="238" y="1685"/>
                </a:lnTo>
                <a:lnTo>
                  <a:pt x="194" y="1668"/>
                </a:lnTo>
                <a:lnTo>
                  <a:pt x="141" y="1632"/>
                </a:lnTo>
                <a:lnTo>
                  <a:pt x="123" y="1597"/>
                </a:lnTo>
                <a:lnTo>
                  <a:pt x="115" y="1518"/>
                </a:lnTo>
                <a:lnTo>
                  <a:pt x="176" y="1482"/>
                </a:lnTo>
                <a:lnTo>
                  <a:pt x="185" y="1438"/>
                </a:lnTo>
                <a:lnTo>
                  <a:pt x="123" y="1359"/>
                </a:lnTo>
                <a:lnTo>
                  <a:pt x="70" y="1332"/>
                </a:lnTo>
                <a:lnTo>
                  <a:pt x="0" y="1297"/>
                </a:lnTo>
                <a:lnTo>
                  <a:pt x="53" y="1244"/>
                </a:lnTo>
                <a:lnTo>
                  <a:pt x="35" y="1165"/>
                </a:lnTo>
                <a:lnTo>
                  <a:pt x="79" y="1130"/>
                </a:lnTo>
                <a:lnTo>
                  <a:pt x="106" y="1068"/>
                </a:lnTo>
                <a:lnTo>
                  <a:pt x="123" y="1024"/>
                </a:lnTo>
                <a:lnTo>
                  <a:pt x="150" y="953"/>
                </a:lnTo>
                <a:lnTo>
                  <a:pt x="159" y="900"/>
                </a:lnTo>
                <a:lnTo>
                  <a:pt x="203" y="838"/>
                </a:lnTo>
                <a:lnTo>
                  <a:pt x="229" y="785"/>
                </a:lnTo>
                <a:lnTo>
                  <a:pt x="229" y="715"/>
                </a:lnTo>
                <a:lnTo>
                  <a:pt x="212" y="662"/>
                </a:lnTo>
                <a:lnTo>
                  <a:pt x="247" y="600"/>
                </a:lnTo>
                <a:lnTo>
                  <a:pt x="221" y="538"/>
                </a:lnTo>
                <a:lnTo>
                  <a:pt x="221" y="432"/>
                </a:lnTo>
                <a:lnTo>
                  <a:pt x="273" y="397"/>
                </a:lnTo>
                <a:lnTo>
                  <a:pt x="318" y="344"/>
                </a:lnTo>
                <a:lnTo>
                  <a:pt x="423" y="371"/>
                </a:lnTo>
                <a:lnTo>
                  <a:pt x="512" y="380"/>
                </a:lnTo>
                <a:lnTo>
                  <a:pt x="626" y="397"/>
                </a:lnTo>
                <a:lnTo>
                  <a:pt x="768" y="380"/>
                </a:lnTo>
                <a:lnTo>
                  <a:pt x="856" y="344"/>
                </a:lnTo>
                <a:lnTo>
                  <a:pt x="838" y="230"/>
                </a:lnTo>
                <a:lnTo>
                  <a:pt x="838" y="141"/>
                </a:lnTo>
                <a:lnTo>
                  <a:pt x="865" y="80"/>
                </a:lnTo>
                <a:lnTo>
                  <a:pt x="909" y="62"/>
                </a:lnTo>
                <a:lnTo>
                  <a:pt x="926" y="0"/>
                </a:lnTo>
                <a:lnTo>
                  <a:pt x="997" y="0"/>
                </a:lnTo>
                <a:lnTo>
                  <a:pt x="1059" y="9"/>
                </a:lnTo>
                <a:lnTo>
                  <a:pt x="1129" y="27"/>
                </a:lnTo>
                <a:lnTo>
                  <a:pt x="1244" y="53"/>
                </a:lnTo>
                <a:lnTo>
                  <a:pt x="1332" y="62"/>
                </a:lnTo>
                <a:lnTo>
                  <a:pt x="1412" y="71"/>
                </a:lnTo>
                <a:lnTo>
                  <a:pt x="1518" y="53"/>
                </a:lnTo>
                <a:lnTo>
                  <a:pt x="1588" y="35"/>
                </a:lnTo>
                <a:lnTo>
                  <a:pt x="1571" y="97"/>
                </a:lnTo>
                <a:lnTo>
                  <a:pt x="1491" y="177"/>
                </a:lnTo>
                <a:lnTo>
                  <a:pt x="1482" y="274"/>
                </a:lnTo>
                <a:lnTo>
                  <a:pt x="1474" y="371"/>
                </a:lnTo>
                <a:lnTo>
                  <a:pt x="1500" y="432"/>
                </a:lnTo>
                <a:lnTo>
                  <a:pt x="1544" y="468"/>
                </a:lnTo>
                <a:lnTo>
                  <a:pt x="1535" y="512"/>
                </a:lnTo>
                <a:lnTo>
                  <a:pt x="1491" y="556"/>
                </a:lnTo>
              </a:path>
            </a:pathLst>
          </a:custGeom>
          <a:solidFill>
            <a:srgbClr val="17647E"/>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CO"/>
          </a:p>
        </p:txBody>
      </p:sp>
      <p:sp>
        <p:nvSpPr>
          <p:cNvPr id="8207" name="Freeform 10">
            <a:extLst>
              <a:ext uri="{FF2B5EF4-FFF2-40B4-BE49-F238E27FC236}">
                <a16:creationId xmlns:a16="http://schemas.microsoft.com/office/drawing/2014/main" id="{CF1BDF56-5676-497E-9D7D-00DECF8BACEF}"/>
              </a:ext>
            </a:extLst>
          </p:cNvPr>
          <p:cNvSpPr>
            <a:spLocks noChangeArrowheads="1"/>
          </p:cNvSpPr>
          <p:nvPr/>
        </p:nvSpPr>
        <p:spPr bwMode="auto">
          <a:xfrm>
            <a:off x="3403600" y="701675"/>
            <a:ext cx="552450" cy="1244600"/>
          </a:xfrm>
          <a:custGeom>
            <a:avLst/>
            <a:gdLst>
              <a:gd name="T0" fmla="*/ 152140 w 1536"/>
              <a:gd name="T1" fmla="*/ 691924 h 3459"/>
              <a:gd name="T2" fmla="*/ 120489 w 1536"/>
              <a:gd name="T3" fmla="*/ 650905 h 3459"/>
              <a:gd name="T4" fmla="*/ 85601 w 1536"/>
              <a:gd name="T5" fmla="*/ 628597 h 3459"/>
              <a:gd name="T6" fmla="*/ 53950 w 1536"/>
              <a:gd name="T7" fmla="*/ 558793 h 3459"/>
              <a:gd name="T8" fmla="*/ 25177 w 1536"/>
              <a:gd name="T9" fmla="*/ 526769 h 3459"/>
              <a:gd name="T10" fmla="*/ 94952 w 1536"/>
              <a:gd name="T11" fmla="*/ 498344 h 3459"/>
              <a:gd name="T12" fmla="*/ 155377 w 1536"/>
              <a:gd name="T13" fmla="*/ 476035 h 3459"/>
              <a:gd name="T14" fmla="*/ 94952 w 1536"/>
              <a:gd name="T15" fmla="*/ 390399 h 3459"/>
              <a:gd name="T16" fmla="*/ 25177 w 1536"/>
              <a:gd name="T17" fmla="*/ 308002 h 3459"/>
              <a:gd name="T18" fmla="*/ 60065 w 1536"/>
              <a:gd name="T19" fmla="*/ 231721 h 3459"/>
              <a:gd name="T20" fmla="*/ 133077 w 1536"/>
              <a:gd name="T21" fmla="*/ 177749 h 3459"/>
              <a:gd name="T22" fmla="*/ 193501 w 1536"/>
              <a:gd name="T23" fmla="*/ 136370 h 3459"/>
              <a:gd name="T24" fmla="*/ 209327 w 1536"/>
              <a:gd name="T25" fmla="*/ 76281 h 3459"/>
              <a:gd name="T26" fmla="*/ 187027 w 1536"/>
              <a:gd name="T27" fmla="*/ 31664 h 3459"/>
              <a:gd name="T28" fmla="*/ 288813 w 1536"/>
              <a:gd name="T29" fmla="*/ 0 h 3459"/>
              <a:gd name="T30" fmla="*/ 348878 w 1536"/>
              <a:gd name="T31" fmla="*/ 28425 h 3459"/>
              <a:gd name="T32" fmla="*/ 396714 w 1536"/>
              <a:gd name="T33" fmla="*/ 63327 h 3459"/>
              <a:gd name="T34" fmla="*/ 428365 w 1536"/>
              <a:gd name="T35" fmla="*/ 111183 h 3459"/>
              <a:gd name="T36" fmla="*/ 415776 w 1536"/>
              <a:gd name="T37" fmla="*/ 158678 h 3459"/>
              <a:gd name="T38" fmla="*/ 472963 w 1536"/>
              <a:gd name="T39" fmla="*/ 161917 h 3459"/>
              <a:gd name="T40" fmla="*/ 552090 w 1536"/>
              <a:gd name="T41" fmla="*/ 171272 h 3459"/>
              <a:gd name="T42" fmla="*/ 510729 w 1536"/>
              <a:gd name="T43" fmla="*/ 234959 h 3459"/>
              <a:gd name="T44" fmla="*/ 494903 w 1536"/>
              <a:gd name="T45" fmla="*/ 336427 h 3459"/>
              <a:gd name="T46" fmla="*/ 498140 w 1536"/>
              <a:gd name="T47" fmla="*/ 409469 h 3459"/>
              <a:gd name="T48" fmla="*/ 450664 w 1536"/>
              <a:gd name="T49" fmla="*/ 495105 h 3459"/>
              <a:gd name="T50" fmla="*/ 380888 w 1536"/>
              <a:gd name="T51" fmla="*/ 577863 h 3459"/>
              <a:gd name="T52" fmla="*/ 352115 w 1536"/>
              <a:gd name="T53" fmla="*/ 650905 h 3459"/>
              <a:gd name="T54" fmla="*/ 320464 w 1536"/>
              <a:gd name="T55" fmla="*/ 679331 h 3459"/>
              <a:gd name="T56" fmla="*/ 317227 w 1536"/>
              <a:gd name="T57" fmla="*/ 758850 h 3459"/>
              <a:gd name="T58" fmla="*/ 307876 w 1536"/>
              <a:gd name="T59" fmla="*/ 815701 h 3459"/>
              <a:gd name="T60" fmla="*/ 282339 w 1536"/>
              <a:gd name="T61" fmla="*/ 866794 h 3459"/>
              <a:gd name="T62" fmla="*/ 294928 w 1536"/>
              <a:gd name="T63" fmla="*/ 923645 h 3459"/>
              <a:gd name="T64" fmla="*/ 323701 w 1536"/>
              <a:gd name="T65" fmla="*/ 980856 h 3459"/>
              <a:gd name="T66" fmla="*/ 364703 w 1536"/>
              <a:gd name="T67" fmla="*/ 945954 h 3459"/>
              <a:gd name="T68" fmla="*/ 339527 w 1536"/>
              <a:gd name="T69" fmla="*/ 1044543 h 3459"/>
              <a:gd name="T70" fmla="*/ 383766 w 1536"/>
              <a:gd name="T71" fmla="*/ 1117585 h 3459"/>
              <a:gd name="T72" fmla="*/ 367940 w 1536"/>
              <a:gd name="T73" fmla="*/ 1177315 h 3459"/>
              <a:gd name="T74" fmla="*/ 323701 w 1536"/>
              <a:gd name="T75" fmla="*/ 1234525 h 3459"/>
              <a:gd name="T76" fmla="*/ 256803 w 1536"/>
              <a:gd name="T77" fmla="*/ 1218693 h 3459"/>
              <a:gd name="T78" fmla="*/ 190264 w 1536"/>
              <a:gd name="T79" fmla="*/ 1199623 h 3459"/>
              <a:gd name="T80" fmla="*/ 221915 w 1536"/>
              <a:gd name="T81" fmla="*/ 1139534 h 3459"/>
              <a:gd name="T82" fmla="*/ 180913 w 1536"/>
              <a:gd name="T83" fmla="*/ 1057136 h 3459"/>
              <a:gd name="T84" fmla="*/ 180913 w 1536"/>
              <a:gd name="T85" fmla="*/ 926883 h 3459"/>
              <a:gd name="T86" fmla="*/ 161851 w 1536"/>
              <a:gd name="T87" fmla="*/ 841247 h 3459"/>
              <a:gd name="T88" fmla="*/ 123726 w 1536"/>
              <a:gd name="T89" fmla="*/ 764967 h 345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536" h="3459">
                <a:moveTo>
                  <a:pt x="370" y="2047"/>
                </a:moveTo>
                <a:lnTo>
                  <a:pt x="406" y="1985"/>
                </a:lnTo>
                <a:lnTo>
                  <a:pt x="423" y="1923"/>
                </a:lnTo>
                <a:lnTo>
                  <a:pt x="370" y="1923"/>
                </a:lnTo>
                <a:lnTo>
                  <a:pt x="344" y="1862"/>
                </a:lnTo>
                <a:lnTo>
                  <a:pt x="335" y="1809"/>
                </a:lnTo>
                <a:lnTo>
                  <a:pt x="291" y="1809"/>
                </a:lnTo>
                <a:lnTo>
                  <a:pt x="229" y="1809"/>
                </a:lnTo>
                <a:lnTo>
                  <a:pt x="238" y="1747"/>
                </a:lnTo>
                <a:lnTo>
                  <a:pt x="247" y="1685"/>
                </a:lnTo>
                <a:lnTo>
                  <a:pt x="203" y="1615"/>
                </a:lnTo>
                <a:lnTo>
                  <a:pt x="150" y="1553"/>
                </a:lnTo>
                <a:lnTo>
                  <a:pt x="70" y="1526"/>
                </a:lnTo>
                <a:lnTo>
                  <a:pt x="0" y="1491"/>
                </a:lnTo>
                <a:lnTo>
                  <a:pt x="70" y="1464"/>
                </a:lnTo>
                <a:lnTo>
                  <a:pt x="79" y="1394"/>
                </a:lnTo>
                <a:lnTo>
                  <a:pt x="132" y="1376"/>
                </a:lnTo>
                <a:lnTo>
                  <a:pt x="264" y="1385"/>
                </a:lnTo>
                <a:lnTo>
                  <a:pt x="335" y="1376"/>
                </a:lnTo>
                <a:lnTo>
                  <a:pt x="432" y="1385"/>
                </a:lnTo>
                <a:lnTo>
                  <a:pt x="432" y="1323"/>
                </a:lnTo>
                <a:lnTo>
                  <a:pt x="406" y="1253"/>
                </a:lnTo>
                <a:lnTo>
                  <a:pt x="353" y="1164"/>
                </a:lnTo>
                <a:lnTo>
                  <a:pt x="264" y="1085"/>
                </a:lnTo>
                <a:lnTo>
                  <a:pt x="167" y="1014"/>
                </a:lnTo>
                <a:lnTo>
                  <a:pt x="88" y="935"/>
                </a:lnTo>
                <a:lnTo>
                  <a:pt x="70" y="856"/>
                </a:lnTo>
                <a:lnTo>
                  <a:pt x="70" y="750"/>
                </a:lnTo>
                <a:lnTo>
                  <a:pt x="114" y="688"/>
                </a:lnTo>
                <a:lnTo>
                  <a:pt x="167" y="644"/>
                </a:lnTo>
                <a:lnTo>
                  <a:pt x="194" y="573"/>
                </a:lnTo>
                <a:lnTo>
                  <a:pt x="273" y="503"/>
                </a:lnTo>
                <a:lnTo>
                  <a:pt x="370" y="494"/>
                </a:lnTo>
                <a:lnTo>
                  <a:pt x="450" y="459"/>
                </a:lnTo>
                <a:lnTo>
                  <a:pt x="520" y="441"/>
                </a:lnTo>
                <a:lnTo>
                  <a:pt x="538" y="379"/>
                </a:lnTo>
                <a:lnTo>
                  <a:pt x="609" y="353"/>
                </a:lnTo>
                <a:lnTo>
                  <a:pt x="600" y="273"/>
                </a:lnTo>
                <a:lnTo>
                  <a:pt x="582" y="212"/>
                </a:lnTo>
                <a:lnTo>
                  <a:pt x="635" y="132"/>
                </a:lnTo>
                <a:lnTo>
                  <a:pt x="564" y="88"/>
                </a:lnTo>
                <a:lnTo>
                  <a:pt x="520" y="88"/>
                </a:lnTo>
                <a:lnTo>
                  <a:pt x="564" y="44"/>
                </a:lnTo>
                <a:lnTo>
                  <a:pt x="679" y="35"/>
                </a:lnTo>
                <a:lnTo>
                  <a:pt x="803" y="0"/>
                </a:lnTo>
                <a:lnTo>
                  <a:pt x="917" y="0"/>
                </a:lnTo>
                <a:lnTo>
                  <a:pt x="979" y="9"/>
                </a:lnTo>
                <a:lnTo>
                  <a:pt x="970" y="79"/>
                </a:lnTo>
                <a:lnTo>
                  <a:pt x="953" y="150"/>
                </a:lnTo>
                <a:lnTo>
                  <a:pt x="1059" y="114"/>
                </a:lnTo>
                <a:lnTo>
                  <a:pt x="1103" y="176"/>
                </a:lnTo>
                <a:lnTo>
                  <a:pt x="1164" y="194"/>
                </a:lnTo>
                <a:lnTo>
                  <a:pt x="1209" y="247"/>
                </a:lnTo>
                <a:lnTo>
                  <a:pt x="1191" y="309"/>
                </a:lnTo>
                <a:lnTo>
                  <a:pt x="1147" y="353"/>
                </a:lnTo>
                <a:lnTo>
                  <a:pt x="1094" y="423"/>
                </a:lnTo>
                <a:lnTo>
                  <a:pt x="1156" y="441"/>
                </a:lnTo>
                <a:lnTo>
                  <a:pt x="1164" y="485"/>
                </a:lnTo>
                <a:lnTo>
                  <a:pt x="1235" y="450"/>
                </a:lnTo>
                <a:lnTo>
                  <a:pt x="1315" y="450"/>
                </a:lnTo>
                <a:lnTo>
                  <a:pt x="1367" y="467"/>
                </a:lnTo>
                <a:lnTo>
                  <a:pt x="1456" y="459"/>
                </a:lnTo>
                <a:lnTo>
                  <a:pt x="1535" y="476"/>
                </a:lnTo>
                <a:lnTo>
                  <a:pt x="1517" y="529"/>
                </a:lnTo>
                <a:lnTo>
                  <a:pt x="1456" y="582"/>
                </a:lnTo>
                <a:lnTo>
                  <a:pt x="1420" y="653"/>
                </a:lnTo>
                <a:lnTo>
                  <a:pt x="1429" y="732"/>
                </a:lnTo>
                <a:lnTo>
                  <a:pt x="1420" y="820"/>
                </a:lnTo>
                <a:lnTo>
                  <a:pt x="1376" y="935"/>
                </a:lnTo>
                <a:lnTo>
                  <a:pt x="1359" y="1014"/>
                </a:lnTo>
                <a:lnTo>
                  <a:pt x="1438" y="1067"/>
                </a:lnTo>
                <a:lnTo>
                  <a:pt x="1385" y="1138"/>
                </a:lnTo>
                <a:lnTo>
                  <a:pt x="1350" y="1191"/>
                </a:lnTo>
                <a:lnTo>
                  <a:pt x="1323" y="1279"/>
                </a:lnTo>
                <a:lnTo>
                  <a:pt x="1253" y="1376"/>
                </a:lnTo>
                <a:lnTo>
                  <a:pt x="1164" y="1420"/>
                </a:lnTo>
                <a:lnTo>
                  <a:pt x="1103" y="1500"/>
                </a:lnTo>
                <a:lnTo>
                  <a:pt x="1059" y="1606"/>
                </a:lnTo>
                <a:lnTo>
                  <a:pt x="1023" y="1694"/>
                </a:lnTo>
                <a:lnTo>
                  <a:pt x="1023" y="1747"/>
                </a:lnTo>
                <a:lnTo>
                  <a:pt x="979" y="1809"/>
                </a:lnTo>
                <a:lnTo>
                  <a:pt x="926" y="1826"/>
                </a:lnTo>
                <a:lnTo>
                  <a:pt x="882" y="1826"/>
                </a:lnTo>
                <a:lnTo>
                  <a:pt x="891" y="1888"/>
                </a:lnTo>
                <a:lnTo>
                  <a:pt x="891" y="1976"/>
                </a:lnTo>
                <a:lnTo>
                  <a:pt x="873" y="2029"/>
                </a:lnTo>
                <a:lnTo>
                  <a:pt x="882" y="2109"/>
                </a:lnTo>
                <a:lnTo>
                  <a:pt x="891" y="2170"/>
                </a:lnTo>
                <a:lnTo>
                  <a:pt x="900" y="2241"/>
                </a:lnTo>
                <a:lnTo>
                  <a:pt x="856" y="2267"/>
                </a:lnTo>
                <a:lnTo>
                  <a:pt x="856" y="2312"/>
                </a:lnTo>
                <a:lnTo>
                  <a:pt x="820" y="2356"/>
                </a:lnTo>
                <a:lnTo>
                  <a:pt x="785" y="2409"/>
                </a:lnTo>
                <a:lnTo>
                  <a:pt x="767" y="2479"/>
                </a:lnTo>
                <a:lnTo>
                  <a:pt x="785" y="2523"/>
                </a:lnTo>
                <a:lnTo>
                  <a:pt x="820" y="2567"/>
                </a:lnTo>
                <a:lnTo>
                  <a:pt x="847" y="2620"/>
                </a:lnTo>
                <a:lnTo>
                  <a:pt x="838" y="2700"/>
                </a:lnTo>
                <a:lnTo>
                  <a:pt x="900" y="2726"/>
                </a:lnTo>
                <a:lnTo>
                  <a:pt x="917" y="2656"/>
                </a:lnTo>
                <a:lnTo>
                  <a:pt x="953" y="2585"/>
                </a:lnTo>
                <a:lnTo>
                  <a:pt x="1014" y="2629"/>
                </a:lnTo>
                <a:lnTo>
                  <a:pt x="997" y="2735"/>
                </a:lnTo>
                <a:lnTo>
                  <a:pt x="953" y="2815"/>
                </a:lnTo>
                <a:lnTo>
                  <a:pt x="944" y="2903"/>
                </a:lnTo>
                <a:lnTo>
                  <a:pt x="944" y="2973"/>
                </a:lnTo>
                <a:lnTo>
                  <a:pt x="988" y="3035"/>
                </a:lnTo>
                <a:lnTo>
                  <a:pt x="1067" y="3106"/>
                </a:lnTo>
                <a:lnTo>
                  <a:pt x="1067" y="3176"/>
                </a:lnTo>
                <a:lnTo>
                  <a:pt x="1014" y="3194"/>
                </a:lnTo>
                <a:lnTo>
                  <a:pt x="1023" y="3272"/>
                </a:lnTo>
                <a:lnTo>
                  <a:pt x="1006" y="3325"/>
                </a:lnTo>
                <a:lnTo>
                  <a:pt x="935" y="3387"/>
                </a:lnTo>
                <a:lnTo>
                  <a:pt x="900" y="3431"/>
                </a:lnTo>
                <a:lnTo>
                  <a:pt x="847" y="3458"/>
                </a:lnTo>
                <a:lnTo>
                  <a:pt x="776" y="3414"/>
                </a:lnTo>
                <a:lnTo>
                  <a:pt x="714" y="3387"/>
                </a:lnTo>
                <a:lnTo>
                  <a:pt x="661" y="3387"/>
                </a:lnTo>
                <a:lnTo>
                  <a:pt x="564" y="3387"/>
                </a:lnTo>
                <a:lnTo>
                  <a:pt x="529" y="3334"/>
                </a:lnTo>
                <a:lnTo>
                  <a:pt x="538" y="3264"/>
                </a:lnTo>
                <a:lnTo>
                  <a:pt x="609" y="3229"/>
                </a:lnTo>
                <a:lnTo>
                  <a:pt x="617" y="3167"/>
                </a:lnTo>
                <a:lnTo>
                  <a:pt x="556" y="3097"/>
                </a:lnTo>
                <a:lnTo>
                  <a:pt x="511" y="3000"/>
                </a:lnTo>
                <a:lnTo>
                  <a:pt x="503" y="2938"/>
                </a:lnTo>
                <a:lnTo>
                  <a:pt x="503" y="2841"/>
                </a:lnTo>
                <a:lnTo>
                  <a:pt x="520" y="2726"/>
                </a:lnTo>
                <a:lnTo>
                  <a:pt x="503" y="2576"/>
                </a:lnTo>
                <a:lnTo>
                  <a:pt x="459" y="2479"/>
                </a:lnTo>
                <a:lnTo>
                  <a:pt x="441" y="2400"/>
                </a:lnTo>
                <a:lnTo>
                  <a:pt x="450" y="2338"/>
                </a:lnTo>
                <a:lnTo>
                  <a:pt x="459" y="2250"/>
                </a:lnTo>
                <a:lnTo>
                  <a:pt x="432" y="2197"/>
                </a:lnTo>
                <a:lnTo>
                  <a:pt x="344" y="2126"/>
                </a:lnTo>
                <a:lnTo>
                  <a:pt x="370" y="2047"/>
                </a:lnTo>
              </a:path>
            </a:pathLst>
          </a:custGeom>
          <a:solidFill>
            <a:srgbClr val="208DB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CO"/>
          </a:p>
        </p:txBody>
      </p:sp>
      <p:sp>
        <p:nvSpPr>
          <p:cNvPr id="8208" name="Freeform 11">
            <a:extLst>
              <a:ext uri="{FF2B5EF4-FFF2-40B4-BE49-F238E27FC236}">
                <a16:creationId xmlns:a16="http://schemas.microsoft.com/office/drawing/2014/main" id="{21AA500F-49EE-4606-A2B7-95B6FC0AC327}"/>
              </a:ext>
            </a:extLst>
          </p:cNvPr>
          <p:cNvSpPr>
            <a:spLocks noChangeArrowheads="1"/>
          </p:cNvSpPr>
          <p:nvPr/>
        </p:nvSpPr>
        <p:spPr bwMode="auto">
          <a:xfrm>
            <a:off x="3660776" y="1298576"/>
            <a:ext cx="676275" cy="949325"/>
          </a:xfrm>
          <a:custGeom>
            <a:avLst/>
            <a:gdLst>
              <a:gd name="T0" fmla="*/ 22303 w 1880"/>
              <a:gd name="T1" fmla="*/ 656754 h 2638"/>
              <a:gd name="T2" fmla="*/ 73023 w 1880"/>
              <a:gd name="T3" fmla="*/ 691661 h 2638"/>
              <a:gd name="T4" fmla="*/ 120866 w 1880"/>
              <a:gd name="T5" fmla="*/ 694900 h 2638"/>
              <a:gd name="T6" fmla="*/ 149284 w 1880"/>
              <a:gd name="T7" fmla="*/ 672588 h 2638"/>
              <a:gd name="T8" fmla="*/ 200005 w 1880"/>
              <a:gd name="T9" fmla="*/ 656754 h 2638"/>
              <a:gd name="T10" fmla="*/ 247848 w 1880"/>
              <a:gd name="T11" fmla="*/ 650277 h 2638"/>
              <a:gd name="T12" fmla="*/ 263675 w 1880"/>
              <a:gd name="T13" fmla="*/ 685544 h 2638"/>
              <a:gd name="T14" fmla="*/ 301806 w 1880"/>
              <a:gd name="T15" fmla="*/ 710734 h 2638"/>
              <a:gd name="T16" fmla="*/ 311158 w 1880"/>
              <a:gd name="T17" fmla="*/ 739523 h 2638"/>
              <a:gd name="T18" fmla="*/ 326986 w 1880"/>
              <a:gd name="T19" fmla="*/ 783787 h 2638"/>
              <a:gd name="T20" fmla="*/ 339576 w 1880"/>
              <a:gd name="T21" fmla="*/ 834528 h 2638"/>
              <a:gd name="T22" fmla="*/ 342814 w 1880"/>
              <a:gd name="T23" fmla="*/ 879151 h 2638"/>
              <a:gd name="T24" fmla="*/ 393534 w 1880"/>
              <a:gd name="T25" fmla="*/ 904342 h 2638"/>
              <a:gd name="T26" fmla="*/ 450730 w 1880"/>
              <a:gd name="T27" fmla="*/ 901463 h 2638"/>
              <a:gd name="T28" fmla="*/ 466558 w 1880"/>
              <a:gd name="T29" fmla="*/ 939249 h 2638"/>
              <a:gd name="T30" fmla="*/ 507566 w 1880"/>
              <a:gd name="T31" fmla="*/ 942488 h 2638"/>
              <a:gd name="T32" fmla="*/ 545696 w 1880"/>
              <a:gd name="T33" fmla="*/ 945726 h 2638"/>
              <a:gd name="T34" fmla="*/ 580589 w 1880"/>
              <a:gd name="T35" fmla="*/ 888508 h 2638"/>
              <a:gd name="T36" fmla="*/ 615482 w 1880"/>
              <a:gd name="T37" fmla="*/ 875912 h 2638"/>
              <a:gd name="T38" fmla="*/ 656850 w 1880"/>
              <a:gd name="T39" fmla="*/ 894985 h 2638"/>
              <a:gd name="T40" fmla="*/ 637785 w 1880"/>
              <a:gd name="T41" fmla="*/ 809337 h 2638"/>
              <a:gd name="T42" fmla="*/ 625195 w 1880"/>
              <a:gd name="T43" fmla="*/ 764714 h 2638"/>
              <a:gd name="T44" fmla="*/ 587064 w 1880"/>
              <a:gd name="T45" fmla="*/ 742402 h 2638"/>
              <a:gd name="T46" fmla="*/ 514041 w 1880"/>
              <a:gd name="T47" fmla="*/ 739523 h 2638"/>
              <a:gd name="T48" fmla="*/ 482386 w 1880"/>
              <a:gd name="T49" fmla="*/ 698139 h 2638"/>
              <a:gd name="T50" fmla="*/ 479148 w 1880"/>
              <a:gd name="T51" fmla="*/ 653516 h 2638"/>
              <a:gd name="T52" fmla="*/ 479148 w 1880"/>
              <a:gd name="T53" fmla="*/ 602775 h 2638"/>
              <a:gd name="T54" fmla="*/ 482386 w 1880"/>
              <a:gd name="T55" fmla="*/ 552393 h 2638"/>
              <a:gd name="T56" fmla="*/ 504688 w 1880"/>
              <a:gd name="T57" fmla="*/ 504891 h 2638"/>
              <a:gd name="T58" fmla="*/ 510803 w 1880"/>
              <a:gd name="T59" fmla="*/ 463507 h 2638"/>
              <a:gd name="T60" fmla="*/ 529869 w 1880"/>
              <a:gd name="T61" fmla="*/ 418883 h 2638"/>
              <a:gd name="T62" fmla="*/ 514041 w 1880"/>
              <a:gd name="T63" fmla="*/ 364904 h 2638"/>
              <a:gd name="T64" fmla="*/ 358642 w 1880"/>
              <a:gd name="T65" fmla="*/ 146105 h 2638"/>
              <a:gd name="T66" fmla="*/ 324108 w 1880"/>
              <a:gd name="T67" fmla="*/ 69814 h 2638"/>
              <a:gd name="T68" fmla="*/ 282741 w 1880"/>
              <a:gd name="T69" fmla="*/ 75932 h 2638"/>
              <a:gd name="T70" fmla="*/ 247848 w 1880"/>
              <a:gd name="T71" fmla="*/ 60098 h 2638"/>
              <a:gd name="T72" fmla="*/ 251085 w 1880"/>
              <a:gd name="T73" fmla="*/ 28429 h 2638"/>
              <a:gd name="T74" fmla="*/ 206480 w 1880"/>
              <a:gd name="T75" fmla="*/ 21952 h 2638"/>
              <a:gd name="T76" fmla="*/ 152522 w 1880"/>
              <a:gd name="T77" fmla="*/ 50741 h 2638"/>
              <a:gd name="T78" fmla="*/ 76261 w 1880"/>
              <a:gd name="T79" fmla="*/ 60098 h 2638"/>
              <a:gd name="T80" fmla="*/ 63671 w 1880"/>
              <a:gd name="T81" fmla="*/ 82409 h 2638"/>
              <a:gd name="T82" fmla="*/ 57196 w 1880"/>
              <a:gd name="T83" fmla="*/ 133150 h 2638"/>
              <a:gd name="T84" fmla="*/ 63671 w 1880"/>
              <a:gd name="T85" fmla="*/ 183891 h 2638"/>
              <a:gd name="T86" fmla="*/ 51080 w 1880"/>
              <a:gd name="T87" fmla="*/ 218798 h 2638"/>
              <a:gd name="T88" fmla="*/ 38130 w 1880"/>
              <a:gd name="T89" fmla="*/ 250826 h 2638"/>
              <a:gd name="T90" fmla="*/ 19065 w 1880"/>
              <a:gd name="T91" fmla="*/ 295090 h 2638"/>
              <a:gd name="T92" fmla="*/ 38130 w 1880"/>
              <a:gd name="T93" fmla="*/ 326758 h 2638"/>
              <a:gd name="T94" fmla="*/ 44605 w 1880"/>
              <a:gd name="T95" fmla="*/ 374620 h 2638"/>
              <a:gd name="T96" fmla="*/ 73023 w 1880"/>
              <a:gd name="T97" fmla="*/ 358786 h 2638"/>
              <a:gd name="T98" fmla="*/ 107916 w 1880"/>
              <a:gd name="T99" fmla="*/ 349069 h 2638"/>
              <a:gd name="T100" fmla="*/ 85973 w 1880"/>
              <a:gd name="T101" fmla="*/ 416004 h 2638"/>
              <a:gd name="T102" fmla="*/ 82736 w 1880"/>
              <a:gd name="T103" fmla="*/ 472863 h 2638"/>
              <a:gd name="T104" fmla="*/ 126981 w 1880"/>
              <a:gd name="T105" fmla="*/ 520725 h 2638"/>
              <a:gd name="T106" fmla="*/ 107916 w 1880"/>
              <a:gd name="T107" fmla="*/ 552393 h 2638"/>
              <a:gd name="T108" fmla="*/ 105038 w 1880"/>
              <a:gd name="T109" fmla="*/ 599536 h 2638"/>
              <a:gd name="T110" fmla="*/ 66908 w 1880"/>
              <a:gd name="T111" fmla="*/ 637682 h 2638"/>
              <a:gd name="T112" fmla="*/ 22303 w 1880"/>
              <a:gd name="T113" fmla="*/ 631564 h 2638"/>
              <a:gd name="T114" fmla="*/ 6475 w 1880"/>
              <a:gd name="T115" fmla="*/ 640920 h 263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880" h="2638">
                <a:moveTo>
                  <a:pt x="18" y="1781"/>
                </a:moveTo>
                <a:lnTo>
                  <a:pt x="62" y="1825"/>
                </a:lnTo>
                <a:lnTo>
                  <a:pt x="133" y="1887"/>
                </a:lnTo>
                <a:lnTo>
                  <a:pt x="203" y="1922"/>
                </a:lnTo>
                <a:lnTo>
                  <a:pt x="265" y="1905"/>
                </a:lnTo>
                <a:lnTo>
                  <a:pt x="336" y="1931"/>
                </a:lnTo>
                <a:lnTo>
                  <a:pt x="398" y="1922"/>
                </a:lnTo>
                <a:lnTo>
                  <a:pt x="415" y="1869"/>
                </a:lnTo>
                <a:lnTo>
                  <a:pt x="450" y="1807"/>
                </a:lnTo>
                <a:lnTo>
                  <a:pt x="556" y="1825"/>
                </a:lnTo>
                <a:lnTo>
                  <a:pt x="627" y="1825"/>
                </a:lnTo>
                <a:lnTo>
                  <a:pt x="689" y="1807"/>
                </a:lnTo>
                <a:lnTo>
                  <a:pt x="733" y="1869"/>
                </a:lnTo>
                <a:lnTo>
                  <a:pt x="733" y="1905"/>
                </a:lnTo>
                <a:lnTo>
                  <a:pt x="786" y="1931"/>
                </a:lnTo>
                <a:lnTo>
                  <a:pt x="839" y="1975"/>
                </a:lnTo>
                <a:lnTo>
                  <a:pt x="848" y="2019"/>
                </a:lnTo>
                <a:lnTo>
                  <a:pt x="865" y="2055"/>
                </a:lnTo>
                <a:lnTo>
                  <a:pt x="918" y="2116"/>
                </a:lnTo>
                <a:lnTo>
                  <a:pt x="909" y="2178"/>
                </a:lnTo>
                <a:lnTo>
                  <a:pt x="892" y="2249"/>
                </a:lnTo>
                <a:lnTo>
                  <a:pt x="944" y="2319"/>
                </a:lnTo>
                <a:lnTo>
                  <a:pt x="909" y="2399"/>
                </a:lnTo>
                <a:lnTo>
                  <a:pt x="953" y="2443"/>
                </a:lnTo>
                <a:lnTo>
                  <a:pt x="1005" y="2496"/>
                </a:lnTo>
                <a:lnTo>
                  <a:pt x="1094" y="2513"/>
                </a:lnTo>
                <a:lnTo>
                  <a:pt x="1182" y="2513"/>
                </a:lnTo>
                <a:lnTo>
                  <a:pt x="1253" y="2505"/>
                </a:lnTo>
                <a:lnTo>
                  <a:pt x="1261" y="2558"/>
                </a:lnTo>
                <a:lnTo>
                  <a:pt x="1297" y="2610"/>
                </a:lnTo>
                <a:lnTo>
                  <a:pt x="1350" y="2610"/>
                </a:lnTo>
                <a:lnTo>
                  <a:pt x="1411" y="2619"/>
                </a:lnTo>
                <a:lnTo>
                  <a:pt x="1464" y="2637"/>
                </a:lnTo>
                <a:lnTo>
                  <a:pt x="1517" y="2628"/>
                </a:lnTo>
                <a:lnTo>
                  <a:pt x="1570" y="2540"/>
                </a:lnTo>
                <a:lnTo>
                  <a:pt x="1614" y="2469"/>
                </a:lnTo>
                <a:lnTo>
                  <a:pt x="1685" y="2505"/>
                </a:lnTo>
                <a:lnTo>
                  <a:pt x="1711" y="2434"/>
                </a:lnTo>
                <a:lnTo>
                  <a:pt x="1773" y="2452"/>
                </a:lnTo>
                <a:lnTo>
                  <a:pt x="1826" y="2487"/>
                </a:lnTo>
                <a:lnTo>
                  <a:pt x="1879" y="2452"/>
                </a:lnTo>
                <a:lnTo>
                  <a:pt x="1773" y="2249"/>
                </a:lnTo>
                <a:lnTo>
                  <a:pt x="1703" y="2178"/>
                </a:lnTo>
                <a:lnTo>
                  <a:pt x="1738" y="2125"/>
                </a:lnTo>
                <a:lnTo>
                  <a:pt x="1703" y="2063"/>
                </a:lnTo>
                <a:lnTo>
                  <a:pt x="1632" y="2063"/>
                </a:lnTo>
                <a:lnTo>
                  <a:pt x="1517" y="2063"/>
                </a:lnTo>
                <a:lnTo>
                  <a:pt x="1429" y="2055"/>
                </a:lnTo>
                <a:lnTo>
                  <a:pt x="1447" y="1993"/>
                </a:lnTo>
                <a:lnTo>
                  <a:pt x="1341" y="1940"/>
                </a:lnTo>
                <a:lnTo>
                  <a:pt x="1376" y="1896"/>
                </a:lnTo>
                <a:lnTo>
                  <a:pt x="1332" y="1816"/>
                </a:lnTo>
                <a:lnTo>
                  <a:pt x="1358" y="1755"/>
                </a:lnTo>
                <a:lnTo>
                  <a:pt x="1332" y="1675"/>
                </a:lnTo>
                <a:lnTo>
                  <a:pt x="1367" y="1596"/>
                </a:lnTo>
                <a:lnTo>
                  <a:pt x="1341" y="1535"/>
                </a:lnTo>
                <a:lnTo>
                  <a:pt x="1350" y="1438"/>
                </a:lnTo>
                <a:lnTo>
                  <a:pt x="1403" y="1403"/>
                </a:lnTo>
                <a:lnTo>
                  <a:pt x="1456" y="1332"/>
                </a:lnTo>
                <a:lnTo>
                  <a:pt x="1420" y="1288"/>
                </a:lnTo>
                <a:lnTo>
                  <a:pt x="1464" y="1226"/>
                </a:lnTo>
                <a:lnTo>
                  <a:pt x="1473" y="1164"/>
                </a:lnTo>
                <a:lnTo>
                  <a:pt x="1456" y="1085"/>
                </a:lnTo>
                <a:lnTo>
                  <a:pt x="1429" y="1014"/>
                </a:lnTo>
                <a:lnTo>
                  <a:pt x="1094" y="732"/>
                </a:lnTo>
                <a:lnTo>
                  <a:pt x="997" y="406"/>
                </a:lnTo>
                <a:lnTo>
                  <a:pt x="970" y="229"/>
                </a:lnTo>
                <a:lnTo>
                  <a:pt x="901" y="194"/>
                </a:lnTo>
                <a:lnTo>
                  <a:pt x="830" y="167"/>
                </a:lnTo>
                <a:lnTo>
                  <a:pt x="786" y="211"/>
                </a:lnTo>
                <a:lnTo>
                  <a:pt x="724" y="229"/>
                </a:lnTo>
                <a:lnTo>
                  <a:pt x="689" y="167"/>
                </a:lnTo>
                <a:lnTo>
                  <a:pt x="733" y="132"/>
                </a:lnTo>
                <a:lnTo>
                  <a:pt x="698" y="79"/>
                </a:lnTo>
                <a:lnTo>
                  <a:pt x="645" y="0"/>
                </a:lnTo>
                <a:lnTo>
                  <a:pt x="574" y="61"/>
                </a:lnTo>
                <a:lnTo>
                  <a:pt x="512" y="106"/>
                </a:lnTo>
                <a:lnTo>
                  <a:pt x="424" y="141"/>
                </a:lnTo>
                <a:lnTo>
                  <a:pt x="327" y="176"/>
                </a:lnTo>
                <a:lnTo>
                  <a:pt x="212" y="167"/>
                </a:lnTo>
                <a:lnTo>
                  <a:pt x="168" y="167"/>
                </a:lnTo>
                <a:lnTo>
                  <a:pt x="177" y="229"/>
                </a:lnTo>
                <a:lnTo>
                  <a:pt x="177" y="317"/>
                </a:lnTo>
                <a:lnTo>
                  <a:pt x="159" y="370"/>
                </a:lnTo>
                <a:lnTo>
                  <a:pt x="168" y="450"/>
                </a:lnTo>
                <a:lnTo>
                  <a:pt x="177" y="511"/>
                </a:lnTo>
                <a:lnTo>
                  <a:pt x="186" y="582"/>
                </a:lnTo>
                <a:lnTo>
                  <a:pt x="142" y="608"/>
                </a:lnTo>
                <a:lnTo>
                  <a:pt x="142" y="653"/>
                </a:lnTo>
                <a:lnTo>
                  <a:pt x="106" y="697"/>
                </a:lnTo>
                <a:lnTo>
                  <a:pt x="71" y="750"/>
                </a:lnTo>
                <a:lnTo>
                  <a:pt x="53" y="820"/>
                </a:lnTo>
                <a:lnTo>
                  <a:pt x="71" y="864"/>
                </a:lnTo>
                <a:lnTo>
                  <a:pt x="106" y="908"/>
                </a:lnTo>
                <a:lnTo>
                  <a:pt x="133" y="961"/>
                </a:lnTo>
                <a:lnTo>
                  <a:pt x="124" y="1041"/>
                </a:lnTo>
                <a:lnTo>
                  <a:pt x="186" y="1067"/>
                </a:lnTo>
                <a:lnTo>
                  <a:pt x="203" y="997"/>
                </a:lnTo>
                <a:lnTo>
                  <a:pt x="239" y="926"/>
                </a:lnTo>
                <a:lnTo>
                  <a:pt x="300" y="970"/>
                </a:lnTo>
                <a:lnTo>
                  <a:pt x="283" y="1076"/>
                </a:lnTo>
                <a:lnTo>
                  <a:pt x="239" y="1156"/>
                </a:lnTo>
                <a:lnTo>
                  <a:pt x="230" y="1244"/>
                </a:lnTo>
                <a:lnTo>
                  <a:pt x="230" y="1314"/>
                </a:lnTo>
                <a:lnTo>
                  <a:pt x="274" y="1376"/>
                </a:lnTo>
                <a:lnTo>
                  <a:pt x="353" y="1447"/>
                </a:lnTo>
                <a:lnTo>
                  <a:pt x="353" y="1517"/>
                </a:lnTo>
                <a:lnTo>
                  <a:pt x="300" y="1535"/>
                </a:lnTo>
                <a:lnTo>
                  <a:pt x="309" y="1613"/>
                </a:lnTo>
                <a:lnTo>
                  <a:pt x="292" y="1666"/>
                </a:lnTo>
                <a:lnTo>
                  <a:pt x="221" y="1728"/>
                </a:lnTo>
                <a:lnTo>
                  <a:pt x="186" y="1772"/>
                </a:lnTo>
                <a:lnTo>
                  <a:pt x="133" y="1799"/>
                </a:lnTo>
                <a:lnTo>
                  <a:pt x="62" y="1755"/>
                </a:lnTo>
                <a:lnTo>
                  <a:pt x="0" y="1728"/>
                </a:lnTo>
                <a:lnTo>
                  <a:pt x="18" y="1781"/>
                </a:lnTo>
              </a:path>
            </a:pathLst>
          </a:custGeom>
          <a:solidFill>
            <a:srgbClr val="7ADDFD"/>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CO"/>
          </a:p>
        </p:txBody>
      </p:sp>
      <p:sp>
        <p:nvSpPr>
          <p:cNvPr id="8209" name="Freeform 12">
            <a:extLst>
              <a:ext uri="{FF2B5EF4-FFF2-40B4-BE49-F238E27FC236}">
                <a16:creationId xmlns:a16="http://schemas.microsoft.com/office/drawing/2014/main" id="{15D50E24-C17F-429C-A792-DD1E472BC2AF}"/>
              </a:ext>
            </a:extLst>
          </p:cNvPr>
          <p:cNvSpPr>
            <a:spLocks noChangeArrowheads="1"/>
          </p:cNvSpPr>
          <p:nvPr/>
        </p:nvSpPr>
        <p:spPr bwMode="auto">
          <a:xfrm>
            <a:off x="2809875" y="781051"/>
            <a:ext cx="782638" cy="1439863"/>
          </a:xfrm>
          <a:custGeom>
            <a:avLst/>
            <a:gdLst>
              <a:gd name="T0" fmla="*/ 22340 w 2172"/>
              <a:gd name="T1" fmla="*/ 51141 h 3998"/>
              <a:gd name="T2" fmla="*/ 0 w 2172"/>
              <a:gd name="T3" fmla="*/ 130373 h 3998"/>
              <a:gd name="T4" fmla="*/ 9729 w 2172"/>
              <a:gd name="T5" fmla="*/ 190877 h 3998"/>
              <a:gd name="T6" fmla="*/ 57293 w 2172"/>
              <a:gd name="T7" fmla="*/ 254263 h 3998"/>
              <a:gd name="T8" fmla="*/ 28826 w 2172"/>
              <a:gd name="T9" fmla="*/ 314767 h 3998"/>
              <a:gd name="T10" fmla="*/ 86119 w 2172"/>
              <a:gd name="T11" fmla="*/ 343219 h 3998"/>
              <a:gd name="T12" fmla="*/ 73147 w 2172"/>
              <a:gd name="T13" fmla="*/ 419570 h 3998"/>
              <a:gd name="T14" fmla="*/ 143051 w 2172"/>
              <a:gd name="T15" fmla="*/ 406964 h 3998"/>
              <a:gd name="T16" fmla="*/ 206830 w 2172"/>
              <a:gd name="T17" fmla="*/ 445140 h 3998"/>
              <a:gd name="T18" fmla="*/ 276734 w 2172"/>
              <a:gd name="T19" fmla="*/ 495920 h 3998"/>
              <a:gd name="T20" fmla="*/ 286463 w 2172"/>
              <a:gd name="T21" fmla="*/ 584876 h 3998"/>
              <a:gd name="T22" fmla="*/ 346638 w 2172"/>
              <a:gd name="T23" fmla="*/ 648262 h 3998"/>
              <a:gd name="T24" fmla="*/ 413659 w 2172"/>
              <a:gd name="T25" fmla="*/ 702284 h 3998"/>
              <a:gd name="T26" fmla="*/ 403931 w 2172"/>
              <a:gd name="T27" fmla="*/ 753425 h 3998"/>
              <a:gd name="T28" fmla="*/ 426271 w 2172"/>
              <a:gd name="T29" fmla="*/ 835898 h 3998"/>
              <a:gd name="T30" fmla="*/ 419785 w 2172"/>
              <a:gd name="T31" fmla="*/ 899283 h 3998"/>
              <a:gd name="T32" fmla="*/ 378707 w 2172"/>
              <a:gd name="T33" fmla="*/ 934578 h 3998"/>
              <a:gd name="T34" fmla="*/ 327540 w 2172"/>
              <a:gd name="T35" fmla="*/ 975634 h 3998"/>
              <a:gd name="T36" fmla="*/ 429514 w 2172"/>
              <a:gd name="T37" fmla="*/ 1045503 h 3998"/>
              <a:gd name="T38" fmla="*/ 454737 w 2172"/>
              <a:gd name="T39" fmla="*/ 1127976 h 3998"/>
              <a:gd name="T40" fmla="*/ 477078 w 2172"/>
              <a:gd name="T41" fmla="*/ 1181998 h 3998"/>
              <a:gd name="T42" fmla="*/ 438883 w 2172"/>
              <a:gd name="T43" fmla="*/ 1232778 h 3998"/>
              <a:gd name="T44" fmla="*/ 457980 w 2172"/>
              <a:gd name="T45" fmla="*/ 1293283 h 3998"/>
              <a:gd name="T46" fmla="*/ 508787 w 2172"/>
              <a:gd name="T47" fmla="*/ 1270954 h 3998"/>
              <a:gd name="T48" fmla="*/ 537613 w 2172"/>
              <a:gd name="T49" fmla="*/ 1293283 h 3998"/>
              <a:gd name="T50" fmla="*/ 518516 w 2172"/>
              <a:gd name="T51" fmla="*/ 1356668 h 3998"/>
              <a:gd name="T52" fmla="*/ 537613 w 2172"/>
              <a:gd name="T53" fmla="*/ 1429778 h 3998"/>
              <a:gd name="T54" fmla="*/ 696519 w 2172"/>
              <a:gd name="T55" fmla="*/ 1347305 h 3998"/>
              <a:gd name="T56" fmla="*/ 731471 w 2172"/>
              <a:gd name="T57" fmla="*/ 1239261 h 3998"/>
              <a:gd name="T58" fmla="*/ 766423 w 2172"/>
              <a:gd name="T59" fmla="*/ 1162910 h 3998"/>
              <a:gd name="T60" fmla="*/ 750569 w 2172"/>
              <a:gd name="T61" fmla="*/ 1074314 h 3998"/>
              <a:gd name="T62" fmla="*/ 753812 w 2172"/>
              <a:gd name="T63" fmla="*/ 994722 h 3998"/>
              <a:gd name="T64" fmla="*/ 782278 w 2172"/>
              <a:gd name="T65" fmla="*/ 902525 h 3998"/>
              <a:gd name="T66" fmla="*/ 753812 w 2172"/>
              <a:gd name="T67" fmla="*/ 785117 h 3998"/>
              <a:gd name="T68" fmla="*/ 750569 w 2172"/>
              <a:gd name="T69" fmla="*/ 712008 h 3998"/>
              <a:gd name="T70" fmla="*/ 696519 w 2172"/>
              <a:gd name="T71" fmla="*/ 654745 h 3998"/>
              <a:gd name="T72" fmla="*/ 629858 w 2172"/>
              <a:gd name="T73" fmla="*/ 654745 h 3998"/>
              <a:gd name="T74" fmla="*/ 569322 w 2172"/>
              <a:gd name="T75" fmla="*/ 619811 h 3998"/>
              <a:gd name="T76" fmla="*/ 508787 w 2172"/>
              <a:gd name="T77" fmla="*/ 562547 h 3998"/>
              <a:gd name="T78" fmla="*/ 454737 w 2172"/>
              <a:gd name="T79" fmla="*/ 559306 h 3998"/>
              <a:gd name="T80" fmla="*/ 375464 w 2172"/>
              <a:gd name="T81" fmla="*/ 502403 h 3998"/>
              <a:gd name="T82" fmla="*/ 318172 w 2172"/>
              <a:gd name="T83" fmla="*/ 467109 h 3998"/>
              <a:gd name="T84" fmla="*/ 314929 w 2172"/>
              <a:gd name="T85" fmla="*/ 406964 h 3998"/>
              <a:gd name="T86" fmla="*/ 314929 w 2172"/>
              <a:gd name="T87" fmla="*/ 352943 h 3998"/>
              <a:gd name="T88" fmla="*/ 286463 w 2172"/>
              <a:gd name="T89" fmla="*/ 298921 h 3998"/>
              <a:gd name="T90" fmla="*/ 289345 w 2172"/>
              <a:gd name="T91" fmla="*/ 241658 h 3998"/>
              <a:gd name="T92" fmla="*/ 264122 w 2172"/>
              <a:gd name="T93" fmla="*/ 200241 h 3998"/>
              <a:gd name="T94" fmla="*/ 222684 w 2172"/>
              <a:gd name="T95" fmla="*/ 133614 h 3998"/>
              <a:gd name="T96" fmla="*/ 165392 w 2172"/>
              <a:gd name="T97" fmla="*/ 111285 h 3998"/>
              <a:gd name="T98" fmla="*/ 121071 w 2172"/>
              <a:gd name="T99" fmla="*/ 79592 h 3998"/>
              <a:gd name="T100" fmla="*/ 105217 w 2172"/>
              <a:gd name="T101" fmla="*/ 22329 h 399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172" h="3998">
                <a:moveTo>
                  <a:pt x="195" y="27"/>
                </a:moveTo>
                <a:lnTo>
                  <a:pt x="115" y="80"/>
                </a:lnTo>
                <a:lnTo>
                  <a:pt x="62" y="142"/>
                </a:lnTo>
                <a:lnTo>
                  <a:pt x="9" y="212"/>
                </a:lnTo>
                <a:lnTo>
                  <a:pt x="0" y="309"/>
                </a:lnTo>
                <a:lnTo>
                  <a:pt x="0" y="362"/>
                </a:lnTo>
                <a:lnTo>
                  <a:pt x="27" y="406"/>
                </a:lnTo>
                <a:lnTo>
                  <a:pt x="9" y="450"/>
                </a:lnTo>
                <a:lnTo>
                  <a:pt x="27" y="530"/>
                </a:lnTo>
                <a:lnTo>
                  <a:pt x="44" y="600"/>
                </a:lnTo>
                <a:lnTo>
                  <a:pt x="97" y="662"/>
                </a:lnTo>
                <a:lnTo>
                  <a:pt x="159" y="706"/>
                </a:lnTo>
                <a:lnTo>
                  <a:pt x="80" y="742"/>
                </a:lnTo>
                <a:lnTo>
                  <a:pt x="80" y="812"/>
                </a:lnTo>
                <a:lnTo>
                  <a:pt x="80" y="874"/>
                </a:lnTo>
                <a:lnTo>
                  <a:pt x="142" y="900"/>
                </a:lnTo>
                <a:lnTo>
                  <a:pt x="247" y="918"/>
                </a:lnTo>
                <a:lnTo>
                  <a:pt x="239" y="953"/>
                </a:lnTo>
                <a:lnTo>
                  <a:pt x="239" y="1024"/>
                </a:lnTo>
                <a:lnTo>
                  <a:pt x="186" y="1094"/>
                </a:lnTo>
                <a:lnTo>
                  <a:pt x="203" y="1165"/>
                </a:lnTo>
                <a:lnTo>
                  <a:pt x="265" y="1121"/>
                </a:lnTo>
                <a:lnTo>
                  <a:pt x="345" y="1112"/>
                </a:lnTo>
                <a:lnTo>
                  <a:pt x="397" y="1130"/>
                </a:lnTo>
                <a:lnTo>
                  <a:pt x="477" y="1183"/>
                </a:lnTo>
                <a:lnTo>
                  <a:pt x="512" y="1227"/>
                </a:lnTo>
                <a:lnTo>
                  <a:pt x="574" y="1236"/>
                </a:lnTo>
                <a:lnTo>
                  <a:pt x="627" y="1244"/>
                </a:lnTo>
                <a:lnTo>
                  <a:pt x="689" y="1315"/>
                </a:lnTo>
                <a:lnTo>
                  <a:pt x="768" y="1377"/>
                </a:lnTo>
                <a:lnTo>
                  <a:pt x="759" y="1474"/>
                </a:lnTo>
                <a:lnTo>
                  <a:pt x="742" y="1553"/>
                </a:lnTo>
                <a:lnTo>
                  <a:pt x="795" y="1624"/>
                </a:lnTo>
                <a:lnTo>
                  <a:pt x="848" y="1695"/>
                </a:lnTo>
                <a:lnTo>
                  <a:pt x="892" y="1765"/>
                </a:lnTo>
                <a:lnTo>
                  <a:pt x="962" y="1800"/>
                </a:lnTo>
                <a:lnTo>
                  <a:pt x="1024" y="1818"/>
                </a:lnTo>
                <a:lnTo>
                  <a:pt x="1086" y="1862"/>
                </a:lnTo>
                <a:lnTo>
                  <a:pt x="1148" y="1950"/>
                </a:lnTo>
                <a:lnTo>
                  <a:pt x="1183" y="2003"/>
                </a:lnTo>
                <a:lnTo>
                  <a:pt x="1183" y="2074"/>
                </a:lnTo>
                <a:lnTo>
                  <a:pt x="1121" y="2092"/>
                </a:lnTo>
                <a:lnTo>
                  <a:pt x="1139" y="2171"/>
                </a:lnTo>
                <a:lnTo>
                  <a:pt x="1156" y="2242"/>
                </a:lnTo>
                <a:lnTo>
                  <a:pt x="1183" y="2321"/>
                </a:lnTo>
                <a:lnTo>
                  <a:pt x="1209" y="2365"/>
                </a:lnTo>
                <a:lnTo>
                  <a:pt x="1253" y="2418"/>
                </a:lnTo>
                <a:lnTo>
                  <a:pt x="1165" y="2497"/>
                </a:lnTo>
                <a:lnTo>
                  <a:pt x="1139" y="2568"/>
                </a:lnTo>
                <a:lnTo>
                  <a:pt x="1095" y="2630"/>
                </a:lnTo>
                <a:lnTo>
                  <a:pt x="1051" y="2595"/>
                </a:lnTo>
                <a:lnTo>
                  <a:pt x="998" y="2621"/>
                </a:lnTo>
                <a:lnTo>
                  <a:pt x="980" y="2674"/>
                </a:lnTo>
                <a:lnTo>
                  <a:pt x="909" y="2709"/>
                </a:lnTo>
                <a:lnTo>
                  <a:pt x="1024" y="2797"/>
                </a:lnTo>
                <a:lnTo>
                  <a:pt x="1112" y="2842"/>
                </a:lnTo>
                <a:lnTo>
                  <a:pt x="1192" y="2903"/>
                </a:lnTo>
                <a:lnTo>
                  <a:pt x="1253" y="2974"/>
                </a:lnTo>
                <a:lnTo>
                  <a:pt x="1271" y="3044"/>
                </a:lnTo>
                <a:lnTo>
                  <a:pt x="1262" y="3132"/>
                </a:lnTo>
                <a:lnTo>
                  <a:pt x="1306" y="3167"/>
                </a:lnTo>
                <a:lnTo>
                  <a:pt x="1359" y="3211"/>
                </a:lnTo>
                <a:lnTo>
                  <a:pt x="1324" y="3282"/>
                </a:lnTo>
                <a:lnTo>
                  <a:pt x="1236" y="3308"/>
                </a:lnTo>
                <a:lnTo>
                  <a:pt x="1236" y="3370"/>
                </a:lnTo>
                <a:lnTo>
                  <a:pt x="1218" y="3423"/>
                </a:lnTo>
                <a:lnTo>
                  <a:pt x="1209" y="3494"/>
                </a:lnTo>
                <a:lnTo>
                  <a:pt x="1236" y="3555"/>
                </a:lnTo>
                <a:lnTo>
                  <a:pt x="1271" y="3591"/>
                </a:lnTo>
                <a:lnTo>
                  <a:pt x="1333" y="3635"/>
                </a:lnTo>
                <a:lnTo>
                  <a:pt x="1386" y="3599"/>
                </a:lnTo>
                <a:lnTo>
                  <a:pt x="1412" y="3529"/>
                </a:lnTo>
                <a:lnTo>
                  <a:pt x="1439" y="3476"/>
                </a:lnTo>
                <a:lnTo>
                  <a:pt x="1501" y="3546"/>
                </a:lnTo>
                <a:lnTo>
                  <a:pt x="1492" y="3591"/>
                </a:lnTo>
                <a:lnTo>
                  <a:pt x="1430" y="3652"/>
                </a:lnTo>
                <a:lnTo>
                  <a:pt x="1465" y="3714"/>
                </a:lnTo>
                <a:lnTo>
                  <a:pt x="1439" y="3767"/>
                </a:lnTo>
                <a:lnTo>
                  <a:pt x="1456" y="3838"/>
                </a:lnTo>
                <a:lnTo>
                  <a:pt x="1492" y="3891"/>
                </a:lnTo>
                <a:lnTo>
                  <a:pt x="1492" y="3970"/>
                </a:lnTo>
                <a:lnTo>
                  <a:pt x="1554" y="3997"/>
                </a:lnTo>
                <a:lnTo>
                  <a:pt x="1633" y="3997"/>
                </a:lnTo>
                <a:lnTo>
                  <a:pt x="1933" y="3741"/>
                </a:lnTo>
                <a:lnTo>
                  <a:pt x="1986" y="3661"/>
                </a:lnTo>
                <a:lnTo>
                  <a:pt x="2021" y="3529"/>
                </a:lnTo>
                <a:lnTo>
                  <a:pt x="2030" y="3441"/>
                </a:lnTo>
                <a:lnTo>
                  <a:pt x="2065" y="3352"/>
                </a:lnTo>
                <a:lnTo>
                  <a:pt x="2110" y="3308"/>
                </a:lnTo>
                <a:lnTo>
                  <a:pt x="2127" y="3229"/>
                </a:lnTo>
                <a:lnTo>
                  <a:pt x="2118" y="3141"/>
                </a:lnTo>
                <a:lnTo>
                  <a:pt x="2110" y="3070"/>
                </a:lnTo>
                <a:lnTo>
                  <a:pt x="2083" y="2983"/>
                </a:lnTo>
                <a:lnTo>
                  <a:pt x="2039" y="2921"/>
                </a:lnTo>
                <a:lnTo>
                  <a:pt x="2048" y="2833"/>
                </a:lnTo>
                <a:lnTo>
                  <a:pt x="2092" y="2762"/>
                </a:lnTo>
                <a:lnTo>
                  <a:pt x="2154" y="2718"/>
                </a:lnTo>
                <a:lnTo>
                  <a:pt x="2154" y="2621"/>
                </a:lnTo>
                <a:lnTo>
                  <a:pt x="2171" y="2506"/>
                </a:lnTo>
                <a:lnTo>
                  <a:pt x="2154" y="2356"/>
                </a:lnTo>
                <a:lnTo>
                  <a:pt x="2110" y="2259"/>
                </a:lnTo>
                <a:lnTo>
                  <a:pt x="2092" y="2180"/>
                </a:lnTo>
                <a:lnTo>
                  <a:pt x="2101" y="2118"/>
                </a:lnTo>
                <a:lnTo>
                  <a:pt x="2110" y="2030"/>
                </a:lnTo>
                <a:lnTo>
                  <a:pt x="2083" y="1977"/>
                </a:lnTo>
                <a:lnTo>
                  <a:pt x="1995" y="1906"/>
                </a:lnTo>
                <a:lnTo>
                  <a:pt x="2021" y="1827"/>
                </a:lnTo>
                <a:lnTo>
                  <a:pt x="1933" y="1818"/>
                </a:lnTo>
                <a:lnTo>
                  <a:pt x="1854" y="1809"/>
                </a:lnTo>
                <a:lnTo>
                  <a:pt x="1809" y="1774"/>
                </a:lnTo>
                <a:lnTo>
                  <a:pt x="1748" y="1818"/>
                </a:lnTo>
                <a:lnTo>
                  <a:pt x="1686" y="1809"/>
                </a:lnTo>
                <a:lnTo>
                  <a:pt x="1651" y="1739"/>
                </a:lnTo>
                <a:lnTo>
                  <a:pt x="1580" y="1721"/>
                </a:lnTo>
                <a:lnTo>
                  <a:pt x="1501" y="1659"/>
                </a:lnTo>
                <a:lnTo>
                  <a:pt x="1474" y="1589"/>
                </a:lnTo>
                <a:lnTo>
                  <a:pt x="1412" y="1562"/>
                </a:lnTo>
                <a:lnTo>
                  <a:pt x="1351" y="1589"/>
                </a:lnTo>
                <a:lnTo>
                  <a:pt x="1315" y="1492"/>
                </a:lnTo>
                <a:lnTo>
                  <a:pt x="1262" y="1553"/>
                </a:lnTo>
                <a:lnTo>
                  <a:pt x="1165" y="1518"/>
                </a:lnTo>
                <a:lnTo>
                  <a:pt x="1112" y="1456"/>
                </a:lnTo>
                <a:lnTo>
                  <a:pt x="1042" y="1395"/>
                </a:lnTo>
                <a:lnTo>
                  <a:pt x="971" y="1350"/>
                </a:lnTo>
                <a:lnTo>
                  <a:pt x="892" y="1368"/>
                </a:lnTo>
                <a:lnTo>
                  <a:pt x="883" y="1297"/>
                </a:lnTo>
                <a:lnTo>
                  <a:pt x="901" y="1227"/>
                </a:lnTo>
                <a:lnTo>
                  <a:pt x="909" y="1183"/>
                </a:lnTo>
                <a:lnTo>
                  <a:pt x="874" y="1130"/>
                </a:lnTo>
                <a:lnTo>
                  <a:pt x="839" y="1050"/>
                </a:lnTo>
                <a:lnTo>
                  <a:pt x="918" y="997"/>
                </a:lnTo>
                <a:lnTo>
                  <a:pt x="874" y="980"/>
                </a:lnTo>
                <a:lnTo>
                  <a:pt x="821" y="944"/>
                </a:lnTo>
                <a:lnTo>
                  <a:pt x="803" y="909"/>
                </a:lnTo>
                <a:lnTo>
                  <a:pt x="795" y="830"/>
                </a:lnTo>
                <a:lnTo>
                  <a:pt x="856" y="794"/>
                </a:lnTo>
                <a:lnTo>
                  <a:pt x="865" y="750"/>
                </a:lnTo>
                <a:lnTo>
                  <a:pt x="803" y="671"/>
                </a:lnTo>
                <a:lnTo>
                  <a:pt x="750" y="644"/>
                </a:lnTo>
                <a:lnTo>
                  <a:pt x="680" y="609"/>
                </a:lnTo>
                <a:lnTo>
                  <a:pt x="733" y="556"/>
                </a:lnTo>
                <a:lnTo>
                  <a:pt x="715" y="477"/>
                </a:lnTo>
                <a:lnTo>
                  <a:pt x="662" y="389"/>
                </a:lnTo>
                <a:lnTo>
                  <a:pt x="618" y="371"/>
                </a:lnTo>
                <a:lnTo>
                  <a:pt x="539" y="353"/>
                </a:lnTo>
                <a:lnTo>
                  <a:pt x="468" y="362"/>
                </a:lnTo>
                <a:lnTo>
                  <a:pt x="459" y="309"/>
                </a:lnTo>
                <a:lnTo>
                  <a:pt x="406" y="274"/>
                </a:lnTo>
                <a:lnTo>
                  <a:pt x="345" y="274"/>
                </a:lnTo>
                <a:lnTo>
                  <a:pt x="336" y="221"/>
                </a:lnTo>
                <a:lnTo>
                  <a:pt x="292" y="186"/>
                </a:lnTo>
                <a:lnTo>
                  <a:pt x="300" y="124"/>
                </a:lnTo>
                <a:lnTo>
                  <a:pt x="292" y="62"/>
                </a:lnTo>
                <a:lnTo>
                  <a:pt x="283" y="0"/>
                </a:lnTo>
                <a:lnTo>
                  <a:pt x="195" y="27"/>
                </a:lnTo>
              </a:path>
            </a:pathLst>
          </a:custGeom>
          <a:solidFill>
            <a:srgbClr val="5BA6BE"/>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CO"/>
          </a:p>
        </p:txBody>
      </p:sp>
      <p:sp>
        <p:nvSpPr>
          <p:cNvPr id="8210" name="Freeform 13">
            <a:extLst>
              <a:ext uri="{FF2B5EF4-FFF2-40B4-BE49-F238E27FC236}">
                <a16:creationId xmlns:a16="http://schemas.microsoft.com/office/drawing/2014/main" id="{BBFBA8BF-FF57-4C1D-8DBE-7529AAEA89C0}"/>
              </a:ext>
            </a:extLst>
          </p:cNvPr>
          <p:cNvSpPr>
            <a:spLocks noChangeArrowheads="1"/>
          </p:cNvSpPr>
          <p:nvPr/>
        </p:nvSpPr>
        <p:spPr bwMode="auto">
          <a:xfrm>
            <a:off x="2746375" y="1019176"/>
            <a:ext cx="514350" cy="709613"/>
          </a:xfrm>
          <a:custGeom>
            <a:avLst/>
            <a:gdLst>
              <a:gd name="T0" fmla="*/ 399970 w 1430"/>
              <a:gd name="T1" fmla="*/ 661319 h 1969"/>
              <a:gd name="T2" fmla="*/ 361843 w 1430"/>
              <a:gd name="T3" fmla="*/ 645462 h 1969"/>
              <a:gd name="T4" fmla="*/ 311128 w 1430"/>
              <a:gd name="T5" fmla="*/ 639336 h 1969"/>
              <a:gd name="T6" fmla="*/ 279116 w 1430"/>
              <a:gd name="T7" fmla="*/ 651949 h 1969"/>
              <a:gd name="T8" fmla="*/ 222286 w 1430"/>
              <a:gd name="T9" fmla="*/ 658436 h 1969"/>
              <a:gd name="T10" fmla="*/ 209337 w 1430"/>
              <a:gd name="T11" fmla="*/ 626361 h 1969"/>
              <a:gd name="T12" fmla="*/ 174447 w 1430"/>
              <a:gd name="T13" fmla="*/ 610504 h 1969"/>
              <a:gd name="T14" fmla="*/ 165096 w 1430"/>
              <a:gd name="T15" fmla="*/ 566176 h 1969"/>
              <a:gd name="T16" fmla="*/ 161858 w 1430"/>
              <a:gd name="T17" fmla="*/ 518244 h 1969"/>
              <a:gd name="T18" fmla="*/ 146032 w 1430"/>
              <a:gd name="T19" fmla="*/ 489773 h 1969"/>
              <a:gd name="T20" fmla="*/ 203222 w 1430"/>
              <a:gd name="T21" fmla="*/ 477159 h 1969"/>
              <a:gd name="T22" fmla="*/ 212574 w 1430"/>
              <a:gd name="T23" fmla="*/ 432470 h 1969"/>
              <a:gd name="T24" fmla="*/ 177685 w 1430"/>
              <a:gd name="T25" fmla="*/ 407243 h 1969"/>
              <a:gd name="T26" fmla="*/ 142795 w 1430"/>
              <a:gd name="T27" fmla="*/ 378412 h 1969"/>
              <a:gd name="T28" fmla="*/ 104668 w 1430"/>
              <a:gd name="T29" fmla="*/ 359311 h 1969"/>
              <a:gd name="T30" fmla="*/ 76253 w 1430"/>
              <a:gd name="T31" fmla="*/ 340210 h 1969"/>
              <a:gd name="T32" fmla="*/ 28415 w 1430"/>
              <a:gd name="T33" fmla="*/ 318226 h 1969"/>
              <a:gd name="T34" fmla="*/ 0 w 1430"/>
              <a:gd name="T35" fmla="*/ 282908 h 1969"/>
              <a:gd name="T36" fmla="*/ 60427 w 1430"/>
              <a:gd name="T37" fmla="*/ 245067 h 1969"/>
              <a:gd name="T38" fmla="*/ 47478 w 1430"/>
              <a:gd name="T39" fmla="*/ 187764 h 1969"/>
              <a:gd name="T40" fmla="*/ 12589 w 1430"/>
              <a:gd name="T41" fmla="*/ 149563 h 1969"/>
              <a:gd name="T42" fmla="*/ 34889 w 1430"/>
              <a:gd name="T43" fmla="*/ 89017 h 1969"/>
              <a:gd name="T44" fmla="*/ 41364 w 1430"/>
              <a:gd name="T45" fmla="*/ 22344 h 1969"/>
              <a:gd name="T46" fmla="*/ 73016 w 1430"/>
              <a:gd name="T47" fmla="*/ 9731 h 1969"/>
              <a:gd name="T48" fmla="*/ 92079 w 1430"/>
              <a:gd name="T49" fmla="*/ 28831 h 1969"/>
              <a:gd name="T50" fmla="*/ 92079 w 1430"/>
              <a:gd name="T51" fmla="*/ 76403 h 1969"/>
              <a:gd name="T52" fmla="*/ 152147 w 1430"/>
              <a:gd name="T53" fmla="*/ 92260 h 1969"/>
              <a:gd name="T54" fmla="*/ 149269 w 1430"/>
              <a:gd name="T55" fmla="*/ 130462 h 1969"/>
              <a:gd name="T56" fmla="*/ 136321 w 1430"/>
              <a:gd name="T57" fmla="*/ 181277 h 1969"/>
              <a:gd name="T58" fmla="*/ 187396 w 1430"/>
              <a:gd name="T59" fmla="*/ 162176 h 1969"/>
              <a:gd name="T60" fmla="*/ 234875 w 1430"/>
              <a:gd name="T61" fmla="*/ 187764 h 1969"/>
              <a:gd name="T62" fmla="*/ 269764 w 1430"/>
              <a:gd name="T63" fmla="*/ 206865 h 1969"/>
              <a:gd name="T64" fmla="*/ 311128 w 1430"/>
              <a:gd name="T65" fmla="*/ 235336 h 1969"/>
              <a:gd name="T66" fmla="*/ 336306 w 1430"/>
              <a:gd name="T67" fmla="*/ 292638 h 1969"/>
              <a:gd name="T68" fmla="*/ 349254 w 1430"/>
              <a:gd name="T69" fmla="*/ 346697 h 1969"/>
              <a:gd name="T70" fmla="*/ 384144 w 1430"/>
              <a:gd name="T71" fmla="*/ 397512 h 1969"/>
              <a:gd name="T72" fmla="*/ 431622 w 1430"/>
              <a:gd name="T73" fmla="*/ 416613 h 1969"/>
              <a:gd name="T74" fmla="*/ 476223 w 1430"/>
              <a:gd name="T75" fmla="*/ 464185 h 1969"/>
              <a:gd name="T76" fmla="*/ 488812 w 1430"/>
              <a:gd name="T77" fmla="*/ 508874 h 1969"/>
              <a:gd name="T78" fmla="*/ 472986 w 1430"/>
              <a:gd name="T79" fmla="*/ 543832 h 1969"/>
              <a:gd name="T80" fmla="*/ 488812 w 1430"/>
              <a:gd name="T81" fmla="*/ 597890 h 1969"/>
              <a:gd name="T82" fmla="*/ 513990 w 1430"/>
              <a:gd name="T83" fmla="*/ 632848 h 1969"/>
              <a:gd name="T84" fmla="*/ 472986 w 1430"/>
              <a:gd name="T85" fmla="*/ 686907 h 1969"/>
              <a:gd name="T86" fmla="*/ 441334 w 1430"/>
              <a:gd name="T87" fmla="*/ 696638 h 1969"/>
              <a:gd name="T88" fmla="*/ 406085 w 1430"/>
              <a:gd name="T89" fmla="*/ 699521 h 196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430" h="1969">
                <a:moveTo>
                  <a:pt x="1121" y="1888"/>
                </a:moveTo>
                <a:lnTo>
                  <a:pt x="1112" y="1835"/>
                </a:lnTo>
                <a:lnTo>
                  <a:pt x="1041" y="1827"/>
                </a:lnTo>
                <a:lnTo>
                  <a:pt x="1006" y="1791"/>
                </a:lnTo>
                <a:lnTo>
                  <a:pt x="944" y="1765"/>
                </a:lnTo>
                <a:lnTo>
                  <a:pt x="865" y="1774"/>
                </a:lnTo>
                <a:lnTo>
                  <a:pt x="856" y="1712"/>
                </a:lnTo>
                <a:lnTo>
                  <a:pt x="776" y="1809"/>
                </a:lnTo>
                <a:lnTo>
                  <a:pt x="688" y="1844"/>
                </a:lnTo>
                <a:lnTo>
                  <a:pt x="618" y="1827"/>
                </a:lnTo>
                <a:lnTo>
                  <a:pt x="626" y="1765"/>
                </a:lnTo>
                <a:lnTo>
                  <a:pt x="582" y="1738"/>
                </a:lnTo>
                <a:lnTo>
                  <a:pt x="503" y="1738"/>
                </a:lnTo>
                <a:lnTo>
                  <a:pt x="485" y="1694"/>
                </a:lnTo>
                <a:lnTo>
                  <a:pt x="476" y="1633"/>
                </a:lnTo>
                <a:lnTo>
                  <a:pt x="459" y="1571"/>
                </a:lnTo>
                <a:lnTo>
                  <a:pt x="441" y="1500"/>
                </a:lnTo>
                <a:lnTo>
                  <a:pt x="450" y="1438"/>
                </a:lnTo>
                <a:lnTo>
                  <a:pt x="379" y="1403"/>
                </a:lnTo>
                <a:lnTo>
                  <a:pt x="406" y="1359"/>
                </a:lnTo>
                <a:lnTo>
                  <a:pt x="485" y="1333"/>
                </a:lnTo>
                <a:lnTo>
                  <a:pt x="565" y="1324"/>
                </a:lnTo>
                <a:lnTo>
                  <a:pt x="600" y="1288"/>
                </a:lnTo>
                <a:lnTo>
                  <a:pt x="591" y="1200"/>
                </a:lnTo>
                <a:lnTo>
                  <a:pt x="565" y="1138"/>
                </a:lnTo>
                <a:lnTo>
                  <a:pt x="494" y="1130"/>
                </a:lnTo>
                <a:lnTo>
                  <a:pt x="476" y="1077"/>
                </a:lnTo>
                <a:lnTo>
                  <a:pt x="397" y="1050"/>
                </a:lnTo>
                <a:lnTo>
                  <a:pt x="344" y="1015"/>
                </a:lnTo>
                <a:lnTo>
                  <a:pt x="291" y="997"/>
                </a:lnTo>
                <a:lnTo>
                  <a:pt x="300" y="953"/>
                </a:lnTo>
                <a:lnTo>
                  <a:pt x="212" y="944"/>
                </a:lnTo>
                <a:lnTo>
                  <a:pt x="141" y="883"/>
                </a:lnTo>
                <a:lnTo>
                  <a:pt x="79" y="883"/>
                </a:lnTo>
                <a:lnTo>
                  <a:pt x="18" y="865"/>
                </a:lnTo>
                <a:lnTo>
                  <a:pt x="0" y="785"/>
                </a:lnTo>
                <a:lnTo>
                  <a:pt x="97" y="733"/>
                </a:lnTo>
                <a:lnTo>
                  <a:pt x="168" y="680"/>
                </a:lnTo>
                <a:lnTo>
                  <a:pt x="168" y="609"/>
                </a:lnTo>
                <a:lnTo>
                  <a:pt x="132" y="521"/>
                </a:lnTo>
                <a:lnTo>
                  <a:pt x="88" y="468"/>
                </a:lnTo>
                <a:lnTo>
                  <a:pt x="35" y="415"/>
                </a:lnTo>
                <a:lnTo>
                  <a:pt x="79" y="344"/>
                </a:lnTo>
                <a:lnTo>
                  <a:pt x="97" y="247"/>
                </a:lnTo>
                <a:lnTo>
                  <a:pt x="123" y="141"/>
                </a:lnTo>
                <a:lnTo>
                  <a:pt x="115" y="62"/>
                </a:lnTo>
                <a:lnTo>
                  <a:pt x="159" y="0"/>
                </a:lnTo>
                <a:lnTo>
                  <a:pt x="203" y="27"/>
                </a:lnTo>
                <a:lnTo>
                  <a:pt x="194" y="97"/>
                </a:lnTo>
                <a:lnTo>
                  <a:pt x="256" y="80"/>
                </a:lnTo>
                <a:lnTo>
                  <a:pt x="256" y="150"/>
                </a:lnTo>
                <a:lnTo>
                  <a:pt x="256" y="212"/>
                </a:lnTo>
                <a:lnTo>
                  <a:pt x="318" y="238"/>
                </a:lnTo>
                <a:lnTo>
                  <a:pt x="423" y="256"/>
                </a:lnTo>
                <a:lnTo>
                  <a:pt x="415" y="291"/>
                </a:lnTo>
                <a:lnTo>
                  <a:pt x="415" y="362"/>
                </a:lnTo>
                <a:lnTo>
                  <a:pt x="362" y="432"/>
                </a:lnTo>
                <a:lnTo>
                  <a:pt x="379" y="503"/>
                </a:lnTo>
                <a:lnTo>
                  <a:pt x="441" y="459"/>
                </a:lnTo>
                <a:lnTo>
                  <a:pt x="521" y="450"/>
                </a:lnTo>
                <a:lnTo>
                  <a:pt x="573" y="468"/>
                </a:lnTo>
                <a:lnTo>
                  <a:pt x="653" y="521"/>
                </a:lnTo>
                <a:lnTo>
                  <a:pt x="688" y="565"/>
                </a:lnTo>
                <a:lnTo>
                  <a:pt x="750" y="574"/>
                </a:lnTo>
                <a:lnTo>
                  <a:pt x="803" y="582"/>
                </a:lnTo>
                <a:lnTo>
                  <a:pt x="865" y="653"/>
                </a:lnTo>
                <a:lnTo>
                  <a:pt x="944" y="715"/>
                </a:lnTo>
                <a:lnTo>
                  <a:pt x="935" y="812"/>
                </a:lnTo>
                <a:lnTo>
                  <a:pt x="918" y="891"/>
                </a:lnTo>
                <a:lnTo>
                  <a:pt x="971" y="962"/>
                </a:lnTo>
                <a:lnTo>
                  <a:pt x="1024" y="1033"/>
                </a:lnTo>
                <a:lnTo>
                  <a:pt x="1068" y="1103"/>
                </a:lnTo>
                <a:lnTo>
                  <a:pt x="1138" y="1138"/>
                </a:lnTo>
                <a:lnTo>
                  <a:pt x="1200" y="1156"/>
                </a:lnTo>
                <a:lnTo>
                  <a:pt x="1262" y="1200"/>
                </a:lnTo>
                <a:lnTo>
                  <a:pt x="1324" y="1288"/>
                </a:lnTo>
                <a:lnTo>
                  <a:pt x="1359" y="1341"/>
                </a:lnTo>
                <a:lnTo>
                  <a:pt x="1359" y="1412"/>
                </a:lnTo>
                <a:lnTo>
                  <a:pt x="1297" y="1430"/>
                </a:lnTo>
                <a:lnTo>
                  <a:pt x="1315" y="1509"/>
                </a:lnTo>
                <a:lnTo>
                  <a:pt x="1332" y="1580"/>
                </a:lnTo>
                <a:lnTo>
                  <a:pt x="1359" y="1659"/>
                </a:lnTo>
                <a:lnTo>
                  <a:pt x="1385" y="1703"/>
                </a:lnTo>
                <a:lnTo>
                  <a:pt x="1429" y="1756"/>
                </a:lnTo>
                <a:lnTo>
                  <a:pt x="1341" y="1835"/>
                </a:lnTo>
                <a:lnTo>
                  <a:pt x="1315" y="1906"/>
                </a:lnTo>
                <a:lnTo>
                  <a:pt x="1271" y="1968"/>
                </a:lnTo>
                <a:lnTo>
                  <a:pt x="1227" y="1933"/>
                </a:lnTo>
                <a:lnTo>
                  <a:pt x="1174" y="1959"/>
                </a:lnTo>
                <a:lnTo>
                  <a:pt x="1129" y="1941"/>
                </a:lnTo>
                <a:lnTo>
                  <a:pt x="1121" y="1888"/>
                </a:lnTo>
              </a:path>
            </a:pathLst>
          </a:custGeom>
          <a:solidFill>
            <a:srgbClr val="2ECAFD"/>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CO"/>
          </a:p>
        </p:txBody>
      </p:sp>
      <p:sp>
        <p:nvSpPr>
          <p:cNvPr id="8211" name="Freeform 14">
            <a:extLst>
              <a:ext uri="{FF2B5EF4-FFF2-40B4-BE49-F238E27FC236}">
                <a16:creationId xmlns:a16="http://schemas.microsoft.com/office/drawing/2014/main" id="{0A7E12EA-E2E9-4F83-91C2-C7C9EE63A562}"/>
              </a:ext>
            </a:extLst>
          </p:cNvPr>
          <p:cNvSpPr>
            <a:spLocks noChangeArrowheads="1"/>
          </p:cNvSpPr>
          <p:nvPr/>
        </p:nvSpPr>
        <p:spPr bwMode="auto">
          <a:xfrm>
            <a:off x="2714626" y="2717800"/>
            <a:ext cx="542925" cy="387350"/>
          </a:xfrm>
          <a:custGeom>
            <a:avLst/>
            <a:gdLst>
              <a:gd name="T0" fmla="*/ 517037 w 1510"/>
              <a:gd name="T1" fmla="*/ 0 h 1077"/>
              <a:gd name="T2" fmla="*/ 475689 w 1510"/>
              <a:gd name="T3" fmla="*/ 28413 h 1077"/>
              <a:gd name="T4" fmla="*/ 418879 w 1510"/>
              <a:gd name="T5" fmla="*/ 12588 h 1077"/>
              <a:gd name="T6" fmla="*/ 361710 w 1510"/>
              <a:gd name="T7" fmla="*/ 41360 h 1077"/>
              <a:gd name="T8" fmla="*/ 336182 w 1510"/>
              <a:gd name="T9" fmla="*/ 69773 h 1077"/>
              <a:gd name="T10" fmla="*/ 279013 w 1510"/>
              <a:gd name="T11" fmla="*/ 107897 h 1077"/>
              <a:gd name="T12" fmla="*/ 237665 w 1510"/>
              <a:gd name="T13" fmla="*/ 117248 h 1077"/>
              <a:gd name="T14" fmla="*/ 199911 w 1510"/>
              <a:gd name="T15" fmla="*/ 34887 h 1077"/>
              <a:gd name="T16" fmla="*/ 155327 w 1510"/>
              <a:gd name="T17" fmla="*/ 53948 h 1077"/>
              <a:gd name="T18" fmla="*/ 107866 w 1510"/>
              <a:gd name="T19" fmla="*/ 28413 h 1077"/>
              <a:gd name="T20" fmla="*/ 120450 w 1510"/>
              <a:gd name="T21" fmla="*/ 85598 h 1077"/>
              <a:gd name="T22" fmla="*/ 79102 w 1510"/>
              <a:gd name="T23" fmla="*/ 101423 h 1077"/>
              <a:gd name="T24" fmla="*/ 38113 w 1510"/>
              <a:gd name="T25" fmla="*/ 117248 h 1077"/>
              <a:gd name="T26" fmla="*/ 0 w 1510"/>
              <a:gd name="T27" fmla="*/ 130196 h 1077"/>
              <a:gd name="T28" fmla="*/ 0 w 1510"/>
              <a:gd name="T29" fmla="*/ 174433 h 1077"/>
              <a:gd name="T30" fmla="*/ 44225 w 1510"/>
              <a:gd name="T31" fmla="*/ 165082 h 1077"/>
              <a:gd name="T32" fmla="*/ 47461 w 1510"/>
              <a:gd name="T33" fmla="*/ 193495 h 1077"/>
              <a:gd name="T34" fmla="*/ 28405 w 1510"/>
              <a:gd name="T35" fmla="*/ 228382 h 1077"/>
              <a:gd name="T36" fmla="*/ 21933 w 1510"/>
              <a:gd name="T37" fmla="*/ 272979 h 1077"/>
              <a:gd name="T38" fmla="*/ 47461 w 1510"/>
              <a:gd name="T39" fmla="*/ 301392 h 1077"/>
              <a:gd name="T40" fmla="*/ 72989 w 1510"/>
              <a:gd name="T41" fmla="*/ 330165 h 1077"/>
              <a:gd name="T42" fmla="*/ 129799 w 1510"/>
              <a:gd name="T43" fmla="*/ 339516 h 1077"/>
              <a:gd name="T44" fmla="*/ 167911 w 1510"/>
              <a:gd name="T45" fmla="*/ 352104 h 1077"/>
              <a:gd name="T46" fmla="*/ 196675 w 1510"/>
              <a:gd name="T47" fmla="*/ 374402 h 1077"/>
              <a:gd name="T48" fmla="*/ 247372 w 1510"/>
              <a:gd name="T49" fmla="*/ 371165 h 1077"/>
              <a:gd name="T50" fmla="*/ 244136 w 1510"/>
              <a:gd name="T51" fmla="*/ 333042 h 1077"/>
              <a:gd name="T52" fmla="*/ 237665 w 1510"/>
              <a:gd name="T53" fmla="*/ 276216 h 1077"/>
              <a:gd name="T54" fmla="*/ 285485 w 1510"/>
              <a:gd name="T55" fmla="*/ 260032 h 1077"/>
              <a:gd name="T56" fmla="*/ 329710 w 1510"/>
              <a:gd name="T57" fmla="*/ 240970 h 1077"/>
              <a:gd name="T58" fmla="*/ 367823 w 1510"/>
              <a:gd name="T59" fmla="*/ 199969 h 1077"/>
              <a:gd name="T60" fmla="*/ 431464 w 1510"/>
              <a:gd name="T61" fmla="*/ 193495 h 1077"/>
              <a:gd name="T62" fmla="*/ 497981 w 1510"/>
              <a:gd name="T63" fmla="*/ 180907 h 1077"/>
              <a:gd name="T64" fmla="*/ 520273 w 1510"/>
              <a:gd name="T65" fmla="*/ 117248 h 1077"/>
              <a:gd name="T66" fmla="*/ 529622 w 1510"/>
              <a:gd name="T67" fmla="*/ 60063 h 1077"/>
              <a:gd name="T68" fmla="*/ 542565 w 1510"/>
              <a:gd name="T69" fmla="*/ 6114 h 107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510" h="1077">
                <a:moveTo>
                  <a:pt x="1509" y="17"/>
                </a:moveTo>
                <a:lnTo>
                  <a:pt x="1438" y="0"/>
                </a:lnTo>
                <a:lnTo>
                  <a:pt x="1376" y="17"/>
                </a:lnTo>
                <a:lnTo>
                  <a:pt x="1323" y="79"/>
                </a:lnTo>
                <a:lnTo>
                  <a:pt x="1244" y="53"/>
                </a:lnTo>
                <a:lnTo>
                  <a:pt x="1165" y="35"/>
                </a:lnTo>
                <a:lnTo>
                  <a:pt x="1094" y="62"/>
                </a:lnTo>
                <a:lnTo>
                  <a:pt x="1006" y="115"/>
                </a:lnTo>
                <a:lnTo>
                  <a:pt x="935" y="141"/>
                </a:lnTo>
                <a:lnTo>
                  <a:pt x="935" y="194"/>
                </a:lnTo>
                <a:lnTo>
                  <a:pt x="891" y="256"/>
                </a:lnTo>
                <a:lnTo>
                  <a:pt x="776" y="300"/>
                </a:lnTo>
                <a:lnTo>
                  <a:pt x="732" y="362"/>
                </a:lnTo>
                <a:lnTo>
                  <a:pt x="661" y="326"/>
                </a:lnTo>
                <a:lnTo>
                  <a:pt x="609" y="176"/>
                </a:lnTo>
                <a:lnTo>
                  <a:pt x="556" y="97"/>
                </a:lnTo>
                <a:lnTo>
                  <a:pt x="503" y="123"/>
                </a:lnTo>
                <a:lnTo>
                  <a:pt x="432" y="150"/>
                </a:lnTo>
                <a:lnTo>
                  <a:pt x="388" y="97"/>
                </a:lnTo>
                <a:lnTo>
                  <a:pt x="300" y="79"/>
                </a:lnTo>
                <a:lnTo>
                  <a:pt x="317" y="150"/>
                </a:lnTo>
                <a:lnTo>
                  <a:pt x="335" y="238"/>
                </a:lnTo>
                <a:lnTo>
                  <a:pt x="282" y="300"/>
                </a:lnTo>
                <a:lnTo>
                  <a:pt x="220" y="282"/>
                </a:lnTo>
                <a:lnTo>
                  <a:pt x="158" y="291"/>
                </a:lnTo>
                <a:lnTo>
                  <a:pt x="106" y="326"/>
                </a:lnTo>
                <a:lnTo>
                  <a:pt x="70" y="353"/>
                </a:lnTo>
                <a:lnTo>
                  <a:pt x="0" y="362"/>
                </a:lnTo>
                <a:lnTo>
                  <a:pt x="35" y="432"/>
                </a:lnTo>
                <a:lnTo>
                  <a:pt x="0" y="485"/>
                </a:lnTo>
                <a:lnTo>
                  <a:pt x="61" y="494"/>
                </a:lnTo>
                <a:lnTo>
                  <a:pt x="123" y="459"/>
                </a:lnTo>
                <a:lnTo>
                  <a:pt x="194" y="476"/>
                </a:lnTo>
                <a:lnTo>
                  <a:pt x="132" y="538"/>
                </a:lnTo>
                <a:lnTo>
                  <a:pt x="88" y="582"/>
                </a:lnTo>
                <a:lnTo>
                  <a:pt x="79" y="635"/>
                </a:lnTo>
                <a:lnTo>
                  <a:pt x="79" y="688"/>
                </a:lnTo>
                <a:lnTo>
                  <a:pt x="61" y="759"/>
                </a:lnTo>
                <a:lnTo>
                  <a:pt x="61" y="829"/>
                </a:lnTo>
                <a:lnTo>
                  <a:pt x="132" y="838"/>
                </a:lnTo>
                <a:lnTo>
                  <a:pt x="185" y="856"/>
                </a:lnTo>
                <a:lnTo>
                  <a:pt x="203" y="918"/>
                </a:lnTo>
                <a:lnTo>
                  <a:pt x="238" y="962"/>
                </a:lnTo>
                <a:lnTo>
                  <a:pt x="361" y="944"/>
                </a:lnTo>
                <a:lnTo>
                  <a:pt x="441" y="944"/>
                </a:lnTo>
                <a:lnTo>
                  <a:pt x="467" y="979"/>
                </a:lnTo>
                <a:lnTo>
                  <a:pt x="547" y="988"/>
                </a:lnTo>
                <a:lnTo>
                  <a:pt x="547" y="1041"/>
                </a:lnTo>
                <a:lnTo>
                  <a:pt x="626" y="1076"/>
                </a:lnTo>
                <a:lnTo>
                  <a:pt x="688" y="1032"/>
                </a:lnTo>
                <a:lnTo>
                  <a:pt x="679" y="979"/>
                </a:lnTo>
                <a:lnTo>
                  <a:pt x="679" y="926"/>
                </a:lnTo>
                <a:lnTo>
                  <a:pt x="697" y="856"/>
                </a:lnTo>
                <a:lnTo>
                  <a:pt x="661" y="768"/>
                </a:lnTo>
                <a:lnTo>
                  <a:pt x="706" y="723"/>
                </a:lnTo>
                <a:lnTo>
                  <a:pt x="794" y="723"/>
                </a:lnTo>
                <a:lnTo>
                  <a:pt x="838" y="688"/>
                </a:lnTo>
                <a:lnTo>
                  <a:pt x="917" y="670"/>
                </a:lnTo>
                <a:lnTo>
                  <a:pt x="979" y="600"/>
                </a:lnTo>
                <a:lnTo>
                  <a:pt x="1023" y="556"/>
                </a:lnTo>
                <a:lnTo>
                  <a:pt x="1094" y="529"/>
                </a:lnTo>
                <a:lnTo>
                  <a:pt x="1200" y="538"/>
                </a:lnTo>
                <a:lnTo>
                  <a:pt x="1315" y="538"/>
                </a:lnTo>
                <a:lnTo>
                  <a:pt x="1385" y="503"/>
                </a:lnTo>
                <a:lnTo>
                  <a:pt x="1447" y="415"/>
                </a:lnTo>
                <a:lnTo>
                  <a:pt x="1447" y="326"/>
                </a:lnTo>
                <a:lnTo>
                  <a:pt x="1482" y="265"/>
                </a:lnTo>
                <a:lnTo>
                  <a:pt x="1473" y="167"/>
                </a:lnTo>
                <a:lnTo>
                  <a:pt x="1482" y="97"/>
                </a:lnTo>
                <a:lnTo>
                  <a:pt x="1509" y="17"/>
                </a:lnTo>
              </a:path>
            </a:pathLst>
          </a:custGeom>
          <a:solidFill>
            <a:srgbClr val="17647E"/>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CO"/>
          </a:p>
        </p:txBody>
      </p:sp>
      <p:sp>
        <p:nvSpPr>
          <p:cNvPr id="8212" name="Freeform 15">
            <a:extLst>
              <a:ext uri="{FF2B5EF4-FFF2-40B4-BE49-F238E27FC236}">
                <a16:creationId xmlns:a16="http://schemas.microsoft.com/office/drawing/2014/main" id="{E9E2F06E-C043-4321-87B5-8E0EB26554E4}"/>
              </a:ext>
            </a:extLst>
          </p:cNvPr>
          <p:cNvSpPr>
            <a:spLocks noChangeArrowheads="1"/>
          </p:cNvSpPr>
          <p:nvPr/>
        </p:nvSpPr>
        <p:spPr bwMode="auto">
          <a:xfrm>
            <a:off x="1830388" y="1628776"/>
            <a:ext cx="830262" cy="1833563"/>
          </a:xfrm>
          <a:custGeom>
            <a:avLst/>
            <a:gdLst>
              <a:gd name="T0" fmla="*/ 791721 w 2305"/>
              <a:gd name="T1" fmla="*/ 1156239 h 5092"/>
              <a:gd name="T2" fmla="*/ 778753 w 2305"/>
              <a:gd name="T3" fmla="*/ 1054694 h 5092"/>
              <a:gd name="T4" fmla="*/ 718600 w 2305"/>
              <a:gd name="T5" fmla="*/ 990959 h 5092"/>
              <a:gd name="T6" fmla="*/ 623147 w 2305"/>
              <a:gd name="T7" fmla="*/ 952790 h 5092"/>
              <a:gd name="T8" fmla="*/ 511845 w 2305"/>
              <a:gd name="T9" fmla="*/ 924343 h 5092"/>
              <a:gd name="T10" fmla="*/ 495996 w 2305"/>
              <a:gd name="T11" fmla="*/ 838642 h 5092"/>
              <a:gd name="T12" fmla="*/ 426117 w 2305"/>
              <a:gd name="T13" fmla="*/ 774907 h 5092"/>
              <a:gd name="T14" fmla="*/ 451331 w 2305"/>
              <a:gd name="T15" fmla="*/ 692447 h 5092"/>
              <a:gd name="T16" fmla="*/ 508603 w 2305"/>
              <a:gd name="T17" fmla="*/ 619349 h 5092"/>
              <a:gd name="T18" fmla="*/ 600814 w 2305"/>
              <a:gd name="T19" fmla="*/ 581180 h 5092"/>
              <a:gd name="T20" fmla="*/ 524452 w 2305"/>
              <a:gd name="T21" fmla="*/ 501601 h 5092"/>
              <a:gd name="T22" fmla="*/ 340389 w 2305"/>
              <a:gd name="T23" fmla="*/ 298512 h 5092"/>
              <a:gd name="T24" fmla="*/ 400543 w 2305"/>
              <a:gd name="T25" fmla="*/ 222534 h 5092"/>
              <a:gd name="T26" fmla="*/ 381452 w 2305"/>
              <a:gd name="T27" fmla="*/ 133592 h 5092"/>
              <a:gd name="T28" fmla="*/ 276634 w 2305"/>
              <a:gd name="T29" fmla="*/ 63735 h 5092"/>
              <a:gd name="T30" fmla="*/ 181181 w 2305"/>
              <a:gd name="T31" fmla="*/ 38169 h 5092"/>
              <a:gd name="T32" fmla="*/ 225846 w 2305"/>
              <a:gd name="T33" fmla="*/ 133592 h 5092"/>
              <a:gd name="T34" fmla="*/ 283118 w 2305"/>
              <a:gd name="T35" fmla="*/ 219293 h 5092"/>
              <a:gd name="T36" fmla="*/ 267269 w 2305"/>
              <a:gd name="T37" fmla="*/ 298512 h 5092"/>
              <a:gd name="T38" fmla="*/ 101937 w 2305"/>
              <a:gd name="T39" fmla="*/ 403297 h 5092"/>
              <a:gd name="T40" fmla="*/ 66997 w 2305"/>
              <a:gd name="T41" fmla="*/ 460551 h 5092"/>
              <a:gd name="T42" fmla="*/ 25574 w 2305"/>
              <a:gd name="T43" fmla="*/ 577939 h 5092"/>
              <a:gd name="T44" fmla="*/ 111302 w 2305"/>
              <a:gd name="T45" fmla="*/ 666881 h 5092"/>
              <a:gd name="T46" fmla="*/ 140118 w 2305"/>
              <a:gd name="T47" fmla="*/ 724135 h 5092"/>
              <a:gd name="T48" fmla="*/ 209997 w 2305"/>
              <a:gd name="T49" fmla="*/ 762304 h 5092"/>
              <a:gd name="T50" fmla="*/ 241694 w 2305"/>
              <a:gd name="T51" fmla="*/ 844764 h 5092"/>
              <a:gd name="T52" fmla="*/ 200271 w 2305"/>
              <a:gd name="T53" fmla="*/ 917861 h 5092"/>
              <a:gd name="T54" fmla="*/ 238453 w 2305"/>
              <a:gd name="T55" fmla="*/ 1010043 h 5092"/>
              <a:gd name="T56" fmla="*/ 270150 w 2305"/>
              <a:gd name="T57" fmla="*/ 1092863 h 5092"/>
              <a:gd name="T58" fmla="*/ 251060 w 2305"/>
              <a:gd name="T59" fmla="*/ 1194408 h 5092"/>
              <a:gd name="T60" fmla="*/ 181181 w 2305"/>
              <a:gd name="T61" fmla="*/ 1216733 h 5092"/>
              <a:gd name="T62" fmla="*/ 222604 w 2305"/>
              <a:gd name="T63" fmla="*/ 1276868 h 5092"/>
              <a:gd name="T64" fmla="*/ 248178 w 2305"/>
              <a:gd name="T65" fmla="*/ 1375532 h 5092"/>
              <a:gd name="T66" fmla="*/ 270150 w 2305"/>
              <a:gd name="T67" fmla="*/ 1492920 h 5092"/>
              <a:gd name="T68" fmla="*/ 279876 w 2305"/>
              <a:gd name="T69" fmla="*/ 1607427 h 5092"/>
              <a:gd name="T70" fmla="*/ 235211 w 2305"/>
              <a:gd name="T71" fmla="*/ 1708972 h 5092"/>
              <a:gd name="T72" fmla="*/ 197030 w 2305"/>
              <a:gd name="T73" fmla="*/ 1769467 h 5092"/>
              <a:gd name="T74" fmla="*/ 276634 w 2305"/>
              <a:gd name="T75" fmla="*/ 1753623 h 5092"/>
              <a:gd name="T76" fmla="*/ 359480 w 2305"/>
              <a:gd name="T77" fmla="*/ 1756864 h 5092"/>
              <a:gd name="T78" fmla="*/ 480147 w 2305"/>
              <a:gd name="T79" fmla="*/ 1804395 h 5092"/>
              <a:gd name="T80" fmla="*/ 607298 w 2305"/>
              <a:gd name="T81" fmla="*/ 1810877 h 5092"/>
              <a:gd name="T82" fmla="*/ 658086 w 2305"/>
              <a:gd name="T83" fmla="*/ 1741020 h 5092"/>
              <a:gd name="T84" fmla="*/ 600814 w 2305"/>
              <a:gd name="T85" fmla="*/ 1648837 h 5092"/>
              <a:gd name="T86" fmla="*/ 686542 w 2305"/>
              <a:gd name="T87" fmla="*/ 1524968 h 5092"/>
              <a:gd name="T88" fmla="*/ 775872 w 2305"/>
              <a:gd name="T89" fmla="*/ 1438907 h 5092"/>
              <a:gd name="T90" fmla="*/ 724723 w 2305"/>
              <a:gd name="T91" fmla="*/ 1353206 h 5092"/>
              <a:gd name="T92" fmla="*/ 734449 w 2305"/>
              <a:gd name="T93" fmla="*/ 1273987 h 5092"/>
              <a:gd name="T94" fmla="*/ 829902 w 2305"/>
              <a:gd name="T95" fmla="*/ 1235818 h 509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305" h="5092">
                <a:moveTo>
                  <a:pt x="2277" y="3352"/>
                </a:moveTo>
                <a:lnTo>
                  <a:pt x="2268" y="3308"/>
                </a:lnTo>
                <a:lnTo>
                  <a:pt x="2233" y="3273"/>
                </a:lnTo>
                <a:lnTo>
                  <a:pt x="2198" y="3211"/>
                </a:lnTo>
                <a:lnTo>
                  <a:pt x="2207" y="3141"/>
                </a:lnTo>
                <a:lnTo>
                  <a:pt x="2171" y="3088"/>
                </a:lnTo>
                <a:lnTo>
                  <a:pt x="2127" y="3017"/>
                </a:lnTo>
                <a:lnTo>
                  <a:pt x="2162" y="2929"/>
                </a:lnTo>
                <a:lnTo>
                  <a:pt x="2171" y="2867"/>
                </a:lnTo>
                <a:lnTo>
                  <a:pt x="2145" y="2814"/>
                </a:lnTo>
                <a:lnTo>
                  <a:pt x="2039" y="2823"/>
                </a:lnTo>
                <a:lnTo>
                  <a:pt x="1995" y="2752"/>
                </a:lnTo>
                <a:lnTo>
                  <a:pt x="2004" y="2664"/>
                </a:lnTo>
                <a:lnTo>
                  <a:pt x="1977" y="2611"/>
                </a:lnTo>
                <a:lnTo>
                  <a:pt x="1871" y="2620"/>
                </a:lnTo>
                <a:lnTo>
                  <a:pt x="1730" y="2646"/>
                </a:lnTo>
                <a:lnTo>
                  <a:pt x="1633" y="2664"/>
                </a:lnTo>
                <a:lnTo>
                  <a:pt x="1527" y="2673"/>
                </a:lnTo>
                <a:lnTo>
                  <a:pt x="1448" y="2638"/>
                </a:lnTo>
                <a:lnTo>
                  <a:pt x="1421" y="2567"/>
                </a:lnTo>
                <a:lnTo>
                  <a:pt x="1359" y="2532"/>
                </a:lnTo>
                <a:lnTo>
                  <a:pt x="1351" y="2470"/>
                </a:lnTo>
                <a:lnTo>
                  <a:pt x="1351" y="2399"/>
                </a:lnTo>
                <a:lnTo>
                  <a:pt x="1377" y="2329"/>
                </a:lnTo>
                <a:lnTo>
                  <a:pt x="1324" y="2293"/>
                </a:lnTo>
                <a:lnTo>
                  <a:pt x="1262" y="2241"/>
                </a:lnTo>
                <a:lnTo>
                  <a:pt x="1236" y="2179"/>
                </a:lnTo>
                <a:lnTo>
                  <a:pt x="1183" y="2152"/>
                </a:lnTo>
                <a:lnTo>
                  <a:pt x="1174" y="2082"/>
                </a:lnTo>
                <a:lnTo>
                  <a:pt x="1121" y="2029"/>
                </a:lnTo>
                <a:lnTo>
                  <a:pt x="1121" y="1976"/>
                </a:lnTo>
                <a:lnTo>
                  <a:pt x="1253" y="1923"/>
                </a:lnTo>
                <a:lnTo>
                  <a:pt x="1315" y="1888"/>
                </a:lnTo>
                <a:lnTo>
                  <a:pt x="1306" y="1817"/>
                </a:lnTo>
                <a:lnTo>
                  <a:pt x="1298" y="1746"/>
                </a:lnTo>
                <a:lnTo>
                  <a:pt x="1412" y="1720"/>
                </a:lnTo>
                <a:lnTo>
                  <a:pt x="1492" y="1738"/>
                </a:lnTo>
                <a:lnTo>
                  <a:pt x="1562" y="1755"/>
                </a:lnTo>
                <a:lnTo>
                  <a:pt x="1633" y="1746"/>
                </a:lnTo>
                <a:lnTo>
                  <a:pt x="1668" y="1614"/>
                </a:lnTo>
                <a:lnTo>
                  <a:pt x="1651" y="1526"/>
                </a:lnTo>
                <a:lnTo>
                  <a:pt x="1615" y="1455"/>
                </a:lnTo>
                <a:lnTo>
                  <a:pt x="1545" y="1402"/>
                </a:lnTo>
                <a:lnTo>
                  <a:pt x="1456" y="1393"/>
                </a:lnTo>
                <a:lnTo>
                  <a:pt x="1271" y="1173"/>
                </a:lnTo>
                <a:lnTo>
                  <a:pt x="962" y="943"/>
                </a:lnTo>
                <a:lnTo>
                  <a:pt x="900" y="864"/>
                </a:lnTo>
                <a:lnTo>
                  <a:pt x="945" y="829"/>
                </a:lnTo>
                <a:lnTo>
                  <a:pt x="1006" y="785"/>
                </a:lnTo>
                <a:lnTo>
                  <a:pt x="1024" y="705"/>
                </a:lnTo>
                <a:lnTo>
                  <a:pt x="1033" y="644"/>
                </a:lnTo>
                <a:lnTo>
                  <a:pt x="1112" y="618"/>
                </a:lnTo>
                <a:lnTo>
                  <a:pt x="1103" y="556"/>
                </a:lnTo>
                <a:lnTo>
                  <a:pt x="1077" y="494"/>
                </a:lnTo>
                <a:lnTo>
                  <a:pt x="1095" y="441"/>
                </a:lnTo>
                <a:lnTo>
                  <a:pt x="1059" y="371"/>
                </a:lnTo>
                <a:lnTo>
                  <a:pt x="971" y="371"/>
                </a:lnTo>
                <a:lnTo>
                  <a:pt x="927" y="327"/>
                </a:lnTo>
                <a:lnTo>
                  <a:pt x="865" y="203"/>
                </a:lnTo>
                <a:lnTo>
                  <a:pt x="768" y="177"/>
                </a:lnTo>
                <a:lnTo>
                  <a:pt x="697" y="141"/>
                </a:lnTo>
                <a:lnTo>
                  <a:pt x="689" y="80"/>
                </a:lnTo>
                <a:lnTo>
                  <a:pt x="583" y="0"/>
                </a:lnTo>
                <a:lnTo>
                  <a:pt x="503" y="106"/>
                </a:lnTo>
                <a:lnTo>
                  <a:pt x="512" y="168"/>
                </a:lnTo>
                <a:lnTo>
                  <a:pt x="565" y="221"/>
                </a:lnTo>
                <a:lnTo>
                  <a:pt x="627" y="291"/>
                </a:lnTo>
                <a:lnTo>
                  <a:pt x="627" y="371"/>
                </a:lnTo>
                <a:lnTo>
                  <a:pt x="680" y="424"/>
                </a:lnTo>
                <a:lnTo>
                  <a:pt x="742" y="486"/>
                </a:lnTo>
                <a:lnTo>
                  <a:pt x="759" y="556"/>
                </a:lnTo>
                <a:lnTo>
                  <a:pt x="786" y="609"/>
                </a:lnTo>
                <a:lnTo>
                  <a:pt x="812" y="696"/>
                </a:lnTo>
                <a:lnTo>
                  <a:pt x="803" y="740"/>
                </a:lnTo>
                <a:lnTo>
                  <a:pt x="803" y="793"/>
                </a:lnTo>
                <a:lnTo>
                  <a:pt x="742" y="829"/>
                </a:lnTo>
                <a:lnTo>
                  <a:pt x="671" y="855"/>
                </a:lnTo>
                <a:lnTo>
                  <a:pt x="406" y="1217"/>
                </a:lnTo>
                <a:lnTo>
                  <a:pt x="344" y="1199"/>
                </a:lnTo>
                <a:lnTo>
                  <a:pt x="283" y="1120"/>
                </a:lnTo>
                <a:lnTo>
                  <a:pt x="230" y="1067"/>
                </a:lnTo>
                <a:lnTo>
                  <a:pt x="177" y="1093"/>
                </a:lnTo>
                <a:lnTo>
                  <a:pt x="186" y="1199"/>
                </a:lnTo>
                <a:lnTo>
                  <a:pt x="186" y="1279"/>
                </a:lnTo>
                <a:lnTo>
                  <a:pt x="97" y="1323"/>
                </a:lnTo>
                <a:lnTo>
                  <a:pt x="80" y="1358"/>
                </a:lnTo>
                <a:lnTo>
                  <a:pt x="0" y="1552"/>
                </a:lnTo>
                <a:lnTo>
                  <a:pt x="71" y="1605"/>
                </a:lnTo>
                <a:lnTo>
                  <a:pt x="142" y="1667"/>
                </a:lnTo>
                <a:lnTo>
                  <a:pt x="239" y="1729"/>
                </a:lnTo>
                <a:lnTo>
                  <a:pt x="283" y="1791"/>
                </a:lnTo>
                <a:lnTo>
                  <a:pt x="309" y="1852"/>
                </a:lnTo>
                <a:lnTo>
                  <a:pt x="265" y="1888"/>
                </a:lnTo>
                <a:lnTo>
                  <a:pt x="239" y="1949"/>
                </a:lnTo>
                <a:lnTo>
                  <a:pt x="309" y="1985"/>
                </a:lnTo>
                <a:lnTo>
                  <a:pt x="389" y="2011"/>
                </a:lnTo>
                <a:lnTo>
                  <a:pt x="442" y="2073"/>
                </a:lnTo>
                <a:lnTo>
                  <a:pt x="459" y="2161"/>
                </a:lnTo>
                <a:lnTo>
                  <a:pt x="512" y="2117"/>
                </a:lnTo>
                <a:lnTo>
                  <a:pt x="583" y="2117"/>
                </a:lnTo>
                <a:lnTo>
                  <a:pt x="636" y="2161"/>
                </a:lnTo>
                <a:lnTo>
                  <a:pt x="627" y="2205"/>
                </a:lnTo>
                <a:lnTo>
                  <a:pt x="671" y="2267"/>
                </a:lnTo>
                <a:lnTo>
                  <a:pt x="671" y="2346"/>
                </a:lnTo>
                <a:lnTo>
                  <a:pt x="671" y="2435"/>
                </a:lnTo>
                <a:lnTo>
                  <a:pt x="636" y="2470"/>
                </a:lnTo>
                <a:lnTo>
                  <a:pt x="627" y="2532"/>
                </a:lnTo>
                <a:lnTo>
                  <a:pt x="556" y="2549"/>
                </a:lnTo>
                <a:lnTo>
                  <a:pt x="547" y="2629"/>
                </a:lnTo>
                <a:lnTo>
                  <a:pt x="539" y="2708"/>
                </a:lnTo>
                <a:lnTo>
                  <a:pt x="609" y="2743"/>
                </a:lnTo>
                <a:lnTo>
                  <a:pt x="662" y="2805"/>
                </a:lnTo>
                <a:lnTo>
                  <a:pt x="697" y="2858"/>
                </a:lnTo>
                <a:lnTo>
                  <a:pt x="697" y="2920"/>
                </a:lnTo>
                <a:lnTo>
                  <a:pt x="733" y="2973"/>
                </a:lnTo>
                <a:lnTo>
                  <a:pt x="750" y="3035"/>
                </a:lnTo>
                <a:lnTo>
                  <a:pt x="812" y="3096"/>
                </a:lnTo>
                <a:lnTo>
                  <a:pt x="803" y="3176"/>
                </a:lnTo>
                <a:lnTo>
                  <a:pt x="750" y="3246"/>
                </a:lnTo>
                <a:lnTo>
                  <a:pt x="697" y="3317"/>
                </a:lnTo>
                <a:lnTo>
                  <a:pt x="662" y="3361"/>
                </a:lnTo>
                <a:lnTo>
                  <a:pt x="583" y="3352"/>
                </a:lnTo>
                <a:lnTo>
                  <a:pt x="512" y="3317"/>
                </a:lnTo>
                <a:lnTo>
                  <a:pt x="503" y="3379"/>
                </a:lnTo>
                <a:lnTo>
                  <a:pt x="468" y="3441"/>
                </a:lnTo>
                <a:lnTo>
                  <a:pt x="521" y="3458"/>
                </a:lnTo>
                <a:lnTo>
                  <a:pt x="618" y="3485"/>
                </a:lnTo>
                <a:lnTo>
                  <a:pt x="618" y="3546"/>
                </a:lnTo>
                <a:lnTo>
                  <a:pt x="653" y="3608"/>
                </a:lnTo>
                <a:lnTo>
                  <a:pt x="653" y="3679"/>
                </a:lnTo>
                <a:lnTo>
                  <a:pt x="653" y="3749"/>
                </a:lnTo>
                <a:lnTo>
                  <a:pt x="689" y="3820"/>
                </a:lnTo>
                <a:lnTo>
                  <a:pt x="680" y="3917"/>
                </a:lnTo>
                <a:lnTo>
                  <a:pt x="715" y="3979"/>
                </a:lnTo>
                <a:lnTo>
                  <a:pt x="689" y="4049"/>
                </a:lnTo>
                <a:lnTo>
                  <a:pt x="750" y="4146"/>
                </a:lnTo>
                <a:lnTo>
                  <a:pt x="733" y="4226"/>
                </a:lnTo>
                <a:lnTo>
                  <a:pt x="777" y="4279"/>
                </a:lnTo>
                <a:lnTo>
                  <a:pt x="777" y="4367"/>
                </a:lnTo>
                <a:lnTo>
                  <a:pt x="777" y="4464"/>
                </a:lnTo>
                <a:lnTo>
                  <a:pt x="777" y="4552"/>
                </a:lnTo>
                <a:lnTo>
                  <a:pt x="768" y="4614"/>
                </a:lnTo>
                <a:lnTo>
                  <a:pt x="715" y="4685"/>
                </a:lnTo>
                <a:lnTo>
                  <a:pt x="653" y="4746"/>
                </a:lnTo>
                <a:lnTo>
                  <a:pt x="556" y="4799"/>
                </a:lnTo>
                <a:lnTo>
                  <a:pt x="539" y="4861"/>
                </a:lnTo>
                <a:lnTo>
                  <a:pt x="636" y="4861"/>
                </a:lnTo>
                <a:lnTo>
                  <a:pt x="547" y="4914"/>
                </a:lnTo>
                <a:lnTo>
                  <a:pt x="556" y="4958"/>
                </a:lnTo>
                <a:lnTo>
                  <a:pt x="645" y="4923"/>
                </a:lnTo>
                <a:lnTo>
                  <a:pt x="715" y="4949"/>
                </a:lnTo>
                <a:lnTo>
                  <a:pt x="768" y="4870"/>
                </a:lnTo>
                <a:lnTo>
                  <a:pt x="795" y="4905"/>
                </a:lnTo>
                <a:lnTo>
                  <a:pt x="839" y="4852"/>
                </a:lnTo>
                <a:lnTo>
                  <a:pt x="927" y="4852"/>
                </a:lnTo>
                <a:lnTo>
                  <a:pt x="998" y="4879"/>
                </a:lnTo>
                <a:lnTo>
                  <a:pt x="1086" y="4932"/>
                </a:lnTo>
                <a:lnTo>
                  <a:pt x="1130" y="4967"/>
                </a:lnTo>
                <a:lnTo>
                  <a:pt x="1245" y="4941"/>
                </a:lnTo>
                <a:lnTo>
                  <a:pt x="1333" y="5011"/>
                </a:lnTo>
                <a:lnTo>
                  <a:pt x="1403" y="5055"/>
                </a:lnTo>
                <a:lnTo>
                  <a:pt x="1509" y="5091"/>
                </a:lnTo>
                <a:lnTo>
                  <a:pt x="1553" y="5029"/>
                </a:lnTo>
                <a:lnTo>
                  <a:pt x="1686" y="5029"/>
                </a:lnTo>
                <a:lnTo>
                  <a:pt x="1721" y="4949"/>
                </a:lnTo>
                <a:lnTo>
                  <a:pt x="1783" y="4923"/>
                </a:lnTo>
                <a:lnTo>
                  <a:pt x="1845" y="4905"/>
                </a:lnTo>
                <a:lnTo>
                  <a:pt x="1827" y="4835"/>
                </a:lnTo>
                <a:lnTo>
                  <a:pt x="1739" y="4799"/>
                </a:lnTo>
                <a:lnTo>
                  <a:pt x="1721" y="4746"/>
                </a:lnTo>
                <a:lnTo>
                  <a:pt x="1686" y="4676"/>
                </a:lnTo>
                <a:lnTo>
                  <a:pt x="1668" y="4579"/>
                </a:lnTo>
                <a:lnTo>
                  <a:pt x="1739" y="4579"/>
                </a:lnTo>
                <a:lnTo>
                  <a:pt x="1756" y="4508"/>
                </a:lnTo>
                <a:lnTo>
                  <a:pt x="1845" y="4341"/>
                </a:lnTo>
                <a:lnTo>
                  <a:pt x="1906" y="4235"/>
                </a:lnTo>
                <a:lnTo>
                  <a:pt x="1933" y="4191"/>
                </a:lnTo>
                <a:lnTo>
                  <a:pt x="2012" y="4164"/>
                </a:lnTo>
                <a:lnTo>
                  <a:pt x="2092" y="4076"/>
                </a:lnTo>
                <a:lnTo>
                  <a:pt x="2154" y="3996"/>
                </a:lnTo>
                <a:lnTo>
                  <a:pt x="2136" y="3944"/>
                </a:lnTo>
                <a:lnTo>
                  <a:pt x="2065" y="3899"/>
                </a:lnTo>
                <a:lnTo>
                  <a:pt x="2057" y="3829"/>
                </a:lnTo>
                <a:lnTo>
                  <a:pt x="2012" y="3758"/>
                </a:lnTo>
                <a:lnTo>
                  <a:pt x="1959" y="3714"/>
                </a:lnTo>
                <a:lnTo>
                  <a:pt x="1915" y="3644"/>
                </a:lnTo>
                <a:lnTo>
                  <a:pt x="1995" y="3599"/>
                </a:lnTo>
                <a:lnTo>
                  <a:pt x="2039" y="3538"/>
                </a:lnTo>
                <a:lnTo>
                  <a:pt x="2092" y="3485"/>
                </a:lnTo>
                <a:lnTo>
                  <a:pt x="2145" y="3485"/>
                </a:lnTo>
                <a:lnTo>
                  <a:pt x="2198" y="3432"/>
                </a:lnTo>
                <a:lnTo>
                  <a:pt x="2304" y="3432"/>
                </a:lnTo>
                <a:lnTo>
                  <a:pt x="2277" y="3352"/>
                </a:lnTo>
              </a:path>
            </a:pathLst>
          </a:custGeom>
          <a:solidFill>
            <a:srgbClr val="7ADDFD"/>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CO"/>
          </a:p>
        </p:txBody>
      </p:sp>
      <p:sp>
        <p:nvSpPr>
          <p:cNvPr id="8213" name="Freeform 16">
            <a:extLst>
              <a:ext uri="{FF2B5EF4-FFF2-40B4-BE49-F238E27FC236}">
                <a16:creationId xmlns:a16="http://schemas.microsoft.com/office/drawing/2014/main" id="{14844E88-6853-42C8-8AB1-2A7C1E7D9344}"/>
              </a:ext>
            </a:extLst>
          </p:cNvPr>
          <p:cNvSpPr>
            <a:spLocks noChangeArrowheads="1"/>
          </p:cNvSpPr>
          <p:nvPr/>
        </p:nvSpPr>
        <p:spPr bwMode="auto">
          <a:xfrm>
            <a:off x="3279775" y="1758950"/>
            <a:ext cx="876300" cy="965200"/>
          </a:xfrm>
          <a:custGeom>
            <a:avLst/>
            <a:gdLst>
              <a:gd name="T0" fmla="*/ 251091 w 2436"/>
              <a:gd name="T1" fmla="*/ 396589 h 2682"/>
              <a:gd name="T2" fmla="*/ 270157 w 2436"/>
              <a:gd name="T3" fmla="*/ 460287 h 2682"/>
              <a:gd name="T4" fmla="*/ 212960 w 2436"/>
              <a:gd name="T5" fmla="*/ 504553 h 2682"/>
              <a:gd name="T6" fmla="*/ 162238 w 2436"/>
              <a:gd name="T7" fmla="*/ 565013 h 2682"/>
              <a:gd name="T8" fmla="*/ 101803 w 2436"/>
              <a:gd name="T9" fmla="*/ 606039 h 2682"/>
              <a:gd name="T10" fmla="*/ 51082 w 2436"/>
              <a:gd name="T11" fmla="*/ 650664 h 2682"/>
              <a:gd name="T12" fmla="*/ 41369 w 2436"/>
              <a:gd name="T13" fmla="*/ 717242 h 2682"/>
              <a:gd name="T14" fmla="*/ 28778 w 2436"/>
              <a:gd name="T15" fmla="*/ 784180 h 2682"/>
              <a:gd name="T16" fmla="*/ 89213 w 2436"/>
              <a:gd name="T17" fmla="*/ 844280 h 2682"/>
              <a:gd name="T18" fmla="*/ 124107 w 2436"/>
              <a:gd name="T19" fmla="*/ 869832 h 2682"/>
              <a:gd name="T20" fmla="*/ 149288 w 2436"/>
              <a:gd name="T21" fmla="*/ 917336 h 2682"/>
              <a:gd name="T22" fmla="*/ 216197 w 2436"/>
              <a:gd name="T23" fmla="*/ 929932 h 2682"/>
              <a:gd name="T24" fmla="*/ 276272 w 2436"/>
              <a:gd name="T25" fmla="*/ 961961 h 2682"/>
              <a:gd name="T26" fmla="*/ 349297 w 2436"/>
              <a:gd name="T27" fmla="*/ 939648 h 2682"/>
              <a:gd name="T28" fmla="*/ 403256 w 2436"/>
              <a:gd name="T29" fmla="*/ 939648 h 2682"/>
              <a:gd name="T30" fmla="*/ 434912 w 2436"/>
              <a:gd name="T31" fmla="*/ 838162 h 2682"/>
              <a:gd name="T32" fmla="*/ 501822 w 2436"/>
              <a:gd name="T33" fmla="*/ 850758 h 2682"/>
              <a:gd name="T34" fmla="*/ 457216 w 2436"/>
              <a:gd name="T35" fmla="*/ 914097 h 2682"/>
              <a:gd name="T36" fmla="*/ 511175 w 2436"/>
              <a:gd name="T37" fmla="*/ 914097 h 2682"/>
              <a:gd name="T38" fmla="*/ 565134 w 2436"/>
              <a:gd name="T39" fmla="*/ 879189 h 2682"/>
              <a:gd name="T40" fmla="*/ 647872 w 2436"/>
              <a:gd name="T41" fmla="*/ 856876 h 2682"/>
              <a:gd name="T42" fmla="*/ 723775 w 2436"/>
              <a:gd name="T43" fmla="*/ 787059 h 2682"/>
              <a:gd name="T44" fmla="*/ 774497 w 2436"/>
              <a:gd name="T45" fmla="*/ 717242 h 2682"/>
              <a:gd name="T46" fmla="*/ 748956 w 2436"/>
              <a:gd name="T47" fmla="*/ 640948 h 2682"/>
              <a:gd name="T48" fmla="*/ 790325 w 2436"/>
              <a:gd name="T49" fmla="*/ 638068 h 2682"/>
              <a:gd name="T50" fmla="*/ 844284 w 2436"/>
              <a:gd name="T51" fmla="*/ 647425 h 2682"/>
              <a:gd name="T52" fmla="*/ 875940 w 2436"/>
              <a:gd name="T53" fmla="*/ 580847 h 2682"/>
              <a:gd name="T54" fmla="*/ 875940 w 2436"/>
              <a:gd name="T55" fmla="*/ 504553 h 2682"/>
              <a:gd name="T56" fmla="*/ 834571 w 2436"/>
              <a:gd name="T57" fmla="*/ 460287 h 2682"/>
              <a:gd name="T58" fmla="*/ 774497 w 2436"/>
              <a:gd name="T59" fmla="*/ 444093 h 2682"/>
              <a:gd name="T60" fmla="*/ 707947 w 2436"/>
              <a:gd name="T61" fmla="*/ 403066 h 2682"/>
              <a:gd name="T62" fmla="*/ 707947 w 2436"/>
              <a:gd name="T63" fmla="*/ 323533 h 2682"/>
              <a:gd name="T64" fmla="*/ 686003 w 2436"/>
              <a:gd name="T65" fmla="*/ 266312 h 2682"/>
              <a:gd name="T66" fmla="*/ 644634 w 2436"/>
              <a:gd name="T67" fmla="*/ 225285 h 2682"/>
              <a:gd name="T68" fmla="*/ 606503 w 2436"/>
              <a:gd name="T69" fmla="*/ 196495 h 2682"/>
              <a:gd name="T70" fmla="*/ 530241 w 2436"/>
              <a:gd name="T71" fmla="*/ 212330 h 2682"/>
              <a:gd name="T72" fmla="*/ 476281 w 2436"/>
              <a:gd name="T73" fmla="*/ 225285 h 2682"/>
              <a:gd name="T74" fmla="*/ 403256 w 2436"/>
              <a:gd name="T75" fmla="*/ 196495 h 2682"/>
              <a:gd name="T76" fmla="*/ 361887 w 2436"/>
              <a:gd name="T77" fmla="*/ 161586 h 2682"/>
              <a:gd name="T78" fmla="*/ 317641 w 2436"/>
              <a:gd name="T79" fmla="*/ 117321 h 2682"/>
              <a:gd name="T80" fmla="*/ 324116 w 2436"/>
              <a:gd name="T81" fmla="*/ 57221 h 2682"/>
              <a:gd name="T82" fmla="*/ 282747 w 2436"/>
              <a:gd name="T83" fmla="*/ 15835 h 2682"/>
              <a:gd name="T84" fmla="*/ 279509 w 2436"/>
              <a:gd name="T85" fmla="*/ 95368 h 2682"/>
              <a:gd name="T86" fmla="*/ 295338 w 2436"/>
              <a:gd name="T87" fmla="*/ 183899 h 2682"/>
              <a:gd name="T88" fmla="*/ 260444 w 2436"/>
              <a:gd name="T89" fmla="*/ 260194 h 268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436" h="2682">
                <a:moveTo>
                  <a:pt x="680" y="943"/>
                </a:moveTo>
                <a:lnTo>
                  <a:pt x="698" y="1023"/>
                </a:lnTo>
                <a:lnTo>
                  <a:pt x="698" y="1102"/>
                </a:lnTo>
                <a:lnTo>
                  <a:pt x="733" y="1173"/>
                </a:lnTo>
                <a:lnTo>
                  <a:pt x="777" y="1226"/>
                </a:lnTo>
                <a:lnTo>
                  <a:pt x="751" y="1279"/>
                </a:lnTo>
                <a:lnTo>
                  <a:pt x="698" y="1331"/>
                </a:lnTo>
                <a:lnTo>
                  <a:pt x="609" y="1349"/>
                </a:lnTo>
                <a:lnTo>
                  <a:pt x="592" y="1402"/>
                </a:lnTo>
                <a:lnTo>
                  <a:pt x="530" y="1429"/>
                </a:lnTo>
                <a:lnTo>
                  <a:pt x="495" y="1508"/>
                </a:lnTo>
                <a:lnTo>
                  <a:pt x="451" y="1570"/>
                </a:lnTo>
                <a:lnTo>
                  <a:pt x="371" y="1587"/>
                </a:lnTo>
                <a:lnTo>
                  <a:pt x="309" y="1623"/>
                </a:lnTo>
                <a:lnTo>
                  <a:pt x="283" y="1684"/>
                </a:lnTo>
                <a:lnTo>
                  <a:pt x="195" y="1702"/>
                </a:lnTo>
                <a:lnTo>
                  <a:pt x="159" y="1746"/>
                </a:lnTo>
                <a:lnTo>
                  <a:pt x="142" y="1808"/>
                </a:lnTo>
                <a:lnTo>
                  <a:pt x="150" y="1887"/>
                </a:lnTo>
                <a:lnTo>
                  <a:pt x="168" y="1949"/>
                </a:lnTo>
                <a:lnTo>
                  <a:pt x="115" y="1993"/>
                </a:lnTo>
                <a:lnTo>
                  <a:pt x="80" y="2055"/>
                </a:lnTo>
                <a:lnTo>
                  <a:pt x="0" y="2126"/>
                </a:lnTo>
                <a:lnTo>
                  <a:pt x="80" y="2179"/>
                </a:lnTo>
                <a:lnTo>
                  <a:pt x="98" y="2258"/>
                </a:lnTo>
                <a:lnTo>
                  <a:pt x="168" y="2337"/>
                </a:lnTo>
                <a:lnTo>
                  <a:pt x="248" y="2346"/>
                </a:lnTo>
                <a:lnTo>
                  <a:pt x="309" y="2284"/>
                </a:lnTo>
                <a:lnTo>
                  <a:pt x="353" y="2329"/>
                </a:lnTo>
                <a:lnTo>
                  <a:pt x="345" y="2417"/>
                </a:lnTo>
                <a:lnTo>
                  <a:pt x="380" y="2452"/>
                </a:lnTo>
                <a:lnTo>
                  <a:pt x="362" y="2523"/>
                </a:lnTo>
                <a:lnTo>
                  <a:pt x="415" y="2549"/>
                </a:lnTo>
                <a:lnTo>
                  <a:pt x="451" y="2496"/>
                </a:lnTo>
                <a:lnTo>
                  <a:pt x="539" y="2540"/>
                </a:lnTo>
                <a:lnTo>
                  <a:pt x="601" y="2584"/>
                </a:lnTo>
                <a:lnTo>
                  <a:pt x="671" y="2593"/>
                </a:lnTo>
                <a:lnTo>
                  <a:pt x="706" y="2655"/>
                </a:lnTo>
                <a:lnTo>
                  <a:pt x="768" y="2673"/>
                </a:lnTo>
                <a:lnTo>
                  <a:pt x="839" y="2681"/>
                </a:lnTo>
                <a:lnTo>
                  <a:pt x="918" y="2646"/>
                </a:lnTo>
                <a:lnTo>
                  <a:pt x="971" y="2611"/>
                </a:lnTo>
                <a:lnTo>
                  <a:pt x="1042" y="2611"/>
                </a:lnTo>
                <a:lnTo>
                  <a:pt x="1095" y="2681"/>
                </a:lnTo>
                <a:lnTo>
                  <a:pt x="1121" y="2611"/>
                </a:lnTo>
                <a:lnTo>
                  <a:pt x="1121" y="2505"/>
                </a:lnTo>
                <a:lnTo>
                  <a:pt x="1148" y="2381"/>
                </a:lnTo>
                <a:lnTo>
                  <a:pt x="1209" y="2329"/>
                </a:lnTo>
                <a:lnTo>
                  <a:pt x="1289" y="2311"/>
                </a:lnTo>
                <a:lnTo>
                  <a:pt x="1359" y="2329"/>
                </a:lnTo>
                <a:lnTo>
                  <a:pt x="1395" y="2364"/>
                </a:lnTo>
                <a:lnTo>
                  <a:pt x="1412" y="2434"/>
                </a:lnTo>
                <a:lnTo>
                  <a:pt x="1342" y="2496"/>
                </a:lnTo>
                <a:lnTo>
                  <a:pt x="1271" y="2540"/>
                </a:lnTo>
                <a:lnTo>
                  <a:pt x="1307" y="2584"/>
                </a:lnTo>
                <a:lnTo>
                  <a:pt x="1412" y="2602"/>
                </a:lnTo>
                <a:lnTo>
                  <a:pt x="1421" y="2540"/>
                </a:lnTo>
                <a:lnTo>
                  <a:pt x="1457" y="2496"/>
                </a:lnTo>
                <a:lnTo>
                  <a:pt x="1518" y="2487"/>
                </a:lnTo>
                <a:lnTo>
                  <a:pt x="1571" y="2443"/>
                </a:lnTo>
                <a:lnTo>
                  <a:pt x="1580" y="2364"/>
                </a:lnTo>
                <a:lnTo>
                  <a:pt x="1721" y="2373"/>
                </a:lnTo>
                <a:lnTo>
                  <a:pt x="1801" y="2381"/>
                </a:lnTo>
                <a:lnTo>
                  <a:pt x="1854" y="2337"/>
                </a:lnTo>
                <a:lnTo>
                  <a:pt x="1924" y="2276"/>
                </a:lnTo>
                <a:lnTo>
                  <a:pt x="2012" y="2187"/>
                </a:lnTo>
                <a:lnTo>
                  <a:pt x="2073" y="2099"/>
                </a:lnTo>
                <a:lnTo>
                  <a:pt x="2135" y="2055"/>
                </a:lnTo>
                <a:lnTo>
                  <a:pt x="2153" y="1993"/>
                </a:lnTo>
                <a:lnTo>
                  <a:pt x="2144" y="1905"/>
                </a:lnTo>
                <a:lnTo>
                  <a:pt x="2135" y="1826"/>
                </a:lnTo>
                <a:lnTo>
                  <a:pt x="2082" y="1781"/>
                </a:lnTo>
                <a:lnTo>
                  <a:pt x="2073" y="1711"/>
                </a:lnTo>
                <a:lnTo>
                  <a:pt x="2153" y="1711"/>
                </a:lnTo>
                <a:lnTo>
                  <a:pt x="2197" y="1773"/>
                </a:lnTo>
                <a:lnTo>
                  <a:pt x="2214" y="1834"/>
                </a:lnTo>
                <a:lnTo>
                  <a:pt x="2276" y="1852"/>
                </a:lnTo>
                <a:lnTo>
                  <a:pt x="2347" y="1799"/>
                </a:lnTo>
                <a:lnTo>
                  <a:pt x="2373" y="1746"/>
                </a:lnTo>
                <a:lnTo>
                  <a:pt x="2391" y="1658"/>
                </a:lnTo>
                <a:lnTo>
                  <a:pt x="2435" y="1614"/>
                </a:lnTo>
                <a:lnTo>
                  <a:pt x="2426" y="1552"/>
                </a:lnTo>
                <a:lnTo>
                  <a:pt x="2426" y="1473"/>
                </a:lnTo>
                <a:lnTo>
                  <a:pt x="2435" y="1402"/>
                </a:lnTo>
                <a:lnTo>
                  <a:pt x="2409" y="1331"/>
                </a:lnTo>
                <a:lnTo>
                  <a:pt x="2356" y="1331"/>
                </a:lnTo>
                <a:lnTo>
                  <a:pt x="2320" y="1279"/>
                </a:lnTo>
                <a:lnTo>
                  <a:pt x="2312" y="1226"/>
                </a:lnTo>
                <a:lnTo>
                  <a:pt x="2241" y="1234"/>
                </a:lnTo>
                <a:lnTo>
                  <a:pt x="2153" y="1234"/>
                </a:lnTo>
                <a:lnTo>
                  <a:pt x="2064" y="1217"/>
                </a:lnTo>
                <a:lnTo>
                  <a:pt x="2012" y="1164"/>
                </a:lnTo>
                <a:lnTo>
                  <a:pt x="1968" y="1120"/>
                </a:lnTo>
                <a:lnTo>
                  <a:pt x="2003" y="1040"/>
                </a:lnTo>
                <a:lnTo>
                  <a:pt x="1951" y="970"/>
                </a:lnTo>
                <a:lnTo>
                  <a:pt x="1968" y="899"/>
                </a:lnTo>
                <a:lnTo>
                  <a:pt x="1977" y="837"/>
                </a:lnTo>
                <a:lnTo>
                  <a:pt x="1924" y="776"/>
                </a:lnTo>
                <a:lnTo>
                  <a:pt x="1907" y="740"/>
                </a:lnTo>
                <a:lnTo>
                  <a:pt x="1898" y="696"/>
                </a:lnTo>
                <a:lnTo>
                  <a:pt x="1845" y="652"/>
                </a:lnTo>
                <a:lnTo>
                  <a:pt x="1792" y="626"/>
                </a:lnTo>
                <a:lnTo>
                  <a:pt x="1792" y="590"/>
                </a:lnTo>
                <a:lnTo>
                  <a:pt x="1748" y="528"/>
                </a:lnTo>
                <a:lnTo>
                  <a:pt x="1686" y="546"/>
                </a:lnTo>
                <a:lnTo>
                  <a:pt x="1615" y="546"/>
                </a:lnTo>
                <a:lnTo>
                  <a:pt x="1509" y="528"/>
                </a:lnTo>
                <a:lnTo>
                  <a:pt x="1474" y="590"/>
                </a:lnTo>
                <a:lnTo>
                  <a:pt x="1457" y="643"/>
                </a:lnTo>
                <a:lnTo>
                  <a:pt x="1395" y="652"/>
                </a:lnTo>
                <a:lnTo>
                  <a:pt x="1324" y="626"/>
                </a:lnTo>
                <a:lnTo>
                  <a:pt x="1262" y="643"/>
                </a:lnTo>
                <a:lnTo>
                  <a:pt x="1192" y="608"/>
                </a:lnTo>
                <a:lnTo>
                  <a:pt x="1121" y="546"/>
                </a:lnTo>
                <a:lnTo>
                  <a:pt x="1077" y="502"/>
                </a:lnTo>
                <a:lnTo>
                  <a:pt x="1059" y="449"/>
                </a:lnTo>
                <a:lnTo>
                  <a:pt x="1006" y="449"/>
                </a:lnTo>
                <a:lnTo>
                  <a:pt x="909" y="449"/>
                </a:lnTo>
                <a:lnTo>
                  <a:pt x="874" y="396"/>
                </a:lnTo>
                <a:lnTo>
                  <a:pt x="883" y="326"/>
                </a:lnTo>
                <a:lnTo>
                  <a:pt x="954" y="291"/>
                </a:lnTo>
                <a:lnTo>
                  <a:pt x="962" y="229"/>
                </a:lnTo>
                <a:lnTo>
                  <a:pt x="901" y="159"/>
                </a:lnTo>
                <a:lnTo>
                  <a:pt x="856" y="62"/>
                </a:lnTo>
                <a:lnTo>
                  <a:pt x="848" y="0"/>
                </a:lnTo>
                <a:lnTo>
                  <a:pt x="786" y="44"/>
                </a:lnTo>
                <a:lnTo>
                  <a:pt x="742" y="115"/>
                </a:lnTo>
                <a:lnTo>
                  <a:pt x="733" y="203"/>
                </a:lnTo>
                <a:lnTo>
                  <a:pt x="777" y="265"/>
                </a:lnTo>
                <a:lnTo>
                  <a:pt x="804" y="352"/>
                </a:lnTo>
                <a:lnTo>
                  <a:pt x="812" y="423"/>
                </a:lnTo>
                <a:lnTo>
                  <a:pt x="821" y="511"/>
                </a:lnTo>
                <a:lnTo>
                  <a:pt x="804" y="590"/>
                </a:lnTo>
                <a:lnTo>
                  <a:pt x="759" y="634"/>
                </a:lnTo>
                <a:lnTo>
                  <a:pt x="724" y="723"/>
                </a:lnTo>
                <a:lnTo>
                  <a:pt x="715" y="811"/>
                </a:lnTo>
                <a:lnTo>
                  <a:pt x="680" y="943"/>
                </a:lnTo>
              </a:path>
            </a:pathLst>
          </a:custGeom>
          <a:solidFill>
            <a:srgbClr val="17647E"/>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CO"/>
          </a:p>
        </p:txBody>
      </p:sp>
      <p:sp>
        <p:nvSpPr>
          <p:cNvPr id="8214" name="Freeform 17">
            <a:extLst>
              <a:ext uri="{FF2B5EF4-FFF2-40B4-BE49-F238E27FC236}">
                <a16:creationId xmlns:a16="http://schemas.microsoft.com/office/drawing/2014/main" id="{5035BF9E-3094-4B30-9D60-6AA0D70EDC74}"/>
              </a:ext>
            </a:extLst>
          </p:cNvPr>
          <p:cNvSpPr>
            <a:spLocks noChangeArrowheads="1"/>
          </p:cNvSpPr>
          <p:nvPr/>
        </p:nvSpPr>
        <p:spPr bwMode="auto">
          <a:xfrm>
            <a:off x="2520950" y="2835275"/>
            <a:ext cx="419100" cy="349250"/>
          </a:xfrm>
          <a:custGeom>
            <a:avLst/>
            <a:gdLst>
              <a:gd name="T0" fmla="*/ 79435 w 1166"/>
              <a:gd name="T1" fmla="*/ 212712 h 972"/>
              <a:gd name="T2" fmla="*/ 53915 w 1166"/>
              <a:gd name="T3" fmla="*/ 196543 h 972"/>
              <a:gd name="T4" fmla="*/ 51040 w 1166"/>
              <a:gd name="T5" fmla="*/ 171391 h 972"/>
              <a:gd name="T6" fmla="*/ 34865 w 1166"/>
              <a:gd name="T7" fmla="*/ 145880 h 972"/>
              <a:gd name="T8" fmla="*/ 15815 w 1166"/>
              <a:gd name="T9" fmla="*/ 130070 h 972"/>
              <a:gd name="T10" fmla="*/ 0 w 1166"/>
              <a:gd name="T11" fmla="*/ 104919 h 972"/>
              <a:gd name="T12" fmla="*/ 28755 w 1166"/>
              <a:gd name="T13" fmla="*/ 88750 h 972"/>
              <a:gd name="T14" fmla="*/ 44570 w 1166"/>
              <a:gd name="T15" fmla="*/ 66832 h 972"/>
              <a:gd name="T16" fmla="*/ 63620 w 1166"/>
              <a:gd name="T17" fmla="*/ 47788 h 972"/>
              <a:gd name="T18" fmla="*/ 82670 w 1166"/>
              <a:gd name="T19" fmla="*/ 47788 h 972"/>
              <a:gd name="T20" fmla="*/ 101720 w 1166"/>
              <a:gd name="T21" fmla="*/ 28745 h 972"/>
              <a:gd name="T22" fmla="*/ 139820 w 1166"/>
              <a:gd name="T23" fmla="*/ 28745 h 972"/>
              <a:gd name="T24" fmla="*/ 130115 w 1166"/>
              <a:gd name="T25" fmla="*/ 0 h 972"/>
              <a:gd name="T26" fmla="*/ 155635 w 1166"/>
              <a:gd name="T27" fmla="*/ 12935 h 972"/>
              <a:gd name="T28" fmla="*/ 193735 w 1166"/>
              <a:gd name="T29" fmla="*/ 12935 h 972"/>
              <a:gd name="T30" fmla="*/ 206315 w 1166"/>
              <a:gd name="T31" fmla="*/ 38087 h 972"/>
              <a:gd name="T32" fmla="*/ 193735 w 1166"/>
              <a:gd name="T33" fmla="*/ 57130 h 972"/>
              <a:gd name="T34" fmla="*/ 215660 w 1166"/>
              <a:gd name="T35" fmla="*/ 60364 h 972"/>
              <a:gd name="T36" fmla="*/ 237945 w 1166"/>
              <a:gd name="T37" fmla="*/ 47788 h 972"/>
              <a:gd name="T38" fmla="*/ 263465 w 1166"/>
              <a:gd name="T39" fmla="*/ 53897 h 972"/>
              <a:gd name="T40" fmla="*/ 263465 w 1166"/>
              <a:gd name="T41" fmla="*/ 72940 h 972"/>
              <a:gd name="T42" fmla="*/ 225365 w 1166"/>
              <a:gd name="T43" fmla="*/ 91984 h 972"/>
              <a:gd name="T44" fmla="*/ 222130 w 1166"/>
              <a:gd name="T45" fmla="*/ 111027 h 972"/>
              <a:gd name="T46" fmla="*/ 222130 w 1166"/>
              <a:gd name="T47" fmla="*/ 130070 h 972"/>
              <a:gd name="T48" fmla="*/ 215660 w 1166"/>
              <a:gd name="T49" fmla="*/ 155582 h 972"/>
              <a:gd name="T50" fmla="*/ 215660 w 1166"/>
              <a:gd name="T51" fmla="*/ 180733 h 972"/>
              <a:gd name="T52" fmla="*/ 241180 w 1166"/>
              <a:gd name="T53" fmla="*/ 183967 h 972"/>
              <a:gd name="T54" fmla="*/ 260230 w 1166"/>
              <a:gd name="T55" fmla="*/ 190435 h 972"/>
              <a:gd name="T56" fmla="*/ 266700 w 1166"/>
              <a:gd name="T57" fmla="*/ 212712 h 972"/>
              <a:gd name="T58" fmla="*/ 279280 w 1166"/>
              <a:gd name="T59" fmla="*/ 228522 h 972"/>
              <a:gd name="T60" fmla="*/ 323491 w 1166"/>
              <a:gd name="T61" fmla="*/ 222054 h 972"/>
              <a:gd name="T62" fmla="*/ 352245 w 1166"/>
              <a:gd name="T63" fmla="*/ 222054 h 972"/>
              <a:gd name="T64" fmla="*/ 361591 w 1166"/>
              <a:gd name="T65" fmla="*/ 234630 h 972"/>
              <a:gd name="T66" fmla="*/ 390345 w 1166"/>
              <a:gd name="T67" fmla="*/ 237864 h 972"/>
              <a:gd name="T68" fmla="*/ 390345 w 1166"/>
              <a:gd name="T69" fmla="*/ 256907 h 972"/>
              <a:gd name="T70" fmla="*/ 418741 w 1166"/>
              <a:gd name="T71" fmla="*/ 269483 h 972"/>
              <a:gd name="T72" fmla="*/ 418741 w 1166"/>
              <a:gd name="T73" fmla="*/ 298228 h 972"/>
              <a:gd name="T74" fmla="*/ 409395 w 1166"/>
              <a:gd name="T75" fmla="*/ 314038 h 972"/>
              <a:gd name="T76" fmla="*/ 380641 w 1166"/>
              <a:gd name="T77" fmla="*/ 329847 h 972"/>
              <a:gd name="T78" fmla="*/ 355480 w 1166"/>
              <a:gd name="T79" fmla="*/ 323380 h 972"/>
              <a:gd name="T80" fmla="*/ 326725 w 1166"/>
              <a:gd name="T81" fmla="*/ 317271 h 972"/>
              <a:gd name="T82" fmla="*/ 295095 w 1166"/>
              <a:gd name="T83" fmla="*/ 320505 h 972"/>
              <a:gd name="T84" fmla="*/ 269575 w 1166"/>
              <a:gd name="T85" fmla="*/ 323380 h 972"/>
              <a:gd name="T86" fmla="*/ 276045 w 1166"/>
              <a:gd name="T87" fmla="*/ 336315 h 972"/>
              <a:gd name="T88" fmla="*/ 244415 w 1166"/>
              <a:gd name="T89" fmla="*/ 348891 h 972"/>
              <a:gd name="T90" fmla="*/ 234710 w 1166"/>
              <a:gd name="T91" fmla="*/ 317271 h 972"/>
              <a:gd name="T92" fmla="*/ 212785 w 1166"/>
              <a:gd name="T93" fmla="*/ 310804 h 972"/>
              <a:gd name="T94" fmla="*/ 193735 w 1166"/>
              <a:gd name="T95" fmla="*/ 307570 h 972"/>
              <a:gd name="T96" fmla="*/ 174685 w 1166"/>
              <a:gd name="T97" fmla="*/ 291760 h 972"/>
              <a:gd name="T98" fmla="*/ 184030 w 1166"/>
              <a:gd name="T99" fmla="*/ 256907 h 972"/>
              <a:gd name="T100" fmla="*/ 152400 w 1166"/>
              <a:gd name="T101" fmla="*/ 256907 h 972"/>
              <a:gd name="T102" fmla="*/ 145930 w 1166"/>
              <a:gd name="T103" fmla="*/ 244331 h 972"/>
              <a:gd name="T104" fmla="*/ 126880 w 1166"/>
              <a:gd name="T105" fmla="*/ 222054 h 972"/>
              <a:gd name="T106" fmla="*/ 101720 w 1166"/>
              <a:gd name="T107" fmla="*/ 209478 h 972"/>
              <a:gd name="T108" fmla="*/ 79435 w 1166"/>
              <a:gd name="T109" fmla="*/ 212712 h 97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166" h="972">
                <a:moveTo>
                  <a:pt x="221" y="592"/>
                </a:moveTo>
                <a:lnTo>
                  <a:pt x="150" y="547"/>
                </a:lnTo>
                <a:lnTo>
                  <a:pt x="142" y="477"/>
                </a:lnTo>
                <a:lnTo>
                  <a:pt x="97" y="406"/>
                </a:lnTo>
                <a:lnTo>
                  <a:pt x="44" y="362"/>
                </a:lnTo>
                <a:lnTo>
                  <a:pt x="0" y="292"/>
                </a:lnTo>
                <a:lnTo>
                  <a:pt x="80" y="247"/>
                </a:lnTo>
                <a:lnTo>
                  <a:pt x="124" y="186"/>
                </a:lnTo>
                <a:lnTo>
                  <a:pt x="177" y="133"/>
                </a:lnTo>
                <a:lnTo>
                  <a:pt x="230" y="133"/>
                </a:lnTo>
                <a:lnTo>
                  <a:pt x="283" y="80"/>
                </a:lnTo>
                <a:lnTo>
                  <a:pt x="389" y="80"/>
                </a:lnTo>
                <a:lnTo>
                  <a:pt x="362" y="0"/>
                </a:lnTo>
                <a:lnTo>
                  <a:pt x="433" y="36"/>
                </a:lnTo>
                <a:lnTo>
                  <a:pt x="539" y="36"/>
                </a:lnTo>
                <a:lnTo>
                  <a:pt x="574" y="106"/>
                </a:lnTo>
                <a:lnTo>
                  <a:pt x="539" y="159"/>
                </a:lnTo>
                <a:lnTo>
                  <a:pt x="600" y="168"/>
                </a:lnTo>
                <a:lnTo>
                  <a:pt x="662" y="133"/>
                </a:lnTo>
                <a:lnTo>
                  <a:pt x="733" y="150"/>
                </a:lnTo>
                <a:lnTo>
                  <a:pt x="733" y="203"/>
                </a:lnTo>
                <a:lnTo>
                  <a:pt x="627" y="256"/>
                </a:lnTo>
                <a:lnTo>
                  <a:pt x="618" y="309"/>
                </a:lnTo>
                <a:lnTo>
                  <a:pt x="618" y="362"/>
                </a:lnTo>
                <a:lnTo>
                  <a:pt x="600" y="433"/>
                </a:lnTo>
                <a:lnTo>
                  <a:pt x="600" y="503"/>
                </a:lnTo>
                <a:lnTo>
                  <a:pt x="671" y="512"/>
                </a:lnTo>
                <a:lnTo>
                  <a:pt x="724" y="530"/>
                </a:lnTo>
                <a:lnTo>
                  <a:pt x="742" y="592"/>
                </a:lnTo>
                <a:lnTo>
                  <a:pt x="777" y="636"/>
                </a:lnTo>
                <a:lnTo>
                  <a:pt x="900" y="618"/>
                </a:lnTo>
                <a:lnTo>
                  <a:pt x="980" y="618"/>
                </a:lnTo>
                <a:lnTo>
                  <a:pt x="1006" y="653"/>
                </a:lnTo>
                <a:lnTo>
                  <a:pt x="1086" y="662"/>
                </a:lnTo>
                <a:lnTo>
                  <a:pt x="1086" y="715"/>
                </a:lnTo>
                <a:lnTo>
                  <a:pt x="1165" y="750"/>
                </a:lnTo>
                <a:lnTo>
                  <a:pt x="1165" y="830"/>
                </a:lnTo>
                <a:lnTo>
                  <a:pt x="1139" y="874"/>
                </a:lnTo>
                <a:lnTo>
                  <a:pt x="1059" y="918"/>
                </a:lnTo>
                <a:lnTo>
                  <a:pt x="989" y="900"/>
                </a:lnTo>
                <a:lnTo>
                  <a:pt x="909" y="883"/>
                </a:lnTo>
                <a:lnTo>
                  <a:pt x="821" y="892"/>
                </a:lnTo>
                <a:lnTo>
                  <a:pt x="750" y="900"/>
                </a:lnTo>
                <a:lnTo>
                  <a:pt x="768" y="936"/>
                </a:lnTo>
                <a:lnTo>
                  <a:pt x="680" y="971"/>
                </a:lnTo>
                <a:lnTo>
                  <a:pt x="653" y="883"/>
                </a:lnTo>
                <a:lnTo>
                  <a:pt x="592" y="865"/>
                </a:lnTo>
                <a:lnTo>
                  <a:pt x="539" y="856"/>
                </a:lnTo>
                <a:lnTo>
                  <a:pt x="486" y="812"/>
                </a:lnTo>
                <a:lnTo>
                  <a:pt x="512" y="715"/>
                </a:lnTo>
                <a:lnTo>
                  <a:pt x="424" y="715"/>
                </a:lnTo>
                <a:lnTo>
                  <a:pt x="406" y="680"/>
                </a:lnTo>
                <a:lnTo>
                  <a:pt x="353" y="618"/>
                </a:lnTo>
                <a:lnTo>
                  <a:pt x="283" y="583"/>
                </a:lnTo>
                <a:lnTo>
                  <a:pt x="221" y="592"/>
                </a:lnTo>
              </a:path>
            </a:pathLst>
          </a:custGeom>
          <a:solidFill>
            <a:srgbClr val="5BA6BE"/>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CO"/>
          </a:p>
        </p:txBody>
      </p:sp>
      <p:sp>
        <p:nvSpPr>
          <p:cNvPr id="8215" name="Freeform 18">
            <a:extLst>
              <a:ext uri="{FF2B5EF4-FFF2-40B4-BE49-F238E27FC236}">
                <a16:creationId xmlns:a16="http://schemas.microsoft.com/office/drawing/2014/main" id="{F2C2733A-D78C-4057-8D01-A447740D187F}"/>
              </a:ext>
            </a:extLst>
          </p:cNvPr>
          <p:cNvSpPr>
            <a:spLocks noChangeArrowheads="1"/>
          </p:cNvSpPr>
          <p:nvPr/>
        </p:nvSpPr>
        <p:spPr bwMode="auto">
          <a:xfrm>
            <a:off x="2032000" y="3044826"/>
            <a:ext cx="788988" cy="796925"/>
          </a:xfrm>
          <a:custGeom>
            <a:avLst/>
            <a:gdLst>
              <a:gd name="T0" fmla="*/ 702884 w 2190"/>
              <a:gd name="T1" fmla="*/ 158665 h 2215"/>
              <a:gd name="T2" fmla="*/ 724860 w 2190"/>
              <a:gd name="T3" fmla="*/ 228464 h 2215"/>
              <a:gd name="T4" fmla="*/ 743954 w 2190"/>
              <a:gd name="T5" fmla="*/ 307976 h 2215"/>
              <a:gd name="T6" fmla="*/ 778900 w 2190"/>
              <a:gd name="T7" fmla="*/ 364823 h 2215"/>
              <a:gd name="T8" fmla="*/ 763049 w 2190"/>
              <a:gd name="T9" fmla="*/ 415912 h 2215"/>
              <a:gd name="T10" fmla="*/ 699641 w 2190"/>
              <a:gd name="T11" fmla="*/ 479234 h 2215"/>
              <a:gd name="T12" fmla="*/ 677305 w 2190"/>
              <a:gd name="T13" fmla="*/ 571339 h 2215"/>
              <a:gd name="T14" fmla="*/ 654968 w 2190"/>
              <a:gd name="T15" fmla="*/ 666683 h 2215"/>
              <a:gd name="T16" fmla="*/ 616780 w 2190"/>
              <a:gd name="T17" fmla="*/ 717412 h 2215"/>
              <a:gd name="T18" fmla="*/ 537521 w 2190"/>
              <a:gd name="T19" fmla="*/ 685751 h 2215"/>
              <a:gd name="T20" fmla="*/ 457901 w 2190"/>
              <a:gd name="T21" fmla="*/ 688630 h 2215"/>
              <a:gd name="T22" fmla="*/ 451416 w 2190"/>
              <a:gd name="T23" fmla="*/ 755550 h 2215"/>
              <a:gd name="T24" fmla="*/ 356306 w 2190"/>
              <a:gd name="T25" fmla="*/ 774618 h 2215"/>
              <a:gd name="T26" fmla="*/ 314875 w 2190"/>
              <a:gd name="T27" fmla="*/ 796565 h 2215"/>
              <a:gd name="T28" fmla="*/ 232373 w 2190"/>
              <a:gd name="T29" fmla="*/ 780735 h 2215"/>
              <a:gd name="T30" fmla="*/ 146269 w 2190"/>
              <a:gd name="T31" fmla="*/ 774618 h 2215"/>
              <a:gd name="T32" fmla="*/ 98714 w 2190"/>
              <a:gd name="T33" fmla="*/ 749074 h 2215"/>
              <a:gd name="T34" fmla="*/ 41431 w 2190"/>
              <a:gd name="T35" fmla="*/ 717412 h 2215"/>
              <a:gd name="T36" fmla="*/ 34946 w 2190"/>
              <a:gd name="T37" fmla="*/ 685751 h 2215"/>
              <a:gd name="T38" fmla="*/ 88986 w 2190"/>
              <a:gd name="T39" fmla="*/ 650852 h 2215"/>
              <a:gd name="T40" fmla="*/ 130417 w 2190"/>
              <a:gd name="T41" fmla="*/ 574578 h 2215"/>
              <a:gd name="T42" fmla="*/ 171848 w 2190"/>
              <a:gd name="T43" fmla="*/ 539678 h 2215"/>
              <a:gd name="T44" fmla="*/ 187700 w 2190"/>
              <a:gd name="T45" fmla="*/ 501541 h 2215"/>
              <a:gd name="T46" fmla="*/ 200309 w 2190"/>
              <a:gd name="T47" fmla="*/ 472758 h 2215"/>
              <a:gd name="T48" fmla="*/ 206794 w 2190"/>
              <a:gd name="T49" fmla="*/ 450811 h 2215"/>
              <a:gd name="T50" fmla="*/ 197067 w 2190"/>
              <a:gd name="T51" fmla="*/ 444335 h 2215"/>
              <a:gd name="T52" fmla="*/ 159239 w 2190"/>
              <a:gd name="T53" fmla="*/ 463404 h 2215"/>
              <a:gd name="T54" fmla="*/ 95471 w 2190"/>
              <a:gd name="T55" fmla="*/ 444335 h 2215"/>
              <a:gd name="T56" fmla="*/ 105198 w 2190"/>
              <a:gd name="T57" fmla="*/ 396843 h 2215"/>
              <a:gd name="T58" fmla="*/ 57283 w 2190"/>
              <a:gd name="T59" fmla="*/ 428505 h 2215"/>
              <a:gd name="T60" fmla="*/ 19094 w 2190"/>
              <a:gd name="T61" fmla="*/ 396843 h 2215"/>
              <a:gd name="T62" fmla="*/ 57283 w 2190"/>
              <a:gd name="T63" fmla="*/ 364823 h 2215"/>
              <a:gd name="T64" fmla="*/ 101956 w 2190"/>
              <a:gd name="T65" fmla="*/ 329923 h 2215"/>
              <a:gd name="T66" fmla="*/ 190942 w 2190"/>
              <a:gd name="T67" fmla="*/ 358706 h 2215"/>
              <a:gd name="T68" fmla="*/ 279929 w 2190"/>
              <a:gd name="T69" fmla="*/ 387129 h 2215"/>
              <a:gd name="T70" fmla="*/ 359188 w 2190"/>
              <a:gd name="T71" fmla="*/ 393605 h 2215"/>
              <a:gd name="T72" fmla="*/ 442049 w 2190"/>
              <a:gd name="T73" fmla="*/ 355468 h 2215"/>
              <a:gd name="T74" fmla="*/ 426198 w 2190"/>
              <a:gd name="T75" fmla="*/ 310855 h 2215"/>
              <a:gd name="T76" fmla="*/ 400619 w 2190"/>
              <a:gd name="T77" fmla="*/ 231702 h 2215"/>
              <a:gd name="T78" fmla="*/ 464386 w 2190"/>
              <a:gd name="T79" fmla="*/ 146073 h 2215"/>
              <a:gd name="T80" fmla="*/ 524551 w 2190"/>
              <a:gd name="T81" fmla="*/ 82391 h 2215"/>
              <a:gd name="T82" fmla="*/ 569224 w 2190"/>
              <a:gd name="T83" fmla="*/ 3238 h 2215"/>
              <a:gd name="T84" fmla="*/ 635874 w 2190"/>
              <a:gd name="T85" fmla="*/ 34899 h 2215"/>
              <a:gd name="T86" fmla="*/ 664695 w 2190"/>
              <a:gd name="T87" fmla="*/ 82391 h 2215"/>
              <a:gd name="T88" fmla="*/ 724860 w 2190"/>
              <a:gd name="T89" fmla="*/ 107936 h 221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190" h="2215">
                <a:moveTo>
                  <a:pt x="2039" y="388"/>
                </a:moveTo>
                <a:lnTo>
                  <a:pt x="1986" y="397"/>
                </a:lnTo>
                <a:lnTo>
                  <a:pt x="1951" y="441"/>
                </a:lnTo>
                <a:lnTo>
                  <a:pt x="1968" y="511"/>
                </a:lnTo>
                <a:lnTo>
                  <a:pt x="1977" y="582"/>
                </a:lnTo>
                <a:lnTo>
                  <a:pt x="2012" y="635"/>
                </a:lnTo>
                <a:lnTo>
                  <a:pt x="2056" y="688"/>
                </a:lnTo>
                <a:lnTo>
                  <a:pt x="2039" y="759"/>
                </a:lnTo>
                <a:lnTo>
                  <a:pt x="2065" y="856"/>
                </a:lnTo>
                <a:lnTo>
                  <a:pt x="2065" y="935"/>
                </a:lnTo>
                <a:lnTo>
                  <a:pt x="2101" y="997"/>
                </a:lnTo>
                <a:lnTo>
                  <a:pt x="2162" y="1014"/>
                </a:lnTo>
                <a:lnTo>
                  <a:pt x="2189" y="1059"/>
                </a:lnTo>
                <a:lnTo>
                  <a:pt x="2162" y="1111"/>
                </a:lnTo>
                <a:lnTo>
                  <a:pt x="2118" y="1156"/>
                </a:lnTo>
                <a:lnTo>
                  <a:pt x="2030" y="1173"/>
                </a:lnTo>
                <a:lnTo>
                  <a:pt x="1959" y="1235"/>
                </a:lnTo>
                <a:lnTo>
                  <a:pt x="1942" y="1332"/>
                </a:lnTo>
                <a:lnTo>
                  <a:pt x="1915" y="1438"/>
                </a:lnTo>
                <a:lnTo>
                  <a:pt x="1871" y="1500"/>
                </a:lnTo>
                <a:lnTo>
                  <a:pt x="1880" y="1588"/>
                </a:lnTo>
                <a:lnTo>
                  <a:pt x="1845" y="1676"/>
                </a:lnTo>
                <a:lnTo>
                  <a:pt x="1836" y="1764"/>
                </a:lnTo>
                <a:lnTo>
                  <a:pt x="1818" y="1853"/>
                </a:lnTo>
                <a:lnTo>
                  <a:pt x="1783" y="1923"/>
                </a:lnTo>
                <a:lnTo>
                  <a:pt x="1765" y="1994"/>
                </a:lnTo>
                <a:lnTo>
                  <a:pt x="1712" y="1994"/>
                </a:lnTo>
                <a:lnTo>
                  <a:pt x="1633" y="1967"/>
                </a:lnTo>
                <a:lnTo>
                  <a:pt x="1562" y="1906"/>
                </a:lnTo>
                <a:lnTo>
                  <a:pt x="1492" y="1906"/>
                </a:lnTo>
                <a:lnTo>
                  <a:pt x="1403" y="1932"/>
                </a:lnTo>
                <a:lnTo>
                  <a:pt x="1333" y="1879"/>
                </a:lnTo>
                <a:lnTo>
                  <a:pt x="1271" y="1914"/>
                </a:lnTo>
                <a:lnTo>
                  <a:pt x="1262" y="1967"/>
                </a:lnTo>
                <a:lnTo>
                  <a:pt x="1253" y="2038"/>
                </a:lnTo>
                <a:lnTo>
                  <a:pt x="1253" y="2100"/>
                </a:lnTo>
                <a:lnTo>
                  <a:pt x="1174" y="2117"/>
                </a:lnTo>
                <a:lnTo>
                  <a:pt x="1068" y="2117"/>
                </a:lnTo>
                <a:lnTo>
                  <a:pt x="989" y="2153"/>
                </a:lnTo>
                <a:lnTo>
                  <a:pt x="936" y="2117"/>
                </a:lnTo>
                <a:lnTo>
                  <a:pt x="918" y="2170"/>
                </a:lnTo>
                <a:lnTo>
                  <a:pt x="874" y="2214"/>
                </a:lnTo>
                <a:lnTo>
                  <a:pt x="795" y="2206"/>
                </a:lnTo>
                <a:lnTo>
                  <a:pt x="706" y="2135"/>
                </a:lnTo>
                <a:lnTo>
                  <a:pt x="645" y="2170"/>
                </a:lnTo>
                <a:lnTo>
                  <a:pt x="556" y="2153"/>
                </a:lnTo>
                <a:lnTo>
                  <a:pt x="477" y="2135"/>
                </a:lnTo>
                <a:lnTo>
                  <a:pt x="406" y="2153"/>
                </a:lnTo>
                <a:lnTo>
                  <a:pt x="380" y="2091"/>
                </a:lnTo>
                <a:lnTo>
                  <a:pt x="318" y="2056"/>
                </a:lnTo>
                <a:lnTo>
                  <a:pt x="274" y="2082"/>
                </a:lnTo>
                <a:lnTo>
                  <a:pt x="221" y="2038"/>
                </a:lnTo>
                <a:lnTo>
                  <a:pt x="186" y="1976"/>
                </a:lnTo>
                <a:lnTo>
                  <a:pt x="115" y="1994"/>
                </a:lnTo>
                <a:lnTo>
                  <a:pt x="36" y="2038"/>
                </a:lnTo>
                <a:lnTo>
                  <a:pt x="44" y="1967"/>
                </a:lnTo>
                <a:lnTo>
                  <a:pt x="97" y="1906"/>
                </a:lnTo>
                <a:lnTo>
                  <a:pt x="150" y="1862"/>
                </a:lnTo>
                <a:lnTo>
                  <a:pt x="194" y="1835"/>
                </a:lnTo>
                <a:lnTo>
                  <a:pt x="247" y="1809"/>
                </a:lnTo>
                <a:lnTo>
                  <a:pt x="256" y="1720"/>
                </a:lnTo>
                <a:lnTo>
                  <a:pt x="292" y="1659"/>
                </a:lnTo>
                <a:lnTo>
                  <a:pt x="362" y="1597"/>
                </a:lnTo>
                <a:lnTo>
                  <a:pt x="424" y="1579"/>
                </a:lnTo>
                <a:lnTo>
                  <a:pt x="433" y="1526"/>
                </a:lnTo>
                <a:lnTo>
                  <a:pt x="477" y="1500"/>
                </a:lnTo>
                <a:lnTo>
                  <a:pt x="424" y="1447"/>
                </a:lnTo>
                <a:lnTo>
                  <a:pt x="442" y="1385"/>
                </a:lnTo>
                <a:lnTo>
                  <a:pt x="521" y="1394"/>
                </a:lnTo>
                <a:lnTo>
                  <a:pt x="530" y="1314"/>
                </a:lnTo>
                <a:lnTo>
                  <a:pt x="556" y="1314"/>
                </a:lnTo>
                <a:lnTo>
                  <a:pt x="574" y="1297"/>
                </a:lnTo>
                <a:lnTo>
                  <a:pt x="583" y="1270"/>
                </a:lnTo>
                <a:lnTo>
                  <a:pt x="574" y="1253"/>
                </a:lnTo>
                <a:lnTo>
                  <a:pt x="556" y="1244"/>
                </a:lnTo>
                <a:lnTo>
                  <a:pt x="547" y="1235"/>
                </a:lnTo>
                <a:lnTo>
                  <a:pt x="530" y="1235"/>
                </a:lnTo>
                <a:lnTo>
                  <a:pt x="512" y="1244"/>
                </a:lnTo>
                <a:lnTo>
                  <a:pt x="442" y="1288"/>
                </a:lnTo>
                <a:lnTo>
                  <a:pt x="353" y="1314"/>
                </a:lnTo>
                <a:lnTo>
                  <a:pt x="300" y="1297"/>
                </a:lnTo>
                <a:lnTo>
                  <a:pt x="265" y="1235"/>
                </a:lnTo>
                <a:lnTo>
                  <a:pt x="318" y="1182"/>
                </a:lnTo>
                <a:lnTo>
                  <a:pt x="362" y="1111"/>
                </a:lnTo>
                <a:lnTo>
                  <a:pt x="292" y="1103"/>
                </a:lnTo>
                <a:lnTo>
                  <a:pt x="239" y="1156"/>
                </a:lnTo>
                <a:lnTo>
                  <a:pt x="212" y="1217"/>
                </a:lnTo>
                <a:lnTo>
                  <a:pt x="159" y="1191"/>
                </a:lnTo>
                <a:lnTo>
                  <a:pt x="124" y="1138"/>
                </a:lnTo>
                <a:lnTo>
                  <a:pt x="106" y="1076"/>
                </a:lnTo>
                <a:lnTo>
                  <a:pt x="53" y="1103"/>
                </a:lnTo>
                <a:lnTo>
                  <a:pt x="0" y="1023"/>
                </a:lnTo>
                <a:lnTo>
                  <a:pt x="89" y="988"/>
                </a:lnTo>
                <a:lnTo>
                  <a:pt x="159" y="1014"/>
                </a:lnTo>
                <a:lnTo>
                  <a:pt x="212" y="935"/>
                </a:lnTo>
                <a:lnTo>
                  <a:pt x="239" y="970"/>
                </a:lnTo>
                <a:lnTo>
                  <a:pt x="283" y="917"/>
                </a:lnTo>
                <a:lnTo>
                  <a:pt x="371" y="917"/>
                </a:lnTo>
                <a:lnTo>
                  <a:pt x="442" y="944"/>
                </a:lnTo>
                <a:lnTo>
                  <a:pt x="530" y="997"/>
                </a:lnTo>
                <a:lnTo>
                  <a:pt x="574" y="1032"/>
                </a:lnTo>
                <a:lnTo>
                  <a:pt x="689" y="1006"/>
                </a:lnTo>
                <a:lnTo>
                  <a:pt x="777" y="1076"/>
                </a:lnTo>
                <a:lnTo>
                  <a:pt x="847" y="1120"/>
                </a:lnTo>
                <a:lnTo>
                  <a:pt x="953" y="1156"/>
                </a:lnTo>
                <a:lnTo>
                  <a:pt x="997" y="1094"/>
                </a:lnTo>
                <a:lnTo>
                  <a:pt x="1130" y="1094"/>
                </a:lnTo>
                <a:lnTo>
                  <a:pt x="1165" y="1014"/>
                </a:lnTo>
                <a:lnTo>
                  <a:pt x="1227" y="988"/>
                </a:lnTo>
                <a:lnTo>
                  <a:pt x="1289" y="970"/>
                </a:lnTo>
                <a:lnTo>
                  <a:pt x="1271" y="900"/>
                </a:lnTo>
                <a:lnTo>
                  <a:pt x="1183" y="864"/>
                </a:lnTo>
                <a:lnTo>
                  <a:pt x="1165" y="811"/>
                </a:lnTo>
                <a:lnTo>
                  <a:pt x="1130" y="741"/>
                </a:lnTo>
                <a:lnTo>
                  <a:pt x="1112" y="644"/>
                </a:lnTo>
                <a:lnTo>
                  <a:pt x="1183" y="644"/>
                </a:lnTo>
                <a:lnTo>
                  <a:pt x="1200" y="573"/>
                </a:lnTo>
                <a:lnTo>
                  <a:pt x="1289" y="406"/>
                </a:lnTo>
                <a:lnTo>
                  <a:pt x="1350" y="300"/>
                </a:lnTo>
                <a:lnTo>
                  <a:pt x="1377" y="256"/>
                </a:lnTo>
                <a:lnTo>
                  <a:pt x="1456" y="229"/>
                </a:lnTo>
                <a:lnTo>
                  <a:pt x="1536" y="141"/>
                </a:lnTo>
                <a:lnTo>
                  <a:pt x="1598" y="61"/>
                </a:lnTo>
                <a:lnTo>
                  <a:pt x="1580" y="9"/>
                </a:lnTo>
                <a:lnTo>
                  <a:pt x="1642" y="0"/>
                </a:lnTo>
                <a:lnTo>
                  <a:pt x="1712" y="35"/>
                </a:lnTo>
                <a:lnTo>
                  <a:pt x="1765" y="97"/>
                </a:lnTo>
                <a:lnTo>
                  <a:pt x="1783" y="132"/>
                </a:lnTo>
                <a:lnTo>
                  <a:pt x="1871" y="132"/>
                </a:lnTo>
                <a:lnTo>
                  <a:pt x="1845" y="229"/>
                </a:lnTo>
                <a:lnTo>
                  <a:pt x="1898" y="273"/>
                </a:lnTo>
                <a:lnTo>
                  <a:pt x="1951" y="282"/>
                </a:lnTo>
                <a:lnTo>
                  <a:pt x="2012" y="300"/>
                </a:lnTo>
                <a:lnTo>
                  <a:pt x="2039" y="388"/>
                </a:lnTo>
              </a:path>
            </a:pathLst>
          </a:custGeom>
          <a:solidFill>
            <a:srgbClr val="208DB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CO"/>
          </a:p>
        </p:txBody>
      </p:sp>
      <p:sp>
        <p:nvSpPr>
          <p:cNvPr id="8216" name="Freeform 19">
            <a:extLst>
              <a:ext uri="{FF2B5EF4-FFF2-40B4-BE49-F238E27FC236}">
                <a16:creationId xmlns:a16="http://schemas.microsoft.com/office/drawing/2014/main" id="{25058987-CE4F-45F0-830C-EB2572D04B25}"/>
              </a:ext>
            </a:extLst>
          </p:cNvPr>
          <p:cNvSpPr>
            <a:spLocks noChangeArrowheads="1"/>
          </p:cNvSpPr>
          <p:nvPr/>
        </p:nvSpPr>
        <p:spPr bwMode="auto">
          <a:xfrm>
            <a:off x="3248025" y="2174875"/>
            <a:ext cx="1136650" cy="965200"/>
          </a:xfrm>
          <a:custGeom>
            <a:avLst/>
            <a:gdLst>
              <a:gd name="T0" fmla="*/ 1050655 w 3159"/>
              <a:gd name="T1" fmla="*/ 6475 h 2683"/>
              <a:gd name="T2" fmla="*/ 993444 w 3159"/>
              <a:gd name="T3" fmla="*/ 12591 h 2683"/>
              <a:gd name="T4" fmla="*/ 939472 w 3159"/>
              <a:gd name="T5" fmla="*/ 73029 h 2683"/>
              <a:gd name="T6" fmla="*/ 907809 w 3159"/>
              <a:gd name="T7" fmla="*/ 88857 h 2683"/>
              <a:gd name="T8" fmla="*/ 907809 w 3159"/>
              <a:gd name="T9" fmla="*/ 165124 h 2683"/>
              <a:gd name="T10" fmla="*/ 876145 w 3159"/>
              <a:gd name="T11" fmla="*/ 231677 h 2683"/>
              <a:gd name="T12" fmla="*/ 822173 w 3159"/>
              <a:gd name="T13" fmla="*/ 222323 h 2683"/>
              <a:gd name="T14" fmla="*/ 780795 w 3159"/>
              <a:gd name="T15" fmla="*/ 225201 h 2683"/>
              <a:gd name="T16" fmla="*/ 806341 w 3159"/>
              <a:gd name="T17" fmla="*/ 301468 h 2683"/>
              <a:gd name="T18" fmla="*/ 755608 w 3159"/>
              <a:gd name="T19" fmla="*/ 371258 h 2683"/>
              <a:gd name="T20" fmla="*/ 679687 w 3159"/>
              <a:gd name="T21" fmla="*/ 441049 h 2683"/>
              <a:gd name="T22" fmla="*/ 596930 w 3159"/>
              <a:gd name="T23" fmla="*/ 463354 h 2683"/>
              <a:gd name="T24" fmla="*/ 542958 w 3159"/>
              <a:gd name="T25" fmla="*/ 498249 h 2683"/>
              <a:gd name="T26" fmla="*/ 488986 w 3159"/>
              <a:gd name="T27" fmla="*/ 498249 h 2683"/>
              <a:gd name="T28" fmla="*/ 533603 w 3159"/>
              <a:gd name="T29" fmla="*/ 434934 h 2683"/>
              <a:gd name="T30" fmla="*/ 466678 w 3159"/>
              <a:gd name="T31" fmla="*/ 422342 h 2683"/>
              <a:gd name="T32" fmla="*/ 435014 w 3159"/>
              <a:gd name="T33" fmla="*/ 523791 h 2683"/>
              <a:gd name="T34" fmla="*/ 381042 w 3159"/>
              <a:gd name="T35" fmla="*/ 523791 h 2683"/>
              <a:gd name="T36" fmla="*/ 308000 w 3159"/>
              <a:gd name="T37" fmla="*/ 546095 h 2683"/>
              <a:gd name="T38" fmla="*/ 247911 w 3159"/>
              <a:gd name="T39" fmla="*/ 514078 h 2683"/>
              <a:gd name="T40" fmla="*/ 180986 w 3159"/>
              <a:gd name="T41" fmla="*/ 501487 h 2683"/>
              <a:gd name="T42" fmla="*/ 155799 w 3159"/>
              <a:gd name="T43" fmla="*/ 454000 h 2683"/>
              <a:gd name="T44" fmla="*/ 120897 w 3159"/>
              <a:gd name="T45" fmla="*/ 428458 h 2683"/>
              <a:gd name="T46" fmla="*/ 60449 w 3159"/>
              <a:gd name="T47" fmla="*/ 368380 h 2683"/>
              <a:gd name="T48" fmla="*/ 3238 w 3159"/>
              <a:gd name="T49" fmla="*/ 396800 h 2683"/>
              <a:gd name="T50" fmla="*/ 31664 w 3159"/>
              <a:gd name="T51" fmla="*/ 444287 h 2683"/>
              <a:gd name="T52" fmla="*/ 0 w 3159"/>
              <a:gd name="T53" fmla="*/ 498249 h 2683"/>
              <a:gd name="T54" fmla="*/ 31664 w 3159"/>
              <a:gd name="T55" fmla="*/ 542858 h 2683"/>
              <a:gd name="T56" fmla="*/ 95351 w 3159"/>
              <a:gd name="T57" fmla="*/ 539620 h 2683"/>
              <a:gd name="T58" fmla="*/ 136729 w 3159"/>
              <a:gd name="T59" fmla="*/ 536382 h 2683"/>
              <a:gd name="T60" fmla="*/ 149322 w 3159"/>
              <a:gd name="T61" fmla="*/ 615886 h 2683"/>
              <a:gd name="T62" fmla="*/ 193939 w 3159"/>
              <a:gd name="T63" fmla="*/ 650782 h 2683"/>
              <a:gd name="T64" fmla="*/ 260505 w 3159"/>
              <a:gd name="T65" fmla="*/ 692152 h 2683"/>
              <a:gd name="T66" fmla="*/ 320953 w 3159"/>
              <a:gd name="T67" fmla="*/ 634953 h 2683"/>
              <a:gd name="T68" fmla="*/ 365210 w 3159"/>
              <a:gd name="T69" fmla="*/ 634953 h 2683"/>
              <a:gd name="T70" fmla="*/ 441491 w 3159"/>
              <a:gd name="T71" fmla="*/ 679201 h 2683"/>
              <a:gd name="T72" fmla="*/ 482869 w 3159"/>
              <a:gd name="T73" fmla="*/ 733163 h 2683"/>
              <a:gd name="T74" fmla="*/ 508056 w 3159"/>
              <a:gd name="T75" fmla="*/ 815905 h 2683"/>
              <a:gd name="T76" fmla="*/ 498701 w 3159"/>
              <a:gd name="T77" fmla="*/ 875983 h 2683"/>
              <a:gd name="T78" fmla="*/ 549435 w 3159"/>
              <a:gd name="T79" fmla="*/ 917354 h 2683"/>
              <a:gd name="T80" fmla="*/ 609883 w 3159"/>
              <a:gd name="T81" fmla="*/ 936420 h 2683"/>
              <a:gd name="T82" fmla="*/ 689042 w 3159"/>
              <a:gd name="T83" fmla="*/ 939658 h 2683"/>
              <a:gd name="T84" fmla="*/ 689042 w 3159"/>
              <a:gd name="T85" fmla="*/ 854038 h 2683"/>
              <a:gd name="T86" fmla="*/ 739776 w 3159"/>
              <a:gd name="T87" fmla="*/ 812667 h 2683"/>
              <a:gd name="T88" fmla="*/ 739776 w 3159"/>
              <a:gd name="T89" fmla="*/ 752230 h 2683"/>
              <a:gd name="T90" fmla="*/ 768201 w 3159"/>
              <a:gd name="T91" fmla="*/ 695030 h 2683"/>
              <a:gd name="T92" fmla="*/ 834767 w 3159"/>
              <a:gd name="T93" fmla="*/ 701506 h 2683"/>
              <a:gd name="T94" fmla="*/ 907809 w 3159"/>
              <a:gd name="T95" fmla="*/ 650782 h 2683"/>
              <a:gd name="T96" fmla="*/ 961781 w 3159"/>
              <a:gd name="T97" fmla="*/ 587106 h 2683"/>
              <a:gd name="T98" fmla="*/ 1006398 w 3159"/>
              <a:gd name="T99" fmla="*/ 590344 h 2683"/>
              <a:gd name="T100" fmla="*/ 1012514 w 3159"/>
              <a:gd name="T101" fmla="*/ 517316 h 2683"/>
              <a:gd name="T102" fmla="*/ 936594 w 3159"/>
              <a:gd name="T103" fmla="*/ 476304 h 2683"/>
              <a:gd name="T104" fmla="*/ 968257 w 3159"/>
              <a:gd name="T105" fmla="*/ 390325 h 2683"/>
              <a:gd name="T106" fmla="*/ 955304 w 3159"/>
              <a:gd name="T107" fmla="*/ 301468 h 2683"/>
              <a:gd name="T108" fmla="*/ 1050655 w 3159"/>
              <a:gd name="T109" fmla="*/ 228439 h 2683"/>
              <a:gd name="T110" fmla="*/ 1136290 w 3159"/>
              <a:gd name="T111" fmla="*/ 3238 h 268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159" h="2683">
                <a:moveTo>
                  <a:pt x="3026" y="18"/>
                </a:moveTo>
                <a:lnTo>
                  <a:pt x="2973" y="53"/>
                </a:lnTo>
                <a:lnTo>
                  <a:pt x="2920" y="18"/>
                </a:lnTo>
                <a:lnTo>
                  <a:pt x="2858" y="0"/>
                </a:lnTo>
                <a:lnTo>
                  <a:pt x="2832" y="71"/>
                </a:lnTo>
                <a:lnTo>
                  <a:pt x="2761" y="35"/>
                </a:lnTo>
                <a:lnTo>
                  <a:pt x="2717" y="106"/>
                </a:lnTo>
                <a:lnTo>
                  <a:pt x="2664" y="194"/>
                </a:lnTo>
                <a:lnTo>
                  <a:pt x="2611" y="203"/>
                </a:lnTo>
                <a:lnTo>
                  <a:pt x="2558" y="185"/>
                </a:lnTo>
                <a:lnTo>
                  <a:pt x="2497" y="176"/>
                </a:lnTo>
                <a:lnTo>
                  <a:pt x="2523" y="247"/>
                </a:lnTo>
                <a:lnTo>
                  <a:pt x="2514" y="318"/>
                </a:lnTo>
                <a:lnTo>
                  <a:pt x="2514" y="397"/>
                </a:lnTo>
                <a:lnTo>
                  <a:pt x="2523" y="459"/>
                </a:lnTo>
                <a:lnTo>
                  <a:pt x="2479" y="503"/>
                </a:lnTo>
                <a:lnTo>
                  <a:pt x="2461" y="591"/>
                </a:lnTo>
                <a:lnTo>
                  <a:pt x="2435" y="644"/>
                </a:lnTo>
                <a:lnTo>
                  <a:pt x="2364" y="697"/>
                </a:lnTo>
                <a:lnTo>
                  <a:pt x="2302" y="679"/>
                </a:lnTo>
                <a:lnTo>
                  <a:pt x="2285" y="618"/>
                </a:lnTo>
                <a:lnTo>
                  <a:pt x="2241" y="556"/>
                </a:lnTo>
                <a:lnTo>
                  <a:pt x="2161" y="556"/>
                </a:lnTo>
                <a:lnTo>
                  <a:pt x="2170" y="626"/>
                </a:lnTo>
                <a:lnTo>
                  <a:pt x="2223" y="671"/>
                </a:lnTo>
                <a:lnTo>
                  <a:pt x="2232" y="750"/>
                </a:lnTo>
                <a:lnTo>
                  <a:pt x="2241" y="838"/>
                </a:lnTo>
                <a:lnTo>
                  <a:pt x="2223" y="900"/>
                </a:lnTo>
                <a:lnTo>
                  <a:pt x="2161" y="944"/>
                </a:lnTo>
                <a:lnTo>
                  <a:pt x="2100" y="1032"/>
                </a:lnTo>
                <a:lnTo>
                  <a:pt x="2012" y="1121"/>
                </a:lnTo>
                <a:lnTo>
                  <a:pt x="1942" y="1182"/>
                </a:lnTo>
                <a:lnTo>
                  <a:pt x="1889" y="1226"/>
                </a:lnTo>
                <a:lnTo>
                  <a:pt x="1809" y="1218"/>
                </a:lnTo>
                <a:lnTo>
                  <a:pt x="1668" y="1209"/>
                </a:lnTo>
                <a:lnTo>
                  <a:pt x="1659" y="1288"/>
                </a:lnTo>
                <a:lnTo>
                  <a:pt x="1606" y="1332"/>
                </a:lnTo>
                <a:lnTo>
                  <a:pt x="1545" y="1341"/>
                </a:lnTo>
                <a:lnTo>
                  <a:pt x="1509" y="1385"/>
                </a:lnTo>
                <a:lnTo>
                  <a:pt x="1500" y="1447"/>
                </a:lnTo>
                <a:lnTo>
                  <a:pt x="1395" y="1429"/>
                </a:lnTo>
                <a:lnTo>
                  <a:pt x="1359" y="1385"/>
                </a:lnTo>
                <a:lnTo>
                  <a:pt x="1430" y="1341"/>
                </a:lnTo>
                <a:lnTo>
                  <a:pt x="1500" y="1279"/>
                </a:lnTo>
                <a:lnTo>
                  <a:pt x="1483" y="1209"/>
                </a:lnTo>
                <a:lnTo>
                  <a:pt x="1447" y="1174"/>
                </a:lnTo>
                <a:lnTo>
                  <a:pt x="1377" y="1156"/>
                </a:lnTo>
                <a:lnTo>
                  <a:pt x="1297" y="1174"/>
                </a:lnTo>
                <a:lnTo>
                  <a:pt x="1236" y="1226"/>
                </a:lnTo>
                <a:lnTo>
                  <a:pt x="1209" y="1350"/>
                </a:lnTo>
                <a:lnTo>
                  <a:pt x="1209" y="1456"/>
                </a:lnTo>
                <a:lnTo>
                  <a:pt x="1183" y="1526"/>
                </a:lnTo>
                <a:lnTo>
                  <a:pt x="1130" y="1456"/>
                </a:lnTo>
                <a:lnTo>
                  <a:pt x="1059" y="1456"/>
                </a:lnTo>
                <a:lnTo>
                  <a:pt x="1006" y="1491"/>
                </a:lnTo>
                <a:lnTo>
                  <a:pt x="927" y="1526"/>
                </a:lnTo>
                <a:lnTo>
                  <a:pt x="856" y="1518"/>
                </a:lnTo>
                <a:lnTo>
                  <a:pt x="794" y="1500"/>
                </a:lnTo>
                <a:lnTo>
                  <a:pt x="759" y="1438"/>
                </a:lnTo>
                <a:lnTo>
                  <a:pt x="689" y="1429"/>
                </a:lnTo>
                <a:lnTo>
                  <a:pt x="627" y="1385"/>
                </a:lnTo>
                <a:lnTo>
                  <a:pt x="539" y="1341"/>
                </a:lnTo>
                <a:lnTo>
                  <a:pt x="503" y="1394"/>
                </a:lnTo>
                <a:lnTo>
                  <a:pt x="450" y="1368"/>
                </a:lnTo>
                <a:lnTo>
                  <a:pt x="468" y="1297"/>
                </a:lnTo>
                <a:lnTo>
                  <a:pt x="433" y="1262"/>
                </a:lnTo>
                <a:lnTo>
                  <a:pt x="441" y="1174"/>
                </a:lnTo>
                <a:lnTo>
                  <a:pt x="397" y="1129"/>
                </a:lnTo>
                <a:lnTo>
                  <a:pt x="336" y="1191"/>
                </a:lnTo>
                <a:lnTo>
                  <a:pt x="256" y="1182"/>
                </a:lnTo>
                <a:lnTo>
                  <a:pt x="186" y="1103"/>
                </a:lnTo>
                <a:lnTo>
                  <a:pt x="168" y="1024"/>
                </a:lnTo>
                <a:lnTo>
                  <a:pt x="88" y="971"/>
                </a:lnTo>
                <a:lnTo>
                  <a:pt x="27" y="1050"/>
                </a:lnTo>
                <a:lnTo>
                  <a:pt x="9" y="1103"/>
                </a:lnTo>
                <a:lnTo>
                  <a:pt x="44" y="1165"/>
                </a:lnTo>
                <a:lnTo>
                  <a:pt x="88" y="1174"/>
                </a:lnTo>
                <a:lnTo>
                  <a:pt x="88" y="1235"/>
                </a:lnTo>
                <a:lnTo>
                  <a:pt x="62" y="1279"/>
                </a:lnTo>
                <a:lnTo>
                  <a:pt x="35" y="1332"/>
                </a:lnTo>
                <a:lnTo>
                  <a:pt x="0" y="1385"/>
                </a:lnTo>
                <a:lnTo>
                  <a:pt x="9" y="1456"/>
                </a:lnTo>
                <a:lnTo>
                  <a:pt x="27" y="1526"/>
                </a:lnTo>
                <a:lnTo>
                  <a:pt x="88" y="1509"/>
                </a:lnTo>
                <a:lnTo>
                  <a:pt x="150" y="1482"/>
                </a:lnTo>
                <a:lnTo>
                  <a:pt x="203" y="1518"/>
                </a:lnTo>
                <a:lnTo>
                  <a:pt x="265" y="1500"/>
                </a:lnTo>
                <a:lnTo>
                  <a:pt x="309" y="1456"/>
                </a:lnTo>
                <a:lnTo>
                  <a:pt x="344" y="1438"/>
                </a:lnTo>
                <a:lnTo>
                  <a:pt x="380" y="1491"/>
                </a:lnTo>
                <a:lnTo>
                  <a:pt x="415" y="1588"/>
                </a:lnTo>
                <a:lnTo>
                  <a:pt x="371" y="1641"/>
                </a:lnTo>
                <a:lnTo>
                  <a:pt x="415" y="1712"/>
                </a:lnTo>
                <a:lnTo>
                  <a:pt x="459" y="1765"/>
                </a:lnTo>
                <a:lnTo>
                  <a:pt x="477" y="1809"/>
                </a:lnTo>
                <a:lnTo>
                  <a:pt x="539" y="1809"/>
                </a:lnTo>
                <a:lnTo>
                  <a:pt x="636" y="1835"/>
                </a:lnTo>
                <a:lnTo>
                  <a:pt x="653" y="1888"/>
                </a:lnTo>
                <a:lnTo>
                  <a:pt x="724" y="1924"/>
                </a:lnTo>
                <a:lnTo>
                  <a:pt x="803" y="1888"/>
                </a:lnTo>
                <a:lnTo>
                  <a:pt x="874" y="1826"/>
                </a:lnTo>
                <a:lnTo>
                  <a:pt x="892" y="1765"/>
                </a:lnTo>
                <a:lnTo>
                  <a:pt x="944" y="1747"/>
                </a:lnTo>
                <a:lnTo>
                  <a:pt x="980" y="1703"/>
                </a:lnTo>
                <a:lnTo>
                  <a:pt x="1015" y="1765"/>
                </a:lnTo>
                <a:lnTo>
                  <a:pt x="1077" y="1809"/>
                </a:lnTo>
                <a:lnTo>
                  <a:pt x="1200" y="1826"/>
                </a:lnTo>
                <a:lnTo>
                  <a:pt x="1227" y="1888"/>
                </a:lnTo>
                <a:lnTo>
                  <a:pt x="1227" y="1959"/>
                </a:lnTo>
                <a:lnTo>
                  <a:pt x="1271" y="2003"/>
                </a:lnTo>
                <a:lnTo>
                  <a:pt x="1342" y="2038"/>
                </a:lnTo>
                <a:lnTo>
                  <a:pt x="1350" y="2118"/>
                </a:lnTo>
                <a:lnTo>
                  <a:pt x="1395" y="2206"/>
                </a:lnTo>
                <a:lnTo>
                  <a:pt x="1412" y="2268"/>
                </a:lnTo>
                <a:lnTo>
                  <a:pt x="1377" y="2321"/>
                </a:lnTo>
                <a:lnTo>
                  <a:pt x="1333" y="2400"/>
                </a:lnTo>
                <a:lnTo>
                  <a:pt x="1386" y="2435"/>
                </a:lnTo>
                <a:lnTo>
                  <a:pt x="1483" y="2427"/>
                </a:lnTo>
                <a:lnTo>
                  <a:pt x="1527" y="2479"/>
                </a:lnTo>
                <a:lnTo>
                  <a:pt x="1527" y="2550"/>
                </a:lnTo>
                <a:lnTo>
                  <a:pt x="1597" y="2559"/>
                </a:lnTo>
                <a:lnTo>
                  <a:pt x="1624" y="2612"/>
                </a:lnTo>
                <a:lnTo>
                  <a:pt x="1695" y="2603"/>
                </a:lnTo>
                <a:lnTo>
                  <a:pt x="1748" y="2674"/>
                </a:lnTo>
                <a:lnTo>
                  <a:pt x="1862" y="2682"/>
                </a:lnTo>
                <a:lnTo>
                  <a:pt x="1915" y="2612"/>
                </a:lnTo>
                <a:lnTo>
                  <a:pt x="1889" y="2541"/>
                </a:lnTo>
                <a:lnTo>
                  <a:pt x="1933" y="2462"/>
                </a:lnTo>
                <a:lnTo>
                  <a:pt x="1915" y="2374"/>
                </a:lnTo>
                <a:lnTo>
                  <a:pt x="1933" y="2329"/>
                </a:lnTo>
                <a:lnTo>
                  <a:pt x="1995" y="2312"/>
                </a:lnTo>
                <a:lnTo>
                  <a:pt x="2056" y="2259"/>
                </a:lnTo>
                <a:lnTo>
                  <a:pt x="2091" y="2188"/>
                </a:lnTo>
                <a:lnTo>
                  <a:pt x="2039" y="2153"/>
                </a:lnTo>
                <a:lnTo>
                  <a:pt x="2056" y="2091"/>
                </a:lnTo>
                <a:lnTo>
                  <a:pt x="2039" y="2021"/>
                </a:lnTo>
                <a:lnTo>
                  <a:pt x="2082" y="1985"/>
                </a:lnTo>
                <a:lnTo>
                  <a:pt x="2135" y="1932"/>
                </a:lnTo>
                <a:lnTo>
                  <a:pt x="2179" y="1897"/>
                </a:lnTo>
                <a:lnTo>
                  <a:pt x="2250" y="1924"/>
                </a:lnTo>
                <a:lnTo>
                  <a:pt x="2320" y="1950"/>
                </a:lnTo>
                <a:lnTo>
                  <a:pt x="2400" y="1924"/>
                </a:lnTo>
                <a:lnTo>
                  <a:pt x="2479" y="1879"/>
                </a:lnTo>
                <a:lnTo>
                  <a:pt x="2523" y="1809"/>
                </a:lnTo>
                <a:lnTo>
                  <a:pt x="2576" y="1756"/>
                </a:lnTo>
                <a:lnTo>
                  <a:pt x="2603" y="1712"/>
                </a:lnTo>
                <a:lnTo>
                  <a:pt x="2673" y="1632"/>
                </a:lnTo>
                <a:lnTo>
                  <a:pt x="2717" y="1694"/>
                </a:lnTo>
                <a:lnTo>
                  <a:pt x="2797" y="1712"/>
                </a:lnTo>
                <a:lnTo>
                  <a:pt x="2797" y="1641"/>
                </a:lnTo>
                <a:lnTo>
                  <a:pt x="2788" y="1562"/>
                </a:lnTo>
                <a:lnTo>
                  <a:pt x="2850" y="1518"/>
                </a:lnTo>
                <a:lnTo>
                  <a:pt x="2814" y="1438"/>
                </a:lnTo>
                <a:lnTo>
                  <a:pt x="2779" y="1403"/>
                </a:lnTo>
                <a:lnTo>
                  <a:pt x="2691" y="1368"/>
                </a:lnTo>
                <a:lnTo>
                  <a:pt x="2603" y="1324"/>
                </a:lnTo>
                <a:lnTo>
                  <a:pt x="2647" y="1271"/>
                </a:lnTo>
                <a:lnTo>
                  <a:pt x="2691" y="1165"/>
                </a:lnTo>
                <a:lnTo>
                  <a:pt x="2691" y="1085"/>
                </a:lnTo>
                <a:lnTo>
                  <a:pt x="2655" y="1015"/>
                </a:lnTo>
                <a:lnTo>
                  <a:pt x="2638" y="926"/>
                </a:lnTo>
                <a:lnTo>
                  <a:pt x="2655" y="838"/>
                </a:lnTo>
                <a:lnTo>
                  <a:pt x="2726" y="768"/>
                </a:lnTo>
                <a:lnTo>
                  <a:pt x="2832" y="697"/>
                </a:lnTo>
                <a:lnTo>
                  <a:pt x="2920" y="635"/>
                </a:lnTo>
                <a:lnTo>
                  <a:pt x="2964" y="556"/>
                </a:lnTo>
                <a:lnTo>
                  <a:pt x="2956" y="468"/>
                </a:lnTo>
                <a:lnTo>
                  <a:pt x="3158" y="9"/>
                </a:lnTo>
                <a:lnTo>
                  <a:pt x="3097" y="18"/>
                </a:lnTo>
                <a:lnTo>
                  <a:pt x="3026" y="18"/>
                </a:lnTo>
              </a:path>
            </a:pathLst>
          </a:custGeom>
          <a:solidFill>
            <a:srgbClr val="2ECAFD"/>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CO"/>
          </a:p>
        </p:txBody>
      </p:sp>
      <p:sp>
        <p:nvSpPr>
          <p:cNvPr id="8217" name="Freeform 20">
            <a:extLst>
              <a:ext uri="{FF2B5EF4-FFF2-40B4-BE49-F238E27FC236}">
                <a16:creationId xmlns:a16="http://schemas.microsoft.com/office/drawing/2014/main" id="{4C306692-A370-415A-8E79-93DED7491A97}"/>
              </a:ext>
            </a:extLst>
          </p:cNvPr>
          <p:cNvSpPr>
            <a:spLocks noChangeArrowheads="1"/>
          </p:cNvSpPr>
          <p:nvPr/>
        </p:nvSpPr>
        <p:spPr bwMode="auto">
          <a:xfrm>
            <a:off x="2667001" y="2905125"/>
            <a:ext cx="665163" cy="947738"/>
          </a:xfrm>
          <a:custGeom>
            <a:avLst/>
            <a:gdLst>
              <a:gd name="T0" fmla="*/ 664803 w 1846"/>
              <a:gd name="T1" fmla="*/ 553297 h 2631"/>
              <a:gd name="T2" fmla="*/ 645705 w 1846"/>
              <a:gd name="T3" fmla="*/ 502506 h 2631"/>
              <a:gd name="T4" fmla="*/ 664803 w 1846"/>
              <a:gd name="T5" fmla="*/ 454597 h 2631"/>
              <a:gd name="T6" fmla="*/ 632734 w 1846"/>
              <a:gd name="T7" fmla="*/ 416414 h 2631"/>
              <a:gd name="T8" fmla="*/ 591656 w 1846"/>
              <a:gd name="T9" fmla="*/ 438747 h 2631"/>
              <a:gd name="T10" fmla="*/ 550219 w 1846"/>
              <a:gd name="T11" fmla="*/ 416414 h 2631"/>
              <a:gd name="T12" fmla="*/ 505538 w 1846"/>
              <a:gd name="T13" fmla="*/ 372107 h 2631"/>
              <a:gd name="T14" fmla="*/ 521753 w 1846"/>
              <a:gd name="T15" fmla="*/ 311590 h 2631"/>
              <a:gd name="T16" fmla="*/ 518510 w 1846"/>
              <a:gd name="T17" fmla="*/ 270164 h 2631"/>
              <a:gd name="T18" fmla="*/ 524636 w 1846"/>
              <a:gd name="T19" fmla="*/ 216132 h 2631"/>
              <a:gd name="T20" fmla="*/ 527879 w 1846"/>
              <a:gd name="T21" fmla="*/ 165341 h 2631"/>
              <a:gd name="T22" fmla="*/ 550219 w 1846"/>
              <a:gd name="T23" fmla="*/ 127157 h 2631"/>
              <a:gd name="T24" fmla="*/ 556705 w 1846"/>
              <a:gd name="T25" fmla="*/ 86092 h 2631"/>
              <a:gd name="T26" fmla="*/ 543733 w 1846"/>
              <a:gd name="T27" fmla="*/ 44667 h 2631"/>
              <a:gd name="T28" fmla="*/ 534364 w 1846"/>
              <a:gd name="T29" fmla="*/ 0 h 2631"/>
              <a:gd name="T30" fmla="*/ 480315 w 1846"/>
              <a:gd name="T31" fmla="*/ 6484 h 2631"/>
              <a:gd name="T32" fmla="*/ 416538 w 1846"/>
              <a:gd name="T33" fmla="*/ 12968 h 2631"/>
              <a:gd name="T34" fmla="*/ 378343 w 1846"/>
              <a:gd name="T35" fmla="*/ 54033 h 2631"/>
              <a:gd name="T36" fmla="*/ 334023 w 1846"/>
              <a:gd name="T37" fmla="*/ 73125 h 2631"/>
              <a:gd name="T38" fmla="*/ 286099 w 1846"/>
              <a:gd name="T39" fmla="*/ 89334 h 2631"/>
              <a:gd name="T40" fmla="*/ 292585 w 1846"/>
              <a:gd name="T41" fmla="*/ 146249 h 2631"/>
              <a:gd name="T42" fmla="*/ 295828 w 1846"/>
              <a:gd name="T43" fmla="*/ 184432 h 2631"/>
              <a:gd name="T44" fmla="*/ 273488 w 1846"/>
              <a:gd name="T45" fmla="*/ 229099 h 2631"/>
              <a:gd name="T46" fmla="*/ 283217 w 1846"/>
              <a:gd name="T47" fmla="*/ 260799 h 2631"/>
              <a:gd name="T48" fmla="*/ 245022 w 1846"/>
              <a:gd name="T49" fmla="*/ 292498 h 2631"/>
              <a:gd name="T50" fmla="*/ 197099 w 1846"/>
              <a:gd name="T51" fmla="*/ 340407 h 2631"/>
              <a:gd name="T52" fmla="*/ 194216 w 1846"/>
              <a:gd name="T53" fmla="*/ 387956 h 2631"/>
              <a:gd name="T54" fmla="*/ 156021 w 1846"/>
              <a:gd name="T55" fmla="*/ 457839 h 2631"/>
              <a:gd name="T56" fmla="*/ 143050 w 1846"/>
              <a:gd name="T57" fmla="*/ 505388 h 2631"/>
              <a:gd name="T58" fmla="*/ 143050 w 1846"/>
              <a:gd name="T59" fmla="*/ 540329 h 2631"/>
              <a:gd name="T60" fmla="*/ 95487 w 1846"/>
              <a:gd name="T61" fmla="*/ 562663 h 2631"/>
              <a:gd name="T62" fmla="*/ 63778 w 1846"/>
              <a:gd name="T63" fmla="*/ 619937 h 2631"/>
              <a:gd name="T64" fmla="*/ 38195 w 1846"/>
              <a:gd name="T65" fmla="*/ 680454 h 2631"/>
              <a:gd name="T66" fmla="*/ 28826 w 1846"/>
              <a:gd name="T67" fmla="*/ 743853 h 2631"/>
              <a:gd name="T68" fmla="*/ 19097 w 1846"/>
              <a:gd name="T69" fmla="*/ 807612 h 2631"/>
              <a:gd name="T70" fmla="*/ 0 w 1846"/>
              <a:gd name="T71" fmla="*/ 858403 h 2631"/>
              <a:gd name="T72" fmla="*/ 6486 w 1846"/>
              <a:gd name="T73" fmla="*/ 915677 h 2631"/>
              <a:gd name="T74" fmla="*/ 57292 w 1846"/>
              <a:gd name="T75" fmla="*/ 947377 h 2631"/>
              <a:gd name="T76" fmla="*/ 101972 w 1846"/>
              <a:gd name="T77" fmla="*/ 925043 h 2631"/>
              <a:gd name="T78" fmla="*/ 140167 w 1846"/>
              <a:gd name="T79" fmla="*/ 918919 h 2631"/>
              <a:gd name="T80" fmla="*/ 181244 w 1846"/>
              <a:gd name="T81" fmla="*/ 883618 h 2631"/>
              <a:gd name="T82" fmla="*/ 219439 w 1846"/>
              <a:gd name="T83" fmla="*/ 861645 h 2631"/>
              <a:gd name="T84" fmla="*/ 235293 w 1846"/>
              <a:gd name="T85" fmla="*/ 820219 h 2631"/>
              <a:gd name="T86" fmla="*/ 286099 w 1846"/>
              <a:gd name="T87" fmla="*/ 782036 h 2631"/>
              <a:gd name="T88" fmla="*/ 340509 w 1846"/>
              <a:gd name="T89" fmla="*/ 772670 h 2631"/>
              <a:gd name="T90" fmla="*/ 375460 w 1846"/>
              <a:gd name="T91" fmla="*/ 769428 h 2631"/>
              <a:gd name="T92" fmla="*/ 435635 w 1846"/>
              <a:gd name="T93" fmla="*/ 753579 h 2631"/>
              <a:gd name="T94" fmla="*/ 435635 w 1846"/>
              <a:gd name="T95" fmla="*/ 785278 h 2631"/>
              <a:gd name="T96" fmla="*/ 448607 w 1846"/>
              <a:gd name="T97" fmla="*/ 816977 h 2631"/>
              <a:gd name="T98" fmla="*/ 515267 w 1846"/>
              <a:gd name="T99" fmla="*/ 804370 h 2631"/>
              <a:gd name="T100" fmla="*/ 543733 w 1846"/>
              <a:gd name="T101" fmla="*/ 759703 h 2631"/>
              <a:gd name="T102" fmla="*/ 559587 w 1846"/>
              <a:gd name="T103" fmla="*/ 715396 h 2631"/>
              <a:gd name="T104" fmla="*/ 575802 w 1846"/>
              <a:gd name="T105" fmla="*/ 673970 h 2631"/>
              <a:gd name="T106" fmla="*/ 616879 w 1846"/>
              <a:gd name="T107" fmla="*/ 639029 h 2631"/>
              <a:gd name="T108" fmla="*/ 645705 w 1846"/>
              <a:gd name="T109" fmla="*/ 594362 h 263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846" h="2631">
                <a:moveTo>
                  <a:pt x="1792" y="1650"/>
                </a:moveTo>
                <a:lnTo>
                  <a:pt x="1845" y="1536"/>
                </a:lnTo>
                <a:lnTo>
                  <a:pt x="1809" y="1474"/>
                </a:lnTo>
                <a:lnTo>
                  <a:pt x="1792" y="1395"/>
                </a:lnTo>
                <a:lnTo>
                  <a:pt x="1845" y="1342"/>
                </a:lnTo>
                <a:lnTo>
                  <a:pt x="1845" y="1262"/>
                </a:lnTo>
                <a:lnTo>
                  <a:pt x="1809" y="1209"/>
                </a:lnTo>
                <a:lnTo>
                  <a:pt x="1756" y="1156"/>
                </a:lnTo>
                <a:lnTo>
                  <a:pt x="1703" y="1183"/>
                </a:lnTo>
                <a:lnTo>
                  <a:pt x="1642" y="1218"/>
                </a:lnTo>
                <a:lnTo>
                  <a:pt x="1571" y="1209"/>
                </a:lnTo>
                <a:lnTo>
                  <a:pt x="1527" y="1156"/>
                </a:lnTo>
                <a:lnTo>
                  <a:pt x="1456" y="1139"/>
                </a:lnTo>
                <a:lnTo>
                  <a:pt x="1403" y="1033"/>
                </a:lnTo>
                <a:lnTo>
                  <a:pt x="1430" y="962"/>
                </a:lnTo>
                <a:lnTo>
                  <a:pt x="1448" y="865"/>
                </a:lnTo>
                <a:lnTo>
                  <a:pt x="1439" y="830"/>
                </a:lnTo>
                <a:lnTo>
                  <a:pt x="1439" y="750"/>
                </a:lnTo>
                <a:lnTo>
                  <a:pt x="1439" y="671"/>
                </a:lnTo>
                <a:lnTo>
                  <a:pt x="1456" y="600"/>
                </a:lnTo>
                <a:lnTo>
                  <a:pt x="1483" y="521"/>
                </a:lnTo>
                <a:lnTo>
                  <a:pt x="1465" y="459"/>
                </a:lnTo>
                <a:lnTo>
                  <a:pt x="1483" y="398"/>
                </a:lnTo>
                <a:lnTo>
                  <a:pt x="1527" y="353"/>
                </a:lnTo>
                <a:lnTo>
                  <a:pt x="1509" y="283"/>
                </a:lnTo>
                <a:lnTo>
                  <a:pt x="1545" y="239"/>
                </a:lnTo>
                <a:lnTo>
                  <a:pt x="1518" y="186"/>
                </a:lnTo>
                <a:lnTo>
                  <a:pt x="1509" y="124"/>
                </a:lnTo>
                <a:lnTo>
                  <a:pt x="1509" y="45"/>
                </a:lnTo>
                <a:lnTo>
                  <a:pt x="1483" y="0"/>
                </a:lnTo>
                <a:lnTo>
                  <a:pt x="1448" y="18"/>
                </a:lnTo>
                <a:lnTo>
                  <a:pt x="1333" y="18"/>
                </a:lnTo>
                <a:lnTo>
                  <a:pt x="1227" y="9"/>
                </a:lnTo>
                <a:lnTo>
                  <a:pt x="1156" y="36"/>
                </a:lnTo>
                <a:lnTo>
                  <a:pt x="1112" y="80"/>
                </a:lnTo>
                <a:lnTo>
                  <a:pt x="1050" y="150"/>
                </a:lnTo>
                <a:lnTo>
                  <a:pt x="971" y="168"/>
                </a:lnTo>
                <a:lnTo>
                  <a:pt x="927" y="203"/>
                </a:lnTo>
                <a:lnTo>
                  <a:pt x="839" y="203"/>
                </a:lnTo>
                <a:lnTo>
                  <a:pt x="794" y="248"/>
                </a:lnTo>
                <a:lnTo>
                  <a:pt x="830" y="336"/>
                </a:lnTo>
                <a:lnTo>
                  <a:pt x="812" y="406"/>
                </a:lnTo>
                <a:lnTo>
                  <a:pt x="812" y="459"/>
                </a:lnTo>
                <a:lnTo>
                  <a:pt x="821" y="512"/>
                </a:lnTo>
                <a:lnTo>
                  <a:pt x="759" y="556"/>
                </a:lnTo>
                <a:lnTo>
                  <a:pt x="759" y="636"/>
                </a:lnTo>
                <a:lnTo>
                  <a:pt x="733" y="680"/>
                </a:lnTo>
                <a:lnTo>
                  <a:pt x="786" y="724"/>
                </a:lnTo>
                <a:lnTo>
                  <a:pt x="750" y="777"/>
                </a:lnTo>
                <a:lnTo>
                  <a:pt x="680" y="812"/>
                </a:lnTo>
                <a:lnTo>
                  <a:pt x="609" y="883"/>
                </a:lnTo>
                <a:lnTo>
                  <a:pt x="547" y="945"/>
                </a:lnTo>
                <a:lnTo>
                  <a:pt x="530" y="1015"/>
                </a:lnTo>
                <a:lnTo>
                  <a:pt x="539" y="1077"/>
                </a:lnTo>
                <a:lnTo>
                  <a:pt x="486" y="1174"/>
                </a:lnTo>
                <a:lnTo>
                  <a:pt x="433" y="1271"/>
                </a:lnTo>
                <a:lnTo>
                  <a:pt x="406" y="1333"/>
                </a:lnTo>
                <a:lnTo>
                  <a:pt x="397" y="1403"/>
                </a:lnTo>
                <a:lnTo>
                  <a:pt x="424" y="1448"/>
                </a:lnTo>
                <a:lnTo>
                  <a:pt x="397" y="1500"/>
                </a:lnTo>
                <a:lnTo>
                  <a:pt x="353" y="1545"/>
                </a:lnTo>
                <a:lnTo>
                  <a:pt x="265" y="1562"/>
                </a:lnTo>
                <a:lnTo>
                  <a:pt x="194" y="1624"/>
                </a:lnTo>
                <a:lnTo>
                  <a:pt x="177" y="1721"/>
                </a:lnTo>
                <a:lnTo>
                  <a:pt x="150" y="1827"/>
                </a:lnTo>
                <a:lnTo>
                  <a:pt x="106" y="1889"/>
                </a:lnTo>
                <a:lnTo>
                  <a:pt x="115" y="1977"/>
                </a:lnTo>
                <a:lnTo>
                  <a:pt x="80" y="2065"/>
                </a:lnTo>
                <a:lnTo>
                  <a:pt x="71" y="2153"/>
                </a:lnTo>
                <a:lnTo>
                  <a:pt x="53" y="2242"/>
                </a:lnTo>
                <a:lnTo>
                  <a:pt x="18" y="2312"/>
                </a:lnTo>
                <a:lnTo>
                  <a:pt x="0" y="2383"/>
                </a:lnTo>
                <a:lnTo>
                  <a:pt x="9" y="2480"/>
                </a:lnTo>
                <a:lnTo>
                  <a:pt x="18" y="2542"/>
                </a:lnTo>
                <a:lnTo>
                  <a:pt x="62" y="2603"/>
                </a:lnTo>
                <a:lnTo>
                  <a:pt x="159" y="2630"/>
                </a:lnTo>
                <a:lnTo>
                  <a:pt x="247" y="2621"/>
                </a:lnTo>
                <a:lnTo>
                  <a:pt x="283" y="2568"/>
                </a:lnTo>
                <a:lnTo>
                  <a:pt x="327" y="2533"/>
                </a:lnTo>
                <a:lnTo>
                  <a:pt x="389" y="2551"/>
                </a:lnTo>
                <a:lnTo>
                  <a:pt x="433" y="2480"/>
                </a:lnTo>
                <a:lnTo>
                  <a:pt x="503" y="2453"/>
                </a:lnTo>
                <a:lnTo>
                  <a:pt x="592" y="2436"/>
                </a:lnTo>
                <a:lnTo>
                  <a:pt x="609" y="2392"/>
                </a:lnTo>
                <a:lnTo>
                  <a:pt x="592" y="2330"/>
                </a:lnTo>
                <a:lnTo>
                  <a:pt x="653" y="2277"/>
                </a:lnTo>
                <a:lnTo>
                  <a:pt x="724" y="2233"/>
                </a:lnTo>
                <a:lnTo>
                  <a:pt x="794" y="2171"/>
                </a:lnTo>
                <a:lnTo>
                  <a:pt x="847" y="2136"/>
                </a:lnTo>
                <a:lnTo>
                  <a:pt x="945" y="2145"/>
                </a:lnTo>
                <a:lnTo>
                  <a:pt x="989" y="2189"/>
                </a:lnTo>
                <a:lnTo>
                  <a:pt x="1042" y="2136"/>
                </a:lnTo>
                <a:lnTo>
                  <a:pt x="1130" y="2100"/>
                </a:lnTo>
                <a:lnTo>
                  <a:pt x="1209" y="2092"/>
                </a:lnTo>
                <a:lnTo>
                  <a:pt x="1262" y="2145"/>
                </a:lnTo>
                <a:lnTo>
                  <a:pt x="1209" y="2180"/>
                </a:lnTo>
                <a:lnTo>
                  <a:pt x="1183" y="2233"/>
                </a:lnTo>
                <a:lnTo>
                  <a:pt x="1245" y="2268"/>
                </a:lnTo>
                <a:lnTo>
                  <a:pt x="1359" y="2268"/>
                </a:lnTo>
                <a:lnTo>
                  <a:pt x="1430" y="2233"/>
                </a:lnTo>
                <a:lnTo>
                  <a:pt x="1465" y="2180"/>
                </a:lnTo>
                <a:lnTo>
                  <a:pt x="1509" y="2109"/>
                </a:lnTo>
                <a:lnTo>
                  <a:pt x="1553" y="2048"/>
                </a:lnTo>
                <a:lnTo>
                  <a:pt x="1553" y="1986"/>
                </a:lnTo>
                <a:lnTo>
                  <a:pt x="1580" y="1942"/>
                </a:lnTo>
                <a:lnTo>
                  <a:pt x="1598" y="1871"/>
                </a:lnTo>
                <a:lnTo>
                  <a:pt x="1650" y="1827"/>
                </a:lnTo>
                <a:lnTo>
                  <a:pt x="1712" y="1774"/>
                </a:lnTo>
                <a:lnTo>
                  <a:pt x="1783" y="1712"/>
                </a:lnTo>
                <a:lnTo>
                  <a:pt x="1792" y="1650"/>
                </a:lnTo>
              </a:path>
            </a:pathLst>
          </a:custGeom>
          <a:solidFill>
            <a:srgbClr val="2ECAFD"/>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CO"/>
          </a:p>
        </p:txBody>
      </p:sp>
      <p:sp>
        <p:nvSpPr>
          <p:cNvPr id="8218" name="Freeform 21">
            <a:extLst>
              <a:ext uri="{FF2B5EF4-FFF2-40B4-BE49-F238E27FC236}">
                <a16:creationId xmlns:a16="http://schemas.microsoft.com/office/drawing/2014/main" id="{686C0F39-897E-4991-B4DC-7181576C90D0}"/>
              </a:ext>
            </a:extLst>
          </p:cNvPr>
          <p:cNvSpPr>
            <a:spLocks noChangeArrowheads="1"/>
          </p:cNvSpPr>
          <p:nvPr/>
        </p:nvSpPr>
        <p:spPr bwMode="auto">
          <a:xfrm>
            <a:off x="3927475" y="2444750"/>
            <a:ext cx="1384300" cy="844550"/>
          </a:xfrm>
          <a:custGeom>
            <a:avLst/>
            <a:gdLst>
              <a:gd name="T0" fmla="*/ 15833 w 3847"/>
              <a:gd name="T1" fmla="*/ 615788 h 2348"/>
              <a:gd name="T2" fmla="*/ 38143 w 3847"/>
              <a:gd name="T3" fmla="*/ 561834 h 2348"/>
              <a:gd name="T4" fmla="*/ 53976 w 3847"/>
              <a:gd name="T5" fmla="*/ 504644 h 2348"/>
              <a:gd name="T6" fmla="*/ 69449 w 3847"/>
              <a:gd name="T7" fmla="*/ 444216 h 2348"/>
              <a:gd name="T8" fmla="*/ 129902 w 3847"/>
              <a:gd name="T9" fmla="*/ 422275 h 2348"/>
              <a:gd name="T10" fmla="*/ 212305 w 3847"/>
              <a:gd name="T11" fmla="*/ 406089 h 2348"/>
              <a:gd name="T12" fmla="*/ 256925 w 3847"/>
              <a:gd name="T13" fmla="*/ 346021 h 2348"/>
              <a:gd name="T14" fmla="*/ 326734 w 3847"/>
              <a:gd name="T15" fmla="*/ 346021 h 2348"/>
              <a:gd name="T16" fmla="*/ 345805 w 3847"/>
              <a:gd name="T17" fmla="*/ 276241 h 2348"/>
              <a:gd name="T18" fmla="*/ 288591 w 3847"/>
              <a:gd name="T19" fmla="*/ 222288 h 2348"/>
              <a:gd name="T20" fmla="*/ 288591 w 3847"/>
              <a:gd name="T21" fmla="*/ 149271 h 2348"/>
              <a:gd name="T22" fmla="*/ 269519 w 3847"/>
              <a:gd name="T23" fmla="*/ 63305 h 2348"/>
              <a:gd name="T24" fmla="*/ 329612 w 3847"/>
              <a:gd name="T25" fmla="*/ 88843 h 2348"/>
              <a:gd name="T26" fmla="*/ 377471 w 3847"/>
              <a:gd name="T27" fmla="*/ 120496 h 2348"/>
              <a:gd name="T28" fmla="*/ 463113 w 3847"/>
              <a:gd name="T29" fmla="*/ 79491 h 2348"/>
              <a:gd name="T30" fmla="*/ 542637 w 3847"/>
              <a:gd name="T31" fmla="*/ 63305 h 2348"/>
              <a:gd name="T32" fmla="*/ 628279 w 3847"/>
              <a:gd name="T33" fmla="*/ 60428 h 2348"/>
              <a:gd name="T34" fmla="*/ 723636 w 3847"/>
              <a:gd name="T35" fmla="*/ 47479 h 2348"/>
              <a:gd name="T36" fmla="*/ 821872 w 3847"/>
              <a:gd name="T37" fmla="*/ 41364 h 2348"/>
              <a:gd name="T38" fmla="*/ 920468 w 3847"/>
              <a:gd name="T39" fmla="*/ 41364 h 2348"/>
              <a:gd name="T40" fmla="*/ 1041014 w 3847"/>
              <a:gd name="T41" fmla="*/ 31653 h 2348"/>
              <a:gd name="T42" fmla="*/ 1139610 w 3847"/>
              <a:gd name="T43" fmla="*/ 0 h 2348"/>
              <a:gd name="T44" fmla="*/ 1260156 w 3847"/>
              <a:gd name="T45" fmla="*/ 28415 h 2348"/>
              <a:gd name="T46" fmla="*/ 1317370 w 3847"/>
              <a:gd name="T47" fmla="*/ 66542 h 2348"/>
              <a:gd name="T48" fmla="*/ 1383940 w 3847"/>
              <a:gd name="T49" fmla="*/ 92080 h 2348"/>
              <a:gd name="T50" fmla="*/ 1352274 w 3847"/>
              <a:gd name="T51" fmla="*/ 146034 h 2348"/>
              <a:gd name="T52" fmla="*/ 1308014 w 3847"/>
              <a:gd name="T53" fmla="*/ 193513 h 2348"/>
              <a:gd name="T54" fmla="*/ 1282466 w 3847"/>
              <a:gd name="T55" fmla="*/ 247466 h 2348"/>
              <a:gd name="T56" fmla="*/ 1222013 w 3847"/>
              <a:gd name="T57" fmla="*/ 282356 h 2348"/>
              <a:gd name="T58" fmla="*/ 1120538 w 3847"/>
              <a:gd name="T59" fmla="*/ 317246 h 2348"/>
              <a:gd name="T60" fmla="*/ 1031658 w 3847"/>
              <a:gd name="T61" fmla="*/ 374436 h 2348"/>
              <a:gd name="T62" fmla="*/ 971205 w 3847"/>
              <a:gd name="T63" fmla="*/ 444216 h 2348"/>
              <a:gd name="T64" fmla="*/ 901396 w 3847"/>
              <a:gd name="T65" fmla="*/ 520470 h 2348"/>
              <a:gd name="T66" fmla="*/ 837705 w 3847"/>
              <a:gd name="T67" fmla="*/ 577661 h 2348"/>
              <a:gd name="T68" fmla="*/ 732992 w 3847"/>
              <a:gd name="T69" fmla="*/ 634851 h 2348"/>
              <a:gd name="T70" fmla="*/ 628279 w 3847"/>
              <a:gd name="T71" fmla="*/ 692042 h 2348"/>
              <a:gd name="T72" fmla="*/ 491900 w 3847"/>
              <a:gd name="T73" fmla="*/ 790237 h 2348"/>
              <a:gd name="T74" fmla="*/ 409137 w 3847"/>
              <a:gd name="T75" fmla="*/ 774411 h 2348"/>
              <a:gd name="T76" fmla="*/ 307662 w 3847"/>
              <a:gd name="T77" fmla="*/ 825127 h 2348"/>
              <a:gd name="T78" fmla="*/ 234615 w 3847"/>
              <a:gd name="T79" fmla="*/ 815775 h 2348"/>
              <a:gd name="T80" fmla="*/ 158329 w 3847"/>
              <a:gd name="T81" fmla="*/ 844190 h 2348"/>
              <a:gd name="T82" fmla="*/ 88520 w 3847"/>
              <a:gd name="T83" fmla="*/ 767936 h 2348"/>
              <a:gd name="T84" fmla="*/ 9356 w 3847"/>
              <a:gd name="T85" fmla="*/ 669741 h 234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847" h="2348">
                <a:moveTo>
                  <a:pt x="26" y="1862"/>
                </a:moveTo>
                <a:lnTo>
                  <a:pt x="0" y="1791"/>
                </a:lnTo>
                <a:lnTo>
                  <a:pt x="44" y="1712"/>
                </a:lnTo>
                <a:lnTo>
                  <a:pt x="26" y="1624"/>
                </a:lnTo>
                <a:lnTo>
                  <a:pt x="44" y="1579"/>
                </a:lnTo>
                <a:lnTo>
                  <a:pt x="106" y="1562"/>
                </a:lnTo>
                <a:lnTo>
                  <a:pt x="167" y="1509"/>
                </a:lnTo>
                <a:lnTo>
                  <a:pt x="202" y="1438"/>
                </a:lnTo>
                <a:lnTo>
                  <a:pt x="150" y="1403"/>
                </a:lnTo>
                <a:lnTo>
                  <a:pt x="167" y="1341"/>
                </a:lnTo>
                <a:lnTo>
                  <a:pt x="150" y="1271"/>
                </a:lnTo>
                <a:lnTo>
                  <a:pt x="193" y="1235"/>
                </a:lnTo>
                <a:lnTo>
                  <a:pt x="246" y="1182"/>
                </a:lnTo>
                <a:lnTo>
                  <a:pt x="290" y="1147"/>
                </a:lnTo>
                <a:lnTo>
                  <a:pt x="361" y="1174"/>
                </a:lnTo>
                <a:lnTo>
                  <a:pt x="431" y="1200"/>
                </a:lnTo>
                <a:lnTo>
                  <a:pt x="511" y="1174"/>
                </a:lnTo>
                <a:lnTo>
                  <a:pt x="590" y="1129"/>
                </a:lnTo>
                <a:lnTo>
                  <a:pt x="634" y="1059"/>
                </a:lnTo>
                <a:lnTo>
                  <a:pt x="687" y="1006"/>
                </a:lnTo>
                <a:lnTo>
                  <a:pt x="714" y="962"/>
                </a:lnTo>
                <a:lnTo>
                  <a:pt x="784" y="882"/>
                </a:lnTo>
                <a:lnTo>
                  <a:pt x="828" y="944"/>
                </a:lnTo>
                <a:lnTo>
                  <a:pt x="908" y="962"/>
                </a:lnTo>
                <a:lnTo>
                  <a:pt x="908" y="891"/>
                </a:lnTo>
                <a:lnTo>
                  <a:pt x="899" y="812"/>
                </a:lnTo>
                <a:lnTo>
                  <a:pt x="961" y="768"/>
                </a:lnTo>
                <a:lnTo>
                  <a:pt x="925" y="688"/>
                </a:lnTo>
                <a:lnTo>
                  <a:pt x="890" y="653"/>
                </a:lnTo>
                <a:lnTo>
                  <a:pt x="802" y="618"/>
                </a:lnTo>
                <a:lnTo>
                  <a:pt x="714" y="574"/>
                </a:lnTo>
                <a:lnTo>
                  <a:pt x="758" y="521"/>
                </a:lnTo>
                <a:lnTo>
                  <a:pt x="802" y="415"/>
                </a:lnTo>
                <a:lnTo>
                  <a:pt x="802" y="335"/>
                </a:lnTo>
                <a:lnTo>
                  <a:pt x="766" y="265"/>
                </a:lnTo>
                <a:lnTo>
                  <a:pt x="749" y="176"/>
                </a:lnTo>
                <a:lnTo>
                  <a:pt x="837" y="168"/>
                </a:lnTo>
                <a:lnTo>
                  <a:pt x="899" y="185"/>
                </a:lnTo>
                <a:lnTo>
                  <a:pt x="916" y="247"/>
                </a:lnTo>
                <a:lnTo>
                  <a:pt x="952" y="300"/>
                </a:lnTo>
                <a:lnTo>
                  <a:pt x="1005" y="291"/>
                </a:lnTo>
                <a:lnTo>
                  <a:pt x="1049" y="335"/>
                </a:lnTo>
                <a:lnTo>
                  <a:pt x="1128" y="291"/>
                </a:lnTo>
                <a:lnTo>
                  <a:pt x="1217" y="247"/>
                </a:lnTo>
                <a:lnTo>
                  <a:pt x="1287" y="221"/>
                </a:lnTo>
                <a:lnTo>
                  <a:pt x="1402" y="221"/>
                </a:lnTo>
                <a:lnTo>
                  <a:pt x="1428" y="176"/>
                </a:lnTo>
                <a:lnTo>
                  <a:pt x="1508" y="176"/>
                </a:lnTo>
                <a:lnTo>
                  <a:pt x="1578" y="141"/>
                </a:lnTo>
                <a:lnTo>
                  <a:pt x="1684" y="141"/>
                </a:lnTo>
                <a:lnTo>
                  <a:pt x="1746" y="168"/>
                </a:lnTo>
                <a:lnTo>
                  <a:pt x="1861" y="168"/>
                </a:lnTo>
                <a:lnTo>
                  <a:pt x="1923" y="124"/>
                </a:lnTo>
                <a:lnTo>
                  <a:pt x="2011" y="132"/>
                </a:lnTo>
                <a:lnTo>
                  <a:pt x="2099" y="97"/>
                </a:lnTo>
                <a:lnTo>
                  <a:pt x="2178" y="53"/>
                </a:lnTo>
                <a:lnTo>
                  <a:pt x="2284" y="115"/>
                </a:lnTo>
                <a:lnTo>
                  <a:pt x="2364" y="79"/>
                </a:lnTo>
                <a:lnTo>
                  <a:pt x="2461" y="97"/>
                </a:lnTo>
                <a:lnTo>
                  <a:pt x="2558" y="115"/>
                </a:lnTo>
                <a:lnTo>
                  <a:pt x="2690" y="97"/>
                </a:lnTo>
                <a:lnTo>
                  <a:pt x="2814" y="124"/>
                </a:lnTo>
                <a:lnTo>
                  <a:pt x="2893" y="88"/>
                </a:lnTo>
                <a:lnTo>
                  <a:pt x="2981" y="115"/>
                </a:lnTo>
                <a:lnTo>
                  <a:pt x="3079" y="44"/>
                </a:lnTo>
                <a:lnTo>
                  <a:pt x="3167" y="0"/>
                </a:lnTo>
                <a:lnTo>
                  <a:pt x="3299" y="44"/>
                </a:lnTo>
                <a:lnTo>
                  <a:pt x="3387" y="35"/>
                </a:lnTo>
                <a:lnTo>
                  <a:pt x="3502" y="79"/>
                </a:lnTo>
                <a:lnTo>
                  <a:pt x="3555" y="132"/>
                </a:lnTo>
                <a:lnTo>
                  <a:pt x="3590" y="185"/>
                </a:lnTo>
                <a:lnTo>
                  <a:pt x="3661" y="185"/>
                </a:lnTo>
                <a:lnTo>
                  <a:pt x="3732" y="221"/>
                </a:lnTo>
                <a:lnTo>
                  <a:pt x="3758" y="265"/>
                </a:lnTo>
                <a:lnTo>
                  <a:pt x="3846" y="256"/>
                </a:lnTo>
                <a:lnTo>
                  <a:pt x="3838" y="309"/>
                </a:lnTo>
                <a:lnTo>
                  <a:pt x="3785" y="335"/>
                </a:lnTo>
                <a:lnTo>
                  <a:pt x="3758" y="406"/>
                </a:lnTo>
                <a:lnTo>
                  <a:pt x="3696" y="441"/>
                </a:lnTo>
                <a:lnTo>
                  <a:pt x="3679" y="494"/>
                </a:lnTo>
                <a:lnTo>
                  <a:pt x="3635" y="538"/>
                </a:lnTo>
                <a:lnTo>
                  <a:pt x="3635" y="591"/>
                </a:lnTo>
                <a:lnTo>
                  <a:pt x="3573" y="635"/>
                </a:lnTo>
                <a:lnTo>
                  <a:pt x="3564" y="688"/>
                </a:lnTo>
                <a:lnTo>
                  <a:pt x="3502" y="732"/>
                </a:lnTo>
                <a:lnTo>
                  <a:pt x="3476" y="776"/>
                </a:lnTo>
                <a:lnTo>
                  <a:pt x="3396" y="785"/>
                </a:lnTo>
                <a:lnTo>
                  <a:pt x="3326" y="812"/>
                </a:lnTo>
                <a:lnTo>
                  <a:pt x="3220" y="812"/>
                </a:lnTo>
                <a:lnTo>
                  <a:pt x="3114" y="882"/>
                </a:lnTo>
                <a:lnTo>
                  <a:pt x="3017" y="944"/>
                </a:lnTo>
                <a:lnTo>
                  <a:pt x="2946" y="988"/>
                </a:lnTo>
                <a:lnTo>
                  <a:pt x="2867" y="1041"/>
                </a:lnTo>
                <a:lnTo>
                  <a:pt x="2840" y="1138"/>
                </a:lnTo>
                <a:lnTo>
                  <a:pt x="2787" y="1182"/>
                </a:lnTo>
                <a:lnTo>
                  <a:pt x="2699" y="1235"/>
                </a:lnTo>
                <a:lnTo>
                  <a:pt x="2629" y="1288"/>
                </a:lnTo>
                <a:lnTo>
                  <a:pt x="2549" y="1332"/>
                </a:lnTo>
                <a:lnTo>
                  <a:pt x="2505" y="1447"/>
                </a:lnTo>
                <a:lnTo>
                  <a:pt x="2461" y="1527"/>
                </a:lnTo>
                <a:lnTo>
                  <a:pt x="2417" y="1579"/>
                </a:lnTo>
                <a:lnTo>
                  <a:pt x="2328" y="1606"/>
                </a:lnTo>
                <a:lnTo>
                  <a:pt x="2284" y="1668"/>
                </a:lnTo>
                <a:lnTo>
                  <a:pt x="2170" y="1694"/>
                </a:lnTo>
                <a:lnTo>
                  <a:pt x="2037" y="1765"/>
                </a:lnTo>
                <a:lnTo>
                  <a:pt x="1940" y="1818"/>
                </a:lnTo>
                <a:lnTo>
                  <a:pt x="1772" y="1853"/>
                </a:lnTo>
                <a:lnTo>
                  <a:pt x="1746" y="1924"/>
                </a:lnTo>
                <a:lnTo>
                  <a:pt x="1658" y="1950"/>
                </a:lnTo>
                <a:lnTo>
                  <a:pt x="1543" y="1985"/>
                </a:lnTo>
                <a:lnTo>
                  <a:pt x="1367" y="2197"/>
                </a:lnTo>
                <a:lnTo>
                  <a:pt x="1287" y="2224"/>
                </a:lnTo>
                <a:lnTo>
                  <a:pt x="1225" y="2197"/>
                </a:lnTo>
                <a:lnTo>
                  <a:pt x="1137" y="2153"/>
                </a:lnTo>
                <a:lnTo>
                  <a:pt x="1031" y="2162"/>
                </a:lnTo>
                <a:lnTo>
                  <a:pt x="952" y="2206"/>
                </a:lnTo>
                <a:lnTo>
                  <a:pt x="855" y="2294"/>
                </a:lnTo>
                <a:lnTo>
                  <a:pt x="793" y="2268"/>
                </a:lnTo>
                <a:lnTo>
                  <a:pt x="731" y="2294"/>
                </a:lnTo>
                <a:lnTo>
                  <a:pt x="652" y="2268"/>
                </a:lnTo>
                <a:lnTo>
                  <a:pt x="581" y="2329"/>
                </a:lnTo>
                <a:lnTo>
                  <a:pt x="511" y="2303"/>
                </a:lnTo>
                <a:lnTo>
                  <a:pt x="440" y="2347"/>
                </a:lnTo>
                <a:lnTo>
                  <a:pt x="387" y="2285"/>
                </a:lnTo>
                <a:lnTo>
                  <a:pt x="343" y="2215"/>
                </a:lnTo>
                <a:lnTo>
                  <a:pt x="246" y="2135"/>
                </a:lnTo>
                <a:lnTo>
                  <a:pt x="150" y="2029"/>
                </a:lnTo>
                <a:lnTo>
                  <a:pt x="79" y="1950"/>
                </a:lnTo>
                <a:lnTo>
                  <a:pt x="26" y="1862"/>
                </a:lnTo>
              </a:path>
            </a:pathLst>
          </a:custGeom>
          <a:solidFill>
            <a:srgbClr val="17647E"/>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CO"/>
          </a:p>
        </p:txBody>
      </p:sp>
      <p:sp>
        <p:nvSpPr>
          <p:cNvPr id="8219" name="Freeform 22">
            <a:extLst>
              <a:ext uri="{FF2B5EF4-FFF2-40B4-BE49-F238E27FC236}">
                <a16:creationId xmlns:a16="http://schemas.microsoft.com/office/drawing/2014/main" id="{39B0FCC2-20D3-429D-A20B-DB74FA0E7D45}"/>
              </a:ext>
            </a:extLst>
          </p:cNvPr>
          <p:cNvSpPr>
            <a:spLocks noChangeArrowheads="1"/>
          </p:cNvSpPr>
          <p:nvPr/>
        </p:nvSpPr>
        <p:spPr bwMode="auto">
          <a:xfrm>
            <a:off x="3168651" y="3013076"/>
            <a:ext cx="1649413" cy="1357313"/>
          </a:xfrm>
          <a:custGeom>
            <a:avLst/>
            <a:gdLst>
              <a:gd name="T0" fmla="*/ 1633207 w 4580"/>
              <a:gd name="T1" fmla="*/ 820005 h 3769"/>
              <a:gd name="T2" fmla="*/ 1566222 w 4580"/>
              <a:gd name="T3" fmla="*/ 816764 h 3769"/>
              <a:gd name="T4" fmla="*/ 1528048 w 4580"/>
              <a:gd name="T5" fmla="*/ 816764 h 3769"/>
              <a:gd name="T6" fmla="*/ 1474028 w 4580"/>
              <a:gd name="T7" fmla="*/ 826487 h 3769"/>
              <a:gd name="T8" fmla="*/ 1404162 w 4580"/>
              <a:gd name="T9" fmla="*/ 832610 h 3769"/>
              <a:gd name="T10" fmla="*/ 1334296 w 4580"/>
              <a:gd name="T11" fmla="*/ 839092 h 3769"/>
              <a:gd name="T12" fmla="*/ 1219773 w 4580"/>
              <a:gd name="T13" fmla="*/ 854937 h 3769"/>
              <a:gd name="T14" fmla="*/ 1168994 w 4580"/>
              <a:gd name="T15" fmla="*/ 845574 h 3769"/>
              <a:gd name="T16" fmla="*/ 1124698 w 4580"/>
              <a:gd name="T17" fmla="*/ 870783 h 3769"/>
              <a:gd name="T18" fmla="*/ 1032504 w 4580"/>
              <a:gd name="T19" fmla="*/ 893111 h 3769"/>
              <a:gd name="T20" fmla="*/ 1003693 w 4580"/>
              <a:gd name="T21" fmla="*/ 934525 h 3769"/>
              <a:gd name="T22" fmla="*/ 917981 w 4580"/>
              <a:gd name="T23" fmla="*/ 947129 h 3769"/>
              <a:gd name="T24" fmla="*/ 854237 w 4580"/>
              <a:gd name="T25" fmla="*/ 975579 h 3769"/>
              <a:gd name="T26" fmla="*/ 819665 w 4580"/>
              <a:gd name="T27" fmla="*/ 1010511 h 3769"/>
              <a:gd name="T28" fmla="*/ 749799 w 4580"/>
              <a:gd name="T29" fmla="*/ 1036080 h 3769"/>
              <a:gd name="T30" fmla="*/ 686415 w 4580"/>
              <a:gd name="T31" fmla="*/ 1045444 h 3769"/>
              <a:gd name="T32" fmla="*/ 603584 w 4580"/>
              <a:gd name="T33" fmla="*/ 1051926 h 3769"/>
              <a:gd name="T34" fmla="*/ 568651 w 4580"/>
              <a:gd name="T35" fmla="*/ 1337865 h 3769"/>
              <a:gd name="T36" fmla="*/ 432161 w 4580"/>
              <a:gd name="T37" fmla="*/ 1356952 h 3769"/>
              <a:gd name="T38" fmla="*/ 346089 w 4580"/>
              <a:gd name="T39" fmla="*/ 1312656 h 3769"/>
              <a:gd name="T40" fmla="*/ 254254 w 4580"/>
              <a:gd name="T41" fmla="*/ 1274483 h 3769"/>
              <a:gd name="T42" fmla="*/ 168183 w 4580"/>
              <a:gd name="T43" fmla="*/ 1233069 h 3769"/>
              <a:gd name="T44" fmla="*/ 146214 w 4580"/>
              <a:gd name="T45" fmla="*/ 1137636 h 3769"/>
              <a:gd name="T46" fmla="*/ 117404 w 4580"/>
              <a:gd name="T47" fmla="*/ 1032839 h 3769"/>
              <a:gd name="T48" fmla="*/ 146214 w 4580"/>
              <a:gd name="T49" fmla="*/ 940647 h 3769"/>
              <a:gd name="T50" fmla="*/ 75988 w 4580"/>
              <a:gd name="T51" fmla="*/ 854937 h 3769"/>
              <a:gd name="T52" fmla="*/ 9363 w 4580"/>
              <a:gd name="T53" fmla="*/ 816764 h 3769"/>
              <a:gd name="T54" fmla="*/ 110921 w 4580"/>
              <a:gd name="T55" fmla="*/ 711968 h 3769"/>
              <a:gd name="T56" fmla="*/ 123886 w 4580"/>
              <a:gd name="T57" fmla="*/ 629499 h 3769"/>
              <a:gd name="T58" fmla="*/ 158819 w 4580"/>
              <a:gd name="T59" fmla="*/ 565757 h 3769"/>
              <a:gd name="T60" fmla="*/ 209598 w 4580"/>
              <a:gd name="T61" fmla="*/ 521461 h 3769"/>
              <a:gd name="T62" fmla="*/ 289187 w 4580"/>
              <a:gd name="T63" fmla="*/ 403700 h 3769"/>
              <a:gd name="T64" fmla="*/ 368417 w 4580"/>
              <a:gd name="T65" fmla="*/ 365527 h 3769"/>
              <a:gd name="T66" fmla="*/ 448007 w 4580"/>
              <a:gd name="T67" fmla="*/ 337077 h 3769"/>
              <a:gd name="T68" fmla="*/ 463852 w 4580"/>
              <a:gd name="T69" fmla="*/ 276576 h 3769"/>
              <a:gd name="T70" fmla="*/ 489422 w 4580"/>
              <a:gd name="T71" fmla="*/ 200230 h 3769"/>
              <a:gd name="T72" fmla="*/ 556047 w 4580"/>
              <a:gd name="T73" fmla="*/ 263972 h 3769"/>
              <a:gd name="T74" fmla="*/ 622671 w 4580"/>
              <a:gd name="T75" fmla="*/ 286300 h 3769"/>
              <a:gd name="T76" fmla="*/ 702261 w 4580"/>
              <a:gd name="T77" fmla="*/ 289181 h 3769"/>
              <a:gd name="T78" fmla="*/ 768886 w 4580"/>
              <a:gd name="T79" fmla="*/ 101915 h 3769"/>
              <a:gd name="T80" fmla="*/ 848115 w 4580"/>
              <a:gd name="T81" fmla="*/ 200230 h 3769"/>
              <a:gd name="T82" fmla="*/ 917981 w 4580"/>
              <a:gd name="T83" fmla="*/ 276576 h 3769"/>
              <a:gd name="T84" fmla="*/ 994330 w 4580"/>
              <a:gd name="T85" fmla="*/ 248126 h 3769"/>
              <a:gd name="T86" fmla="*/ 1067437 w 4580"/>
              <a:gd name="T87" fmla="*/ 257490 h 3769"/>
              <a:gd name="T88" fmla="*/ 1168994 w 4580"/>
              <a:gd name="T89" fmla="*/ 206712 h 3769"/>
              <a:gd name="T90" fmla="*/ 1251825 w 4580"/>
              <a:gd name="T91" fmla="*/ 222557 h 3769"/>
              <a:gd name="T92" fmla="*/ 1388316 w 4580"/>
              <a:gd name="T93" fmla="*/ 124243 h 3769"/>
              <a:gd name="T94" fmla="*/ 1493115 w 4580"/>
              <a:gd name="T95" fmla="*/ 66983 h 3769"/>
              <a:gd name="T96" fmla="*/ 1597914 w 4580"/>
              <a:gd name="T97" fmla="*/ 9723 h 376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4580" h="3769">
                <a:moveTo>
                  <a:pt x="4508" y="0"/>
                </a:moveTo>
                <a:lnTo>
                  <a:pt x="4579" y="2259"/>
                </a:lnTo>
                <a:lnTo>
                  <a:pt x="4535" y="2277"/>
                </a:lnTo>
                <a:lnTo>
                  <a:pt x="4464" y="2242"/>
                </a:lnTo>
                <a:lnTo>
                  <a:pt x="4420" y="2268"/>
                </a:lnTo>
                <a:lnTo>
                  <a:pt x="4349" y="2268"/>
                </a:lnTo>
                <a:lnTo>
                  <a:pt x="4314" y="2233"/>
                </a:lnTo>
                <a:lnTo>
                  <a:pt x="4287" y="2198"/>
                </a:lnTo>
                <a:lnTo>
                  <a:pt x="4243" y="2268"/>
                </a:lnTo>
                <a:lnTo>
                  <a:pt x="4173" y="2295"/>
                </a:lnTo>
                <a:lnTo>
                  <a:pt x="4120" y="2251"/>
                </a:lnTo>
                <a:lnTo>
                  <a:pt x="4093" y="2295"/>
                </a:lnTo>
                <a:lnTo>
                  <a:pt x="4049" y="2277"/>
                </a:lnTo>
                <a:lnTo>
                  <a:pt x="3987" y="2312"/>
                </a:lnTo>
                <a:lnTo>
                  <a:pt x="3899" y="2312"/>
                </a:lnTo>
                <a:lnTo>
                  <a:pt x="3811" y="2312"/>
                </a:lnTo>
                <a:lnTo>
                  <a:pt x="3767" y="2268"/>
                </a:lnTo>
                <a:lnTo>
                  <a:pt x="3705" y="2330"/>
                </a:lnTo>
                <a:lnTo>
                  <a:pt x="3608" y="2339"/>
                </a:lnTo>
                <a:lnTo>
                  <a:pt x="3502" y="2356"/>
                </a:lnTo>
                <a:lnTo>
                  <a:pt x="3387" y="2374"/>
                </a:lnTo>
                <a:lnTo>
                  <a:pt x="3334" y="2303"/>
                </a:lnTo>
                <a:lnTo>
                  <a:pt x="3264" y="2303"/>
                </a:lnTo>
                <a:lnTo>
                  <a:pt x="3246" y="2348"/>
                </a:lnTo>
                <a:lnTo>
                  <a:pt x="3255" y="2427"/>
                </a:lnTo>
                <a:lnTo>
                  <a:pt x="3176" y="2383"/>
                </a:lnTo>
                <a:lnTo>
                  <a:pt x="3123" y="2418"/>
                </a:lnTo>
                <a:lnTo>
                  <a:pt x="3025" y="2418"/>
                </a:lnTo>
                <a:lnTo>
                  <a:pt x="2946" y="2480"/>
                </a:lnTo>
                <a:lnTo>
                  <a:pt x="2867" y="2480"/>
                </a:lnTo>
                <a:lnTo>
                  <a:pt x="2875" y="2524"/>
                </a:lnTo>
                <a:lnTo>
                  <a:pt x="2787" y="2542"/>
                </a:lnTo>
                <a:lnTo>
                  <a:pt x="2787" y="2595"/>
                </a:lnTo>
                <a:lnTo>
                  <a:pt x="2743" y="2630"/>
                </a:lnTo>
                <a:lnTo>
                  <a:pt x="2664" y="2612"/>
                </a:lnTo>
                <a:lnTo>
                  <a:pt x="2549" y="2630"/>
                </a:lnTo>
                <a:lnTo>
                  <a:pt x="2487" y="2621"/>
                </a:lnTo>
                <a:lnTo>
                  <a:pt x="2425" y="2656"/>
                </a:lnTo>
                <a:lnTo>
                  <a:pt x="2372" y="2709"/>
                </a:lnTo>
                <a:lnTo>
                  <a:pt x="2346" y="2762"/>
                </a:lnTo>
                <a:lnTo>
                  <a:pt x="2328" y="2806"/>
                </a:lnTo>
                <a:lnTo>
                  <a:pt x="2276" y="2806"/>
                </a:lnTo>
                <a:lnTo>
                  <a:pt x="2223" y="2824"/>
                </a:lnTo>
                <a:lnTo>
                  <a:pt x="2188" y="2868"/>
                </a:lnTo>
                <a:lnTo>
                  <a:pt x="2082" y="2877"/>
                </a:lnTo>
                <a:lnTo>
                  <a:pt x="2012" y="2886"/>
                </a:lnTo>
                <a:lnTo>
                  <a:pt x="1950" y="2921"/>
                </a:lnTo>
                <a:lnTo>
                  <a:pt x="1906" y="2903"/>
                </a:lnTo>
                <a:lnTo>
                  <a:pt x="1835" y="2921"/>
                </a:lnTo>
                <a:lnTo>
                  <a:pt x="1773" y="2895"/>
                </a:lnTo>
                <a:lnTo>
                  <a:pt x="1676" y="2921"/>
                </a:lnTo>
                <a:lnTo>
                  <a:pt x="1615" y="2886"/>
                </a:lnTo>
                <a:lnTo>
                  <a:pt x="1579" y="2939"/>
                </a:lnTo>
                <a:lnTo>
                  <a:pt x="1579" y="3715"/>
                </a:lnTo>
                <a:lnTo>
                  <a:pt x="1429" y="3724"/>
                </a:lnTo>
                <a:lnTo>
                  <a:pt x="1314" y="3751"/>
                </a:lnTo>
                <a:lnTo>
                  <a:pt x="1200" y="3768"/>
                </a:lnTo>
                <a:lnTo>
                  <a:pt x="1112" y="3733"/>
                </a:lnTo>
                <a:lnTo>
                  <a:pt x="1041" y="3680"/>
                </a:lnTo>
                <a:lnTo>
                  <a:pt x="961" y="3645"/>
                </a:lnTo>
                <a:lnTo>
                  <a:pt x="900" y="3583"/>
                </a:lnTo>
                <a:lnTo>
                  <a:pt x="803" y="3556"/>
                </a:lnTo>
                <a:lnTo>
                  <a:pt x="706" y="3539"/>
                </a:lnTo>
                <a:lnTo>
                  <a:pt x="617" y="3556"/>
                </a:lnTo>
                <a:lnTo>
                  <a:pt x="547" y="3503"/>
                </a:lnTo>
                <a:lnTo>
                  <a:pt x="467" y="3424"/>
                </a:lnTo>
                <a:lnTo>
                  <a:pt x="441" y="3353"/>
                </a:lnTo>
                <a:lnTo>
                  <a:pt x="397" y="3301"/>
                </a:lnTo>
                <a:lnTo>
                  <a:pt x="406" y="3159"/>
                </a:lnTo>
                <a:lnTo>
                  <a:pt x="370" y="3062"/>
                </a:lnTo>
                <a:lnTo>
                  <a:pt x="326" y="2974"/>
                </a:lnTo>
                <a:lnTo>
                  <a:pt x="326" y="2868"/>
                </a:lnTo>
                <a:lnTo>
                  <a:pt x="300" y="2780"/>
                </a:lnTo>
                <a:lnTo>
                  <a:pt x="353" y="2718"/>
                </a:lnTo>
                <a:lnTo>
                  <a:pt x="406" y="2612"/>
                </a:lnTo>
                <a:lnTo>
                  <a:pt x="388" y="2498"/>
                </a:lnTo>
                <a:lnTo>
                  <a:pt x="326" y="2436"/>
                </a:lnTo>
                <a:lnTo>
                  <a:pt x="211" y="2374"/>
                </a:lnTo>
                <a:lnTo>
                  <a:pt x="105" y="2339"/>
                </a:lnTo>
                <a:lnTo>
                  <a:pt x="0" y="2339"/>
                </a:lnTo>
                <a:lnTo>
                  <a:pt x="26" y="2268"/>
                </a:lnTo>
                <a:lnTo>
                  <a:pt x="150" y="2145"/>
                </a:lnTo>
                <a:lnTo>
                  <a:pt x="229" y="2074"/>
                </a:lnTo>
                <a:lnTo>
                  <a:pt x="308" y="1977"/>
                </a:lnTo>
                <a:lnTo>
                  <a:pt x="335" y="1915"/>
                </a:lnTo>
                <a:lnTo>
                  <a:pt x="335" y="1836"/>
                </a:lnTo>
                <a:lnTo>
                  <a:pt x="344" y="1748"/>
                </a:lnTo>
                <a:lnTo>
                  <a:pt x="370" y="1659"/>
                </a:lnTo>
                <a:lnTo>
                  <a:pt x="423" y="1633"/>
                </a:lnTo>
                <a:lnTo>
                  <a:pt x="441" y="1571"/>
                </a:lnTo>
                <a:lnTo>
                  <a:pt x="485" y="1518"/>
                </a:lnTo>
                <a:lnTo>
                  <a:pt x="529" y="1500"/>
                </a:lnTo>
                <a:lnTo>
                  <a:pt x="582" y="1448"/>
                </a:lnTo>
                <a:lnTo>
                  <a:pt x="626" y="1386"/>
                </a:lnTo>
                <a:lnTo>
                  <a:pt x="688" y="1271"/>
                </a:lnTo>
                <a:lnTo>
                  <a:pt x="803" y="1121"/>
                </a:lnTo>
                <a:lnTo>
                  <a:pt x="882" y="1112"/>
                </a:lnTo>
                <a:lnTo>
                  <a:pt x="970" y="1077"/>
                </a:lnTo>
                <a:lnTo>
                  <a:pt x="1023" y="1015"/>
                </a:lnTo>
                <a:lnTo>
                  <a:pt x="1120" y="1015"/>
                </a:lnTo>
                <a:lnTo>
                  <a:pt x="1200" y="980"/>
                </a:lnTo>
                <a:lnTo>
                  <a:pt x="1244" y="936"/>
                </a:lnTo>
                <a:lnTo>
                  <a:pt x="1306" y="900"/>
                </a:lnTo>
                <a:lnTo>
                  <a:pt x="1341" y="856"/>
                </a:lnTo>
                <a:lnTo>
                  <a:pt x="1288" y="768"/>
                </a:lnTo>
                <a:lnTo>
                  <a:pt x="1253" y="689"/>
                </a:lnTo>
                <a:lnTo>
                  <a:pt x="1297" y="609"/>
                </a:lnTo>
                <a:lnTo>
                  <a:pt x="1359" y="556"/>
                </a:lnTo>
                <a:lnTo>
                  <a:pt x="1438" y="565"/>
                </a:lnTo>
                <a:lnTo>
                  <a:pt x="1517" y="627"/>
                </a:lnTo>
                <a:lnTo>
                  <a:pt x="1544" y="733"/>
                </a:lnTo>
                <a:lnTo>
                  <a:pt x="1597" y="821"/>
                </a:lnTo>
                <a:lnTo>
                  <a:pt x="1667" y="821"/>
                </a:lnTo>
                <a:lnTo>
                  <a:pt x="1729" y="795"/>
                </a:lnTo>
                <a:lnTo>
                  <a:pt x="1782" y="750"/>
                </a:lnTo>
                <a:lnTo>
                  <a:pt x="1862" y="768"/>
                </a:lnTo>
                <a:lnTo>
                  <a:pt x="1950" y="803"/>
                </a:lnTo>
                <a:lnTo>
                  <a:pt x="2012" y="848"/>
                </a:lnTo>
                <a:lnTo>
                  <a:pt x="2082" y="874"/>
                </a:lnTo>
                <a:lnTo>
                  <a:pt x="2135" y="283"/>
                </a:lnTo>
                <a:lnTo>
                  <a:pt x="2188" y="371"/>
                </a:lnTo>
                <a:lnTo>
                  <a:pt x="2259" y="450"/>
                </a:lnTo>
                <a:lnTo>
                  <a:pt x="2355" y="556"/>
                </a:lnTo>
                <a:lnTo>
                  <a:pt x="2452" y="636"/>
                </a:lnTo>
                <a:lnTo>
                  <a:pt x="2496" y="706"/>
                </a:lnTo>
                <a:lnTo>
                  <a:pt x="2549" y="768"/>
                </a:lnTo>
                <a:lnTo>
                  <a:pt x="2620" y="724"/>
                </a:lnTo>
                <a:lnTo>
                  <a:pt x="2690" y="750"/>
                </a:lnTo>
                <a:lnTo>
                  <a:pt x="2761" y="689"/>
                </a:lnTo>
                <a:lnTo>
                  <a:pt x="2840" y="715"/>
                </a:lnTo>
                <a:lnTo>
                  <a:pt x="2902" y="689"/>
                </a:lnTo>
                <a:lnTo>
                  <a:pt x="2964" y="715"/>
                </a:lnTo>
                <a:lnTo>
                  <a:pt x="3061" y="627"/>
                </a:lnTo>
                <a:lnTo>
                  <a:pt x="3140" y="583"/>
                </a:lnTo>
                <a:lnTo>
                  <a:pt x="3246" y="574"/>
                </a:lnTo>
                <a:lnTo>
                  <a:pt x="3334" y="618"/>
                </a:lnTo>
                <a:lnTo>
                  <a:pt x="3396" y="645"/>
                </a:lnTo>
                <a:lnTo>
                  <a:pt x="3476" y="618"/>
                </a:lnTo>
                <a:lnTo>
                  <a:pt x="3652" y="406"/>
                </a:lnTo>
                <a:lnTo>
                  <a:pt x="3767" y="371"/>
                </a:lnTo>
                <a:lnTo>
                  <a:pt x="3855" y="345"/>
                </a:lnTo>
                <a:lnTo>
                  <a:pt x="3881" y="274"/>
                </a:lnTo>
                <a:lnTo>
                  <a:pt x="4049" y="239"/>
                </a:lnTo>
                <a:lnTo>
                  <a:pt x="4146" y="186"/>
                </a:lnTo>
                <a:lnTo>
                  <a:pt x="4279" y="115"/>
                </a:lnTo>
                <a:lnTo>
                  <a:pt x="4393" y="89"/>
                </a:lnTo>
                <a:lnTo>
                  <a:pt x="4437" y="27"/>
                </a:lnTo>
                <a:lnTo>
                  <a:pt x="4526" y="0"/>
                </a:lnTo>
                <a:lnTo>
                  <a:pt x="4508" y="0"/>
                </a:lnTo>
              </a:path>
            </a:pathLst>
          </a:custGeom>
          <a:solidFill>
            <a:srgbClr val="5BA6BE"/>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CO"/>
          </a:p>
        </p:txBody>
      </p:sp>
      <p:sp>
        <p:nvSpPr>
          <p:cNvPr id="8220" name="Freeform 23">
            <a:extLst>
              <a:ext uri="{FF2B5EF4-FFF2-40B4-BE49-F238E27FC236}">
                <a16:creationId xmlns:a16="http://schemas.microsoft.com/office/drawing/2014/main" id="{ADFF704E-C36F-4C2D-B221-EEE1246AA69B}"/>
              </a:ext>
            </a:extLst>
          </p:cNvPr>
          <p:cNvSpPr>
            <a:spLocks noChangeArrowheads="1"/>
          </p:cNvSpPr>
          <p:nvPr/>
        </p:nvSpPr>
        <p:spPr bwMode="auto">
          <a:xfrm>
            <a:off x="2460625" y="3498850"/>
            <a:ext cx="882650" cy="928688"/>
          </a:xfrm>
          <a:custGeom>
            <a:avLst/>
            <a:gdLst>
              <a:gd name="T0" fmla="*/ 717198 w 2454"/>
              <a:gd name="T1" fmla="*/ 330696 h 2578"/>
              <a:gd name="T2" fmla="*/ 790213 w 2454"/>
              <a:gd name="T3" fmla="*/ 260810 h 2578"/>
              <a:gd name="T4" fmla="*/ 828339 w 2454"/>
              <a:gd name="T5" fmla="*/ 203533 h 2578"/>
              <a:gd name="T6" fmla="*/ 831576 w 2454"/>
              <a:gd name="T7" fmla="*/ 143374 h 2578"/>
              <a:gd name="T8" fmla="*/ 859990 w 2454"/>
              <a:gd name="T9" fmla="*/ 101947 h 2578"/>
              <a:gd name="T10" fmla="*/ 882290 w 2454"/>
              <a:gd name="T11" fmla="*/ 60520 h 2578"/>
              <a:gd name="T12" fmla="*/ 872579 w 2454"/>
              <a:gd name="T13" fmla="*/ 12968 h 2578"/>
              <a:gd name="T14" fmla="*/ 847402 w 2454"/>
              <a:gd name="T15" fmla="*/ 22335 h 2578"/>
              <a:gd name="T16" fmla="*/ 799564 w 2454"/>
              <a:gd name="T17" fmla="*/ 63762 h 2578"/>
              <a:gd name="T18" fmla="*/ 774387 w 2454"/>
              <a:gd name="T19" fmla="*/ 105189 h 2578"/>
              <a:gd name="T20" fmla="*/ 764676 w 2454"/>
              <a:gd name="T21" fmla="*/ 143374 h 2578"/>
              <a:gd name="T22" fmla="*/ 733024 w 2454"/>
              <a:gd name="T23" fmla="*/ 190925 h 2578"/>
              <a:gd name="T24" fmla="*/ 694898 w 2454"/>
              <a:gd name="T25" fmla="*/ 222626 h 2578"/>
              <a:gd name="T26" fmla="*/ 631595 w 2454"/>
              <a:gd name="T27" fmla="*/ 210017 h 2578"/>
              <a:gd name="T28" fmla="*/ 660009 w 2454"/>
              <a:gd name="T29" fmla="*/ 178317 h 2578"/>
              <a:gd name="T30" fmla="*/ 612532 w 2454"/>
              <a:gd name="T31" fmla="*/ 162106 h 2578"/>
              <a:gd name="T32" fmla="*/ 561817 w 2454"/>
              <a:gd name="T33" fmla="*/ 194167 h 2578"/>
              <a:gd name="T34" fmla="*/ 510743 w 2454"/>
              <a:gd name="T35" fmla="*/ 175074 h 2578"/>
              <a:gd name="T36" fmla="*/ 466502 w 2454"/>
              <a:gd name="T37" fmla="*/ 210017 h 2578"/>
              <a:gd name="T38" fmla="*/ 419025 w 2454"/>
              <a:gd name="T39" fmla="*/ 244960 h 2578"/>
              <a:gd name="T40" fmla="*/ 419025 w 2454"/>
              <a:gd name="T41" fmla="*/ 283145 h 2578"/>
              <a:gd name="T42" fmla="*/ 361836 w 2454"/>
              <a:gd name="T43" fmla="*/ 298995 h 2578"/>
              <a:gd name="T44" fmla="*/ 323710 w 2454"/>
              <a:gd name="T45" fmla="*/ 318088 h 2578"/>
              <a:gd name="T46" fmla="*/ 294936 w 2454"/>
              <a:gd name="T47" fmla="*/ 349789 h 2578"/>
              <a:gd name="T48" fmla="*/ 247459 w 2454"/>
              <a:gd name="T49" fmla="*/ 368881 h 2578"/>
              <a:gd name="T50" fmla="*/ 266521 w 2454"/>
              <a:gd name="T51" fmla="*/ 442009 h 2578"/>
              <a:gd name="T52" fmla="*/ 298173 w 2454"/>
              <a:gd name="T53" fmla="*/ 489560 h 2578"/>
              <a:gd name="T54" fmla="*/ 320473 w 2454"/>
              <a:gd name="T55" fmla="*/ 534229 h 2578"/>
              <a:gd name="T56" fmla="*/ 298173 w 2454"/>
              <a:gd name="T57" fmla="*/ 556564 h 2578"/>
              <a:gd name="T58" fmla="*/ 256810 w 2454"/>
              <a:gd name="T59" fmla="*/ 546837 h 2578"/>
              <a:gd name="T60" fmla="*/ 228396 w 2454"/>
              <a:gd name="T61" fmla="*/ 569172 h 2578"/>
              <a:gd name="T62" fmla="*/ 187033 w 2454"/>
              <a:gd name="T63" fmla="*/ 588264 h 2578"/>
              <a:gd name="T64" fmla="*/ 129844 w 2454"/>
              <a:gd name="T65" fmla="*/ 578538 h 2578"/>
              <a:gd name="T66" fmla="*/ 107903 w 2454"/>
              <a:gd name="T67" fmla="*/ 616723 h 2578"/>
              <a:gd name="T68" fmla="*/ 107903 w 2454"/>
              <a:gd name="T69" fmla="*/ 654908 h 2578"/>
              <a:gd name="T70" fmla="*/ 107903 w 2454"/>
              <a:gd name="T71" fmla="*/ 699577 h 2578"/>
              <a:gd name="T72" fmla="*/ 60066 w 2454"/>
              <a:gd name="T73" fmla="*/ 696335 h 2578"/>
              <a:gd name="T74" fmla="*/ 2877 w 2454"/>
              <a:gd name="T75" fmla="*/ 693093 h 2578"/>
              <a:gd name="T76" fmla="*/ 9352 w 2454"/>
              <a:gd name="T77" fmla="*/ 743886 h 2578"/>
              <a:gd name="T78" fmla="*/ 12589 w 2454"/>
              <a:gd name="T79" fmla="*/ 788555 h 2578"/>
              <a:gd name="T80" fmla="*/ 63303 w 2454"/>
              <a:gd name="T81" fmla="*/ 804406 h 2578"/>
              <a:gd name="T82" fmla="*/ 79129 w 2454"/>
              <a:gd name="T83" fmla="*/ 867807 h 2578"/>
              <a:gd name="T84" fmla="*/ 120492 w 2454"/>
              <a:gd name="T85" fmla="*/ 896626 h 2578"/>
              <a:gd name="T86" fmla="*/ 158618 w 2454"/>
              <a:gd name="T87" fmla="*/ 912476 h 2578"/>
              <a:gd name="T88" fmla="*/ 202858 w 2454"/>
              <a:gd name="T89" fmla="*/ 921843 h 2578"/>
              <a:gd name="T90" fmla="*/ 244221 w 2454"/>
              <a:gd name="T91" fmla="*/ 928327 h 2578"/>
              <a:gd name="T92" fmla="*/ 298173 w 2454"/>
              <a:gd name="T93" fmla="*/ 890142 h 2578"/>
              <a:gd name="T94" fmla="*/ 346010 w 2454"/>
              <a:gd name="T95" fmla="*/ 845833 h 2578"/>
              <a:gd name="T96" fmla="*/ 371188 w 2454"/>
              <a:gd name="T97" fmla="*/ 797922 h 2578"/>
              <a:gd name="T98" fmla="*/ 409314 w 2454"/>
              <a:gd name="T99" fmla="*/ 753613 h 2578"/>
              <a:gd name="T100" fmla="*/ 456791 w 2454"/>
              <a:gd name="T101" fmla="*/ 705701 h 2578"/>
              <a:gd name="T102" fmla="*/ 494917 w 2454"/>
              <a:gd name="T103" fmla="*/ 658150 h 2578"/>
              <a:gd name="T104" fmla="*/ 526928 w 2454"/>
              <a:gd name="T105" fmla="*/ 619965 h 2578"/>
              <a:gd name="T106" fmla="*/ 564695 w 2454"/>
              <a:gd name="T107" fmla="*/ 559446 h 2578"/>
              <a:gd name="T108" fmla="*/ 580880 w 2454"/>
              <a:gd name="T109" fmla="*/ 511895 h 2578"/>
              <a:gd name="T110" fmla="*/ 618646 w 2454"/>
              <a:gd name="T111" fmla="*/ 524503 h 2578"/>
              <a:gd name="T112" fmla="*/ 679072 w 2454"/>
              <a:gd name="T113" fmla="*/ 480194 h 2578"/>
              <a:gd name="T114" fmla="*/ 669721 w 2454"/>
              <a:gd name="T115" fmla="*/ 445251 h 2578"/>
              <a:gd name="T116" fmla="*/ 663246 w 2454"/>
              <a:gd name="T117" fmla="*/ 407066 h 2578"/>
              <a:gd name="T118" fmla="*/ 707846 w 2454"/>
              <a:gd name="T119" fmla="*/ 356273 h 257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454" h="2578">
                <a:moveTo>
                  <a:pt x="1968" y="989"/>
                </a:moveTo>
                <a:lnTo>
                  <a:pt x="1994" y="918"/>
                </a:lnTo>
                <a:lnTo>
                  <a:pt x="2118" y="795"/>
                </a:lnTo>
                <a:lnTo>
                  <a:pt x="2197" y="724"/>
                </a:lnTo>
                <a:lnTo>
                  <a:pt x="2276" y="627"/>
                </a:lnTo>
                <a:lnTo>
                  <a:pt x="2303" y="565"/>
                </a:lnTo>
                <a:lnTo>
                  <a:pt x="2303" y="486"/>
                </a:lnTo>
                <a:lnTo>
                  <a:pt x="2312" y="398"/>
                </a:lnTo>
                <a:lnTo>
                  <a:pt x="2338" y="309"/>
                </a:lnTo>
                <a:lnTo>
                  <a:pt x="2391" y="283"/>
                </a:lnTo>
                <a:lnTo>
                  <a:pt x="2409" y="221"/>
                </a:lnTo>
                <a:lnTo>
                  <a:pt x="2453" y="168"/>
                </a:lnTo>
                <a:lnTo>
                  <a:pt x="2444" y="115"/>
                </a:lnTo>
                <a:lnTo>
                  <a:pt x="2426" y="36"/>
                </a:lnTo>
                <a:lnTo>
                  <a:pt x="2365" y="0"/>
                </a:lnTo>
                <a:lnTo>
                  <a:pt x="2356" y="62"/>
                </a:lnTo>
                <a:lnTo>
                  <a:pt x="2285" y="124"/>
                </a:lnTo>
                <a:lnTo>
                  <a:pt x="2223" y="177"/>
                </a:lnTo>
                <a:lnTo>
                  <a:pt x="2171" y="221"/>
                </a:lnTo>
                <a:lnTo>
                  <a:pt x="2153" y="292"/>
                </a:lnTo>
                <a:lnTo>
                  <a:pt x="2126" y="336"/>
                </a:lnTo>
                <a:lnTo>
                  <a:pt x="2126" y="398"/>
                </a:lnTo>
                <a:lnTo>
                  <a:pt x="2082" y="459"/>
                </a:lnTo>
                <a:lnTo>
                  <a:pt x="2038" y="530"/>
                </a:lnTo>
                <a:lnTo>
                  <a:pt x="2003" y="583"/>
                </a:lnTo>
                <a:lnTo>
                  <a:pt x="1932" y="618"/>
                </a:lnTo>
                <a:lnTo>
                  <a:pt x="1818" y="618"/>
                </a:lnTo>
                <a:lnTo>
                  <a:pt x="1756" y="583"/>
                </a:lnTo>
                <a:lnTo>
                  <a:pt x="1782" y="530"/>
                </a:lnTo>
                <a:lnTo>
                  <a:pt x="1835" y="495"/>
                </a:lnTo>
                <a:lnTo>
                  <a:pt x="1782" y="442"/>
                </a:lnTo>
                <a:lnTo>
                  <a:pt x="1703" y="450"/>
                </a:lnTo>
                <a:lnTo>
                  <a:pt x="1615" y="486"/>
                </a:lnTo>
                <a:lnTo>
                  <a:pt x="1562" y="539"/>
                </a:lnTo>
                <a:lnTo>
                  <a:pt x="1518" y="495"/>
                </a:lnTo>
                <a:lnTo>
                  <a:pt x="1420" y="486"/>
                </a:lnTo>
                <a:lnTo>
                  <a:pt x="1367" y="521"/>
                </a:lnTo>
                <a:lnTo>
                  <a:pt x="1297" y="583"/>
                </a:lnTo>
                <a:lnTo>
                  <a:pt x="1226" y="627"/>
                </a:lnTo>
                <a:lnTo>
                  <a:pt x="1165" y="680"/>
                </a:lnTo>
                <a:lnTo>
                  <a:pt x="1182" y="742"/>
                </a:lnTo>
                <a:lnTo>
                  <a:pt x="1165" y="786"/>
                </a:lnTo>
                <a:lnTo>
                  <a:pt x="1076" y="803"/>
                </a:lnTo>
                <a:lnTo>
                  <a:pt x="1006" y="830"/>
                </a:lnTo>
                <a:lnTo>
                  <a:pt x="962" y="901"/>
                </a:lnTo>
                <a:lnTo>
                  <a:pt x="900" y="883"/>
                </a:lnTo>
                <a:lnTo>
                  <a:pt x="856" y="918"/>
                </a:lnTo>
                <a:lnTo>
                  <a:pt x="820" y="971"/>
                </a:lnTo>
                <a:lnTo>
                  <a:pt x="732" y="980"/>
                </a:lnTo>
                <a:lnTo>
                  <a:pt x="688" y="1024"/>
                </a:lnTo>
                <a:lnTo>
                  <a:pt x="714" y="1121"/>
                </a:lnTo>
                <a:lnTo>
                  <a:pt x="741" y="1227"/>
                </a:lnTo>
                <a:lnTo>
                  <a:pt x="776" y="1289"/>
                </a:lnTo>
                <a:lnTo>
                  <a:pt x="829" y="1359"/>
                </a:lnTo>
                <a:lnTo>
                  <a:pt x="873" y="1430"/>
                </a:lnTo>
                <a:lnTo>
                  <a:pt x="891" y="1483"/>
                </a:lnTo>
                <a:lnTo>
                  <a:pt x="891" y="1536"/>
                </a:lnTo>
                <a:lnTo>
                  <a:pt x="829" y="1545"/>
                </a:lnTo>
                <a:lnTo>
                  <a:pt x="776" y="1518"/>
                </a:lnTo>
                <a:lnTo>
                  <a:pt x="714" y="1518"/>
                </a:lnTo>
                <a:lnTo>
                  <a:pt x="670" y="1509"/>
                </a:lnTo>
                <a:lnTo>
                  <a:pt x="635" y="1580"/>
                </a:lnTo>
                <a:lnTo>
                  <a:pt x="564" y="1624"/>
                </a:lnTo>
                <a:lnTo>
                  <a:pt x="520" y="1633"/>
                </a:lnTo>
                <a:lnTo>
                  <a:pt x="432" y="1598"/>
                </a:lnTo>
                <a:lnTo>
                  <a:pt x="361" y="1606"/>
                </a:lnTo>
                <a:lnTo>
                  <a:pt x="344" y="1686"/>
                </a:lnTo>
                <a:lnTo>
                  <a:pt x="300" y="1712"/>
                </a:lnTo>
                <a:lnTo>
                  <a:pt x="247" y="1765"/>
                </a:lnTo>
                <a:lnTo>
                  <a:pt x="300" y="1818"/>
                </a:lnTo>
                <a:lnTo>
                  <a:pt x="335" y="1898"/>
                </a:lnTo>
                <a:lnTo>
                  <a:pt x="300" y="1942"/>
                </a:lnTo>
                <a:lnTo>
                  <a:pt x="229" y="1986"/>
                </a:lnTo>
                <a:lnTo>
                  <a:pt x="167" y="1933"/>
                </a:lnTo>
                <a:lnTo>
                  <a:pt x="106" y="1898"/>
                </a:lnTo>
                <a:lnTo>
                  <a:pt x="8" y="1924"/>
                </a:lnTo>
                <a:lnTo>
                  <a:pt x="0" y="2003"/>
                </a:lnTo>
                <a:lnTo>
                  <a:pt x="26" y="2065"/>
                </a:lnTo>
                <a:lnTo>
                  <a:pt x="17" y="2127"/>
                </a:lnTo>
                <a:lnTo>
                  <a:pt x="35" y="2189"/>
                </a:lnTo>
                <a:lnTo>
                  <a:pt x="97" y="2206"/>
                </a:lnTo>
                <a:lnTo>
                  <a:pt x="176" y="2233"/>
                </a:lnTo>
                <a:lnTo>
                  <a:pt x="229" y="2277"/>
                </a:lnTo>
                <a:lnTo>
                  <a:pt x="220" y="2409"/>
                </a:lnTo>
                <a:lnTo>
                  <a:pt x="256" y="2471"/>
                </a:lnTo>
                <a:lnTo>
                  <a:pt x="335" y="2489"/>
                </a:lnTo>
                <a:lnTo>
                  <a:pt x="397" y="2489"/>
                </a:lnTo>
                <a:lnTo>
                  <a:pt x="441" y="2533"/>
                </a:lnTo>
                <a:lnTo>
                  <a:pt x="494" y="2568"/>
                </a:lnTo>
                <a:lnTo>
                  <a:pt x="564" y="2559"/>
                </a:lnTo>
                <a:lnTo>
                  <a:pt x="635" y="2551"/>
                </a:lnTo>
                <a:lnTo>
                  <a:pt x="679" y="2577"/>
                </a:lnTo>
                <a:lnTo>
                  <a:pt x="767" y="2551"/>
                </a:lnTo>
                <a:lnTo>
                  <a:pt x="829" y="2471"/>
                </a:lnTo>
                <a:lnTo>
                  <a:pt x="909" y="2401"/>
                </a:lnTo>
                <a:lnTo>
                  <a:pt x="962" y="2348"/>
                </a:lnTo>
                <a:lnTo>
                  <a:pt x="979" y="2268"/>
                </a:lnTo>
                <a:lnTo>
                  <a:pt x="1032" y="2215"/>
                </a:lnTo>
                <a:lnTo>
                  <a:pt x="1094" y="2162"/>
                </a:lnTo>
                <a:lnTo>
                  <a:pt x="1138" y="2092"/>
                </a:lnTo>
                <a:lnTo>
                  <a:pt x="1235" y="2039"/>
                </a:lnTo>
                <a:lnTo>
                  <a:pt x="1270" y="1959"/>
                </a:lnTo>
                <a:lnTo>
                  <a:pt x="1315" y="1889"/>
                </a:lnTo>
                <a:lnTo>
                  <a:pt x="1376" y="1827"/>
                </a:lnTo>
                <a:lnTo>
                  <a:pt x="1412" y="1756"/>
                </a:lnTo>
                <a:lnTo>
                  <a:pt x="1465" y="1721"/>
                </a:lnTo>
                <a:lnTo>
                  <a:pt x="1526" y="1651"/>
                </a:lnTo>
                <a:lnTo>
                  <a:pt x="1570" y="1553"/>
                </a:lnTo>
                <a:lnTo>
                  <a:pt x="1588" y="1465"/>
                </a:lnTo>
                <a:lnTo>
                  <a:pt x="1615" y="1421"/>
                </a:lnTo>
                <a:lnTo>
                  <a:pt x="1676" y="1430"/>
                </a:lnTo>
                <a:lnTo>
                  <a:pt x="1720" y="1456"/>
                </a:lnTo>
                <a:lnTo>
                  <a:pt x="1818" y="1403"/>
                </a:lnTo>
                <a:lnTo>
                  <a:pt x="1888" y="1333"/>
                </a:lnTo>
                <a:lnTo>
                  <a:pt x="1906" y="1280"/>
                </a:lnTo>
                <a:lnTo>
                  <a:pt x="1862" y="1236"/>
                </a:lnTo>
                <a:lnTo>
                  <a:pt x="1818" y="1183"/>
                </a:lnTo>
                <a:lnTo>
                  <a:pt x="1844" y="1130"/>
                </a:lnTo>
                <a:lnTo>
                  <a:pt x="1923" y="1042"/>
                </a:lnTo>
                <a:lnTo>
                  <a:pt x="1968" y="989"/>
                </a:lnTo>
              </a:path>
            </a:pathLst>
          </a:custGeom>
          <a:solidFill>
            <a:srgbClr val="208DB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CO"/>
          </a:p>
        </p:txBody>
      </p:sp>
      <p:sp>
        <p:nvSpPr>
          <p:cNvPr id="8221" name="Freeform 24">
            <a:extLst>
              <a:ext uri="{FF2B5EF4-FFF2-40B4-BE49-F238E27FC236}">
                <a16:creationId xmlns:a16="http://schemas.microsoft.com/office/drawing/2014/main" id="{9DFC56BF-CBE8-425A-9315-25365B9D9B77}"/>
              </a:ext>
            </a:extLst>
          </p:cNvPr>
          <p:cNvSpPr>
            <a:spLocks noChangeArrowheads="1"/>
          </p:cNvSpPr>
          <p:nvPr/>
        </p:nvSpPr>
        <p:spPr bwMode="auto">
          <a:xfrm>
            <a:off x="1854200" y="3721101"/>
            <a:ext cx="928688" cy="917575"/>
          </a:xfrm>
          <a:custGeom>
            <a:avLst/>
            <a:gdLst>
              <a:gd name="T0" fmla="*/ 794680 w 2578"/>
              <a:gd name="T1" fmla="*/ 726938 h 2551"/>
              <a:gd name="T2" fmla="*/ 762980 w 2578"/>
              <a:gd name="T3" fmla="*/ 793481 h 2551"/>
              <a:gd name="T4" fmla="*/ 858442 w 2578"/>
              <a:gd name="T5" fmla="*/ 882325 h 2551"/>
              <a:gd name="T6" fmla="*/ 817015 w 2578"/>
              <a:gd name="T7" fmla="*/ 901389 h 2551"/>
              <a:gd name="T8" fmla="*/ 753613 w 2578"/>
              <a:gd name="T9" fmla="*/ 917215 h 2551"/>
              <a:gd name="T10" fmla="*/ 699578 w 2578"/>
              <a:gd name="T11" fmla="*/ 911101 h 2551"/>
              <a:gd name="T12" fmla="*/ 651667 w 2578"/>
              <a:gd name="T13" fmla="*/ 860024 h 2551"/>
              <a:gd name="T14" fmla="*/ 639058 w 2578"/>
              <a:gd name="T15" fmla="*/ 761828 h 2551"/>
              <a:gd name="T16" fmla="*/ 575297 w 2578"/>
              <a:gd name="T17" fmla="*/ 777655 h 2551"/>
              <a:gd name="T18" fmla="*/ 537112 w 2578"/>
              <a:gd name="T19" fmla="*/ 784129 h 2551"/>
              <a:gd name="T20" fmla="*/ 546838 w 2578"/>
              <a:gd name="T21" fmla="*/ 713989 h 2551"/>
              <a:gd name="T22" fmla="*/ 502169 w 2578"/>
              <a:gd name="T23" fmla="*/ 660035 h 2551"/>
              <a:gd name="T24" fmla="*/ 435525 w 2578"/>
              <a:gd name="T25" fmla="*/ 644209 h 2551"/>
              <a:gd name="T26" fmla="*/ 349789 w 2578"/>
              <a:gd name="T27" fmla="*/ 660035 h 2551"/>
              <a:gd name="T28" fmla="*/ 320970 w 2578"/>
              <a:gd name="T29" fmla="*/ 587377 h 2551"/>
              <a:gd name="T30" fmla="*/ 340063 w 2578"/>
              <a:gd name="T31" fmla="*/ 533424 h 2551"/>
              <a:gd name="T32" fmla="*/ 301878 w 2578"/>
              <a:gd name="T33" fmla="*/ 469758 h 2551"/>
              <a:gd name="T34" fmla="*/ 222626 w 2578"/>
              <a:gd name="T35" fmla="*/ 457169 h 2551"/>
              <a:gd name="T36" fmla="*/ 139772 w 2578"/>
              <a:gd name="T37" fmla="*/ 438105 h 2551"/>
              <a:gd name="T38" fmla="*/ 82854 w 2578"/>
              <a:gd name="T39" fmla="*/ 365088 h 2551"/>
              <a:gd name="T40" fmla="*/ 15850 w 2578"/>
              <a:gd name="T41" fmla="*/ 295307 h 2551"/>
              <a:gd name="T42" fmla="*/ 44669 w 2578"/>
              <a:gd name="T43" fmla="*/ 253943 h 2551"/>
              <a:gd name="T44" fmla="*/ 73128 w 2578"/>
              <a:gd name="T45" fmla="*/ 222290 h 2551"/>
              <a:gd name="T46" fmla="*/ 123921 w 2578"/>
              <a:gd name="T47" fmla="*/ 190637 h 2551"/>
              <a:gd name="T48" fmla="*/ 155982 w 2578"/>
              <a:gd name="T49" fmla="*/ 149272 h 2551"/>
              <a:gd name="T50" fmla="*/ 143014 w 2578"/>
              <a:gd name="T51" fmla="*/ 111145 h 2551"/>
              <a:gd name="T52" fmla="*/ 190925 w 2578"/>
              <a:gd name="T53" fmla="*/ 57191 h 2551"/>
              <a:gd name="T54" fmla="*/ 257569 w 2578"/>
              <a:gd name="T55" fmla="*/ 57191 h 2551"/>
              <a:gd name="T56" fmla="*/ 314846 w 2578"/>
              <a:gd name="T57" fmla="*/ 76255 h 2551"/>
              <a:gd name="T58" fmla="*/ 378248 w 2578"/>
              <a:gd name="T59" fmla="*/ 98556 h 2551"/>
              <a:gd name="T60" fmla="*/ 464344 w 2578"/>
              <a:gd name="T61" fmla="*/ 117619 h 2551"/>
              <a:gd name="T62" fmla="*/ 515137 w 2578"/>
              <a:gd name="T63" fmla="*/ 85607 h 2551"/>
              <a:gd name="T64" fmla="*/ 600873 w 2578"/>
              <a:gd name="T65" fmla="*/ 85607 h 2551"/>
              <a:gd name="T66" fmla="*/ 632574 w 2578"/>
              <a:gd name="T67" fmla="*/ 31653 h 2551"/>
              <a:gd name="T68" fmla="*/ 683367 w 2578"/>
              <a:gd name="T69" fmla="*/ 19064 h 2551"/>
              <a:gd name="T70" fmla="*/ 766222 w 2578"/>
              <a:gd name="T71" fmla="*/ 31653 h 2551"/>
              <a:gd name="T72" fmla="*/ 817015 w 2578"/>
              <a:gd name="T73" fmla="*/ 76255 h 2551"/>
              <a:gd name="T74" fmla="*/ 871050 w 2578"/>
              <a:gd name="T75" fmla="*/ 130209 h 2551"/>
              <a:gd name="T76" fmla="*/ 874292 w 2578"/>
              <a:gd name="T77" fmla="*/ 219053 h 2551"/>
              <a:gd name="T78" fmla="*/ 921844 w 2578"/>
              <a:gd name="T79" fmla="*/ 292070 h 2551"/>
              <a:gd name="T80" fmla="*/ 905993 w 2578"/>
              <a:gd name="T81" fmla="*/ 333435 h 2551"/>
              <a:gd name="T82" fmla="*/ 848716 w 2578"/>
              <a:gd name="T83" fmla="*/ 320486 h 2551"/>
              <a:gd name="T84" fmla="*/ 794680 w 2578"/>
              <a:gd name="T85" fmla="*/ 365088 h 2551"/>
              <a:gd name="T86" fmla="*/ 731279 w 2578"/>
              <a:gd name="T87" fmla="*/ 384151 h 2551"/>
              <a:gd name="T88" fmla="*/ 715428 w 2578"/>
              <a:gd name="T89" fmla="*/ 431631 h 2551"/>
              <a:gd name="T90" fmla="*/ 689852 w 2578"/>
              <a:gd name="T91" fmla="*/ 492059 h 2551"/>
              <a:gd name="T92" fmla="*/ 610240 w 2578"/>
              <a:gd name="T93" fmla="*/ 469758 h 2551"/>
              <a:gd name="T94" fmla="*/ 613482 w 2578"/>
              <a:gd name="T95" fmla="*/ 542776 h 2551"/>
              <a:gd name="T96" fmla="*/ 670759 w 2578"/>
              <a:gd name="T97" fmla="*/ 580903 h 2551"/>
              <a:gd name="T98" fmla="*/ 699578 w 2578"/>
              <a:gd name="T99" fmla="*/ 666510 h 2551"/>
              <a:gd name="T100" fmla="*/ 766222 w 2578"/>
              <a:gd name="T101" fmla="*/ 688811 h 255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578" h="2551">
                <a:moveTo>
                  <a:pt x="2242" y="1941"/>
                </a:moveTo>
                <a:lnTo>
                  <a:pt x="2233" y="1985"/>
                </a:lnTo>
                <a:lnTo>
                  <a:pt x="2206" y="2021"/>
                </a:lnTo>
                <a:lnTo>
                  <a:pt x="2189" y="2091"/>
                </a:lnTo>
                <a:lnTo>
                  <a:pt x="2145" y="2136"/>
                </a:lnTo>
                <a:lnTo>
                  <a:pt x="2118" y="2206"/>
                </a:lnTo>
                <a:lnTo>
                  <a:pt x="2206" y="2286"/>
                </a:lnTo>
                <a:lnTo>
                  <a:pt x="2321" y="2391"/>
                </a:lnTo>
                <a:lnTo>
                  <a:pt x="2383" y="2453"/>
                </a:lnTo>
                <a:lnTo>
                  <a:pt x="2365" y="2497"/>
                </a:lnTo>
                <a:lnTo>
                  <a:pt x="2321" y="2515"/>
                </a:lnTo>
                <a:lnTo>
                  <a:pt x="2268" y="2506"/>
                </a:lnTo>
                <a:lnTo>
                  <a:pt x="2224" y="2533"/>
                </a:lnTo>
                <a:lnTo>
                  <a:pt x="2189" y="2550"/>
                </a:lnTo>
                <a:lnTo>
                  <a:pt x="2092" y="2550"/>
                </a:lnTo>
                <a:lnTo>
                  <a:pt x="2056" y="2506"/>
                </a:lnTo>
                <a:lnTo>
                  <a:pt x="2012" y="2541"/>
                </a:lnTo>
                <a:lnTo>
                  <a:pt x="1942" y="2533"/>
                </a:lnTo>
                <a:lnTo>
                  <a:pt x="1871" y="2488"/>
                </a:lnTo>
                <a:lnTo>
                  <a:pt x="1809" y="2471"/>
                </a:lnTo>
                <a:lnTo>
                  <a:pt x="1809" y="2391"/>
                </a:lnTo>
                <a:lnTo>
                  <a:pt x="1800" y="2303"/>
                </a:lnTo>
                <a:lnTo>
                  <a:pt x="1800" y="2188"/>
                </a:lnTo>
                <a:lnTo>
                  <a:pt x="1774" y="2118"/>
                </a:lnTo>
                <a:lnTo>
                  <a:pt x="1677" y="2083"/>
                </a:lnTo>
                <a:lnTo>
                  <a:pt x="1615" y="2100"/>
                </a:lnTo>
                <a:lnTo>
                  <a:pt x="1597" y="2162"/>
                </a:lnTo>
                <a:lnTo>
                  <a:pt x="1571" y="2206"/>
                </a:lnTo>
                <a:lnTo>
                  <a:pt x="1483" y="2224"/>
                </a:lnTo>
                <a:lnTo>
                  <a:pt x="1491" y="2180"/>
                </a:lnTo>
                <a:lnTo>
                  <a:pt x="1509" y="2127"/>
                </a:lnTo>
                <a:lnTo>
                  <a:pt x="1483" y="2056"/>
                </a:lnTo>
                <a:lnTo>
                  <a:pt x="1518" y="1985"/>
                </a:lnTo>
                <a:lnTo>
                  <a:pt x="1509" y="1915"/>
                </a:lnTo>
                <a:lnTo>
                  <a:pt x="1465" y="1862"/>
                </a:lnTo>
                <a:lnTo>
                  <a:pt x="1394" y="1835"/>
                </a:lnTo>
                <a:lnTo>
                  <a:pt x="1324" y="1818"/>
                </a:lnTo>
                <a:lnTo>
                  <a:pt x="1262" y="1774"/>
                </a:lnTo>
                <a:lnTo>
                  <a:pt x="1209" y="1791"/>
                </a:lnTo>
                <a:lnTo>
                  <a:pt x="1121" y="1818"/>
                </a:lnTo>
                <a:lnTo>
                  <a:pt x="1024" y="1800"/>
                </a:lnTo>
                <a:lnTo>
                  <a:pt x="971" y="1835"/>
                </a:lnTo>
                <a:lnTo>
                  <a:pt x="900" y="1800"/>
                </a:lnTo>
                <a:lnTo>
                  <a:pt x="891" y="1721"/>
                </a:lnTo>
                <a:lnTo>
                  <a:pt x="891" y="1633"/>
                </a:lnTo>
                <a:lnTo>
                  <a:pt x="944" y="1571"/>
                </a:lnTo>
                <a:lnTo>
                  <a:pt x="988" y="1527"/>
                </a:lnTo>
                <a:lnTo>
                  <a:pt x="944" y="1483"/>
                </a:lnTo>
                <a:lnTo>
                  <a:pt x="856" y="1447"/>
                </a:lnTo>
                <a:lnTo>
                  <a:pt x="838" y="1385"/>
                </a:lnTo>
                <a:lnTo>
                  <a:pt x="838" y="1306"/>
                </a:lnTo>
                <a:lnTo>
                  <a:pt x="803" y="1244"/>
                </a:lnTo>
                <a:lnTo>
                  <a:pt x="741" y="1253"/>
                </a:lnTo>
                <a:lnTo>
                  <a:pt x="618" y="1271"/>
                </a:lnTo>
                <a:lnTo>
                  <a:pt x="530" y="1288"/>
                </a:lnTo>
                <a:lnTo>
                  <a:pt x="450" y="1253"/>
                </a:lnTo>
                <a:lnTo>
                  <a:pt x="388" y="1218"/>
                </a:lnTo>
                <a:lnTo>
                  <a:pt x="353" y="1156"/>
                </a:lnTo>
                <a:lnTo>
                  <a:pt x="291" y="1103"/>
                </a:lnTo>
                <a:lnTo>
                  <a:pt x="230" y="1015"/>
                </a:lnTo>
                <a:lnTo>
                  <a:pt x="185" y="953"/>
                </a:lnTo>
                <a:lnTo>
                  <a:pt x="106" y="891"/>
                </a:lnTo>
                <a:lnTo>
                  <a:pt x="44" y="821"/>
                </a:lnTo>
                <a:lnTo>
                  <a:pt x="0" y="759"/>
                </a:lnTo>
                <a:lnTo>
                  <a:pt x="53" y="697"/>
                </a:lnTo>
                <a:lnTo>
                  <a:pt x="124" y="706"/>
                </a:lnTo>
                <a:lnTo>
                  <a:pt x="185" y="741"/>
                </a:lnTo>
                <a:lnTo>
                  <a:pt x="194" y="688"/>
                </a:lnTo>
                <a:lnTo>
                  <a:pt x="203" y="618"/>
                </a:lnTo>
                <a:lnTo>
                  <a:pt x="291" y="583"/>
                </a:lnTo>
                <a:lnTo>
                  <a:pt x="353" y="583"/>
                </a:lnTo>
                <a:lnTo>
                  <a:pt x="344" y="530"/>
                </a:lnTo>
                <a:lnTo>
                  <a:pt x="362" y="477"/>
                </a:lnTo>
                <a:lnTo>
                  <a:pt x="424" y="468"/>
                </a:lnTo>
                <a:lnTo>
                  <a:pt x="433" y="415"/>
                </a:lnTo>
                <a:lnTo>
                  <a:pt x="362" y="380"/>
                </a:lnTo>
                <a:lnTo>
                  <a:pt x="309" y="344"/>
                </a:lnTo>
                <a:lnTo>
                  <a:pt x="397" y="309"/>
                </a:lnTo>
                <a:lnTo>
                  <a:pt x="450" y="274"/>
                </a:lnTo>
                <a:lnTo>
                  <a:pt x="494" y="221"/>
                </a:lnTo>
                <a:lnTo>
                  <a:pt x="530" y="159"/>
                </a:lnTo>
                <a:lnTo>
                  <a:pt x="609" y="115"/>
                </a:lnTo>
                <a:lnTo>
                  <a:pt x="680" y="97"/>
                </a:lnTo>
                <a:lnTo>
                  <a:pt x="715" y="159"/>
                </a:lnTo>
                <a:lnTo>
                  <a:pt x="768" y="203"/>
                </a:lnTo>
                <a:lnTo>
                  <a:pt x="812" y="177"/>
                </a:lnTo>
                <a:lnTo>
                  <a:pt x="874" y="212"/>
                </a:lnTo>
                <a:lnTo>
                  <a:pt x="900" y="274"/>
                </a:lnTo>
                <a:lnTo>
                  <a:pt x="971" y="256"/>
                </a:lnTo>
                <a:lnTo>
                  <a:pt x="1050" y="274"/>
                </a:lnTo>
                <a:lnTo>
                  <a:pt x="1139" y="291"/>
                </a:lnTo>
                <a:lnTo>
                  <a:pt x="1200" y="256"/>
                </a:lnTo>
                <a:lnTo>
                  <a:pt x="1289" y="327"/>
                </a:lnTo>
                <a:lnTo>
                  <a:pt x="1368" y="335"/>
                </a:lnTo>
                <a:lnTo>
                  <a:pt x="1412" y="291"/>
                </a:lnTo>
                <a:lnTo>
                  <a:pt x="1430" y="238"/>
                </a:lnTo>
                <a:lnTo>
                  <a:pt x="1483" y="274"/>
                </a:lnTo>
                <a:lnTo>
                  <a:pt x="1562" y="238"/>
                </a:lnTo>
                <a:lnTo>
                  <a:pt x="1668" y="238"/>
                </a:lnTo>
                <a:lnTo>
                  <a:pt x="1747" y="221"/>
                </a:lnTo>
                <a:lnTo>
                  <a:pt x="1747" y="159"/>
                </a:lnTo>
                <a:lnTo>
                  <a:pt x="1756" y="88"/>
                </a:lnTo>
                <a:lnTo>
                  <a:pt x="1765" y="35"/>
                </a:lnTo>
                <a:lnTo>
                  <a:pt x="1827" y="0"/>
                </a:lnTo>
                <a:lnTo>
                  <a:pt x="1897" y="53"/>
                </a:lnTo>
                <a:lnTo>
                  <a:pt x="1986" y="27"/>
                </a:lnTo>
                <a:lnTo>
                  <a:pt x="2056" y="27"/>
                </a:lnTo>
                <a:lnTo>
                  <a:pt x="2127" y="88"/>
                </a:lnTo>
                <a:lnTo>
                  <a:pt x="2206" y="115"/>
                </a:lnTo>
                <a:lnTo>
                  <a:pt x="2259" y="115"/>
                </a:lnTo>
                <a:lnTo>
                  <a:pt x="2268" y="212"/>
                </a:lnTo>
                <a:lnTo>
                  <a:pt x="2277" y="274"/>
                </a:lnTo>
                <a:lnTo>
                  <a:pt x="2321" y="335"/>
                </a:lnTo>
                <a:lnTo>
                  <a:pt x="2418" y="362"/>
                </a:lnTo>
                <a:lnTo>
                  <a:pt x="2374" y="406"/>
                </a:lnTo>
                <a:lnTo>
                  <a:pt x="2400" y="503"/>
                </a:lnTo>
                <a:lnTo>
                  <a:pt x="2427" y="609"/>
                </a:lnTo>
                <a:lnTo>
                  <a:pt x="2462" y="671"/>
                </a:lnTo>
                <a:lnTo>
                  <a:pt x="2515" y="741"/>
                </a:lnTo>
                <a:lnTo>
                  <a:pt x="2559" y="812"/>
                </a:lnTo>
                <a:lnTo>
                  <a:pt x="2577" y="865"/>
                </a:lnTo>
                <a:lnTo>
                  <a:pt x="2577" y="918"/>
                </a:lnTo>
                <a:lnTo>
                  <a:pt x="2515" y="927"/>
                </a:lnTo>
                <a:lnTo>
                  <a:pt x="2462" y="900"/>
                </a:lnTo>
                <a:lnTo>
                  <a:pt x="2400" y="900"/>
                </a:lnTo>
                <a:lnTo>
                  <a:pt x="2356" y="891"/>
                </a:lnTo>
                <a:lnTo>
                  <a:pt x="2321" y="962"/>
                </a:lnTo>
                <a:lnTo>
                  <a:pt x="2250" y="1006"/>
                </a:lnTo>
                <a:lnTo>
                  <a:pt x="2206" y="1015"/>
                </a:lnTo>
                <a:lnTo>
                  <a:pt x="2118" y="980"/>
                </a:lnTo>
                <a:lnTo>
                  <a:pt x="2047" y="988"/>
                </a:lnTo>
                <a:lnTo>
                  <a:pt x="2030" y="1068"/>
                </a:lnTo>
                <a:lnTo>
                  <a:pt x="1986" y="1094"/>
                </a:lnTo>
                <a:lnTo>
                  <a:pt x="1933" y="1147"/>
                </a:lnTo>
                <a:lnTo>
                  <a:pt x="1986" y="1200"/>
                </a:lnTo>
                <a:lnTo>
                  <a:pt x="2021" y="1280"/>
                </a:lnTo>
                <a:lnTo>
                  <a:pt x="1986" y="1324"/>
                </a:lnTo>
                <a:lnTo>
                  <a:pt x="1915" y="1368"/>
                </a:lnTo>
                <a:lnTo>
                  <a:pt x="1853" y="1315"/>
                </a:lnTo>
                <a:lnTo>
                  <a:pt x="1792" y="1280"/>
                </a:lnTo>
                <a:lnTo>
                  <a:pt x="1694" y="1306"/>
                </a:lnTo>
                <a:lnTo>
                  <a:pt x="1686" y="1385"/>
                </a:lnTo>
                <a:lnTo>
                  <a:pt x="1712" y="1447"/>
                </a:lnTo>
                <a:lnTo>
                  <a:pt x="1703" y="1509"/>
                </a:lnTo>
                <a:lnTo>
                  <a:pt x="1721" y="1571"/>
                </a:lnTo>
                <a:lnTo>
                  <a:pt x="1783" y="1588"/>
                </a:lnTo>
                <a:lnTo>
                  <a:pt x="1862" y="1615"/>
                </a:lnTo>
                <a:lnTo>
                  <a:pt x="1915" y="1659"/>
                </a:lnTo>
                <a:lnTo>
                  <a:pt x="1906" y="1791"/>
                </a:lnTo>
                <a:lnTo>
                  <a:pt x="1942" y="1853"/>
                </a:lnTo>
                <a:lnTo>
                  <a:pt x="2021" y="1871"/>
                </a:lnTo>
                <a:lnTo>
                  <a:pt x="2083" y="1871"/>
                </a:lnTo>
                <a:lnTo>
                  <a:pt x="2127" y="1915"/>
                </a:lnTo>
                <a:lnTo>
                  <a:pt x="2180" y="1950"/>
                </a:lnTo>
                <a:lnTo>
                  <a:pt x="2242" y="1941"/>
                </a:lnTo>
              </a:path>
            </a:pathLst>
          </a:custGeom>
          <a:solidFill>
            <a:srgbClr val="2ECAFD"/>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CO"/>
          </a:p>
        </p:txBody>
      </p:sp>
      <p:sp>
        <p:nvSpPr>
          <p:cNvPr id="8222" name="Freeform 25">
            <a:extLst>
              <a:ext uri="{FF2B5EF4-FFF2-40B4-BE49-F238E27FC236}">
                <a16:creationId xmlns:a16="http://schemas.microsoft.com/office/drawing/2014/main" id="{6EE4246B-0F7A-40E1-BC75-28E24C92DE63}"/>
              </a:ext>
            </a:extLst>
          </p:cNvPr>
          <p:cNvSpPr>
            <a:spLocks noChangeArrowheads="1"/>
          </p:cNvSpPr>
          <p:nvPr/>
        </p:nvSpPr>
        <p:spPr bwMode="auto">
          <a:xfrm>
            <a:off x="1455738" y="3986213"/>
            <a:ext cx="944563" cy="901700"/>
          </a:xfrm>
          <a:custGeom>
            <a:avLst/>
            <a:gdLst>
              <a:gd name="T0" fmla="*/ 349798 w 2622"/>
              <a:gd name="T1" fmla="*/ 0 h 2506"/>
              <a:gd name="T2" fmla="*/ 320978 w 2622"/>
              <a:gd name="T3" fmla="*/ 18710 h 2506"/>
              <a:gd name="T4" fmla="*/ 289277 w 2622"/>
              <a:gd name="T5" fmla="*/ 0 h 2506"/>
              <a:gd name="T6" fmla="*/ 270184 w 2622"/>
              <a:gd name="T7" fmla="*/ 18710 h 2506"/>
              <a:gd name="T8" fmla="*/ 251091 w 2622"/>
              <a:gd name="T9" fmla="*/ 37781 h 2506"/>
              <a:gd name="T10" fmla="*/ 222631 w 2622"/>
              <a:gd name="T11" fmla="*/ 44257 h 2506"/>
              <a:gd name="T12" fmla="*/ 197054 w 2622"/>
              <a:gd name="T13" fmla="*/ 66566 h 2506"/>
              <a:gd name="T14" fmla="*/ 152744 w 2622"/>
              <a:gd name="T15" fmla="*/ 114062 h 2506"/>
              <a:gd name="T16" fmla="*/ 123924 w 2622"/>
              <a:gd name="T17" fmla="*/ 168034 h 2506"/>
              <a:gd name="T18" fmla="*/ 120682 w 2622"/>
              <a:gd name="T19" fmla="*/ 215890 h 2506"/>
              <a:gd name="T20" fmla="*/ 149502 w 2622"/>
              <a:gd name="T21" fmla="*/ 266624 h 2506"/>
              <a:gd name="T22" fmla="*/ 177961 w 2622"/>
              <a:gd name="T23" fmla="*/ 307643 h 2506"/>
              <a:gd name="T24" fmla="*/ 190570 w 2622"/>
              <a:gd name="T25" fmla="*/ 329952 h 2506"/>
              <a:gd name="T26" fmla="*/ 168595 w 2622"/>
              <a:gd name="T27" fmla="*/ 361616 h 2506"/>
              <a:gd name="T28" fmla="*/ 130409 w 2622"/>
              <a:gd name="T29" fmla="*/ 355499 h 2506"/>
              <a:gd name="T30" fmla="*/ 63403 w 2622"/>
              <a:gd name="T31" fmla="*/ 349022 h 2506"/>
              <a:gd name="T32" fmla="*/ 25577 w 2622"/>
              <a:gd name="T33" fmla="*/ 380686 h 2506"/>
              <a:gd name="T34" fmla="*/ 0 w 2622"/>
              <a:gd name="T35" fmla="*/ 425303 h 2506"/>
              <a:gd name="T36" fmla="*/ 44670 w 2622"/>
              <a:gd name="T37" fmla="*/ 460205 h 2506"/>
              <a:gd name="T38" fmla="*/ 63403 w 2622"/>
              <a:gd name="T39" fmla="*/ 491869 h 2506"/>
              <a:gd name="T40" fmla="*/ 114558 w 2622"/>
              <a:gd name="T41" fmla="*/ 530010 h 2506"/>
              <a:gd name="T42" fmla="*/ 162110 w 2622"/>
              <a:gd name="T43" fmla="*/ 561673 h 2506"/>
              <a:gd name="T44" fmla="*/ 235240 w 2622"/>
              <a:gd name="T45" fmla="*/ 583982 h 2506"/>
              <a:gd name="T46" fmla="*/ 279910 w 2622"/>
              <a:gd name="T47" fmla="*/ 631478 h 2506"/>
              <a:gd name="T48" fmla="*/ 343313 w 2622"/>
              <a:gd name="T49" fmla="*/ 653786 h 2506"/>
              <a:gd name="T50" fmla="*/ 387984 w 2622"/>
              <a:gd name="T51" fmla="*/ 688689 h 2506"/>
              <a:gd name="T52" fmla="*/ 480206 w 2622"/>
              <a:gd name="T53" fmla="*/ 736544 h 2506"/>
              <a:gd name="T54" fmla="*/ 556218 w 2622"/>
              <a:gd name="T55" fmla="*/ 742661 h 2506"/>
              <a:gd name="T56" fmla="*/ 613497 w 2622"/>
              <a:gd name="T57" fmla="*/ 774685 h 2506"/>
              <a:gd name="T58" fmla="*/ 661410 w 2622"/>
              <a:gd name="T59" fmla="*/ 809587 h 2506"/>
              <a:gd name="T60" fmla="*/ 689869 w 2622"/>
              <a:gd name="T61" fmla="*/ 866438 h 2506"/>
              <a:gd name="T62" fmla="*/ 734539 w 2622"/>
              <a:gd name="T63" fmla="*/ 885508 h 2506"/>
              <a:gd name="T64" fmla="*/ 791458 w 2622"/>
              <a:gd name="T65" fmla="*/ 901340 h 2506"/>
              <a:gd name="T66" fmla="*/ 836128 w 2622"/>
              <a:gd name="T67" fmla="*/ 895223 h 2506"/>
              <a:gd name="T68" fmla="*/ 839371 w 2622"/>
              <a:gd name="T69" fmla="*/ 857083 h 2506"/>
              <a:gd name="T70" fmla="*/ 829644 w 2622"/>
              <a:gd name="T71" fmla="*/ 809587 h 2506"/>
              <a:gd name="T72" fmla="*/ 832886 w 2622"/>
              <a:gd name="T73" fmla="*/ 787278 h 2506"/>
              <a:gd name="T74" fmla="*/ 864588 w 2622"/>
              <a:gd name="T75" fmla="*/ 764970 h 2506"/>
              <a:gd name="T76" fmla="*/ 848737 w 2622"/>
              <a:gd name="T77" fmla="*/ 720712 h 2506"/>
              <a:gd name="T78" fmla="*/ 842613 w 2622"/>
              <a:gd name="T79" fmla="*/ 688689 h 2506"/>
              <a:gd name="T80" fmla="*/ 826402 w 2622"/>
              <a:gd name="T81" fmla="*/ 634716 h 2506"/>
              <a:gd name="T82" fmla="*/ 829644 w 2622"/>
              <a:gd name="T83" fmla="*/ 571389 h 2506"/>
              <a:gd name="T84" fmla="*/ 877556 w 2622"/>
              <a:gd name="T85" fmla="*/ 549080 h 2506"/>
              <a:gd name="T86" fmla="*/ 931593 w 2622"/>
              <a:gd name="T87" fmla="*/ 536486 h 2506"/>
              <a:gd name="T88" fmla="*/ 940960 w 2622"/>
              <a:gd name="T89" fmla="*/ 501584 h 2506"/>
              <a:gd name="T90" fmla="*/ 944202 w 2622"/>
              <a:gd name="T91" fmla="*/ 450490 h 2506"/>
              <a:gd name="T92" fmla="*/ 925109 w 2622"/>
              <a:gd name="T93" fmla="*/ 406233 h 2506"/>
              <a:gd name="T94" fmla="*/ 874314 w 2622"/>
              <a:gd name="T95" fmla="*/ 390401 h 2506"/>
              <a:gd name="T96" fmla="*/ 832886 w 2622"/>
              <a:gd name="T97" fmla="*/ 380686 h 2506"/>
              <a:gd name="T98" fmla="*/ 766241 w 2622"/>
              <a:gd name="T99" fmla="*/ 383924 h 2506"/>
              <a:gd name="T100" fmla="*/ 721570 w 2622"/>
              <a:gd name="T101" fmla="*/ 383924 h 2506"/>
              <a:gd name="T102" fmla="*/ 718328 w 2622"/>
              <a:gd name="T103" fmla="*/ 323835 h 2506"/>
              <a:gd name="T104" fmla="*/ 753272 w 2622"/>
              <a:gd name="T105" fmla="*/ 285694 h 2506"/>
              <a:gd name="T106" fmla="*/ 705720 w 2622"/>
              <a:gd name="T107" fmla="*/ 256909 h 2506"/>
              <a:gd name="T108" fmla="*/ 699235 w 2622"/>
              <a:gd name="T109" fmla="*/ 206175 h 2506"/>
              <a:gd name="T110" fmla="*/ 664292 w 2622"/>
              <a:gd name="T111" fmla="*/ 187105 h 2506"/>
              <a:gd name="T112" fmla="*/ 588280 w 2622"/>
              <a:gd name="T113" fmla="*/ 199698 h 2506"/>
              <a:gd name="T114" fmla="*/ 537125 w 2622"/>
              <a:gd name="T115" fmla="*/ 174511 h 2506"/>
              <a:gd name="T116" fmla="*/ 502181 w 2622"/>
              <a:gd name="T117" fmla="*/ 133132 h 2506"/>
              <a:gd name="T118" fmla="*/ 463995 w 2622"/>
              <a:gd name="T119" fmla="*/ 79160 h 2506"/>
              <a:gd name="T120" fmla="*/ 413201 w 2622"/>
              <a:gd name="T121" fmla="*/ 31664 h 2506"/>
              <a:gd name="T122" fmla="*/ 365649 w 2622"/>
              <a:gd name="T123" fmla="*/ 15832 h 250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622" h="2506">
                <a:moveTo>
                  <a:pt x="1015" y="44"/>
                </a:moveTo>
                <a:lnTo>
                  <a:pt x="971" y="0"/>
                </a:lnTo>
                <a:lnTo>
                  <a:pt x="918" y="8"/>
                </a:lnTo>
                <a:lnTo>
                  <a:pt x="891" y="52"/>
                </a:lnTo>
                <a:lnTo>
                  <a:pt x="838" y="52"/>
                </a:lnTo>
                <a:lnTo>
                  <a:pt x="803" y="0"/>
                </a:lnTo>
                <a:lnTo>
                  <a:pt x="750" y="17"/>
                </a:lnTo>
                <a:lnTo>
                  <a:pt x="750" y="52"/>
                </a:lnTo>
                <a:lnTo>
                  <a:pt x="732" y="114"/>
                </a:lnTo>
                <a:lnTo>
                  <a:pt x="697" y="105"/>
                </a:lnTo>
                <a:lnTo>
                  <a:pt x="662" y="88"/>
                </a:lnTo>
                <a:lnTo>
                  <a:pt x="618" y="123"/>
                </a:lnTo>
                <a:lnTo>
                  <a:pt x="627" y="176"/>
                </a:lnTo>
                <a:lnTo>
                  <a:pt x="547" y="185"/>
                </a:lnTo>
                <a:lnTo>
                  <a:pt x="477" y="229"/>
                </a:lnTo>
                <a:lnTo>
                  <a:pt x="424" y="317"/>
                </a:lnTo>
                <a:lnTo>
                  <a:pt x="371" y="405"/>
                </a:lnTo>
                <a:lnTo>
                  <a:pt x="344" y="467"/>
                </a:lnTo>
                <a:lnTo>
                  <a:pt x="327" y="564"/>
                </a:lnTo>
                <a:lnTo>
                  <a:pt x="335" y="600"/>
                </a:lnTo>
                <a:lnTo>
                  <a:pt x="379" y="679"/>
                </a:lnTo>
                <a:lnTo>
                  <a:pt x="415" y="741"/>
                </a:lnTo>
                <a:lnTo>
                  <a:pt x="468" y="785"/>
                </a:lnTo>
                <a:lnTo>
                  <a:pt x="494" y="855"/>
                </a:lnTo>
                <a:lnTo>
                  <a:pt x="538" y="873"/>
                </a:lnTo>
                <a:lnTo>
                  <a:pt x="529" y="917"/>
                </a:lnTo>
                <a:lnTo>
                  <a:pt x="529" y="970"/>
                </a:lnTo>
                <a:lnTo>
                  <a:pt x="468" y="1005"/>
                </a:lnTo>
                <a:lnTo>
                  <a:pt x="424" y="979"/>
                </a:lnTo>
                <a:lnTo>
                  <a:pt x="362" y="988"/>
                </a:lnTo>
                <a:lnTo>
                  <a:pt x="265" y="970"/>
                </a:lnTo>
                <a:lnTo>
                  <a:pt x="176" y="970"/>
                </a:lnTo>
                <a:lnTo>
                  <a:pt x="124" y="997"/>
                </a:lnTo>
                <a:lnTo>
                  <a:pt x="71" y="1058"/>
                </a:lnTo>
                <a:lnTo>
                  <a:pt x="9" y="1120"/>
                </a:lnTo>
                <a:lnTo>
                  <a:pt x="0" y="1182"/>
                </a:lnTo>
                <a:lnTo>
                  <a:pt x="44" y="1252"/>
                </a:lnTo>
                <a:lnTo>
                  <a:pt x="124" y="1279"/>
                </a:lnTo>
                <a:lnTo>
                  <a:pt x="132" y="1323"/>
                </a:lnTo>
                <a:lnTo>
                  <a:pt x="176" y="1367"/>
                </a:lnTo>
                <a:lnTo>
                  <a:pt x="265" y="1411"/>
                </a:lnTo>
                <a:lnTo>
                  <a:pt x="318" y="1473"/>
                </a:lnTo>
                <a:lnTo>
                  <a:pt x="362" y="1517"/>
                </a:lnTo>
                <a:lnTo>
                  <a:pt x="450" y="1561"/>
                </a:lnTo>
                <a:lnTo>
                  <a:pt x="556" y="1623"/>
                </a:lnTo>
                <a:lnTo>
                  <a:pt x="653" y="1623"/>
                </a:lnTo>
                <a:lnTo>
                  <a:pt x="697" y="1676"/>
                </a:lnTo>
                <a:lnTo>
                  <a:pt x="777" y="1755"/>
                </a:lnTo>
                <a:lnTo>
                  <a:pt x="847" y="1800"/>
                </a:lnTo>
                <a:lnTo>
                  <a:pt x="953" y="1817"/>
                </a:lnTo>
                <a:lnTo>
                  <a:pt x="997" y="1879"/>
                </a:lnTo>
                <a:lnTo>
                  <a:pt x="1077" y="1914"/>
                </a:lnTo>
                <a:lnTo>
                  <a:pt x="1183" y="2003"/>
                </a:lnTo>
                <a:lnTo>
                  <a:pt x="1333" y="2047"/>
                </a:lnTo>
                <a:lnTo>
                  <a:pt x="1456" y="2038"/>
                </a:lnTo>
                <a:lnTo>
                  <a:pt x="1544" y="2064"/>
                </a:lnTo>
                <a:lnTo>
                  <a:pt x="1633" y="2108"/>
                </a:lnTo>
                <a:lnTo>
                  <a:pt x="1703" y="2153"/>
                </a:lnTo>
                <a:lnTo>
                  <a:pt x="1774" y="2205"/>
                </a:lnTo>
                <a:lnTo>
                  <a:pt x="1836" y="2250"/>
                </a:lnTo>
                <a:lnTo>
                  <a:pt x="1880" y="2338"/>
                </a:lnTo>
                <a:lnTo>
                  <a:pt x="1915" y="2408"/>
                </a:lnTo>
                <a:lnTo>
                  <a:pt x="1941" y="2461"/>
                </a:lnTo>
                <a:lnTo>
                  <a:pt x="2039" y="2461"/>
                </a:lnTo>
                <a:lnTo>
                  <a:pt x="2118" y="2479"/>
                </a:lnTo>
                <a:lnTo>
                  <a:pt x="2197" y="2505"/>
                </a:lnTo>
                <a:lnTo>
                  <a:pt x="2286" y="2470"/>
                </a:lnTo>
                <a:lnTo>
                  <a:pt x="2321" y="2488"/>
                </a:lnTo>
                <a:lnTo>
                  <a:pt x="2339" y="2444"/>
                </a:lnTo>
                <a:lnTo>
                  <a:pt x="2330" y="2382"/>
                </a:lnTo>
                <a:lnTo>
                  <a:pt x="2303" y="2329"/>
                </a:lnTo>
                <a:lnTo>
                  <a:pt x="2303" y="2250"/>
                </a:lnTo>
                <a:lnTo>
                  <a:pt x="2259" y="2205"/>
                </a:lnTo>
                <a:lnTo>
                  <a:pt x="2312" y="2188"/>
                </a:lnTo>
                <a:lnTo>
                  <a:pt x="2392" y="2170"/>
                </a:lnTo>
                <a:lnTo>
                  <a:pt x="2400" y="2126"/>
                </a:lnTo>
                <a:lnTo>
                  <a:pt x="2374" y="2082"/>
                </a:lnTo>
                <a:lnTo>
                  <a:pt x="2356" y="2003"/>
                </a:lnTo>
                <a:lnTo>
                  <a:pt x="2365" y="1941"/>
                </a:lnTo>
                <a:lnTo>
                  <a:pt x="2339" y="1914"/>
                </a:lnTo>
                <a:lnTo>
                  <a:pt x="2312" y="1853"/>
                </a:lnTo>
                <a:lnTo>
                  <a:pt x="2294" y="1764"/>
                </a:lnTo>
                <a:lnTo>
                  <a:pt x="2294" y="1667"/>
                </a:lnTo>
                <a:lnTo>
                  <a:pt x="2303" y="1588"/>
                </a:lnTo>
                <a:lnTo>
                  <a:pt x="2356" y="1544"/>
                </a:lnTo>
                <a:lnTo>
                  <a:pt x="2436" y="1526"/>
                </a:lnTo>
                <a:lnTo>
                  <a:pt x="2515" y="1517"/>
                </a:lnTo>
                <a:lnTo>
                  <a:pt x="2586" y="1491"/>
                </a:lnTo>
                <a:lnTo>
                  <a:pt x="2594" y="1447"/>
                </a:lnTo>
                <a:lnTo>
                  <a:pt x="2612" y="1394"/>
                </a:lnTo>
                <a:lnTo>
                  <a:pt x="2586" y="1323"/>
                </a:lnTo>
                <a:lnTo>
                  <a:pt x="2621" y="1252"/>
                </a:lnTo>
                <a:lnTo>
                  <a:pt x="2612" y="1182"/>
                </a:lnTo>
                <a:lnTo>
                  <a:pt x="2568" y="1129"/>
                </a:lnTo>
                <a:lnTo>
                  <a:pt x="2497" y="1102"/>
                </a:lnTo>
                <a:lnTo>
                  <a:pt x="2427" y="1085"/>
                </a:lnTo>
                <a:lnTo>
                  <a:pt x="2365" y="1041"/>
                </a:lnTo>
                <a:lnTo>
                  <a:pt x="2312" y="1058"/>
                </a:lnTo>
                <a:lnTo>
                  <a:pt x="2224" y="1085"/>
                </a:lnTo>
                <a:lnTo>
                  <a:pt x="2127" y="1067"/>
                </a:lnTo>
                <a:lnTo>
                  <a:pt x="2074" y="1102"/>
                </a:lnTo>
                <a:lnTo>
                  <a:pt x="2003" y="1067"/>
                </a:lnTo>
                <a:lnTo>
                  <a:pt x="1994" y="988"/>
                </a:lnTo>
                <a:lnTo>
                  <a:pt x="1994" y="900"/>
                </a:lnTo>
                <a:lnTo>
                  <a:pt x="2047" y="838"/>
                </a:lnTo>
                <a:lnTo>
                  <a:pt x="2091" y="794"/>
                </a:lnTo>
                <a:lnTo>
                  <a:pt x="2047" y="750"/>
                </a:lnTo>
                <a:lnTo>
                  <a:pt x="1959" y="714"/>
                </a:lnTo>
                <a:lnTo>
                  <a:pt x="1941" y="652"/>
                </a:lnTo>
                <a:lnTo>
                  <a:pt x="1941" y="573"/>
                </a:lnTo>
                <a:lnTo>
                  <a:pt x="1906" y="511"/>
                </a:lnTo>
                <a:lnTo>
                  <a:pt x="1844" y="520"/>
                </a:lnTo>
                <a:lnTo>
                  <a:pt x="1721" y="538"/>
                </a:lnTo>
                <a:lnTo>
                  <a:pt x="1633" y="555"/>
                </a:lnTo>
                <a:lnTo>
                  <a:pt x="1553" y="520"/>
                </a:lnTo>
                <a:lnTo>
                  <a:pt x="1491" y="485"/>
                </a:lnTo>
                <a:lnTo>
                  <a:pt x="1456" y="423"/>
                </a:lnTo>
                <a:lnTo>
                  <a:pt x="1394" y="370"/>
                </a:lnTo>
                <a:lnTo>
                  <a:pt x="1333" y="282"/>
                </a:lnTo>
                <a:lnTo>
                  <a:pt x="1288" y="220"/>
                </a:lnTo>
                <a:lnTo>
                  <a:pt x="1209" y="158"/>
                </a:lnTo>
                <a:lnTo>
                  <a:pt x="1147" y="88"/>
                </a:lnTo>
                <a:lnTo>
                  <a:pt x="1103" y="26"/>
                </a:lnTo>
                <a:lnTo>
                  <a:pt x="1015" y="44"/>
                </a:lnTo>
              </a:path>
            </a:pathLst>
          </a:custGeom>
          <a:solidFill>
            <a:srgbClr val="208DB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CO"/>
          </a:p>
        </p:txBody>
      </p:sp>
      <p:sp>
        <p:nvSpPr>
          <p:cNvPr id="8223" name="Freeform 26">
            <a:extLst>
              <a:ext uri="{FF2B5EF4-FFF2-40B4-BE49-F238E27FC236}">
                <a16:creationId xmlns:a16="http://schemas.microsoft.com/office/drawing/2014/main" id="{C27EB7D0-7E1A-4640-870F-EB62464953C1}"/>
              </a:ext>
            </a:extLst>
          </p:cNvPr>
          <p:cNvSpPr>
            <a:spLocks noChangeArrowheads="1"/>
          </p:cNvSpPr>
          <p:nvPr/>
        </p:nvSpPr>
        <p:spPr bwMode="auto">
          <a:xfrm>
            <a:off x="2270126" y="4471989"/>
            <a:ext cx="1401763" cy="739775"/>
          </a:xfrm>
          <a:custGeom>
            <a:avLst/>
            <a:gdLst>
              <a:gd name="T0" fmla="*/ 82817 w 3893"/>
              <a:gd name="T1" fmla="*/ 434654 h 2056"/>
              <a:gd name="T2" fmla="*/ 146190 w 3893"/>
              <a:gd name="T3" fmla="*/ 450845 h 2056"/>
              <a:gd name="T4" fmla="*/ 200200 w 3893"/>
              <a:gd name="T5" fmla="*/ 437892 h 2056"/>
              <a:gd name="T6" fmla="*/ 263933 w 3893"/>
              <a:gd name="T7" fmla="*/ 450845 h 2056"/>
              <a:gd name="T8" fmla="*/ 314704 w 3893"/>
              <a:gd name="T9" fmla="*/ 390397 h 2056"/>
              <a:gd name="T10" fmla="*/ 352871 w 3893"/>
              <a:gd name="T11" fmla="*/ 371327 h 2056"/>
              <a:gd name="T12" fmla="*/ 419485 w 3893"/>
              <a:gd name="T13" fmla="*/ 393635 h 2056"/>
              <a:gd name="T14" fmla="*/ 476736 w 3893"/>
              <a:gd name="T15" fmla="*/ 437892 h 2056"/>
              <a:gd name="T16" fmla="*/ 543350 w 3893"/>
              <a:gd name="T17" fmla="*/ 488626 h 2056"/>
              <a:gd name="T18" fmla="*/ 680177 w 3893"/>
              <a:gd name="T19" fmla="*/ 542598 h 2056"/>
              <a:gd name="T20" fmla="*/ 753272 w 3893"/>
              <a:gd name="T21" fmla="*/ 558789 h 2056"/>
              <a:gd name="T22" fmla="*/ 835729 w 3893"/>
              <a:gd name="T23" fmla="*/ 552313 h 2056"/>
              <a:gd name="T24" fmla="*/ 886499 w 3893"/>
              <a:gd name="T25" fmla="*/ 561668 h 2056"/>
              <a:gd name="T26" fmla="*/ 950232 w 3893"/>
              <a:gd name="T27" fmla="*/ 606284 h 2056"/>
              <a:gd name="T28" fmla="*/ 1020086 w 3893"/>
              <a:gd name="T29" fmla="*/ 609523 h 2056"/>
              <a:gd name="T30" fmla="*/ 1067616 w 3893"/>
              <a:gd name="T31" fmla="*/ 666733 h 2056"/>
              <a:gd name="T32" fmla="*/ 1124867 w 3893"/>
              <a:gd name="T33" fmla="*/ 701635 h 2056"/>
              <a:gd name="T34" fmla="*/ 1185359 w 3893"/>
              <a:gd name="T35" fmla="*/ 739415 h 2056"/>
              <a:gd name="T36" fmla="*/ 1337670 w 3893"/>
              <a:gd name="T37" fmla="*/ 647663 h 2056"/>
              <a:gd name="T38" fmla="*/ 1286900 w 3893"/>
              <a:gd name="T39" fmla="*/ 609523 h 2056"/>
              <a:gd name="T40" fmla="*/ 1239370 w 3893"/>
              <a:gd name="T41" fmla="*/ 609523 h 2056"/>
              <a:gd name="T42" fmla="*/ 1188600 w 3893"/>
              <a:gd name="T43" fmla="*/ 564906 h 2056"/>
              <a:gd name="T44" fmla="*/ 1137470 w 3893"/>
              <a:gd name="T45" fmla="*/ 574621 h 2056"/>
              <a:gd name="T46" fmla="*/ 1086699 w 3893"/>
              <a:gd name="T47" fmla="*/ 568144 h 2056"/>
              <a:gd name="T48" fmla="*/ 1061494 w 3893"/>
              <a:gd name="T49" fmla="*/ 530004 h 2056"/>
              <a:gd name="T50" fmla="*/ 1051772 w 3893"/>
              <a:gd name="T51" fmla="*/ 491864 h 2056"/>
              <a:gd name="T52" fmla="*/ 1007483 w 3893"/>
              <a:gd name="T53" fmla="*/ 444369 h 2056"/>
              <a:gd name="T54" fmla="*/ 924667 w 3893"/>
              <a:gd name="T55" fmla="*/ 441130 h 2056"/>
              <a:gd name="T56" fmla="*/ 915305 w 3893"/>
              <a:gd name="T57" fmla="*/ 380682 h 2056"/>
              <a:gd name="T58" fmla="*/ 873896 w 3893"/>
              <a:gd name="T59" fmla="*/ 349018 h 2056"/>
              <a:gd name="T60" fmla="*/ 829247 w 3893"/>
              <a:gd name="T61" fmla="*/ 342902 h 2056"/>
              <a:gd name="T62" fmla="*/ 816645 w 3893"/>
              <a:gd name="T63" fmla="*/ 298285 h 2056"/>
              <a:gd name="T64" fmla="*/ 800802 w 3893"/>
              <a:gd name="T65" fmla="*/ 256906 h 2056"/>
              <a:gd name="T66" fmla="*/ 718345 w 3893"/>
              <a:gd name="T67" fmla="*/ 244313 h 2056"/>
              <a:gd name="T68" fmla="*/ 664334 w 3893"/>
              <a:gd name="T69" fmla="*/ 209411 h 2056"/>
              <a:gd name="T70" fmla="*/ 600601 w 3893"/>
              <a:gd name="T71" fmla="*/ 206173 h 2056"/>
              <a:gd name="T72" fmla="*/ 537228 w 3893"/>
              <a:gd name="T73" fmla="*/ 199696 h 2056"/>
              <a:gd name="T74" fmla="*/ 505182 w 3893"/>
              <a:gd name="T75" fmla="*/ 145724 h 2056"/>
              <a:gd name="T76" fmla="*/ 441809 w 3893"/>
              <a:gd name="T77" fmla="*/ 133131 h 2056"/>
              <a:gd name="T78" fmla="*/ 400401 w 3893"/>
              <a:gd name="T79" fmla="*/ 152201 h 2056"/>
              <a:gd name="T80" fmla="*/ 337028 w 3893"/>
              <a:gd name="T81" fmla="*/ 168033 h 2056"/>
              <a:gd name="T82" fmla="*/ 283017 w 3893"/>
              <a:gd name="T83" fmla="*/ 161916 h 2056"/>
              <a:gd name="T84" fmla="*/ 235127 w 3893"/>
              <a:gd name="T85" fmla="*/ 110822 h 2056"/>
              <a:gd name="T86" fmla="*/ 222525 w 3893"/>
              <a:gd name="T87" fmla="*/ 12593 h 2056"/>
              <a:gd name="T88" fmla="*/ 158792 w 3893"/>
              <a:gd name="T89" fmla="*/ 28425 h 2056"/>
              <a:gd name="T90" fmla="*/ 92179 w 3893"/>
              <a:gd name="T91" fmla="*/ 60089 h 2056"/>
              <a:gd name="T92" fmla="*/ 15843 w 3893"/>
              <a:gd name="T93" fmla="*/ 85635 h 2056"/>
              <a:gd name="T94" fmla="*/ 19084 w 3893"/>
              <a:gd name="T95" fmla="*/ 180986 h 2056"/>
              <a:gd name="T96" fmla="*/ 34927 w 3893"/>
              <a:gd name="T97" fmla="*/ 234958 h 2056"/>
              <a:gd name="T98" fmla="*/ 47890 w 3893"/>
              <a:gd name="T99" fmla="*/ 295046 h 2056"/>
              <a:gd name="T100" fmla="*/ 15843 w 3893"/>
              <a:gd name="T101" fmla="*/ 323831 h 2056"/>
              <a:gd name="T102" fmla="*/ 28806 w 3893"/>
              <a:gd name="T103" fmla="*/ 393635 h 205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3893" h="2056">
                <a:moveTo>
                  <a:pt x="97" y="1182"/>
                </a:moveTo>
                <a:lnTo>
                  <a:pt x="159" y="1200"/>
                </a:lnTo>
                <a:lnTo>
                  <a:pt x="230" y="1208"/>
                </a:lnTo>
                <a:lnTo>
                  <a:pt x="283" y="1244"/>
                </a:lnTo>
                <a:lnTo>
                  <a:pt x="335" y="1253"/>
                </a:lnTo>
                <a:lnTo>
                  <a:pt x="406" y="1253"/>
                </a:lnTo>
                <a:lnTo>
                  <a:pt x="477" y="1270"/>
                </a:lnTo>
                <a:lnTo>
                  <a:pt x="459" y="1217"/>
                </a:lnTo>
                <a:lnTo>
                  <a:pt x="556" y="1217"/>
                </a:lnTo>
                <a:lnTo>
                  <a:pt x="618" y="1244"/>
                </a:lnTo>
                <a:lnTo>
                  <a:pt x="671" y="1288"/>
                </a:lnTo>
                <a:lnTo>
                  <a:pt x="733" y="1253"/>
                </a:lnTo>
                <a:lnTo>
                  <a:pt x="794" y="1244"/>
                </a:lnTo>
                <a:lnTo>
                  <a:pt x="865" y="1244"/>
                </a:lnTo>
                <a:lnTo>
                  <a:pt x="874" y="1085"/>
                </a:lnTo>
                <a:lnTo>
                  <a:pt x="936" y="1094"/>
                </a:lnTo>
                <a:lnTo>
                  <a:pt x="944" y="1058"/>
                </a:lnTo>
                <a:lnTo>
                  <a:pt x="980" y="1032"/>
                </a:lnTo>
                <a:lnTo>
                  <a:pt x="1059" y="1076"/>
                </a:lnTo>
                <a:lnTo>
                  <a:pt x="1121" y="1103"/>
                </a:lnTo>
                <a:lnTo>
                  <a:pt x="1165" y="1094"/>
                </a:lnTo>
                <a:lnTo>
                  <a:pt x="1218" y="1147"/>
                </a:lnTo>
                <a:lnTo>
                  <a:pt x="1280" y="1155"/>
                </a:lnTo>
                <a:lnTo>
                  <a:pt x="1324" y="1217"/>
                </a:lnTo>
                <a:lnTo>
                  <a:pt x="1377" y="1261"/>
                </a:lnTo>
                <a:lnTo>
                  <a:pt x="1421" y="1323"/>
                </a:lnTo>
                <a:lnTo>
                  <a:pt x="1509" y="1358"/>
                </a:lnTo>
                <a:lnTo>
                  <a:pt x="1642" y="1438"/>
                </a:lnTo>
                <a:lnTo>
                  <a:pt x="1800" y="1420"/>
                </a:lnTo>
                <a:lnTo>
                  <a:pt x="1889" y="1508"/>
                </a:lnTo>
                <a:lnTo>
                  <a:pt x="1959" y="1517"/>
                </a:lnTo>
                <a:lnTo>
                  <a:pt x="2039" y="1553"/>
                </a:lnTo>
                <a:lnTo>
                  <a:pt x="2092" y="1553"/>
                </a:lnTo>
                <a:lnTo>
                  <a:pt x="2153" y="1579"/>
                </a:lnTo>
                <a:lnTo>
                  <a:pt x="2233" y="1579"/>
                </a:lnTo>
                <a:lnTo>
                  <a:pt x="2321" y="1535"/>
                </a:lnTo>
                <a:lnTo>
                  <a:pt x="2374" y="1561"/>
                </a:lnTo>
                <a:lnTo>
                  <a:pt x="2427" y="1570"/>
                </a:lnTo>
                <a:lnTo>
                  <a:pt x="2462" y="1561"/>
                </a:lnTo>
                <a:lnTo>
                  <a:pt x="2533" y="1614"/>
                </a:lnTo>
                <a:lnTo>
                  <a:pt x="2577" y="1667"/>
                </a:lnTo>
                <a:lnTo>
                  <a:pt x="2639" y="1685"/>
                </a:lnTo>
                <a:lnTo>
                  <a:pt x="2718" y="1711"/>
                </a:lnTo>
                <a:lnTo>
                  <a:pt x="2780" y="1641"/>
                </a:lnTo>
                <a:lnTo>
                  <a:pt x="2833" y="1694"/>
                </a:lnTo>
                <a:lnTo>
                  <a:pt x="2868" y="1773"/>
                </a:lnTo>
                <a:lnTo>
                  <a:pt x="2904" y="1817"/>
                </a:lnTo>
                <a:lnTo>
                  <a:pt x="2965" y="1853"/>
                </a:lnTo>
                <a:lnTo>
                  <a:pt x="3018" y="1861"/>
                </a:lnTo>
                <a:lnTo>
                  <a:pt x="3080" y="1905"/>
                </a:lnTo>
                <a:lnTo>
                  <a:pt x="3124" y="1950"/>
                </a:lnTo>
                <a:lnTo>
                  <a:pt x="3186" y="1967"/>
                </a:lnTo>
                <a:lnTo>
                  <a:pt x="3257" y="2003"/>
                </a:lnTo>
                <a:lnTo>
                  <a:pt x="3292" y="2055"/>
                </a:lnTo>
                <a:lnTo>
                  <a:pt x="3892" y="1853"/>
                </a:lnTo>
                <a:lnTo>
                  <a:pt x="3795" y="1826"/>
                </a:lnTo>
                <a:lnTo>
                  <a:pt x="3715" y="1800"/>
                </a:lnTo>
                <a:lnTo>
                  <a:pt x="3671" y="1755"/>
                </a:lnTo>
                <a:lnTo>
                  <a:pt x="3636" y="1729"/>
                </a:lnTo>
                <a:lnTo>
                  <a:pt x="3574" y="1694"/>
                </a:lnTo>
                <a:lnTo>
                  <a:pt x="3530" y="1729"/>
                </a:lnTo>
                <a:lnTo>
                  <a:pt x="3495" y="1685"/>
                </a:lnTo>
                <a:lnTo>
                  <a:pt x="3442" y="1694"/>
                </a:lnTo>
                <a:lnTo>
                  <a:pt x="3380" y="1658"/>
                </a:lnTo>
                <a:lnTo>
                  <a:pt x="3407" y="1614"/>
                </a:lnTo>
                <a:lnTo>
                  <a:pt x="3301" y="1570"/>
                </a:lnTo>
                <a:lnTo>
                  <a:pt x="3239" y="1579"/>
                </a:lnTo>
                <a:lnTo>
                  <a:pt x="3204" y="1553"/>
                </a:lnTo>
                <a:lnTo>
                  <a:pt x="3159" y="1597"/>
                </a:lnTo>
                <a:lnTo>
                  <a:pt x="3124" y="1570"/>
                </a:lnTo>
                <a:lnTo>
                  <a:pt x="3062" y="1605"/>
                </a:lnTo>
                <a:lnTo>
                  <a:pt x="3018" y="1579"/>
                </a:lnTo>
                <a:lnTo>
                  <a:pt x="3001" y="1526"/>
                </a:lnTo>
                <a:lnTo>
                  <a:pt x="2948" y="1526"/>
                </a:lnTo>
                <a:lnTo>
                  <a:pt x="2948" y="1473"/>
                </a:lnTo>
                <a:lnTo>
                  <a:pt x="2904" y="1438"/>
                </a:lnTo>
                <a:lnTo>
                  <a:pt x="2895" y="1385"/>
                </a:lnTo>
                <a:lnTo>
                  <a:pt x="2921" y="1367"/>
                </a:lnTo>
                <a:lnTo>
                  <a:pt x="2912" y="1297"/>
                </a:lnTo>
                <a:lnTo>
                  <a:pt x="2859" y="1253"/>
                </a:lnTo>
                <a:lnTo>
                  <a:pt x="2798" y="1235"/>
                </a:lnTo>
                <a:lnTo>
                  <a:pt x="2701" y="1235"/>
                </a:lnTo>
                <a:lnTo>
                  <a:pt x="2621" y="1191"/>
                </a:lnTo>
                <a:lnTo>
                  <a:pt x="2568" y="1226"/>
                </a:lnTo>
                <a:lnTo>
                  <a:pt x="2542" y="1182"/>
                </a:lnTo>
                <a:lnTo>
                  <a:pt x="2515" y="1120"/>
                </a:lnTo>
                <a:lnTo>
                  <a:pt x="2542" y="1058"/>
                </a:lnTo>
                <a:lnTo>
                  <a:pt x="2533" y="997"/>
                </a:lnTo>
                <a:lnTo>
                  <a:pt x="2480" y="953"/>
                </a:lnTo>
                <a:lnTo>
                  <a:pt x="2427" y="970"/>
                </a:lnTo>
                <a:lnTo>
                  <a:pt x="2409" y="917"/>
                </a:lnTo>
                <a:lnTo>
                  <a:pt x="2365" y="926"/>
                </a:lnTo>
                <a:lnTo>
                  <a:pt x="2303" y="953"/>
                </a:lnTo>
                <a:lnTo>
                  <a:pt x="2242" y="926"/>
                </a:lnTo>
                <a:lnTo>
                  <a:pt x="2242" y="882"/>
                </a:lnTo>
                <a:lnTo>
                  <a:pt x="2268" y="829"/>
                </a:lnTo>
                <a:lnTo>
                  <a:pt x="2250" y="785"/>
                </a:lnTo>
                <a:lnTo>
                  <a:pt x="2189" y="767"/>
                </a:lnTo>
                <a:lnTo>
                  <a:pt x="2224" y="714"/>
                </a:lnTo>
                <a:lnTo>
                  <a:pt x="2118" y="653"/>
                </a:lnTo>
                <a:lnTo>
                  <a:pt x="2065" y="661"/>
                </a:lnTo>
                <a:lnTo>
                  <a:pt x="1995" y="679"/>
                </a:lnTo>
                <a:lnTo>
                  <a:pt x="1950" y="635"/>
                </a:lnTo>
                <a:lnTo>
                  <a:pt x="1880" y="644"/>
                </a:lnTo>
                <a:lnTo>
                  <a:pt x="1845" y="582"/>
                </a:lnTo>
                <a:lnTo>
                  <a:pt x="1783" y="600"/>
                </a:lnTo>
                <a:lnTo>
                  <a:pt x="1730" y="555"/>
                </a:lnTo>
                <a:lnTo>
                  <a:pt x="1668" y="573"/>
                </a:lnTo>
                <a:lnTo>
                  <a:pt x="1589" y="591"/>
                </a:lnTo>
                <a:lnTo>
                  <a:pt x="1553" y="529"/>
                </a:lnTo>
                <a:lnTo>
                  <a:pt x="1492" y="555"/>
                </a:lnTo>
                <a:lnTo>
                  <a:pt x="1439" y="494"/>
                </a:lnTo>
                <a:lnTo>
                  <a:pt x="1403" y="458"/>
                </a:lnTo>
                <a:lnTo>
                  <a:pt x="1403" y="405"/>
                </a:lnTo>
                <a:lnTo>
                  <a:pt x="1342" y="370"/>
                </a:lnTo>
                <a:lnTo>
                  <a:pt x="1297" y="379"/>
                </a:lnTo>
                <a:lnTo>
                  <a:pt x="1227" y="370"/>
                </a:lnTo>
                <a:lnTo>
                  <a:pt x="1209" y="414"/>
                </a:lnTo>
                <a:lnTo>
                  <a:pt x="1165" y="432"/>
                </a:lnTo>
                <a:lnTo>
                  <a:pt x="1112" y="423"/>
                </a:lnTo>
                <a:lnTo>
                  <a:pt x="1068" y="450"/>
                </a:lnTo>
                <a:lnTo>
                  <a:pt x="1033" y="467"/>
                </a:lnTo>
                <a:lnTo>
                  <a:pt x="936" y="467"/>
                </a:lnTo>
                <a:lnTo>
                  <a:pt x="900" y="423"/>
                </a:lnTo>
                <a:lnTo>
                  <a:pt x="856" y="458"/>
                </a:lnTo>
                <a:lnTo>
                  <a:pt x="786" y="450"/>
                </a:lnTo>
                <a:lnTo>
                  <a:pt x="715" y="405"/>
                </a:lnTo>
                <a:lnTo>
                  <a:pt x="653" y="388"/>
                </a:lnTo>
                <a:lnTo>
                  <a:pt x="653" y="308"/>
                </a:lnTo>
                <a:lnTo>
                  <a:pt x="644" y="220"/>
                </a:lnTo>
                <a:lnTo>
                  <a:pt x="644" y="105"/>
                </a:lnTo>
                <a:lnTo>
                  <a:pt x="618" y="35"/>
                </a:lnTo>
                <a:lnTo>
                  <a:pt x="521" y="0"/>
                </a:lnTo>
                <a:lnTo>
                  <a:pt x="459" y="17"/>
                </a:lnTo>
                <a:lnTo>
                  <a:pt x="441" y="79"/>
                </a:lnTo>
                <a:lnTo>
                  <a:pt x="415" y="123"/>
                </a:lnTo>
                <a:lnTo>
                  <a:pt x="327" y="141"/>
                </a:lnTo>
                <a:lnTo>
                  <a:pt x="256" y="167"/>
                </a:lnTo>
                <a:lnTo>
                  <a:pt x="177" y="176"/>
                </a:lnTo>
                <a:lnTo>
                  <a:pt x="97" y="194"/>
                </a:lnTo>
                <a:lnTo>
                  <a:pt x="44" y="238"/>
                </a:lnTo>
                <a:lnTo>
                  <a:pt x="35" y="317"/>
                </a:lnTo>
                <a:lnTo>
                  <a:pt x="35" y="414"/>
                </a:lnTo>
                <a:lnTo>
                  <a:pt x="53" y="503"/>
                </a:lnTo>
                <a:lnTo>
                  <a:pt x="80" y="564"/>
                </a:lnTo>
                <a:lnTo>
                  <a:pt x="106" y="591"/>
                </a:lnTo>
                <a:lnTo>
                  <a:pt x="97" y="653"/>
                </a:lnTo>
                <a:lnTo>
                  <a:pt x="115" y="732"/>
                </a:lnTo>
                <a:lnTo>
                  <a:pt x="141" y="776"/>
                </a:lnTo>
                <a:lnTo>
                  <a:pt x="133" y="820"/>
                </a:lnTo>
                <a:lnTo>
                  <a:pt x="53" y="838"/>
                </a:lnTo>
                <a:lnTo>
                  <a:pt x="0" y="855"/>
                </a:lnTo>
                <a:lnTo>
                  <a:pt x="44" y="900"/>
                </a:lnTo>
                <a:lnTo>
                  <a:pt x="44" y="979"/>
                </a:lnTo>
                <a:lnTo>
                  <a:pt x="71" y="1032"/>
                </a:lnTo>
                <a:lnTo>
                  <a:pt x="80" y="1094"/>
                </a:lnTo>
                <a:lnTo>
                  <a:pt x="62" y="1138"/>
                </a:lnTo>
                <a:lnTo>
                  <a:pt x="97" y="1182"/>
                </a:lnTo>
              </a:path>
            </a:pathLst>
          </a:custGeom>
          <a:solidFill>
            <a:srgbClr val="7ADDFD"/>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CO"/>
          </a:p>
        </p:txBody>
      </p:sp>
      <p:sp>
        <p:nvSpPr>
          <p:cNvPr id="8224" name="Freeform 27">
            <a:extLst>
              <a:ext uri="{FF2B5EF4-FFF2-40B4-BE49-F238E27FC236}">
                <a16:creationId xmlns:a16="http://schemas.microsoft.com/office/drawing/2014/main" id="{E25980C4-7C9B-4AA7-8477-6004C8C738C3}"/>
              </a:ext>
            </a:extLst>
          </p:cNvPr>
          <p:cNvSpPr>
            <a:spLocks noChangeArrowheads="1"/>
          </p:cNvSpPr>
          <p:nvPr/>
        </p:nvSpPr>
        <p:spPr bwMode="auto">
          <a:xfrm>
            <a:off x="2616200" y="3856039"/>
            <a:ext cx="2122488" cy="1379537"/>
          </a:xfrm>
          <a:custGeom>
            <a:avLst/>
            <a:gdLst>
              <a:gd name="T0" fmla="*/ 1182040 w 5895"/>
              <a:gd name="T1" fmla="*/ 1302817 h 3830"/>
              <a:gd name="T2" fmla="*/ 1245409 w 5895"/>
              <a:gd name="T3" fmla="*/ 1328391 h 3830"/>
              <a:gd name="T4" fmla="*/ 1350543 w 5895"/>
              <a:gd name="T5" fmla="*/ 1360088 h 3830"/>
              <a:gd name="T6" fmla="*/ 1435875 w 5895"/>
              <a:gd name="T7" fmla="*/ 1328391 h 3830"/>
              <a:gd name="T8" fmla="*/ 1518326 w 5895"/>
              <a:gd name="T9" fmla="*/ 1331632 h 3830"/>
              <a:gd name="T10" fmla="*/ 1616979 w 5895"/>
              <a:gd name="T11" fmla="*/ 1379178 h 3830"/>
              <a:gd name="T12" fmla="*/ 1686829 w 5895"/>
              <a:gd name="T13" fmla="*/ 1344239 h 3830"/>
              <a:gd name="T14" fmla="*/ 1766400 w 5895"/>
              <a:gd name="T15" fmla="*/ 1302817 h 3830"/>
              <a:gd name="T16" fmla="*/ 1826528 w 5895"/>
              <a:gd name="T17" fmla="*/ 1232940 h 3830"/>
              <a:gd name="T18" fmla="*/ 1906099 w 5895"/>
              <a:gd name="T19" fmla="*/ 1207726 h 3830"/>
              <a:gd name="T20" fmla="*/ 1972708 w 5895"/>
              <a:gd name="T21" fmla="*/ 1131365 h 3830"/>
              <a:gd name="T22" fmla="*/ 2045798 w 5895"/>
              <a:gd name="T23" fmla="*/ 1080578 h 3830"/>
              <a:gd name="T24" fmla="*/ 2112767 w 5895"/>
              <a:gd name="T25" fmla="*/ 1029791 h 3830"/>
              <a:gd name="T26" fmla="*/ 2049038 w 5895"/>
              <a:gd name="T27" fmla="*/ 1035914 h 3830"/>
              <a:gd name="T28" fmla="*/ 1982429 w 5895"/>
              <a:gd name="T29" fmla="*/ 1013942 h 3830"/>
              <a:gd name="T30" fmla="*/ 1928422 w 5895"/>
              <a:gd name="T31" fmla="*/ 962795 h 3830"/>
              <a:gd name="T32" fmla="*/ 1871174 w 5895"/>
              <a:gd name="T33" fmla="*/ 927856 h 3830"/>
              <a:gd name="T34" fmla="*/ 1833009 w 5895"/>
              <a:gd name="T35" fmla="*/ 877069 h 3830"/>
              <a:gd name="T36" fmla="*/ 1775761 w 5895"/>
              <a:gd name="T37" fmla="*/ 823040 h 3830"/>
              <a:gd name="T38" fmla="*/ 1718513 w 5895"/>
              <a:gd name="T39" fmla="*/ 810434 h 3830"/>
              <a:gd name="T40" fmla="*/ 1670987 w 5895"/>
              <a:gd name="T41" fmla="*/ 753163 h 3830"/>
              <a:gd name="T42" fmla="*/ 1607258 w 5895"/>
              <a:gd name="T43" fmla="*/ 699134 h 3830"/>
              <a:gd name="T44" fmla="*/ 1505724 w 5895"/>
              <a:gd name="T45" fmla="*/ 673560 h 3830"/>
              <a:gd name="T46" fmla="*/ 1458198 w 5895"/>
              <a:gd name="T47" fmla="*/ 702376 h 3830"/>
              <a:gd name="T48" fmla="*/ 1407071 w 5895"/>
              <a:gd name="T49" fmla="*/ 756405 h 3830"/>
              <a:gd name="T50" fmla="*/ 1315619 w 5895"/>
              <a:gd name="T51" fmla="*/ 730831 h 3830"/>
              <a:gd name="T52" fmla="*/ 1223446 w 5895"/>
              <a:gd name="T53" fmla="*/ 660954 h 3830"/>
              <a:gd name="T54" fmla="*/ 1182040 w 5895"/>
              <a:gd name="T55" fmla="*/ 591076 h 3830"/>
              <a:gd name="T56" fmla="*/ 1124793 w 5895"/>
              <a:gd name="T57" fmla="*/ 533806 h 3830"/>
              <a:gd name="T58" fmla="*/ 985094 w 5895"/>
              <a:gd name="T59" fmla="*/ 514715 h 3830"/>
              <a:gd name="T60" fmla="*/ 877079 w 5895"/>
              <a:gd name="T61" fmla="*/ 448080 h 3830"/>
              <a:gd name="T62" fmla="*/ 749982 w 5895"/>
              <a:gd name="T63" fmla="*/ 419264 h 3830"/>
              <a:gd name="T64" fmla="*/ 699215 w 5895"/>
              <a:gd name="T65" fmla="*/ 295358 h 3830"/>
              <a:gd name="T66" fmla="*/ 661050 w 5895"/>
              <a:gd name="T67" fmla="*/ 158845 h 3830"/>
              <a:gd name="T68" fmla="*/ 670411 w 5895"/>
              <a:gd name="T69" fmla="*/ 34939 h 3830"/>
              <a:gd name="T70" fmla="*/ 536833 w 5895"/>
              <a:gd name="T71" fmla="*/ 19090 h 3830"/>
              <a:gd name="T72" fmla="*/ 530712 w 5895"/>
              <a:gd name="T73" fmla="*/ 104816 h 3830"/>
              <a:gd name="T74" fmla="*/ 447901 w 5895"/>
              <a:gd name="T75" fmla="*/ 158845 h 3830"/>
              <a:gd name="T76" fmla="*/ 393893 w 5895"/>
              <a:gd name="T77" fmla="*/ 238448 h 3830"/>
              <a:gd name="T78" fmla="*/ 317923 w 5895"/>
              <a:gd name="T79" fmla="*/ 324173 h 3830"/>
              <a:gd name="T80" fmla="*/ 238352 w 5895"/>
              <a:gd name="T81" fmla="*/ 422506 h 3830"/>
              <a:gd name="T82" fmla="*/ 171743 w 5895"/>
              <a:gd name="T83" fmla="*/ 508592 h 3830"/>
              <a:gd name="T84" fmla="*/ 73090 w 5895"/>
              <a:gd name="T85" fmla="*/ 562621 h 3830"/>
              <a:gd name="T86" fmla="*/ 25563 w 5895"/>
              <a:gd name="T87" fmla="*/ 619531 h 3830"/>
              <a:gd name="T88" fmla="*/ 73090 w 5895"/>
              <a:gd name="T89" fmla="*/ 727589 h 3830"/>
              <a:gd name="T90" fmla="*/ 158782 w 5895"/>
              <a:gd name="T91" fmla="*/ 762528 h 3830"/>
              <a:gd name="T92" fmla="*/ 212789 w 5895"/>
              <a:gd name="T93" fmla="*/ 807192 h 3830"/>
              <a:gd name="T94" fmla="*/ 295600 w 5895"/>
              <a:gd name="T95" fmla="*/ 832765 h 3830"/>
              <a:gd name="T96" fmla="*/ 371930 w 5895"/>
              <a:gd name="T97" fmla="*/ 861221 h 3830"/>
              <a:gd name="T98" fmla="*/ 441780 w 5895"/>
              <a:gd name="T99" fmla="*/ 892918 h 3830"/>
              <a:gd name="T100" fmla="*/ 460863 w 5895"/>
              <a:gd name="T101" fmla="*/ 950188 h 3830"/>
              <a:gd name="T102" fmla="*/ 527472 w 5895"/>
              <a:gd name="T103" fmla="*/ 966037 h 3830"/>
              <a:gd name="T104" fmla="*/ 559156 w 5895"/>
              <a:gd name="T105" fmla="*/ 1020066 h 3830"/>
              <a:gd name="T106" fmla="*/ 626125 w 5895"/>
              <a:gd name="T107" fmla="*/ 1061488 h 3830"/>
              <a:gd name="T108" fmla="*/ 705336 w 5895"/>
              <a:gd name="T109" fmla="*/ 1109033 h 3830"/>
              <a:gd name="T110" fmla="*/ 715057 w 5895"/>
              <a:gd name="T111" fmla="*/ 1166304 h 3830"/>
              <a:gd name="T112" fmla="*/ 778426 w 5895"/>
              <a:gd name="T113" fmla="*/ 1182152 h 3830"/>
              <a:gd name="T114" fmla="*/ 842154 w 5895"/>
              <a:gd name="T115" fmla="*/ 1182152 h 3830"/>
              <a:gd name="T116" fmla="*/ 912004 w 5895"/>
              <a:gd name="T117" fmla="*/ 1223575 h 3830"/>
              <a:gd name="T118" fmla="*/ 975372 w 5895"/>
              <a:gd name="T119" fmla="*/ 1248788 h 3830"/>
              <a:gd name="T120" fmla="*/ 1086627 w 5895"/>
              <a:gd name="T121" fmla="*/ 1290210 h 383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5895" h="3830">
                <a:moveTo>
                  <a:pt x="3133" y="3573"/>
                </a:moveTo>
                <a:lnTo>
                  <a:pt x="3195" y="3573"/>
                </a:lnTo>
                <a:lnTo>
                  <a:pt x="3195" y="3617"/>
                </a:lnTo>
                <a:lnTo>
                  <a:pt x="3283" y="3617"/>
                </a:lnTo>
                <a:lnTo>
                  <a:pt x="3283" y="3688"/>
                </a:lnTo>
                <a:lnTo>
                  <a:pt x="3345" y="3662"/>
                </a:lnTo>
                <a:lnTo>
                  <a:pt x="3398" y="3706"/>
                </a:lnTo>
                <a:lnTo>
                  <a:pt x="3459" y="3688"/>
                </a:lnTo>
                <a:lnTo>
                  <a:pt x="3539" y="3662"/>
                </a:lnTo>
                <a:lnTo>
                  <a:pt x="3592" y="3697"/>
                </a:lnTo>
                <a:lnTo>
                  <a:pt x="3662" y="3723"/>
                </a:lnTo>
                <a:lnTo>
                  <a:pt x="3751" y="3776"/>
                </a:lnTo>
                <a:lnTo>
                  <a:pt x="3838" y="3750"/>
                </a:lnTo>
                <a:lnTo>
                  <a:pt x="3882" y="3706"/>
                </a:lnTo>
                <a:lnTo>
                  <a:pt x="3917" y="3662"/>
                </a:lnTo>
                <a:lnTo>
                  <a:pt x="3988" y="3688"/>
                </a:lnTo>
                <a:lnTo>
                  <a:pt x="4050" y="3741"/>
                </a:lnTo>
                <a:lnTo>
                  <a:pt x="4120" y="3767"/>
                </a:lnTo>
                <a:lnTo>
                  <a:pt x="4173" y="3750"/>
                </a:lnTo>
                <a:lnTo>
                  <a:pt x="4217" y="3697"/>
                </a:lnTo>
                <a:lnTo>
                  <a:pt x="4279" y="3715"/>
                </a:lnTo>
                <a:lnTo>
                  <a:pt x="4359" y="3759"/>
                </a:lnTo>
                <a:lnTo>
                  <a:pt x="4429" y="3820"/>
                </a:lnTo>
                <a:lnTo>
                  <a:pt x="4491" y="3829"/>
                </a:lnTo>
                <a:lnTo>
                  <a:pt x="4544" y="3767"/>
                </a:lnTo>
                <a:lnTo>
                  <a:pt x="4588" y="3697"/>
                </a:lnTo>
                <a:lnTo>
                  <a:pt x="4632" y="3679"/>
                </a:lnTo>
                <a:lnTo>
                  <a:pt x="4685" y="3732"/>
                </a:lnTo>
                <a:lnTo>
                  <a:pt x="4738" y="3750"/>
                </a:lnTo>
                <a:lnTo>
                  <a:pt x="4809" y="3759"/>
                </a:lnTo>
                <a:lnTo>
                  <a:pt x="4862" y="3679"/>
                </a:lnTo>
                <a:lnTo>
                  <a:pt x="4906" y="3617"/>
                </a:lnTo>
                <a:lnTo>
                  <a:pt x="4914" y="3547"/>
                </a:lnTo>
                <a:lnTo>
                  <a:pt x="4941" y="3476"/>
                </a:lnTo>
                <a:lnTo>
                  <a:pt x="5012" y="3441"/>
                </a:lnTo>
                <a:lnTo>
                  <a:pt x="5073" y="3423"/>
                </a:lnTo>
                <a:lnTo>
                  <a:pt x="5091" y="3353"/>
                </a:lnTo>
                <a:lnTo>
                  <a:pt x="5126" y="3309"/>
                </a:lnTo>
                <a:lnTo>
                  <a:pt x="5215" y="3335"/>
                </a:lnTo>
                <a:lnTo>
                  <a:pt x="5294" y="3353"/>
                </a:lnTo>
                <a:lnTo>
                  <a:pt x="5382" y="3317"/>
                </a:lnTo>
                <a:lnTo>
                  <a:pt x="5409" y="3238"/>
                </a:lnTo>
                <a:lnTo>
                  <a:pt x="5435" y="3176"/>
                </a:lnTo>
                <a:lnTo>
                  <a:pt x="5479" y="3141"/>
                </a:lnTo>
                <a:lnTo>
                  <a:pt x="5541" y="3115"/>
                </a:lnTo>
                <a:lnTo>
                  <a:pt x="5568" y="3053"/>
                </a:lnTo>
                <a:lnTo>
                  <a:pt x="5594" y="3026"/>
                </a:lnTo>
                <a:lnTo>
                  <a:pt x="5682" y="3000"/>
                </a:lnTo>
                <a:lnTo>
                  <a:pt x="5815" y="3000"/>
                </a:lnTo>
                <a:lnTo>
                  <a:pt x="5885" y="2973"/>
                </a:lnTo>
                <a:lnTo>
                  <a:pt x="5894" y="2903"/>
                </a:lnTo>
                <a:lnTo>
                  <a:pt x="5868" y="2859"/>
                </a:lnTo>
                <a:lnTo>
                  <a:pt x="5815" y="2850"/>
                </a:lnTo>
                <a:lnTo>
                  <a:pt x="5770" y="2876"/>
                </a:lnTo>
                <a:lnTo>
                  <a:pt x="5735" y="2850"/>
                </a:lnTo>
                <a:lnTo>
                  <a:pt x="5691" y="2876"/>
                </a:lnTo>
                <a:lnTo>
                  <a:pt x="5656" y="2850"/>
                </a:lnTo>
                <a:lnTo>
                  <a:pt x="5612" y="2832"/>
                </a:lnTo>
                <a:lnTo>
                  <a:pt x="5559" y="2841"/>
                </a:lnTo>
                <a:lnTo>
                  <a:pt x="5506" y="2815"/>
                </a:lnTo>
                <a:lnTo>
                  <a:pt x="5462" y="2770"/>
                </a:lnTo>
                <a:lnTo>
                  <a:pt x="5435" y="2726"/>
                </a:lnTo>
                <a:lnTo>
                  <a:pt x="5391" y="2717"/>
                </a:lnTo>
                <a:lnTo>
                  <a:pt x="5356" y="2673"/>
                </a:lnTo>
                <a:lnTo>
                  <a:pt x="5303" y="2682"/>
                </a:lnTo>
                <a:lnTo>
                  <a:pt x="5285" y="2620"/>
                </a:lnTo>
                <a:lnTo>
                  <a:pt x="5259" y="2559"/>
                </a:lnTo>
                <a:lnTo>
                  <a:pt x="5197" y="2576"/>
                </a:lnTo>
                <a:lnTo>
                  <a:pt x="5197" y="2523"/>
                </a:lnTo>
                <a:lnTo>
                  <a:pt x="5170" y="2453"/>
                </a:lnTo>
                <a:lnTo>
                  <a:pt x="5126" y="2470"/>
                </a:lnTo>
                <a:lnTo>
                  <a:pt x="5091" y="2435"/>
                </a:lnTo>
                <a:lnTo>
                  <a:pt x="5082" y="2373"/>
                </a:lnTo>
                <a:lnTo>
                  <a:pt x="5029" y="2373"/>
                </a:lnTo>
                <a:lnTo>
                  <a:pt x="4994" y="2320"/>
                </a:lnTo>
                <a:lnTo>
                  <a:pt x="4932" y="2285"/>
                </a:lnTo>
                <a:lnTo>
                  <a:pt x="4879" y="2303"/>
                </a:lnTo>
                <a:lnTo>
                  <a:pt x="4835" y="2320"/>
                </a:lnTo>
                <a:lnTo>
                  <a:pt x="4809" y="2232"/>
                </a:lnTo>
                <a:lnTo>
                  <a:pt x="4773" y="2250"/>
                </a:lnTo>
                <a:lnTo>
                  <a:pt x="4729" y="2215"/>
                </a:lnTo>
                <a:lnTo>
                  <a:pt x="4729" y="2162"/>
                </a:lnTo>
                <a:lnTo>
                  <a:pt x="4694" y="2100"/>
                </a:lnTo>
                <a:lnTo>
                  <a:pt x="4641" y="2091"/>
                </a:lnTo>
                <a:lnTo>
                  <a:pt x="4614" y="2029"/>
                </a:lnTo>
                <a:lnTo>
                  <a:pt x="4588" y="1959"/>
                </a:lnTo>
                <a:lnTo>
                  <a:pt x="4517" y="1897"/>
                </a:lnTo>
                <a:lnTo>
                  <a:pt x="4464" y="1941"/>
                </a:lnTo>
                <a:lnTo>
                  <a:pt x="4359" y="1879"/>
                </a:lnTo>
                <a:lnTo>
                  <a:pt x="4288" y="1835"/>
                </a:lnTo>
                <a:lnTo>
                  <a:pt x="4226" y="1809"/>
                </a:lnTo>
                <a:lnTo>
                  <a:pt x="4182" y="1870"/>
                </a:lnTo>
                <a:lnTo>
                  <a:pt x="4138" y="1817"/>
                </a:lnTo>
                <a:lnTo>
                  <a:pt x="4094" y="1826"/>
                </a:lnTo>
                <a:lnTo>
                  <a:pt x="4041" y="1888"/>
                </a:lnTo>
                <a:lnTo>
                  <a:pt x="4050" y="1950"/>
                </a:lnTo>
                <a:lnTo>
                  <a:pt x="4014" y="2003"/>
                </a:lnTo>
                <a:lnTo>
                  <a:pt x="3961" y="2012"/>
                </a:lnTo>
                <a:lnTo>
                  <a:pt x="3917" y="2047"/>
                </a:lnTo>
                <a:lnTo>
                  <a:pt x="3908" y="2100"/>
                </a:lnTo>
                <a:lnTo>
                  <a:pt x="3838" y="2135"/>
                </a:lnTo>
                <a:lnTo>
                  <a:pt x="3759" y="2117"/>
                </a:lnTo>
                <a:lnTo>
                  <a:pt x="3706" y="2091"/>
                </a:lnTo>
                <a:lnTo>
                  <a:pt x="3654" y="2029"/>
                </a:lnTo>
                <a:lnTo>
                  <a:pt x="3574" y="1994"/>
                </a:lnTo>
                <a:lnTo>
                  <a:pt x="3521" y="1959"/>
                </a:lnTo>
                <a:lnTo>
                  <a:pt x="3442" y="1888"/>
                </a:lnTo>
                <a:lnTo>
                  <a:pt x="3398" y="1835"/>
                </a:lnTo>
                <a:lnTo>
                  <a:pt x="3389" y="1747"/>
                </a:lnTo>
                <a:lnTo>
                  <a:pt x="3345" y="1729"/>
                </a:lnTo>
                <a:lnTo>
                  <a:pt x="3327" y="1667"/>
                </a:lnTo>
                <a:lnTo>
                  <a:pt x="3283" y="1641"/>
                </a:lnTo>
                <a:lnTo>
                  <a:pt x="3221" y="1623"/>
                </a:lnTo>
                <a:lnTo>
                  <a:pt x="3221" y="1570"/>
                </a:lnTo>
                <a:lnTo>
                  <a:pt x="3186" y="1509"/>
                </a:lnTo>
                <a:lnTo>
                  <a:pt x="3124" y="1482"/>
                </a:lnTo>
                <a:lnTo>
                  <a:pt x="3115" y="1376"/>
                </a:lnTo>
                <a:lnTo>
                  <a:pt x="2965" y="1385"/>
                </a:lnTo>
                <a:lnTo>
                  <a:pt x="2850" y="1412"/>
                </a:lnTo>
                <a:lnTo>
                  <a:pt x="2736" y="1429"/>
                </a:lnTo>
                <a:lnTo>
                  <a:pt x="2648" y="1394"/>
                </a:lnTo>
                <a:lnTo>
                  <a:pt x="2577" y="1341"/>
                </a:lnTo>
                <a:lnTo>
                  <a:pt x="2497" y="1306"/>
                </a:lnTo>
                <a:lnTo>
                  <a:pt x="2436" y="1244"/>
                </a:lnTo>
                <a:lnTo>
                  <a:pt x="2339" y="1217"/>
                </a:lnTo>
                <a:lnTo>
                  <a:pt x="2242" y="1200"/>
                </a:lnTo>
                <a:lnTo>
                  <a:pt x="2153" y="1217"/>
                </a:lnTo>
                <a:lnTo>
                  <a:pt x="2083" y="1164"/>
                </a:lnTo>
                <a:lnTo>
                  <a:pt x="2003" y="1085"/>
                </a:lnTo>
                <a:lnTo>
                  <a:pt x="1977" y="1014"/>
                </a:lnTo>
                <a:lnTo>
                  <a:pt x="1933" y="962"/>
                </a:lnTo>
                <a:lnTo>
                  <a:pt x="1942" y="820"/>
                </a:lnTo>
                <a:lnTo>
                  <a:pt x="1906" y="723"/>
                </a:lnTo>
                <a:lnTo>
                  <a:pt x="1862" y="635"/>
                </a:lnTo>
                <a:lnTo>
                  <a:pt x="1862" y="529"/>
                </a:lnTo>
                <a:lnTo>
                  <a:pt x="1836" y="441"/>
                </a:lnTo>
                <a:lnTo>
                  <a:pt x="1889" y="379"/>
                </a:lnTo>
                <a:lnTo>
                  <a:pt x="1942" y="273"/>
                </a:lnTo>
                <a:lnTo>
                  <a:pt x="1924" y="159"/>
                </a:lnTo>
                <a:lnTo>
                  <a:pt x="1862" y="97"/>
                </a:lnTo>
                <a:lnTo>
                  <a:pt x="1747" y="35"/>
                </a:lnTo>
                <a:lnTo>
                  <a:pt x="1641" y="0"/>
                </a:lnTo>
                <a:lnTo>
                  <a:pt x="1536" y="0"/>
                </a:lnTo>
                <a:lnTo>
                  <a:pt x="1491" y="53"/>
                </a:lnTo>
                <a:lnTo>
                  <a:pt x="1412" y="141"/>
                </a:lnTo>
                <a:lnTo>
                  <a:pt x="1386" y="194"/>
                </a:lnTo>
                <a:lnTo>
                  <a:pt x="1430" y="247"/>
                </a:lnTo>
                <a:lnTo>
                  <a:pt x="1474" y="291"/>
                </a:lnTo>
                <a:lnTo>
                  <a:pt x="1456" y="344"/>
                </a:lnTo>
                <a:lnTo>
                  <a:pt x="1386" y="414"/>
                </a:lnTo>
                <a:lnTo>
                  <a:pt x="1288" y="467"/>
                </a:lnTo>
                <a:lnTo>
                  <a:pt x="1244" y="441"/>
                </a:lnTo>
                <a:lnTo>
                  <a:pt x="1183" y="432"/>
                </a:lnTo>
                <a:lnTo>
                  <a:pt x="1156" y="476"/>
                </a:lnTo>
                <a:lnTo>
                  <a:pt x="1138" y="564"/>
                </a:lnTo>
                <a:lnTo>
                  <a:pt x="1094" y="662"/>
                </a:lnTo>
                <a:lnTo>
                  <a:pt x="1033" y="732"/>
                </a:lnTo>
                <a:lnTo>
                  <a:pt x="980" y="767"/>
                </a:lnTo>
                <a:lnTo>
                  <a:pt x="944" y="838"/>
                </a:lnTo>
                <a:lnTo>
                  <a:pt x="883" y="900"/>
                </a:lnTo>
                <a:lnTo>
                  <a:pt x="838" y="970"/>
                </a:lnTo>
                <a:lnTo>
                  <a:pt x="803" y="1050"/>
                </a:lnTo>
                <a:lnTo>
                  <a:pt x="706" y="1103"/>
                </a:lnTo>
                <a:lnTo>
                  <a:pt x="662" y="1173"/>
                </a:lnTo>
                <a:lnTo>
                  <a:pt x="600" y="1226"/>
                </a:lnTo>
                <a:lnTo>
                  <a:pt x="547" y="1279"/>
                </a:lnTo>
                <a:lnTo>
                  <a:pt x="530" y="1359"/>
                </a:lnTo>
                <a:lnTo>
                  <a:pt x="477" y="1412"/>
                </a:lnTo>
                <a:lnTo>
                  <a:pt x="397" y="1482"/>
                </a:lnTo>
                <a:lnTo>
                  <a:pt x="335" y="1562"/>
                </a:lnTo>
                <a:lnTo>
                  <a:pt x="247" y="1588"/>
                </a:lnTo>
                <a:lnTo>
                  <a:pt x="203" y="1562"/>
                </a:lnTo>
                <a:lnTo>
                  <a:pt x="124" y="1570"/>
                </a:lnTo>
                <a:lnTo>
                  <a:pt x="115" y="1614"/>
                </a:lnTo>
                <a:lnTo>
                  <a:pt x="88" y="1650"/>
                </a:lnTo>
                <a:lnTo>
                  <a:pt x="71" y="1720"/>
                </a:lnTo>
                <a:lnTo>
                  <a:pt x="27" y="1765"/>
                </a:lnTo>
                <a:lnTo>
                  <a:pt x="0" y="1835"/>
                </a:lnTo>
                <a:lnTo>
                  <a:pt x="88" y="1915"/>
                </a:lnTo>
                <a:lnTo>
                  <a:pt x="203" y="2020"/>
                </a:lnTo>
                <a:lnTo>
                  <a:pt x="265" y="2082"/>
                </a:lnTo>
                <a:lnTo>
                  <a:pt x="335" y="2091"/>
                </a:lnTo>
                <a:lnTo>
                  <a:pt x="380" y="2082"/>
                </a:lnTo>
                <a:lnTo>
                  <a:pt x="441" y="2117"/>
                </a:lnTo>
                <a:lnTo>
                  <a:pt x="441" y="2170"/>
                </a:lnTo>
                <a:lnTo>
                  <a:pt x="477" y="2206"/>
                </a:lnTo>
                <a:lnTo>
                  <a:pt x="530" y="2267"/>
                </a:lnTo>
                <a:lnTo>
                  <a:pt x="591" y="2241"/>
                </a:lnTo>
                <a:lnTo>
                  <a:pt x="627" y="2303"/>
                </a:lnTo>
                <a:lnTo>
                  <a:pt x="706" y="2285"/>
                </a:lnTo>
                <a:lnTo>
                  <a:pt x="768" y="2267"/>
                </a:lnTo>
                <a:lnTo>
                  <a:pt x="821" y="2312"/>
                </a:lnTo>
                <a:lnTo>
                  <a:pt x="883" y="2294"/>
                </a:lnTo>
                <a:lnTo>
                  <a:pt x="918" y="2356"/>
                </a:lnTo>
                <a:lnTo>
                  <a:pt x="988" y="2347"/>
                </a:lnTo>
                <a:lnTo>
                  <a:pt x="1033" y="2391"/>
                </a:lnTo>
                <a:lnTo>
                  <a:pt x="1103" y="2373"/>
                </a:lnTo>
                <a:lnTo>
                  <a:pt x="1156" y="2365"/>
                </a:lnTo>
                <a:lnTo>
                  <a:pt x="1262" y="2426"/>
                </a:lnTo>
                <a:lnTo>
                  <a:pt x="1227" y="2479"/>
                </a:lnTo>
                <a:lnTo>
                  <a:pt x="1288" y="2497"/>
                </a:lnTo>
                <a:lnTo>
                  <a:pt x="1306" y="2541"/>
                </a:lnTo>
                <a:lnTo>
                  <a:pt x="1280" y="2594"/>
                </a:lnTo>
                <a:lnTo>
                  <a:pt x="1280" y="2638"/>
                </a:lnTo>
                <a:lnTo>
                  <a:pt x="1341" y="2665"/>
                </a:lnTo>
                <a:lnTo>
                  <a:pt x="1403" y="2638"/>
                </a:lnTo>
                <a:lnTo>
                  <a:pt x="1447" y="2629"/>
                </a:lnTo>
                <a:lnTo>
                  <a:pt x="1465" y="2682"/>
                </a:lnTo>
                <a:lnTo>
                  <a:pt x="1518" y="2665"/>
                </a:lnTo>
                <a:lnTo>
                  <a:pt x="1571" y="2709"/>
                </a:lnTo>
                <a:lnTo>
                  <a:pt x="1580" y="2770"/>
                </a:lnTo>
                <a:lnTo>
                  <a:pt x="1553" y="2832"/>
                </a:lnTo>
                <a:lnTo>
                  <a:pt x="1580" y="2894"/>
                </a:lnTo>
                <a:lnTo>
                  <a:pt x="1606" y="2938"/>
                </a:lnTo>
                <a:lnTo>
                  <a:pt x="1659" y="2903"/>
                </a:lnTo>
                <a:lnTo>
                  <a:pt x="1739" y="2947"/>
                </a:lnTo>
                <a:lnTo>
                  <a:pt x="1836" y="2947"/>
                </a:lnTo>
                <a:lnTo>
                  <a:pt x="1897" y="2965"/>
                </a:lnTo>
                <a:lnTo>
                  <a:pt x="1950" y="3009"/>
                </a:lnTo>
                <a:lnTo>
                  <a:pt x="1959" y="3079"/>
                </a:lnTo>
                <a:lnTo>
                  <a:pt x="1933" y="3097"/>
                </a:lnTo>
                <a:lnTo>
                  <a:pt x="1942" y="3150"/>
                </a:lnTo>
                <a:lnTo>
                  <a:pt x="1986" y="3185"/>
                </a:lnTo>
                <a:lnTo>
                  <a:pt x="1986" y="3238"/>
                </a:lnTo>
                <a:lnTo>
                  <a:pt x="2039" y="3238"/>
                </a:lnTo>
                <a:lnTo>
                  <a:pt x="2056" y="3291"/>
                </a:lnTo>
                <a:lnTo>
                  <a:pt x="2100" y="3317"/>
                </a:lnTo>
                <a:lnTo>
                  <a:pt x="2162" y="3282"/>
                </a:lnTo>
                <a:lnTo>
                  <a:pt x="2197" y="3309"/>
                </a:lnTo>
                <a:lnTo>
                  <a:pt x="2242" y="3265"/>
                </a:lnTo>
                <a:lnTo>
                  <a:pt x="2277" y="3291"/>
                </a:lnTo>
                <a:lnTo>
                  <a:pt x="2339" y="3282"/>
                </a:lnTo>
                <a:lnTo>
                  <a:pt x="2445" y="3326"/>
                </a:lnTo>
                <a:lnTo>
                  <a:pt x="2418" y="3370"/>
                </a:lnTo>
                <a:lnTo>
                  <a:pt x="2480" y="3406"/>
                </a:lnTo>
                <a:lnTo>
                  <a:pt x="2533" y="3397"/>
                </a:lnTo>
                <a:lnTo>
                  <a:pt x="2568" y="3441"/>
                </a:lnTo>
                <a:lnTo>
                  <a:pt x="2612" y="3406"/>
                </a:lnTo>
                <a:lnTo>
                  <a:pt x="2674" y="3441"/>
                </a:lnTo>
                <a:lnTo>
                  <a:pt x="2709" y="3467"/>
                </a:lnTo>
                <a:lnTo>
                  <a:pt x="2753" y="3512"/>
                </a:lnTo>
                <a:lnTo>
                  <a:pt x="2833" y="3538"/>
                </a:lnTo>
                <a:lnTo>
                  <a:pt x="2930" y="3565"/>
                </a:lnTo>
                <a:lnTo>
                  <a:pt x="3018" y="3582"/>
                </a:lnTo>
                <a:lnTo>
                  <a:pt x="3071" y="3556"/>
                </a:lnTo>
                <a:lnTo>
                  <a:pt x="3133" y="3573"/>
                </a:lnTo>
              </a:path>
            </a:pathLst>
          </a:custGeom>
          <a:solidFill>
            <a:srgbClr val="17647E"/>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CO"/>
          </a:p>
        </p:txBody>
      </p:sp>
      <p:sp>
        <p:nvSpPr>
          <p:cNvPr id="8225" name="Freeform 28">
            <a:extLst>
              <a:ext uri="{FF2B5EF4-FFF2-40B4-BE49-F238E27FC236}">
                <a16:creationId xmlns:a16="http://schemas.microsoft.com/office/drawing/2014/main" id="{9E3B9178-652B-4C07-BFF7-9119AEC2E4C7}"/>
              </a:ext>
            </a:extLst>
          </p:cNvPr>
          <p:cNvSpPr>
            <a:spLocks noChangeArrowheads="1"/>
          </p:cNvSpPr>
          <p:nvPr/>
        </p:nvSpPr>
        <p:spPr bwMode="auto">
          <a:xfrm>
            <a:off x="3736976" y="3805239"/>
            <a:ext cx="1547813" cy="904875"/>
          </a:xfrm>
          <a:custGeom>
            <a:avLst/>
            <a:gdLst>
              <a:gd name="T0" fmla="*/ 1280601 w 4298"/>
              <a:gd name="T1" fmla="*/ 9355 h 2515"/>
              <a:gd name="T2" fmla="*/ 1245669 w 4298"/>
              <a:gd name="T3" fmla="*/ 63323 h 2515"/>
              <a:gd name="T4" fmla="*/ 1204255 w 4298"/>
              <a:gd name="T5" fmla="*/ 47492 h 2515"/>
              <a:gd name="T6" fmla="*/ 1140513 w 4298"/>
              <a:gd name="T7" fmla="*/ 37778 h 2515"/>
              <a:gd name="T8" fmla="*/ 1080372 w 4298"/>
              <a:gd name="T9" fmla="*/ 21947 h 2515"/>
              <a:gd name="T10" fmla="*/ 1023112 w 4298"/>
              <a:gd name="T11" fmla="*/ 25185 h 2515"/>
              <a:gd name="T12" fmla="*/ 975216 w 4298"/>
              <a:gd name="T13" fmla="*/ 0 h 2515"/>
              <a:gd name="T14" fmla="*/ 915075 w 4298"/>
              <a:gd name="T15" fmla="*/ 19069 h 2515"/>
              <a:gd name="T16" fmla="*/ 867179 w 4298"/>
              <a:gd name="T17" fmla="*/ 41016 h 2515"/>
              <a:gd name="T18" fmla="*/ 787951 w 4298"/>
              <a:gd name="T19" fmla="*/ 25185 h 2515"/>
              <a:gd name="T20" fmla="*/ 692518 w 4298"/>
              <a:gd name="T21" fmla="*/ 56847 h 2515"/>
              <a:gd name="T22" fmla="*/ 606809 w 4298"/>
              <a:gd name="T23" fmla="*/ 37778 h 2515"/>
              <a:gd name="T24" fmla="*/ 575118 w 4298"/>
              <a:gd name="T25" fmla="*/ 66561 h 2515"/>
              <a:gd name="T26" fmla="*/ 492290 w 4298"/>
              <a:gd name="T27" fmla="*/ 101461 h 2515"/>
              <a:gd name="T28" fmla="*/ 435030 w 4298"/>
              <a:gd name="T29" fmla="*/ 123768 h 2515"/>
              <a:gd name="T30" fmla="*/ 390735 w 4298"/>
              <a:gd name="T31" fmla="*/ 148954 h 2515"/>
              <a:gd name="T32" fmla="*/ 304665 w 4298"/>
              <a:gd name="T33" fmla="*/ 164784 h 2515"/>
              <a:gd name="T34" fmla="*/ 269733 w 4298"/>
              <a:gd name="T35" fmla="*/ 218753 h 2515"/>
              <a:gd name="T36" fmla="*/ 219316 w 4298"/>
              <a:gd name="T37" fmla="*/ 241060 h 2515"/>
              <a:gd name="T38" fmla="*/ 133606 w 4298"/>
              <a:gd name="T39" fmla="*/ 260129 h 2515"/>
              <a:gd name="T40" fmla="*/ 69864 w 4298"/>
              <a:gd name="T41" fmla="*/ 250775 h 2515"/>
              <a:gd name="T42" fmla="*/ 0 w 4298"/>
              <a:gd name="T43" fmla="*/ 266605 h 2515"/>
              <a:gd name="T44" fmla="*/ 25569 w 4298"/>
              <a:gd name="T45" fmla="*/ 593656 h 2515"/>
              <a:gd name="T46" fmla="*/ 60501 w 4298"/>
              <a:gd name="T47" fmla="*/ 641148 h 2515"/>
              <a:gd name="T48" fmla="*/ 98674 w 4298"/>
              <a:gd name="T49" fmla="*/ 679286 h 2515"/>
              <a:gd name="T50" fmla="*/ 146210 w 4298"/>
              <a:gd name="T51" fmla="*/ 755562 h 2515"/>
              <a:gd name="T52" fmla="*/ 212833 w 4298"/>
              <a:gd name="T53" fmla="*/ 803054 h 2515"/>
              <a:gd name="T54" fmla="*/ 285578 w 4298"/>
              <a:gd name="T55" fmla="*/ 806292 h 2515"/>
              <a:gd name="T56" fmla="*/ 323751 w 4298"/>
              <a:gd name="T57" fmla="*/ 771392 h 2515"/>
              <a:gd name="T58" fmla="*/ 352561 w 4298"/>
              <a:gd name="T59" fmla="*/ 707709 h 2515"/>
              <a:gd name="T60" fmla="*/ 400098 w 4298"/>
              <a:gd name="T61" fmla="*/ 701593 h 2515"/>
              <a:gd name="T62" fmla="*/ 485807 w 4298"/>
              <a:gd name="T63" fmla="*/ 749085 h 2515"/>
              <a:gd name="T64" fmla="*/ 539826 w 4298"/>
              <a:gd name="T65" fmla="*/ 780747 h 2515"/>
              <a:gd name="T66" fmla="*/ 581240 w 4298"/>
              <a:gd name="T67" fmla="*/ 828599 h 2515"/>
              <a:gd name="T68" fmla="*/ 610050 w 4298"/>
              <a:gd name="T69" fmla="*/ 853785 h 2515"/>
              <a:gd name="T70" fmla="*/ 654345 w 4298"/>
              <a:gd name="T71" fmla="*/ 872854 h 2515"/>
              <a:gd name="T72" fmla="*/ 711605 w 4298"/>
              <a:gd name="T73" fmla="*/ 888684 h 2515"/>
              <a:gd name="T74" fmla="*/ 826124 w 4298"/>
              <a:gd name="T75" fmla="*/ 768154 h 2515"/>
              <a:gd name="T76" fmla="*/ 880143 w 4298"/>
              <a:gd name="T77" fmla="*/ 745847 h 2515"/>
              <a:gd name="T78" fmla="*/ 918316 w 4298"/>
              <a:gd name="T79" fmla="*/ 714186 h 2515"/>
              <a:gd name="T80" fmla="*/ 918316 w 4298"/>
              <a:gd name="T81" fmla="*/ 618841 h 2515"/>
              <a:gd name="T82" fmla="*/ 908593 w 4298"/>
              <a:gd name="T83" fmla="*/ 517380 h 2515"/>
              <a:gd name="T84" fmla="*/ 950007 w 4298"/>
              <a:gd name="T85" fmla="*/ 472766 h 2515"/>
              <a:gd name="T86" fmla="*/ 1029234 w 4298"/>
              <a:gd name="T87" fmla="*/ 498311 h 2515"/>
              <a:gd name="T88" fmla="*/ 1096217 w 4298"/>
              <a:gd name="T89" fmla="*/ 437866 h 2515"/>
              <a:gd name="T90" fmla="*/ 1162840 w 4298"/>
              <a:gd name="T91" fmla="*/ 393612 h 2515"/>
              <a:gd name="T92" fmla="*/ 1248550 w 4298"/>
              <a:gd name="T93" fmla="*/ 393612 h 2515"/>
              <a:gd name="T94" fmla="*/ 1318774 w 4298"/>
              <a:gd name="T95" fmla="*/ 377781 h 2515"/>
              <a:gd name="T96" fmla="*/ 1388638 w 4298"/>
              <a:gd name="T97" fmla="*/ 355474 h 2515"/>
              <a:gd name="T98" fmla="*/ 1477589 w 4298"/>
              <a:gd name="T99" fmla="*/ 342881 h 2515"/>
              <a:gd name="T100" fmla="*/ 1509280 w 4298"/>
              <a:gd name="T101" fmla="*/ 295029 h 2515"/>
              <a:gd name="T102" fmla="*/ 1540971 w 4298"/>
              <a:gd name="T103" fmla="*/ 237822 h 2515"/>
              <a:gd name="T104" fmla="*/ 1486952 w 4298"/>
              <a:gd name="T105" fmla="*/ 241060 h 2515"/>
              <a:gd name="T106" fmla="*/ 1423570 w 4298"/>
              <a:gd name="T107" fmla="*/ 266605 h 2515"/>
              <a:gd name="T108" fmla="*/ 1331378 w 4298"/>
              <a:gd name="T109" fmla="*/ 250775 h 2515"/>
              <a:gd name="T110" fmla="*/ 1274119 w 4298"/>
              <a:gd name="T111" fmla="*/ 206160 h 2515"/>
              <a:gd name="T112" fmla="*/ 1226582 w 4298"/>
              <a:gd name="T113" fmla="*/ 152192 h 2515"/>
              <a:gd name="T114" fmla="*/ 1321655 w 4298"/>
              <a:gd name="T115" fmla="*/ 41016 h 251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298" h="2515">
                <a:moveTo>
                  <a:pt x="3670" y="114"/>
                </a:moveTo>
                <a:lnTo>
                  <a:pt x="3644" y="53"/>
                </a:lnTo>
                <a:lnTo>
                  <a:pt x="3556" y="26"/>
                </a:lnTo>
                <a:lnTo>
                  <a:pt x="3511" y="70"/>
                </a:lnTo>
                <a:lnTo>
                  <a:pt x="3520" y="123"/>
                </a:lnTo>
                <a:lnTo>
                  <a:pt x="3459" y="176"/>
                </a:lnTo>
                <a:lnTo>
                  <a:pt x="3432" y="141"/>
                </a:lnTo>
                <a:lnTo>
                  <a:pt x="3344" y="167"/>
                </a:lnTo>
                <a:lnTo>
                  <a:pt x="3344" y="132"/>
                </a:lnTo>
                <a:lnTo>
                  <a:pt x="3264" y="141"/>
                </a:lnTo>
                <a:lnTo>
                  <a:pt x="3256" y="97"/>
                </a:lnTo>
                <a:lnTo>
                  <a:pt x="3167" y="105"/>
                </a:lnTo>
                <a:lnTo>
                  <a:pt x="3123" y="79"/>
                </a:lnTo>
                <a:lnTo>
                  <a:pt x="3044" y="97"/>
                </a:lnTo>
                <a:lnTo>
                  <a:pt x="3000" y="61"/>
                </a:lnTo>
                <a:lnTo>
                  <a:pt x="2956" y="79"/>
                </a:lnTo>
                <a:lnTo>
                  <a:pt x="2885" y="44"/>
                </a:lnTo>
                <a:lnTo>
                  <a:pt x="2841" y="70"/>
                </a:lnTo>
                <a:lnTo>
                  <a:pt x="2770" y="70"/>
                </a:lnTo>
                <a:lnTo>
                  <a:pt x="2735" y="35"/>
                </a:lnTo>
                <a:lnTo>
                  <a:pt x="2708" y="0"/>
                </a:lnTo>
                <a:lnTo>
                  <a:pt x="2664" y="70"/>
                </a:lnTo>
                <a:lnTo>
                  <a:pt x="2594" y="97"/>
                </a:lnTo>
                <a:lnTo>
                  <a:pt x="2541" y="53"/>
                </a:lnTo>
                <a:lnTo>
                  <a:pt x="2514" y="97"/>
                </a:lnTo>
                <a:lnTo>
                  <a:pt x="2470" y="79"/>
                </a:lnTo>
                <a:lnTo>
                  <a:pt x="2408" y="114"/>
                </a:lnTo>
                <a:lnTo>
                  <a:pt x="2320" y="114"/>
                </a:lnTo>
                <a:lnTo>
                  <a:pt x="2232" y="114"/>
                </a:lnTo>
                <a:lnTo>
                  <a:pt x="2188" y="70"/>
                </a:lnTo>
                <a:lnTo>
                  <a:pt x="2126" y="132"/>
                </a:lnTo>
                <a:lnTo>
                  <a:pt x="2029" y="141"/>
                </a:lnTo>
                <a:lnTo>
                  <a:pt x="1923" y="158"/>
                </a:lnTo>
                <a:lnTo>
                  <a:pt x="1808" y="176"/>
                </a:lnTo>
                <a:lnTo>
                  <a:pt x="1755" y="105"/>
                </a:lnTo>
                <a:lnTo>
                  <a:pt x="1685" y="105"/>
                </a:lnTo>
                <a:lnTo>
                  <a:pt x="1667" y="150"/>
                </a:lnTo>
                <a:lnTo>
                  <a:pt x="1676" y="229"/>
                </a:lnTo>
                <a:lnTo>
                  <a:pt x="1597" y="185"/>
                </a:lnTo>
                <a:lnTo>
                  <a:pt x="1544" y="220"/>
                </a:lnTo>
                <a:lnTo>
                  <a:pt x="1446" y="220"/>
                </a:lnTo>
                <a:lnTo>
                  <a:pt x="1367" y="282"/>
                </a:lnTo>
                <a:lnTo>
                  <a:pt x="1288" y="282"/>
                </a:lnTo>
                <a:lnTo>
                  <a:pt x="1296" y="326"/>
                </a:lnTo>
                <a:lnTo>
                  <a:pt x="1208" y="344"/>
                </a:lnTo>
                <a:lnTo>
                  <a:pt x="1208" y="397"/>
                </a:lnTo>
                <a:lnTo>
                  <a:pt x="1164" y="432"/>
                </a:lnTo>
                <a:lnTo>
                  <a:pt x="1085" y="414"/>
                </a:lnTo>
                <a:lnTo>
                  <a:pt x="970" y="432"/>
                </a:lnTo>
                <a:lnTo>
                  <a:pt x="908" y="423"/>
                </a:lnTo>
                <a:lnTo>
                  <a:pt x="846" y="458"/>
                </a:lnTo>
                <a:lnTo>
                  <a:pt x="793" y="511"/>
                </a:lnTo>
                <a:lnTo>
                  <a:pt x="767" y="564"/>
                </a:lnTo>
                <a:lnTo>
                  <a:pt x="749" y="608"/>
                </a:lnTo>
                <a:lnTo>
                  <a:pt x="697" y="608"/>
                </a:lnTo>
                <a:lnTo>
                  <a:pt x="644" y="626"/>
                </a:lnTo>
                <a:lnTo>
                  <a:pt x="609" y="670"/>
                </a:lnTo>
                <a:lnTo>
                  <a:pt x="503" y="679"/>
                </a:lnTo>
                <a:lnTo>
                  <a:pt x="433" y="688"/>
                </a:lnTo>
                <a:lnTo>
                  <a:pt x="371" y="723"/>
                </a:lnTo>
                <a:lnTo>
                  <a:pt x="327" y="705"/>
                </a:lnTo>
                <a:lnTo>
                  <a:pt x="256" y="723"/>
                </a:lnTo>
                <a:lnTo>
                  <a:pt x="194" y="697"/>
                </a:lnTo>
                <a:lnTo>
                  <a:pt x="97" y="723"/>
                </a:lnTo>
                <a:lnTo>
                  <a:pt x="36" y="688"/>
                </a:lnTo>
                <a:lnTo>
                  <a:pt x="0" y="741"/>
                </a:lnTo>
                <a:lnTo>
                  <a:pt x="0" y="1517"/>
                </a:lnTo>
                <a:lnTo>
                  <a:pt x="9" y="1623"/>
                </a:lnTo>
                <a:lnTo>
                  <a:pt x="71" y="1650"/>
                </a:lnTo>
                <a:lnTo>
                  <a:pt x="106" y="1711"/>
                </a:lnTo>
                <a:lnTo>
                  <a:pt x="106" y="1764"/>
                </a:lnTo>
                <a:lnTo>
                  <a:pt x="168" y="1782"/>
                </a:lnTo>
                <a:lnTo>
                  <a:pt x="212" y="1808"/>
                </a:lnTo>
                <a:lnTo>
                  <a:pt x="230" y="1870"/>
                </a:lnTo>
                <a:lnTo>
                  <a:pt x="274" y="1888"/>
                </a:lnTo>
                <a:lnTo>
                  <a:pt x="283" y="1976"/>
                </a:lnTo>
                <a:lnTo>
                  <a:pt x="327" y="2029"/>
                </a:lnTo>
                <a:lnTo>
                  <a:pt x="406" y="2100"/>
                </a:lnTo>
                <a:lnTo>
                  <a:pt x="459" y="2135"/>
                </a:lnTo>
                <a:lnTo>
                  <a:pt x="539" y="2170"/>
                </a:lnTo>
                <a:lnTo>
                  <a:pt x="591" y="2232"/>
                </a:lnTo>
                <a:lnTo>
                  <a:pt x="644" y="2258"/>
                </a:lnTo>
                <a:lnTo>
                  <a:pt x="723" y="2276"/>
                </a:lnTo>
                <a:lnTo>
                  <a:pt x="793" y="2241"/>
                </a:lnTo>
                <a:lnTo>
                  <a:pt x="802" y="2188"/>
                </a:lnTo>
                <a:lnTo>
                  <a:pt x="846" y="2153"/>
                </a:lnTo>
                <a:lnTo>
                  <a:pt x="899" y="2144"/>
                </a:lnTo>
                <a:lnTo>
                  <a:pt x="935" y="2091"/>
                </a:lnTo>
                <a:lnTo>
                  <a:pt x="926" y="2029"/>
                </a:lnTo>
                <a:lnTo>
                  <a:pt x="979" y="1967"/>
                </a:lnTo>
                <a:lnTo>
                  <a:pt x="1023" y="1958"/>
                </a:lnTo>
                <a:lnTo>
                  <a:pt x="1067" y="2011"/>
                </a:lnTo>
                <a:lnTo>
                  <a:pt x="1111" y="1950"/>
                </a:lnTo>
                <a:lnTo>
                  <a:pt x="1173" y="1976"/>
                </a:lnTo>
                <a:lnTo>
                  <a:pt x="1244" y="2020"/>
                </a:lnTo>
                <a:lnTo>
                  <a:pt x="1349" y="2082"/>
                </a:lnTo>
                <a:lnTo>
                  <a:pt x="1402" y="2038"/>
                </a:lnTo>
                <a:lnTo>
                  <a:pt x="1473" y="2100"/>
                </a:lnTo>
                <a:lnTo>
                  <a:pt x="1499" y="2170"/>
                </a:lnTo>
                <a:lnTo>
                  <a:pt x="1526" y="2232"/>
                </a:lnTo>
                <a:lnTo>
                  <a:pt x="1579" y="2241"/>
                </a:lnTo>
                <a:lnTo>
                  <a:pt x="1614" y="2303"/>
                </a:lnTo>
                <a:lnTo>
                  <a:pt x="1614" y="2356"/>
                </a:lnTo>
                <a:lnTo>
                  <a:pt x="1658" y="2391"/>
                </a:lnTo>
                <a:lnTo>
                  <a:pt x="1694" y="2373"/>
                </a:lnTo>
                <a:lnTo>
                  <a:pt x="1720" y="2461"/>
                </a:lnTo>
                <a:lnTo>
                  <a:pt x="1764" y="2444"/>
                </a:lnTo>
                <a:lnTo>
                  <a:pt x="1817" y="2426"/>
                </a:lnTo>
                <a:lnTo>
                  <a:pt x="1879" y="2461"/>
                </a:lnTo>
                <a:lnTo>
                  <a:pt x="1914" y="2514"/>
                </a:lnTo>
                <a:lnTo>
                  <a:pt x="1976" y="2470"/>
                </a:lnTo>
                <a:lnTo>
                  <a:pt x="2241" y="2258"/>
                </a:lnTo>
                <a:lnTo>
                  <a:pt x="2232" y="2188"/>
                </a:lnTo>
                <a:lnTo>
                  <a:pt x="2294" y="2135"/>
                </a:lnTo>
                <a:lnTo>
                  <a:pt x="2347" y="2153"/>
                </a:lnTo>
                <a:lnTo>
                  <a:pt x="2408" y="2117"/>
                </a:lnTo>
                <a:lnTo>
                  <a:pt x="2444" y="2073"/>
                </a:lnTo>
                <a:lnTo>
                  <a:pt x="2453" y="2020"/>
                </a:lnTo>
                <a:lnTo>
                  <a:pt x="2479" y="1976"/>
                </a:lnTo>
                <a:lnTo>
                  <a:pt x="2550" y="1985"/>
                </a:lnTo>
                <a:lnTo>
                  <a:pt x="2523" y="1906"/>
                </a:lnTo>
                <a:lnTo>
                  <a:pt x="2514" y="1817"/>
                </a:lnTo>
                <a:lnTo>
                  <a:pt x="2550" y="1720"/>
                </a:lnTo>
                <a:lnTo>
                  <a:pt x="2558" y="1597"/>
                </a:lnTo>
                <a:lnTo>
                  <a:pt x="2558" y="1491"/>
                </a:lnTo>
                <a:lnTo>
                  <a:pt x="2523" y="1438"/>
                </a:lnTo>
                <a:lnTo>
                  <a:pt x="2505" y="1367"/>
                </a:lnTo>
                <a:lnTo>
                  <a:pt x="2558" y="1305"/>
                </a:lnTo>
                <a:lnTo>
                  <a:pt x="2638" y="1314"/>
                </a:lnTo>
                <a:lnTo>
                  <a:pt x="2708" y="1376"/>
                </a:lnTo>
                <a:lnTo>
                  <a:pt x="2806" y="1429"/>
                </a:lnTo>
                <a:lnTo>
                  <a:pt x="2858" y="1385"/>
                </a:lnTo>
                <a:lnTo>
                  <a:pt x="2885" y="1314"/>
                </a:lnTo>
                <a:lnTo>
                  <a:pt x="2956" y="1261"/>
                </a:lnTo>
                <a:lnTo>
                  <a:pt x="3044" y="1217"/>
                </a:lnTo>
                <a:lnTo>
                  <a:pt x="3132" y="1217"/>
                </a:lnTo>
                <a:lnTo>
                  <a:pt x="3185" y="1164"/>
                </a:lnTo>
                <a:lnTo>
                  <a:pt x="3229" y="1094"/>
                </a:lnTo>
                <a:lnTo>
                  <a:pt x="3326" y="1103"/>
                </a:lnTo>
                <a:lnTo>
                  <a:pt x="3406" y="1085"/>
                </a:lnTo>
                <a:lnTo>
                  <a:pt x="3467" y="1094"/>
                </a:lnTo>
                <a:lnTo>
                  <a:pt x="3529" y="1103"/>
                </a:lnTo>
                <a:lnTo>
                  <a:pt x="3609" y="1076"/>
                </a:lnTo>
                <a:lnTo>
                  <a:pt x="3662" y="1050"/>
                </a:lnTo>
                <a:lnTo>
                  <a:pt x="3741" y="1050"/>
                </a:lnTo>
                <a:lnTo>
                  <a:pt x="3794" y="1005"/>
                </a:lnTo>
                <a:lnTo>
                  <a:pt x="3856" y="988"/>
                </a:lnTo>
                <a:lnTo>
                  <a:pt x="3909" y="988"/>
                </a:lnTo>
                <a:lnTo>
                  <a:pt x="4015" y="970"/>
                </a:lnTo>
                <a:lnTo>
                  <a:pt x="4103" y="953"/>
                </a:lnTo>
                <a:lnTo>
                  <a:pt x="4129" y="908"/>
                </a:lnTo>
                <a:lnTo>
                  <a:pt x="4156" y="873"/>
                </a:lnTo>
                <a:lnTo>
                  <a:pt x="4191" y="820"/>
                </a:lnTo>
                <a:lnTo>
                  <a:pt x="4262" y="776"/>
                </a:lnTo>
                <a:lnTo>
                  <a:pt x="4297" y="723"/>
                </a:lnTo>
                <a:lnTo>
                  <a:pt x="4279" y="661"/>
                </a:lnTo>
                <a:lnTo>
                  <a:pt x="4235" y="644"/>
                </a:lnTo>
                <a:lnTo>
                  <a:pt x="4182" y="688"/>
                </a:lnTo>
                <a:lnTo>
                  <a:pt x="4129" y="670"/>
                </a:lnTo>
                <a:lnTo>
                  <a:pt x="4085" y="705"/>
                </a:lnTo>
                <a:lnTo>
                  <a:pt x="3997" y="697"/>
                </a:lnTo>
                <a:lnTo>
                  <a:pt x="3953" y="741"/>
                </a:lnTo>
                <a:lnTo>
                  <a:pt x="3803" y="679"/>
                </a:lnTo>
                <a:lnTo>
                  <a:pt x="3741" y="750"/>
                </a:lnTo>
                <a:lnTo>
                  <a:pt x="3697" y="697"/>
                </a:lnTo>
                <a:lnTo>
                  <a:pt x="3626" y="670"/>
                </a:lnTo>
                <a:lnTo>
                  <a:pt x="3564" y="670"/>
                </a:lnTo>
                <a:lnTo>
                  <a:pt x="3538" y="573"/>
                </a:lnTo>
                <a:lnTo>
                  <a:pt x="3503" y="520"/>
                </a:lnTo>
                <a:lnTo>
                  <a:pt x="3459" y="467"/>
                </a:lnTo>
                <a:lnTo>
                  <a:pt x="3406" y="423"/>
                </a:lnTo>
                <a:lnTo>
                  <a:pt x="3335" y="423"/>
                </a:lnTo>
                <a:lnTo>
                  <a:pt x="3282" y="388"/>
                </a:lnTo>
                <a:lnTo>
                  <a:pt x="3670" y="114"/>
                </a:lnTo>
              </a:path>
            </a:pathLst>
          </a:custGeom>
          <a:solidFill>
            <a:srgbClr val="2ECAFD"/>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CO"/>
          </a:p>
        </p:txBody>
      </p:sp>
      <p:sp>
        <p:nvSpPr>
          <p:cNvPr id="8226" name="Freeform 30">
            <a:extLst>
              <a:ext uri="{FF2B5EF4-FFF2-40B4-BE49-F238E27FC236}">
                <a16:creationId xmlns:a16="http://schemas.microsoft.com/office/drawing/2014/main" id="{38723F4A-3368-42A9-8EBD-B6B4931E97C4}"/>
              </a:ext>
            </a:extLst>
          </p:cNvPr>
          <p:cNvSpPr>
            <a:spLocks noChangeArrowheads="1"/>
          </p:cNvSpPr>
          <p:nvPr/>
        </p:nvSpPr>
        <p:spPr bwMode="auto">
          <a:xfrm>
            <a:off x="3454400" y="4900613"/>
            <a:ext cx="2109788" cy="1581150"/>
          </a:xfrm>
          <a:custGeom>
            <a:avLst/>
            <a:gdLst>
              <a:gd name="T0" fmla="*/ 289155 w 5859"/>
              <a:gd name="T1" fmla="*/ 241095 h 4394"/>
              <a:gd name="T2" fmla="*/ 365495 w 5859"/>
              <a:gd name="T3" fmla="*/ 273121 h 4394"/>
              <a:gd name="T4" fmla="*/ 479645 w 5859"/>
              <a:gd name="T5" fmla="*/ 295071 h 4394"/>
              <a:gd name="T6" fmla="*/ 597035 w 5859"/>
              <a:gd name="T7" fmla="*/ 282477 h 4394"/>
              <a:gd name="T8" fmla="*/ 701822 w 5859"/>
              <a:gd name="T9" fmla="*/ 292192 h 4394"/>
              <a:gd name="T10" fmla="*/ 813091 w 5859"/>
              <a:gd name="T11" fmla="*/ 285715 h 4394"/>
              <a:gd name="T12" fmla="*/ 911757 w 5859"/>
              <a:gd name="T13" fmla="*/ 279238 h 4394"/>
              <a:gd name="T14" fmla="*/ 987737 w 5859"/>
              <a:gd name="T15" fmla="*/ 187118 h 4394"/>
              <a:gd name="T16" fmla="*/ 1099005 w 5859"/>
              <a:gd name="T17" fmla="*/ 148975 h 4394"/>
              <a:gd name="T18" fmla="*/ 1165983 w 5859"/>
              <a:gd name="T19" fmla="*/ 53976 h 4394"/>
              <a:gd name="T20" fmla="*/ 1283373 w 5859"/>
              <a:gd name="T21" fmla="*/ 0 h 4394"/>
              <a:gd name="T22" fmla="*/ 1365835 w 5859"/>
              <a:gd name="T23" fmla="*/ 38143 h 4394"/>
              <a:gd name="T24" fmla="*/ 1467741 w 5859"/>
              <a:gd name="T25" fmla="*/ 82404 h 4394"/>
              <a:gd name="T26" fmla="*/ 1518514 w 5859"/>
              <a:gd name="T27" fmla="*/ 161929 h 4394"/>
              <a:gd name="T28" fmla="*/ 1642387 w 5859"/>
              <a:gd name="T29" fmla="*/ 171285 h 4394"/>
              <a:gd name="T30" fmla="*/ 1747174 w 5859"/>
              <a:gd name="T31" fmla="*/ 187118 h 4394"/>
              <a:gd name="T32" fmla="*/ 1750415 w 5859"/>
              <a:gd name="T33" fmla="*/ 247572 h 4394"/>
              <a:gd name="T34" fmla="*/ 1747174 w 5859"/>
              <a:gd name="T35" fmla="*/ 342930 h 4394"/>
              <a:gd name="T36" fmla="*/ 1769500 w 5859"/>
              <a:gd name="T37" fmla="*/ 406263 h 4394"/>
              <a:gd name="T38" fmla="*/ 1798307 w 5859"/>
              <a:gd name="T39" fmla="*/ 403024 h 4394"/>
              <a:gd name="T40" fmla="*/ 1877528 w 5859"/>
              <a:gd name="T41" fmla="*/ 403024 h 4394"/>
              <a:gd name="T42" fmla="*/ 1953868 w 5859"/>
              <a:gd name="T43" fmla="*/ 435050 h 4394"/>
              <a:gd name="T44" fmla="*/ 1988797 w 5859"/>
              <a:gd name="T45" fmla="*/ 450883 h 4394"/>
              <a:gd name="T46" fmla="*/ 2080981 w 5859"/>
              <a:gd name="T47" fmla="*/ 435050 h 4394"/>
              <a:gd name="T48" fmla="*/ 2093584 w 5859"/>
              <a:gd name="T49" fmla="*/ 491905 h 4394"/>
              <a:gd name="T50" fmla="*/ 1890491 w 5859"/>
              <a:gd name="T51" fmla="*/ 1580790 h 4394"/>
              <a:gd name="T52" fmla="*/ 1836477 w 5859"/>
              <a:gd name="T53" fmla="*/ 1491909 h 4394"/>
              <a:gd name="T54" fmla="*/ 1750415 w 5859"/>
              <a:gd name="T55" fmla="*/ 1425338 h 4394"/>
              <a:gd name="T56" fmla="*/ 1623302 w 5859"/>
              <a:gd name="T57" fmla="*/ 1444410 h 4394"/>
              <a:gd name="T58" fmla="*/ 1798307 w 5859"/>
              <a:gd name="T59" fmla="*/ 1031310 h 4394"/>
              <a:gd name="T60" fmla="*/ 1734571 w 5859"/>
              <a:gd name="T61" fmla="*/ 987049 h 4394"/>
              <a:gd name="T62" fmla="*/ 1677316 w 5859"/>
              <a:gd name="T63" fmla="*/ 942429 h 4394"/>
              <a:gd name="T64" fmla="*/ 1604217 w 5859"/>
              <a:gd name="T65" fmla="*/ 933073 h 4394"/>
              <a:gd name="T66" fmla="*/ 1521755 w 5859"/>
              <a:gd name="T67" fmla="*/ 882335 h 4394"/>
              <a:gd name="T68" fmla="*/ 1423090 w 5859"/>
              <a:gd name="T69" fmla="*/ 888452 h 4394"/>
              <a:gd name="T70" fmla="*/ 1343869 w 5859"/>
              <a:gd name="T71" fmla="*/ 926596 h 4394"/>
              <a:gd name="T72" fmla="*/ 1248444 w 5859"/>
              <a:gd name="T73" fmla="*/ 933073 h 4394"/>
              <a:gd name="T74" fmla="*/ 1149779 w 5859"/>
              <a:gd name="T75" fmla="*/ 856786 h 4394"/>
              <a:gd name="T76" fmla="*/ 1073799 w 5859"/>
              <a:gd name="T77" fmla="*/ 923357 h 4394"/>
              <a:gd name="T78" fmla="*/ 968652 w 5859"/>
              <a:gd name="T79" fmla="*/ 977334 h 4394"/>
              <a:gd name="T80" fmla="*/ 844779 w 5859"/>
              <a:gd name="T81" fmla="*/ 974455 h 4394"/>
              <a:gd name="T82" fmla="*/ 746474 w 5859"/>
              <a:gd name="T83" fmla="*/ 996405 h 4394"/>
              <a:gd name="T84" fmla="*/ 635205 w 5859"/>
              <a:gd name="T85" fmla="*/ 980572 h 4394"/>
              <a:gd name="T86" fmla="*/ 549503 w 5859"/>
              <a:gd name="T87" fmla="*/ 939550 h 4394"/>
              <a:gd name="T88" fmla="*/ 568228 w 5859"/>
              <a:gd name="T89" fmla="*/ 863263 h 4394"/>
              <a:gd name="T90" fmla="*/ 546262 w 5859"/>
              <a:gd name="T91" fmla="*/ 786977 h 4394"/>
              <a:gd name="T92" fmla="*/ 492608 w 5859"/>
              <a:gd name="T93" fmla="*/ 758549 h 4394"/>
              <a:gd name="T94" fmla="*/ 393942 w 5859"/>
              <a:gd name="T95" fmla="*/ 745595 h 4394"/>
              <a:gd name="T96" fmla="*/ 403665 w 5859"/>
              <a:gd name="T97" fmla="*/ 663191 h 4394"/>
              <a:gd name="T98" fmla="*/ 349651 w 5859"/>
              <a:gd name="T99" fmla="*/ 593381 h 4394"/>
              <a:gd name="T100" fmla="*/ 209574 w 5859"/>
              <a:gd name="T101" fmla="*/ 530049 h 4394"/>
              <a:gd name="T102" fmla="*/ 117390 w 5859"/>
              <a:gd name="T103" fmla="*/ 485788 h 4394"/>
              <a:gd name="T104" fmla="*/ 44292 w 5859"/>
              <a:gd name="T105" fmla="*/ 435050 h 4394"/>
              <a:gd name="T106" fmla="*/ 22326 w 5859"/>
              <a:gd name="T107" fmla="*/ 358763 h 439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859" h="4394">
                <a:moveTo>
                  <a:pt x="0" y="856"/>
                </a:moveTo>
                <a:lnTo>
                  <a:pt x="600" y="662"/>
                </a:lnTo>
                <a:lnTo>
                  <a:pt x="688" y="679"/>
                </a:lnTo>
                <a:lnTo>
                  <a:pt x="741" y="653"/>
                </a:lnTo>
                <a:lnTo>
                  <a:pt x="803" y="670"/>
                </a:lnTo>
                <a:lnTo>
                  <a:pt x="865" y="670"/>
                </a:lnTo>
                <a:lnTo>
                  <a:pt x="865" y="714"/>
                </a:lnTo>
                <a:lnTo>
                  <a:pt x="953" y="714"/>
                </a:lnTo>
                <a:lnTo>
                  <a:pt x="953" y="785"/>
                </a:lnTo>
                <a:lnTo>
                  <a:pt x="1015" y="759"/>
                </a:lnTo>
                <a:lnTo>
                  <a:pt x="1068" y="803"/>
                </a:lnTo>
                <a:lnTo>
                  <a:pt x="1129" y="785"/>
                </a:lnTo>
                <a:lnTo>
                  <a:pt x="1209" y="759"/>
                </a:lnTo>
                <a:lnTo>
                  <a:pt x="1262" y="794"/>
                </a:lnTo>
                <a:lnTo>
                  <a:pt x="1332" y="820"/>
                </a:lnTo>
                <a:lnTo>
                  <a:pt x="1421" y="873"/>
                </a:lnTo>
                <a:lnTo>
                  <a:pt x="1508" y="847"/>
                </a:lnTo>
                <a:lnTo>
                  <a:pt x="1552" y="803"/>
                </a:lnTo>
                <a:lnTo>
                  <a:pt x="1587" y="759"/>
                </a:lnTo>
                <a:lnTo>
                  <a:pt x="1658" y="785"/>
                </a:lnTo>
                <a:lnTo>
                  <a:pt x="1720" y="838"/>
                </a:lnTo>
                <a:lnTo>
                  <a:pt x="1790" y="864"/>
                </a:lnTo>
                <a:lnTo>
                  <a:pt x="1843" y="847"/>
                </a:lnTo>
                <a:lnTo>
                  <a:pt x="1887" y="794"/>
                </a:lnTo>
                <a:lnTo>
                  <a:pt x="1949" y="812"/>
                </a:lnTo>
                <a:lnTo>
                  <a:pt x="2029" y="856"/>
                </a:lnTo>
                <a:lnTo>
                  <a:pt x="2099" y="917"/>
                </a:lnTo>
                <a:lnTo>
                  <a:pt x="2161" y="926"/>
                </a:lnTo>
                <a:lnTo>
                  <a:pt x="2214" y="864"/>
                </a:lnTo>
                <a:lnTo>
                  <a:pt x="2258" y="794"/>
                </a:lnTo>
                <a:lnTo>
                  <a:pt x="2302" y="776"/>
                </a:lnTo>
                <a:lnTo>
                  <a:pt x="2355" y="829"/>
                </a:lnTo>
                <a:lnTo>
                  <a:pt x="2408" y="847"/>
                </a:lnTo>
                <a:lnTo>
                  <a:pt x="2479" y="856"/>
                </a:lnTo>
                <a:lnTo>
                  <a:pt x="2532" y="776"/>
                </a:lnTo>
                <a:lnTo>
                  <a:pt x="2576" y="714"/>
                </a:lnTo>
                <a:lnTo>
                  <a:pt x="2584" y="644"/>
                </a:lnTo>
                <a:lnTo>
                  <a:pt x="2611" y="573"/>
                </a:lnTo>
                <a:lnTo>
                  <a:pt x="2682" y="538"/>
                </a:lnTo>
                <a:lnTo>
                  <a:pt x="2743" y="520"/>
                </a:lnTo>
                <a:lnTo>
                  <a:pt x="2761" y="450"/>
                </a:lnTo>
                <a:lnTo>
                  <a:pt x="2796" y="406"/>
                </a:lnTo>
                <a:lnTo>
                  <a:pt x="2885" y="432"/>
                </a:lnTo>
                <a:lnTo>
                  <a:pt x="2964" y="450"/>
                </a:lnTo>
                <a:lnTo>
                  <a:pt x="3052" y="414"/>
                </a:lnTo>
                <a:lnTo>
                  <a:pt x="3079" y="335"/>
                </a:lnTo>
                <a:lnTo>
                  <a:pt x="3105" y="273"/>
                </a:lnTo>
                <a:lnTo>
                  <a:pt x="3149" y="238"/>
                </a:lnTo>
                <a:lnTo>
                  <a:pt x="3211" y="212"/>
                </a:lnTo>
                <a:lnTo>
                  <a:pt x="3238" y="150"/>
                </a:lnTo>
                <a:lnTo>
                  <a:pt x="3264" y="123"/>
                </a:lnTo>
                <a:lnTo>
                  <a:pt x="3352" y="97"/>
                </a:lnTo>
                <a:lnTo>
                  <a:pt x="3485" y="97"/>
                </a:lnTo>
                <a:lnTo>
                  <a:pt x="3555" y="70"/>
                </a:lnTo>
                <a:lnTo>
                  <a:pt x="3564" y="0"/>
                </a:lnTo>
                <a:lnTo>
                  <a:pt x="3617" y="44"/>
                </a:lnTo>
                <a:lnTo>
                  <a:pt x="3696" y="35"/>
                </a:lnTo>
                <a:lnTo>
                  <a:pt x="3758" y="17"/>
                </a:lnTo>
                <a:lnTo>
                  <a:pt x="3785" y="62"/>
                </a:lnTo>
                <a:lnTo>
                  <a:pt x="3793" y="106"/>
                </a:lnTo>
                <a:lnTo>
                  <a:pt x="3873" y="123"/>
                </a:lnTo>
                <a:lnTo>
                  <a:pt x="3917" y="150"/>
                </a:lnTo>
                <a:lnTo>
                  <a:pt x="3970" y="123"/>
                </a:lnTo>
                <a:lnTo>
                  <a:pt x="4032" y="185"/>
                </a:lnTo>
                <a:lnTo>
                  <a:pt x="4076" y="229"/>
                </a:lnTo>
                <a:lnTo>
                  <a:pt x="3996" y="273"/>
                </a:lnTo>
                <a:lnTo>
                  <a:pt x="4067" y="326"/>
                </a:lnTo>
                <a:lnTo>
                  <a:pt x="4102" y="353"/>
                </a:lnTo>
                <a:lnTo>
                  <a:pt x="4111" y="423"/>
                </a:lnTo>
                <a:lnTo>
                  <a:pt x="4217" y="450"/>
                </a:lnTo>
                <a:lnTo>
                  <a:pt x="4261" y="406"/>
                </a:lnTo>
                <a:lnTo>
                  <a:pt x="4367" y="459"/>
                </a:lnTo>
                <a:lnTo>
                  <a:pt x="4411" y="441"/>
                </a:lnTo>
                <a:lnTo>
                  <a:pt x="4447" y="467"/>
                </a:lnTo>
                <a:lnTo>
                  <a:pt x="4561" y="476"/>
                </a:lnTo>
                <a:lnTo>
                  <a:pt x="4614" y="547"/>
                </a:lnTo>
                <a:lnTo>
                  <a:pt x="4685" y="573"/>
                </a:lnTo>
                <a:lnTo>
                  <a:pt x="4755" y="582"/>
                </a:lnTo>
                <a:lnTo>
                  <a:pt x="4791" y="520"/>
                </a:lnTo>
                <a:lnTo>
                  <a:pt x="4852" y="520"/>
                </a:lnTo>
                <a:lnTo>
                  <a:pt x="4905" y="538"/>
                </a:lnTo>
                <a:lnTo>
                  <a:pt x="4870" y="582"/>
                </a:lnTo>
                <a:lnTo>
                  <a:pt x="4808" y="626"/>
                </a:lnTo>
                <a:lnTo>
                  <a:pt x="4791" y="697"/>
                </a:lnTo>
                <a:lnTo>
                  <a:pt x="4861" y="688"/>
                </a:lnTo>
                <a:lnTo>
                  <a:pt x="4870" y="767"/>
                </a:lnTo>
                <a:lnTo>
                  <a:pt x="4861" y="838"/>
                </a:lnTo>
                <a:lnTo>
                  <a:pt x="4817" y="856"/>
                </a:lnTo>
                <a:lnTo>
                  <a:pt x="4808" y="900"/>
                </a:lnTo>
                <a:lnTo>
                  <a:pt x="4852" y="953"/>
                </a:lnTo>
                <a:lnTo>
                  <a:pt x="4905" y="997"/>
                </a:lnTo>
                <a:lnTo>
                  <a:pt x="4870" y="1059"/>
                </a:lnTo>
                <a:lnTo>
                  <a:pt x="4808" y="1085"/>
                </a:lnTo>
                <a:lnTo>
                  <a:pt x="4835" y="1129"/>
                </a:lnTo>
                <a:lnTo>
                  <a:pt x="4914" y="1129"/>
                </a:lnTo>
                <a:lnTo>
                  <a:pt x="4923" y="1191"/>
                </a:lnTo>
                <a:lnTo>
                  <a:pt x="4985" y="1235"/>
                </a:lnTo>
                <a:lnTo>
                  <a:pt x="5038" y="1191"/>
                </a:lnTo>
                <a:lnTo>
                  <a:pt x="5064" y="1138"/>
                </a:lnTo>
                <a:lnTo>
                  <a:pt x="4994" y="1120"/>
                </a:lnTo>
                <a:lnTo>
                  <a:pt x="5038" y="1085"/>
                </a:lnTo>
                <a:lnTo>
                  <a:pt x="5117" y="1085"/>
                </a:lnTo>
                <a:lnTo>
                  <a:pt x="5170" y="1076"/>
                </a:lnTo>
                <a:lnTo>
                  <a:pt x="5250" y="1067"/>
                </a:lnTo>
                <a:lnTo>
                  <a:pt x="5214" y="1120"/>
                </a:lnTo>
                <a:lnTo>
                  <a:pt x="5214" y="1182"/>
                </a:lnTo>
                <a:lnTo>
                  <a:pt x="5276" y="1200"/>
                </a:lnTo>
                <a:lnTo>
                  <a:pt x="5329" y="1173"/>
                </a:lnTo>
                <a:lnTo>
                  <a:pt x="5355" y="1138"/>
                </a:lnTo>
                <a:lnTo>
                  <a:pt x="5426" y="1209"/>
                </a:lnTo>
                <a:lnTo>
                  <a:pt x="5435" y="1147"/>
                </a:lnTo>
                <a:lnTo>
                  <a:pt x="5479" y="1120"/>
                </a:lnTo>
                <a:lnTo>
                  <a:pt x="5532" y="1165"/>
                </a:lnTo>
                <a:lnTo>
                  <a:pt x="5558" y="1217"/>
                </a:lnTo>
                <a:lnTo>
                  <a:pt x="5523" y="1253"/>
                </a:lnTo>
                <a:lnTo>
                  <a:pt x="5567" y="1332"/>
                </a:lnTo>
                <a:lnTo>
                  <a:pt x="5638" y="1262"/>
                </a:lnTo>
                <a:lnTo>
                  <a:pt x="5700" y="1297"/>
                </a:lnTo>
                <a:lnTo>
                  <a:pt x="5761" y="1279"/>
                </a:lnTo>
                <a:lnTo>
                  <a:pt x="5779" y="1209"/>
                </a:lnTo>
                <a:lnTo>
                  <a:pt x="5779" y="1165"/>
                </a:lnTo>
                <a:lnTo>
                  <a:pt x="5814" y="1129"/>
                </a:lnTo>
                <a:lnTo>
                  <a:pt x="5858" y="1182"/>
                </a:lnTo>
                <a:lnTo>
                  <a:pt x="5823" y="1279"/>
                </a:lnTo>
                <a:lnTo>
                  <a:pt x="5814" y="1367"/>
                </a:lnTo>
                <a:lnTo>
                  <a:pt x="5841" y="1429"/>
                </a:lnTo>
                <a:lnTo>
                  <a:pt x="5814" y="1500"/>
                </a:lnTo>
                <a:lnTo>
                  <a:pt x="5788" y="1587"/>
                </a:lnTo>
                <a:lnTo>
                  <a:pt x="5797" y="1640"/>
                </a:lnTo>
                <a:lnTo>
                  <a:pt x="5250" y="4393"/>
                </a:lnTo>
                <a:lnTo>
                  <a:pt x="5197" y="4358"/>
                </a:lnTo>
                <a:lnTo>
                  <a:pt x="5170" y="4287"/>
                </a:lnTo>
                <a:lnTo>
                  <a:pt x="5117" y="4261"/>
                </a:lnTo>
                <a:lnTo>
                  <a:pt x="5100" y="4208"/>
                </a:lnTo>
                <a:lnTo>
                  <a:pt x="5100" y="4146"/>
                </a:lnTo>
                <a:lnTo>
                  <a:pt x="5064" y="4102"/>
                </a:lnTo>
                <a:lnTo>
                  <a:pt x="4985" y="4084"/>
                </a:lnTo>
                <a:lnTo>
                  <a:pt x="4941" y="4058"/>
                </a:lnTo>
                <a:lnTo>
                  <a:pt x="4888" y="4005"/>
                </a:lnTo>
                <a:lnTo>
                  <a:pt x="4861" y="3961"/>
                </a:lnTo>
                <a:lnTo>
                  <a:pt x="4782" y="3934"/>
                </a:lnTo>
                <a:lnTo>
                  <a:pt x="4729" y="3987"/>
                </a:lnTo>
                <a:lnTo>
                  <a:pt x="4676" y="4040"/>
                </a:lnTo>
                <a:lnTo>
                  <a:pt x="4579" y="4014"/>
                </a:lnTo>
                <a:lnTo>
                  <a:pt x="4508" y="4014"/>
                </a:lnTo>
                <a:lnTo>
                  <a:pt x="4411" y="4022"/>
                </a:lnTo>
                <a:lnTo>
                  <a:pt x="4341" y="4005"/>
                </a:lnTo>
                <a:lnTo>
                  <a:pt x="5108" y="2911"/>
                </a:lnTo>
                <a:lnTo>
                  <a:pt x="5082" y="2805"/>
                </a:lnTo>
                <a:lnTo>
                  <a:pt x="4994" y="2866"/>
                </a:lnTo>
                <a:lnTo>
                  <a:pt x="4994" y="2796"/>
                </a:lnTo>
                <a:lnTo>
                  <a:pt x="4932" y="2805"/>
                </a:lnTo>
                <a:lnTo>
                  <a:pt x="4923" y="2752"/>
                </a:lnTo>
                <a:lnTo>
                  <a:pt x="4905" y="2699"/>
                </a:lnTo>
                <a:lnTo>
                  <a:pt x="4817" y="2743"/>
                </a:lnTo>
                <a:lnTo>
                  <a:pt x="4764" y="2725"/>
                </a:lnTo>
                <a:lnTo>
                  <a:pt x="4817" y="2681"/>
                </a:lnTo>
                <a:lnTo>
                  <a:pt x="4764" y="2664"/>
                </a:lnTo>
                <a:lnTo>
                  <a:pt x="4702" y="2690"/>
                </a:lnTo>
                <a:lnTo>
                  <a:pt x="4658" y="2619"/>
                </a:lnTo>
                <a:lnTo>
                  <a:pt x="4614" y="2646"/>
                </a:lnTo>
                <a:lnTo>
                  <a:pt x="4552" y="2602"/>
                </a:lnTo>
                <a:lnTo>
                  <a:pt x="4535" y="2664"/>
                </a:lnTo>
                <a:lnTo>
                  <a:pt x="4464" y="2655"/>
                </a:lnTo>
                <a:lnTo>
                  <a:pt x="4455" y="2593"/>
                </a:lnTo>
                <a:lnTo>
                  <a:pt x="4429" y="2540"/>
                </a:lnTo>
                <a:lnTo>
                  <a:pt x="4349" y="2531"/>
                </a:lnTo>
                <a:lnTo>
                  <a:pt x="4296" y="2487"/>
                </a:lnTo>
                <a:lnTo>
                  <a:pt x="4235" y="2496"/>
                </a:lnTo>
                <a:lnTo>
                  <a:pt x="4226" y="2452"/>
                </a:lnTo>
                <a:lnTo>
                  <a:pt x="4164" y="2408"/>
                </a:lnTo>
                <a:lnTo>
                  <a:pt x="4102" y="2434"/>
                </a:lnTo>
                <a:lnTo>
                  <a:pt x="4032" y="2399"/>
                </a:lnTo>
                <a:lnTo>
                  <a:pt x="4041" y="2487"/>
                </a:lnTo>
                <a:lnTo>
                  <a:pt x="3952" y="2469"/>
                </a:lnTo>
                <a:lnTo>
                  <a:pt x="3882" y="2461"/>
                </a:lnTo>
                <a:lnTo>
                  <a:pt x="3873" y="2514"/>
                </a:lnTo>
                <a:lnTo>
                  <a:pt x="3846" y="2575"/>
                </a:lnTo>
                <a:lnTo>
                  <a:pt x="3776" y="2593"/>
                </a:lnTo>
                <a:lnTo>
                  <a:pt x="3732" y="2575"/>
                </a:lnTo>
                <a:lnTo>
                  <a:pt x="3652" y="2602"/>
                </a:lnTo>
                <a:lnTo>
                  <a:pt x="3599" y="2611"/>
                </a:lnTo>
                <a:lnTo>
                  <a:pt x="3538" y="2558"/>
                </a:lnTo>
                <a:lnTo>
                  <a:pt x="3502" y="2487"/>
                </a:lnTo>
                <a:lnTo>
                  <a:pt x="3467" y="2593"/>
                </a:lnTo>
                <a:lnTo>
                  <a:pt x="3440" y="2478"/>
                </a:lnTo>
                <a:lnTo>
                  <a:pt x="3352" y="2461"/>
                </a:lnTo>
                <a:lnTo>
                  <a:pt x="3308" y="2434"/>
                </a:lnTo>
                <a:lnTo>
                  <a:pt x="3202" y="2452"/>
                </a:lnTo>
                <a:lnTo>
                  <a:pt x="3193" y="2381"/>
                </a:lnTo>
                <a:lnTo>
                  <a:pt x="3132" y="2408"/>
                </a:lnTo>
                <a:lnTo>
                  <a:pt x="3070" y="2425"/>
                </a:lnTo>
                <a:lnTo>
                  <a:pt x="3043" y="2496"/>
                </a:lnTo>
                <a:lnTo>
                  <a:pt x="3035" y="2549"/>
                </a:lnTo>
                <a:lnTo>
                  <a:pt x="2982" y="2566"/>
                </a:lnTo>
                <a:lnTo>
                  <a:pt x="2973" y="2611"/>
                </a:lnTo>
                <a:lnTo>
                  <a:pt x="2902" y="2611"/>
                </a:lnTo>
                <a:lnTo>
                  <a:pt x="2814" y="2593"/>
                </a:lnTo>
                <a:lnTo>
                  <a:pt x="2752" y="2646"/>
                </a:lnTo>
                <a:lnTo>
                  <a:pt x="2690" y="2716"/>
                </a:lnTo>
                <a:lnTo>
                  <a:pt x="2637" y="2708"/>
                </a:lnTo>
                <a:lnTo>
                  <a:pt x="2567" y="2734"/>
                </a:lnTo>
                <a:lnTo>
                  <a:pt x="2496" y="2752"/>
                </a:lnTo>
                <a:lnTo>
                  <a:pt x="2434" y="2716"/>
                </a:lnTo>
                <a:lnTo>
                  <a:pt x="2346" y="2708"/>
                </a:lnTo>
                <a:lnTo>
                  <a:pt x="2267" y="2725"/>
                </a:lnTo>
                <a:lnTo>
                  <a:pt x="2205" y="2699"/>
                </a:lnTo>
                <a:lnTo>
                  <a:pt x="2152" y="2672"/>
                </a:lnTo>
                <a:lnTo>
                  <a:pt x="2117" y="2725"/>
                </a:lnTo>
                <a:lnTo>
                  <a:pt x="2073" y="2769"/>
                </a:lnTo>
                <a:lnTo>
                  <a:pt x="2037" y="2699"/>
                </a:lnTo>
                <a:lnTo>
                  <a:pt x="2011" y="2752"/>
                </a:lnTo>
                <a:lnTo>
                  <a:pt x="1896" y="2761"/>
                </a:lnTo>
                <a:lnTo>
                  <a:pt x="1799" y="2778"/>
                </a:lnTo>
                <a:lnTo>
                  <a:pt x="1764" y="2725"/>
                </a:lnTo>
                <a:lnTo>
                  <a:pt x="1764" y="2690"/>
                </a:lnTo>
                <a:lnTo>
                  <a:pt x="1711" y="2672"/>
                </a:lnTo>
                <a:lnTo>
                  <a:pt x="1631" y="2672"/>
                </a:lnTo>
                <a:lnTo>
                  <a:pt x="1552" y="2646"/>
                </a:lnTo>
                <a:lnTo>
                  <a:pt x="1526" y="2611"/>
                </a:lnTo>
                <a:lnTo>
                  <a:pt x="1491" y="2540"/>
                </a:lnTo>
                <a:lnTo>
                  <a:pt x="1543" y="2522"/>
                </a:lnTo>
                <a:lnTo>
                  <a:pt x="1570" y="2478"/>
                </a:lnTo>
                <a:lnTo>
                  <a:pt x="1623" y="2443"/>
                </a:lnTo>
                <a:lnTo>
                  <a:pt x="1578" y="2399"/>
                </a:lnTo>
                <a:lnTo>
                  <a:pt x="1614" y="2372"/>
                </a:lnTo>
                <a:lnTo>
                  <a:pt x="1561" y="2319"/>
                </a:lnTo>
                <a:lnTo>
                  <a:pt x="1570" y="2258"/>
                </a:lnTo>
                <a:lnTo>
                  <a:pt x="1570" y="2205"/>
                </a:lnTo>
                <a:lnTo>
                  <a:pt x="1517" y="2187"/>
                </a:lnTo>
                <a:lnTo>
                  <a:pt x="1517" y="2134"/>
                </a:lnTo>
                <a:lnTo>
                  <a:pt x="1456" y="2143"/>
                </a:lnTo>
                <a:lnTo>
                  <a:pt x="1447" y="2081"/>
                </a:lnTo>
                <a:lnTo>
                  <a:pt x="1421" y="2134"/>
                </a:lnTo>
                <a:lnTo>
                  <a:pt x="1368" y="2108"/>
                </a:lnTo>
                <a:lnTo>
                  <a:pt x="1324" y="2143"/>
                </a:lnTo>
                <a:lnTo>
                  <a:pt x="1244" y="2143"/>
                </a:lnTo>
                <a:lnTo>
                  <a:pt x="1191" y="2125"/>
                </a:lnTo>
                <a:lnTo>
                  <a:pt x="1147" y="2072"/>
                </a:lnTo>
                <a:lnTo>
                  <a:pt x="1094" y="2072"/>
                </a:lnTo>
                <a:lnTo>
                  <a:pt x="1050" y="2019"/>
                </a:lnTo>
                <a:lnTo>
                  <a:pt x="1068" y="1958"/>
                </a:lnTo>
                <a:lnTo>
                  <a:pt x="1138" y="1914"/>
                </a:lnTo>
                <a:lnTo>
                  <a:pt x="1076" y="1896"/>
                </a:lnTo>
                <a:lnTo>
                  <a:pt x="1121" y="1843"/>
                </a:lnTo>
                <a:lnTo>
                  <a:pt x="1059" y="1808"/>
                </a:lnTo>
                <a:lnTo>
                  <a:pt x="1015" y="1772"/>
                </a:lnTo>
                <a:lnTo>
                  <a:pt x="1032" y="1737"/>
                </a:lnTo>
                <a:lnTo>
                  <a:pt x="979" y="1702"/>
                </a:lnTo>
                <a:lnTo>
                  <a:pt x="971" y="1649"/>
                </a:lnTo>
                <a:lnTo>
                  <a:pt x="909" y="1605"/>
                </a:lnTo>
                <a:lnTo>
                  <a:pt x="873" y="1578"/>
                </a:lnTo>
                <a:lnTo>
                  <a:pt x="662" y="1562"/>
                </a:lnTo>
                <a:lnTo>
                  <a:pt x="618" y="1535"/>
                </a:lnTo>
                <a:lnTo>
                  <a:pt x="582" y="1473"/>
                </a:lnTo>
                <a:lnTo>
                  <a:pt x="556" y="1420"/>
                </a:lnTo>
                <a:lnTo>
                  <a:pt x="503" y="1456"/>
                </a:lnTo>
                <a:lnTo>
                  <a:pt x="450" y="1438"/>
                </a:lnTo>
                <a:lnTo>
                  <a:pt x="423" y="1385"/>
                </a:lnTo>
                <a:lnTo>
                  <a:pt x="326" y="1350"/>
                </a:lnTo>
                <a:lnTo>
                  <a:pt x="256" y="1332"/>
                </a:lnTo>
                <a:lnTo>
                  <a:pt x="194" y="1350"/>
                </a:lnTo>
                <a:lnTo>
                  <a:pt x="141" y="1306"/>
                </a:lnTo>
                <a:lnTo>
                  <a:pt x="150" y="1253"/>
                </a:lnTo>
                <a:lnTo>
                  <a:pt x="123" y="1209"/>
                </a:lnTo>
                <a:lnTo>
                  <a:pt x="159" y="1165"/>
                </a:lnTo>
                <a:lnTo>
                  <a:pt x="123" y="1112"/>
                </a:lnTo>
                <a:lnTo>
                  <a:pt x="79" y="1085"/>
                </a:lnTo>
                <a:lnTo>
                  <a:pt x="0" y="1041"/>
                </a:lnTo>
                <a:lnTo>
                  <a:pt x="62" y="997"/>
                </a:lnTo>
                <a:lnTo>
                  <a:pt x="53" y="944"/>
                </a:lnTo>
                <a:lnTo>
                  <a:pt x="0" y="856"/>
                </a:lnTo>
              </a:path>
            </a:pathLst>
          </a:custGeom>
          <a:solidFill>
            <a:srgbClr val="208DB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CO"/>
          </a:p>
        </p:txBody>
      </p:sp>
      <p:sp>
        <p:nvSpPr>
          <p:cNvPr id="8227" name="Freeform 31">
            <a:extLst>
              <a:ext uri="{FF2B5EF4-FFF2-40B4-BE49-F238E27FC236}">
                <a16:creationId xmlns:a16="http://schemas.microsoft.com/office/drawing/2014/main" id="{44EFDD0C-E18E-42AF-8C43-169F982C48A7}"/>
              </a:ext>
            </a:extLst>
          </p:cNvPr>
          <p:cNvSpPr>
            <a:spLocks noChangeArrowheads="1"/>
          </p:cNvSpPr>
          <p:nvPr/>
        </p:nvSpPr>
        <p:spPr bwMode="auto">
          <a:xfrm>
            <a:off x="2911476" y="663576"/>
            <a:ext cx="231775" cy="288925"/>
          </a:xfrm>
          <a:custGeom>
            <a:avLst/>
            <a:gdLst>
              <a:gd name="T0" fmla="*/ 205902 w 645"/>
              <a:gd name="T1" fmla="*/ 0 h 804"/>
              <a:gd name="T2" fmla="*/ 174280 w 645"/>
              <a:gd name="T3" fmla="*/ 0 h 804"/>
              <a:gd name="T4" fmla="*/ 136190 w 645"/>
              <a:gd name="T5" fmla="*/ 6468 h 804"/>
              <a:gd name="T6" fmla="*/ 113911 w 645"/>
              <a:gd name="T7" fmla="*/ 25155 h 804"/>
              <a:gd name="T8" fmla="*/ 95225 w 645"/>
              <a:gd name="T9" fmla="*/ 44201 h 804"/>
              <a:gd name="T10" fmla="*/ 76180 w 645"/>
              <a:gd name="T11" fmla="*/ 50670 h 804"/>
              <a:gd name="T12" fmla="*/ 69712 w 645"/>
              <a:gd name="T13" fmla="*/ 63247 h 804"/>
              <a:gd name="T14" fmla="*/ 44199 w 645"/>
              <a:gd name="T15" fmla="*/ 72950 h 804"/>
              <a:gd name="T16" fmla="*/ 15811 w 645"/>
              <a:gd name="T17" fmla="*/ 76184 h 804"/>
              <a:gd name="T18" fmla="*/ 3234 w 645"/>
              <a:gd name="T19" fmla="*/ 95230 h 804"/>
              <a:gd name="T20" fmla="*/ 0 w 645"/>
              <a:gd name="T21" fmla="*/ 117151 h 804"/>
              <a:gd name="T22" fmla="*/ 3234 w 645"/>
              <a:gd name="T23" fmla="*/ 139431 h 804"/>
              <a:gd name="T24" fmla="*/ 6109 w 645"/>
              <a:gd name="T25" fmla="*/ 161712 h 804"/>
              <a:gd name="T26" fmla="*/ 3234 w 645"/>
              <a:gd name="T27" fmla="*/ 183992 h 804"/>
              <a:gd name="T28" fmla="*/ 19045 w 645"/>
              <a:gd name="T29" fmla="*/ 196570 h 804"/>
              <a:gd name="T30" fmla="*/ 22279 w 645"/>
              <a:gd name="T31" fmla="*/ 215616 h 804"/>
              <a:gd name="T32" fmla="*/ 44199 w 645"/>
              <a:gd name="T33" fmla="*/ 215616 h 804"/>
              <a:gd name="T34" fmla="*/ 63244 w 645"/>
              <a:gd name="T35" fmla="*/ 228193 h 804"/>
              <a:gd name="T36" fmla="*/ 66478 w 645"/>
              <a:gd name="T37" fmla="*/ 247239 h 804"/>
              <a:gd name="T38" fmla="*/ 91991 w 645"/>
              <a:gd name="T39" fmla="*/ 244005 h 804"/>
              <a:gd name="T40" fmla="*/ 120379 w 645"/>
              <a:gd name="T41" fmla="*/ 250474 h 804"/>
              <a:gd name="T42" fmla="*/ 136190 w 645"/>
              <a:gd name="T43" fmla="*/ 256942 h 804"/>
              <a:gd name="T44" fmla="*/ 155235 w 645"/>
              <a:gd name="T45" fmla="*/ 288566 h 804"/>
              <a:gd name="T46" fmla="*/ 171046 w 645"/>
              <a:gd name="T47" fmla="*/ 275988 h 804"/>
              <a:gd name="T48" fmla="*/ 180749 w 645"/>
              <a:gd name="T49" fmla="*/ 253708 h 804"/>
              <a:gd name="T50" fmla="*/ 186857 w 645"/>
              <a:gd name="T51" fmla="*/ 237896 h 804"/>
              <a:gd name="T52" fmla="*/ 196560 w 645"/>
              <a:gd name="T53" fmla="*/ 212381 h 804"/>
              <a:gd name="T54" fmla="*/ 199794 w 645"/>
              <a:gd name="T55" fmla="*/ 193335 h 804"/>
              <a:gd name="T56" fmla="*/ 215605 w 645"/>
              <a:gd name="T57" fmla="*/ 171055 h 804"/>
              <a:gd name="T58" fmla="*/ 224948 w 645"/>
              <a:gd name="T59" fmla="*/ 152009 h 804"/>
              <a:gd name="T60" fmla="*/ 224948 w 645"/>
              <a:gd name="T61" fmla="*/ 126854 h 804"/>
              <a:gd name="T62" fmla="*/ 218839 w 645"/>
              <a:gd name="T63" fmla="*/ 107808 h 804"/>
              <a:gd name="T64" fmla="*/ 231416 w 645"/>
              <a:gd name="T65" fmla="*/ 85528 h 804"/>
              <a:gd name="T66" fmla="*/ 222073 w 645"/>
              <a:gd name="T67" fmla="*/ 63247 h 804"/>
              <a:gd name="T68" fmla="*/ 222073 w 645"/>
              <a:gd name="T69" fmla="*/ 25155 h 804"/>
              <a:gd name="T70" fmla="*/ 205902 w 645"/>
              <a:gd name="T71" fmla="*/ 0 h 80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45" h="804">
                <a:moveTo>
                  <a:pt x="573" y="0"/>
                </a:moveTo>
                <a:lnTo>
                  <a:pt x="485" y="0"/>
                </a:lnTo>
                <a:lnTo>
                  <a:pt x="379" y="18"/>
                </a:lnTo>
                <a:lnTo>
                  <a:pt x="317" y="70"/>
                </a:lnTo>
                <a:lnTo>
                  <a:pt x="265" y="123"/>
                </a:lnTo>
                <a:lnTo>
                  <a:pt x="212" y="141"/>
                </a:lnTo>
                <a:lnTo>
                  <a:pt x="194" y="176"/>
                </a:lnTo>
                <a:lnTo>
                  <a:pt x="123" y="203"/>
                </a:lnTo>
                <a:lnTo>
                  <a:pt x="44" y="212"/>
                </a:lnTo>
                <a:lnTo>
                  <a:pt x="9" y="265"/>
                </a:lnTo>
                <a:lnTo>
                  <a:pt x="0" y="326"/>
                </a:lnTo>
                <a:lnTo>
                  <a:pt x="9" y="388"/>
                </a:lnTo>
                <a:lnTo>
                  <a:pt x="17" y="450"/>
                </a:lnTo>
                <a:lnTo>
                  <a:pt x="9" y="512"/>
                </a:lnTo>
                <a:lnTo>
                  <a:pt x="53" y="547"/>
                </a:lnTo>
                <a:lnTo>
                  <a:pt x="62" y="600"/>
                </a:lnTo>
                <a:lnTo>
                  <a:pt x="123" y="600"/>
                </a:lnTo>
                <a:lnTo>
                  <a:pt x="176" y="635"/>
                </a:lnTo>
                <a:lnTo>
                  <a:pt x="185" y="688"/>
                </a:lnTo>
                <a:lnTo>
                  <a:pt x="256" y="679"/>
                </a:lnTo>
                <a:lnTo>
                  <a:pt x="335" y="697"/>
                </a:lnTo>
                <a:lnTo>
                  <a:pt x="379" y="715"/>
                </a:lnTo>
                <a:lnTo>
                  <a:pt x="432" y="803"/>
                </a:lnTo>
                <a:lnTo>
                  <a:pt x="476" y="768"/>
                </a:lnTo>
                <a:lnTo>
                  <a:pt x="503" y="706"/>
                </a:lnTo>
                <a:lnTo>
                  <a:pt x="520" y="662"/>
                </a:lnTo>
                <a:lnTo>
                  <a:pt x="547" y="591"/>
                </a:lnTo>
                <a:lnTo>
                  <a:pt x="556" y="538"/>
                </a:lnTo>
                <a:lnTo>
                  <a:pt x="600" y="476"/>
                </a:lnTo>
                <a:lnTo>
                  <a:pt x="626" y="423"/>
                </a:lnTo>
                <a:lnTo>
                  <a:pt x="626" y="353"/>
                </a:lnTo>
                <a:lnTo>
                  <a:pt x="609" y="300"/>
                </a:lnTo>
                <a:lnTo>
                  <a:pt x="644" y="238"/>
                </a:lnTo>
                <a:lnTo>
                  <a:pt x="618" y="176"/>
                </a:lnTo>
                <a:lnTo>
                  <a:pt x="618" y="70"/>
                </a:lnTo>
                <a:lnTo>
                  <a:pt x="573" y="0"/>
                </a:lnTo>
              </a:path>
            </a:pathLst>
          </a:custGeom>
          <a:solidFill>
            <a:srgbClr val="2ECAFD"/>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CO"/>
          </a:p>
        </p:txBody>
      </p:sp>
      <p:sp>
        <p:nvSpPr>
          <p:cNvPr id="8228" name="CuadroTexto 3">
            <a:extLst>
              <a:ext uri="{FF2B5EF4-FFF2-40B4-BE49-F238E27FC236}">
                <a16:creationId xmlns:a16="http://schemas.microsoft.com/office/drawing/2014/main" id="{43BDAC63-F861-4603-A4C5-67365A645B19}"/>
              </a:ext>
            </a:extLst>
          </p:cNvPr>
          <p:cNvSpPr txBox="1">
            <a:spLocks noChangeArrowheads="1"/>
          </p:cNvSpPr>
          <p:nvPr/>
        </p:nvSpPr>
        <p:spPr bwMode="auto">
          <a:xfrm>
            <a:off x="4384676" y="5286375"/>
            <a:ext cx="301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b="1"/>
              <a:t>4</a:t>
            </a:r>
            <a:endParaRPr lang="es-CO" altLang="es-CO" b="1"/>
          </a:p>
        </p:txBody>
      </p:sp>
      <p:sp>
        <p:nvSpPr>
          <p:cNvPr id="8229" name="CuadroTexto 39">
            <a:extLst>
              <a:ext uri="{FF2B5EF4-FFF2-40B4-BE49-F238E27FC236}">
                <a16:creationId xmlns:a16="http://schemas.microsoft.com/office/drawing/2014/main" id="{C91BFD2F-9558-47E4-9DB1-D98531E421CC}"/>
              </a:ext>
            </a:extLst>
          </p:cNvPr>
          <p:cNvSpPr txBox="1">
            <a:spLocks noChangeArrowheads="1"/>
          </p:cNvSpPr>
          <p:nvPr/>
        </p:nvSpPr>
        <p:spPr bwMode="auto">
          <a:xfrm>
            <a:off x="2576513" y="2138364"/>
            <a:ext cx="4191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b="1"/>
              <a:t>44</a:t>
            </a:r>
            <a:endParaRPr lang="es-CO" altLang="es-CO" b="1"/>
          </a:p>
        </p:txBody>
      </p:sp>
      <p:sp>
        <p:nvSpPr>
          <p:cNvPr id="8230" name="CuadroTexto 40">
            <a:extLst>
              <a:ext uri="{FF2B5EF4-FFF2-40B4-BE49-F238E27FC236}">
                <a16:creationId xmlns:a16="http://schemas.microsoft.com/office/drawing/2014/main" id="{13264FDF-54D8-4E74-80C6-3B547EA8C926}"/>
              </a:ext>
            </a:extLst>
          </p:cNvPr>
          <p:cNvSpPr txBox="1">
            <a:spLocks noChangeArrowheads="1"/>
          </p:cNvSpPr>
          <p:nvPr/>
        </p:nvSpPr>
        <p:spPr bwMode="auto">
          <a:xfrm>
            <a:off x="4716464" y="2138364"/>
            <a:ext cx="3016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b="1"/>
              <a:t>1</a:t>
            </a:r>
            <a:endParaRPr lang="es-CO" altLang="es-CO" b="1"/>
          </a:p>
        </p:txBody>
      </p:sp>
      <p:sp>
        <p:nvSpPr>
          <p:cNvPr id="8231" name="CuadroTexto 41">
            <a:extLst>
              <a:ext uri="{FF2B5EF4-FFF2-40B4-BE49-F238E27FC236}">
                <a16:creationId xmlns:a16="http://schemas.microsoft.com/office/drawing/2014/main" id="{8876D15D-0951-4709-95CD-064BF7EA0064}"/>
              </a:ext>
            </a:extLst>
          </p:cNvPr>
          <p:cNvSpPr txBox="1">
            <a:spLocks noChangeArrowheads="1"/>
          </p:cNvSpPr>
          <p:nvPr/>
        </p:nvSpPr>
        <p:spPr bwMode="auto">
          <a:xfrm>
            <a:off x="2830513" y="601664"/>
            <a:ext cx="4191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b="1"/>
              <a:t>12</a:t>
            </a:r>
            <a:endParaRPr lang="es-CO" altLang="es-CO" b="1"/>
          </a:p>
        </p:txBody>
      </p:sp>
      <p:sp>
        <p:nvSpPr>
          <p:cNvPr id="8232" name="CuadroTexto 43">
            <a:extLst>
              <a:ext uri="{FF2B5EF4-FFF2-40B4-BE49-F238E27FC236}">
                <a16:creationId xmlns:a16="http://schemas.microsoft.com/office/drawing/2014/main" id="{A0158650-B0A9-485E-8EA1-FDB55368423F}"/>
              </a:ext>
            </a:extLst>
          </p:cNvPr>
          <p:cNvSpPr txBox="1">
            <a:spLocks noChangeArrowheads="1"/>
          </p:cNvSpPr>
          <p:nvPr/>
        </p:nvSpPr>
        <p:spPr bwMode="auto">
          <a:xfrm>
            <a:off x="3279775" y="3094038"/>
            <a:ext cx="4191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b="1"/>
              <a:t>90</a:t>
            </a:r>
            <a:endParaRPr lang="es-CO" altLang="es-CO" b="1"/>
          </a:p>
        </p:txBody>
      </p:sp>
      <p:sp>
        <p:nvSpPr>
          <p:cNvPr id="8233" name="CuadroTexto 44">
            <a:extLst>
              <a:ext uri="{FF2B5EF4-FFF2-40B4-BE49-F238E27FC236}">
                <a16:creationId xmlns:a16="http://schemas.microsoft.com/office/drawing/2014/main" id="{FCAC609F-CBF1-41EB-A437-8104391CE411}"/>
              </a:ext>
            </a:extLst>
          </p:cNvPr>
          <p:cNvSpPr txBox="1">
            <a:spLocks noChangeArrowheads="1"/>
          </p:cNvSpPr>
          <p:nvPr/>
        </p:nvSpPr>
        <p:spPr bwMode="auto">
          <a:xfrm>
            <a:off x="3279776" y="1463675"/>
            <a:ext cx="301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b="1"/>
              <a:t>9</a:t>
            </a:r>
            <a:endParaRPr lang="es-CO" altLang="es-CO" b="1"/>
          </a:p>
        </p:txBody>
      </p:sp>
      <p:sp>
        <p:nvSpPr>
          <p:cNvPr id="8234" name="CuadroTexto 45">
            <a:extLst>
              <a:ext uri="{FF2B5EF4-FFF2-40B4-BE49-F238E27FC236}">
                <a16:creationId xmlns:a16="http://schemas.microsoft.com/office/drawing/2014/main" id="{B3C2EA7F-3A4F-4851-9885-407F8215EF90}"/>
              </a:ext>
            </a:extLst>
          </p:cNvPr>
          <p:cNvSpPr txBox="1">
            <a:spLocks noChangeArrowheads="1"/>
          </p:cNvSpPr>
          <p:nvPr/>
        </p:nvSpPr>
        <p:spPr bwMode="auto">
          <a:xfrm>
            <a:off x="3756026" y="2551113"/>
            <a:ext cx="3032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b="1"/>
              <a:t>7</a:t>
            </a:r>
            <a:endParaRPr lang="es-CO" altLang="es-CO" b="1"/>
          </a:p>
        </p:txBody>
      </p:sp>
      <p:sp>
        <p:nvSpPr>
          <p:cNvPr id="8235" name="CuadroTexto 46">
            <a:extLst>
              <a:ext uri="{FF2B5EF4-FFF2-40B4-BE49-F238E27FC236}">
                <a16:creationId xmlns:a16="http://schemas.microsoft.com/office/drawing/2014/main" id="{82C9485A-F1EC-44E9-91A6-281029EA8FDD}"/>
              </a:ext>
            </a:extLst>
          </p:cNvPr>
          <p:cNvSpPr txBox="1">
            <a:spLocks noChangeArrowheads="1"/>
          </p:cNvSpPr>
          <p:nvPr/>
        </p:nvSpPr>
        <p:spPr bwMode="auto">
          <a:xfrm>
            <a:off x="2735263" y="2722563"/>
            <a:ext cx="4191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b="1"/>
              <a:t>17</a:t>
            </a:r>
            <a:endParaRPr lang="es-CO" altLang="es-CO" b="1"/>
          </a:p>
        </p:txBody>
      </p:sp>
      <p:sp>
        <p:nvSpPr>
          <p:cNvPr id="8236" name="CuadroTexto 47">
            <a:extLst>
              <a:ext uri="{FF2B5EF4-FFF2-40B4-BE49-F238E27FC236}">
                <a16:creationId xmlns:a16="http://schemas.microsoft.com/office/drawing/2014/main" id="{0EF2C40F-1708-4EC1-9D4A-C1BA4C9A014B}"/>
              </a:ext>
            </a:extLst>
          </p:cNvPr>
          <p:cNvSpPr txBox="1">
            <a:spLocks noChangeArrowheads="1"/>
          </p:cNvSpPr>
          <p:nvPr/>
        </p:nvSpPr>
        <p:spPr bwMode="auto">
          <a:xfrm>
            <a:off x="3263900" y="4459289"/>
            <a:ext cx="4191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b="1"/>
              <a:t>19</a:t>
            </a:r>
            <a:endParaRPr lang="es-CO" altLang="es-CO" b="1"/>
          </a:p>
        </p:txBody>
      </p:sp>
      <p:sp>
        <p:nvSpPr>
          <p:cNvPr id="8237" name="CuadroTexto 48">
            <a:extLst>
              <a:ext uri="{FF2B5EF4-FFF2-40B4-BE49-F238E27FC236}">
                <a16:creationId xmlns:a16="http://schemas.microsoft.com/office/drawing/2014/main" id="{32D48BE5-1C03-438F-AB8F-BD66406E20A2}"/>
              </a:ext>
            </a:extLst>
          </p:cNvPr>
          <p:cNvSpPr txBox="1">
            <a:spLocks noChangeArrowheads="1"/>
          </p:cNvSpPr>
          <p:nvPr/>
        </p:nvSpPr>
        <p:spPr bwMode="auto">
          <a:xfrm>
            <a:off x="4467226" y="2616200"/>
            <a:ext cx="301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b="1"/>
              <a:t>2</a:t>
            </a:r>
            <a:endParaRPr lang="es-CO" altLang="es-CO" b="1"/>
          </a:p>
        </p:txBody>
      </p:sp>
      <p:sp>
        <p:nvSpPr>
          <p:cNvPr id="8238" name="CuadroTexto 49">
            <a:extLst>
              <a:ext uri="{FF2B5EF4-FFF2-40B4-BE49-F238E27FC236}">
                <a16:creationId xmlns:a16="http://schemas.microsoft.com/office/drawing/2014/main" id="{2EE7C155-4C91-4B4A-8238-412CEFADEC1C}"/>
              </a:ext>
            </a:extLst>
          </p:cNvPr>
          <p:cNvSpPr txBox="1">
            <a:spLocks noChangeArrowheads="1"/>
          </p:cNvSpPr>
          <p:nvPr/>
        </p:nvSpPr>
        <p:spPr bwMode="auto">
          <a:xfrm>
            <a:off x="2111376" y="3860800"/>
            <a:ext cx="301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b="1"/>
              <a:t>3</a:t>
            </a:r>
            <a:endParaRPr lang="es-CO" altLang="es-CO" b="1"/>
          </a:p>
        </p:txBody>
      </p:sp>
      <p:sp>
        <p:nvSpPr>
          <p:cNvPr id="8239" name="CuadroTexto 50">
            <a:extLst>
              <a:ext uri="{FF2B5EF4-FFF2-40B4-BE49-F238E27FC236}">
                <a16:creationId xmlns:a16="http://schemas.microsoft.com/office/drawing/2014/main" id="{DEAF04D1-99DF-4EEB-80B2-EF6094ACCD22}"/>
              </a:ext>
            </a:extLst>
          </p:cNvPr>
          <p:cNvSpPr txBox="1">
            <a:spLocks noChangeArrowheads="1"/>
          </p:cNvSpPr>
          <p:nvPr/>
        </p:nvSpPr>
        <p:spPr bwMode="auto">
          <a:xfrm>
            <a:off x="3502025" y="879475"/>
            <a:ext cx="4191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b="1"/>
              <a:t>11</a:t>
            </a:r>
            <a:endParaRPr lang="es-CO" altLang="es-CO" b="1"/>
          </a:p>
        </p:txBody>
      </p:sp>
      <p:sp>
        <p:nvSpPr>
          <p:cNvPr id="8240" name="CuadroTexto 51">
            <a:extLst>
              <a:ext uri="{FF2B5EF4-FFF2-40B4-BE49-F238E27FC236}">
                <a16:creationId xmlns:a16="http://schemas.microsoft.com/office/drawing/2014/main" id="{9953605F-E5C8-46D9-B021-7831D08AB491}"/>
              </a:ext>
            </a:extLst>
          </p:cNvPr>
          <p:cNvSpPr txBox="1">
            <a:spLocks noChangeArrowheads="1"/>
          </p:cNvSpPr>
          <p:nvPr/>
        </p:nvSpPr>
        <p:spPr bwMode="auto">
          <a:xfrm>
            <a:off x="2125664" y="2616200"/>
            <a:ext cx="301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b="1"/>
              <a:t>6</a:t>
            </a:r>
            <a:endParaRPr lang="es-CO" altLang="es-CO" b="1"/>
          </a:p>
        </p:txBody>
      </p:sp>
      <p:sp>
        <p:nvSpPr>
          <p:cNvPr id="8241" name="CuadroTexto 53">
            <a:extLst>
              <a:ext uri="{FF2B5EF4-FFF2-40B4-BE49-F238E27FC236}">
                <a16:creationId xmlns:a16="http://schemas.microsoft.com/office/drawing/2014/main" id="{BA3841E2-4793-44ED-BA66-45EE210002D8}"/>
              </a:ext>
            </a:extLst>
          </p:cNvPr>
          <p:cNvSpPr txBox="1">
            <a:spLocks noChangeArrowheads="1"/>
          </p:cNvSpPr>
          <p:nvPr/>
        </p:nvSpPr>
        <p:spPr bwMode="auto">
          <a:xfrm>
            <a:off x="2522538" y="1517650"/>
            <a:ext cx="4191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b="1"/>
              <a:t>15</a:t>
            </a:r>
            <a:endParaRPr lang="es-CO" altLang="es-CO" b="1"/>
          </a:p>
        </p:txBody>
      </p:sp>
      <p:sp>
        <p:nvSpPr>
          <p:cNvPr id="8242" name="CuadroTexto 54">
            <a:extLst>
              <a:ext uri="{FF2B5EF4-FFF2-40B4-BE49-F238E27FC236}">
                <a16:creationId xmlns:a16="http://schemas.microsoft.com/office/drawing/2014/main" id="{25CF0B4F-E69B-4ED2-B98C-28572E6C2397}"/>
              </a:ext>
            </a:extLst>
          </p:cNvPr>
          <p:cNvSpPr txBox="1">
            <a:spLocks noChangeArrowheads="1"/>
          </p:cNvSpPr>
          <p:nvPr/>
        </p:nvSpPr>
        <p:spPr bwMode="auto">
          <a:xfrm>
            <a:off x="3262313" y="2816225"/>
            <a:ext cx="4191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b="1"/>
              <a:t>40</a:t>
            </a:r>
            <a:endParaRPr lang="es-CO" altLang="es-CO" b="1"/>
          </a:p>
        </p:txBody>
      </p:sp>
      <p:sp>
        <p:nvSpPr>
          <p:cNvPr id="8243" name="CuadroTexto 55">
            <a:extLst>
              <a:ext uri="{FF2B5EF4-FFF2-40B4-BE49-F238E27FC236}">
                <a16:creationId xmlns:a16="http://schemas.microsoft.com/office/drawing/2014/main" id="{97917513-0933-40AC-B9EF-7312B5330FB0}"/>
              </a:ext>
            </a:extLst>
          </p:cNvPr>
          <p:cNvSpPr txBox="1">
            <a:spLocks noChangeArrowheads="1"/>
          </p:cNvSpPr>
          <p:nvPr/>
        </p:nvSpPr>
        <p:spPr bwMode="auto">
          <a:xfrm>
            <a:off x="4206876" y="4049713"/>
            <a:ext cx="301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b="1"/>
              <a:t>2</a:t>
            </a:r>
            <a:endParaRPr lang="es-CO" altLang="es-CO" b="1"/>
          </a:p>
        </p:txBody>
      </p:sp>
      <p:sp>
        <p:nvSpPr>
          <p:cNvPr id="8244" name="CuadroTexto 56">
            <a:extLst>
              <a:ext uri="{FF2B5EF4-FFF2-40B4-BE49-F238E27FC236}">
                <a16:creationId xmlns:a16="http://schemas.microsoft.com/office/drawing/2014/main" id="{A9938ABF-0582-4B5F-9AB8-2F3A6856A35E}"/>
              </a:ext>
            </a:extLst>
          </p:cNvPr>
          <p:cNvSpPr txBox="1">
            <a:spLocks noChangeArrowheads="1"/>
          </p:cNvSpPr>
          <p:nvPr/>
        </p:nvSpPr>
        <p:spPr bwMode="auto">
          <a:xfrm>
            <a:off x="2720975" y="3768725"/>
            <a:ext cx="4191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b="1"/>
              <a:t>19</a:t>
            </a:r>
            <a:endParaRPr lang="es-CO" altLang="es-CO" b="1"/>
          </a:p>
        </p:txBody>
      </p:sp>
      <p:sp>
        <p:nvSpPr>
          <p:cNvPr id="8245" name="CuadroTexto 57">
            <a:extLst>
              <a:ext uri="{FF2B5EF4-FFF2-40B4-BE49-F238E27FC236}">
                <a16:creationId xmlns:a16="http://schemas.microsoft.com/office/drawing/2014/main" id="{12B3DDAE-E0A9-4742-8AFC-9A8FC5487FEA}"/>
              </a:ext>
            </a:extLst>
          </p:cNvPr>
          <p:cNvSpPr txBox="1">
            <a:spLocks noChangeArrowheads="1"/>
          </p:cNvSpPr>
          <p:nvPr/>
        </p:nvSpPr>
        <p:spPr bwMode="auto">
          <a:xfrm>
            <a:off x="3816351" y="338139"/>
            <a:ext cx="3016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b="1"/>
              <a:t>4</a:t>
            </a:r>
            <a:endParaRPr lang="es-CO" altLang="es-CO" b="1"/>
          </a:p>
        </p:txBody>
      </p:sp>
      <p:sp>
        <p:nvSpPr>
          <p:cNvPr id="8246" name="CuadroTexto 58">
            <a:extLst>
              <a:ext uri="{FF2B5EF4-FFF2-40B4-BE49-F238E27FC236}">
                <a16:creationId xmlns:a16="http://schemas.microsoft.com/office/drawing/2014/main" id="{C49E0A4D-5CE5-4C94-A867-620E3B3838DB}"/>
              </a:ext>
            </a:extLst>
          </p:cNvPr>
          <p:cNvSpPr txBox="1">
            <a:spLocks noChangeArrowheads="1"/>
          </p:cNvSpPr>
          <p:nvPr/>
        </p:nvSpPr>
        <p:spPr bwMode="auto">
          <a:xfrm>
            <a:off x="3171826" y="749300"/>
            <a:ext cx="301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b="1"/>
              <a:t>9</a:t>
            </a:r>
            <a:endParaRPr lang="es-CO" altLang="es-CO" b="1"/>
          </a:p>
        </p:txBody>
      </p:sp>
      <p:sp>
        <p:nvSpPr>
          <p:cNvPr id="8247" name="CuadroTexto 59">
            <a:extLst>
              <a:ext uri="{FF2B5EF4-FFF2-40B4-BE49-F238E27FC236}">
                <a16:creationId xmlns:a16="http://schemas.microsoft.com/office/drawing/2014/main" id="{F686FBA7-37B2-4752-9B7C-87ACB9BE8B63}"/>
              </a:ext>
            </a:extLst>
          </p:cNvPr>
          <p:cNvSpPr txBox="1">
            <a:spLocks noChangeArrowheads="1"/>
          </p:cNvSpPr>
          <p:nvPr/>
        </p:nvSpPr>
        <p:spPr bwMode="auto">
          <a:xfrm>
            <a:off x="3836988" y="3411539"/>
            <a:ext cx="4175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b="1"/>
              <a:t>16</a:t>
            </a:r>
            <a:endParaRPr lang="es-CO" altLang="es-CO" b="1"/>
          </a:p>
        </p:txBody>
      </p:sp>
      <p:sp>
        <p:nvSpPr>
          <p:cNvPr id="8248" name="CuadroTexto 60">
            <a:extLst>
              <a:ext uri="{FF2B5EF4-FFF2-40B4-BE49-F238E27FC236}">
                <a16:creationId xmlns:a16="http://schemas.microsoft.com/office/drawing/2014/main" id="{E392F1C2-C559-46DD-90E8-1522B0ABE873}"/>
              </a:ext>
            </a:extLst>
          </p:cNvPr>
          <p:cNvSpPr txBox="1">
            <a:spLocks noChangeArrowheads="1"/>
          </p:cNvSpPr>
          <p:nvPr/>
        </p:nvSpPr>
        <p:spPr bwMode="auto">
          <a:xfrm>
            <a:off x="1754188" y="4246564"/>
            <a:ext cx="4191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b="1"/>
              <a:t>17</a:t>
            </a:r>
            <a:endParaRPr lang="es-CO" altLang="es-CO" b="1"/>
          </a:p>
        </p:txBody>
      </p:sp>
      <p:sp>
        <p:nvSpPr>
          <p:cNvPr id="8249" name="CuadroTexto 61">
            <a:extLst>
              <a:ext uri="{FF2B5EF4-FFF2-40B4-BE49-F238E27FC236}">
                <a16:creationId xmlns:a16="http://schemas.microsoft.com/office/drawing/2014/main" id="{BD9E0521-57E8-4BE9-92F1-6943F5368B63}"/>
              </a:ext>
            </a:extLst>
          </p:cNvPr>
          <p:cNvSpPr txBox="1">
            <a:spLocks noChangeArrowheads="1"/>
          </p:cNvSpPr>
          <p:nvPr/>
        </p:nvSpPr>
        <p:spPr bwMode="auto">
          <a:xfrm>
            <a:off x="3756025" y="1570039"/>
            <a:ext cx="4191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b="1"/>
              <a:t>13</a:t>
            </a:r>
            <a:endParaRPr lang="es-CO" altLang="es-CO" b="1"/>
          </a:p>
        </p:txBody>
      </p:sp>
      <p:sp>
        <p:nvSpPr>
          <p:cNvPr id="8250" name="CuadroTexto 62">
            <a:extLst>
              <a:ext uri="{FF2B5EF4-FFF2-40B4-BE49-F238E27FC236}">
                <a16:creationId xmlns:a16="http://schemas.microsoft.com/office/drawing/2014/main" id="{20FC705C-27D1-4C9E-BC72-535513A2F092}"/>
              </a:ext>
            </a:extLst>
          </p:cNvPr>
          <p:cNvSpPr txBox="1">
            <a:spLocks noChangeArrowheads="1"/>
          </p:cNvSpPr>
          <p:nvPr/>
        </p:nvSpPr>
        <p:spPr bwMode="auto">
          <a:xfrm>
            <a:off x="2735264" y="4627564"/>
            <a:ext cx="3016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b="1"/>
              <a:t>3</a:t>
            </a:r>
            <a:endParaRPr lang="es-CO" altLang="es-CO" b="1"/>
          </a:p>
        </p:txBody>
      </p:sp>
      <p:sp>
        <p:nvSpPr>
          <p:cNvPr id="8251" name="CuadroTexto 63">
            <a:extLst>
              <a:ext uri="{FF2B5EF4-FFF2-40B4-BE49-F238E27FC236}">
                <a16:creationId xmlns:a16="http://schemas.microsoft.com/office/drawing/2014/main" id="{B3CE5AEF-611A-4FDA-B25F-9911DA4A68D3}"/>
              </a:ext>
            </a:extLst>
          </p:cNvPr>
          <p:cNvSpPr txBox="1">
            <a:spLocks noChangeArrowheads="1"/>
          </p:cNvSpPr>
          <p:nvPr/>
        </p:nvSpPr>
        <p:spPr bwMode="auto">
          <a:xfrm>
            <a:off x="2668589" y="3081338"/>
            <a:ext cx="301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b="1"/>
              <a:t>6</a:t>
            </a:r>
            <a:endParaRPr lang="es-CO" altLang="es-CO" b="1"/>
          </a:p>
        </p:txBody>
      </p:sp>
      <p:sp>
        <p:nvSpPr>
          <p:cNvPr id="8252" name="CuadroTexto 64">
            <a:extLst>
              <a:ext uri="{FF2B5EF4-FFF2-40B4-BE49-F238E27FC236}">
                <a16:creationId xmlns:a16="http://schemas.microsoft.com/office/drawing/2014/main" id="{4799B91C-D1A7-4EDC-AB89-157ECA051882}"/>
              </a:ext>
            </a:extLst>
          </p:cNvPr>
          <p:cNvSpPr txBox="1">
            <a:spLocks noChangeArrowheads="1"/>
          </p:cNvSpPr>
          <p:nvPr/>
        </p:nvSpPr>
        <p:spPr bwMode="auto">
          <a:xfrm>
            <a:off x="2482850" y="2828925"/>
            <a:ext cx="4191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b="1"/>
              <a:t>10</a:t>
            </a:r>
            <a:endParaRPr lang="es-CO" altLang="es-CO" b="1"/>
          </a:p>
        </p:txBody>
      </p:sp>
      <p:sp>
        <p:nvSpPr>
          <p:cNvPr id="8253" name="CuadroTexto 65">
            <a:extLst>
              <a:ext uri="{FF2B5EF4-FFF2-40B4-BE49-F238E27FC236}">
                <a16:creationId xmlns:a16="http://schemas.microsoft.com/office/drawing/2014/main" id="{FBC340BF-3953-4F92-8024-F33398B9FBA2}"/>
              </a:ext>
            </a:extLst>
          </p:cNvPr>
          <p:cNvSpPr txBox="1">
            <a:spLocks noChangeArrowheads="1"/>
          </p:cNvSpPr>
          <p:nvPr/>
        </p:nvSpPr>
        <p:spPr bwMode="auto">
          <a:xfrm>
            <a:off x="3568700" y="2073275"/>
            <a:ext cx="4191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b="1"/>
              <a:t>13</a:t>
            </a:r>
            <a:endParaRPr lang="es-CO" altLang="es-CO" b="1"/>
          </a:p>
        </p:txBody>
      </p:sp>
      <p:sp>
        <p:nvSpPr>
          <p:cNvPr id="8254" name="CuadroTexto 66">
            <a:extLst>
              <a:ext uri="{FF2B5EF4-FFF2-40B4-BE49-F238E27FC236}">
                <a16:creationId xmlns:a16="http://schemas.microsoft.com/office/drawing/2014/main" id="{A7190AFC-3AA3-480B-AFB2-57CB5B255FA0}"/>
              </a:ext>
            </a:extLst>
          </p:cNvPr>
          <p:cNvSpPr txBox="1">
            <a:spLocks noChangeArrowheads="1"/>
          </p:cNvSpPr>
          <p:nvPr/>
        </p:nvSpPr>
        <p:spPr bwMode="auto">
          <a:xfrm>
            <a:off x="2917826" y="1330325"/>
            <a:ext cx="301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b="1"/>
              <a:t>4</a:t>
            </a:r>
            <a:endParaRPr lang="es-CO" altLang="es-CO" b="1"/>
          </a:p>
        </p:txBody>
      </p:sp>
      <p:sp>
        <p:nvSpPr>
          <p:cNvPr id="8255" name="CuadroTexto 67">
            <a:extLst>
              <a:ext uri="{FF2B5EF4-FFF2-40B4-BE49-F238E27FC236}">
                <a16:creationId xmlns:a16="http://schemas.microsoft.com/office/drawing/2014/main" id="{DC0D45F8-3F11-4A32-9CA6-583F20ED0479}"/>
              </a:ext>
            </a:extLst>
          </p:cNvPr>
          <p:cNvSpPr txBox="1">
            <a:spLocks noChangeArrowheads="1"/>
          </p:cNvSpPr>
          <p:nvPr/>
        </p:nvSpPr>
        <p:spPr bwMode="auto">
          <a:xfrm>
            <a:off x="2867025" y="3252789"/>
            <a:ext cx="4191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b="1"/>
              <a:t>19</a:t>
            </a:r>
            <a:endParaRPr lang="es-CO" altLang="es-CO" b="1"/>
          </a:p>
        </p:txBody>
      </p:sp>
      <p:sp>
        <p:nvSpPr>
          <p:cNvPr id="8256" name="CuadroTexto 69">
            <a:extLst>
              <a:ext uri="{FF2B5EF4-FFF2-40B4-BE49-F238E27FC236}">
                <a16:creationId xmlns:a16="http://schemas.microsoft.com/office/drawing/2014/main" id="{B3137B8F-4BB3-4295-8CF4-0CB5C6A15986}"/>
              </a:ext>
            </a:extLst>
          </p:cNvPr>
          <p:cNvSpPr txBox="1">
            <a:spLocks noChangeArrowheads="1"/>
          </p:cNvSpPr>
          <p:nvPr/>
        </p:nvSpPr>
        <p:spPr bwMode="auto">
          <a:xfrm>
            <a:off x="2233613" y="3432175"/>
            <a:ext cx="4191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b="1"/>
              <a:t>59</a:t>
            </a:r>
            <a:endParaRPr lang="es-CO" altLang="es-CO" b="1"/>
          </a:p>
        </p:txBody>
      </p:sp>
      <p:sp>
        <p:nvSpPr>
          <p:cNvPr id="8257" name="CuadroTexto 70">
            <a:extLst>
              <a:ext uri="{FF2B5EF4-FFF2-40B4-BE49-F238E27FC236}">
                <a16:creationId xmlns:a16="http://schemas.microsoft.com/office/drawing/2014/main" id="{D711AF77-4D42-4298-BAC7-6DEFF7B47D94}"/>
              </a:ext>
            </a:extLst>
          </p:cNvPr>
          <p:cNvSpPr txBox="1">
            <a:spLocks noChangeArrowheads="1"/>
          </p:cNvSpPr>
          <p:nvPr/>
        </p:nvSpPr>
        <p:spPr bwMode="auto">
          <a:xfrm>
            <a:off x="5386389" y="2857500"/>
            <a:ext cx="301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b="1"/>
              <a:t>2</a:t>
            </a:r>
            <a:endParaRPr lang="es-CO" altLang="es-CO" b="1"/>
          </a:p>
        </p:txBody>
      </p:sp>
      <p:graphicFrame>
        <p:nvGraphicFramePr>
          <p:cNvPr id="5" name="Tabla 4">
            <a:extLst>
              <a:ext uri="{FF2B5EF4-FFF2-40B4-BE49-F238E27FC236}">
                <a16:creationId xmlns:a16="http://schemas.microsoft.com/office/drawing/2014/main" id="{803C49FE-1F57-46D5-9EE7-1357AC131B3B}"/>
              </a:ext>
            </a:extLst>
          </p:cNvPr>
          <p:cNvGraphicFramePr>
            <a:graphicFrameLocks noGrp="1"/>
          </p:cNvGraphicFramePr>
          <p:nvPr/>
        </p:nvGraphicFramePr>
        <p:xfrm>
          <a:off x="6459070" y="1093255"/>
          <a:ext cx="3918965" cy="5426609"/>
        </p:xfrm>
        <a:graphic>
          <a:graphicData uri="http://schemas.openxmlformats.org/drawingml/2006/table">
            <a:tbl>
              <a:tblPr>
                <a:tableStyleId>{BC89EF96-8CEA-46FF-86C4-4CE0E7609802}</a:tableStyleId>
              </a:tblPr>
              <a:tblGrid>
                <a:gridCol w="1597489">
                  <a:extLst>
                    <a:ext uri="{9D8B030D-6E8A-4147-A177-3AD203B41FA5}">
                      <a16:colId xmlns:a16="http://schemas.microsoft.com/office/drawing/2014/main" val="1335288942"/>
                    </a:ext>
                  </a:extLst>
                </a:gridCol>
                <a:gridCol w="1311276">
                  <a:extLst>
                    <a:ext uri="{9D8B030D-6E8A-4147-A177-3AD203B41FA5}">
                      <a16:colId xmlns:a16="http://schemas.microsoft.com/office/drawing/2014/main" val="2283175107"/>
                    </a:ext>
                  </a:extLst>
                </a:gridCol>
                <a:gridCol w="1010200">
                  <a:extLst>
                    <a:ext uri="{9D8B030D-6E8A-4147-A177-3AD203B41FA5}">
                      <a16:colId xmlns:a16="http://schemas.microsoft.com/office/drawing/2014/main" val="1192813003"/>
                    </a:ext>
                  </a:extLst>
                </a:gridCol>
              </a:tblGrid>
              <a:tr h="160458">
                <a:tc>
                  <a:txBody>
                    <a:bodyPr/>
                    <a:lstStyle/>
                    <a:p>
                      <a:pPr algn="ctr" fontAlgn="ctr"/>
                      <a:r>
                        <a:rPr lang="es-CO" sz="1000" u="none" strike="noStrike" dirty="0">
                          <a:effectLst/>
                        </a:rPr>
                        <a:t>DEPARTAMENTO</a:t>
                      </a:r>
                      <a:endParaRPr lang="es-CO" sz="1000" b="1" i="0" u="none" strike="noStrike" dirty="0">
                        <a:solidFill>
                          <a:srgbClr val="000000"/>
                        </a:solidFill>
                        <a:effectLst/>
                        <a:latin typeface="Calibri" panose="020F0502020204030204" pitchFamily="34" charset="0"/>
                      </a:endParaRPr>
                    </a:p>
                  </a:txBody>
                  <a:tcPr marL="7072" marR="7072" marT="7072" marB="0" anchor="ctr"/>
                </a:tc>
                <a:tc>
                  <a:txBody>
                    <a:bodyPr/>
                    <a:lstStyle/>
                    <a:p>
                      <a:pPr algn="ctr" fontAlgn="ctr"/>
                      <a:r>
                        <a:rPr lang="es-CO" sz="1000" u="none" strike="noStrike" dirty="0">
                          <a:effectLst/>
                        </a:rPr>
                        <a:t>CANT. DILIGENCIAS</a:t>
                      </a:r>
                      <a:endParaRPr lang="es-CO" sz="1000" b="1" i="0" u="none" strike="noStrike" dirty="0">
                        <a:solidFill>
                          <a:srgbClr val="000000"/>
                        </a:solidFill>
                        <a:effectLst/>
                        <a:latin typeface="Calibri" panose="020F0502020204030204" pitchFamily="34" charset="0"/>
                      </a:endParaRPr>
                    </a:p>
                  </a:txBody>
                  <a:tcPr marL="7072" marR="7072" marT="7072" marB="0" anchor="ctr"/>
                </a:tc>
                <a:tc>
                  <a:txBody>
                    <a:bodyPr/>
                    <a:lstStyle/>
                    <a:p>
                      <a:pPr algn="ctr" fontAlgn="ctr"/>
                      <a:r>
                        <a:rPr lang="es-CO" sz="1000" u="none" strike="noStrike" dirty="0">
                          <a:effectLst/>
                        </a:rPr>
                        <a:t>PORCENTAJE</a:t>
                      </a:r>
                      <a:endParaRPr lang="es-CO" sz="1000" b="1" i="0" u="none" strike="noStrike" dirty="0">
                        <a:solidFill>
                          <a:srgbClr val="000000"/>
                        </a:solidFill>
                        <a:effectLst/>
                        <a:latin typeface="Calibri" panose="020F0502020204030204" pitchFamily="34" charset="0"/>
                      </a:endParaRPr>
                    </a:p>
                  </a:txBody>
                  <a:tcPr marL="7072" marR="7072" marT="7072" marB="0" anchor="ctr"/>
                </a:tc>
                <a:extLst>
                  <a:ext uri="{0D108BD9-81ED-4DB2-BD59-A6C34878D82A}">
                    <a16:rowId xmlns:a16="http://schemas.microsoft.com/office/drawing/2014/main" val="4233587267"/>
                  </a:ext>
                </a:extLst>
              </a:tr>
              <a:tr h="160458">
                <a:tc>
                  <a:txBody>
                    <a:bodyPr/>
                    <a:lstStyle/>
                    <a:p>
                      <a:pPr algn="ctr" fontAlgn="ctr"/>
                      <a:r>
                        <a:rPr lang="es-CO" sz="1000" u="none" strike="noStrike">
                          <a:effectLst/>
                        </a:rPr>
                        <a:t> Amazonas</a:t>
                      </a:r>
                      <a:endParaRPr lang="es-CO" sz="1000" b="0" i="0" u="none" strike="noStrike">
                        <a:solidFill>
                          <a:srgbClr val="000000"/>
                        </a:solidFill>
                        <a:effectLst/>
                        <a:latin typeface="Calibri" panose="020F0502020204030204" pitchFamily="34" charset="0"/>
                      </a:endParaRPr>
                    </a:p>
                  </a:txBody>
                  <a:tcPr marL="7072" marR="7072" marT="7072" marB="0" anchor="ctr"/>
                </a:tc>
                <a:tc>
                  <a:txBody>
                    <a:bodyPr/>
                    <a:lstStyle/>
                    <a:p>
                      <a:pPr algn="ctr" fontAlgn="ctr"/>
                      <a:r>
                        <a:rPr lang="es-CO" sz="1000" u="none" strike="noStrike" dirty="0">
                          <a:effectLst/>
                        </a:rPr>
                        <a:t>4</a:t>
                      </a:r>
                      <a:endParaRPr lang="es-CO" sz="1000" b="0" i="0" u="none" strike="noStrike" dirty="0">
                        <a:solidFill>
                          <a:srgbClr val="000000"/>
                        </a:solidFill>
                        <a:effectLst/>
                        <a:latin typeface="Calibri" panose="020F0502020204030204" pitchFamily="34" charset="0"/>
                      </a:endParaRPr>
                    </a:p>
                  </a:txBody>
                  <a:tcPr marL="7072" marR="7072" marT="7072" marB="0" anchor="ctr"/>
                </a:tc>
                <a:tc>
                  <a:txBody>
                    <a:bodyPr/>
                    <a:lstStyle/>
                    <a:p>
                      <a:pPr algn="ctr" fontAlgn="b"/>
                      <a:r>
                        <a:rPr lang="es-CO" sz="1000" u="none" strike="noStrike" dirty="0">
                          <a:effectLst/>
                        </a:rPr>
                        <a:t>1%</a:t>
                      </a:r>
                      <a:endParaRPr lang="es-CO" sz="1000" b="0" i="0" u="none" strike="noStrike" dirty="0">
                        <a:solidFill>
                          <a:srgbClr val="000000"/>
                        </a:solidFill>
                        <a:effectLst/>
                        <a:latin typeface="Calibri" panose="020F0502020204030204" pitchFamily="34" charset="0"/>
                      </a:endParaRPr>
                    </a:p>
                  </a:txBody>
                  <a:tcPr marL="7072" marR="7072" marT="7072" marB="0" anchor="b"/>
                </a:tc>
                <a:extLst>
                  <a:ext uri="{0D108BD9-81ED-4DB2-BD59-A6C34878D82A}">
                    <a16:rowId xmlns:a16="http://schemas.microsoft.com/office/drawing/2014/main" val="3582544601"/>
                  </a:ext>
                </a:extLst>
              </a:tr>
              <a:tr h="160458">
                <a:tc>
                  <a:txBody>
                    <a:bodyPr/>
                    <a:lstStyle/>
                    <a:p>
                      <a:pPr algn="ctr" fontAlgn="ctr"/>
                      <a:r>
                        <a:rPr lang="es-CO" sz="1000" u="none" strike="noStrike" dirty="0">
                          <a:effectLst/>
                          <a:highlight>
                            <a:srgbClr val="FFFF00"/>
                          </a:highlight>
                        </a:rPr>
                        <a:t>Antioquia</a:t>
                      </a:r>
                      <a:endParaRPr lang="es-CO" sz="1000" b="0" i="0" u="none" strike="noStrike" dirty="0">
                        <a:solidFill>
                          <a:srgbClr val="000000"/>
                        </a:solidFill>
                        <a:effectLst/>
                        <a:highlight>
                          <a:srgbClr val="FFFF00"/>
                        </a:highlight>
                        <a:latin typeface="Calibri" panose="020F0502020204030204" pitchFamily="34" charset="0"/>
                      </a:endParaRPr>
                    </a:p>
                  </a:txBody>
                  <a:tcPr marL="7072" marR="7072" marT="7072" marB="0" anchor="ctr"/>
                </a:tc>
                <a:tc>
                  <a:txBody>
                    <a:bodyPr/>
                    <a:lstStyle/>
                    <a:p>
                      <a:pPr algn="ctr" fontAlgn="ctr"/>
                      <a:r>
                        <a:rPr lang="es-CO" sz="1000" u="none" strike="noStrike" dirty="0">
                          <a:effectLst/>
                          <a:highlight>
                            <a:srgbClr val="FFFF00"/>
                          </a:highlight>
                        </a:rPr>
                        <a:t>44</a:t>
                      </a:r>
                      <a:endParaRPr lang="es-CO" sz="1000" b="0" i="0" u="none" strike="noStrike" dirty="0">
                        <a:solidFill>
                          <a:srgbClr val="000000"/>
                        </a:solidFill>
                        <a:effectLst/>
                        <a:highlight>
                          <a:srgbClr val="FFFF00"/>
                        </a:highlight>
                        <a:latin typeface="Calibri" panose="020F0502020204030204" pitchFamily="34" charset="0"/>
                      </a:endParaRPr>
                    </a:p>
                  </a:txBody>
                  <a:tcPr marL="7072" marR="7072" marT="7072" marB="0" anchor="ctr"/>
                </a:tc>
                <a:tc>
                  <a:txBody>
                    <a:bodyPr/>
                    <a:lstStyle/>
                    <a:p>
                      <a:pPr algn="ctr" fontAlgn="b"/>
                      <a:r>
                        <a:rPr lang="es-CO" sz="1000" u="none" strike="noStrike" dirty="0">
                          <a:effectLst/>
                          <a:highlight>
                            <a:srgbClr val="FFFF00"/>
                          </a:highlight>
                        </a:rPr>
                        <a:t>9%</a:t>
                      </a:r>
                      <a:endParaRPr lang="es-CO" sz="1000" b="0" i="0" u="none" strike="noStrike" dirty="0">
                        <a:solidFill>
                          <a:srgbClr val="000000"/>
                        </a:solidFill>
                        <a:effectLst/>
                        <a:highlight>
                          <a:srgbClr val="FFFF00"/>
                        </a:highlight>
                        <a:latin typeface="Calibri" panose="020F0502020204030204" pitchFamily="34" charset="0"/>
                      </a:endParaRPr>
                    </a:p>
                  </a:txBody>
                  <a:tcPr marL="7072" marR="7072" marT="7072" marB="0" anchor="b"/>
                </a:tc>
                <a:extLst>
                  <a:ext uri="{0D108BD9-81ED-4DB2-BD59-A6C34878D82A}">
                    <a16:rowId xmlns:a16="http://schemas.microsoft.com/office/drawing/2014/main" val="1995181904"/>
                  </a:ext>
                </a:extLst>
              </a:tr>
              <a:tr h="160458">
                <a:tc>
                  <a:txBody>
                    <a:bodyPr/>
                    <a:lstStyle/>
                    <a:p>
                      <a:pPr algn="ctr" fontAlgn="ctr"/>
                      <a:r>
                        <a:rPr lang="es-CO" sz="1000" u="none" strike="noStrike">
                          <a:effectLst/>
                        </a:rPr>
                        <a:t>Arauca</a:t>
                      </a:r>
                      <a:endParaRPr lang="es-CO" sz="1000" b="0" i="0" u="none" strike="noStrike">
                        <a:solidFill>
                          <a:srgbClr val="000000"/>
                        </a:solidFill>
                        <a:effectLst/>
                        <a:latin typeface="Calibri" panose="020F0502020204030204" pitchFamily="34" charset="0"/>
                      </a:endParaRPr>
                    </a:p>
                  </a:txBody>
                  <a:tcPr marL="7072" marR="7072" marT="7072" marB="0" anchor="ctr"/>
                </a:tc>
                <a:tc>
                  <a:txBody>
                    <a:bodyPr/>
                    <a:lstStyle/>
                    <a:p>
                      <a:pPr algn="ctr" fontAlgn="ctr"/>
                      <a:r>
                        <a:rPr lang="es-CO" sz="1000" u="none" strike="noStrike">
                          <a:effectLst/>
                        </a:rPr>
                        <a:t>1</a:t>
                      </a:r>
                      <a:endParaRPr lang="es-CO" sz="1000" b="0" i="0" u="none" strike="noStrike">
                        <a:solidFill>
                          <a:srgbClr val="000000"/>
                        </a:solidFill>
                        <a:effectLst/>
                        <a:latin typeface="Calibri" panose="020F0502020204030204" pitchFamily="34" charset="0"/>
                      </a:endParaRPr>
                    </a:p>
                  </a:txBody>
                  <a:tcPr marL="7072" marR="7072" marT="7072" marB="0" anchor="ctr"/>
                </a:tc>
                <a:tc>
                  <a:txBody>
                    <a:bodyPr/>
                    <a:lstStyle/>
                    <a:p>
                      <a:pPr algn="ctr" fontAlgn="b"/>
                      <a:r>
                        <a:rPr lang="es-CO" sz="1000" u="none" strike="noStrike">
                          <a:effectLst/>
                        </a:rPr>
                        <a:t>0%</a:t>
                      </a:r>
                      <a:endParaRPr lang="es-CO" sz="1000" b="0" i="0" u="none" strike="noStrike">
                        <a:solidFill>
                          <a:srgbClr val="000000"/>
                        </a:solidFill>
                        <a:effectLst/>
                        <a:latin typeface="Calibri" panose="020F0502020204030204" pitchFamily="34" charset="0"/>
                      </a:endParaRPr>
                    </a:p>
                  </a:txBody>
                  <a:tcPr marL="7072" marR="7072" marT="7072" marB="0" anchor="b"/>
                </a:tc>
                <a:extLst>
                  <a:ext uri="{0D108BD9-81ED-4DB2-BD59-A6C34878D82A}">
                    <a16:rowId xmlns:a16="http://schemas.microsoft.com/office/drawing/2014/main" val="269224128"/>
                  </a:ext>
                </a:extLst>
              </a:tr>
              <a:tr h="160458">
                <a:tc>
                  <a:txBody>
                    <a:bodyPr/>
                    <a:lstStyle/>
                    <a:p>
                      <a:pPr algn="ctr" fontAlgn="ctr"/>
                      <a:r>
                        <a:rPr lang="es-CO" sz="1000" u="none" strike="noStrike">
                          <a:effectLst/>
                        </a:rPr>
                        <a:t>Atlántico</a:t>
                      </a:r>
                      <a:endParaRPr lang="es-CO" sz="1000" b="0" i="0" u="none" strike="noStrike">
                        <a:solidFill>
                          <a:srgbClr val="000000"/>
                        </a:solidFill>
                        <a:effectLst/>
                        <a:latin typeface="Calibri" panose="020F0502020204030204" pitchFamily="34" charset="0"/>
                      </a:endParaRPr>
                    </a:p>
                  </a:txBody>
                  <a:tcPr marL="7072" marR="7072" marT="7072" marB="0" anchor="ctr"/>
                </a:tc>
                <a:tc>
                  <a:txBody>
                    <a:bodyPr/>
                    <a:lstStyle/>
                    <a:p>
                      <a:pPr algn="ctr" fontAlgn="ctr"/>
                      <a:r>
                        <a:rPr lang="es-CO" sz="1000" u="none" strike="noStrike">
                          <a:effectLst/>
                        </a:rPr>
                        <a:t>12</a:t>
                      </a:r>
                      <a:endParaRPr lang="es-CO" sz="1000" b="0" i="0" u="none" strike="noStrike">
                        <a:solidFill>
                          <a:srgbClr val="000000"/>
                        </a:solidFill>
                        <a:effectLst/>
                        <a:latin typeface="Calibri" panose="020F0502020204030204" pitchFamily="34" charset="0"/>
                      </a:endParaRPr>
                    </a:p>
                  </a:txBody>
                  <a:tcPr marL="7072" marR="7072" marT="7072" marB="0" anchor="ctr"/>
                </a:tc>
                <a:tc>
                  <a:txBody>
                    <a:bodyPr/>
                    <a:lstStyle/>
                    <a:p>
                      <a:pPr algn="ctr" fontAlgn="b"/>
                      <a:r>
                        <a:rPr lang="es-CO" sz="1000" u="none" strike="noStrike">
                          <a:effectLst/>
                        </a:rPr>
                        <a:t>3%</a:t>
                      </a:r>
                      <a:endParaRPr lang="es-CO" sz="1000" b="0" i="0" u="none" strike="noStrike">
                        <a:solidFill>
                          <a:srgbClr val="000000"/>
                        </a:solidFill>
                        <a:effectLst/>
                        <a:latin typeface="Calibri" panose="020F0502020204030204" pitchFamily="34" charset="0"/>
                      </a:endParaRPr>
                    </a:p>
                  </a:txBody>
                  <a:tcPr marL="7072" marR="7072" marT="7072" marB="0" anchor="b"/>
                </a:tc>
                <a:extLst>
                  <a:ext uri="{0D108BD9-81ED-4DB2-BD59-A6C34878D82A}">
                    <a16:rowId xmlns:a16="http://schemas.microsoft.com/office/drawing/2014/main" val="2183312229"/>
                  </a:ext>
                </a:extLst>
              </a:tr>
              <a:tr h="160458">
                <a:tc>
                  <a:txBody>
                    <a:bodyPr/>
                    <a:lstStyle/>
                    <a:p>
                      <a:pPr algn="ctr" fontAlgn="ctr"/>
                      <a:r>
                        <a:rPr lang="es-CO" sz="1000" u="none" strike="noStrike">
                          <a:effectLst/>
                          <a:highlight>
                            <a:srgbClr val="FFFF00"/>
                          </a:highlight>
                        </a:rPr>
                        <a:t>Bogotá DC</a:t>
                      </a:r>
                      <a:endParaRPr lang="es-CO" sz="1000" b="0" i="0" u="none" strike="noStrike">
                        <a:solidFill>
                          <a:srgbClr val="000000"/>
                        </a:solidFill>
                        <a:effectLst/>
                        <a:highlight>
                          <a:srgbClr val="FFFF00"/>
                        </a:highlight>
                        <a:latin typeface="Calibri" panose="020F0502020204030204" pitchFamily="34" charset="0"/>
                      </a:endParaRPr>
                    </a:p>
                  </a:txBody>
                  <a:tcPr marL="7072" marR="7072" marT="7072" marB="0" anchor="ctr"/>
                </a:tc>
                <a:tc>
                  <a:txBody>
                    <a:bodyPr/>
                    <a:lstStyle/>
                    <a:p>
                      <a:pPr algn="ctr" fontAlgn="ctr"/>
                      <a:r>
                        <a:rPr lang="es-CO" sz="1000" u="none" strike="noStrike">
                          <a:effectLst/>
                          <a:highlight>
                            <a:srgbClr val="FFFF00"/>
                          </a:highlight>
                        </a:rPr>
                        <a:t>90</a:t>
                      </a:r>
                      <a:endParaRPr lang="es-CO" sz="1000" b="0" i="0" u="none" strike="noStrike">
                        <a:solidFill>
                          <a:srgbClr val="000000"/>
                        </a:solidFill>
                        <a:effectLst/>
                        <a:highlight>
                          <a:srgbClr val="FFFF00"/>
                        </a:highlight>
                        <a:latin typeface="Calibri" panose="020F0502020204030204" pitchFamily="34" charset="0"/>
                      </a:endParaRPr>
                    </a:p>
                  </a:txBody>
                  <a:tcPr marL="7072" marR="7072" marT="7072" marB="0" anchor="ctr"/>
                </a:tc>
                <a:tc>
                  <a:txBody>
                    <a:bodyPr/>
                    <a:lstStyle/>
                    <a:p>
                      <a:pPr algn="ctr" fontAlgn="b"/>
                      <a:r>
                        <a:rPr lang="es-CO" sz="1000" u="none" strike="noStrike" dirty="0">
                          <a:effectLst/>
                          <a:highlight>
                            <a:srgbClr val="FFFF00"/>
                          </a:highlight>
                        </a:rPr>
                        <a:t>19%</a:t>
                      </a:r>
                      <a:endParaRPr lang="es-CO" sz="1000" b="0" i="0" u="none" strike="noStrike" dirty="0">
                        <a:solidFill>
                          <a:srgbClr val="000000"/>
                        </a:solidFill>
                        <a:effectLst/>
                        <a:highlight>
                          <a:srgbClr val="FFFF00"/>
                        </a:highlight>
                        <a:latin typeface="Calibri" panose="020F0502020204030204" pitchFamily="34" charset="0"/>
                      </a:endParaRPr>
                    </a:p>
                  </a:txBody>
                  <a:tcPr marL="7072" marR="7072" marT="7072" marB="0" anchor="b"/>
                </a:tc>
                <a:extLst>
                  <a:ext uri="{0D108BD9-81ED-4DB2-BD59-A6C34878D82A}">
                    <a16:rowId xmlns:a16="http://schemas.microsoft.com/office/drawing/2014/main" val="1732824917"/>
                  </a:ext>
                </a:extLst>
              </a:tr>
              <a:tr h="160458">
                <a:tc>
                  <a:txBody>
                    <a:bodyPr/>
                    <a:lstStyle/>
                    <a:p>
                      <a:pPr algn="ctr" fontAlgn="ctr"/>
                      <a:r>
                        <a:rPr lang="es-CO" sz="1000" u="none" strike="noStrike" dirty="0">
                          <a:effectLst/>
                        </a:rPr>
                        <a:t>Bolívar</a:t>
                      </a:r>
                      <a:endParaRPr lang="es-CO" sz="1000" b="0" i="0" u="none" strike="noStrike" dirty="0">
                        <a:solidFill>
                          <a:srgbClr val="000000"/>
                        </a:solidFill>
                        <a:effectLst/>
                        <a:latin typeface="Calibri" panose="020F0502020204030204" pitchFamily="34" charset="0"/>
                      </a:endParaRPr>
                    </a:p>
                  </a:txBody>
                  <a:tcPr marL="7072" marR="7072" marT="7072" marB="0" anchor="ctr"/>
                </a:tc>
                <a:tc>
                  <a:txBody>
                    <a:bodyPr/>
                    <a:lstStyle/>
                    <a:p>
                      <a:pPr algn="ctr" fontAlgn="ctr"/>
                      <a:r>
                        <a:rPr lang="es-CO" sz="1000" u="none" strike="noStrike">
                          <a:effectLst/>
                        </a:rPr>
                        <a:t>9</a:t>
                      </a:r>
                      <a:endParaRPr lang="es-CO" sz="1000" b="0" i="0" u="none" strike="noStrike">
                        <a:solidFill>
                          <a:srgbClr val="000000"/>
                        </a:solidFill>
                        <a:effectLst/>
                        <a:latin typeface="Calibri" panose="020F0502020204030204" pitchFamily="34" charset="0"/>
                      </a:endParaRPr>
                    </a:p>
                  </a:txBody>
                  <a:tcPr marL="7072" marR="7072" marT="7072" marB="0" anchor="ctr"/>
                </a:tc>
                <a:tc>
                  <a:txBody>
                    <a:bodyPr/>
                    <a:lstStyle/>
                    <a:p>
                      <a:pPr algn="ctr" fontAlgn="b"/>
                      <a:r>
                        <a:rPr lang="es-CO" sz="1000" u="none" strike="noStrike">
                          <a:effectLst/>
                        </a:rPr>
                        <a:t>2%</a:t>
                      </a:r>
                      <a:endParaRPr lang="es-CO" sz="1000" b="0" i="0" u="none" strike="noStrike">
                        <a:solidFill>
                          <a:srgbClr val="000000"/>
                        </a:solidFill>
                        <a:effectLst/>
                        <a:latin typeface="Calibri" panose="020F0502020204030204" pitchFamily="34" charset="0"/>
                      </a:endParaRPr>
                    </a:p>
                  </a:txBody>
                  <a:tcPr marL="7072" marR="7072" marT="7072" marB="0" anchor="b"/>
                </a:tc>
                <a:extLst>
                  <a:ext uri="{0D108BD9-81ED-4DB2-BD59-A6C34878D82A}">
                    <a16:rowId xmlns:a16="http://schemas.microsoft.com/office/drawing/2014/main" val="290355555"/>
                  </a:ext>
                </a:extLst>
              </a:tr>
              <a:tr h="160458">
                <a:tc>
                  <a:txBody>
                    <a:bodyPr/>
                    <a:lstStyle/>
                    <a:p>
                      <a:pPr algn="ctr" fontAlgn="ctr"/>
                      <a:r>
                        <a:rPr lang="es-CO" sz="1000" u="none" strike="noStrike">
                          <a:effectLst/>
                        </a:rPr>
                        <a:t>Boyacá </a:t>
                      </a:r>
                      <a:endParaRPr lang="es-CO" sz="1000" b="0" i="0" u="none" strike="noStrike">
                        <a:solidFill>
                          <a:srgbClr val="000000"/>
                        </a:solidFill>
                        <a:effectLst/>
                        <a:latin typeface="Calibri" panose="020F0502020204030204" pitchFamily="34" charset="0"/>
                      </a:endParaRPr>
                    </a:p>
                  </a:txBody>
                  <a:tcPr marL="7072" marR="7072" marT="7072" marB="0" anchor="ctr"/>
                </a:tc>
                <a:tc>
                  <a:txBody>
                    <a:bodyPr/>
                    <a:lstStyle/>
                    <a:p>
                      <a:pPr algn="ctr" fontAlgn="ctr"/>
                      <a:r>
                        <a:rPr lang="es-CO" sz="1000" u="none" strike="noStrike">
                          <a:effectLst/>
                        </a:rPr>
                        <a:t>7</a:t>
                      </a:r>
                      <a:endParaRPr lang="es-CO" sz="1000" b="0" i="0" u="none" strike="noStrike">
                        <a:solidFill>
                          <a:srgbClr val="000000"/>
                        </a:solidFill>
                        <a:effectLst/>
                        <a:latin typeface="Calibri" panose="020F0502020204030204" pitchFamily="34" charset="0"/>
                      </a:endParaRPr>
                    </a:p>
                  </a:txBody>
                  <a:tcPr marL="7072" marR="7072" marT="7072" marB="0" anchor="ctr"/>
                </a:tc>
                <a:tc>
                  <a:txBody>
                    <a:bodyPr/>
                    <a:lstStyle/>
                    <a:p>
                      <a:pPr algn="ctr" fontAlgn="b"/>
                      <a:r>
                        <a:rPr lang="es-CO" sz="1000" u="none" strike="noStrike">
                          <a:effectLst/>
                        </a:rPr>
                        <a:t>1%</a:t>
                      </a:r>
                      <a:endParaRPr lang="es-CO" sz="1000" b="0" i="0" u="none" strike="noStrike">
                        <a:solidFill>
                          <a:srgbClr val="000000"/>
                        </a:solidFill>
                        <a:effectLst/>
                        <a:latin typeface="Calibri" panose="020F0502020204030204" pitchFamily="34" charset="0"/>
                      </a:endParaRPr>
                    </a:p>
                  </a:txBody>
                  <a:tcPr marL="7072" marR="7072" marT="7072" marB="0" anchor="b"/>
                </a:tc>
                <a:extLst>
                  <a:ext uri="{0D108BD9-81ED-4DB2-BD59-A6C34878D82A}">
                    <a16:rowId xmlns:a16="http://schemas.microsoft.com/office/drawing/2014/main" val="4049712257"/>
                  </a:ext>
                </a:extLst>
              </a:tr>
              <a:tr h="160458">
                <a:tc>
                  <a:txBody>
                    <a:bodyPr/>
                    <a:lstStyle/>
                    <a:p>
                      <a:pPr algn="ctr" fontAlgn="ctr"/>
                      <a:r>
                        <a:rPr lang="es-CO" sz="1000" u="none" strike="noStrike">
                          <a:effectLst/>
                        </a:rPr>
                        <a:t>Caldas</a:t>
                      </a:r>
                      <a:endParaRPr lang="es-CO" sz="1000" b="0" i="0" u="none" strike="noStrike">
                        <a:solidFill>
                          <a:srgbClr val="000000"/>
                        </a:solidFill>
                        <a:effectLst/>
                        <a:latin typeface="Calibri" panose="020F0502020204030204" pitchFamily="34" charset="0"/>
                      </a:endParaRPr>
                    </a:p>
                  </a:txBody>
                  <a:tcPr marL="7072" marR="7072" marT="7072" marB="0" anchor="ctr"/>
                </a:tc>
                <a:tc>
                  <a:txBody>
                    <a:bodyPr/>
                    <a:lstStyle/>
                    <a:p>
                      <a:pPr algn="ctr" fontAlgn="ctr"/>
                      <a:r>
                        <a:rPr lang="es-CO" sz="1000" u="none" strike="noStrike">
                          <a:effectLst/>
                        </a:rPr>
                        <a:t>17</a:t>
                      </a:r>
                      <a:endParaRPr lang="es-CO" sz="1000" b="0" i="0" u="none" strike="noStrike">
                        <a:solidFill>
                          <a:srgbClr val="000000"/>
                        </a:solidFill>
                        <a:effectLst/>
                        <a:latin typeface="Calibri" panose="020F0502020204030204" pitchFamily="34" charset="0"/>
                      </a:endParaRPr>
                    </a:p>
                  </a:txBody>
                  <a:tcPr marL="7072" marR="7072" marT="7072" marB="0" anchor="ctr"/>
                </a:tc>
                <a:tc>
                  <a:txBody>
                    <a:bodyPr/>
                    <a:lstStyle/>
                    <a:p>
                      <a:pPr algn="ctr" fontAlgn="b"/>
                      <a:r>
                        <a:rPr lang="es-CO" sz="1000" u="none" strike="noStrike">
                          <a:effectLst/>
                        </a:rPr>
                        <a:t>4%</a:t>
                      </a:r>
                      <a:endParaRPr lang="es-CO" sz="1000" b="0" i="0" u="none" strike="noStrike">
                        <a:solidFill>
                          <a:srgbClr val="000000"/>
                        </a:solidFill>
                        <a:effectLst/>
                        <a:latin typeface="Calibri" panose="020F0502020204030204" pitchFamily="34" charset="0"/>
                      </a:endParaRPr>
                    </a:p>
                  </a:txBody>
                  <a:tcPr marL="7072" marR="7072" marT="7072" marB="0" anchor="b"/>
                </a:tc>
                <a:extLst>
                  <a:ext uri="{0D108BD9-81ED-4DB2-BD59-A6C34878D82A}">
                    <a16:rowId xmlns:a16="http://schemas.microsoft.com/office/drawing/2014/main" val="3272342844"/>
                  </a:ext>
                </a:extLst>
              </a:tr>
              <a:tr h="160458">
                <a:tc>
                  <a:txBody>
                    <a:bodyPr/>
                    <a:lstStyle/>
                    <a:p>
                      <a:pPr algn="ctr" fontAlgn="ctr"/>
                      <a:r>
                        <a:rPr lang="es-CO" sz="1000" u="none" strike="noStrike">
                          <a:effectLst/>
                        </a:rPr>
                        <a:t>Caquetá</a:t>
                      </a:r>
                      <a:endParaRPr lang="es-CO" sz="1000" b="0" i="0" u="none" strike="noStrike">
                        <a:solidFill>
                          <a:srgbClr val="000000"/>
                        </a:solidFill>
                        <a:effectLst/>
                        <a:latin typeface="Calibri" panose="020F0502020204030204" pitchFamily="34" charset="0"/>
                      </a:endParaRPr>
                    </a:p>
                  </a:txBody>
                  <a:tcPr marL="7072" marR="7072" marT="7072" marB="0" anchor="ctr"/>
                </a:tc>
                <a:tc>
                  <a:txBody>
                    <a:bodyPr/>
                    <a:lstStyle/>
                    <a:p>
                      <a:pPr algn="ctr" fontAlgn="ctr"/>
                      <a:r>
                        <a:rPr lang="es-CO" sz="1000" u="none" strike="noStrike">
                          <a:effectLst/>
                        </a:rPr>
                        <a:t>19</a:t>
                      </a:r>
                      <a:endParaRPr lang="es-CO" sz="1000" b="0" i="0" u="none" strike="noStrike">
                        <a:solidFill>
                          <a:srgbClr val="000000"/>
                        </a:solidFill>
                        <a:effectLst/>
                        <a:latin typeface="Calibri" panose="020F0502020204030204" pitchFamily="34" charset="0"/>
                      </a:endParaRPr>
                    </a:p>
                  </a:txBody>
                  <a:tcPr marL="7072" marR="7072" marT="7072" marB="0" anchor="ctr"/>
                </a:tc>
                <a:tc>
                  <a:txBody>
                    <a:bodyPr/>
                    <a:lstStyle/>
                    <a:p>
                      <a:pPr algn="ctr" fontAlgn="b"/>
                      <a:r>
                        <a:rPr lang="es-CO" sz="1000" u="none" strike="noStrike">
                          <a:effectLst/>
                        </a:rPr>
                        <a:t>4%</a:t>
                      </a:r>
                      <a:endParaRPr lang="es-CO" sz="1000" b="0" i="0" u="none" strike="noStrike">
                        <a:solidFill>
                          <a:srgbClr val="000000"/>
                        </a:solidFill>
                        <a:effectLst/>
                        <a:latin typeface="Calibri" panose="020F0502020204030204" pitchFamily="34" charset="0"/>
                      </a:endParaRPr>
                    </a:p>
                  </a:txBody>
                  <a:tcPr marL="7072" marR="7072" marT="7072" marB="0" anchor="b"/>
                </a:tc>
                <a:extLst>
                  <a:ext uri="{0D108BD9-81ED-4DB2-BD59-A6C34878D82A}">
                    <a16:rowId xmlns:a16="http://schemas.microsoft.com/office/drawing/2014/main" val="1711938840"/>
                  </a:ext>
                </a:extLst>
              </a:tr>
              <a:tr h="160458">
                <a:tc>
                  <a:txBody>
                    <a:bodyPr/>
                    <a:lstStyle/>
                    <a:p>
                      <a:pPr algn="ctr" fontAlgn="ctr"/>
                      <a:r>
                        <a:rPr lang="es-CO" sz="1000" u="none" strike="noStrike">
                          <a:effectLst/>
                        </a:rPr>
                        <a:t>Casanare</a:t>
                      </a:r>
                      <a:endParaRPr lang="es-CO" sz="1000" b="0" i="0" u="none" strike="noStrike">
                        <a:solidFill>
                          <a:srgbClr val="000000"/>
                        </a:solidFill>
                        <a:effectLst/>
                        <a:latin typeface="Calibri" panose="020F0502020204030204" pitchFamily="34" charset="0"/>
                      </a:endParaRPr>
                    </a:p>
                  </a:txBody>
                  <a:tcPr marL="7072" marR="7072" marT="7072" marB="0" anchor="ctr"/>
                </a:tc>
                <a:tc>
                  <a:txBody>
                    <a:bodyPr/>
                    <a:lstStyle/>
                    <a:p>
                      <a:pPr algn="ctr" fontAlgn="ctr"/>
                      <a:r>
                        <a:rPr lang="es-CO" sz="1000" u="none" strike="noStrike">
                          <a:effectLst/>
                        </a:rPr>
                        <a:t>2</a:t>
                      </a:r>
                      <a:endParaRPr lang="es-CO" sz="1000" b="0" i="0" u="none" strike="noStrike">
                        <a:solidFill>
                          <a:srgbClr val="000000"/>
                        </a:solidFill>
                        <a:effectLst/>
                        <a:latin typeface="Calibri" panose="020F0502020204030204" pitchFamily="34" charset="0"/>
                      </a:endParaRPr>
                    </a:p>
                  </a:txBody>
                  <a:tcPr marL="7072" marR="7072" marT="7072" marB="0" anchor="ctr"/>
                </a:tc>
                <a:tc>
                  <a:txBody>
                    <a:bodyPr/>
                    <a:lstStyle/>
                    <a:p>
                      <a:pPr algn="ctr" fontAlgn="b"/>
                      <a:r>
                        <a:rPr lang="es-CO" sz="1000" u="none" strike="noStrike">
                          <a:effectLst/>
                        </a:rPr>
                        <a:t>0%</a:t>
                      </a:r>
                      <a:endParaRPr lang="es-CO" sz="1000" b="0" i="0" u="none" strike="noStrike">
                        <a:solidFill>
                          <a:srgbClr val="000000"/>
                        </a:solidFill>
                        <a:effectLst/>
                        <a:latin typeface="Calibri" panose="020F0502020204030204" pitchFamily="34" charset="0"/>
                      </a:endParaRPr>
                    </a:p>
                  </a:txBody>
                  <a:tcPr marL="7072" marR="7072" marT="7072" marB="0" anchor="b"/>
                </a:tc>
                <a:extLst>
                  <a:ext uri="{0D108BD9-81ED-4DB2-BD59-A6C34878D82A}">
                    <a16:rowId xmlns:a16="http://schemas.microsoft.com/office/drawing/2014/main" val="539808998"/>
                  </a:ext>
                </a:extLst>
              </a:tr>
              <a:tr h="160458">
                <a:tc>
                  <a:txBody>
                    <a:bodyPr/>
                    <a:lstStyle/>
                    <a:p>
                      <a:pPr algn="ctr" fontAlgn="ctr"/>
                      <a:r>
                        <a:rPr lang="es-CO" sz="1000" u="none" strike="noStrike">
                          <a:effectLst/>
                        </a:rPr>
                        <a:t>Cauca</a:t>
                      </a:r>
                      <a:endParaRPr lang="es-CO" sz="1000" b="0" i="0" u="none" strike="noStrike">
                        <a:solidFill>
                          <a:srgbClr val="000000"/>
                        </a:solidFill>
                        <a:effectLst/>
                        <a:latin typeface="Calibri" panose="020F0502020204030204" pitchFamily="34" charset="0"/>
                      </a:endParaRPr>
                    </a:p>
                  </a:txBody>
                  <a:tcPr marL="7072" marR="7072" marT="7072" marB="0" anchor="ctr"/>
                </a:tc>
                <a:tc>
                  <a:txBody>
                    <a:bodyPr/>
                    <a:lstStyle/>
                    <a:p>
                      <a:pPr algn="ctr" fontAlgn="ctr"/>
                      <a:r>
                        <a:rPr lang="es-CO" sz="1000" u="none" strike="noStrike">
                          <a:effectLst/>
                        </a:rPr>
                        <a:t>3</a:t>
                      </a:r>
                      <a:endParaRPr lang="es-CO" sz="1000" b="0" i="0" u="none" strike="noStrike">
                        <a:solidFill>
                          <a:srgbClr val="000000"/>
                        </a:solidFill>
                        <a:effectLst/>
                        <a:latin typeface="Calibri" panose="020F0502020204030204" pitchFamily="34" charset="0"/>
                      </a:endParaRPr>
                    </a:p>
                  </a:txBody>
                  <a:tcPr marL="7072" marR="7072" marT="7072" marB="0" anchor="ctr"/>
                </a:tc>
                <a:tc>
                  <a:txBody>
                    <a:bodyPr/>
                    <a:lstStyle/>
                    <a:p>
                      <a:pPr algn="ctr" fontAlgn="b"/>
                      <a:r>
                        <a:rPr lang="es-CO" sz="1000" u="none" strike="noStrike">
                          <a:effectLst/>
                        </a:rPr>
                        <a:t>1%</a:t>
                      </a:r>
                      <a:endParaRPr lang="es-CO" sz="1000" b="0" i="0" u="none" strike="noStrike">
                        <a:solidFill>
                          <a:srgbClr val="000000"/>
                        </a:solidFill>
                        <a:effectLst/>
                        <a:latin typeface="Calibri" panose="020F0502020204030204" pitchFamily="34" charset="0"/>
                      </a:endParaRPr>
                    </a:p>
                  </a:txBody>
                  <a:tcPr marL="7072" marR="7072" marT="7072" marB="0" anchor="b"/>
                </a:tc>
                <a:extLst>
                  <a:ext uri="{0D108BD9-81ED-4DB2-BD59-A6C34878D82A}">
                    <a16:rowId xmlns:a16="http://schemas.microsoft.com/office/drawing/2014/main" val="240968955"/>
                  </a:ext>
                </a:extLst>
              </a:tr>
              <a:tr h="160458">
                <a:tc>
                  <a:txBody>
                    <a:bodyPr/>
                    <a:lstStyle/>
                    <a:p>
                      <a:pPr algn="ctr" fontAlgn="ctr"/>
                      <a:r>
                        <a:rPr lang="es-CO" sz="1000" u="none" strike="noStrike">
                          <a:effectLst/>
                        </a:rPr>
                        <a:t>Cesar</a:t>
                      </a:r>
                      <a:endParaRPr lang="es-CO" sz="1000" b="0" i="0" u="none" strike="noStrike">
                        <a:solidFill>
                          <a:srgbClr val="000000"/>
                        </a:solidFill>
                        <a:effectLst/>
                        <a:latin typeface="Calibri" panose="020F0502020204030204" pitchFamily="34" charset="0"/>
                      </a:endParaRPr>
                    </a:p>
                  </a:txBody>
                  <a:tcPr marL="7072" marR="7072" marT="7072" marB="0" anchor="ctr"/>
                </a:tc>
                <a:tc>
                  <a:txBody>
                    <a:bodyPr/>
                    <a:lstStyle/>
                    <a:p>
                      <a:pPr algn="ctr" fontAlgn="ctr"/>
                      <a:r>
                        <a:rPr lang="es-CO" sz="1000" u="none" strike="noStrike">
                          <a:effectLst/>
                        </a:rPr>
                        <a:t>11</a:t>
                      </a:r>
                      <a:endParaRPr lang="es-CO" sz="1000" b="0" i="0" u="none" strike="noStrike">
                        <a:solidFill>
                          <a:srgbClr val="000000"/>
                        </a:solidFill>
                        <a:effectLst/>
                        <a:latin typeface="Calibri" panose="020F0502020204030204" pitchFamily="34" charset="0"/>
                      </a:endParaRPr>
                    </a:p>
                  </a:txBody>
                  <a:tcPr marL="7072" marR="7072" marT="7072" marB="0" anchor="ctr"/>
                </a:tc>
                <a:tc>
                  <a:txBody>
                    <a:bodyPr/>
                    <a:lstStyle/>
                    <a:p>
                      <a:pPr algn="ctr" fontAlgn="b"/>
                      <a:r>
                        <a:rPr lang="es-CO" sz="1000" u="none" strike="noStrike">
                          <a:effectLst/>
                        </a:rPr>
                        <a:t>2%</a:t>
                      </a:r>
                      <a:endParaRPr lang="es-CO" sz="1000" b="0" i="0" u="none" strike="noStrike">
                        <a:solidFill>
                          <a:srgbClr val="000000"/>
                        </a:solidFill>
                        <a:effectLst/>
                        <a:latin typeface="Calibri" panose="020F0502020204030204" pitchFamily="34" charset="0"/>
                      </a:endParaRPr>
                    </a:p>
                  </a:txBody>
                  <a:tcPr marL="7072" marR="7072" marT="7072" marB="0" anchor="b"/>
                </a:tc>
                <a:extLst>
                  <a:ext uri="{0D108BD9-81ED-4DB2-BD59-A6C34878D82A}">
                    <a16:rowId xmlns:a16="http://schemas.microsoft.com/office/drawing/2014/main" val="1620168320"/>
                  </a:ext>
                </a:extLst>
              </a:tr>
              <a:tr h="160458">
                <a:tc>
                  <a:txBody>
                    <a:bodyPr/>
                    <a:lstStyle/>
                    <a:p>
                      <a:pPr algn="ctr" fontAlgn="ctr"/>
                      <a:r>
                        <a:rPr lang="es-CO" sz="1000" u="none" strike="noStrike">
                          <a:effectLst/>
                        </a:rPr>
                        <a:t>Chocó</a:t>
                      </a:r>
                      <a:endParaRPr lang="es-CO" sz="1000" b="0" i="0" u="none" strike="noStrike">
                        <a:solidFill>
                          <a:srgbClr val="000000"/>
                        </a:solidFill>
                        <a:effectLst/>
                        <a:latin typeface="Calibri" panose="020F0502020204030204" pitchFamily="34" charset="0"/>
                      </a:endParaRPr>
                    </a:p>
                  </a:txBody>
                  <a:tcPr marL="7072" marR="7072" marT="7072" marB="0" anchor="ctr"/>
                </a:tc>
                <a:tc>
                  <a:txBody>
                    <a:bodyPr/>
                    <a:lstStyle/>
                    <a:p>
                      <a:pPr algn="ctr" fontAlgn="ctr"/>
                      <a:r>
                        <a:rPr lang="es-CO" sz="1000" u="none" strike="noStrike">
                          <a:effectLst/>
                        </a:rPr>
                        <a:t>6</a:t>
                      </a:r>
                      <a:endParaRPr lang="es-CO" sz="1000" b="0" i="0" u="none" strike="noStrike">
                        <a:solidFill>
                          <a:srgbClr val="000000"/>
                        </a:solidFill>
                        <a:effectLst/>
                        <a:latin typeface="Calibri" panose="020F0502020204030204" pitchFamily="34" charset="0"/>
                      </a:endParaRPr>
                    </a:p>
                  </a:txBody>
                  <a:tcPr marL="7072" marR="7072" marT="7072" marB="0" anchor="ctr"/>
                </a:tc>
                <a:tc>
                  <a:txBody>
                    <a:bodyPr/>
                    <a:lstStyle/>
                    <a:p>
                      <a:pPr algn="ctr" fontAlgn="b"/>
                      <a:r>
                        <a:rPr lang="es-CO" sz="1000" u="none" strike="noStrike">
                          <a:effectLst/>
                        </a:rPr>
                        <a:t>1%</a:t>
                      </a:r>
                      <a:endParaRPr lang="es-CO" sz="1000" b="0" i="0" u="none" strike="noStrike">
                        <a:solidFill>
                          <a:srgbClr val="000000"/>
                        </a:solidFill>
                        <a:effectLst/>
                        <a:latin typeface="Calibri" panose="020F0502020204030204" pitchFamily="34" charset="0"/>
                      </a:endParaRPr>
                    </a:p>
                  </a:txBody>
                  <a:tcPr marL="7072" marR="7072" marT="7072" marB="0" anchor="b"/>
                </a:tc>
                <a:extLst>
                  <a:ext uri="{0D108BD9-81ED-4DB2-BD59-A6C34878D82A}">
                    <a16:rowId xmlns:a16="http://schemas.microsoft.com/office/drawing/2014/main" val="4193806866"/>
                  </a:ext>
                </a:extLst>
              </a:tr>
              <a:tr h="160458">
                <a:tc>
                  <a:txBody>
                    <a:bodyPr/>
                    <a:lstStyle/>
                    <a:p>
                      <a:pPr algn="ctr" fontAlgn="ctr"/>
                      <a:r>
                        <a:rPr lang="es-CO" sz="1000" u="none" strike="noStrike">
                          <a:effectLst/>
                        </a:rPr>
                        <a:t>Córdoba</a:t>
                      </a:r>
                      <a:endParaRPr lang="es-CO" sz="1000" b="0" i="0" u="none" strike="noStrike">
                        <a:solidFill>
                          <a:srgbClr val="000000"/>
                        </a:solidFill>
                        <a:effectLst/>
                        <a:latin typeface="Calibri" panose="020F0502020204030204" pitchFamily="34" charset="0"/>
                      </a:endParaRPr>
                    </a:p>
                  </a:txBody>
                  <a:tcPr marL="7072" marR="7072" marT="7072" marB="0" anchor="ctr"/>
                </a:tc>
                <a:tc>
                  <a:txBody>
                    <a:bodyPr/>
                    <a:lstStyle/>
                    <a:p>
                      <a:pPr algn="ctr" fontAlgn="ctr"/>
                      <a:r>
                        <a:rPr lang="es-CO" sz="1000" u="none" strike="noStrike" dirty="0">
                          <a:effectLst/>
                        </a:rPr>
                        <a:t>15</a:t>
                      </a:r>
                      <a:endParaRPr lang="es-CO" sz="1000" b="0" i="0" u="none" strike="noStrike" dirty="0">
                        <a:solidFill>
                          <a:srgbClr val="000000"/>
                        </a:solidFill>
                        <a:effectLst/>
                        <a:latin typeface="Calibri" panose="020F0502020204030204" pitchFamily="34" charset="0"/>
                      </a:endParaRPr>
                    </a:p>
                  </a:txBody>
                  <a:tcPr marL="7072" marR="7072" marT="7072" marB="0" anchor="ctr"/>
                </a:tc>
                <a:tc>
                  <a:txBody>
                    <a:bodyPr/>
                    <a:lstStyle/>
                    <a:p>
                      <a:pPr algn="ctr" fontAlgn="b"/>
                      <a:r>
                        <a:rPr lang="es-CO" sz="1000" u="none" strike="noStrike">
                          <a:effectLst/>
                        </a:rPr>
                        <a:t>3%</a:t>
                      </a:r>
                      <a:endParaRPr lang="es-CO" sz="1000" b="0" i="0" u="none" strike="noStrike">
                        <a:solidFill>
                          <a:srgbClr val="000000"/>
                        </a:solidFill>
                        <a:effectLst/>
                        <a:latin typeface="Calibri" panose="020F0502020204030204" pitchFamily="34" charset="0"/>
                      </a:endParaRPr>
                    </a:p>
                  </a:txBody>
                  <a:tcPr marL="7072" marR="7072" marT="7072" marB="0" anchor="b"/>
                </a:tc>
                <a:extLst>
                  <a:ext uri="{0D108BD9-81ED-4DB2-BD59-A6C34878D82A}">
                    <a16:rowId xmlns:a16="http://schemas.microsoft.com/office/drawing/2014/main" val="2884625055"/>
                  </a:ext>
                </a:extLst>
              </a:tr>
              <a:tr h="160458">
                <a:tc>
                  <a:txBody>
                    <a:bodyPr/>
                    <a:lstStyle/>
                    <a:p>
                      <a:pPr algn="ctr" fontAlgn="ctr"/>
                      <a:r>
                        <a:rPr lang="es-CO" sz="1000" u="none" strike="noStrike">
                          <a:effectLst/>
                        </a:rPr>
                        <a:t>Cundinamarca</a:t>
                      </a:r>
                      <a:endParaRPr lang="es-CO" sz="1000" b="0" i="0" u="none" strike="noStrike">
                        <a:solidFill>
                          <a:srgbClr val="000000"/>
                        </a:solidFill>
                        <a:effectLst/>
                        <a:latin typeface="Calibri" panose="020F0502020204030204" pitchFamily="34" charset="0"/>
                      </a:endParaRPr>
                    </a:p>
                  </a:txBody>
                  <a:tcPr marL="7072" marR="7072" marT="7072" marB="0" anchor="ctr"/>
                </a:tc>
                <a:tc>
                  <a:txBody>
                    <a:bodyPr/>
                    <a:lstStyle/>
                    <a:p>
                      <a:pPr algn="ctr" fontAlgn="ctr"/>
                      <a:r>
                        <a:rPr lang="es-CO" sz="1000" u="none" strike="noStrike">
                          <a:effectLst/>
                        </a:rPr>
                        <a:t>40</a:t>
                      </a:r>
                      <a:endParaRPr lang="es-CO" sz="1000" b="0" i="0" u="none" strike="noStrike">
                        <a:solidFill>
                          <a:srgbClr val="000000"/>
                        </a:solidFill>
                        <a:effectLst/>
                        <a:latin typeface="Calibri" panose="020F0502020204030204" pitchFamily="34" charset="0"/>
                      </a:endParaRPr>
                    </a:p>
                  </a:txBody>
                  <a:tcPr marL="7072" marR="7072" marT="7072" marB="0" anchor="ctr"/>
                </a:tc>
                <a:tc>
                  <a:txBody>
                    <a:bodyPr/>
                    <a:lstStyle/>
                    <a:p>
                      <a:pPr algn="ctr" fontAlgn="b"/>
                      <a:r>
                        <a:rPr lang="es-CO" sz="1000" u="none" strike="noStrike">
                          <a:effectLst/>
                        </a:rPr>
                        <a:t>8%</a:t>
                      </a:r>
                      <a:endParaRPr lang="es-CO" sz="1000" b="0" i="0" u="none" strike="noStrike">
                        <a:solidFill>
                          <a:srgbClr val="000000"/>
                        </a:solidFill>
                        <a:effectLst/>
                        <a:latin typeface="Calibri" panose="020F0502020204030204" pitchFamily="34" charset="0"/>
                      </a:endParaRPr>
                    </a:p>
                  </a:txBody>
                  <a:tcPr marL="7072" marR="7072" marT="7072" marB="0" anchor="b"/>
                </a:tc>
                <a:extLst>
                  <a:ext uri="{0D108BD9-81ED-4DB2-BD59-A6C34878D82A}">
                    <a16:rowId xmlns:a16="http://schemas.microsoft.com/office/drawing/2014/main" val="2294494132"/>
                  </a:ext>
                </a:extLst>
              </a:tr>
              <a:tr h="160458">
                <a:tc>
                  <a:txBody>
                    <a:bodyPr/>
                    <a:lstStyle/>
                    <a:p>
                      <a:pPr algn="ctr" fontAlgn="ctr"/>
                      <a:r>
                        <a:rPr lang="es-CO" sz="1000" u="none" strike="noStrike">
                          <a:effectLst/>
                        </a:rPr>
                        <a:t>Guaviare</a:t>
                      </a:r>
                      <a:endParaRPr lang="es-CO" sz="1000" b="0" i="0" u="none" strike="noStrike">
                        <a:solidFill>
                          <a:srgbClr val="000000"/>
                        </a:solidFill>
                        <a:effectLst/>
                        <a:latin typeface="Calibri" panose="020F0502020204030204" pitchFamily="34" charset="0"/>
                      </a:endParaRPr>
                    </a:p>
                  </a:txBody>
                  <a:tcPr marL="7072" marR="7072" marT="7072" marB="0" anchor="ctr"/>
                </a:tc>
                <a:tc>
                  <a:txBody>
                    <a:bodyPr/>
                    <a:lstStyle/>
                    <a:p>
                      <a:pPr algn="ctr" fontAlgn="ctr"/>
                      <a:r>
                        <a:rPr lang="es-CO" sz="1000" u="none" strike="noStrike">
                          <a:effectLst/>
                        </a:rPr>
                        <a:t>2</a:t>
                      </a:r>
                      <a:endParaRPr lang="es-CO" sz="1000" b="0" i="0" u="none" strike="noStrike">
                        <a:solidFill>
                          <a:srgbClr val="000000"/>
                        </a:solidFill>
                        <a:effectLst/>
                        <a:latin typeface="Calibri" panose="020F0502020204030204" pitchFamily="34" charset="0"/>
                      </a:endParaRPr>
                    </a:p>
                  </a:txBody>
                  <a:tcPr marL="7072" marR="7072" marT="7072" marB="0" anchor="ctr"/>
                </a:tc>
                <a:tc>
                  <a:txBody>
                    <a:bodyPr/>
                    <a:lstStyle/>
                    <a:p>
                      <a:pPr algn="ctr" fontAlgn="b"/>
                      <a:r>
                        <a:rPr lang="es-CO" sz="1000" u="none" strike="noStrike">
                          <a:effectLst/>
                        </a:rPr>
                        <a:t>0%</a:t>
                      </a:r>
                      <a:endParaRPr lang="es-CO" sz="1000" b="0" i="0" u="none" strike="noStrike">
                        <a:solidFill>
                          <a:srgbClr val="000000"/>
                        </a:solidFill>
                        <a:effectLst/>
                        <a:latin typeface="Calibri" panose="020F0502020204030204" pitchFamily="34" charset="0"/>
                      </a:endParaRPr>
                    </a:p>
                  </a:txBody>
                  <a:tcPr marL="7072" marR="7072" marT="7072" marB="0" anchor="b"/>
                </a:tc>
                <a:extLst>
                  <a:ext uri="{0D108BD9-81ED-4DB2-BD59-A6C34878D82A}">
                    <a16:rowId xmlns:a16="http://schemas.microsoft.com/office/drawing/2014/main" val="3998008326"/>
                  </a:ext>
                </a:extLst>
              </a:tr>
              <a:tr h="160458">
                <a:tc>
                  <a:txBody>
                    <a:bodyPr/>
                    <a:lstStyle/>
                    <a:p>
                      <a:pPr algn="ctr" fontAlgn="ctr"/>
                      <a:r>
                        <a:rPr lang="es-CO" sz="1000" u="none" strike="noStrike">
                          <a:effectLst/>
                        </a:rPr>
                        <a:t>Huila</a:t>
                      </a:r>
                      <a:endParaRPr lang="es-CO" sz="1000" b="0" i="0" u="none" strike="noStrike">
                        <a:solidFill>
                          <a:srgbClr val="000000"/>
                        </a:solidFill>
                        <a:effectLst/>
                        <a:latin typeface="Calibri" panose="020F0502020204030204" pitchFamily="34" charset="0"/>
                      </a:endParaRPr>
                    </a:p>
                  </a:txBody>
                  <a:tcPr marL="7072" marR="7072" marT="7072" marB="0" anchor="ctr"/>
                </a:tc>
                <a:tc>
                  <a:txBody>
                    <a:bodyPr/>
                    <a:lstStyle/>
                    <a:p>
                      <a:pPr algn="ctr" fontAlgn="ctr"/>
                      <a:r>
                        <a:rPr lang="es-CO" sz="1000" u="none" strike="noStrike">
                          <a:effectLst/>
                        </a:rPr>
                        <a:t>19</a:t>
                      </a:r>
                      <a:endParaRPr lang="es-CO" sz="1000" b="0" i="0" u="none" strike="noStrike">
                        <a:solidFill>
                          <a:srgbClr val="000000"/>
                        </a:solidFill>
                        <a:effectLst/>
                        <a:latin typeface="Calibri" panose="020F0502020204030204" pitchFamily="34" charset="0"/>
                      </a:endParaRPr>
                    </a:p>
                  </a:txBody>
                  <a:tcPr marL="7072" marR="7072" marT="7072" marB="0" anchor="ctr"/>
                </a:tc>
                <a:tc>
                  <a:txBody>
                    <a:bodyPr/>
                    <a:lstStyle/>
                    <a:p>
                      <a:pPr algn="ctr" fontAlgn="b"/>
                      <a:r>
                        <a:rPr lang="es-CO" sz="1000" u="none" strike="noStrike">
                          <a:effectLst/>
                        </a:rPr>
                        <a:t>4%</a:t>
                      </a:r>
                      <a:endParaRPr lang="es-CO" sz="1000" b="0" i="0" u="none" strike="noStrike">
                        <a:solidFill>
                          <a:srgbClr val="000000"/>
                        </a:solidFill>
                        <a:effectLst/>
                        <a:latin typeface="Calibri" panose="020F0502020204030204" pitchFamily="34" charset="0"/>
                      </a:endParaRPr>
                    </a:p>
                  </a:txBody>
                  <a:tcPr marL="7072" marR="7072" marT="7072" marB="0" anchor="b"/>
                </a:tc>
                <a:extLst>
                  <a:ext uri="{0D108BD9-81ED-4DB2-BD59-A6C34878D82A}">
                    <a16:rowId xmlns:a16="http://schemas.microsoft.com/office/drawing/2014/main" val="2737898368"/>
                  </a:ext>
                </a:extLst>
              </a:tr>
              <a:tr h="160458">
                <a:tc>
                  <a:txBody>
                    <a:bodyPr/>
                    <a:lstStyle/>
                    <a:p>
                      <a:pPr algn="ctr" fontAlgn="ctr"/>
                      <a:r>
                        <a:rPr lang="es-CO" sz="1000" u="none" strike="noStrike">
                          <a:effectLst/>
                        </a:rPr>
                        <a:t>La Guajira</a:t>
                      </a:r>
                      <a:endParaRPr lang="es-CO" sz="1000" b="0" i="0" u="none" strike="noStrike">
                        <a:solidFill>
                          <a:srgbClr val="000000"/>
                        </a:solidFill>
                        <a:effectLst/>
                        <a:latin typeface="Calibri" panose="020F0502020204030204" pitchFamily="34" charset="0"/>
                      </a:endParaRPr>
                    </a:p>
                  </a:txBody>
                  <a:tcPr marL="7072" marR="7072" marT="7072" marB="0" anchor="ctr"/>
                </a:tc>
                <a:tc>
                  <a:txBody>
                    <a:bodyPr/>
                    <a:lstStyle/>
                    <a:p>
                      <a:pPr algn="ctr" fontAlgn="ctr"/>
                      <a:r>
                        <a:rPr lang="es-CO" sz="1000" u="none" strike="noStrike">
                          <a:effectLst/>
                        </a:rPr>
                        <a:t>4</a:t>
                      </a:r>
                      <a:endParaRPr lang="es-CO" sz="1000" b="0" i="0" u="none" strike="noStrike">
                        <a:solidFill>
                          <a:srgbClr val="000000"/>
                        </a:solidFill>
                        <a:effectLst/>
                        <a:latin typeface="Calibri" panose="020F0502020204030204" pitchFamily="34" charset="0"/>
                      </a:endParaRPr>
                    </a:p>
                  </a:txBody>
                  <a:tcPr marL="7072" marR="7072" marT="7072" marB="0" anchor="ctr"/>
                </a:tc>
                <a:tc>
                  <a:txBody>
                    <a:bodyPr/>
                    <a:lstStyle/>
                    <a:p>
                      <a:pPr algn="ctr" fontAlgn="b"/>
                      <a:r>
                        <a:rPr lang="es-CO" sz="1000" u="none" strike="noStrike">
                          <a:effectLst/>
                        </a:rPr>
                        <a:t>1%</a:t>
                      </a:r>
                      <a:endParaRPr lang="es-CO" sz="1000" b="0" i="0" u="none" strike="noStrike">
                        <a:solidFill>
                          <a:srgbClr val="000000"/>
                        </a:solidFill>
                        <a:effectLst/>
                        <a:latin typeface="Calibri" panose="020F0502020204030204" pitchFamily="34" charset="0"/>
                      </a:endParaRPr>
                    </a:p>
                  </a:txBody>
                  <a:tcPr marL="7072" marR="7072" marT="7072" marB="0" anchor="b"/>
                </a:tc>
                <a:extLst>
                  <a:ext uri="{0D108BD9-81ED-4DB2-BD59-A6C34878D82A}">
                    <a16:rowId xmlns:a16="http://schemas.microsoft.com/office/drawing/2014/main" val="1065528422"/>
                  </a:ext>
                </a:extLst>
              </a:tr>
              <a:tr h="160458">
                <a:tc>
                  <a:txBody>
                    <a:bodyPr/>
                    <a:lstStyle/>
                    <a:p>
                      <a:pPr algn="ctr" fontAlgn="ctr"/>
                      <a:r>
                        <a:rPr lang="es-CO" sz="1000" u="none" strike="noStrike">
                          <a:effectLst/>
                        </a:rPr>
                        <a:t>Magdalena</a:t>
                      </a:r>
                      <a:endParaRPr lang="es-CO" sz="1000" b="0" i="0" u="none" strike="noStrike">
                        <a:solidFill>
                          <a:srgbClr val="000000"/>
                        </a:solidFill>
                        <a:effectLst/>
                        <a:latin typeface="Calibri" panose="020F0502020204030204" pitchFamily="34" charset="0"/>
                      </a:endParaRPr>
                    </a:p>
                  </a:txBody>
                  <a:tcPr marL="7072" marR="7072" marT="7072" marB="0" anchor="ctr"/>
                </a:tc>
                <a:tc>
                  <a:txBody>
                    <a:bodyPr/>
                    <a:lstStyle/>
                    <a:p>
                      <a:pPr algn="ctr" fontAlgn="ctr"/>
                      <a:r>
                        <a:rPr lang="es-CO" sz="1000" u="none" strike="noStrike">
                          <a:effectLst/>
                        </a:rPr>
                        <a:t>9</a:t>
                      </a:r>
                      <a:endParaRPr lang="es-CO" sz="1000" b="0" i="0" u="none" strike="noStrike">
                        <a:solidFill>
                          <a:srgbClr val="000000"/>
                        </a:solidFill>
                        <a:effectLst/>
                        <a:latin typeface="Calibri" panose="020F0502020204030204" pitchFamily="34" charset="0"/>
                      </a:endParaRPr>
                    </a:p>
                  </a:txBody>
                  <a:tcPr marL="7072" marR="7072" marT="7072" marB="0" anchor="ctr"/>
                </a:tc>
                <a:tc>
                  <a:txBody>
                    <a:bodyPr/>
                    <a:lstStyle/>
                    <a:p>
                      <a:pPr algn="ctr" fontAlgn="b"/>
                      <a:r>
                        <a:rPr lang="es-CO" sz="1000" u="none" strike="noStrike">
                          <a:effectLst/>
                        </a:rPr>
                        <a:t>2%</a:t>
                      </a:r>
                      <a:endParaRPr lang="es-CO" sz="1000" b="0" i="0" u="none" strike="noStrike">
                        <a:solidFill>
                          <a:srgbClr val="000000"/>
                        </a:solidFill>
                        <a:effectLst/>
                        <a:latin typeface="Calibri" panose="020F0502020204030204" pitchFamily="34" charset="0"/>
                      </a:endParaRPr>
                    </a:p>
                  </a:txBody>
                  <a:tcPr marL="7072" marR="7072" marT="7072" marB="0" anchor="b"/>
                </a:tc>
                <a:extLst>
                  <a:ext uri="{0D108BD9-81ED-4DB2-BD59-A6C34878D82A}">
                    <a16:rowId xmlns:a16="http://schemas.microsoft.com/office/drawing/2014/main" val="2645992710"/>
                  </a:ext>
                </a:extLst>
              </a:tr>
              <a:tr h="160458">
                <a:tc>
                  <a:txBody>
                    <a:bodyPr/>
                    <a:lstStyle/>
                    <a:p>
                      <a:pPr algn="ctr" fontAlgn="ctr"/>
                      <a:r>
                        <a:rPr lang="es-CO" sz="1000" u="none" strike="noStrike">
                          <a:effectLst/>
                        </a:rPr>
                        <a:t>Meta</a:t>
                      </a:r>
                      <a:endParaRPr lang="es-CO" sz="1000" b="0" i="0" u="none" strike="noStrike">
                        <a:solidFill>
                          <a:srgbClr val="000000"/>
                        </a:solidFill>
                        <a:effectLst/>
                        <a:latin typeface="Calibri" panose="020F0502020204030204" pitchFamily="34" charset="0"/>
                      </a:endParaRPr>
                    </a:p>
                  </a:txBody>
                  <a:tcPr marL="7072" marR="7072" marT="7072" marB="0" anchor="ctr"/>
                </a:tc>
                <a:tc>
                  <a:txBody>
                    <a:bodyPr/>
                    <a:lstStyle/>
                    <a:p>
                      <a:pPr algn="ctr" fontAlgn="ctr"/>
                      <a:r>
                        <a:rPr lang="es-CO" sz="1000" u="none" strike="noStrike">
                          <a:effectLst/>
                        </a:rPr>
                        <a:t>16</a:t>
                      </a:r>
                      <a:endParaRPr lang="es-CO" sz="1000" b="0" i="0" u="none" strike="noStrike">
                        <a:solidFill>
                          <a:srgbClr val="000000"/>
                        </a:solidFill>
                        <a:effectLst/>
                        <a:latin typeface="Calibri" panose="020F0502020204030204" pitchFamily="34" charset="0"/>
                      </a:endParaRPr>
                    </a:p>
                  </a:txBody>
                  <a:tcPr marL="7072" marR="7072" marT="7072" marB="0" anchor="ctr"/>
                </a:tc>
                <a:tc>
                  <a:txBody>
                    <a:bodyPr/>
                    <a:lstStyle/>
                    <a:p>
                      <a:pPr algn="ctr" fontAlgn="b"/>
                      <a:r>
                        <a:rPr lang="es-CO" sz="1000" u="none" strike="noStrike">
                          <a:effectLst/>
                        </a:rPr>
                        <a:t>3%</a:t>
                      </a:r>
                      <a:endParaRPr lang="es-CO" sz="1000" b="0" i="0" u="none" strike="noStrike">
                        <a:solidFill>
                          <a:srgbClr val="000000"/>
                        </a:solidFill>
                        <a:effectLst/>
                        <a:latin typeface="Calibri" panose="020F0502020204030204" pitchFamily="34" charset="0"/>
                      </a:endParaRPr>
                    </a:p>
                  </a:txBody>
                  <a:tcPr marL="7072" marR="7072" marT="7072" marB="0" anchor="b"/>
                </a:tc>
                <a:extLst>
                  <a:ext uri="{0D108BD9-81ED-4DB2-BD59-A6C34878D82A}">
                    <a16:rowId xmlns:a16="http://schemas.microsoft.com/office/drawing/2014/main" val="819379481"/>
                  </a:ext>
                </a:extLst>
              </a:tr>
              <a:tr h="160458">
                <a:tc>
                  <a:txBody>
                    <a:bodyPr/>
                    <a:lstStyle/>
                    <a:p>
                      <a:pPr algn="ctr" fontAlgn="ctr"/>
                      <a:r>
                        <a:rPr lang="es-CO" sz="1000" u="none" strike="noStrike">
                          <a:effectLst/>
                        </a:rPr>
                        <a:t>Nariño</a:t>
                      </a:r>
                      <a:endParaRPr lang="es-CO" sz="1000" b="0" i="0" u="none" strike="noStrike">
                        <a:solidFill>
                          <a:srgbClr val="000000"/>
                        </a:solidFill>
                        <a:effectLst/>
                        <a:latin typeface="Calibri" panose="020F0502020204030204" pitchFamily="34" charset="0"/>
                      </a:endParaRPr>
                    </a:p>
                  </a:txBody>
                  <a:tcPr marL="7072" marR="7072" marT="7072" marB="0" anchor="ctr"/>
                </a:tc>
                <a:tc>
                  <a:txBody>
                    <a:bodyPr/>
                    <a:lstStyle/>
                    <a:p>
                      <a:pPr algn="ctr" fontAlgn="ctr"/>
                      <a:r>
                        <a:rPr lang="es-CO" sz="1000" u="none" strike="noStrike">
                          <a:effectLst/>
                        </a:rPr>
                        <a:t>17</a:t>
                      </a:r>
                      <a:endParaRPr lang="es-CO" sz="1000" b="0" i="0" u="none" strike="noStrike">
                        <a:solidFill>
                          <a:srgbClr val="000000"/>
                        </a:solidFill>
                        <a:effectLst/>
                        <a:latin typeface="Calibri" panose="020F0502020204030204" pitchFamily="34" charset="0"/>
                      </a:endParaRPr>
                    </a:p>
                  </a:txBody>
                  <a:tcPr marL="7072" marR="7072" marT="7072" marB="0" anchor="ctr"/>
                </a:tc>
                <a:tc>
                  <a:txBody>
                    <a:bodyPr/>
                    <a:lstStyle/>
                    <a:p>
                      <a:pPr algn="ctr" fontAlgn="b"/>
                      <a:r>
                        <a:rPr lang="es-CO" sz="1000" u="none" strike="noStrike">
                          <a:effectLst/>
                        </a:rPr>
                        <a:t>4%</a:t>
                      </a:r>
                      <a:endParaRPr lang="es-CO" sz="1000" b="0" i="0" u="none" strike="noStrike">
                        <a:solidFill>
                          <a:srgbClr val="000000"/>
                        </a:solidFill>
                        <a:effectLst/>
                        <a:latin typeface="Calibri" panose="020F0502020204030204" pitchFamily="34" charset="0"/>
                      </a:endParaRPr>
                    </a:p>
                  </a:txBody>
                  <a:tcPr marL="7072" marR="7072" marT="7072" marB="0" anchor="b"/>
                </a:tc>
                <a:extLst>
                  <a:ext uri="{0D108BD9-81ED-4DB2-BD59-A6C34878D82A}">
                    <a16:rowId xmlns:a16="http://schemas.microsoft.com/office/drawing/2014/main" val="3015510840"/>
                  </a:ext>
                </a:extLst>
              </a:tr>
              <a:tr h="299068">
                <a:tc>
                  <a:txBody>
                    <a:bodyPr/>
                    <a:lstStyle/>
                    <a:p>
                      <a:pPr algn="ctr" fontAlgn="ctr"/>
                      <a:r>
                        <a:rPr lang="es-CO" sz="1000" u="none" strike="noStrike">
                          <a:effectLst/>
                        </a:rPr>
                        <a:t>Norte de Santander</a:t>
                      </a:r>
                      <a:endParaRPr lang="es-CO" sz="1000" b="0" i="0" u="none" strike="noStrike">
                        <a:solidFill>
                          <a:srgbClr val="000000"/>
                        </a:solidFill>
                        <a:effectLst/>
                        <a:latin typeface="Calibri" panose="020F0502020204030204" pitchFamily="34" charset="0"/>
                      </a:endParaRPr>
                    </a:p>
                  </a:txBody>
                  <a:tcPr marL="7072" marR="7072" marT="7072" marB="0" anchor="ctr"/>
                </a:tc>
                <a:tc>
                  <a:txBody>
                    <a:bodyPr/>
                    <a:lstStyle/>
                    <a:p>
                      <a:pPr algn="ctr" fontAlgn="ctr"/>
                      <a:r>
                        <a:rPr lang="es-CO" sz="1000" u="none" strike="noStrike">
                          <a:effectLst/>
                        </a:rPr>
                        <a:t>13</a:t>
                      </a:r>
                      <a:endParaRPr lang="es-CO" sz="1000" b="0" i="0" u="none" strike="noStrike">
                        <a:solidFill>
                          <a:srgbClr val="000000"/>
                        </a:solidFill>
                        <a:effectLst/>
                        <a:latin typeface="Calibri" panose="020F0502020204030204" pitchFamily="34" charset="0"/>
                      </a:endParaRPr>
                    </a:p>
                  </a:txBody>
                  <a:tcPr marL="7072" marR="7072" marT="7072" marB="0" anchor="ctr"/>
                </a:tc>
                <a:tc>
                  <a:txBody>
                    <a:bodyPr/>
                    <a:lstStyle/>
                    <a:p>
                      <a:pPr algn="ctr" fontAlgn="b"/>
                      <a:r>
                        <a:rPr lang="es-CO" sz="1000" u="none" strike="noStrike">
                          <a:effectLst/>
                        </a:rPr>
                        <a:t>3%</a:t>
                      </a:r>
                      <a:endParaRPr lang="es-CO" sz="1000" b="0" i="0" u="none" strike="noStrike">
                        <a:solidFill>
                          <a:srgbClr val="000000"/>
                        </a:solidFill>
                        <a:effectLst/>
                        <a:latin typeface="Calibri" panose="020F0502020204030204" pitchFamily="34" charset="0"/>
                      </a:endParaRPr>
                    </a:p>
                  </a:txBody>
                  <a:tcPr marL="7072" marR="7072" marT="7072" marB="0" anchor="b"/>
                </a:tc>
                <a:extLst>
                  <a:ext uri="{0D108BD9-81ED-4DB2-BD59-A6C34878D82A}">
                    <a16:rowId xmlns:a16="http://schemas.microsoft.com/office/drawing/2014/main" val="91377204"/>
                  </a:ext>
                </a:extLst>
              </a:tr>
              <a:tr h="160458">
                <a:tc>
                  <a:txBody>
                    <a:bodyPr/>
                    <a:lstStyle/>
                    <a:p>
                      <a:pPr algn="ctr" fontAlgn="ctr"/>
                      <a:r>
                        <a:rPr lang="es-CO" sz="1000" u="none" strike="noStrike">
                          <a:effectLst/>
                        </a:rPr>
                        <a:t>Putumayo</a:t>
                      </a:r>
                      <a:endParaRPr lang="es-CO" sz="1000" b="0" i="0" u="none" strike="noStrike">
                        <a:solidFill>
                          <a:srgbClr val="000000"/>
                        </a:solidFill>
                        <a:effectLst/>
                        <a:latin typeface="Calibri" panose="020F0502020204030204" pitchFamily="34" charset="0"/>
                      </a:endParaRPr>
                    </a:p>
                  </a:txBody>
                  <a:tcPr marL="7072" marR="7072" marT="7072" marB="0" anchor="ctr"/>
                </a:tc>
                <a:tc>
                  <a:txBody>
                    <a:bodyPr/>
                    <a:lstStyle/>
                    <a:p>
                      <a:pPr algn="ctr" fontAlgn="ctr"/>
                      <a:r>
                        <a:rPr lang="es-CO" sz="1000" u="none" strike="noStrike">
                          <a:effectLst/>
                        </a:rPr>
                        <a:t>3</a:t>
                      </a:r>
                      <a:endParaRPr lang="es-CO" sz="1000" b="0" i="0" u="none" strike="noStrike">
                        <a:solidFill>
                          <a:srgbClr val="000000"/>
                        </a:solidFill>
                        <a:effectLst/>
                        <a:latin typeface="Calibri" panose="020F0502020204030204" pitchFamily="34" charset="0"/>
                      </a:endParaRPr>
                    </a:p>
                  </a:txBody>
                  <a:tcPr marL="7072" marR="7072" marT="7072" marB="0" anchor="ctr"/>
                </a:tc>
                <a:tc>
                  <a:txBody>
                    <a:bodyPr/>
                    <a:lstStyle/>
                    <a:p>
                      <a:pPr algn="ctr" fontAlgn="b"/>
                      <a:r>
                        <a:rPr lang="es-CO" sz="1000" u="none" strike="noStrike">
                          <a:effectLst/>
                        </a:rPr>
                        <a:t>1%</a:t>
                      </a:r>
                      <a:endParaRPr lang="es-CO" sz="1000" b="0" i="0" u="none" strike="noStrike">
                        <a:solidFill>
                          <a:srgbClr val="000000"/>
                        </a:solidFill>
                        <a:effectLst/>
                        <a:latin typeface="Calibri" panose="020F0502020204030204" pitchFamily="34" charset="0"/>
                      </a:endParaRPr>
                    </a:p>
                  </a:txBody>
                  <a:tcPr marL="7072" marR="7072" marT="7072" marB="0" anchor="b"/>
                </a:tc>
                <a:extLst>
                  <a:ext uri="{0D108BD9-81ED-4DB2-BD59-A6C34878D82A}">
                    <a16:rowId xmlns:a16="http://schemas.microsoft.com/office/drawing/2014/main" val="2404364130"/>
                  </a:ext>
                </a:extLst>
              </a:tr>
              <a:tr h="160458">
                <a:tc>
                  <a:txBody>
                    <a:bodyPr/>
                    <a:lstStyle/>
                    <a:p>
                      <a:pPr algn="ctr" fontAlgn="ctr"/>
                      <a:r>
                        <a:rPr lang="es-CO" sz="1000" u="none" strike="noStrike">
                          <a:effectLst/>
                        </a:rPr>
                        <a:t>Quindío</a:t>
                      </a:r>
                      <a:endParaRPr lang="es-CO" sz="1000" b="0" i="0" u="none" strike="noStrike">
                        <a:solidFill>
                          <a:srgbClr val="000000"/>
                        </a:solidFill>
                        <a:effectLst/>
                        <a:latin typeface="Calibri" panose="020F0502020204030204" pitchFamily="34" charset="0"/>
                      </a:endParaRPr>
                    </a:p>
                  </a:txBody>
                  <a:tcPr marL="7072" marR="7072" marT="7072" marB="0" anchor="ctr"/>
                </a:tc>
                <a:tc>
                  <a:txBody>
                    <a:bodyPr/>
                    <a:lstStyle/>
                    <a:p>
                      <a:pPr algn="ctr" fontAlgn="ctr"/>
                      <a:r>
                        <a:rPr lang="es-CO" sz="1000" u="none" strike="noStrike">
                          <a:effectLst/>
                        </a:rPr>
                        <a:t>6</a:t>
                      </a:r>
                      <a:endParaRPr lang="es-CO" sz="1000" b="0" i="0" u="none" strike="noStrike">
                        <a:solidFill>
                          <a:srgbClr val="000000"/>
                        </a:solidFill>
                        <a:effectLst/>
                        <a:latin typeface="Calibri" panose="020F0502020204030204" pitchFamily="34" charset="0"/>
                      </a:endParaRPr>
                    </a:p>
                  </a:txBody>
                  <a:tcPr marL="7072" marR="7072" marT="7072" marB="0" anchor="ctr"/>
                </a:tc>
                <a:tc>
                  <a:txBody>
                    <a:bodyPr/>
                    <a:lstStyle/>
                    <a:p>
                      <a:pPr algn="ctr" fontAlgn="b"/>
                      <a:r>
                        <a:rPr lang="es-CO" sz="1000" u="none" strike="noStrike">
                          <a:effectLst/>
                        </a:rPr>
                        <a:t>1%</a:t>
                      </a:r>
                      <a:endParaRPr lang="es-CO" sz="1000" b="0" i="0" u="none" strike="noStrike">
                        <a:solidFill>
                          <a:srgbClr val="000000"/>
                        </a:solidFill>
                        <a:effectLst/>
                        <a:latin typeface="Calibri" panose="020F0502020204030204" pitchFamily="34" charset="0"/>
                      </a:endParaRPr>
                    </a:p>
                  </a:txBody>
                  <a:tcPr marL="7072" marR="7072" marT="7072" marB="0" anchor="b"/>
                </a:tc>
                <a:extLst>
                  <a:ext uri="{0D108BD9-81ED-4DB2-BD59-A6C34878D82A}">
                    <a16:rowId xmlns:a16="http://schemas.microsoft.com/office/drawing/2014/main" val="405007559"/>
                  </a:ext>
                </a:extLst>
              </a:tr>
              <a:tr h="160458">
                <a:tc>
                  <a:txBody>
                    <a:bodyPr/>
                    <a:lstStyle/>
                    <a:p>
                      <a:pPr algn="ctr" fontAlgn="ctr"/>
                      <a:r>
                        <a:rPr lang="es-CO" sz="1000" u="none" strike="noStrike">
                          <a:effectLst/>
                        </a:rPr>
                        <a:t>Risaralda</a:t>
                      </a:r>
                      <a:endParaRPr lang="es-CO" sz="1000" b="0" i="0" u="none" strike="noStrike">
                        <a:solidFill>
                          <a:srgbClr val="000000"/>
                        </a:solidFill>
                        <a:effectLst/>
                        <a:latin typeface="Calibri" panose="020F0502020204030204" pitchFamily="34" charset="0"/>
                      </a:endParaRPr>
                    </a:p>
                  </a:txBody>
                  <a:tcPr marL="7072" marR="7072" marT="7072" marB="0" anchor="ctr"/>
                </a:tc>
                <a:tc>
                  <a:txBody>
                    <a:bodyPr/>
                    <a:lstStyle/>
                    <a:p>
                      <a:pPr algn="ctr" fontAlgn="ctr"/>
                      <a:r>
                        <a:rPr lang="es-CO" sz="1000" u="none" strike="noStrike">
                          <a:effectLst/>
                        </a:rPr>
                        <a:t>10</a:t>
                      </a:r>
                      <a:endParaRPr lang="es-CO" sz="1000" b="0" i="0" u="none" strike="noStrike">
                        <a:solidFill>
                          <a:srgbClr val="000000"/>
                        </a:solidFill>
                        <a:effectLst/>
                        <a:latin typeface="Calibri" panose="020F0502020204030204" pitchFamily="34" charset="0"/>
                      </a:endParaRPr>
                    </a:p>
                  </a:txBody>
                  <a:tcPr marL="7072" marR="7072" marT="7072" marB="0" anchor="ctr"/>
                </a:tc>
                <a:tc>
                  <a:txBody>
                    <a:bodyPr/>
                    <a:lstStyle/>
                    <a:p>
                      <a:pPr algn="ctr" fontAlgn="b"/>
                      <a:r>
                        <a:rPr lang="es-CO" sz="1000" u="none" strike="noStrike">
                          <a:effectLst/>
                        </a:rPr>
                        <a:t>2%</a:t>
                      </a:r>
                      <a:endParaRPr lang="es-CO" sz="1000" b="0" i="0" u="none" strike="noStrike">
                        <a:solidFill>
                          <a:srgbClr val="000000"/>
                        </a:solidFill>
                        <a:effectLst/>
                        <a:latin typeface="Calibri" panose="020F0502020204030204" pitchFamily="34" charset="0"/>
                      </a:endParaRPr>
                    </a:p>
                  </a:txBody>
                  <a:tcPr marL="7072" marR="7072" marT="7072" marB="0" anchor="b"/>
                </a:tc>
                <a:extLst>
                  <a:ext uri="{0D108BD9-81ED-4DB2-BD59-A6C34878D82A}">
                    <a16:rowId xmlns:a16="http://schemas.microsoft.com/office/drawing/2014/main" val="1781124451"/>
                  </a:ext>
                </a:extLst>
              </a:tr>
              <a:tr h="313801">
                <a:tc>
                  <a:txBody>
                    <a:bodyPr/>
                    <a:lstStyle/>
                    <a:p>
                      <a:pPr algn="ctr" fontAlgn="ctr"/>
                      <a:r>
                        <a:rPr lang="es-CO" sz="1000" u="none" strike="noStrike">
                          <a:effectLst/>
                        </a:rPr>
                        <a:t>San Andrés y Providencia</a:t>
                      </a:r>
                      <a:endParaRPr lang="es-CO" sz="1000" b="0" i="0" u="none" strike="noStrike">
                        <a:solidFill>
                          <a:srgbClr val="000000"/>
                        </a:solidFill>
                        <a:effectLst/>
                        <a:latin typeface="Calibri" panose="020F0502020204030204" pitchFamily="34" charset="0"/>
                      </a:endParaRPr>
                    </a:p>
                  </a:txBody>
                  <a:tcPr marL="7072" marR="7072" marT="7072" marB="0" anchor="ctr"/>
                </a:tc>
                <a:tc>
                  <a:txBody>
                    <a:bodyPr/>
                    <a:lstStyle/>
                    <a:p>
                      <a:pPr algn="ctr" fontAlgn="ctr"/>
                      <a:r>
                        <a:rPr lang="es-CO" sz="1000" u="none" strike="noStrike">
                          <a:effectLst/>
                        </a:rPr>
                        <a:t>2</a:t>
                      </a:r>
                      <a:endParaRPr lang="es-CO" sz="1000" b="0" i="0" u="none" strike="noStrike">
                        <a:solidFill>
                          <a:srgbClr val="000000"/>
                        </a:solidFill>
                        <a:effectLst/>
                        <a:latin typeface="Calibri" panose="020F0502020204030204" pitchFamily="34" charset="0"/>
                      </a:endParaRPr>
                    </a:p>
                  </a:txBody>
                  <a:tcPr marL="7072" marR="7072" marT="7072" marB="0" anchor="ctr"/>
                </a:tc>
                <a:tc>
                  <a:txBody>
                    <a:bodyPr/>
                    <a:lstStyle/>
                    <a:p>
                      <a:pPr algn="ctr" fontAlgn="b"/>
                      <a:r>
                        <a:rPr lang="es-CO" sz="1000" u="none" strike="noStrike">
                          <a:effectLst/>
                        </a:rPr>
                        <a:t>0%</a:t>
                      </a:r>
                      <a:endParaRPr lang="es-CO" sz="1000" b="0" i="0" u="none" strike="noStrike">
                        <a:solidFill>
                          <a:srgbClr val="000000"/>
                        </a:solidFill>
                        <a:effectLst/>
                        <a:latin typeface="Calibri" panose="020F0502020204030204" pitchFamily="34" charset="0"/>
                      </a:endParaRPr>
                    </a:p>
                  </a:txBody>
                  <a:tcPr marL="7072" marR="7072" marT="7072" marB="0" anchor="b"/>
                </a:tc>
                <a:extLst>
                  <a:ext uri="{0D108BD9-81ED-4DB2-BD59-A6C34878D82A}">
                    <a16:rowId xmlns:a16="http://schemas.microsoft.com/office/drawing/2014/main" val="731892871"/>
                  </a:ext>
                </a:extLst>
              </a:tr>
              <a:tr h="160458">
                <a:tc>
                  <a:txBody>
                    <a:bodyPr/>
                    <a:lstStyle/>
                    <a:p>
                      <a:pPr algn="ctr" fontAlgn="ctr"/>
                      <a:r>
                        <a:rPr lang="es-CO" sz="1000" u="none" strike="noStrike">
                          <a:effectLst/>
                        </a:rPr>
                        <a:t>Santander</a:t>
                      </a:r>
                      <a:endParaRPr lang="es-CO" sz="1000" b="0" i="0" u="none" strike="noStrike">
                        <a:solidFill>
                          <a:srgbClr val="000000"/>
                        </a:solidFill>
                        <a:effectLst/>
                        <a:latin typeface="Calibri" panose="020F0502020204030204" pitchFamily="34" charset="0"/>
                      </a:endParaRPr>
                    </a:p>
                  </a:txBody>
                  <a:tcPr marL="7072" marR="7072" marT="7072" marB="0" anchor="ctr"/>
                </a:tc>
                <a:tc>
                  <a:txBody>
                    <a:bodyPr/>
                    <a:lstStyle/>
                    <a:p>
                      <a:pPr algn="ctr" fontAlgn="ctr"/>
                      <a:r>
                        <a:rPr lang="es-CO" sz="1000" u="none" strike="noStrike">
                          <a:effectLst/>
                        </a:rPr>
                        <a:t>13</a:t>
                      </a:r>
                      <a:endParaRPr lang="es-CO" sz="1000" b="0" i="0" u="none" strike="noStrike">
                        <a:solidFill>
                          <a:srgbClr val="000000"/>
                        </a:solidFill>
                        <a:effectLst/>
                        <a:latin typeface="Calibri" panose="020F0502020204030204" pitchFamily="34" charset="0"/>
                      </a:endParaRPr>
                    </a:p>
                  </a:txBody>
                  <a:tcPr marL="7072" marR="7072" marT="7072" marB="0" anchor="ctr"/>
                </a:tc>
                <a:tc>
                  <a:txBody>
                    <a:bodyPr/>
                    <a:lstStyle/>
                    <a:p>
                      <a:pPr algn="ctr" fontAlgn="b"/>
                      <a:r>
                        <a:rPr lang="es-CO" sz="1000" u="none" strike="noStrike">
                          <a:effectLst/>
                        </a:rPr>
                        <a:t>3%</a:t>
                      </a:r>
                      <a:endParaRPr lang="es-CO" sz="1000" b="0" i="0" u="none" strike="noStrike">
                        <a:solidFill>
                          <a:srgbClr val="000000"/>
                        </a:solidFill>
                        <a:effectLst/>
                        <a:latin typeface="Calibri" panose="020F0502020204030204" pitchFamily="34" charset="0"/>
                      </a:endParaRPr>
                    </a:p>
                  </a:txBody>
                  <a:tcPr marL="7072" marR="7072" marT="7072" marB="0" anchor="b"/>
                </a:tc>
                <a:extLst>
                  <a:ext uri="{0D108BD9-81ED-4DB2-BD59-A6C34878D82A}">
                    <a16:rowId xmlns:a16="http://schemas.microsoft.com/office/drawing/2014/main" val="1653150138"/>
                  </a:ext>
                </a:extLst>
              </a:tr>
              <a:tr h="160458">
                <a:tc>
                  <a:txBody>
                    <a:bodyPr/>
                    <a:lstStyle/>
                    <a:p>
                      <a:pPr algn="ctr" fontAlgn="ctr"/>
                      <a:r>
                        <a:rPr lang="es-CO" sz="1000" u="none" strike="noStrike">
                          <a:effectLst/>
                        </a:rPr>
                        <a:t>Sucre</a:t>
                      </a:r>
                      <a:endParaRPr lang="es-CO" sz="1000" b="0" i="0" u="none" strike="noStrike">
                        <a:solidFill>
                          <a:srgbClr val="000000"/>
                        </a:solidFill>
                        <a:effectLst/>
                        <a:latin typeface="Calibri" panose="020F0502020204030204" pitchFamily="34" charset="0"/>
                      </a:endParaRPr>
                    </a:p>
                  </a:txBody>
                  <a:tcPr marL="7072" marR="7072" marT="7072" marB="0" anchor="ctr"/>
                </a:tc>
                <a:tc>
                  <a:txBody>
                    <a:bodyPr/>
                    <a:lstStyle/>
                    <a:p>
                      <a:pPr algn="ctr" fontAlgn="ctr"/>
                      <a:r>
                        <a:rPr lang="es-CO" sz="1000" u="none" strike="noStrike">
                          <a:effectLst/>
                        </a:rPr>
                        <a:t>4</a:t>
                      </a:r>
                      <a:endParaRPr lang="es-CO" sz="1000" b="0" i="0" u="none" strike="noStrike">
                        <a:solidFill>
                          <a:srgbClr val="000000"/>
                        </a:solidFill>
                        <a:effectLst/>
                        <a:latin typeface="Calibri" panose="020F0502020204030204" pitchFamily="34" charset="0"/>
                      </a:endParaRPr>
                    </a:p>
                  </a:txBody>
                  <a:tcPr marL="7072" marR="7072" marT="7072" marB="0" anchor="ctr"/>
                </a:tc>
                <a:tc>
                  <a:txBody>
                    <a:bodyPr/>
                    <a:lstStyle/>
                    <a:p>
                      <a:pPr algn="ctr" fontAlgn="b"/>
                      <a:r>
                        <a:rPr lang="es-CO" sz="1000" u="none" strike="noStrike">
                          <a:effectLst/>
                        </a:rPr>
                        <a:t>1%</a:t>
                      </a:r>
                      <a:endParaRPr lang="es-CO" sz="1000" b="0" i="0" u="none" strike="noStrike">
                        <a:solidFill>
                          <a:srgbClr val="000000"/>
                        </a:solidFill>
                        <a:effectLst/>
                        <a:latin typeface="Calibri" panose="020F0502020204030204" pitchFamily="34" charset="0"/>
                      </a:endParaRPr>
                    </a:p>
                  </a:txBody>
                  <a:tcPr marL="7072" marR="7072" marT="7072" marB="0" anchor="b"/>
                </a:tc>
                <a:extLst>
                  <a:ext uri="{0D108BD9-81ED-4DB2-BD59-A6C34878D82A}">
                    <a16:rowId xmlns:a16="http://schemas.microsoft.com/office/drawing/2014/main" val="4126740203"/>
                  </a:ext>
                </a:extLst>
              </a:tr>
              <a:tr h="160458">
                <a:tc>
                  <a:txBody>
                    <a:bodyPr/>
                    <a:lstStyle/>
                    <a:p>
                      <a:pPr algn="ctr" fontAlgn="ctr"/>
                      <a:r>
                        <a:rPr lang="es-CO" sz="1000" u="none" strike="noStrike">
                          <a:effectLst/>
                        </a:rPr>
                        <a:t>Tolima</a:t>
                      </a:r>
                      <a:endParaRPr lang="es-CO" sz="1000" b="0" i="0" u="none" strike="noStrike">
                        <a:solidFill>
                          <a:srgbClr val="000000"/>
                        </a:solidFill>
                        <a:effectLst/>
                        <a:latin typeface="Calibri" panose="020F0502020204030204" pitchFamily="34" charset="0"/>
                      </a:endParaRPr>
                    </a:p>
                  </a:txBody>
                  <a:tcPr marL="7072" marR="7072" marT="7072" marB="0" anchor="ctr"/>
                </a:tc>
                <a:tc>
                  <a:txBody>
                    <a:bodyPr/>
                    <a:lstStyle/>
                    <a:p>
                      <a:pPr algn="ctr" fontAlgn="ctr"/>
                      <a:r>
                        <a:rPr lang="es-CO" sz="1000" u="none" strike="noStrike">
                          <a:effectLst/>
                        </a:rPr>
                        <a:t>19</a:t>
                      </a:r>
                      <a:endParaRPr lang="es-CO" sz="1000" b="0" i="0" u="none" strike="noStrike">
                        <a:solidFill>
                          <a:srgbClr val="000000"/>
                        </a:solidFill>
                        <a:effectLst/>
                        <a:latin typeface="Calibri" panose="020F0502020204030204" pitchFamily="34" charset="0"/>
                      </a:endParaRPr>
                    </a:p>
                  </a:txBody>
                  <a:tcPr marL="7072" marR="7072" marT="7072" marB="0" anchor="ctr"/>
                </a:tc>
                <a:tc>
                  <a:txBody>
                    <a:bodyPr/>
                    <a:lstStyle/>
                    <a:p>
                      <a:pPr algn="ctr" fontAlgn="b"/>
                      <a:r>
                        <a:rPr lang="es-CO" sz="1000" u="none" strike="noStrike">
                          <a:effectLst/>
                        </a:rPr>
                        <a:t>4%</a:t>
                      </a:r>
                      <a:endParaRPr lang="es-CO" sz="1000" b="0" i="0" u="none" strike="noStrike">
                        <a:solidFill>
                          <a:srgbClr val="000000"/>
                        </a:solidFill>
                        <a:effectLst/>
                        <a:latin typeface="Calibri" panose="020F0502020204030204" pitchFamily="34" charset="0"/>
                      </a:endParaRPr>
                    </a:p>
                  </a:txBody>
                  <a:tcPr marL="7072" marR="7072" marT="7072" marB="0" anchor="b"/>
                </a:tc>
                <a:extLst>
                  <a:ext uri="{0D108BD9-81ED-4DB2-BD59-A6C34878D82A}">
                    <a16:rowId xmlns:a16="http://schemas.microsoft.com/office/drawing/2014/main" val="1639166099"/>
                  </a:ext>
                </a:extLst>
              </a:tr>
              <a:tr h="160458">
                <a:tc>
                  <a:txBody>
                    <a:bodyPr/>
                    <a:lstStyle/>
                    <a:p>
                      <a:pPr algn="ctr" fontAlgn="ctr"/>
                      <a:r>
                        <a:rPr lang="es-CO" sz="1000" u="none" strike="noStrike" dirty="0">
                          <a:effectLst/>
                          <a:highlight>
                            <a:srgbClr val="FFFF00"/>
                          </a:highlight>
                        </a:rPr>
                        <a:t>Valle del Cauca</a:t>
                      </a:r>
                      <a:endParaRPr lang="es-CO" sz="1000" b="0" i="0" u="none" strike="noStrike" dirty="0">
                        <a:solidFill>
                          <a:srgbClr val="000000"/>
                        </a:solidFill>
                        <a:effectLst/>
                        <a:highlight>
                          <a:srgbClr val="FFFF00"/>
                        </a:highlight>
                        <a:latin typeface="Calibri" panose="020F0502020204030204" pitchFamily="34" charset="0"/>
                      </a:endParaRPr>
                    </a:p>
                  </a:txBody>
                  <a:tcPr marL="7072" marR="7072" marT="7072" marB="0" anchor="ctr"/>
                </a:tc>
                <a:tc>
                  <a:txBody>
                    <a:bodyPr/>
                    <a:lstStyle/>
                    <a:p>
                      <a:pPr algn="ctr" fontAlgn="ctr"/>
                      <a:r>
                        <a:rPr lang="es-CO" sz="1000" u="none" strike="noStrike" dirty="0">
                          <a:effectLst/>
                          <a:highlight>
                            <a:srgbClr val="FFFF00"/>
                          </a:highlight>
                        </a:rPr>
                        <a:t>59</a:t>
                      </a:r>
                      <a:endParaRPr lang="es-CO" sz="1000" b="0" i="0" u="none" strike="noStrike" dirty="0">
                        <a:solidFill>
                          <a:srgbClr val="000000"/>
                        </a:solidFill>
                        <a:effectLst/>
                        <a:highlight>
                          <a:srgbClr val="FFFF00"/>
                        </a:highlight>
                        <a:latin typeface="Calibri" panose="020F0502020204030204" pitchFamily="34" charset="0"/>
                      </a:endParaRPr>
                    </a:p>
                  </a:txBody>
                  <a:tcPr marL="7072" marR="7072" marT="7072" marB="0" anchor="ctr"/>
                </a:tc>
                <a:tc>
                  <a:txBody>
                    <a:bodyPr/>
                    <a:lstStyle/>
                    <a:p>
                      <a:pPr algn="ctr" fontAlgn="b"/>
                      <a:r>
                        <a:rPr lang="es-CO" sz="1000" u="none" strike="noStrike" dirty="0">
                          <a:effectLst/>
                          <a:highlight>
                            <a:srgbClr val="FFFF00"/>
                          </a:highlight>
                        </a:rPr>
                        <a:t>12%</a:t>
                      </a:r>
                      <a:endParaRPr lang="es-CO" sz="1000" b="0" i="0" u="none" strike="noStrike" dirty="0">
                        <a:solidFill>
                          <a:srgbClr val="000000"/>
                        </a:solidFill>
                        <a:effectLst/>
                        <a:highlight>
                          <a:srgbClr val="FFFF00"/>
                        </a:highlight>
                        <a:latin typeface="Calibri" panose="020F0502020204030204" pitchFamily="34" charset="0"/>
                      </a:endParaRPr>
                    </a:p>
                  </a:txBody>
                  <a:tcPr marL="7072" marR="7072" marT="7072" marB="0" anchor="b"/>
                </a:tc>
                <a:extLst>
                  <a:ext uri="{0D108BD9-81ED-4DB2-BD59-A6C34878D82A}">
                    <a16:rowId xmlns:a16="http://schemas.microsoft.com/office/drawing/2014/main" val="572378168"/>
                  </a:ext>
                </a:extLst>
              </a:tr>
              <a:tr h="160458">
                <a:tc>
                  <a:txBody>
                    <a:bodyPr/>
                    <a:lstStyle/>
                    <a:p>
                      <a:pPr algn="ctr" fontAlgn="ctr"/>
                      <a:r>
                        <a:rPr lang="es-CO" sz="1000" u="none" strike="noStrike">
                          <a:effectLst/>
                        </a:rPr>
                        <a:t>Vichada</a:t>
                      </a:r>
                      <a:endParaRPr lang="es-CO" sz="1000" b="0" i="0" u="none" strike="noStrike">
                        <a:solidFill>
                          <a:srgbClr val="000000"/>
                        </a:solidFill>
                        <a:effectLst/>
                        <a:latin typeface="Calibri" panose="020F0502020204030204" pitchFamily="34" charset="0"/>
                      </a:endParaRPr>
                    </a:p>
                  </a:txBody>
                  <a:tcPr marL="7072" marR="7072" marT="7072" marB="0" anchor="ctr"/>
                </a:tc>
                <a:tc>
                  <a:txBody>
                    <a:bodyPr/>
                    <a:lstStyle/>
                    <a:p>
                      <a:pPr algn="ctr" fontAlgn="ctr"/>
                      <a:r>
                        <a:rPr lang="es-CO" sz="1000" u="none" strike="noStrike">
                          <a:effectLst/>
                        </a:rPr>
                        <a:t>2</a:t>
                      </a:r>
                      <a:endParaRPr lang="es-CO" sz="1000" b="0" i="0" u="none" strike="noStrike">
                        <a:solidFill>
                          <a:srgbClr val="000000"/>
                        </a:solidFill>
                        <a:effectLst/>
                        <a:latin typeface="Calibri" panose="020F0502020204030204" pitchFamily="34" charset="0"/>
                      </a:endParaRPr>
                    </a:p>
                  </a:txBody>
                  <a:tcPr marL="7072" marR="7072" marT="7072" marB="0" anchor="ctr"/>
                </a:tc>
                <a:tc>
                  <a:txBody>
                    <a:bodyPr/>
                    <a:lstStyle/>
                    <a:p>
                      <a:pPr algn="ctr" fontAlgn="b"/>
                      <a:r>
                        <a:rPr lang="es-CO" sz="1000" u="none" strike="noStrike" dirty="0">
                          <a:effectLst/>
                        </a:rPr>
                        <a:t>0%</a:t>
                      </a:r>
                      <a:endParaRPr lang="es-CO" sz="1000" b="0" i="0" u="none" strike="noStrike" dirty="0">
                        <a:solidFill>
                          <a:srgbClr val="000000"/>
                        </a:solidFill>
                        <a:effectLst/>
                        <a:latin typeface="Calibri" panose="020F0502020204030204" pitchFamily="34" charset="0"/>
                      </a:endParaRPr>
                    </a:p>
                  </a:txBody>
                  <a:tcPr marL="7072" marR="7072" marT="7072" marB="0" anchor="b"/>
                </a:tc>
                <a:extLst>
                  <a:ext uri="{0D108BD9-81ED-4DB2-BD59-A6C34878D82A}">
                    <a16:rowId xmlns:a16="http://schemas.microsoft.com/office/drawing/2014/main" val="2395687755"/>
                  </a:ext>
                </a:extLst>
              </a:tr>
            </a:tbl>
          </a:graphicData>
        </a:graphic>
      </p:graphicFrame>
      <p:sp>
        <p:nvSpPr>
          <p:cNvPr id="67" name="Rectángulo 66">
            <a:extLst>
              <a:ext uri="{FF2B5EF4-FFF2-40B4-BE49-F238E27FC236}">
                <a16:creationId xmlns:a16="http://schemas.microsoft.com/office/drawing/2014/main" id="{4C8229EF-7E06-4FC6-9F6B-8CAA00E356FD}"/>
              </a:ext>
            </a:extLst>
          </p:cNvPr>
          <p:cNvSpPr/>
          <p:nvPr/>
        </p:nvSpPr>
        <p:spPr>
          <a:xfrm>
            <a:off x="0" y="6608190"/>
            <a:ext cx="12192000" cy="24981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68" name="CuadroTexto 11">
            <a:extLst>
              <a:ext uri="{FF2B5EF4-FFF2-40B4-BE49-F238E27FC236}">
                <a16:creationId xmlns:a16="http://schemas.microsoft.com/office/drawing/2014/main" id="{670D5DAA-ADC6-45F9-AA0D-4D26482A824D}"/>
              </a:ext>
            </a:extLst>
          </p:cNvPr>
          <p:cNvSpPr txBox="1">
            <a:spLocks noChangeArrowheads="1"/>
          </p:cNvSpPr>
          <p:nvPr/>
        </p:nvSpPr>
        <p:spPr bwMode="auto">
          <a:xfrm>
            <a:off x="7005728" y="6579901"/>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chemeClr val="bg1"/>
                </a:solidFill>
                <a:latin typeface="+mj-lt"/>
                <a:ea typeface="Lato Regular"/>
                <a:cs typeface="Lato Regular"/>
              </a:rPr>
              <a:t>Presidencia</a:t>
            </a:r>
          </a:p>
        </p:txBody>
      </p:sp>
    </p:spTree>
    <p:extLst>
      <p:ext uri="{BB962C8B-B14F-4D97-AF65-F5344CB8AC3E}">
        <p14:creationId xmlns:p14="http://schemas.microsoft.com/office/powerpoint/2010/main" val="734714711"/>
      </p:ext>
    </p:extLst>
  </p:cSld>
  <p:clrMapOvr>
    <a:masterClrMapping/>
  </p:clrMapOvr>
  <p:transition spd="slow">
    <p:fade/>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áfico 13">
            <a:extLst>
              <a:ext uri="{FF2B5EF4-FFF2-40B4-BE49-F238E27FC236}">
                <a16:creationId xmlns:a16="http://schemas.microsoft.com/office/drawing/2014/main" id="{25188900-87D4-44C5-A708-16775A9D46D9}"/>
              </a:ext>
            </a:extLst>
          </p:cNvPr>
          <p:cNvGraphicFramePr>
            <a:graphicFrameLocks/>
          </p:cNvGraphicFramePr>
          <p:nvPr/>
        </p:nvGraphicFramePr>
        <p:xfrm>
          <a:off x="2093844" y="1357864"/>
          <a:ext cx="8209032" cy="4791714"/>
        </p:xfrm>
        <a:graphic>
          <a:graphicData uri="http://schemas.openxmlformats.org/drawingml/2006/chart">
            <c:chart xmlns:c="http://schemas.openxmlformats.org/drawingml/2006/chart" xmlns:r="http://schemas.openxmlformats.org/officeDocument/2006/relationships" r:id="rId2"/>
          </a:graphicData>
        </a:graphic>
      </p:graphicFrame>
      <p:sp>
        <p:nvSpPr>
          <p:cNvPr id="8" name="Rectángulo 7">
            <a:extLst>
              <a:ext uri="{FF2B5EF4-FFF2-40B4-BE49-F238E27FC236}">
                <a16:creationId xmlns:a16="http://schemas.microsoft.com/office/drawing/2014/main" id="{BB7CE716-C5A1-474B-B99F-DC28E34CE694}"/>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a:extLst>
              <a:ext uri="{FF2B5EF4-FFF2-40B4-BE49-F238E27FC236}">
                <a16:creationId xmlns:a16="http://schemas.microsoft.com/office/drawing/2014/main" id="{2497538C-4E98-4246-9A36-B993EC61CB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1" name="CuadroTexto 10">
            <a:extLst>
              <a:ext uri="{FF2B5EF4-FFF2-40B4-BE49-F238E27FC236}">
                <a16:creationId xmlns:a16="http://schemas.microsoft.com/office/drawing/2014/main" id="{D2409C4F-D184-4992-B5FC-BF9179282013}"/>
              </a:ext>
            </a:extLst>
          </p:cNvPr>
          <p:cNvSpPr txBox="1"/>
          <p:nvPr/>
        </p:nvSpPr>
        <p:spPr>
          <a:xfrm>
            <a:off x="5256907" y="246800"/>
            <a:ext cx="6282722" cy="954107"/>
          </a:xfrm>
          <a:prstGeom prst="rect">
            <a:avLst/>
          </a:prstGeom>
          <a:noFill/>
        </p:spPr>
        <p:txBody>
          <a:bodyPr wrap="square" rtlCol="0">
            <a:spAutoFit/>
          </a:bodyPr>
          <a:lstStyle/>
          <a:p>
            <a:pPr algn="r"/>
            <a:r>
              <a:rPr lang="es-ES" sz="2800" b="1" dirty="0">
                <a:solidFill>
                  <a:schemeClr val="bg1"/>
                </a:solidFill>
              </a:rPr>
              <a:t>COMPORTAMIENTO HISTÓRICO DE BIENES MATERIALIZADOS</a:t>
            </a:r>
            <a:endParaRPr lang="es-ES" sz="2800" dirty="0">
              <a:solidFill>
                <a:schemeClr val="bg1"/>
              </a:solidFill>
            </a:endParaRPr>
          </a:p>
        </p:txBody>
      </p:sp>
      <p:sp>
        <p:nvSpPr>
          <p:cNvPr id="12" name="Rectángulo 11">
            <a:extLst>
              <a:ext uri="{FF2B5EF4-FFF2-40B4-BE49-F238E27FC236}">
                <a16:creationId xmlns:a16="http://schemas.microsoft.com/office/drawing/2014/main" id="{4487F1E9-7418-4E76-AB86-97D9C7E9ED4E}"/>
              </a:ext>
            </a:extLst>
          </p:cNvPr>
          <p:cNvSpPr/>
          <p:nvPr/>
        </p:nvSpPr>
        <p:spPr>
          <a:xfrm>
            <a:off x="0" y="6608190"/>
            <a:ext cx="12192000" cy="24981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3" name="CuadroTexto 11">
            <a:extLst>
              <a:ext uri="{FF2B5EF4-FFF2-40B4-BE49-F238E27FC236}">
                <a16:creationId xmlns:a16="http://schemas.microsoft.com/office/drawing/2014/main" id="{05E5A5AE-7344-4D8A-ACE7-3651B4EEB979}"/>
              </a:ext>
            </a:extLst>
          </p:cNvPr>
          <p:cNvSpPr txBox="1">
            <a:spLocks noChangeArrowheads="1"/>
          </p:cNvSpPr>
          <p:nvPr/>
        </p:nvSpPr>
        <p:spPr bwMode="auto">
          <a:xfrm>
            <a:off x="7005728" y="6579901"/>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chemeClr val="bg1"/>
                </a:solidFill>
                <a:latin typeface="+mj-lt"/>
                <a:ea typeface="Lato Regular"/>
                <a:cs typeface="Lato Regular"/>
              </a:rPr>
              <a:t>Presidencia</a:t>
            </a:r>
          </a:p>
        </p:txBody>
      </p:sp>
    </p:spTree>
    <p:extLst>
      <p:ext uri="{BB962C8B-B14F-4D97-AF65-F5344CB8AC3E}">
        <p14:creationId xmlns:p14="http://schemas.microsoft.com/office/powerpoint/2010/main" val="283879365"/>
      </p:ext>
    </p:extLst>
  </p:cSld>
  <p:clrMapOvr>
    <a:masterClrMapping/>
  </p:clrMapOvr>
  <p:transition spd="slow">
    <p:fade/>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4" name="Imagen 8" descr="Fondos oscuros-01.png">
            <a:extLst>
              <a:ext uri="{FF2B5EF4-FFF2-40B4-BE49-F238E27FC236}">
                <a16:creationId xmlns:a16="http://schemas.microsoft.com/office/drawing/2014/main" id="{FCBEAC25-2DAD-4FC8-B273-6838AF4C1D5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133350"/>
            <a:ext cx="22225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5" name="CuadroTexto 21">
            <a:extLst>
              <a:ext uri="{FF2B5EF4-FFF2-40B4-BE49-F238E27FC236}">
                <a16:creationId xmlns:a16="http://schemas.microsoft.com/office/drawing/2014/main" id="{986B48FB-2994-4E9D-9750-7CDC6DC9E3C5}"/>
              </a:ext>
            </a:extLst>
          </p:cNvPr>
          <p:cNvSpPr txBox="1">
            <a:spLocks noChangeArrowheads="1"/>
          </p:cNvSpPr>
          <p:nvPr/>
        </p:nvSpPr>
        <p:spPr bwMode="auto">
          <a:xfrm>
            <a:off x="6937375" y="666750"/>
            <a:ext cx="3365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800">
                <a:solidFill>
                  <a:schemeClr val="bg1"/>
                </a:solidFill>
                <a:latin typeface="Lato Regular"/>
                <a:ea typeface="Lato Regular"/>
                <a:cs typeface="Lato Regular"/>
              </a:rPr>
              <a:t>Activos con transparencia</a:t>
            </a:r>
          </a:p>
        </p:txBody>
      </p:sp>
      <p:sp>
        <p:nvSpPr>
          <p:cNvPr id="10246" name="CuadroTexto 24">
            <a:extLst>
              <a:ext uri="{FF2B5EF4-FFF2-40B4-BE49-F238E27FC236}">
                <a16:creationId xmlns:a16="http://schemas.microsoft.com/office/drawing/2014/main" id="{1B6F0730-96EB-4F4F-8063-F5831837B301}"/>
              </a:ext>
            </a:extLst>
          </p:cNvPr>
          <p:cNvSpPr txBox="1">
            <a:spLocks noChangeArrowheads="1"/>
          </p:cNvSpPr>
          <p:nvPr/>
        </p:nvSpPr>
        <p:spPr bwMode="auto">
          <a:xfrm>
            <a:off x="2305051" y="2862264"/>
            <a:ext cx="7813675"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ES" altLang="es-CO" sz="4800" b="1">
                <a:solidFill>
                  <a:srgbClr val="000A8B"/>
                </a:solidFill>
              </a:rPr>
              <a:t>PROYECCIÓN DE DILIGENCIAS DE SECUESTRO  </a:t>
            </a:r>
          </a:p>
        </p:txBody>
      </p:sp>
      <p:sp>
        <p:nvSpPr>
          <p:cNvPr id="8" name="Rectángulo 7">
            <a:extLst>
              <a:ext uri="{FF2B5EF4-FFF2-40B4-BE49-F238E27FC236}">
                <a16:creationId xmlns:a16="http://schemas.microsoft.com/office/drawing/2014/main" id="{FF1AF2A2-9563-451E-88D7-AA18DF25A4F1}"/>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a:extLst>
              <a:ext uri="{FF2B5EF4-FFF2-40B4-BE49-F238E27FC236}">
                <a16:creationId xmlns:a16="http://schemas.microsoft.com/office/drawing/2014/main" id="{7E47603E-8D5C-4F80-A374-5E273A839C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1" name="CuadroTexto 10">
            <a:extLst>
              <a:ext uri="{FF2B5EF4-FFF2-40B4-BE49-F238E27FC236}">
                <a16:creationId xmlns:a16="http://schemas.microsoft.com/office/drawing/2014/main" id="{8F469FC2-71ED-4A8B-ACE5-02F50CC443CB}"/>
              </a:ext>
            </a:extLst>
          </p:cNvPr>
          <p:cNvSpPr txBox="1"/>
          <p:nvPr/>
        </p:nvSpPr>
        <p:spPr>
          <a:xfrm>
            <a:off x="5000625" y="246800"/>
            <a:ext cx="6539003" cy="523220"/>
          </a:xfrm>
          <a:prstGeom prst="rect">
            <a:avLst/>
          </a:prstGeom>
          <a:noFill/>
        </p:spPr>
        <p:txBody>
          <a:bodyPr wrap="square" rtlCol="0">
            <a:spAutoFit/>
          </a:bodyPr>
          <a:lstStyle/>
          <a:p>
            <a:pPr algn="r"/>
            <a:r>
              <a:rPr lang="es-ES" sz="2800" b="1" dirty="0">
                <a:solidFill>
                  <a:schemeClr val="bg1"/>
                </a:solidFill>
              </a:rPr>
              <a:t>PROYECCIÓN DILIGENCIAS DE SECUESTRO</a:t>
            </a:r>
            <a:endParaRPr lang="es-ES" sz="2800" dirty="0">
              <a:solidFill>
                <a:schemeClr val="bg1"/>
              </a:solidFill>
            </a:endParaRPr>
          </a:p>
        </p:txBody>
      </p:sp>
      <p:sp>
        <p:nvSpPr>
          <p:cNvPr id="12" name="Rectángulo 11">
            <a:extLst>
              <a:ext uri="{FF2B5EF4-FFF2-40B4-BE49-F238E27FC236}">
                <a16:creationId xmlns:a16="http://schemas.microsoft.com/office/drawing/2014/main" id="{F8FB4600-A55F-41F2-8F93-05B6F9C0AAD1}"/>
              </a:ext>
            </a:extLst>
          </p:cNvPr>
          <p:cNvSpPr/>
          <p:nvPr/>
        </p:nvSpPr>
        <p:spPr>
          <a:xfrm>
            <a:off x="0" y="6608190"/>
            <a:ext cx="12192000" cy="24981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3" name="CuadroTexto 11">
            <a:extLst>
              <a:ext uri="{FF2B5EF4-FFF2-40B4-BE49-F238E27FC236}">
                <a16:creationId xmlns:a16="http://schemas.microsoft.com/office/drawing/2014/main" id="{A133AD36-6CF6-40E1-BF69-9441128E58A2}"/>
              </a:ext>
            </a:extLst>
          </p:cNvPr>
          <p:cNvSpPr txBox="1">
            <a:spLocks noChangeArrowheads="1"/>
          </p:cNvSpPr>
          <p:nvPr/>
        </p:nvSpPr>
        <p:spPr bwMode="auto">
          <a:xfrm>
            <a:off x="7005728" y="6579901"/>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chemeClr val="bg1"/>
                </a:solidFill>
                <a:latin typeface="+mj-lt"/>
                <a:ea typeface="Lato Regular"/>
                <a:cs typeface="Lato Regular"/>
              </a:rPr>
              <a:t>Presidencia</a:t>
            </a:r>
          </a:p>
        </p:txBody>
      </p:sp>
    </p:spTree>
    <p:extLst>
      <p:ext uri="{BB962C8B-B14F-4D97-AF65-F5344CB8AC3E}">
        <p14:creationId xmlns:p14="http://schemas.microsoft.com/office/powerpoint/2010/main" val="2186038745"/>
      </p:ext>
    </p:extLst>
  </p:cSld>
  <p:clrMapOvr>
    <a:masterClrMapping/>
  </p:clrMapOvr>
  <p:transition spd="slow">
    <p:fade/>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Imagen 8" descr="Fondos oscuros-01.png">
            <a:extLst>
              <a:ext uri="{FF2B5EF4-FFF2-40B4-BE49-F238E27FC236}">
                <a16:creationId xmlns:a16="http://schemas.microsoft.com/office/drawing/2014/main" id="{2E96F545-0A4E-4489-A8C1-C154E25D9AE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133350"/>
            <a:ext cx="22225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9" name="CuadroTexto 21">
            <a:extLst>
              <a:ext uri="{FF2B5EF4-FFF2-40B4-BE49-F238E27FC236}">
                <a16:creationId xmlns:a16="http://schemas.microsoft.com/office/drawing/2014/main" id="{935E2904-37CB-4BA6-B91F-0B1B8111D7F5}"/>
              </a:ext>
            </a:extLst>
          </p:cNvPr>
          <p:cNvSpPr txBox="1">
            <a:spLocks noChangeArrowheads="1"/>
          </p:cNvSpPr>
          <p:nvPr/>
        </p:nvSpPr>
        <p:spPr bwMode="auto">
          <a:xfrm>
            <a:off x="5008563" y="666750"/>
            <a:ext cx="52943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800">
                <a:solidFill>
                  <a:schemeClr val="bg1"/>
                </a:solidFill>
                <a:latin typeface="Lato Regular"/>
                <a:ea typeface="Lato Regular"/>
                <a:cs typeface="Lato Regular"/>
              </a:rPr>
              <a:t>Proyección de Cantidad de Diligencias Realizadas</a:t>
            </a:r>
          </a:p>
        </p:txBody>
      </p:sp>
      <p:graphicFrame>
        <p:nvGraphicFramePr>
          <p:cNvPr id="3" name="Tabla 2">
            <a:extLst>
              <a:ext uri="{FF2B5EF4-FFF2-40B4-BE49-F238E27FC236}">
                <a16:creationId xmlns:a16="http://schemas.microsoft.com/office/drawing/2014/main" id="{629660C9-CA36-4610-A660-FE65BB0420DF}"/>
              </a:ext>
            </a:extLst>
          </p:cNvPr>
          <p:cNvGraphicFramePr>
            <a:graphicFrameLocks noGrp="1"/>
          </p:cNvGraphicFramePr>
          <p:nvPr/>
        </p:nvGraphicFramePr>
        <p:xfrm>
          <a:off x="3071814" y="1339850"/>
          <a:ext cx="6048375" cy="1544638"/>
        </p:xfrm>
        <a:graphic>
          <a:graphicData uri="http://schemas.openxmlformats.org/drawingml/2006/table">
            <a:tbl>
              <a:tblPr firstRow="1" bandRow="1">
                <a:tableStyleId>{FABFCF23-3B69-468F-B69F-88F6DE6A72F2}</a:tableStyleId>
              </a:tblPr>
              <a:tblGrid>
                <a:gridCol w="1025573">
                  <a:extLst>
                    <a:ext uri="{9D8B030D-6E8A-4147-A177-3AD203B41FA5}">
                      <a16:colId xmlns:a16="http://schemas.microsoft.com/office/drawing/2014/main" val="137661275"/>
                    </a:ext>
                  </a:extLst>
                </a:gridCol>
                <a:gridCol w="1537322">
                  <a:extLst>
                    <a:ext uri="{9D8B030D-6E8A-4147-A177-3AD203B41FA5}">
                      <a16:colId xmlns:a16="http://schemas.microsoft.com/office/drawing/2014/main" val="3474002664"/>
                    </a:ext>
                  </a:extLst>
                </a:gridCol>
                <a:gridCol w="1060222">
                  <a:extLst>
                    <a:ext uri="{9D8B030D-6E8A-4147-A177-3AD203B41FA5}">
                      <a16:colId xmlns:a16="http://schemas.microsoft.com/office/drawing/2014/main" val="627314035"/>
                    </a:ext>
                  </a:extLst>
                </a:gridCol>
                <a:gridCol w="1404794">
                  <a:extLst>
                    <a:ext uri="{9D8B030D-6E8A-4147-A177-3AD203B41FA5}">
                      <a16:colId xmlns:a16="http://schemas.microsoft.com/office/drawing/2014/main" val="2719290513"/>
                    </a:ext>
                  </a:extLst>
                </a:gridCol>
                <a:gridCol w="1020464">
                  <a:extLst>
                    <a:ext uri="{9D8B030D-6E8A-4147-A177-3AD203B41FA5}">
                      <a16:colId xmlns:a16="http://schemas.microsoft.com/office/drawing/2014/main" val="4168232574"/>
                    </a:ext>
                  </a:extLst>
                </a:gridCol>
              </a:tblGrid>
              <a:tr h="538690">
                <a:tc>
                  <a:txBody>
                    <a:bodyPr/>
                    <a:lstStyle/>
                    <a:p>
                      <a:pPr algn="ctr"/>
                      <a:r>
                        <a:rPr lang="es-ES" sz="1600" dirty="0"/>
                        <a:t>Periodo</a:t>
                      </a:r>
                      <a:endParaRPr lang="es-CO" sz="1600" b="1" dirty="0"/>
                    </a:p>
                  </a:txBody>
                  <a:tcPr marL="91444" marR="91444" marT="45725" marB="45725"/>
                </a:tc>
                <a:tc>
                  <a:txBody>
                    <a:bodyPr/>
                    <a:lstStyle/>
                    <a:p>
                      <a:pPr algn="ctr"/>
                      <a:r>
                        <a:rPr lang="es-ES" sz="1600" dirty="0"/>
                        <a:t>Centro Oriente</a:t>
                      </a:r>
                      <a:endParaRPr lang="es-CO" sz="1600" b="1" dirty="0"/>
                    </a:p>
                  </a:txBody>
                  <a:tcPr marL="91444" marR="91444" marT="45725" marB="45725"/>
                </a:tc>
                <a:tc>
                  <a:txBody>
                    <a:bodyPr/>
                    <a:lstStyle/>
                    <a:p>
                      <a:pPr algn="ctr"/>
                      <a:r>
                        <a:rPr lang="es-ES" sz="1600" dirty="0"/>
                        <a:t>Occidente</a:t>
                      </a:r>
                      <a:endParaRPr lang="es-CO" sz="1600" b="1" dirty="0"/>
                    </a:p>
                  </a:txBody>
                  <a:tcPr marL="91444" marR="91444" marT="45725" marB="45725"/>
                </a:tc>
                <a:tc>
                  <a:txBody>
                    <a:bodyPr/>
                    <a:lstStyle/>
                    <a:p>
                      <a:pPr algn="ctr"/>
                      <a:r>
                        <a:rPr lang="es-ES" sz="1600" dirty="0"/>
                        <a:t>Sur Occidente</a:t>
                      </a:r>
                      <a:endParaRPr lang="es-CO" sz="1600" b="1" dirty="0"/>
                    </a:p>
                  </a:txBody>
                  <a:tcPr marL="91444" marR="91444" marT="45725" marB="45725"/>
                </a:tc>
                <a:tc>
                  <a:txBody>
                    <a:bodyPr/>
                    <a:lstStyle/>
                    <a:p>
                      <a:pPr algn="ctr"/>
                      <a:r>
                        <a:rPr lang="es-ES" sz="1600" dirty="0"/>
                        <a:t>Norte</a:t>
                      </a:r>
                      <a:endParaRPr lang="es-CO" sz="1600" b="1" dirty="0"/>
                    </a:p>
                  </a:txBody>
                  <a:tcPr marL="91444" marR="91444" marT="45725" marB="45725"/>
                </a:tc>
                <a:extLst>
                  <a:ext uri="{0D108BD9-81ED-4DB2-BD59-A6C34878D82A}">
                    <a16:rowId xmlns:a16="http://schemas.microsoft.com/office/drawing/2014/main" val="230372449"/>
                  </a:ext>
                </a:extLst>
              </a:tr>
              <a:tr h="335316">
                <a:tc>
                  <a:txBody>
                    <a:bodyPr/>
                    <a:lstStyle/>
                    <a:p>
                      <a:pPr algn="ctr"/>
                      <a:r>
                        <a:rPr lang="es-ES" sz="1600" dirty="0"/>
                        <a:t>2018</a:t>
                      </a:r>
                      <a:endParaRPr lang="es-CO" sz="1600" b="1" dirty="0"/>
                    </a:p>
                  </a:txBody>
                  <a:tcPr marL="91444" marR="91444" marT="45725" marB="45725"/>
                </a:tc>
                <a:tc>
                  <a:txBody>
                    <a:bodyPr/>
                    <a:lstStyle/>
                    <a:p>
                      <a:pPr algn="ctr"/>
                      <a:r>
                        <a:rPr lang="es-ES" sz="1600" dirty="0"/>
                        <a:t>379</a:t>
                      </a:r>
                      <a:endParaRPr lang="es-CO" sz="1600" dirty="0"/>
                    </a:p>
                  </a:txBody>
                  <a:tcPr marL="91444" marR="91444" marT="45725" marB="45725"/>
                </a:tc>
                <a:tc>
                  <a:txBody>
                    <a:bodyPr/>
                    <a:lstStyle/>
                    <a:p>
                      <a:pPr algn="ctr"/>
                      <a:r>
                        <a:rPr lang="es-ES" sz="1600" dirty="0"/>
                        <a:t>134</a:t>
                      </a:r>
                      <a:endParaRPr lang="es-CO" sz="1600" dirty="0"/>
                    </a:p>
                  </a:txBody>
                  <a:tcPr marL="91444" marR="91444" marT="45725" marB="45725"/>
                </a:tc>
                <a:tc>
                  <a:txBody>
                    <a:bodyPr/>
                    <a:lstStyle/>
                    <a:p>
                      <a:pPr algn="ctr"/>
                      <a:r>
                        <a:rPr lang="es-ES" sz="1600" dirty="0"/>
                        <a:t>103</a:t>
                      </a:r>
                      <a:endParaRPr lang="es-CO" sz="1600" dirty="0"/>
                    </a:p>
                  </a:txBody>
                  <a:tcPr marL="91444" marR="91444" marT="45725" marB="45725"/>
                </a:tc>
                <a:tc>
                  <a:txBody>
                    <a:bodyPr/>
                    <a:lstStyle/>
                    <a:p>
                      <a:pPr algn="ctr"/>
                      <a:r>
                        <a:rPr lang="es-ES" sz="1600" dirty="0"/>
                        <a:t>89</a:t>
                      </a:r>
                      <a:endParaRPr lang="es-CO" sz="1600" dirty="0"/>
                    </a:p>
                  </a:txBody>
                  <a:tcPr marL="91444" marR="91444" marT="45725" marB="45725"/>
                </a:tc>
                <a:extLst>
                  <a:ext uri="{0D108BD9-81ED-4DB2-BD59-A6C34878D82A}">
                    <a16:rowId xmlns:a16="http://schemas.microsoft.com/office/drawing/2014/main" val="3471527506"/>
                  </a:ext>
                </a:extLst>
              </a:tr>
              <a:tr h="335316">
                <a:tc>
                  <a:txBody>
                    <a:bodyPr/>
                    <a:lstStyle/>
                    <a:p>
                      <a:pPr algn="ctr"/>
                      <a:r>
                        <a:rPr lang="es-ES" sz="1600" dirty="0"/>
                        <a:t>2019</a:t>
                      </a:r>
                      <a:endParaRPr lang="es-CO" sz="1600" b="1" dirty="0"/>
                    </a:p>
                  </a:txBody>
                  <a:tcPr marL="91444" marR="91444" marT="45725" marB="45725"/>
                </a:tc>
                <a:tc>
                  <a:txBody>
                    <a:bodyPr/>
                    <a:lstStyle/>
                    <a:p>
                      <a:pPr algn="ctr"/>
                      <a:r>
                        <a:rPr lang="es-ES" sz="1600" dirty="0"/>
                        <a:t>456</a:t>
                      </a:r>
                      <a:endParaRPr lang="es-CO" sz="1600" dirty="0"/>
                    </a:p>
                  </a:txBody>
                  <a:tcPr marL="91444" marR="91444" marT="45725" marB="45725"/>
                </a:tc>
                <a:tc>
                  <a:txBody>
                    <a:bodyPr/>
                    <a:lstStyle/>
                    <a:p>
                      <a:pPr algn="ctr"/>
                      <a:r>
                        <a:rPr lang="es-ES" sz="1600" dirty="0"/>
                        <a:t>164</a:t>
                      </a:r>
                      <a:endParaRPr lang="es-CO" sz="1600" dirty="0"/>
                    </a:p>
                  </a:txBody>
                  <a:tcPr marL="91444" marR="91444" marT="45725" marB="45725"/>
                </a:tc>
                <a:tc>
                  <a:txBody>
                    <a:bodyPr/>
                    <a:lstStyle/>
                    <a:p>
                      <a:pPr algn="ctr"/>
                      <a:r>
                        <a:rPr lang="es-ES" sz="1600" dirty="0"/>
                        <a:t>122</a:t>
                      </a:r>
                      <a:endParaRPr lang="es-CO" sz="1600" dirty="0"/>
                    </a:p>
                  </a:txBody>
                  <a:tcPr marL="91444" marR="91444" marT="45725" marB="45725"/>
                </a:tc>
                <a:tc>
                  <a:txBody>
                    <a:bodyPr/>
                    <a:lstStyle/>
                    <a:p>
                      <a:pPr algn="ctr"/>
                      <a:r>
                        <a:rPr lang="es-ES" sz="1600" dirty="0"/>
                        <a:t>108</a:t>
                      </a:r>
                      <a:endParaRPr lang="es-CO" sz="1600" dirty="0"/>
                    </a:p>
                  </a:txBody>
                  <a:tcPr marL="91444" marR="91444" marT="45725" marB="45725"/>
                </a:tc>
                <a:extLst>
                  <a:ext uri="{0D108BD9-81ED-4DB2-BD59-A6C34878D82A}">
                    <a16:rowId xmlns:a16="http://schemas.microsoft.com/office/drawing/2014/main" val="2862707954"/>
                  </a:ext>
                </a:extLst>
              </a:tr>
              <a:tr h="335316">
                <a:tc>
                  <a:txBody>
                    <a:bodyPr/>
                    <a:lstStyle/>
                    <a:p>
                      <a:pPr algn="ctr"/>
                      <a:r>
                        <a:rPr lang="es-ES" sz="1600" dirty="0"/>
                        <a:t>TOTAL</a:t>
                      </a:r>
                      <a:endParaRPr lang="es-CO" sz="1600" b="1" dirty="0"/>
                    </a:p>
                  </a:txBody>
                  <a:tcPr marL="91444" marR="91444" marT="45725" marB="45725"/>
                </a:tc>
                <a:tc>
                  <a:txBody>
                    <a:bodyPr/>
                    <a:lstStyle/>
                    <a:p>
                      <a:pPr algn="ctr"/>
                      <a:r>
                        <a:rPr lang="es-ES" sz="1600" dirty="0"/>
                        <a:t>835</a:t>
                      </a:r>
                      <a:endParaRPr lang="es-CO" sz="1600" dirty="0"/>
                    </a:p>
                  </a:txBody>
                  <a:tcPr marL="91444" marR="91444" marT="45725" marB="45725"/>
                </a:tc>
                <a:tc>
                  <a:txBody>
                    <a:bodyPr/>
                    <a:lstStyle/>
                    <a:p>
                      <a:pPr algn="ctr"/>
                      <a:r>
                        <a:rPr lang="es-ES" sz="1600" dirty="0"/>
                        <a:t>298</a:t>
                      </a:r>
                      <a:endParaRPr lang="es-CO" sz="1600" dirty="0"/>
                    </a:p>
                  </a:txBody>
                  <a:tcPr marL="91444" marR="91444" marT="45725" marB="45725"/>
                </a:tc>
                <a:tc>
                  <a:txBody>
                    <a:bodyPr/>
                    <a:lstStyle/>
                    <a:p>
                      <a:pPr algn="ctr"/>
                      <a:r>
                        <a:rPr lang="es-ES" sz="1600" dirty="0"/>
                        <a:t>225</a:t>
                      </a:r>
                      <a:endParaRPr lang="es-CO" sz="1600" dirty="0"/>
                    </a:p>
                  </a:txBody>
                  <a:tcPr marL="91444" marR="91444" marT="45725" marB="45725"/>
                </a:tc>
                <a:tc>
                  <a:txBody>
                    <a:bodyPr/>
                    <a:lstStyle/>
                    <a:p>
                      <a:pPr algn="ctr"/>
                      <a:r>
                        <a:rPr lang="es-ES" sz="1600" dirty="0"/>
                        <a:t>197</a:t>
                      </a:r>
                      <a:endParaRPr lang="es-CO" sz="1600" dirty="0"/>
                    </a:p>
                  </a:txBody>
                  <a:tcPr marL="91444" marR="91444" marT="45725" marB="45725"/>
                </a:tc>
                <a:extLst>
                  <a:ext uri="{0D108BD9-81ED-4DB2-BD59-A6C34878D82A}">
                    <a16:rowId xmlns:a16="http://schemas.microsoft.com/office/drawing/2014/main" val="1773581901"/>
                  </a:ext>
                </a:extLst>
              </a:tr>
            </a:tbl>
          </a:graphicData>
        </a:graphic>
      </p:graphicFrame>
      <p:sp>
        <p:nvSpPr>
          <p:cNvPr id="11299" name="CuadroTexto 3">
            <a:extLst>
              <a:ext uri="{FF2B5EF4-FFF2-40B4-BE49-F238E27FC236}">
                <a16:creationId xmlns:a16="http://schemas.microsoft.com/office/drawing/2014/main" id="{3085B6DB-69ED-430D-AAC2-4A1F704CB092}"/>
              </a:ext>
            </a:extLst>
          </p:cNvPr>
          <p:cNvSpPr txBox="1">
            <a:spLocks noChangeArrowheads="1"/>
          </p:cNvSpPr>
          <p:nvPr/>
        </p:nvSpPr>
        <p:spPr bwMode="auto">
          <a:xfrm>
            <a:off x="2257425" y="3387725"/>
            <a:ext cx="8231188"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pPr>
            <a:r>
              <a:rPr lang="es-ES" altLang="es-CO" sz="1800"/>
              <a:t>Tomando como referencia los presupuestos actuales para el 2018 se presupuesta la siguiente relación en  días de esfuerzo:</a:t>
            </a:r>
          </a:p>
          <a:p>
            <a:pPr lvl="1">
              <a:spcBef>
                <a:spcPct val="0"/>
              </a:spcBef>
              <a:buFont typeface="Arial" panose="020B0604020202020204" pitchFamily="34" charset="0"/>
              <a:buChar char="•"/>
            </a:pPr>
            <a:r>
              <a:rPr lang="es-ES" altLang="es-CO" sz="1800"/>
              <a:t>Centro Oriente : 1.516 días, un incremento del 30%.</a:t>
            </a:r>
          </a:p>
          <a:p>
            <a:pPr lvl="1">
              <a:spcBef>
                <a:spcPct val="0"/>
              </a:spcBef>
              <a:buFont typeface="Arial" panose="020B0604020202020204" pitchFamily="34" charset="0"/>
              <a:buChar char="•"/>
            </a:pPr>
            <a:r>
              <a:rPr lang="es-ES" altLang="es-CO" sz="1800"/>
              <a:t>Occidente: 536 días, un incremento del 40%.</a:t>
            </a:r>
          </a:p>
          <a:p>
            <a:pPr lvl="1">
              <a:spcBef>
                <a:spcPct val="0"/>
              </a:spcBef>
              <a:buFont typeface="Arial" panose="020B0604020202020204" pitchFamily="34" charset="0"/>
              <a:buChar char="•"/>
            </a:pPr>
            <a:r>
              <a:rPr lang="es-ES" altLang="es-CO" sz="1800"/>
              <a:t>Sur Occidente: 412 días, un incremento del 27%.</a:t>
            </a:r>
          </a:p>
          <a:p>
            <a:pPr lvl="1">
              <a:spcBef>
                <a:spcPct val="0"/>
              </a:spcBef>
              <a:buFont typeface="Arial" panose="020B0604020202020204" pitchFamily="34" charset="0"/>
              <a:buChar char="•"/>
            </a:pPr>
            <a:r>
              <a:rPr lang="es-ES" altLang="es-CO" sz="1800"/>
              <a:t>Norte : 356 días, un Incremento del 21%.</a:t>
            </a:r>
            <a:endParaRPr lang="es-CO" altLang="es-CO" sz="1800"/>
          </a:p>
        </p:txBody>
      </p:sp>
      <p:sp>
        <p:nvSpPr>
          <p:cNvPr id="9" name="Rectángulo 8">
            <a:extLst>
              <a:ext uri="{FF2B5EF4-FFF2-40B4-BE49-F238E27FC236}">
                <a16:creationId xmlns:a16="http://schemas.microsoft.com/office/drawing/2014/main" id="{93B25024-95B0-499B-AFFE-ABB3E6E8C239}"/>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1" name="Imagen 10" descr="Fondos oscuros-01.png">
            <a:extLst>
              <a:ext uri="{FF2B5EF4-FFF2-40B4-BE49-F238E27FC236}">
                <a16:creationId xmlns:a16="http://schemas.microsoft.com/office/drawing/2014/main" id="{32B72B53-7924-4A6C-8871-CB7CD63A64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a:extLst>
              <a:ext uri="{FF2B5EF4-FFF2-40B4-BE49-F238E27FC236}">
                <a16:creationId xmlns:a16="http://schemas.microsoft.com/office/drawing/2014/main" id="{3511AF03-8F92-4437-823A-33BEC2C3C18D}"/>
              </a:ext>
            </a:extLst>
          </p:cNvPr>
          <p:cNvSpPr txBox="1"/>
          <p:nvPr/>
        </p:nvSpPr>
        <p:spPr>
          <a:xfrm>
            <a:off x="6057901" y="246800"/>
            <a:ext cx="5481728" cy="523220"/>
          </a:xfrm>
          <a:prstGeom prst="rect">
            <a:avLst/>
          </a:prstGeom>
          <a:noFill/>
        </p:spPr>
        <p:txBody>
          <a:bodyPr wrap="square" rtlCol="0">
            <a:spAutoFit/>
          </a:bodyPr>
          <a:lstStyle/>
          <a:p>
            <a:pPr algn="r"/>
            <a:r>
              <a:rPr lang="es-ES" sz="2800" b="1" dirty="0">
                <a:solidFill>
                  <a:schemeClr val="bg1"/>
                </a:solidFill>
              </a:rPr>
              <a:t>PROYECCIÓN DE DILIGENCIAS</a:t>
            </a:r>
            <a:endParaRPr lang="es-ES" sz="2800" dirty="0">
              <a:solidFill>
                <a:schemeClr val="bg1"/>
              </a:solidFill>
            </a:endParaRPr>
          </a:p>
        </p:txBody>
      </p:sp>
      <p:sp>
        <p:nvSpPr>
          <p:cNvPr id="13" name="Rectángulo 12">
            <a:extLst>
              <a:ext uri="{FF2B5EF4-FFF2-40B4-BE49-F238E27FC236}">
                <a16:creationId xmlns:a16="http://schemas.microsoft.com/office/drawing/2014/main" id="{EA44AD6F-DF6A-4D40-87B4-662DAFDB5949}"/>
              </a:ext>
            </a:extLst>
          </p:cNvPr>
          <p:cNvSpPr/>
          <p:nvPr/>
        </p:nvSpPr>
        <p:spPr>
          <a:xfrm>
            <a:off x="0" y="6608190"/>
            <a:ext cx="12192000" cy="24981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4" name="CuadroTexto 11">
            <a:extLst>
              <a:ext uri="{FF2B5EF4-FFF2-40B4-BE49-F238E27FC236}">
                <a16:creationId xmlns:a16="http://schemas.microsoft.com/office/drawing/2014/main" id="{9B5C30A2-6FE8-40CC-97B2-83C60F9359D3}"/>
              </a:ext>
            </a:extLst>
          </p:cNvPr>
          <p:cNvSpPr txBox="1">
            <a:spLocks noChangeArrowheads="1"/>
          </p:cNvSpPr>
          <p:nvPr/>
        </p:nvSpPr>
        <p:spPr bwMode="auto">
          <a:xfrm>
            <a:off x="7005728" y="6579901"/>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chemeClr val="bg1"/>
                </a:solidFill>
                <a:latin typeface="+mj-lt"/>
                <a:ea typeface="Lato Regular"/>
                <a:cs typeface="Lato Regular"/>
              </a:rPr>
              <a:t>Presidencia</a:t>
            </a:r>
          </a:p>
        </p:txBody>
      </p:sp>
    </p:spTree>
    <p:extLst>
      <p:ext uri="{BB962C8B-B14F-4D97-AF65-F5344CB8AC3E}">
        <p14:creationId xmlns:p14="http://schemas.microsoft.com/office/powerpoint/2010/main" val="815676616"/>
      </p:ext>
    </p:extLst>
  </p:cSld>
  <p:clrMapOvr>
    <a:masterClrMapping/>
  </p:clrMapOvr>
  <p:transition spd="slow">
    <p:fade/>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2" name="Imagen 8" descr="Fondos oscuros-01.png">
            <a:extLst>
              <a:ext uri="{FF2B5EF4-FFF2-40B4-BE49-F238E27FC236}">
                <a16:creationId xmlns:a16="http://schemas.microsoft.com/office/drawing/2014/main" id="{EFF90A12-0DCA-468A-BE6E-F39305D2ADF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133350"/>
            <a:ext cx="22225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3" name="CuadroTexto 21">
            <a:extLst>
              <a:ext uri="{FF2B5EF4-FFF2-40B4-BE49-F238E27FC236}">
                <a16:creationId xmlns:a16="http://schemas.microsoft.com/office/drawing/2014/main" id="{9D8F2DEA-321B-4D19-BE71-E369E468F4FB}"/>
              </a:ext>
            </a:extLst>
          </p:cNvPr>
          <p:cNvSpPr txBox="1">
            <a:spLocks noChangeArrowheads="1"/>
          </p:cNvSpPr>
          <p:nvPr/>
        </p:nvSpPr>
        <p:spPr bwMode="auto">
          <a:xfrm>
            <a:off x="5008563" y="666750"/>
            <a:ext cx="52943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800">
                <a:solidFill>
                  <a:schemeClr val="bg1"/>
                </a:solidFill>
                <a:latin typeface="Lato Regular"/>
                <a:ea typeface="Lato Regular"/>
                <a:cs typeface="Lato Regular"/>
              </a:rPr>
              <a:t>Proyección de Bienes Regional Centro Oriente</a:t>
            </a:r>
          </a:p>
        </p:txBody>
      </p:sp>
      <p:graphicFrame>
        <p:nvGraphicFramePr>
          <p:cNvPr id="11" name="Gráfico 10">
            <a:extLst>
              <a:ext uri="{FF2B5EF4-FFF2-40B4-BE49-F238E27FC236}">
                <a16:creationId xmlns:a16="http://schemas.microsoft.com/office/drawing/2014/main" id="{4E74E556-6FFB-4306-8D67-FF6E956CCF04}"/>
              </a:ext>
            </a:extLst>
          </p:cNvPr>
          <p:cNvGraphicFramePr>
            <a:graphicFrameLocks/>
          </p:cNvGraphicFramePr>
          <p:nvPr/>
        </p:nvGraphicFramePr>
        <p:xfrm>
          <a:off x="1772719" y="1473268"/>
          <a:ext cx="9942203" cy="4662489"/>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ángulo 7">
            <a:extLst>
              <a:ext uri="{FF2B5EF4-FFF2-40B4-BE49-F238E27FC236}">
                <a16:creationId xmlns:a16="http://schemas.microsoft.com/office/drawing/2014/main" id="{70F7E7E5-14CE-4A35-914A-C00B0B08FD34}"/>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a:extLst>
              <a:ext uri="{FF2B5EF4-FFF2-40B4-BE49-F238E27FC236}">
                <a16:creationId xmlns:a16="http://schemas.microsoft.com/office/drawing/2014/main" id="{678F299F-5EF9-4C09-9591-A2B073B022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a:extLst>
              <a:ext uri="{FF2B5EF4-FFF2-40B4-BE49-F238E27FC236}">
                <a16:creationId xmlns:a16="http://schemas.microsoft.com/office/drawing/2014/main" id="{7362719E-C59E-4323-A273-69A17D669B16}"/>
              </a:ext>
            </a:extLst>
          </p:cNvPr>
          <p:cNvSpPr txBox="1"/>
          <p:nvPr/>
        </p:nvSpPr>
        <p:spPr>
          <a:xfrm>
            <a:off x="5008563" y="246800"/>
            <a:ext cx="6531065" cy="954107"/>
          </a:xfrm>
          <a:prstGeom prst="rect">
            <a:avLst/>
          </a:prstGeom>
          <a:noFill/>
        </p:spPr>
        <p:txBody>
          <a:bodyPr wrap="square" rtlCol="0">
            <a:spAutoFit/>
          </a:bodyPr>
          <a:lstStyle/>
          <a:p>
            <a:pPr algn="r"/>
            <a:r>
              <a:rPr lang="es-ES" sz="2800" b="1" dirty="0">
                <a:solidFill>
                  <a:schemeClr val="bg1"/>
                </a:solidFill>
              </a:rPr>
              <a:t>PROYECCIÓN DE BIENES REGIONAL CENTRO ORIENTE</a:t>
            </a:r>
            <a:endParaRPr lang="es-ES" sz="2800" dirty="0">
              <a:solidFill>
                <a:schemeClr val="bg1"/>
              </a:solidFill>
            </a:endParaRPr>
          </a:p>
        </p:txBody>
      </p:sp>
      <p:sp>
        <p:nvSpPr>
          <p:cNvPr id="13" name="Rectángulo 12">
            <a:extLst>
              <a:ext uri="{FF2B5EF4-FFF2-40B4-BE49-F238E27FC236}">
                <a16:creationId xmlns:a16="http://schemas.microsoft.com/office/drawing/2014/main" id="{945ADA59-3B35-44F3-B858-2D15B9BA52C3}"/>
              </a:ext>
            </a:extLst>
          </p:cNvPr>
          <p:cNvSpPr/>
          <p:nvPr/>
        </p:nvSpPr>
        <p:spPr>
          <a:xfrm>
            <a:off x="0" y="6608190"/>
            <a:ext cx="12192000" cy="24981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4" name="CuadroTexto 11">
            <a:extLst>
              <a:ext uri="{FF2B5EF4-FFF2-40B4-BE49-F238E27FC236}">
                <a16:creationId xmlns:a16="http://schemas.microsoft.com/office/drawing/2014/main" id="{726A3AB7-C3FD-438B-B62E-108497FAC36D}"/>
              </a:ext>
            </a:extLst>
          </p:cNvPr>
          <p:cNvSpPr txBox="1">
            <a:spLocks noChangeArrowheads="1"/>
          </p:cNvSpPr>
          <p:nvPr/>
        </p:nvSpPr>
        <p:spPr bwMode="auto">
          <a:xfrm>
            <a:off x="7005728" y="6579901"/>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chemeClr val="bg1"/>
                </a:solidFill>
                <a:latin typeface="+mj-lt"/>
                <a:ea typeface="Lato Regular"/>
                <a:cs typeface="Lato Regular"/>
              </a:rPr>
              <a:t>Presidencia</a:t>
            </a:r>
          </a:p>
        </p:txBody>
      </p:sp>
    </p:spTree>
    <p:extLst>
      <p:ext uri="{BB962C8B-B14F-4D97-AF65-F5344CB8AC3E}">
        <p14:creationId xmlns:p14="http://schemas.microsoft.com/office/powerpoint/2010/main" val="2885677622"/>
      </p:ext>
    </p:extLst>
  </p:cSld>
  <p:clrMapOvr>
    <a:masterClrMapping/>
  </p:clrMapOvr>
  <p:transition spd="slow">
    <p:fade/>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6" name="Imagen 8" descr="Fondos oscuros-01.png">
            <a:extLst>
              <a:ext uri="{FF2B5EF4-FFF2-40B4-BE49-F238E27FC236}">
                <a16:creationId xmlns:a16="http://schemas.microsoft.com/office/drawing/2014/main" id="{BF402D25-A42A-4680-951E-58A953F8507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133350"/>
            <a:ext cx="22225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7" name="CuadroTexto 21">
            <a:extLst>
              <a:ext uri="{FF2B5EF4-FFF2-40B4-BE49-F238E27FC236}">
                <a16:creationId xmlns:a16="http://schemas.microsoft.com/office/drawing/2014/main" id="{E5FD85C6-6CEF-45BE-832A-AE6A740D58ED}"/>
              </a:ext>
            </a:extLst>
          </p:cNvPr>
          <p:cNvSpPr txBox="1">
            <a:spLocks noChangeArrowheads="1"/>
          </p:cNvSpPr>
          <p:nvPr/>
        </p:nvSpPr>
        <p:spPr bwMode="auto">
          <a:xfrm>
            <a:off x="5008564" y="666750"/>
            <a:ext cx="5222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800">
                <a:solidFill>
                  <a:schemeClr val="bg1"/>
                </a:solidFill>
                <a:latin typeface="Lato Regular"/>
                <a:ea typeface="Lato Regular"/>
                <a:cs typeface="Lato Regular"/>
              </a:rPr>
              <a:t>Proyección de Bienes Regional Occidente</a:t>
            </a:r>
          </a:p>
        </p:txBody>
      </p:sp>
      <p:graphicFrame>
        <p:nvGraphicFramePr>
          <p:cNvPr id="8" name="Gráfico 7">
            <a:extLst>
              <a:ext uri="{FF2B5EF4-FFF2-40B4-BE49-F238E27FC236}">
                <a16:creationId xmlns:a16="http://schemas.microsoft.com/office/drawing/2014/main" id="{C2BB71BE-3D58-4E9B-B071-F40C22386252}"/>
              </a:ext>
            </a:extLst>
          </p:cNvPr>
          <p:cNvGraphicFramePr>
            <a:graphicFrameLocks/>
          </p:cNvGraphicFramePr>
          <p:nvPr/>
        </p:nvGraphicFramePr>
        <p:xfrm>
          <a:off x="1689652" y="1341438"/>
          <a:ext cx="9826487" cy="5019124"/>
        </p:xfrm>
        <a:graphic>
          <a:graphicData uri="http://schemas.openxmlformats.org/drawingml/2006/chart">
            <c:chart xmlns:c="http://schemas.openxmlformats.org/drawingml/2006/chart" xmlns:r="http://schemas.openxmlformats.org/officeDocument/2006/relationships" r:id="rId3"/>
          </a:graphicData>
        </a:graphic>
      </p:graphicFrame>
      <p:sp>
        <p:nvSpPr>
          <p:cNvPr id="9" name="Rectángulo 8">
            <a:extLst>
              <a:ext uri="{FF2B5EF4-FFF2-40B4-BE49-F238E27FC236}">
                <a16:creationId xmlns:a16="http://schemas.microsoft.com/office/drawing/2014/main" id="{228A32A8-54F6-4427-A077-C4FD03C1F486}"/>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1" name="Imagen 10" descr="Fondos oscuros-01.png">
            <a:extLst>
              <a:ext uri="{FF2B5EF4-FFF2-40B4-BE49-F238E27FC236}">
                <a16:creationId xmlns:a16="http://schemas.microsoft.com/office/drawing/2014/main" id="{8D78EB77-581E-420A-A4AB-6383CCC06D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a:extLst>
              <a:ext uri="{FF2B5EF4-FFF2-40B4-BE49-F238E27FC236}">
                <a16:creationId xmlns:a16="http://schemas.microsoft.com/office/drawing/2014/main" id="{8D625CAB-AD0F-496C-8B1E-5F0A73AF593C}"/>
              </a:ext>
            </a:extLst>
          </p:cNvPr>
          <p:cNvSpPr txBox="1"/>
          <p:nvPr/>
        </p:nvSpPr>
        <p:spPr>
          <a:xfrm>
            <a:off x="5008563" y="246800"/>
            <a:ext cx="6531065" cy="954107"/>
          </a:xfrm>
          <a:prstGeom prst="rect">
            <a:avLst/>
          </a:prstGeom>
          <a:noFill/>
        </p:spPr>
        <p:txBody>
          <a:bodyPr wrap="square" rtlCol="0">
            <a:spAutoFit/>
          </a:bodyPr>
          <a:lstStyle/>
          <a:p>
            <a:pPr algn="r"/>
            <a:r>
              <a:rPr lang="es-ES" sz="2800" b="1" dirty="0">
                <a:solidFill>
                  <a:schemeClr val="bg1"/>
                </a:solidFill>
              </a:rPr>
              <a:t>PROYECCIÓN DE BIENES REGIONAL OCCIDENTE</a:t>
            </a:r>
            <a:endParaRPr lang="es-ES" sz="2800" dirty="0">
              <a:solidFill>
                <a:schemeClr val="bg1"/>
              </a:solidFill>
            </a:endParaRPr>
          </a:p>
        </p:txBody>
      </p:sp>
      <p:sp>
        <p:nvSpPr>
          <p:cNvPr id="13" name="Rectángulo 12">
            <a:extLst>
              <a:ext uri="{FF2B5EF4-FFF2-40B4-BE49-F238E27FC236}">
                <a16:creationId xmlns:a16="http://schemas.microsoft.com/office/drawing/2014/main" id="{CFC46384-A2FE-47C8-AB99-1498C715AC20}"/>
              </a:ext>
            </a:extLst>
          </p:cNvPr>
          <p:cNvSpPr/>
          <p:nvPr/>
        </p:nvSpPr>
        <p:spPr>
          <a:xfrm>
            <a:off x="0" y="6608190"/>
            <a:ext cx="12192000" cy="24981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4" name="CuadroTexto 11">
            <a:extLst>
              <a:ext uri="{FF2B5EF4-FFF2-40B4-BE49-F238E27FC236}">
                <a16:creationId xmlns:a16="http://schemas.microsoft.com/office/drawing/2014/main" id="{25D16927-DC78-4DFA-A50F-B89EECF3742A}"/>
              </a:ext>
            </a:extLst>
          </p:cNvPr>
          <p:cNvSpPr txBox="1">
            <a:spLocks noChangeArrowheads="1"/>
          </p:cNvSpPr>
          <p:nvPr/>
        </p:nvSpPr>
        <p:spPr bwMode="auto">
          <a:xfrm>
            <a:off x="7005728" y="6579901"/>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chemeClr val="bg1"/>
                </a:solidFill>
                <a:latin typeface="+mj-lt"/>
                <a:ea typeface="Lato Regular"/>
                <a:cs typeface="Lato Regular"/>
              </a:rPr>
              <a:t>Presidencia</a:t>
            </a:r>
          </a:p>
        </p:txBody>
      </p:sp>
    </p:spTree>
    <p:extLst>
      <p:ext uri="{BB962C8B-B14F-4D97-AF65-F5344CB8AC3E}">
        <p14:creationId xmlns:p14="http://schemas.microsoft.com/office/powerpoint/2010/main" val="1356238591"/>
      </p:ext>
    </p:extLst>
  </p:cSld>
  <p:clrMapOvr>
    <a:masterClrMapping/>
  </p:clrMapOvr>
  <p:transition spd="slow">
    <p:fade/>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0" name="Imagen 8" descr="Fondos oscuros-01.png">
            <a:extLst>
              <a:ext uri="{FF2B5EF4-FFF2-40B4-BE49-F238E27FC236}">
                <a16:creationId xmlns:a16="http://schemas.microsoft.com/office/drawing/2014/main" id="{A3E8DCAF-4E9C-4CA9-839C-844736FEEC6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133350"/>
            <a:ext cx="22225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1" name="CuadroTexto 21">
            <a:extLst>
              <a:ext uri="{FF2B5EF4-FFF2-40B4-BE49-F238E27FC236}">
                <a16:creationId xmlns:a16="http://schemas.microsoft.com/office/drawing/2014/main" id="{55E87A79-E841-423F-9A10-716DE59B4301}"/>
              </a:ext>
            </a:extLst>
          </p:cNvPr>
          <p:cNvSpPr txBox="1">
            <a:spLocks noChangeArrowheads="1"/>
          </p:cNvSpPr>
          <p:nvPr/>
        </p:nvSpPr>
        <p:spPr bwMode="auto">
          <a:xfrm>
            <a:off x="5008564" y="666750"/>
            <a:ext cx="5222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800">
                <a:solidFill>
                  <a:schemeClr val="bg1"/>
                </a:solidFill>
                <a:latin typeface="Lato Regular"/>
                <a:ea typeface="Lato Regular"/>
                <a:cs typeface="Lato Regular"/>
              </a:rPr>
              <a:t>Proyección de Bienes Regional Sur Occidente</a:t>
            </a:r>
          </a:p>
        </p:txBody>
      </p:sp>
      <p:graphicFrame>
        <p:nvGraphicFramePr>
          <p:cNvPr id="11" name="Gráfico 10">
            <a:extLst>
              <a:ext uri="{FF2B5EF4-FFF2-40B4-BE49-F238E27FC236}">
                <a16:creationId xmlns:a16="http://schemas.microsoft.com/office/drawing/2014/main" id="{EE424ECF-DD1C-4A62-B5A9-ABAB386E8286}"/>
              </a:ext>
            </a:extLst>
          </p:cNvPr>
          <p:cNvGraphicFramePr>
            <a:graphicFrameLocks/>
          </p:cNvGraphicFramePr>
          <p:nvPr/>
        </p:nvGraphicFramePr>
        <p:xfrm>
          <a:off x="1829989" y="1357865"/>
          <a:ext cx="9672898" cy="4671875"/>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ángulo 7">
            <a:extLst>
              <a:ext uri="{FF2B5EF4-FFF2-40B4-BE49-F238E27FC236}">
                <a16:creationId xmlns:a16="http://schemas.microsoft.com/office/drawing/2014/main" id="{B6720192-3F56-4247-8252-CA117A7752EA}"/>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a:extLst>
              <a:ext uri="{FF2B5EF4-FFF2-40B4-BE49-F238E27FC236}">
                <a16:creationId xmlns:a16="http://schemas.microsoft.com/office/drawing/2014/main" id="{39789117-B02D-42F8-B0D4-355CA80A90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a:extLst>
              <a:ext uri="{FF2B5EF4-FFF2-40B4-BE49-F238E27FC236}">
                <a16:creationId xmlns:a16="http://schemas.microsoft.com/office/drawing/2014/main" id="{E78281BF-192B-4C1D-974A-722C2839ACD5}"/>
              </a:ext>
            </a:extLst>
          </p:cNvPr>
          <p:cNvSpPr txBox="1"/>
          <p:nvPr/>
        </p:nvSpPr>
        <p:spPr>
          <a:xfrm>
            <a:off x="5008563" y="246800"/>
            <a:ext cx="6531065" cy="954107"/>
          </a:xfrm>
          <a:prstGeom prst="rect">
            <a:avLst/>
          </a:prstGeom>
          <a:noFill/>
        </p:spPr>
        <p:txBody>
          <a:bodyPr wrap="square" rtlCol="0">
            <a:spAutoFit/>
          </a:bodyPr>
          <a:lstStyle/>
          <a:p>
            <a:pPr algn="r"/>
            <a:r>
              <a:rPr lang="es-ES" sz="2800" b="1" dirty="0">
                <a:solidFill>
                  <a:schemeClr val="bg1"/>
                </a:solidFill>
              </a:rPr>
              <a:t>PROYECCIÓN DE BIENES REGIONAL SUR OCCIDENTE</a:t>
            </a:r>
            <a:endParaRPr lang="es-ES" sz="2800" dirty="0">
              <a:solidFill>
                <a:schemeClr val="bg1"/>
              </a:solidFill>
            </a:endParaRPr>
          </a:p>
        </p:txBody>
      </p:sp>
      <p:sp>
        <p:nvSpPr>
          <p:cNvPr id="13" name="Rectángulo 12">
            <a:extLst>
              <a:ext uri="{FF2B5EF4-FFF2-40B4-BE49-F238E27FC236}">
                <a16:creationId xmlns:a16="http://schemas.microsoft.com/office/drawing/2014/main" id="{1A30FDAC-297B-4DE5-AA09-DFD574927927}"/>
              </a:ext>
            </a:extLst>
          </p:cNvPr>
          <p:cNvSpPr/>
          <p:nvPr/>
        </p:nvSpPr>
        <p:spPr>
          <a:xfrm>
            <a:off x="0" y="6608190"/>
            <a:ext cx="12192000" cy="24981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4" name="CuadroTexto 11">
            <a:extLst>
              <a:ext uri="{FF2B5EF4-FFF2-40B4-BE49-F238E27FC236}">
                <a16:creationId xmlns:a16="http://schemas.microsoft.com/office/drawing/2014/main" id="{1AE1F796-B567-4598-95E5-6E8C396C276A}"/>
              </a:ext>
            </a:extLst>
          </p:cNvPr>
          <p:cNvSpPr txBox="1">
            <a:spLocks noChangeArrowheads="1"/>
          </p:cNvSpPr>
          <p:nvPr/>
        </p:nvSpPr>
        <p:spPr bwMode="auto">
          <a:xfrm>
            <a:off x="7005728" y="6579901"/>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chemeClr val="bg1"/>
                </a:solidFill>
                <a:latin typeface="+mj-lt"/>
                <a:ea typeface="Lato Regular"/>
                <a:cs typeface="Lato Regular"/>
              </a:rPr>
              <a:t>Presidencia</a:t>
            </a:r>
          </a:p>
        </p:txBody>
      </p:sp>
    </p:spTree>
    <p:extLst>
      <p:ext uri="{BB962C8B-B14F-4D97-AF65-F5344CB8AC3E}">
        <p14:creationId xmlns:p14="http://schemas.microsoft.com/office/powerpoint/2010/main" val="2529427367"/>
      </p:ext>
    </p:extLst>
  </p:cSld>
  <p:clrMapOvr>
    <a:masterClrMapping/>
  </p:clrMapOvr>
  <p:transition spd="slow">
    <p:fade/>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4" name="Imagen 8" descr="Fondos oscuros-01.png">
            <a:extLst>
              <a:ext uri="{FF2B5EF4-FFF2-40B4-BE49-F238E27FC236}">
                <a16:creationId xmlns:a16="http://schemas.microsoft.com/office/drawing/2014/main" id="{55C63CF2-A108-460B-865A-3CB0B085932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133350"/>
            <a:ext cx="22225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5" name="CuadroTexto 21">
            <a:extLst>
              <a:ext uri="{FF2B5EF4-FFF2-40B4-BE49-F238E27FC236}">
                <a16:creationId xmlns:a16="http://schemas.microsoft.com/office/drawing/2014/main" id="{6D9A09BC-8E4E-429A-9D61-6401B77EA6AF}"/>
              </a:ext>
            </a:extLst>
          </p:cNvPr>
          <p:cNvSpPr txBox="1">
            <a:spLocks noChangeArrowheads="1"/>
          </p:cNvSpPr>
          <p:nvPr/>
        </p:nvSpPr>
        <p:spPr bwMode="auto">
          <a:xfrm>
            <a:off x="5008564" y="666750"/>
            <a:ext cx="5222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800">
                <a:solidFill>
                  <a:schemeClr val="bg1"/>
                </a:solidFill>
                <a:latin typeface="Lato Regular"/>
                <a:ea typeface="Lato Regular"/>
                <a:cs typeface="Lato Regular"/>
              </a:rPr>
              <a:t>Proyección de Bienes Regional Norte</a:t>
            </a:r>
          </a:p>
        </p:txBody>
      </p:sp>
      <p:graphicFrame>
        <p:nvGraphicFramePr>
          <p:cNvPr id="8" name="Gráfico 7">
            <a:extLst>
              <a:ext uri="{FF2B5EF4-FFF2-40B4-BE49-F238E27FC236}">
                <a16:creationId xmlns:a16="http://schemas.microsoft.com/office/drawing/2014/main" id="{869560F8-7B77-4259-B00A-7AB6A3598881}"/>
              </a:ext>
            </a:extLst>
          </p:cNvPr>
          <p:cNvGraphicFramePr>
            <a:graphicFrameLocks/>
          </p:cNvGraphicFramePr>
          <p:nvPr/>
        </p:nvGraphicFramePr>
        <p:xfrm>
          <a:off x="1722784" y="1357865"/>
          <a:ext cx="8765829" cy="4698378"/>
        </p:xfrm>
        <a:graphic>
          <a:graphicData uri="http://schemas.openxmlformats.org/drawingml/2006/chart">
            <c:chart xmlns:c="http://schemas.openxmlformats.org/drawingml/2006/chart" xmlns:r="http://schemas.openxmlformats.org/officeDocument/2006/relationships" r:id="rId3"/>
          </a:graphicData>
        </a:graphic>
      </p:graphicFrame>
      <p:sp>
        <p:nvSpPr>
          <p:cNvPr id="9" name="Rectángulo 8">
            <a:extLst>
              <a:ext uri="{FF2B5EF4-FFF2-40B4-BE49-F238E27FC236}">
                <a16:creationId xmlns:a16="http://schemas.microsoft.com/office/drawing/2014/main" id="{9E955E39-82AE-49E1-9DE9-152A44CA28E3}"/>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1" name="Imagen 10" descr="Fondos oscuros-01.png">
            <a:extLst>
              <a:ext uri="{FF2B5EF4-FFF2-40B4-BE49-F238E27FC236}">
                <a16:creationId xmlns:a16="http://schemas.microsoft.com/office/drawing/2014/main" id="{ED958FDE-E6B2-4EF1-843C-DDE9D72CF8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a:extLst>
              <a:ext uri="{FF2B5EF4-FFF2-40B4-BE49-F238E27FC236}">
                <a16:creationId xmlns:a16="http://schemas.microsoft.com/office/drawing/2014/main" id="{19EBA5BE-D4BB-488D-81D9-EFB52A96654B}"/>
              </a:ext>
            </a:extLst>
          </p:cNvPr>
          <p:cNvSpPr txBox="1"/>
          <p:nvPr/>
        </p:nvSpPr>
        <p:spPr>
          <a:xfrm>
            <a:off x="5008563" y="246800"/>
            <a:ext cx="6531065" cy="523220"/>
          </a:xfrm>
          <a:prstGeom prst="rect">
            <a:avLst/>
          </a:prstGeom>
          <a:noFill/>
        </p:spPr>
        <p:txBody>
          <a:bodyPr wrap="square" rtlCol="0">
            <a:spAutoFit/>
          </a:bodyPr>
          <a:lstStyle/>
          <a:p>
            <a:pPr algn="r"/>
            <a:r>
              <a:rPr lang="es-ES" sz="2800" b="1" dirty="0">
                <a:solidFill>
                  <a:schemeClr val="bg1"/>
                </a:solidFill>
              </a:rPr>
              <a:t>PROYECCIÓN DE BIENES REGIONAL NORTE</a:t>
            </a:r>
            <a:endParaRPr lang="es-ES" sz="2800" dirty="0">
              <a:solidFill>
                <a:schemeClr val="bg1"/>
              </a:solidFill>
            </a:endParaRPr>
          </a:p>
        </p:txBody>
      </p:sp>
      <p:sp>
        <p:nvSpPr>
          <p:cNvPr id="13" name="Rectángulo 12">
            <a:extLst>
              <a:ext uri="{FF2B5EF4-FFF2-40B4-BE49-F238E27FC236}">
                <a16:creationId xmlns:a16="http://schemas.microsoft.com/office/drawing/2014/main" id="{C73F5B05-134A-4DF4-979D-327CEB56EC8E}"/>
              </a:ext>
            </a:extLst>
          </p:cNvPr>
          <p:cNvSpPr/>
          <p:nvPr/>
        </p:nvSpPr>
        <p:spPr>
          <a:xfrm>
            <a:off x="0" y="6608190"/>
            <a:ext cx="12192000" cy="24981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4" name="CuadroTexto 11">
            <a:extLst>
              <a:ext uri="{FF2B5EF4-FFF2-40B4-BE49-F238E27FC236}">
                <a16:creationId xmlns:a16="http://schemas.microsoft.com/office/drawing/2014/main" id="{BB96050D-906B-4D34-8AAC-DDC0ADB0AB2D}"/>
              </a:ext>
            </a:extLst>
          </p:cNvPr>
          <p:cNvSpPr txBox="1">
            <a:spLocks noChangeArrowheads="1"/>
          </p:cNvSpPr>
          <p:nvPr/>
        </p:nvSpPr>
        <p:spPr bwMode="auto">
          <a:xfrm>
            <a:off x="7005728" y="6579901"/>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chemeClr val="bg1"/>
                </a:solidFill>
                <a:latin typeface="+mj-lt"/>
                <a:ea typeface="Lato Regular"/>
                <a:cs typeface="Lato Regular"/>
              </a:rPr>
              <a:t>Presidencia</a:t>
            </a:r>
          </a:p>
        </p:txBody>
      </p:sp>
    </p:spTree>
    <p:extLst>
      <p:ext uri="{BB962C8B-B14F-4D97-AF65-F5344CB8AC3E}">
        <p14:creationId xmlns:p14="http://schemas.microsoft.com/office/powerpoint/2010/main" val="3868305756"/>
      </p:ext>
    </p:extLst>
  </p:cSld>
  <p:clrMapOvr>
    <a:masterClrMapping/>
  </p:clrMapOvr>
  <p:transition spd="slow">
    <p:fade/>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8" name="Imagen 8" descr="Fondos oscuros-01.png">
            <a:extLst>
              <a:ext uri="{FF2B5EF4-FFF2-40B4-BE49-F238E27FC236}">
                <a16:creationId xmlns:a16="http://schemas.microsoft.com/office/drawing/2014/main" id="{E8A546DF-E0E9-4F11-993E-62CDE188D36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133350"/>
            <a:ext cx="22225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9" name="CuadroTexto 21">
            <a:extLst>
              <a:ext uri="{FF2B5EF4-FFF2-40B4-BE49-F238E27FC236}">
                <a16:creationId xmlns:a16="http://schemas.microsoft.com/office/drawing/2014/main" id="{D508A4EC-C06B-43F6-B27A-850E3A74C86E}"/>
              </a:ext>
            </a:extLst>
          </p:cNvPr>
          <p:cNvSpPr txBox="1">
            <a:spLocks noChangeArrowheads="1"/>
          </p:cNvSpPr>
          <p:nvPr/>
        </p:nvSpPr>
        <p:spPr bwMode="auto">
          <a:xfrm>
            <a:off x="5008564" y="666750"/>
            <a:ext cx="5222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800">
                <a:solidFill>
                  <a:schemeClr val="bg1"/>
                </a:solidFill>
                <a:latin typeface="Lato Regular"/>
                <a:ea typeface="Lato Regular"/>
                <a:cs typeface="Lato Regular"/>
              </a:rPr>
              <a:t>Proyección de suma de bienes</a:t>
            </a:r>
          </a:p>
        </p:txBody>
      </p:sp>
      <p:graphicFrame>
        <p:nvGraphicFramePr>
          <p:cNvPr id="11" name="Gráfico 10">
            <a:extLst>
              <a:ext uri="{FF2B5EF4-FFF2-40B4-BE49-F238E27FC236}">
                <a16:creationId xmlns:a16="http://schemas.microsoft.com/office/drawing/2014/main" id="{12C2B8E0-3C93-4F3D-B9DA-8C40393898F7}"/>
              </a:ext>
            </a:extLst>
          </p:cNvPr>
          <p:cNvGraphicFramePr>
            <a:graphicFrameLocks/>
          </p:cNvGraphicFramePr>
          <p:nvPr/>
        </p:nvGraphicFramePr>
        <p:xfrm>
          <a:off x="1749287" y="1357864"/>
          <a:ext cx="8739326" cy="4857406"/>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ángulo 7">
            <a:extLst>
              <a:ext uri="{FF2B5EF4-FFF2-40B4-BE49-F238E27FC236}">
                <a16:creationId xmlns:a16="http://schemas.microsoft.com/office/drawing/2014/main" id="{4C4744DD-60BA-4780-BACE-2DDF24498CF6}"/>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a:extLst>
              <a:ext uri="{FF2B5EF4-FFF2-40B4-BE49-F238E27FC236}">
                <a16:creationId xmlns:a16="http://schemas.microsoft.com/office/drawing/2014/main" id="{325F9DFB-2778-4FF8-BF97-806BD0B091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a:extLst>
              <a:ext uri="{FF2B5EF4-FFF2-40B4-BE49-F238E27FC236}">
                <a16:creationId xmlns:a16="http://schemas.microsoft.com/office/drawing/2014/main" id="{7BEEDE30-A0CD-4325-86ED-DCE244C53DE9}"/>
              </a:ext>
            </a:extLst>
          </p:cNvPr>
          <p:cNvSpPr txBox="1"/>
          <p:nvPr/>
        </p:nvSpPr>
        <p:spPr>
          <a:xfrm>
            <a:off x="5008563" y="246800"/>
            <a:ext cx="6531065" cy="523220"/>
          </a:xfrm>
          <a:prstGeom prst="rect">
            <a:avLst/>
          </a:prstGeom>
          <a:noFill/>
        </p:spPr>
        <p:txBody>
          <a:bodyPr wrap="square" rtlCol="0">
            <a:spAutoFit/>
          </a:bodyPr>
          <a:lstStyle/>
          <a:p>
            <a:pPr algn="r"/>
            <a:r>
              <a:rPr lang="es-ES" sz="2800" b="1" dirty="0">
                <a:solidFill>
                  <a:schemeClr val="bg1"/>
                </a:solidFill>
              </a:rPr>
              <a:t>PROYECCIÓN SUMA DE BIENES</a:t>
            </a:r>
            <a:endParaRPr lang="es-ES" sz="2800" dirty="0">
              <a:solidFill>
                <a:schemeClr val="bg1"/>
              </a:solidFill>
            </a:endParaRPr>
          </a:p>
        </p:txBody>
      </p:sp>
      <p:sp>
        <p:nvSpPr>
          <p:cNvPr id="13" name="Rectángulo 12">
            <a:extLst>
              <a:ext uri="{FF2B5EF4-FFF2-40B4-BE49-F238E27FC236}">
                <a16:creationId xmlns:a16="http://schemas.microsoft.com/office/drawing/2014/main" id="{0C69D7E9-8B52-49F0-8385-EACDC72BF39F}"/>
              </a:ext>
            </a:extLst>
          </p:cNvPr>
          <p:cNvSpPr/>
          <p:nvPr/>
        </p:nvSpPr>
        <p:spPr>
          <a:xfrm>
            <a:off x="0" y="6608190"/>
            <a:ext cx="12192000" cy="24981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4" name="CuadroTexto 11">
            <a:extLst>
              <a:ext uri="{FF2B5EF4-FFF2-40B4-BE49-F238E27FC236}">
                <a16:creationId xmlns:a16="http://schemas.microsoft.com/office/drawing/2014/main" id="{3945E4CC-5A5D-4033-8A70-9B57DC2B8761}"/>
              </a:ext>
            </a:extLst>
          </p:cNvPr>
          <p:cNvSpPr txBox="1">
            <a:spLocks noChangeArrowheads="1"/>
          </p:cNvSpPr>
          <p:nvPr/>
        </p:nvSpPr>
        <p:spPr bwMode="auto">
          <a:xfrm>
            <a:off x="7005728" y="6579901"/>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chemeClr val="bg1"/>
                </a:solidFill>
                <a:latin typeface="+mj-lt"/>
                <a:ea typeface="Lato Regular"/>
                <a:cs typeface="Lato Regular"/>
              </a:rPr>
              <a:t>Presidencia</a:t>
            </a:r>
          </a:p>
        </p:txBody>
      </p:sp>
    </p:spTree>
    <p:extLst>
      <p:ext uri="{BB962C8B-B14F-4D97-AF65-F5344CB8AC3E}">
        <p14:creationId xmlns:p14="http://schemas.microsoft.com/office/powerpoint/2010/main" val="3170126980"/>
      </p:ext>
    </p:extLst>
  </p:cSld>
  <p:clrMapOvr>
    <a:masterClrMapping/>
  </p:clrMapOvr>
  <p:transition spd="slow">
    <p:fade/>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Resultado de imagen para empres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48478"/>
            <a:ext cx="12227584" cy="7703378"/>
          </a:xfrm>
          <a:prstGeom prst="rect">
            <a:avLst/>
          </a:prstGeom>
          <a:noFill/>
          <a:extLst>
            <a:ext uri="{909E8E84-426E-40DD-AFC4-6F175D3DCCD1}">
              <a14:hiddenFill xmlns:a14="http://schemas.microsoft.com/office/drawing/2010/main">
                <a:solidFill>
                  <a:srgbClr val="FFFFFF"/>
                </a:solidFill>
              </a14:hiddenFill>
            </a:ext>
          </a:extLst>
        </p:spPr>
      </p:pic>
      <p:sp>
        <p:nvSpPr>
          <p:cNvPr id="5" name="Rectángulo 4"/>
          <p:cNvSpPr/>
          <p:nvPr/>
        </p:nvSpPr>
        <p:spPr>
          <a:xfrm>
            <a:off x="0" y="6540500"/>
            <a:ext cx="12197595"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5"/>
          <p:cNvSpPr/>
          <p:nvPr/>
        </p:nvSpPr>
        <p:spPr>
          <a:xfrm>
            <a:off x="0" y="0"/>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8" name="Imagen 7"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0" y="132975"/>
            <a:ext cx="2222501" cy="1067549"/>
          </a:xfrm>
          <a:prstGeom prst="rect">
            <a:avLst/>
          </a:prstGeom>
        </p:spPr>
      </p:pic>
      <p:sp>
        <p:nvSpPr>
          <p:cNvPr id="2" name="Rectángulo 1"/>
          <p:cNvSpPr/>
          <p:nvPr/>
        </p:nvSpPr>
        <p:spPr>
          <a:xfrm>
            <a:off x="6286500" y="2903540"/>
            <a:ext cx="5941084" cy="739773"/>
          </a:xfrm>
          <a:prstGeom prst="rect">
            <a:avLst/>
          </a:prstGeom>
          <a:solidFill>
            <a:srgbClr val="000A8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9" name="Rectángulo 8"/>
          <p:cNvSpPr/>
          <p:nvPr/>
        </p:nvSpPr>
        <p:spPr>
          <a:xfrm>
            <a:off x="5386388" y="3903665"/>
            <a:ext cx="6841196" cy="729320"/>
          </a:xfrm>
          <a:prstGeom prst="rect">
            <a:avLst/>
          </a:prstGeom>
          <a:solidFill>
            <a:srgbClr val="000A8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4" name="CuadroTexto 3"/>
          <p:cNvSpPr txBox="1"/>
          <p:nvPr/>
        </p:nvSpPr>
        <p:spPr>
          <a:xfrm>
            <a:off x="3997380" y="2628900"/>
            <a:ext cx="7974809" cy="2018373"/>
          </a:xfrm>
          <a:prstGeom prst="rect">
            <a:avLst/>
          </a:prstGeom>
          <a:noFill/>
          <a:effectLst>
            <a:outerShdw blurRad="50800" dist="38100" dir="5400000" algn="t" rotWithShape="0">
              <a:prstClr val="black">
                <a:alpha val="40000"/>
              </a:prstClr>
            </a:outerShdw>
          </a:effectLst>
        </p:spPr>
        <p:txBody>
          <a:bodyPr wrap="square" rtlCol="0">
            <a:spAutoFit/>
          </a:bodyPr>
          <a:lstStyle/>
          <a:p>
            <a:pPr algn="r">
              <a:lnSpc>
                <a:spcPct val="150000"/>
              </a:lnSpc>
            </a:pPr>
            <a:r>
              <a:rPr lang="es-CO" sz="4400" dirty="0">
                <a:solidFill>
                  <a:schemeClr val="bg1"/>
                </a:solidFill>
                <a:latin typeface="Arial Black" panose="020B0A04020102020204" pitchFamily="34" charset="0"/>
              </a:rPr>
              <a:t>La Transparencia nuestro mejor Activo</a:t>
            </a:r>
          </a:p>
        </p:txBody>
      </p:sp>
      <p:sp>
        <p:nvSpPr>
          <p:cNvPr id="7" name="Rectángulo 6"/>
          <p:cNvSpPr/>
          <p:nvPr/>
        </p:nvSpPr>
        <p:spPr>
          <a:xfrm>
            <a:off x="4729163" y="5157788"/>
            <a:ext cx="1885950" cy="757237"/>
          </a:xfrm>
          <a:prstGeom prst="rect">
            <a:avLst/>
          </a:prstGeom>
          <a:solidFill>
            <a:srgbClr val="000A8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3" name="CuadroTexto 2"/>
          <p:cNvSpPr txBox="1"/>
          <p:nvPr/>
        </p:nvSpPr>
        <p:spPr>
          <a:xfrm>
            <a:off x="4638959" y="5169148"/>
            <a:ext cx="2081157" cy="707886"/>
          </a:xfrm>
          <a:prstGeom prst="rect">
            <a:avLst/>
          </a:prstGeom>
          <a:noFill/>
        </p:spPr>
        <p:txBody>
          <a:bodyPr wrap="square" rtlCol="0">
            <a:spAutoFit/>
          </a:bodyPr>
          <a:lstStyle/>
          <a:p>
            <a:pPr algn="ctr"/>
            <a:r>
              <a:rPr lang="es-ES_tradnl" sz="4000" b="1" dirty="0">
                <a:solidFill>
                  <a:schemeClr val="bg1"/>
                </a:solidFill>
                <a:latin typeface="Lato" charset="0"/>
                <a:ea typeface="Lato" charset="0"/>
                <a:cs typeface="Lato" charset="0"/>
              </a:rPr>
              <a:t>Gracias</a:t>
            </a:r>
          </a:p>
        </p:txBody>
      </p:sp>
    </p:spTree>
    <p:extLst>
      <p:ext uri="{BB962C8B-B14F-4D97-AF65-F5344CB8AC3E}">
        <p14:creationId xmlns:p14="http://schemas.microsoft.com/office/powerpoint/2010/main" val="379149997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AME" val="Arrow"/>
</p:tagLst>
</file>

<file path=ppt/tags/tag2.xml><?xml version="1.0" encoding="utf-8"?>
<p:tagLst xmlns:a="http://schemas.openxmlformats.org/drawingml/2006/main" xmlns:r="http://schemas.openxmlformats.org/officeDocument/2006/relationships" xmlns:p="http://schemas.openxmlformats.org/presentationml/2006/main">
  <p:tag name="NAME" val="Arrow"/>
</p:tagLst>
</file>

<file path=ppt/tags/tag3.xml><?xml version="1.0" encoding="utf-8"?>
<p:tagLst xmlns:a="http://schemas.openxmlformats.org/drawingml/2006/main" xmlns:r="http://schemas.openxmlformats.org/officeDocument/2006/relationships" xmlns:p="http://schemas.openxmlformats.org/presentationml/2006/main">
  <p:tag name="NAME" val="Arrow"/>
</p:tagLst>
</file>

<file path=ppt/tags/tag4.xml><?xml version="1.0" encoding="utf-8"?>
<p:tagLst xmlns:a="http://schemas.openxmlformats.org/drawingml/2006/main" xmlns:r="http://schemas.openxmlformats.org/officeDocument/2006/relationships" xmlns:p="http://schemas.openxmlformats.org/presentationml/2006/main">
  <p:tag name="NAME" val="Arrow"/>
</p:tagLst>
</file>

<file path=ppt/tags/tag5.xml><?xml version="1.0" encoding="utf-8"?>
<p:tagLst xmlns:a="http://schemas.openxmlformats.org/drawingml/2006/main" xmlns:r="http://schemas.openxmlformats.org/officeDocument/2006/relationships" xmlns:p="http://schemas.openxmlformats.org/presentationml/2006/main">
  <p:tag name="NAME" val="Arrow"/>
</p:tagLst>
</file>

<file path=ppt/tags/tag6.xml><?xml version="1.0" encoding="utf-8"?>
<p:tagLst xmlns:a="http://schemas.openxmlformats.org/drawingml/2006/main" xmlns:r="http://schemas.openxmlformats.org/officeDocument/2006/relationships" xmlns:p="http://schemas.openxmlformats.org/presentationml/2006/main">
  <p:tag name="NAME" val="Arrow"/>
</p:tagLst>
</file>

<file path=ppt/tags/tag7.xml><?xml version="1.0" encoding="utf-8"?>
<p:tagLst xmlns:a="http://schemas.openxmlformats.org/drawingml/2006/main" xmlns:r="http://schemas.openxmlformats.org/officeDocument/2006/relationships" xmlns:p="http://schemas.openxmlformats.org/presentationml/2006/main">
  <p:tag name="NAME" val="Arrow"/>
</p:tagLst>
</file>

<file path=ppt/tags/tag8.xml><?xml version="1.0" encoding="utf-8"?>
<p:tagLst xmlns:a="http://schemas.openxmlformats.org/drawingml/2006/main" xmlns:r="http://schemas.openxmlformats.org/officeDocument/2006/relationships" xmlns:p="http://schemas.openxmlformats.org/presentationml/2006/main">
  <p:tag name="NAME" val="Arrow"/>
</p:tagLst>
</file>

<file path=ppt/tags/tag9.xml><?xml version="1.0" encoding="utf-8"?>
<p:tagLst xmlns:a="http://schemas.openxmlformats.org/drawingml/2006/main" xmlns:r="http://schemas.openxmlformats.org/officeDocument/2006/relationships" xmlns:p="http://schemas.openxmlformats.org/presentationml/2006/main">
  <p:tag name="NAME" val="Arrow"/>
</p:tagLst>
</file>

<file path=ppt/tags/tag10.xml><?xml version="1.0" encoding="utf-8"?>
<p:tagLst xmlns:a="http://schemas.openxmlformats.org/drawingml/2006/main" xmlns:r="http://schemas.openxmlformats.org/officeDocument/2006/relationships" xmlns:p="http://schemas.openxmlformats.org/presentationml/2006/main">
  <p:tag name="NAME" val="Arrow"/>
</p:tagLst>
</file>

<file path=ppt/tags/tag11.xml><?xml version="1.0" encoding="utf-8"?>
<p:tagLst xmlns:a="http://schemas.openxmlformats.org/drawingml/2006/main" xmlns:r="http://schemas.openxmlformats.org/officeDocument/2006/relationships" xmlns:p="http://schemas.openxmlformats.org/presentationml/2006/main">
  <p:tag name="NAME" val="Arrow"/>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Tema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a1" id="{39BD48F7-799D-44BD-BD91-49F69E67F12E}" vid="{F76ADF41-36D0-4470-8F54-67E5EE8083C2}"/>
    </a:ext>
  </a:extLst>
</a:theme>
</file>

<file path=ppt/theme/theme3.xml><?xml version="1.0" encoding="utf-8"?>
<a:theme xmlns:a="http://schemas.openxmlformats.org/drawingml/2006/main" name="Tema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a1" id="{39BD48F7-799D-44BD-BD91-49F69E67F12E}" vid="{F76ADF41-36D0-4470-8F54-67E5EE8083C2}"/>
    </a:ext>
  </a:ext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18916</TotalTime>
  <Words>9130</Words>
  <Application>Microsoft Office PowerPoint</Application>
  <PresentationFormat>Panorámica</PresentationFormat>
  <Paragraphs>2639</Paragraphs>
  <Slides>139</Slides>
  <Notes>21</Notes>
  <HiddenSlides>0</HiddenSlides>
  <MMClips>0</MMClips>
  <ScaleCrop>false</ScaleCrop>
  <HeadingPairs>
    <vt:vector size="8" baseType="variant">
      <vt:variant>
        <vt:lpstr>Fuentes usadas</vt:lpstr>
      </vt:variant>
      <vt:variant>
        <vt:i4>15</vt:i4>
      </vt:variant>
      <vt:variant>
        <vt:lpstr>Tema</vt:lpstr>
      </vt:variant>
      <vt:variant>
        <vt:i4>3</vt:i4>
      </vt:variant>
      <vt:variant>
        <vt:lpstr>Servidores OLE incrustados</vt:lpstr>
      </vt:variant>
      <vt:variant>
        <vt:i4>1</vt:i4>
      </vt:variant>
      <vt:variant>
        <vt:lpstr>Títulos de diapositiva</vt:lpstr>
      </vt:variant>
      <vt:variant>
        <vt:i4>139</vt:i4>
      </vt:variant>
    </vt:vector>
  </HeadingPairs>
  <TitlesOfParts>
    <vt:vector size="158" baseType="lpstr">
      <vt:lpstr>MS Mincho</vt:lpstr>
      <vt:lpstr>Aharoni</vt:lpstr>
      <vt:lpstr>Arial</vt:lpstr>
      <vt:lpstr>Arial Black</vt:lpstr>
      <vt:lpstr>Arial Narrow</vt:lpstr>
      <vt:lpstr>Calibri</vt:lpstr>
      <vt:lpstr>Cambria</vt:lpstr>
      <vt:lpstr>Footlight MT Light</vt:lpstr>
      <vt:lpstr>Lato</vt:lpstr>
      <vt:lpstr>Lato Bold</vt:lpstr>
      <vt:lpstr>Lato Regular</vt:lpstr>
      <vt:lpstr>Lucida Bright</vt:lpstr>
      <vt:lpstr>source_sans_pro</vt:lpstr>
      <vt:lpstr>Times New Roman</vt:lpstr>
      <vt:lpstr>Wingdings</vt:lpstr>
      <vt:lpstr>Tema de Office</vt:lpstr>
      <vt:lpstr>1_Tema1</vt:lpstr>
      <vt:lpstr>Tema1</vt:lpstr>
      <vt:lpstr>Worksheet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Destinación Provisional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EN CUANTO A LA INTERVENCION ADMINISTRATIVA DE LA SUPERINTENDENCIA DE ECONOMIA SOLIDARIA     </vt:lpstr>
      <vt:lpstr>Presentación de PowerPoint</vt:lpstr>
      <vt:lpstr>    SITUACIÓN ACTUAL  </vt:lpstr>
      <vt:lpstr>    SITUACIÓN ACTUAL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Paola Andrea Lopez Jaramillo</cp:lastModifiedBy>
  <cp:revision>738</cp:revision>
  <cp:lastPrinted>2017-05-30T21:05:11Z</cp:lastPrinted>
  <dcterms:created xsi:type="dcterms:W3CDTF">2015-02-19T23:51:59Z</dcterms:created>
  <dcterms:modified xsi:type="dcterms:W3CDTF">2018-11-30T14:24:30Z</dcterms:modified>
</cp:coreProperties>
</file>