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85" r:id="rId3"/>
  </p:sldMasterIdLst>
  <p:notesMasterIdLst>
    <p:notesMasterId r:id="rId113"/>
  </p:notesMasterIdLst>
  <p:handoutMasterIdLst>
    <p:handoutMasterId r:id="rId114"/>
  </p:handoutMasterIdLst>
  <p:sldIdLst>
    <p:sldId id="439" r:id="rId4"/>
    <p:sldId id="1086" r:id="rId5"/>
    <p:sldId id="1087" r:id="rId6"/>
    <p:sldId id="1088" r:id="rId7"/>
    <p:sldId id="1195" r:id="rId8"/>
    <p:sldId id="1196" r:id="rId9"/>
    <p:sldId id="1197" r:id="rId10"/>
    <p:sldId id="1092" r:id="rId11"/>
    <p:sldId id="1093" r:id="rId12"/>
    <p:sldId id="1198" r:id="rId13"/>
    <p:sldId id="1199" r:id="rId14"/>
    <p:sldId id="1200" r:id="rId15"/>
    <p:sldId id="1201" r:id="rId16"/>
    <p:sldId id="1202" r:id="rId17"/>
    <p:sldId id="1099" r:id="rId18"/>
    <p:sldId id="1100" r:id="rId19"/>
    <p:sldId id="1101" r:id="rId20"/>
    <p:sldId id="1102" r:id="rId21"/>
    <p:sldId id="1103" r:id="rId22"/>
    <p:sldId id="1104" r:id="rId23"/>
    <p:sldId id="1105" r:id="rId24"/>
    <p:sldId id="1106" r:id="rId25"/>
    <p:sldId id="1203" r:id="rId26"/>
    <p:sldId id="1204" r:id="rId27"/>
    <p:sldId id="1205" r:id="rId28"/>
    <p:sldId id="1206" r:id="rId29"/>
    <p:sldId id="1111" r:id="rId30"/>
    <p:sldId id="1207" r:id="rId31"/>
    <p:sldId id="1113" r:id="rId32"/>
    <p:sldId id="1208" r:id="rId33"/>
    <p:sldId id="1209" r:id="rId34"/>
    <p:sldId id="1116" r:id="rId35"/>
    <p:sldId id="1210" r:id="rId36"/>
    <p:sldId id="1211" r:id="rId37"/>
    <p:sldId id="1212" r:id="rId38"/>
    <p:sldId id="1238" r:id="rId39"/>
    <p:sldId id="1214" r:id="rId40"/>
    <p:sldId id="1215" r:id="rId41"/>
    <p:sldId id="1216" r:id="rId42"/>
    <p:sldId id="1239" r:id="rId43"/>
    <p:sldId id="1218" r:id="rId44"/>
    <p:sldId id="1240" r:id="rId45"/>
    <p:sldId id="1220" r:id="rId46"/>
    <p:sldId id="1221" r:id="rId47"/>
    <p:sldId id="1222" r:id="rId48"/>
    <p:sldId id="1223" r:id="rId49"/>
    <p:sldId id="1224" r:id="rId50"/>
    <p:sldId id="1225" r:id="rId51"/>
    <p:sldId id="1226" r:id="rId52"/>
    <p:sldId id="1241" r:id="rId53"/>
    <p:sldId id="1228" r:id="rId54"/>
    <p:sldId id="1229" r:id="rId55"/>
    <p:sldId id="1230" r:id="rId56"/>
    <p:sldId id="1231" r:id="rId57"/>
    <p:sldId id="1232" r:id="rId58"/>
    <p:sldId id="1233" r:id="rId59"/>
    <p:sldId id="1234" r:id="rId60"/>
    <p:sldId id="1235" r:id="rId61"/>
    <p:sldId id="1242" r:id="rId62"/>
    <p:sldId id="1237" r:id="rId63"/>
    <p:sldId id="1145" r:id="rId64"/>
    <p:sldId id="1146" r:id="rId65"/>
    <p:sldId id="1147" r:id="rId66"/>
    <p:sldId id="1148" r:id="rId67"/>
    <p:sldId id="1149" r:id="rId68"/>
    <p:sldId id="1150" r:id="rId69"/>
    <p:sldId id="1158" r:id="rId70"/>
    <p:sldId id="1180" r:id="rId71"/>
    <p:sldId id="1181" r:id="rId72"/>
    <p:sldId id="1182" r:id="rId73"/>
    <p:sldId id="1183" r:id="rId74"/>
    <p:sldId id="1184" r:id="rId75"/>
    <p:sldId id="1185" r:id="rId76"/>
    <p:sldId id="1186" r:id="rId77"/>
    <p:sldId id="1187" r:id="rId78"/>
    <p:sldId id="1188" r:id="rId79"/>
    <p:sldId id="1189" r:id="rId80"/>
    <p:sldId id="1190" r:id="rId81"/>
    <p:sldId id="1191" r:id="rId82"/>
    <p:sldId id="1192" r:id="rId83"/>
    <p:sldId id="1193" r:id="rId84"/>
    <p:sldId id="1194" r:id="rId85"/>
    <p:sldId id="1151" r:id="rId86"/>
    <p:sldId id="1152" r:id="rId87"/>
    <p:sldId id="1153" r:id="rId88"/>
    <p:sldId id="1154" r:id="rId89"/>
    <p:sldId id="1155" r:id="rId90"/>
    <p:sldId id="1156" r:id="rId91"/>
    <p:sldId id="1157" r:id="rId92"/>
    <p:sldId id="1159" r:id="rId93"/>
    <p:sldId id="1160" r:id="rId94"/>
    <p:sldId id="1161" r:id="rId95"/>
    <p:sldId id="1162" r:id="rId96"/>
    <p:sldId id="1163" r:id="rId97"/>
    <p:sldId id="1164" r:id="rId98"/>
    <p:sldId id="1165" r:id="rId99"/>
    <p:sldId id="1166" r:id="rId100"/>
    <p:sldId id="1167" r:id="rId101"/>
    <p:sldId id="1168" r:id="rId102"/>
    <p:sldId id="1169" r:id="rId103"/>
    <p:sldId id="1170" r:id="rId104"/>
    <p:sldId id="1171" r:id="rId105"/>
    <p:sldId id="1172" r:id="rId106"/>
    <p:sldId id="1243" r:id="rId107"/>
    <p:sldId id="1173" r:id="rId108"/>
    <p:sldId id="1174" r:id="rId109"/>
    <p:sldId id="1176" r:id="rId110"/>
    <p:sldId id="1178" r:id="rId111"/>
    <p:sldId id="1179" r:id="rId112"/>
  </p:sldIdLst>
  <p:sldSz cx="12192000" cy="6858000"/>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sus Alberto Mateus Bravo" initials="JAMB" lastIdx="2" clrIdx="0">
    <p:extLst>
      <p:ext uri="{19B8F6BF-5375-455C-9EA6-DF929625EA0E}">
        <p15:presenceInfo xmlns:p15="http://schemas.microsoft.com/office/powerpoint/2012/main" userId="Jesus Alberto Mateus Bravo" providerId="None"/>
      </p:ext>
    </p:extLst>
  </p:cmAuthor>
  <p:cmAuthor id="2" name="Camilo Esteban Caro Camargo" initials="CECC" lastIdx="1" clrIdx="1">
    <p:extLst>
      <p:ext uri="{19B8F6BF-5375-455C-9EA6-DF929625EA0E}">
        <p15:presenceInfo xmlns:p15="http://schemas.microsoft.com/office/powerpoint/2012/main" userId="S-1-5-21-2627206374-3471323397-1792707208-19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FF9933"/>
    <a:srgbClr val="00FFCC"/>
    <a:srgbClr val="00FF99"/>
    <a:srgbClr val="66FFCC"/>
    <a:srgbClr val="FFFF99"/>
    <a:srgbClr val="F3F7FB"/>
    <a:srgbClr val="D1FDE2"/>
    <a:srgbClr val="FFCC66"/>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78" autoAdjust="0"/>
    <p:restoredTop sz="92155" autoAdjust="0"/>
  </p:normalViewPr>
  <p:slideViewPr>
    <p:cSldViewPr snapToGrid="0" snapToObjects="1">
      <p:cViewPr varScale="1">
        <p:scale>
          <a:sx n="67" d="100"/>
          <a:sy n="67" d="100"/>
        </p:scale>
        <p:origin x="1182" y="6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viewProps" Target="viewProps.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notesMaster" Target="notesMasters/notesMaster1.xml"/><Relationship Id="rId118" Type="http://schemas.openxmlformats.org/officeDocument/2006/relationships/theme" Target="theme/theme1.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handoutMaster" Target="handoutMasters/handoutMaster1.xml"/><Relationship Id="rId119"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commentAuthors" Target="commentAuthor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858719-4FEA-4F3B-A5FE-FB0912457455}"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s-ES"/>
        </a:p>
      </dgm:t>
    </dgm:pt>
    <dgm:pt modelId="{F670F32C-4874-45AF-AF4D-846F204F149D}">
      <dgm:prSet phldrT="[Texto]" custT="1"/>
      <dgm:spPr/>
      <dgm:t>
        <a:bodyPr/>
        <a:lstStyle/>
        <a:p>
          <a:r>
            <a:rPr lang="es-ES" sz="3200" dirty="0">
              <a:latin typeface="+mn-lt"/>
            </a:rPr>
            <a:t>Solicitud</a:t>
          </a:r>
        </a:p>
      </dgm:t>
    </dgm:pt>
    <dgm:pt modelId="{13C1FC26-C51E-4A0C-B866-8E2112FBD51D}" type="parTrans" cxnId="{DB1E5276-617A-47C2-AB1D-EA13C0A583B7}">
      <dgm:prSet/>
      <dgm:spPr/>
      <dgm:t>
        <a:bodyPr/>
        <a:lstStyle/>
        <a:p>
          <a:endParaRPr lang="es-ES" sz="1600">
            <a:latin typeface="+mn-lt"/>
          </a:endParaRPr>
        </a:p>
      </dgm:t>
    </dgm:pt>
    <dgm:pt modelId="{2C1D2E32-867D-4F23-ADD2-0AD408B4416D}" type="sibTrans" cxnId="{DB1E5276-617A-47C2-AB1D-EA13C0A583B7}">
      <dgm:prSet/>
      <dgm:spPr/>
      <dgm:t>
        <a:bodyPr/>
        <a:lstStyle/>
        <a:p>
          <a:endParaRPr lang="es-ES" sz="1600">
            <a:latin typeface="+mn-lt"/>
          </a:endParaRPr>
        </a:p>
      </dgm:t>
    </dgm:pt>
    <dgm:pt modelId="{D8C1D521-9E0F-4A16-87FD-6DCD214ADAC5}">
      <dgm:prSet phldrT="[Texto]" custT="1"/>
      <dgm:spPr/>
      <dgm:t>
        <a:bodyPr/>
        <a:lstStyle/>
        <a:p>
          <a:r>
            <a:rPr lang="es-CO" sz="1400" dirty="0">
              <a:latin typeface="+mn-lt"/>
            </a:rPr>
            <a:t>Aprobación para realizar el Incremento salarial para los cargos de la planta de personal de SAE y los trabajadores en misión </a:t>
          </a:r>
          <a:r>
            <a:rPr lang="es-ES" sz="1400" dirty="0">
              <a:latin typeface="+mn-lt"/>
              <a:ea typeface="+mn-ea"/>
              <a:cs typeface="+mn-cs"/>
            </a:rPr>
            <a:t>(Ar</a:t>
          </a:r>
          <a:r>
            <a:rPr lang="es-CO" sz="1400" dirty="0" err="1">
              <a:latin typeface="+mn-lt"/>
            </a:rPr>
            <a:t>tículo</a:t>
          </a:r>
          <a:r>
            <a:rPr lang="es-CO" sz="1400" dirty="0">
              <a:latin typeface="+mn-lt"/>
            </a:rPr>
            <a:t> 79 de la ley 50 de 1990 – Condiciones salariales iguales), de acuerdo al autorizado al SMMLV 2018.</a:t>
          </a:r>
          <a:endParaRPr lang="es-ES" sz="1400" dirty="0">
            <a:latin typeface="+mn-lt"/>
          </a:endParaRPr>
        </a:p>
      </dgm:t>
    </dgm:pt>
    <dgm:pt modelId="{58758F38-F85E-46FC-BFE9-4B6D72324B57}" type="parTrans" cxnId="{A77DD5B2-B4B2-4976-841C-8AD592D41A3D}">
      <dgm:prSet/>
      <dgm:spPr/>
      <dgm:t>
        <a:bodyPr/>
        <a:lstStyle/>
        <a:p>
          <a:endParaRPr lang="es-ES" sz="1600">
            <a:latin typeface="+mn-lt"/>
          </a:endParaRPr>
        </a:p>
      </dgm:t>
    </dgm:pt>
    <dgm:pt modelId="{051B2F2D-CBD5-4463-BA2B-4B4E36DB2989}" type="sibTrans" cxnId="{A77DD5B2-B4B2-4976-841C-8AD592D41A3D}">
      <dgm:prSet/>
      <dgm:spPr/>
      <dgm:t>
        <a:bodyPr/>
        <a:lstStyle/>
        <a:p>
          <a:endParaRPr lang="es-ES" sz="1600">
            <a:latin typeface="+mn-lt"/>
          </a:endParaRPr>
        </a:p>
      </dgm:t>
    </dgm:pt>
    <dgm:pt modelId="{6517FD68-8819-4026-9198-3EC45DE5F022}">
      <dgm:prSet phldrT="[Texto]" custT="1"/>
      <dgm:spPr/>
      <dgm:t>
        <a:bodyPr/>
        <a:lstStyle/>
        <a:p>
          <a:pPr marL="0" lvl="0" indent="0" algn="l" defTabSz="1600200">
            <a:lnSpc>
              <a:spcPct val="90000"/>
            </a:lnSpc>
            <a:spcBef>
              <a:spcPct val="0"/>
            </a:spcBef>
            <a:spcAft>
              <a:spcPct val="35000"/>
            </a:spcAft>
            <a:buNone/>
          </a:pPr>
          <a:r>
            <a:rPr lang="es-ES" sz="3200" kern="1200" dirty="0">
              <a:latin typeface="+mn-lt"/>
              <a:ea typeface="+mn-ea"/>
              <a:cs typeface="+mn-cs"/>
            </a:rPr>
            <a:t>Presupuesto</a:t>
          </a:r>
        </a:p>
      </dgm:t>
    </dgm:pt>
    <dgm:pt modelId="{63E0914C-ECC0-4030-9088-43DA7A30FDC9}" type="parTrans" cxnId="{2AE778D5-0414-4301-994B-F55CC8FDC785}">
      <dgm:prSet/>
      <dgm:spPr/>
      <dgm:t>
        <a:bodyPr/>
        <a:lstStyle/>
        <a:p>
          <a:endParaRPr lang="es-ES" sz="1600">
            <a:latin typeface="+mn-lt"/>
          </a:endParaRPr>
        </a:p>
      </dgm:t>
    </dgm:pt>
    <dgm:pt modelId="{CFECA83F-9B76-4E6C-B6A1-D8AB3D6687B0}" type="sibTrans" cxnId="{2AE778D5-0414-4301-994B-F55CC8FDC785}">
      <dgm:prSet/>
      <dgm:spPr/>
      <dgm:t>
        <a:bodyPr/>
        <a:lstStyle/>
        <a:p>
          <a:endParaRPr lang="es-ES" sz="1600">
            <a:latin typeface="+mn-lt"/>
          </a:endParaRPr>
        </a:p>
      </dgm:t>
    </dgm:pt>
    <dgm:pt modelId="{DE072975-2547-480E-BDA8-9E9C5F5C9863}">
      <dgm:prSet phldrT="[Texto]" custT="1"/>
      <dgm:spPr/>
      <dgm:t>
        <a:bodyPr/>
        <a:lstStyle/>
        <a:p>
          <a:r>
            <a:rPr lang="es-ES" sz="1400" b="0" dirty="0">
              <a:latin typeface="+mn-lt"/>
            </a:rPr>
            <a:t>Presupuesto Planta Directa 2018 (*):                $27.143.000.000</a:t>
          </a:r>
        </a:p>
      </dgm:t>
    </dgm:pt>
    <dgm:pt modelId="{8769182A-AEF6-40D9-82A8-43BAA6C16D99}" type="parTrans" cxnId="{FE0472C8-5121-438A-8E96-4309CC1C4899}">
      <dgm:prSet/>
      <dgm:spPr/>
      <dgm:t>
        <a:bodyPr/>
        <a:lstStyle/>
        <a:p>
          <a:endParaRPr lang="es-ES" sz="1600">
            <a:latin typeface="+mn-lt"/>
          </a:endParaRPr>
        </a:p>
      </dgm:t>
    </dgm:pt>
    <dgm:pt modelId="{6EF012F4-08E3-4BA8-8BB9-81FE8CE48FCE}" type="sibTrans" cxnId="{FE0472C8-5121-438A-8E96-4309CC1C4899}">
      <dgm:prSet/>
      <dgm:spPr/>
      <dgm:t>
        <a:bodyPr/>
        <a:lstStyle/>
        <a:p>
          <a:endParaRPr lang="es-ES" sz="1600">
            <a:latin typeface="+mn-lt"/>
          </a:endParaRPr>
        </a:p>
      </dgm:t>
    </dgm:pt>
    <dgm:pt modelId="{E4CC447E-4CB2-46D1-BF41-8532AD30DBF2}">
      <dgm:prSet phldrT="[Texto]" custT="1"/>
      <dgm:spPr/>
      <dgm:t>
        <a:bodyPr/>
        <a:lstStyle/>
        <a:p>
          <a:r>
            <a:rPr lang="es-ES" sz="1400" b="0" dirty="0">
              <a:latin typeface="+mn-lt"/>
            </a:rPr>
            <a:t>Costo Nómina con incremento del 5.9%:         $ </a:t>
          </a:r>
          <a:r>
            <a:rPr lang="es-CO" sz="1400" b="0" i="0" u="none" dirty="0">
              <a:latin typeface="+mn-lt"/>
            </a:rPr>
            <a:t>26.642.459.235</a:t>
          </a:r>
          <a:endParaRPr lang="es-ES" sz="1400" b="0" dirty="0">
            <a:latin typeface="+mn-lt"/>
          </a:endParaRPr>
        </a:p>
      </dgm:t>
    </dgm:pt>
    <dgm:pt modelId="{BC5687D0-A7F6-4308-825D-F56968348124}" type="parTrans" cxnId="{44F08563-861F-41D6-8829-6B355927A524}">
      <dgm:prSet/>
      <dgm:spPr/>
      <dgm:t>
        <a:bodyPr/>
        <a:lstStyle/>
        <a:p>
          <a:endParaRPr lang="es-ES" sz="1600">
            <a:latin typeface="+mn-lt"/>
          </a:endParaRPr>
        </a:p>
      </dgm:t>
    </dgm:pt>
    <dgm:pt modelId="{66E5200A-F9EA-44FB-89CE-6E54EF753BA0}" type="sibTrans" cxnId="{44F08563-861F-41D6-8829-6B355927A524}">
      <dgm:prSet/>
      <dgm:spPr/>
      <dgm:t>
        <a:bodyPr/>
        <a:lstStyle/>
        <a:p>
          <a:endParaRPr lang="es-ES" sz="1600">
            <a:latin typeface="+mn-lt"/>
          </a:endParaRPr>
        </a:p>
      </dgm:t>
    </dgm:pt>
    <dgm:pt modelId="{EBFE916F-920D-4A61-94D7-2FDF7401A02E}">
      <dgm:prSet phldrT="[Texto]" custT="1"/>
      <dgm:spPr/>
      <dgm:t>
        <a:bodyPr/>
        <a:lstStyle/>
        <a:p>
          <a:r>
            <a:rPr lang="es-ES" sz="1400" b="0" dirty="0">
              <a:latin typeface="+mn-lt"/>
            </a:rPr>
            <a:t>Diferencia:                                                                   $ </a:t>
          </a:r>
          <a:r>
            <a:rPr lang="es-CO" sz="1400" b="0" i="0" u="none" dirty="0">
              <a:latin typeface="+mn-lt"/>
            </a:rPr>
            <a:t>500.540.765</a:t>
          </a:r>
          <a:endParaRPr lang="es-ES" sz="1400" b="0" dirty="0">
            <a:latin typeface="+mn-lt"/>
          </a:endParaRPr>
        </a:p>
      </dgm:t>
    </dgm:pt>
    <dgm:pt modelId="{340BCD83-4B06-451E-9DCC-773047EF148D}" type="parTrans" cxnId="{E7B92149-261D-43DC-A7F1-ECDA2304E6FF}">
      <dgm:prSet/>
      <dgm:spPr/>
      <dgm:t>
        <a:bodyPr/>
        <a:lstStyle/>
        <a:p>
          <a:endParaRPr lang="es-ES" sz="1600">
            <a:latin typeface="+mn-lt"/>
          </a:endParaRPr>
        </a:p>
      </dgm:t>
    </dgm:pt>
    <dgm:pt modelId="{B068410A-6DA4-4788-BF8E-F4769BEE975E}" type="sibTrans" cxnId="{E7B92149-261D-43DC-A7F1-ECDA2304E6FF}">
      <dgm:prSet/>
      <dgm:spPr/>
      <dgm:t>
        <a:bodyPr/>
        <a:lstStyle/>
        <a:p>
          <a:endParaRPr lang="es-ES" sz="1600">
            <a:latin typeface="+mn-lt"/>
          </a:endParaRPr>
        </a:p>
      </dgm:t>
    </dgm:pt>
    <dgm:pt modelId="{0E1987A3-C017-4275-AD0B-70A1F33AAD2E}" type="pres">
      <dgm:prSet presAssocID="{E3858719-4FEA-4F3B-A5FE-FB0912457455}" presName="linear" presStyleCnt="0">
        <dgm:presLayoutVars>
          <dgm:animLvl val="lvl"/>
          <dgm:resizeHandles val="exact"/>
        </dgm:presLayoutVars>
      </dgm:prSet>
      <dgm:spPr/>
    </dgm:pt>
    <dgm:pt modelId="{4C6D58AF-117A-4394-A0E0-420D12A2B307}" type="pres">
      <dgm:prSet presAssocID="{F670F32C-4874-45AF-AF4D-846F204F149D}" presName="parentText" presStyleLbl="node1" presStyleIdx="0" presStyleCnt="2" custScaleY="51101" custLinFactNeighborY="-56183">
        <dgm:presLayoutVars>
          <dgm:chMax val="0"/>
          <dgm:bulletEnabled val="1"/>
        </dgm:presLayoutVars>
      </dgm:prSet>
      <dgm:spPr/>
    </dgm:pt>
    <dgm:pt modelId="{8F5F9264-4BEB-4F69-BCE3-B60DE6A5B0BA}" type="pres">
      <dgm:prSet presAssocID="{F670F32C-4874-45AF-AF4D-846F204F149D}" presName="childText" presStyleLbl="revTx" presStyleIdx="0" presStyleCnt="2" custScaleY="45711" custLinFactNeighborY="-33732">
        <dgm:presLayoutVars>
          <dgm:bulletEnabled val="1"/>
        </dgm:presLayoutVars>
      </dgm:prSet>
      <dgm:spPr/>
    </dgm:pt>
    <dgm:pt modelId="{D0C85A76-DF8B-4026-9012-9A05C24B7EDA}" type="pres">
      <dgm:prSet presAssocID="{6517FD68-8819-4026-9198-3EC45DE5F022}" presName="parentText" presStyleLbl="node1" presStyleIdx="1" presStyleCnt="2" custScaleY="47385" custLinFactNeighborY="23435">
        <dgm:presLayoutVars>
          <dgm:chMax val="0"/>
          <dgm:bulletEnabled val="1"/>
        </dgm:presLayoutVars>
      </dgm:prSet>
      <dgm:spPr/>
    </dgm:pt>
    <dgm:pt modelId="{F8C1726A-FA28-414B-A871-A061695273CC}" type="pres">
      <dgm:prSet presAssocID="{6517FD68-8819-4026-9198-3EC45DE5F022}" presName="childText" presStyleLbl="revTx" presStyleIdx="1" presStyleCnt="2" custScaleY="86890" custLinFactNeighborY="33262">
        <dgm:presLayoutVars>
          <dgm:bulletEnabled val="1"/>
        </dgm:presLayoutVars>
      </dgm:prSet>
      <dgm:spPr/>
    </dgm:pt>
  </dgm:ptLst>
  <dgm:cxnLst>
    <dgm:cxn modelId="{5610F130-C92A-450D-81D2-858E1A872791}" type="presOf" srcId="{D8C1D521-9E0F-4A16-87FD-6DCD214ADAC5}" destId="{8F5F9264-4BEB-4F69-BCE3-B60DE6A5B0BA}" srcOrd="0" destOrd="0" presId="urn:microsoft.com/office/officeart/2005/8/layout/vList2"/>
    <dgm:cxn modelId="{44F08563-861F-41D6-8829-6B355927A524}" srcId="{6517FD68-8819-4026-9198-3EC45DE5F022}" destId="{E4CC447E-4CB2-46D1-BF41-8532AD30DBF2}" srcOrd="1" destOrd="0" parTransId="{BC5687D0-A7F6-4308-825D-F56968348124}" sibTransId="{66E5200A-F9EA-44FB-89CE-6E54EF753BA0}"/>
    <dgm:cxn modelId="{B9E4E844-6F01-45E0-A08D-DC11EC006E03}" type="presOf" srcId="{E3858719-4FEA-4F3B-A5FE-FB0912457455}" destId="{0E1987A3-C017-4275-AD0B-70A1F33AAD2E}" srcOrd="0" destOrd="0" presId="urn:microsoft.com/office/officeart/2005/8/layout/vList2"/>
    <dgm:cxn modelId="{E7B92149-261D-43DC-A7F1-ECDA2304E6FF}" srcId="{6517FD68-8819-4026-9198-3EC45DE5F022}" destId="{EBFE916F-920D-4A61-94D7-2FDF7401A02E}" srcOrd="2" destOrd="0" parTransId="{340BCD83-4B06-451E-9DCC-773047EF148D}" sibTransId="{B068410A-6DA4-4788-BF8E-F4769BEE975E}"/>
    <dgm:cxn modelId="{DB1E5276-617A-47C2-AB1D-EA13C0A583B7}" srcId="{E3858719-4FEA-4F3B-A5FE-FB0912457455}" destId="{F670F32C-4874-45AF-AF4D-846F204F149D}" srcOrd="0" destOrd="0" parTransId="{13C1FC26-C51E-4A0C-B866-8E2112FBD51D}" sibTransId="{2C1D2E32-867D-4F23-ADD2-0AD408B4416D}"/>
    <dgm:cxn modelId="{1D639A9F-4949-494C-A6D6-33661BC07C18}" type="presOf" srcId="{6517FD68-8819-4026-9198-3EC45DE5F022}" destId="{D0C85A76-DF8B-4026-9012-9A05C24B7EDA}" srcOrd="0" destOrd="0" presId="urn:microsoft.com/office/officeart/2005/8/layout/vList2"/>
    <dgm:cxn modelId="{B0FB45A0-BA0D-426A-99DF-F7D91D01EB78}" type="presOf" srcId="{DE072975-2547-480E-BDA8-9E9C5F5C9863}" destId="{F8C1726A-FA28-414B-A871-A061695273CC}" srcOrd="0" destOrd="0" presId="urn:microsoft.com/office/officeart/2005/8/layout/vList2"/>
    <dgm:cxn modelId="{A77DD5B2-B4B2-4976-841C-8AD592D41A3D}" srcId="{F670F32C-4874-45AF-AF4D-846F204F149D}" destId="{D8C1D521-9E0F-4A16-87FD-6DCD214ADAC5}" srcOrd="0" destOrd="0" parTransId="{58758F38-F85E-46FC-BFE9-4B6D72324B57}" sibTransId="{051B2F2D-CBD5-4463-BA2B-4B4E36DB2989}"/>
    <dgm:cxn modelId="{DC49BCC2-9AF2-40BA-902A-16839AF20942}" type="presOf" srcId="{EBFE916F-920D-4A61-94D7-2FDF7401A02E}" destId="{F8C1726A-FA28-414B-A871-A061695273CC}" srcOrd="0" destOrd="2" presId="urn:microsoft.com/office/officeart/2005/8/layout/vList2"/>
    <dgm:cxn modelId="{FE0472C8-5121-438A-8E96-4309CC1C4899}" srcId="{6517FD68-8819-4026-9198-3EC45DE5F022}" destId="{DE072975-2547-480E-BDA8-9E9C5F5C9863}" srcOrd="0" destOrd="0" parTransId="{8769182A-AEF6-40D9-82A8-43BAA6C16D99}" sibTransId="{6EF012F4-08E3-4BA8-8BB9-81FE8CE48FCE}"/>
    <dgm:cxn modelId="{64D5BEC8-0E27-4CC9-AB4E-5F7490E9FF7A}" type="presOf" srcId="{E4CC447E-4CB2-46D1-BF41-8532AD30DBF2}" destId="{F8C1726A-FA28-414B-A871-A061695273CC}" srcOrd="0" destOrd="1" presId="urn:microsoft.com/office/officeart/2005/8/layout/vList2"/>
    <dgm:cxn modelId="{2AE778D5-0414-4301-994B-F55CC8FDC785}" srcId="{E3858719-4FEA-4F3B-A5FE-FB0912457455}" destId="{6517FD68-8819-4026-9198-3EC45DE5F022}" srcOrd="1" destOrd="0" parTransId="{63E0914C-ECC0-4030-9088-43DA7A30FDC9}" sibTransId="{CFECA83F-9B76-4E6C-B6A1-D8AB3D6687B0}"/>
    <dgm:cxn modelId="{B5D9E7ED-CA9E-40BC-BD80-38F7EA01735C}" type="presOf" srcId="{F670F32C-4874-45AF-AF4D-846F204F149D}" destId="{4C6D58AF-117A-4394-A0E0-420D12A2B307}" srcOrd="0" destOrd="0" presId="urn:microsoft.com/office/officeart/2005/8/layout/vList2"/>
    <dgm:cxn modelId="{22ADD119-F48B-4618-8F14-9D6DE203E430}" type="presParOf" srcId="{0E1987A3-C017-4275-AD0B-70A1F33AAD2E}" destId="{4C6D58AF-117A-4394-A0E0-420D12A2B307}" srcOrd="0" destOrd="0" presId="urn:microsoft.com/office/officeart/2005/8/layout/vList2"/>
    <dgm:cxn modelId="{A2F4FDD2-C2B5-48BC-9488-C30CBBFF7C1B}" type="presParOf" srcId="{0E1987A3-C017-4275-AD0B-70A1F33AAD2E}" destId="{8F5F9264-4BEB-4F69-BCE3-B60DE6A5B0BA}" srcOrd="1" destOrd="0" presId="urn:microsoft.com/office/officeart/2005/8/layout/vList2"/>
    <dgm:cxn modelId="{BDC74A72-1D40-4222-B9A1-BD8C09470ACB}" type="presParOf" srcId="{0E1987A3-C017-4275-AD0B-70A1F33AAD2E}" destId="{D0C85A76-DF8B-4026-9012-9A05C24B7EDA}" srcOrd="2" destOrd="0" presId="urn:microsoft.com/office/officeart/2005/8/layout/vList2"/>
    <dgm:cxn modelId="{4E37D35C-6717-48F2-93E0-024941EDE0D3}" type="presParOf" srcId="{0E1987A3-C017-4275-AD0B-70A1F33AAD2E}" destId="{F8C1726A-FA28-414B-A871-A061695273CC}"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BFEF2A-BAB7-49CD-9ACD-09AE3DDA61DE}"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s-ES"/>
        </a:p>
      </dgm:t>
    </dgm:pt>
    <dgm:pt modelId="{156EAF2E-9B89-4C24-A017-681F5EE49457}">
      <dgm:prSet phldrT="[Texto]" custT="1"/>
      <dgm:spPr/>
      <dgm:t>
        <a:bodyPr/>
        <a:lstStyle/>
        <a:p>
          <a:r>
            <a:rPr lang="es-CO" sz="1200" b="1" dirty="0">
              <a:effectLst/>
            </a:rPr>
            <a:t>OBJETO</a:t>
          </a:r>
          <a:endParaRPr lang="es-ES" sz="1200" b="1" dirty="0"/>
        </a:p>
      </dgm:t>
    </dgm:pt>
    <dgm:pt modelId="{A6DB185C-506B-4D56-A1C7-9017EACC57E1}" type="parTrans" cxnId="{F88B4B88-13E9-442A-8B6D-4007064BE07F}">
      <dgm:prSet/>
      <dgm:spPr/>
      <dgm:t>
        <a:bodyPr/>
        <a:lstStyle/>
        <a:p>
          <a:endParaRPr lang="es-ES"/>
        </a:p>
      </dgm:t>
    </dgm:pt>
    <dgm:pt modelId="{37805E63-C288-4558-802C-C343AB2BECEE}" type="sibTrans" cxnId="{F88B4B88-13E9-442A-8B6D-4007064BE07F}">
      <dgm:prSet/>
      <dgm:spPr/>
      <dgm:t>
        <a:bodyPr/>
        <a:lstStyle/>
        <a:p>
          <a:endParaRPr lang="es-ES"/>
        </a:p>
      </dgm:t>
    </dgm:pt>
    <dgm:pt modelId="{A109A7D2-B62F-422D-AABA-909FDB0B0363}">
      <dgm:prSet phldrT="[Texto]" custT="1"/>
      <dgm:spPr/>
      <dgm:t>
        <a:bodyPr/>
        <a:lstStyle/>
        <a:p>
          <a:r>
            <a:rPr lang="es-CO" sz="1200" b="1" dirty="0">
              <a:effectLst/>
            </a:rPr>
            <a:t>PLAZO DE EJECUCIÓN Y VIGENCIA DEL CONTRATO</a:t>
          </a:r>
          <a:endParaRPr lang="es-ES" sz="1200" b="1" dirty="0"/>
        </a:p>
      </dgm:t>
    </dgm:pt>
    <dgm:pt modelId="{7A6C2DA6-281E-45F2-914F-DD0EC63A4DF9}" type="parTrans" cxnId="{1E02C003-C5C3-4D4A-A20F-D48BE6495C83}">
      <dgm:prSet/>
      <dgm:spPr/>
      <dgm:t>
        <a:bodyPr/>
        <a:lstStyle/>
        <a:p>
          <a:endParaRPr lang="es-ES"/>
        </a:p>
      </dgm:t>
    </dgm:pt>
    <dgm:pt modelId="{C88B85B5-82D8-4AAB-A41A-65AD59730A16}" type="sibTrans" cxnId="{1E02C003-C5C3-4D4A-A20F-D48BE6495C83}">
      <dgm:prSet/>
      <dgm:spPr/>
      <dgm:t>
        <a:bodyPr/>
        <a:lstStyle/>
        <a:p>
          <a:endParaRPr lang="es-ES"/>
        </a:p>
      </dgm:t>
    </dgm:pt>
    <dgm:pt modelId="{7905F768-125E-4201-A14F-03F3669885BF}">
      <dgm:prSet phldrT="[Texto]" custT="1"/>
      <dgm:spPr/>
      <dgm:t>
        <a:bodyPr/>
        <a:lstStyle/>
        <a:p>
          <a:pPr algn="just"/>
          <a:r>
            <a:rPr lang="es-CO" sz="1200" b="0" dirty="0">
              <a:effectLst/>
            </a:rPr>
            <a:t>El plazo de ejecución se mantiene.</a:t>
          </a:r>
          <a:endParaRPr lang="es-ES" sz="1200" dirty="0"/>
        </a:p>
      </dgm:t>
    </dgm:pt>
    <dgm:pt modelId="{16875AD0-CB82-458B-B7F2-A8489D055EA8}" type="parTrans" cxnId="{113BE34B-F82D-4FAF-ABD0-3C7958EA04C4}">
      <dgm:prSet/>
      <dgm:spPr/>
      <dgm:t>
        <a:bodyPr/>
        <a:lstStyle/>
        <a:p>
          <a:endParaRPr lang="es-ES"/>
        </a:p>
      </dgm:t>
    </dgm:pt>
    <dgm:pt modelId="{D1D07930-9970-468F-B571-1570F1F02400}" type="sibTrans" cxnId="{113BE34B-F82D-4FAF-ABD0-3C7958EA04C4}">
      <dgm:prSet/>
      <dgm:spPr/>
      <dgm:t>
        <a:bodyPr/>
        <a:lstStyle/>
        <a:p>
          <a:endParaRPr lang="es-ES"/>
        </a:p>
      </dgm:t>
    </dgm:pt>
    <dgm:pt modelId="{A8BBE881-2080-4394-A7D0-6C225DB1DB01}">
      <dgm:prSet phldrT="[Texto]" custT="1"/>
      <dgm:spPr/>
      <dgm:t>
        <a:bodyPr/>
        <a:lstStyle/>
        <a:p>
          <a:pPr algn="just"/>
          <a:r>
            <a:rPr lang="es-CO" sz="1100" b="0" dirty="0">
              <a:effectLst/>
            </a:rPr>
            <a:t>Adicionar el contrato cuyo objeto es “Contratar una (1) Empresa de Servicios Temporales – EST – que preste el servicio especializado de administración de personal en misión, requeridos por la SAE SAS, de conformidad con los términos de la invitación y la propuesta presentada.” </a:t>
          </a:r>
          <a:endParaRPr lang="es-ES" sz="1100" dirty="0"/>
        </a:p>
      </dgm:t>
    </dgm:pt>
    <dgm:pt modelId="{3FD09DB6-D280-4E12-A2A5-AEDB6D9C3511}" type="parTrans" cxnId="{044D59CE-494B-4FD3-BBFC-2D32C1AD937B}">
      <dgm:prSet/>
      <dgm:spPr/>
      <dgm:t>
        <a:bodyPr/>
        <a:lstStyle/>
        <a:p>
          <a:endParaRPr lang="es-ES"/>
        </a:p>
      </dgm:t>
    </dgm:pt>
    <dgm:pt modelId="{66BFBA7A-9F9A-40BD-A6C3-03B18C497801}" type="sibTrans" cxnId="{044D59CE-494B-4FD3-BBFC-2D32C1AD937B}">
      <dgm:prSet/>
      <dgm:spPr/>
      <dgm:t>
        <a:bodyPr/>
        <a:lstStyle/>
        <a:p>
          <a:endParaRPr lang="es-ES"/>
        </a:p>
      </dgm:t>
    </dgm:pt>
    <dgm:pt modelId="{C81DDF82-6828-44D5-B61E-9D3D25A4D0C2}">
      <dgm:prSet phldrT="[Texto]" custT="1"/>
      <dgm:spPr/>
      <dgm:t>
        <a:bodyPr/>
        <a:lstStyle/>
        <a:p>
          <a:pPr algn="just"/>
          <a:r>
            <a:rPr lang="es-CO" sz="1200" b="1" dirty="0">
              <a:effectLst/>
            </a:rPr>
            <a:t>VALOR DE LA ADICIÓN PROYECTO COLOMBIA EN PAZ</a:t>
          </a:r>
          <a:endParaRPr lang="es-ES" sz="1200" b="1" dirty="0"/>
        </a:p>
      </dgm:t>
    </dgm:pt>
    <dgm:pt modelId="{C6BCE8AF-097B-4F24-BEE0-D2F08EC3CF25}" type="parTrans" cxnId="{C479EE61-9F3C-4BD4-AD99-C14B70983C23}">
      <dgm:prSet/>
      <dgm:spPr/>
      <dgm:t>
        <a:bodyPr/>
        <a:lstStyle/>
        <a:p>
          <a:endParaRPr lang="es-ES"/>
        </a:p>
      </dgm:t>
    </dgm:pt>
    <dgm:pt modelId="{F9472171-5F7D-48B3-8FC0-DF41D632CE92}" type="sibTrans" cxnId="{C479EE61-9F3C-4BD4-AD99-C14B70983C23}">
      <dgm:prSet/>
      <dgm:spPr/>
      <dgm:t>
        <a:bodyPr/>
        <a:lstStyle/>
        <a:p>
          <a:endParaRPr lang="es-ES"/>
        </a:p>
      </dgm:t>
    </dgm:pt>
    <dgm:pt modelId="{7390873F-00C4-4FB6-94DC-331178BD1A0C}">
      <dgm:prSet phldrT="[Texto]" custT="1"/>
      <dgm:spPr/>
      <dgm:t>
        <a:bodyPr/>
        <a:lstStyle/>
        <a:p>
          <a:pPr algn="just"/>
          <a:r>
            <a:rPr lang="es-ES" sz="1200" b="0" kern="1200" dirty="0"/>
            <a:t>En diciembre de 2017 se autorizó adicionar el contrato en $ 256.165.123, lo que correspondía a 45 días autorizados, se han ejecutado a 28 de febrero el 83% de los recursos, esto es $212.000.000, con un saldo de $ 44.000.000 aprox.</a:t>
          </a:r>
          <a:endParaRPr lang="es-ES" sz="1200" b="1" kern="1200" dirty="0"/>
        </a:p>
      </dgm:t>
    </dgm:pt>
    <dgm:pt modelId="{0EC3CC51-76FB-4F30-9E73-EA47FE62EC23}" type="parTrans" cxnId="{7F0FCDBD-AC8A-4D0F-8ADB-F8A64BD9695C}">
      <dgm:prSet/>
      <dgm:spPr/>
      <dgm:t>
        <a:bodyPr/>
        <a:lstStyle/>
        <a:p>
          <a:endParaRPr lang="es-ES"/>
        </a:p>
      </dgm:t>
    </dgm:pt>
    <dgm:pt modelId="{C5AE534D-AA4F-441D-8F83-4FFE7490CF4B}" type="sibTrans" cxnId="{7F0FCDBD-AC8A-4D0F-8ADB-F8A64BD9695C}">
      <dgm:prSet/>
      <dgm:spPr/>
      <dgm:t>
        <a:bodyPr/>
        <a:lstStyle/>
        <a:p>
          <a:endParaRPr lang="es-ES"/>
        </a:p>
      </dgm:t>
    </dgm:pt>
    <dgm:pt modelId="{E593FDBA-462B-4C9B-B358-45452CFF5C4B}">
      <dgm:prSet phldrT="[Texto]" custT="1"/>
      <dgm:spPr/>
      <dgm:t>
        <a:bodyPr/>
        <a:lstStyle/>
        <a:p>
          <a:pPr algn="just"/>
          <a:r>
            <a:rPr lang="es-ES" sz="1200" b="1" kern="1200" dirty="0">
              <a:latin typeface="+mn-lt"/>
              <a:ea typeface="+mn-ea"/>
              <a:cs typeface="+mn-cs"/>
            </a:rPr>
            <a:t>$ 130.000.000</a:t>
          </a:r>
          <a:r>
            <a:rPr lang="es-ES" sz="1200" b="1" kern="1200" dirty="0">
              <a:latin typeface="+mn-lt"/>
            </a:rPr>
            <a:t> </a:t>
          </a:r>
          <a:r>
            <a:rPr lang="es-ES" sz="1200" kern="1200" dirty="0">
              <a:latin typeface="+mn-lt"/>
            </a:rPr>
            <a:t>– Trabajadores en misión </a:t>
          </a:r>
          <a:r>
            <a:rPr lang="es-ES" sz="1200" kern="1200" dirty="0">
              <a:latin typeface="+mn-lt"/>
              <a:ea typeface="+mn-ea"/>
              <a:cs typeface="+mn-cs"/>
            </a:rPr>
            <a:t>requeridos para atender las labores ocasionales, accidentales o transitorias, los reemplazos de personal en vacaciones, en uso de licencia, en incapacidad por enfermedad o maternidad y los incrementos en la prestación de servicios, por el mes de marzo de 2018.</a:t>
          </a:r>
        </a:p>
      </dgm:t>
    </dgm:pt>
    <dgm:pt modelId="{29744C0A-E833-4AEB-B18C-4306381DAB95}" type="parTrans" cxnId="{3F670F59-47F8-4E48-91C4-0F8BD827BBF3}">
      <dgm:prSet/>
      <dgm:spPr/>
      <dgm:t>
        <a:bodyPr/>
        <a:lstStyle/>
        <a:p>
          <a:endParaRPr lang="es-ES"/>
        </a:p>
      </dgm:t>
    </dgm:pt>
    <dgm:pt modelId="{D9E092B7-EB17-4B98-897D-A7DB90A9170B}" type="sibTrans" cxnId="{3F670F59-47F8-4E48-91C4-0F8BD827BBF3}">
      <dgm:prSet/>
      <dgm:spPr/>
      <dgm:t>
        <a:bodyPr/>
        <a:lstStyle/>
        <a:p>
          <a:endParaRPr lang="es-ES"/>
        </a:p>
      </dgm:t>
    </dgm:pt>
    <dgm:pt modelId="{72B7886E-7376-4644-86B2-FFF9D32DB103}">
      <dgm:prSet phldrT="[Texto]" custT="1"/>
      <dgm:spPr/>
      <dgm:t>
        <a:bodyPr/>
        <a:lstStyle/>
        <a:p>
          <a:pPr algn="just"/>
          <a:r>
            <a:rPr lang="es-CO" sz="1200" b="1" kern="1200" dirty="0">
              <a:effectLst/>
            </a:rPr>
            <a:t>VALOR DE LA ADICIÓN TRABAJADORES EN MISION REQUERIDOS</a:t>
          </a:r>
          <a:endParaRPr lang="es-ES" sz="1200" kern="1200" dirty="0">
            <a:latin typeface="Calibri"/>
            <a:ea typeface="+mn-ea"/>
            <a:cs typeface="+mn-cs"/>
          </a:endParaRPr>
        </a:p>
      </dgm:t>
    </dgm:pt>
    <dgm:pt modelId="{1BB9A458-2A36-410A-8AB7-88C5A64D6CF4}" type="parTrans" cxnId="{8B963E33-E8C7-4E43-A22B-11B431DE16EB}">
      <dgm:prSet/>
      <dgm:spPr/>
      <dgm:t>
        <a:bodyPr/>
        <a:lstStyle/>
        <a:p>
          <a:endParaRPr lang="es-ES"/>
        </a:p>
      </dgm:t>
    </dgm:pt>
    <dgm:pt modelId="{49785A57-1174-4BBE-AF86-F9D98DF9ECC5}" type="sibTrans" cxnId="{8B963E33-E8C7-4E43-A22B-11B431DE16EB}">
      <dgm:prSet/>
      <dgm:spPr/>
      <dgm:t>
        <a:bodyPr/>
        <a:lstStyle/>
        <a:p>
          <a:endParaRPr lang="es-ES"/>
        </a:p>
      </dgm:t>
    </dgm:pt>
    <dgm:pt modelId="{3A86156C-0969-4664-AA48-B163904C56B1}">
      <dgm:prSet phldrT="[Texto]" custT="1"/>
      <dgm:spPr/>
      <dgm:t>
        <a:bodyPr/>
        <a:lstStyle/>
        <a:p>
          <a:pPr algn="just"/>
          <a:r>
            <a:rPr lang="es-CO" sz="1200" dirty="0">
              <a:latin typeface="+mn-lt"/>
            </a:rPr>
            <a:t> En el mes de enero aumentaron los planes de choque (Comercial y Mejoramiento de Contraloría), incrementando el costo de la facturación en un 33%, agotando los recursos disponibles para el mes de marzo de 2018.</a:t>
          </a:r>
          <a:endParaRPr lang="es-ES" sz="1200" kern="1200" dirty="0">
            <a:latin typeface="+mn-lt"/>
            <a:ea typeface="+mn-ea"/>
            <a:cs typeface="+mn-cs"/>
          </a:endParaRPr>
        </a:p>
      </dgm:t>
    </dgm:pt>
    <dgm:pt modelId="{7D91DAF4-7ABC-43CC-96E4-81A089A9CE04}" type="parTrans" cxnId="{18BB5CDF-95C8-41F3-AA9D-E7114B47C97F}">
      <dgm:prSet/>
      <dgm:spPr/>
      <dgm:t>
        <a:bodyPr/>
        <a:lstStyle/>
        <a:p>
          <a:endParaRPr lang="es-ES"/>
        </a:p>
      </dgm:t>
    </dgm:pt>
    <dgm:pt modelId="{43FA72C7-C8CC-4E87-BFD3-30E1932EAE6C}" type="sibTrans" cxnId="{18BB5CDF-95C8-41F3-AA9D-E7114B47C97F}">
      <dgm:prSet/>
      <dgm:spPr/>
      <dgm:t>
        <a:bodyPr/>
        <a:lstStyle/>
        <a:p>
          <a:endParaRPr lang="es-ES"/>
        </a:p>
      </dgm:t>
    </dgm:pt>
    <dgm:pt modelId="{3A9065F3-485E-4B78-A677-199F2BB2FFBA}">
      <dgm:prSet phldrT="[Texto]" custT="1"/>
      <dgm:spPr/>
      <dgm:t>
        <a:bodyPr/>
        <a:lstStyle/>
        <a:p>
          <a:pPr algn="just"/>
          <a:r>
            <a:rPr lang="es-ES" sz="1200" b="0" kern="1200" dirty="0"/>
            <a:t>Para cubrir la </a:t>
          </a:r>
          <a:r>
            <a:rPr lang="es-ES" sz="1200" kern="1200" dirty="0"/>
            <a:t>nómina del mes de marzo se hace necesario adicionar del saldo del monto aprobado para FARC ($ 248.753.688), la suma de </a:t>
          </a:r>
          <a:r>
            <a:rPr lang="es-ES" sz="1200" b="1" kern="1200" dirty="0"/>
            <a:t>$ 160.000.000, </a:t>
          </a:r>
          <a:r>
            <a:rPr lang="es-ES" sz="1200" b="0" kern="1200" dirty="0"/>
            <a:t>quedando un excedente de $87.000.000 aproximadamente que serán aplicados a la nueva contratación con los recursos que sean aprobados. </a:t>
          </a:r>
        </a:p>
      </dgm:t>
    </dgm:pt>
    <dgm:pt modelId="{1FF85D51-EAAD-49F9-A606-271D64B7086A}" type="parTrans" cxnId="{14186B11-007B-48B9-8035-6AC3429CBEB4}">
      <dgm:prSet/>
      <dgm:spPr/>
      <dgm:t>
        <a:bodyPr/>
        <a:lstStyle/>
        <a:p>
          <a:endParaRPr lang="es-ES"/>
        </a:p>
      </dgm:t>
    </dgm:pt>
    <dgm:pt modelId="{88713769-B96D-4CC7-9A9C-0699DF598843}" type="sibTrans" cxnId="{14186B11-007B-48B9-8035-6AC3429CBEB4}">
      <dgm:prSet/>
      <dgm:spPr/>
      <dgm:t>
        <a:bodyPr/>
        <a:lstStyle/>
        <a:p>
          <a:endParaRPr lang="es-ES"/>
        </a:p>
      </dgm:t>
    </dgm:pt>
    <dgm:pt modelId="{758B7F0D-ABE6-445B-8A25-ACC6ADC7B11E}" type="pres">
      <dgm:prSet presAssocID="{A4BFEF2A-BAB7-49CD-9ACD-09AE3DDA61DE}" presName="linear" presStyleCnt="0">
        <dgm:presLayoutVars>
          <dgm:dir/>
          <dgm:animLvl val="lvl"/>
          <dgm:resizeHandles val="exact"/>
        </dgm:presLayoutVars>
      </dgm:prSet>
      <dgm:spPr/>
    </dgm:pt>
    <dgm:pt modelId="{71DA87A0-2BB0-43E4-B7B2-622E464BA3A1}" type="pres">
      <dgm:prSet presAssocID="{156EAF2E-9B89-4C24-A017-681F5EE49457}" presName="parentLin" presStyleCnt="0"/>
      <dgm:spPr/>
    </dgm:pt>
    <dgm:pt modelId="{95CAC798-062F-49CD-98BB-3649BEFB2B00}" type="pres">
      <dgm:prSet presAssocID="{156EAF2E-9B89-4C24-A017-681F5EE49457}" presName="parentLeftMargin" presStyleLbl="node1" presStyleIdx="0" presStyleCnt="4"/>
      <dgm:spPr/>
    </dgm:pt>
    <dgm:pt modelId="{3A1A9AEF-835F-4DD8-BC5D-7B0C9391F93A}" type="pres">
      <dgm:prSet presAssocID="{156EAF2E-9B89-4C24-A017-681F5EE49457}" presName="parentText" presStyleLbl="node1" presStyleIdx="0" presStyleCnt="4">
        <dgm:presLayoutVars>
          <dgm:chMax val="0"/>
          <dgm:bulletEnabled val="1"/>
        </dgm:presLayoutVars>
      </dgm:prSet>
      <dgm:spPr/>
    </dgm:pt>
    <dgm:pt modelId="{F3F02498-B4F9-4524-B847-38F7A896D61B}" type="pres">
      <dgm:prSet presAssocID="{156EAF2E-9B89-4C24-A017-681F5EE49457}" presName="negativeSpace" presStyleCnt="0"/>
      <dgm:spPr/>
    </dgm:pt>
    <dgm:pt modelId="{6E1D35A9-0AC2-44BC-993D-CFBCE6E858A9}" type="pres">
      <dgm:prSet presAssocID="{156EAF2E-9B89-4C24-A017-681F5EE49457}" presName="childText" presStyleLbl="conFgAcc1" presStyleIdx="0" presStyleCnt="4">
        <dgm:presLayoutVars>
          <dgm:bulletEnabled val="1"/>
        </dgm:presLayoutVars>
      </dgm:prSet>
      <dgm:spPr/>
    </dgm:pt>
    <dgm:pt modelId="{22A7AAE5-27B8-44C2-9264-C98E4BCF76DB}" type="pres">
      <dgm:prSet presAssocID="{37805E63-C288-4558-802C-C343AB2BECEE}" presName="spaceBetweenRectangles" presStyleCnt="0"/>
      <dgm:spPr/>
    </dgm:pt>
    <dgm:pt modelId="{5ADD632F-F12B-45B8-8E17-F5A02861C503}" type="pres">
      <dgm:prSet presAssocID="{C81DDF82-6828-44D5-B61E-9D3D25A4D0C2}" presName="parentLin" presStyleCnt="0"/>
      <dgm:spPr/>
    </dgm:pt>
    <dgm:pt modelId="{1CD2FC5B-9DAF-4300-B442-E69759C996E9}" type="pres">
      <dgm:prSet presAssocID="{C81DDF82-6828-44D5-B61E-9D3D25A4D0C2}" presName="parentLeftMargin" presStyleLbl="node1" presStyleIdx="0" presStyleCnt="4"/>
      <dgm:spPr/>
    </dgm:pt>
    <dgm:pt modelId="{9CD159FC-A0B0-406F-BE9F-7E0EDD981A68}" type="pres">
      <dgm:prSet presAssocID="{C81DDF82-6828-44D5-B61E-9D3D25A4D0C2}" presName="parentText" presStyleLbl="node1" presStyleIdx="1" presStyleCnt="4">
        <dgm:presLayoutVars>
          <dgm:chMax val="0"/>
          <dgm:bulletEnabled val="1"/>
        </dgm:presLayoutVars>
      </dgm:prSet>
      <dgm:spPr/>
    </dgm:pt>
    <dgm:pt modelId="{5061529E-4458-4F55-AE3B-DCE8D7038AD6}" type="pres">
      <dgm:prSet presAssocID="{C81DDF82-6828-44D5-B61E-9D3D25A4D0C2}" presName="negativeSpace" presStyleCnt="0"/>
      <dgm:spPr/>
    </dgm:pt>
    <dgm:pt modelId="{B39EF566-E0E6-40C6-AB23-3E191B9359B6}" type="pres">
      <dgm:prSet presAssocID="{C81DDF82-6828-44D5-B61E-9D3D25A4D0C2}" presName="childText" presStyleLbl="conFgAcc1" presStyleIdx="1" presStyleCnt="4">
        <dgm:presLayoutVars>
          <dgm:bulletEnabled val="1"/>
        </dgm:presLayoutVars>
      </dgm:prSet>
      <dgm:spPr/>
    </dgm:pt>
    <dgm:pt modelId="{64894599-F9BB-4B60-8652-B76878A6E52D}" type="pres">
      <dgm:prSet presAssocID="{F9472171-5F7D-48B3-8FC0-DF41D632CE92}" presName="spaceBetweenRectangles" presStyleCnt="0"/>
      <dgm:spPr/>
    </dgm:pt>
    <dgm:pt modelId="{0B90A9BA-8883-4175-B079-F2F6F1AA6106}" type="pres">
      <dgm:prSet presAssocID="{72B7886E-7376-4644-86B2-FFF9D32DB103}" presName="parentLin" presStyleCnt="0"/>
      <dgm:spPr/>
    </dgm:pt>
    <dgm:pt modelId="{EF1D82B6-DF65-4296-8E81-3E8F686CD343}" type="pres">
      <dgm:prSet presAssocID="{72B7886E-7376-4644-86B2-FFF9D32DB103}" presName="parentLeftMargin" presStyleLbl="node1" presStyleIdx="1" presStyleCnt="4"/>
      <dgm:spPr/>
    </dgm:pt>
    <dgm:pt modelId="{740806EC-4257-4D61-AB86-C59AFB3FAAE3}" type="pres">
      <dgm:prSet presAssocID="{72B7886E-7376-4644-86B2-FFF9D32DB103}" presName="parentText" presStyleLbl="node1" presStyleIdx="2" presStyleCnt="4" custScaleX="120615" custScaleY="85264">
        <dgm:presLayoutVars>
          <dgm:chMax val="0"/>
          <dgm:bulletEnabled val="1"/>
        </dgm:presLayoutVars>
      </dgm:prSet>
      <dgm:spPr/>
    </dgm:pt>
    <dgm:pt modelId="{CB3A55CC-C13A-405D-8CC9-C5709FC83504}" type="pres">
      <dgm:prSet presAssocID="{72B7886E-7376-4644-86B2-FFF9D32DB103}" presName="negativeSpace" presStyleCnt="0"/>
      <dgm:spPr/>
    </dgm:pt>
    <dgm:pt modelId="{5EFDAA24-A9B0-45B6-B414-9451469B15E9}" type="pres">
      <dgm:prSet presAssocID="{72B7886E-7376-4644-86B2-FFF9D32DB103}" presName="childText" presStyleLbl="conFgAcc1" presStyleIdx="2" presStyleCnt="4" custLinFactNeighborX="1064" custLinFactNeighborY="-7278">
        <dgm:presLayoutVars>
          <dgm:bulletEnabled val="1"/>
        </dgm:presLayoutVars>
      </dgm:prSet>
      <dgm:spPr/>
    </dgm:pt>
    <dgm:pt modelId="{32EA103D-AD01-4C8A-8A13-CA944CAB53BD}" type="pres">
      <dgm:prSet presAssocID="{49785A57-1174-4BBE-AF86-F9D98DF9ECC5}" presName="spaceBetweenRectangles" presStyleCnt="0"/>
      <dgm:spPr/>
    </dgm:pt>
    <dgm:pt modelId="{0994A15A-632C-4CC8-8922-77A497A164EB}" type="pres">
      <dgm:prSet presAssocID="{A109A7D2-B62F-422D-AABA-909FDB0B0363}" presName="parentLin" presStyleCnt="0"/>
      <dgm:spPr/>
    </dgm:pt>
    <dgm:pt modelId="{040CF80B-7B71-42B1-8F34-433FAD40B0E8}" type="pres">
      <dgm:prSet presAssocID="{A109A7D2-B62F-422D-AABA-909FDB0B0363}" presName="parentLeftMargin" presStyleLbl="node1" presStyleIdx="2" presStyleCnt="4"/>
      <dgm:spPr/>
    </dgm:pt>
    <dgm:pt modelId="{0F66E3AE-1DCB-4A4E-97DC-62B479D577C5}" type="pres">
      <dgm:prSet presAssocID="{A109A7D2-B62F-422D-AABA-909FDB0B0363}" presName="parentText" presStyleLbl="node1" presStyleIdx="3" presStyleCnt="4">
        <dgm:presLayoutVars>
          <dgm:chMax val="0"/>
          <dgm:bulletEnabled val="1"/>
        </dgm:presLayoutVars>
      </dgm:prSet>
      <dgm:spPr/>
    </dgm:pt>
    <dgm:pt modelId="{A3B5F992-68D6-4825-AD09-E0830A971AD7}" type="pres">
      <dgm:prSet presAssocID="{A109A7D2-B62F-422D-AABA-909FDB0B0363}" presName="negativeSpace" presStyleCnt="0"/>
      <dgm:spPr/>
    </dgm:pt>
    <dgm:pt modelId="{CF584F40-A8A8-4F3B-8807-76C9E92B9F52}" type="pres">
      <dgm:prSet presAssocID="{A109A7D2-B62F-422D-AABA-909FDB0B0363}" presName="childText" presStyleLbl="conFgAcc1" presStyleIdx="3" presStyleCnt="4">
        <dgm:presLayoutVars>
          <dgm:bulletEnabled val="1"/>
        </dgm:presLayoutVars>
      </dgm:prSet>
      <dgm:spPr/>
    </dgm:pt>
  </dgm:ptLst>
  <dgm:cxnLst>
    <dgm:cxn modelId="{1E02C003-C5C3-4D4A-A20F-D48BE6495C83}" srcId="{A4BFEF2A-BAB7-49CD-9ACD-09AE3DDA61DE}" destId="{A109A7D2-B62F-422D-AABA-909FDB0B0363}" srcOrd="3" destOrd="0" parTransId="{7A6C2DA6-281E-45F2-914F-DD0EC63A4DF9}" sibTransId="{C88B85B5-82D8-4AAB-A41A-65AD59730A16}"/>
    <dgm:cxn modelId="{B4310E09-86C3-4295-89B2-C0CCCE999724}" type="presOf" srcId="{3A86156C-0969-4664-AA48-B163904C56B1}" destId="{5EFDAA24-A9B0-45B6-B414-9451469B15E9}" srcOrd="0" destOrd="1" presId="urn:microsoft.com/office/officeart/2005/8/layout/list1"/>
    <dgm:cxn modelId="{14186B11-007B-48B9-8035-6AC3429CBEB4}" srcId="{C81DDF82-6828-44D5-B61E-9D3D25A4D0C2}" destId="{3A9065F3-485E-4B78-A677-199F2BB2FFBA}" srcOrd="1" destOrd="0" parTransId="{1FF85D51-EAAD-49F9-A606-271D64B7086A}" sibTransId="{88713769-B96D-4CC7-9A9C-0699DF598843}"/>
    <dgm:cxn modelId="{B894FF15-F56B-4D46-8091-912439022EAC}" type="presOf" srcId="{A109A7D2-B62F-422D-AABA-909FDB0B0363}" destId="{0F66E3AE-1DCB-4A4E-97DC-62B479D577C5}" srcOrd="1" destOrd="0" presId="urn:microsoft.com/office/officeart/2005/8/layout/list1"/>
    <dgm:cxn modelId="{8B963E33-E8C7-4E43-A22B-11B431DE16EB}" srcId="{A4BFEF2A-BAB7-49CD-9ACD-09AE3DDA61DE}" destId="{72B7886E-7376-4644-86B2-FFF9D32DB103}" srcOrd="2" destOrd="0" parTransId="{1BB9A458-2A36-410A-8AB7-88C5A64D6CF4}" sibTransId="{49785A57-1174-4BBE-AF86-F9D98DF9ECC5}"/>
    <dgm:cxn modelId="{D9EBB23D-F58C-41DC-8CBE-0914CBC7D901}" type="presOf" srcId="{72B7886E-7376-4644-86B2-FFF9D32DB103}" destId="{740806EC-4257-4D61-AB86-C59AFB3FAAE3}" srcOrd="1" destOrd="0" presId="urn:microsoft.com/office/officeart/2005/8/layout/list1"/>
    <dgm:cxn modelId="{C479EE61-9F3C-4BD4-AD99-C14B70983C23}" srcId="{A4BFEF2A-BAB7-49CD-9ACD-09AE3DDA61DE}" destId="{C81DDF82-6828-44D5-B61E-9D3D25A4D0C2}" srcOrd="1" destOrd="0" parTransId="{C6BCE8AF-097B-4F24-BEE0-D2F08EC3CF25}" sibTransId="{F9472171-5F7D-48B3-8FC0-DF41D632CE92}"/>
    <dgm:cxn modelId="{A1EFF863-00D6-43FC-8DE0-26650096299F}" type="presOf" srcId="{A4BFEF2A-BAB7-49CD-9ACD-09AE3DDA61DE}" destId="{758B7F0D-ABE6-445B-8A25-ACC6ADC7B11E}" srcOrd="0" destOrd="0" presId="urn:microsoft.com/office/officeart/2005/8/layout/list1"/>
    <dgm:cxn modelId="{A7A00665-1DCE-4902-91DB-C87A964AA620}" type="presOf" srcId="{C81DDF82-6828-44D5-B61E-9D3D25A4D0C2}" destId="{9CD159FC-A0B0-406F-BE9F-7E0EDD981A68}" srcOrd="1" destOrd="0" presId="urn:microsoft.com/office/officeart/2005/8/layout/list1"/>
    <dgm:cxn modelId="{5C7F3F6A-59A7-437B-A41D-66D161A65C85}" type="presOf" srcId="{3A9065F3-485E-4B78-A677-199F2BB2FFBA}" destId="{B39EF566-E0E6-40C6-AB23-3E191B9359B6}" srcOrd="0" destOrd="1" presId="urn:microsoft.com/office/officeart/2005/8/layout/list1"/>
    <dgm:cxn modelId="{113BE34B-F82D-4FAF-ABD0-3C7958EA04C4}" srcId="{A109A7D2-B62F-422D-AABA-909FDB0B0363}" destId="{7905F768-125E-4201-A14F-03F3669885BF}" srcOrd="0" destOrd="0" parTransId="{16875AD0-CB82-458B-B7F2-A8489D055EA8}" sibTransId="{D1D07930-9970-468F-B571-1570F1F02400}"/>
    <dgm:cxn modelId="{3F670F59-47F8-4E48-91C4-0F8BD827BBF3}" srcId="{72B7886E-7376-4644-86B2-FFF9D32DB103}" destId="{E593FDBA-462B-4C9B-B358-45452CFF5C4B}" srcOrd="0" destOrd="0" parTransId="{29744C0A-E833-4AEB-B18C-4306381DAB95}" sibTransId="{D9E092B7-EB17-4B98-897D-A7DB90A9170B}"/>
    <dgm:cxn modelId="{F88B4B88-13E9-442A-8B6D-4007064BE07F}" srcId="{A4BFEF2A-BAB7-49CD-9ACD-09AE3DDA61DE}" destId="{156EAF2E-9B89-4C24-A017-681F5EE49457}" srcOrd="0" destOrd="0" parTransId="{A6DB185C-506B-4D56-A1C7-9017EACC57E1}" sibTransId="{37805E63-C288-4558-802C-C343AB2BECEE}"/>
    <dgm:cxn modelId="{2DD2739C-D0F3-4F99-9C0E-234B27CE200B}" type="presOf" srcId="{156EAF2E-9B89-4C24-A017-681F5EE49457}" destId="{3A1A9AEF-835F-4DD8-BC5D-7B0C9391F93A}" srcOrd="1" destOrd="0" presId="urn:microsoft.com/office/officeart/2005/8/layout/list1"/>
    <dgm:cxn modelId="{9E5B09A4-779F-4CF4-9FA0-3186ED06ECE6}" type="presOf" srcId="{7390873F-00C4-4FB6-94DC-331178BD1A0C}" destId="{B39EF566-E0E6-40C6-AB23-3E191B9359B6}" srcOrd="0" destOrd="0" presId="urn:microsoft.com/office/officeart/2005/8/layout/list1"/>
    <dgm:cxn modelId="{74575AB7-6843-493E-B088-1140EAFE0EE8}" type="presOf" srcId="{E593FDBA-462B-4C9B-B358-45452CFF5C4B}" destId="{5EFDAA24-A9B0-45B6-B414-9451469B15E9}" srcOrd="0" destOrd="0" presId="urn:microsoft.com/office/officeart/2005/8/layout/list1"/>
    <dgm:cxn modelId="{02BBD3B9-D027-491E-A6D2-7605FB34E2D1}" type="presOf" srcId="{7905F768-125E-4201-A14F-03F3669885BF}" destId="{CF584F40-A8A8-4F3B-8807-76C9E92B9F52}" srcOrd="0" destOrd="0" presId="urn:microsoft.com/office/officeart/2005/8/layout/list1"/>
    <dgm:cxn modelId="{D15B1CBD-D4DD-4094-AC8A-DC726F459B24}" type="presOf" srcId="{C81DDF82-6828-44D5-B61E-9D3D25A4D0C2}" destId="{1CD2FC5B-9DAF-4300-B442-E69759C996E9}" srcOrd="0" destOrd="0" presId="urn:microsoft.com/office/officeart/2005/8/layout/list1"/>
    <dgm:cxn modelId="{7F0FCDBD-AC8A-4D0F-8ADB-F8A64BD9695C}" srcId="{C81DDF82-6828-44D5-B61E-9D3D25A4D0C2}" destId="{7390873F-00C4-4FB6-94DC-331178BD1A0C}" srcOrd="0" destOrd="0" parTransId="{0EC3CC51-76FB-4F30-9E73-EA47FE62EC23}" sibTransId="{C5AE534D-AA4F-441D-8F83-4FFE7490CF4B}"/>
    <dgm:cxn modelId="{68DA5BC1-3395-44BA-8DB6-1E120C1E03B1}" type="presOf" srcId="{A109A7D2-B62F-422D-AABA-909FDB0B0363}" destId="{040CF80B-7B71-42B1-8F34-433FAD40B0E8}" srcOrd="0" destOrd="0" presId="urn:microsoft.com/office/officeart/2005/8/layout/list1"/>
    <dgm:cxn modelId="{044D59CE-494B-4FD3-BBFC-2D32C1AD937B}" srcId="{156EAF2E-9B89-4C24-A017-681F5EE49457}" destId="{A8BBE881-2080-4394-A7D0-6C225DB1DB01}" srcOrd="0" destOrd="0" parTransId="{3FD09DB6-D280-4E12-A2A5-AEDB6D9C3511}" sibTransId="{66BFBA7A-9F9A-40BD-A6C3-03B18C497801}"/>
    <dgm:cxn modelId="{88A428DA-0600-4644-B71C-7E6A7C034877}" type="presOf" srcId="{156EAF2E-9B89-4C24-A017-681F5EE49457}" destId="{95CAC798-062F-49CD-98BB-3649BEFB2B00}" srcOrd="0" destOrd="0" presId="urn:microsoft.com/office/officeart/2005/8/layout/list1"/>
    <dgm:cxn modelId="{18BB5CDF-95C8-41F3-AA9D-E7114B47C97F}" srcId="{72B7886E-7376-4644-86B2-FFF9D32DB103}" destId="{3A86156C-0969-4664-AA48-B163904C56B1}" srcOrd="1" destOrd="0" parTransId="{7D91DAF4-7ABC-43CC-96E4-81A089A9CE04}" sibTransId="{43FA72C7-C8CC-4E87-BFD3-30E1932EAE6C}"/>
    <dgm:cxn modelId="{C870AAE0-9746-4813-81FA-43A1AB6671CB}" type="presOf" srcId="{A8BBE881-2080-4394-A7D0-6C225DB1DB01}" destId="{6E1D35A9-0AC2-44BC-993D-CFBCE6E858A9}" srcOrd="0" destOrd="0" presId="urn:microsoft.com/office/officeart/2005/8/layout/list1"/>
    <dgm:cxn modelId="{580115F1-9AC7-4E17-9198-6343C4BADFA3}" type="presOf" srcId="{72B7886E-7376-4644-86B2-FFF9D32DB103}" destId="{EF1D82B6-DF65-4296-8E81-3E8F686CD343}" srcOrd="0" destOrd="0" presId="urn:microsoft.com/office/officeart/2005/8/layout/list1"/>
    <dgm:cxn modelId="{B62A9016-E4D8-4223-8F9D-07C37AF3AAE4}" type="presParOf" srcId="{758B7F0D-ABE6-445B-8A25-ACC6ADC7B11E}" destId="{71DA87A0-2BB0-43E4-B7B2-622E464BA3A1}" srcOrd="0" destOrd="0" presId="urn:microsoft.com/office/officeart/2005/8/layout/list1"/>
    <dgm:cxn modelId="{0C07F753-B471-4891-BC8A-6E4182DB8DA5}" type="presParOf" srcId="{71DA87A0-2BB0-43E4-B7B2-622E464BA3A1}" destId="{95CAC798-062F-49CD-98BB-3649BEFB2B00}" srcOrd="0" destOrd="0" presId="urn:microsoft.com/office/officeart/2005/8/layout/list1"/>
    <dgm:cxn modelId="{CFDE7B12-2B00-4C73-BB2E-D682C85F8AD1}" type="presParOf" srcId="{71DA87A0-2BB0-43E4-B7B2-622E464BA3A1}" destId="{3A1A9AEF-835F-4DD8-BC5D-7B0C9391F93A}" srcOrd="1" destOrd="0" presId="urn:microsoft.com/office/officeart/2005/8/layout/list1"/>
    <dgm:cxn modelId="{DA8E8268-3D8E-4709-8DF4-2456DC824CA7}" type="presParOf" srcId="{758B7F0D-ABE6-445B-8A25-ACC6ADC7B11E}" destId="{F3F02498-B4F9-4524-B847-38F7A896D61B}" srcOrd="1" destOrd="0" presId="urn:microsoft.com/office/officeart/2005/8/layout/list1"/>
    <dgm:cxn modelId="{35E898C8-56E3-450A-871C-8A30429BB95F}" type="presParOf" srcId="{758B7F0D-ABE6-445B-8A25-ACC6ADC7B11E}" destId="{6E1D35A9-0AC2-44BC-993D-CFBCE6E858A9}" srcOrd="2" destOrd="0" presId="urn:microsoft.com/office/officeart/2005/8/layout/list1"/>
    <dgm:cxn modelId="{751B5117-9E9D-4158-B8D6-48AD330E5412}" type="presParOf" srcId="{758B7F0D-ABE6-445B-8A25-ACC6ADC7B11E}" destId="{22A7AAE5-27B8-44C2-9264-C98E4BCF76DB}" srcOrd="3" destOrd="0" presId="urn:microsoft.com/office/officeart/2005/8/layout/list1"/>
    <dgm:cxn modelId="{AB37C173-69EB-4D88-ABA8-D49034AB69B8}" type="presParOf" srcId="{758B7F0D-ABE6-445B-8A25-ACC6ADC7B11E}" destId="{5ADD632F-F12B-45B8-8E17-F5A02861C503}" srcOrd="4" destOrd="0" presId="urn:microsoft.com/office/officeart/2005/8/layout/list1"/>
    <dgm:cxn modelId="{52E7BE48-55B0-4143-8A07-BF2544AE3675}" type="presParOf" srcId="{5ADD632F-F12B-45B8-8E17-F5A02861C503}" destId="{1CD2FC5B-9DAF-4300-B442-E69759C996E9}" srcOrd="0" destOrd="0" presId="urn:microsoft.com/office/officeart/2005/8/layout/list1"/>
    <dgm:cxn modelId="{E332D19E-58E9-496C-BC1D-95C192B592EF}" type="presParOf" srcId="{5ADD632F-F12B-45B8-8E17-F5A02861C503}" destId="{9CD159FC-A0B0-406F-BE9F-7E0EDD981A68}" srcOrd="1" destOrd="0" presId="urn:microsoft.com/office/officeart/2005/8/layout/list1"/>
    <dgm:cxn modelId="{D3D35799-069D-43B3-8CEF-2A0EF0D57093}" type="presParOf" srcId="{758B7F0D-ABE6-445B-8A25-ACC6ADC7B11E}" destId="{5061529E-4458-4F55-AE3B-DCE8D7038AD6}" srcOrd="5" destOrd="0" presId="urn:microsoft.com/office/officeart/2005/8/layout/list1"/>
    <dgm:cxn modelId="{8762B727-E9C6-4B6D-BBBF-838CAE5C02D4}" type="presParOf" srcId="{758B7F0D-ABE6-445B-8A25-ACC6ADC7B11E}" destId="{B39EF566-E0E6-40C6-AB23-3E191B9359B6}" srcOrd="6" destOrd="0" presId="urn:microsoft.com/office/officeart/2005/8/layout/list1"/>
    <dgm:cxn modelId="{3EA7B6E3-858B-4D55-BDBC-34E5F425EE39}" type="presParOf" srcId="{758B7F0D-ABE6-445B-8A25-ACC6ADC7B11E}" destId="{64894599-F9BB-4B60-8652-B76878A6E52D}" srcOrd="7" destOrd="0" presId="urn:microsoft.com/office/officeart/2005/8/layout/list1"/>
    <dgm:cxn modelId="{6EA95EB1-BCD1-42D6-AEB7-49BAF3B22146}" type="presParOf" srcId="{758B7F0D-ABE6-445B-8A25-ACC6ADC7B11E}" destId="{0B90A9BA-8883-4175-B079-F2F6F1AA6106}" srcOrd="8" destOrd="0" presId="urn:microsoft.com/office/officeart/2005/8/layout/list1"/>
    <dgm:cxn modelId="{7D80D8CE-3029-45CB-A5D8-FEA1D7E2EC1E}" type="presParOf" srcId="{0B90A9BA-8883-4175-B079-F2F6F1AA6106}" destId="{EF1D82B6-DF65-4296-8E81-3E8F686CD343}" srcOrd="0" destOrd="0" presId="urn:microsoft.com/office/officeart/2005/8/layout/list1"/>
    <dgm:cxn modelId="{EF987BE1-5278-404D-BE57-59C7BCE0F681}" type="presParOf" srcId="{0B90A9BA-8883-4175-B079-F2F6F1AA6106}" destId="{740806EC-4257-4D61-AB86-C59AFB3FAAE3}" srcOrd="1" destOrd="0" presId="urn:microsoft.com/office/officeart/2005/8/layout/list1"/>
    <dgm:cxn modelId="{4AEA5A54-7A76-45C9-BFF9-EF09B742CB3D}" type="presParOf" srcId="{758B7F0D-ABE6-445B-8A25-ACC6ADC7B11E}" destId="{CB3A55CC-C13A-405D-8CC9-C5709FC83504}" srcOrd="9" destOrd="0" presId="urn:microsoft.com/office/officeart/2005/8/layout/list1"/>
    <dgm:cxn modelId="{D2EBEBDE-09AD-44DC-8940-A343C03B13BD}" type="presParOf" srcId="{758B7F0D-ABE6-445B-8A25-ACC6ADC7B11E}" destId="{5EFDAA24-A9B0-45B6-B414-9451469B15E9}" srcOrd="10" destOrd="0" presId="urn:microsoft.com/office/officeart/2005/8/layout/list1"/>
    <dgm:cxn modelId="{01F367EA-27E0-4370-896C-79D2CCB84CF8}" type="presParOf" srcId="{758B7F0D-ABE6-445B-8A25-ACC6ADC7B11E}" destId="{32EA103D-AD01-4C8A-8A13-CA944CAB53BD}" srcOrd="11" destOrd="0" presId="urn:microsoft.com/office/officeart/2005/8/layout/list1"/>
    <dgm:cxn modelId="{17617E9C-B058-42AD-B124-100385D0E6A1}" type="presParOf" srcId="{758B7F0D-ABE6-445B-8A25-ACC6ADC7B11E}" destId="{0994A15A-632C-4CC8-8922-77A497A164EB}" srcOrd="12" destOrd="0" presId="urn:microsoft.com/office/officeart/2005/8/layout/list1"/>
    <dgm:cxn modelId="{A153CCE9-8A73-489F-8949-A47ABE21C743}" type="presParOf" srcId="{0994A15A-632C-4CC8-8922-77A497A164EB}" destId="{040CF80B-7B71-42B1-8F34-433FAD40B0E8}" srcOrd="0" destOrd="0" presId="urn:microsoft.com/office/officeart/2005/8/layout/list1"/>
    <dgm:cxn modelId="{0EF42FE6-B305-476E-B1FC-6CA87A969B8D}" type="presParOf" srcId="{0994A15A-632C-4CC8-8922-77A497A164EB}" destId="{0F66E3AE-1DCB-4A4E-97DC-62B479D577C5}" srcOrd="1" destOrd="0" presId="urn:microsoft.com/office/officeart/2005/8/layout/list1"/>
    <dgm:cxn modelId="{CF75184E-5862-4FDE-807E-CD97A9DE4E92}" type="presParOf" srcId="{758B7F0D-ABE6-445B-8A25-ACC6ADC7B11E}" destId="{A3B5F992-68D6-4825-AD09-E0830A971AD7}" srcOrd="13" destOrd="0" presId="urn:microsoft.com/office/officeart/2005/8/layout/list1"/>
    <dgm:cxn modelId="{8851E803-92EA-474F-A2E3-B243600763AB}" type="presParOf" srcId="{758B7F0D-ABE6-445B-8A25-ACC6ADC7B11E}" destId="{CF584F40-A8A8-4F3B-8807-76C9E92B9F52}"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C4358B-6B71-4E9C-B2CD-975002841853}" type="doc">
      <dgm:prSet loTypeId="urn:microsoft.com/office/officeart/2005/8/layout/hProcess4" loCatId="process" qsTypeId="urn:microsoft.com/office/officeart/2005/8/quickstyle/simple1" qsCatId="simple" csTypeId="urn:microsoft.com/office/officeart/2005/8/colors/colorful5" csCatId="colorful" phldr="1"/>
      <dgm:spPr/>
      <dgm:t>
        <a:bodyPr/>
        <a:lstStyle/>
        <a:p>
          <a:endParaRPr lang="es-ES"/>
        </a:p>
      </dgm:t>
    </dgm:pt>
    <dgm:pt modelId="{12EF826B-DC46-46FE-BA2C-69DFE5AC9B06}">
      <dgm:prSet phldrT="[Texto]" custT="1"/>
      <dgm:spPr/>
      <dgm:t>
        <a:bodyPr/>
        <a:lstStyle/>
        <a:p>
          <a:r>
            <a:rPr lang="es-ES" sz="1800" dirty="0">
              <a:solidFill>
                <a:schemeClr val="tx1"/>
              </a:solidFill>
            </a:rPr>
            <a:t>4 de enero</a:t>
          </a:r>
        </a:p>
      </dgm:t>
    </dgm:pt>
    <dgm:pt modelId="{DA28729A-5D56-446E-A529-02B157B4A995}" type="parTrans" cxnId="{0A504F76-3633-4CC2-AA6B-A5B1202CB437}">
      <dgm:prSet/>
      <dgm:spPr/>
      <dgm:t>
        <a:bodyPr/>
        <a:lstStyle/>
        <a:p>
          <a:endParaRPr lang="es-ES"/>
        </a:p>
      </dgm:t>
    </dgm:pt>
    <dgm:pt modelId="{0C6E319C-9C5D-498B-9515-BEF27B48D982}" type="sibTrans" cxnId="{0A504F76-3633-4CC2-AA6B-A5B1202CB437}">
      <dgm:prSet/>
      <dgm:spPr/>
      <dgm:t>
        <a:bodyPr/>
        <a:lstStyle/>
        <a:p>
          <a:endParaRPr lang="es-ES"/>
        </a:p>
      </dgm:t>
    </dgm:pt>
    <dgm:pt modelId="{B892CCEA-F0C4-4BCE-B809-3A7B34D06A63}">
      <dgm:prSet phldrT="[Texto]" custT="1"/>
      <dgm:spPr/>
      <dgm:t>
        <a:bodyPr/>
        <a:lstStyle/>
        <a:p>
          <a:r>
            <a:rPr lang="es-ES" sz="1600" dirty="0"/>
            <a:t>FCP - Giro $5.000.000.000 millones </a:t>
          </a:r>
        </a:p>
      </dgm:t>
    </dgm:pt>
    <dgm:pt modelId="{65C3C2A3-D8AA-44E2-B0B3-6A7EF557CA17}" type="parTrans" cxnId="{CFF39380-A248-450F-8027-D0F636E41D69}">
      <dgm:prSet/>
      <dgm:spPr/>
      <dgm:t>
        <a:bodyPr/>
        <a:lstStyle/>
        <a:p>
          <a:endParaRPr lang="es-ES"/>
        </a:p>
      </dgm:t>
    </dgm:pt>
    <dgm:pt modelId="{E26164ED-D72B-4998-B254-E9EDB1C6A006}" type="sibTrans" cxnId="{CFF39380-A248-450F-8027-D0F636E41D69}">
      <dgm:prSet/>
      <dgm:spPr/>
      <dgm:t>
        <a:bodyPr/>
        <a:lstStyle/>
        <a:p>
          <a:endParaRPr lang="es-ES"/>
        </a:p>
      </dgm:t>
    </dgm:pt>
    <dgm:pt modelId="{06175C89-B058-436A-900A-6812D2B15BA7}">
      <dgm:prSet phldrT="[Texto]" custT="1"/>
      <dgm:spPr/>
      <dgm:t>
        <a:bodyPr/>
        <a:lstStyle/>
        <a:p>
          <a:r>
            <a:rPr lang="es-ES" sz="1800" dirty="0">
              <a:solidFill>
                <a:schemeClr val="tx1"/>
              </a:solidFill>
            </a:rPr>
            <a:t>Enero</a:t>
          </a:r>
        </a:p>
      </dgm:t>
    </dgm:pt>
    <dgm:pt modelId="{EA20B935-6DCD-4C82-B13C-99B52E615E3B}" type="parTrans" cxnId="{97B4D085-74A6-4B4C-9914-02A3F1AE4D00}">
      <dgm:prSet/>
      <dgm:spPr/>
      <dgm:t>
        <a:bodyPr/>
        <a:lstStyle/>
        <a:p>
          <a:endParaRPr lang="es-ES"/>
        </a:p>
      </dgm:t>
    </dgm:pt>
    <dgm:pt modelId="{2CDC594A-7DCE-4A63-81A0-7612F5148E27}" type="sibTrans" cxnId="{97B4D085-74A6-4B4C-9914-02A3F1AE4D00}">
      <dgm:prSet/>
      <dgm:spPr/>
      <dgm:t>
        <a:bodyPr/>
        <a:lstStyle/>
        <a:p>
          <a:endParaRPr lang="es-ES"/>
        </a:p>
      </dgm:t>
    </dgm:pt>
    <dgm:pt modelId="{2FAEA2BE-C228-41B8-BE92-5F0F13C0697B}">
      <dgm:prSet phldrT="[Texto]" custT="1"/>
      <dgm:spPr/>
      <dgm:t>
        <a:bodyPr/>
        <a:lstStyle/>
        <a:p>
          <a:pPr algn="just"/>
          <a:r>
            <a:rPr lang="es-ES" sz="1600" dirty="0"/>
            <a:t>Definición de Objeto y Alcance </a:t>
          </a:r>
        </a:p>
      </dgm:t>
    </dgm:pt>
    <dgm:pt modelId="{F1143A30-A09F-4F16-92DA-5DD0F5CA2C85}" type="parTrans" cxnId="{0D7369DF-DEAE-4428-9308-9418DAF98ECC}">
      <dgm:prSet/>
      <dgm:spPr/>
      <dgm:t>
        <a:bodyPr/>
        <a:lstStyle/>
        <a:p>
          <a:endParaRPr lang="es-ES"/>
        </a:p>
      </dgm:t>
    </dgm:pt>
    <dgm:pt modelId="{CA0EDF16-0AFE-4E2D-8A0B-4F57C070FB2C}" type="sibTrans" cxnId="{0D7369DF-DEAE-4428-9308-9418DAF98ECC}">
      <dgm:prSet/>
      <dgm:spPr/>
      <dgm:t>
        <a:bodyPr/>
        <a:lstStyle/>
        <a:p>
          <a:endParaRPr lang="es-ES"/>
        </a:p>
      </dgm:t>
    </dgm:pt>
    <dgm:pt modelId="{14C3E172-D40F-4ADB-B38B-3F39CED6C9CD}">
      <dgm:prSet phldrT="[Texto]" custT="1"/>
      <dgm:spPr/>
      <dgm:t>
        <a:bodyPr/>
        <a:lstStyle/>
        <a:p>
          <a:r>
            <a:rPr lang="es-ES" sz="1800" dirty="0">
              <a:solidFill>
                <a:schemeClr val="tx1"/>
              </a:solidFill>
            </a:rPr>
            <a:t>22 Enero</a:t>
          </a:r>
        </a:p>
      </dgm:t>
    </dgm:pt>
    <dgm:pt modelId="{D2F8DDD6-3FAA-43C3-ABFF-79819FE88C1C}" type="parTrans" cxnId="{ED5C33FB-E5C1-4398-92C0-4A7EA239BDEE}">
      <dgm:prSet/>
      <dgm:spPr/>
      <dgm:t>
        <a:bodyPr/>
        <a:lstStyle/>
        <a:p>
          <a:endParaRPr lang="es-ES"/>
        </a:p>
      </dgm:t>
    </dgm:pt>
    <dgm:pt modelId="{A9B102A9-C34A-4207-B524-299DCDD74877}" type="sibTrans" cxnId="{ED5C33FB-E5C1-4398-92C0-4A7EA239BDEE}">
      <dgm:prSet/>
      <dgm:spPr/>
      <dgm:t>
        <a:bodyPr/>
        <a:lstStyle/>
        <a:p>
          <a:endParaRPr lang="es-ES"/>
        </a:p>
      </dgm:t>
    </dgm:pt>
    <dgm:pt modelId="{A53DC2B9-4E2D-4C89-B44A-ABBEEB11233D}">
      <dgm:prSet phldrT="[Texto]" custT="1"/>
      <dgm:spPr/>
      <dgm:t>
        <a:bodyPr/>
        <a:lstStyle/>
        <a:p>
          <a:pPr algn="l"/>
          <a:r>
            <a:rPr lang="es-ES" sz="1500" dirty="0"/>
            <a:t>Envío de comunicaciones para Estudio de Mercado</a:t>
          </a:r>
        </a:p>
      </dgm:t>
    </dgm:pt>
    <dgm:pt modelId="{2F35A20C-DCB9-4E05-BFC0-5C5825DBCAD0}" type="parTrans" cxnId="{0E664411-E449-4BEE-ABA7-794277B41A4D}">
      <dgm:prSet/>
      <dgm:spPr/>
      <dgm:t>
        <a:bodyPr/>
        <a:lstStyle/>
        <a:p>
          <a:endParaRPr lang="es-ES"/>
        </a:p>
      </dgm:t>
    </dgm:pt>
    <dgm:pt modelId="{ED5AB6AB-D562-490E-A285-3403DC9C677F}" type="sibTrans" cxnId="{0E664411-E449-4BEE-ABA7-794277B41A4D}">
      <dgm:prSet/>
      <dgm:spPr/>
      <dgm:t>
        <a:bodyPr/>
        <a:lstStyle/>
        <a:p>
          <a:endParaRPr lang="es-ES"/>
        </a:p>
      </dgm:t>
    </dgm:pt>
    <dgm:pt modelId="{D6233226-7B82-4438-B84E-2AD8075A433E}">
      <dgm:prSet phldrT="[Texto]" custT="1"/>
      <dgm:spPr/>
      <dgm:t>
        <a:bodyPr/>
        <a:lstStyle/>
        <a:p>
          <a:r>
            <a:rPr lang="es-ES" sz="1600" dirty="0">
              <a:solidFill>
                <a:schemeClr val="tx1"/>
              </a:solidFill>
            </a:rPr>
            <a:t>Del 1 al 7 de Febrero</a:t>
          </a:r>
        </a:p>
      </dgm:t>
    </dgm:pt>
    <dgm:pt modelId="{D036F1B5-5532-4227-9FEA-6E09589E229B}" type="parTrans" cxnId="{FB706FA1-AF0E-4071-B7F2-F801BE05C6CC}">
      <dgm:prSet/>
      <dgm:spPr/>
      <dgm:t>
        <a:bodyPr/>
        <a:lstStyle/>
        <a:p>
          <a:endParaRPr lang="es-CO"/>
        </a:p>
      </dgm:t>
    </dgm:pt>
    <dgm:pt modelId="{B31FBFA0-F203-43F7-8581-C84CB1D25E00}" type="sibTrans" cxnId="{FB706FA1-AF0E-4071-B7F2-F801BE05C6CC}">
      <dgm:prSet/>
      <dgm:spPr/>
      <dgm:t>
        <a:bodyPr/>
        <a:lstStyle/>
        <a:p>
          <a:endParaRPr lang="es-CO"/>
        </a:p>
      </dgm:t>
    </dgm:pt>
    <dgm:pt modelId="{C7F5AAEF-E86B-405D-ACB5-3FA3C59C97E2}">
      <dgm:prSet phldrT="[Texto]"/>
      <dgm:spPr/>
      <dgm:t>
        <a:bodyPr/>
        <a:lstStyle/>
        <a:p>
          <a:r>
            <a:rPr lang="es-ES" dirty="0"/>
            <a:t>Mesas de Trabajo con Fiduciarias</a:t>
          </a:r>
        </a:p>
      </dgm:t>
    </dgm:pt>
    <dgm:pt modelId="{CDBABF34-6470-4089-B221-9986775073A8}" type="parTrans" cxnId="{4D487F65-6211-415A-A33A-105421BE8AA3}">
      <dgm:prSet/>
      <dgm:spPr/>
      <dgm:t>
        <a:bodyPr/>
        <a:lstStyle/>
        <a:p>
          <a:endParaRPr lang="es-CO"/>
        </a:p>
      </dgm:t>
    </dgm:pt>
    <dgm:pt modelId="{023E2D48-E32D-4911-91D5-E2929FAF0FE9}" type="sibTrans" cxnId="{4D487F65-6211-415A-A33A-105421BE8AA3}">
      <dgm:prSet/>
      <dgm:spPr/>
      <dgm:t>
        <a:bodyPr/>
        <a:lstStyle/>
        <a:p>
          <a:endParaRPr lang="es-CO"/>
        </a:p>
      </dgm:t>
    </dgm:pt>
    <dgm:pt modelId="{EC7301A1-86A0-4BAE-854A-F7C22D49E068}">
      <dgm:prSet phldrT="[Texto]" custT="1"/>
      <dgm:spPr/>
      <dgm:t>
        <a:bodyPr/>
        <a:lstStyle/>
        <a:p>
          <a:r>
            <a:rPr lang="es-ES" sz="1600" dirty="0">
              <a:solidFill>
                <a:schemeClr val="tx1"/>
              </a:solidFill>
            </a:rPr>
            <a:t>12 de Febrero</a:t>
          </a:r>
        </a:p>
      </dgm:t>
    </dgm:pt>
    <dgm:pt modelId="{D0D89717-6020-4B4A-946A-7E5283DDB3BB}" type="parTrans" cxnId="{15C948A5-D394-4527-A0F4-A2CB7012C5A0}">
      <dgm:prSet/>
      <dgm:spPr/>
      <dgm:t>
        <a:bodyPr/>
        <a:lstStyle/>
        <a:p>
          <a:endParaRPr lang="es-CO"/>
        </a:p>
      </dgm:t>
    </dgm:pt>
    <dgm:pt modelId="{8FDD08F6-515B-44F8-88D1-55563F9728FE}" type="sibTrans" cxnId="{15C948A5-D394-4527-A0F4-A2CB7012C5A0}">
      <dgm:prSet/>
      <dgm:spPr/>
      <dgm:t>
        <a:bodyPr/>
        <a:lstStyle/>
        <a:p>
          <a:endParaRPr lang="es-CO"/>
        </a:p>
      </dgm:t>
    </dgm:pt>
    <dgm:pt modelId="{E1D8815F-3478-4AC7-8622-05AE4508419E}">
      <dgm:prSet phldrT="[Texto]" custT="1"/>
      <dgm:spPr/>
      <dgm:t>
        <a:bodyPr/>
        <a:lstStyle/>
        <a:p>
          <a:r>
            <a:rPr lang="es-ES" sz="1400" dirty="0"/>
            <a:t>Reunión de Supervisión. Revisión de inquietudes de las fiduciarias.</a:t>
          </a:r>
        </a:p>
      </dgm:t>
    </dgm:pt>
    <dgm:pt modelId="{48D6C5A4-A05E-4FB4-ACD4-73B042889189}" type="parTrans" cxnId="{49585FA4-502D-4567-A002-3AD05C2D4DB5}">
      <dgm:prSet/>
      <dgm:spPr/>
      <dgm:t>
        <a:bodyPr/>
        <a:lstStyle/>
        <a:p>
          <a:endParaRPr lang="es-CO"/>
        </a:p>
      </dgm:t>
    </dgm:pt>
    <dgm:pt modelId="{279469E5-ED35-4313-B956-4EEC0A14B65A}" type="sibTrans" cxnId="{49585FA4-502D-4567-A002-3AD05C2D4DB5}">
      <dgm:prSet/>
      <dgm:spPr/>
      <dgm:t>
        <a:bodyPr/>
        <a:lstStyle/>
        <a:p>
          <a:endParaRPr lang="es-CO"/>
        </a:p>
      </dgm:t>
    </dgm:pt>
    <dgm:pt modelId="{1A413847-6860-46FE-9BBA-1AA8D1D56216}" type="pres">
      <dgm:prSet presAssocID="{C2C4358B-6B71-4E9C-B2CD-975002841853}" presName="Name0" presStyleCnt="0">
        <dgm:presLayoutVars>
          <dgm:dir/>
          <dgm:animLvl val="lvl"/>
          <dgm:resizeHandles val="exact"/>
        </dgm:presLayoutVars>
      </dgm:prSet>
      <dgm:spPr/>
    </dgm:pt>
    <dgm:pt modelId="{B20BE40B-3B2F-471E-8D4D-627D73F2CC21}" type="pres">
      <dgm:prSet presAssocID="{C2C4358B-6B71-4E9C-B2CD-975002841853}" presName="tSp" presStyleCnt="0"/>
      <dgm:spPr/>
    </dgm:pt>
    <dgm:pt modelId="{BD1D5C8E-F74D-4789-AFAD-C334D94A0772}" type="pres">
      <dgm:prSet presAssocID="{C2C4358B-6B71-4E9C-B2CD-975002841853}" presName="bSp" presStyleCnt="0"/>
      <dgm:spPr/>
    </dgm:pt>
    <dgm:pt modelId="{B3BAE084-575F-41EA-8C65-9BB10E08FEE8}" type="pres">
      <dgm:prSet presAssocID="{C2C4358B-6B71-4E9C-B2CD-975002841853}" presName="process" presStyleCnt="0"/>
      <dgm:spPr/>
    </dgm:pt>
    <dgm:pt modelId="{C0A1E2D7-6979-4012-B6A0-7C72A2A95FBF}" type="pres">
      <dgm:prSet presAssocID="{12EF826B-DC46-46FE-BA2C-69DFE5AC9B06}" presName="composite1" presStyleCnt="0"/>
      <dgm:spPr/>
    </dgm:pt>
    <dgm:pt modelId="{F1055230-B6DB-4EBC-B072-262E0C7711E2}" type="pres">
      <dgm:prSet presAssocID="{12EF826B-DC46-46FE-BA2C-69DFE5AC9B06}" presName="dummyNode1" presStyleLbl="node1" presStyleIdx="0" presStyleCnt="5"/>
      <dgm:spPr/>
    </dgm:pt>
    <dgm:pt modelId="{AA32C922-B72F-4056-843D-66BBDAB90D66}" type="pres">
      <dgm:prSet presAssocID="{12EF826B-DC46-46FE-BA2C-69DFE5AC9B06}" presName="childNode1" presStyleLbl="bgAcc1" presStyleIdx="0" presStyleCnt="5" custScaleX="126083">
        <dgm:presLayoutVars>
          <dgm:bulletEnabled val="1"/>
        </dgm:presLayoutVars>
      </dgm:prSet>
      <dgm:spPr/>
    </dgm:pt>
    <dgm:pt modelId="{EFBBF0DA-FA36-4551-9BB4-D0E6B7E70697}" type="pres">
      <dgm:prSet presAssocID="{12EF826B-DC46-46FE-BA2C-69DFE5AC9B06}" presName="childNode1tx" presStyleLbl="bgAcc1" presStyleIdx="0" presStyleCnt="5">
        <dgm:presLayoutVars>
          <dgm:bulletEnabled val="1"/>
        </dgm:presLayoutVars>
      </dgm:prSet>
      <dgm:spPr/>
    </dgm:pt>
    <dgm:pt modelId="{263961C3-AF17-4481-940F-410E2F7E3589}" type="pres">
      <dgm:prSet presAssocID="{12EF826B-DC46-46FE-BA2C-69DFE5AC9B06}" presName="parentNode1" presStyleLbl="node1" presStyleIdx="0" presStyleCnt="5">
        <dgm:presLayoutVars>
          <dgm:chMax val="1"/>
          <dgm:bulletEnabled val="1"/>
        </dgm:presLayoutVars>
      </dgm:prSet>
      <dgm:spPr/>
    </dgm:pt>
    <dgm:pt modelId="{C928E790-7680-4471-B269-9AA7E017FC7C}" type="pres">
      <dgm:prSet presAssocID="{12EF826B-DC46-46FE-BA2C-69DFE5AC9B06}" presName="connSite1" presStyleCnt="0"/>
      <dgm:spPr/>
    </dgm:pt>
    <dgm:pt modelId="{59E7AFDA-329F-44CC-92A5-55CB5BDA3CB5}" type="pres">
      <dgm:prSet presAssocID="{0C6E319C-9C5D-498B-9515-BEF27B48D982}" presName="Name9" presStyleLbl="sibTrans2D1" presStyleIdx="0" presStyleCnt="4"/>
      <dgm:spPr/>
    </dgm:pt>
    <dgm:pt modelId="{3590C4F4-232D-40B2-BEA9-12F6BFA61005}" type="pres">
      <dgm:prSet presAssocID="{06175C89-B058-436A-900A-6812D2B15BA7}" presName="composite2" presStyleCnt="0"/>
      <dgm:spPr/>
    </dgm:pt>
    <dgm:pt modelId="{84C4AFBA-C434-44D8-BEBD-CC43A678609F}" type="pres">
      <dgm:prSet presAssocID="{06175C89-B058-436A-900A-6812D2B15BA7}" presName="dummyNode2" presStyleLbl="node1" presStyleIdx="0" presStyleCnt="5"/>
      <dgm:spPr/>
    </dgm:pt>
    <dgm:pt modelId="{69659EA7-5638-4070-8A94-C515B0D1940A}" type="pres">
      <dgm:prSet presAssocID="{06175C89-B058-436A-900A-6812D2B15BA7}" presName="childNode2" presStyleLbl="bgAcc1" presStyleIdx="1" presStyleCnt="5">
        <dgm:presLayoutVars>
          <dgm:bulletEnabled val="1"/>
        </dgm:presLayoutVars>
      </dgm:prSet>
      <dgm:spPr/>
    </dgm:pt>
    <dgm:pt modelId="{8C275567-1C29-4927-800F-1D0119A6F68B}" type="pres">
      <dgm:prSet presAssocID="{06175C89-B058-436A-900A-6812D2B15BA7}" presName="childNode2tx" presStyleLbl="bgAcc1" presStyleIdx="1" presStyleCnt="5">
        <dgm:presLayoutVars>
          <dgm:bulletEnabled val="1"/>
        </dgm:presLayoutVars>
      </dgm:prSet>
      <dgm:spPr/>
    </dgm:pt>
    <dgm:pt modelId="{07AEDC4A-7BA2-4D8A-A4CA-776C2714CEC2}" type="pres">
      <dgm:prSet presAssocID="{06175C89-B058-436A-900A-6812D2B15BA7}" presName="parentNode2" presStyleLbl="node1" presStyleIdx="1" presStyleCnt="5">
        <dgm:presLayoutVars>
          <dgm:chMax val="0"/>
          <dgm:bulletEnabled val="1"/>
        </dgm:presLayoutVars>
      </dgm:prSet>
      <dgm:spPr/>
    </dgm:pt>
    <dgm:pt modelId="{842EE4EF-DB1A-4F65-8D7F-C52DDF738AD5}" type="pres">
      <dgm:prSet presAssocID="{06175C89-B058-436A-900A-6812D2B15BA7}" presName="connSite2" presStyleCnt="0"/>
      <dgm:spPr/>
    </dgm:pt>
    <dgm:pt modelId="{2CBE5472-3F81-42A4-B9B0-08BFFEF7E6E8}" type="pres">
      <dgm:prSet presAssocID="{2CDC594A-7DCE-4A63-81A0-7612F5148E27}" presName="Name18" presStyleLbl="sibTrans2D1" presStyleIdx="1" presStyleCnt="4"/>
      <dgm:spPr/>
    </dgm:pt>
    <dgm:pt modelId="{470E7E2D-5172-4072-89BC-EEA175E27B91}" type="pres">
      <dgm:prSet presAssocID="{14C3E172-D40F-4ADB-B38B-3F39CED6C9CD}" presName="composite1" presStyleCnt="0"/>
      <dgm:spPr/>
    </dgm:pt>
    <dgm:pt modelId="{DA7362AC-6BB6-43D5-BE26-284ABFF7610B}" type="pres">
      <dgm:prSet presAssocID="{14C3E172-D40F-4ADB-B38B-3F39CED6C9CD}" presName="dummyNode1" presStyleLbl="node1" presStyleIdx="1" presStyleCnt="5"/>
      <dgm:spPr/>
    </dgm:pt>
    <dgm:pt modelId="{93F84903-2379-4CFE-853A-CDD5F4BC3AAA}" type="pres">
      <dgm:prSet presAssocID="{14C3E172-D40F-4ADB-B38B-3F39CED6C9CD}" presName="childNode1" presStyleLbl="bgAcc1" presStyleIdx="2" presStyleCnt="5" custScaleX="148360" custLinFactNeighborY="-3346">
        <dgm:presLayoutVars>
          <dgm:bulletEnabled val="1"/>
        </dgm:presLayoutVars>
      </dgm:prSet>
      <dgm:spPr/>
    </dgm:pt>
    <dgm:pt modelId="{84132DFE-AC9F-468F-A813-2932C687E6FA}" type="pres">
      <dgm:prSet presAssocID="{14C3E172-D40F-4ADB-B38B-3F39CED6C9CD}" presName="childNode1tx" presStyleLbl="bgAcc1" presStyleIdx="2" presStyleCnt="5">
        <dgm:presLayoutVars>
          <dgm:bulletEnabled val="1"/>
        </dgm:presLayoutVars>
      </dgm:prSet>
      <dgm:spPr/>
    </dgm:pt>
    <dgm:pt modelId="{F73C7BF1-B7ED-46AC-A773-37A9F97B0DC9}" type="pres">
      <dgm:prSet presAssocID="{14C3E172-D40F-4ADB-B38B-3F39CED6C9CD}" presName="parentNode1" presStyleLbl="node1" presStyleIdx="2" presStyleCnt="5" custLinFactNeighborX="13409" custLinFactNeighborY="13496">
        <dgm:presLayoutVars>
          <dgm:chMax val="1"/>
          <dgm:bulletEnabled val="1"/>
        </dgm:presLayoutVars>
      </dgm:prSet>
      <dgm:spPr/>
    </dgm:pt>
    <dgm:pt modelId="{BB37F636-9C94-479F-81D7-51FE8D36814E}" type="pres">
      <dgm:prSet presAssocID="{14C3E172-D40F-4ADB-B38B-3F39CED6C9CD}" presName="connSite1" presStyleCnt="0"/>
      <dgm:spPr/>
    </dgm:pt>
    <dgm:pt modelId="{D3DE9369-0979-4933-8A24-62A6D38FDDD3}" type="pres">
      <dgm:prSet presAssocID="{A9B102A9-C34A-4207-B524-299DCDD74877}" presName="Name9" presStyleLbl="sibTrans2D1" presStyleIdx="2" presStyleCnt="4"/>
      <dgm:spPr/>
    </dgm:pt>
    <dgm:pt modelId="{65DA9EB9-5D68-4E86-ABD1-34C4E4CD7EE0}" type="pres">
      <dgm:prSet presAssocID="{D6233226-7B82-4438-B84E-2AD8075A433E}" presName="composite2" presStyleCnt="0"/>
      <dgm:spPr/>
    </dgm:pt>
    <dgm:pt modelId="{86C6235E-6BA6-4E2D-8975-AF9D095232C6}" type="pres">
      <dgm:prSet presAssocID="{D6233226-7B82-4438-B84E-2AD8075A433E}" presName="dummyNode2" presStyleLbl="node1" presStyleIdx="2" presStyleCnt="5"/>
      <dgm:spPr/>
    </dgm:pt>
    <dgm:pt modelId="{A3DB875C-DF80-4643-A43B-857963A336BE}" type="pres">
      <dgm:prSet presAssocID="{D6233226-7B82-4438-B84E-2AD8075A433E}" presName="childNode2" presStyleLbl="bgAcc1" presStyleIdx="3" presStyleCnt="5">
        <dgm:presLayoutVars>
          <dgm:bulletEnabled val="1"/>
        </dgm:presLayoutVars>
      </dgm:prSet>
      <dgm:spPr/>
    </dgm:pt>
    <dgm:pt modelId="{6B3183E5-A94D-4935-86C8-DDE1F69DE99F}" type="pres">
      <dgm:prSet presAssocID="{D6233226-7B82-4438-B84E-2AD8075A433E}" presName="childNode2tx" presStyleLbl="bgAcc1" presStyleIdx="3" presStyleCnt="5">
        <dgm:presLayoutVars>
          <dgm:bulletEnabled val="1"/>
        </dgm:presLayoutVars>
      </dgm:prSet>
      <dgm:spPr/>
    </dgm:pt>
    <dgm:pt modelId="{3973C179-5E8F-46CF-BC67-2D001AAB5B0D}" type="pres">
      <dgm:prSet presAssocID="{D6233226-7B82-4438-B84E-2AD8075A433E}" presName="parentNode2" presStyleLbl="node1" presStyleIdx="3" presStyleCnt="5">
        <dgm:presLayoutVars>
          <dgm:chMax val="0"/>
          <dgm:bulletEnabled val="1"/>
        </dgm:presLayoutVars>
      </dgm:prSet>
      <dgm:spPr/>
    </dgm:pt>
    <dgm:pt modelId="{78008D68-126F-4DF4-905F-58E0850CD357}" type="pres">
      <dgm:prSet presAssocID="{D6233226-7B82-4438-B84E-2AD8075A433E}" presName="connSite2" presStyleCnt="0"/>
      <dgm:spPr/>
    </dgm:pt>
    <dgm:pt modelId="{C98D796F-C604-4F63-B9C7-AF1FB597869D}" type="pres">
      <dgm:prSet presAssocID="{B31FBFA0-F203-43F7-8581-C84CB1D25E00}" presName="Name18" presStyleLbl="sibTrans2D1" presStyleIdx="3" presStyleCnt="4" custLinFactNeighborX="6827" custLinFactNeighborY="-6827"/>
      <dgm:spPr/>
    </dgm:pt>
    <dgm:pt modelId="{5FD67447-A990-409D-9F83-ACE6C74FA26B}" type="pres">
      <dgm:prSet presAssocID="{EC7301A1-86A0-4BAE-854A-F7C22D49E068}" presName="composite1" presStyleCnt="0"/>
      <dgm:spPr/>
    </dgm:pt>
    <dgm:pt modelId="{AD16C408-62BE-4D7B-97C1-BA4FA30E723A}" type="pres">
      <dgm:prSet presAssocID="{EC7301A1-86A0-4BAE-854A-F7C22D49E068}" presName="dummyNode1" presStyleLbl="node1" presStyleIdx="3" presStyleCnt="5"/>
      <dgm:spPr/>
    </dgm:pt>
    <dgm:pt modelId="{B3ED9A8C-82D8-4936-9342-DA1751B7230A}" type="pres">
      <dgm:prSet presAssocID="{EC7301A1-86A0-4BAE-854A-F7C22D49E068}" presName="childNode1" presStyleLbl="bgAcc1" presStyleIdx="4" presStyleCnt="5" custScaleX="149859">
        <dgm:presLayoutVars>
          <dgm:bulletEnabled val="1"/>
        </dgm:presLayoutVars>
      </dgm:prSet>
      <dgm:spPr/>
    </dgm:pt>
    <dgm:pt modelId="{86C4D8A8-E0BE-4E7B-9844-1130EF118253}" type="pres">
      <dgm:prSet presAssocID="{EC7301A1-86A0-4BAE-854A-F7C22D49E068}" presName="childNode1tx" presStyleLbl="bgAcc1" presStyleIdx="4" presStyleCnt="5">
        <dgm:presLayoutVars>
          <dgm:bulletEnabled val="1"/>
        </dgm:presLayoutVars>
      </dgm:prSet>
      <dgm:spPr/>
    </dgm:pt>
    <dgm:pt modelId="{A0637544-D4D7-4B59-B575-2740C7544CB3}" type="pres">
      <dgm:prSet presAssocID="{EC7301A1-86A0-4BAE-854A-F7C22D49E068}" presName="parentNode1" presStyleLbl="node1" presStyleIdx="4" presStyleCnt="5" custLinFactNeighborX="8660" custLinFactNeighborY="11268">
        <dgm:presLayoutVars>
          <dgm:chMax val="1"/>
          <dgm:bulletEnabled val="1"/>
        </dgm:presLayoutVars>
      </dgm:prSet>
      <dgm:spPr/>
    </dgm:pt>
    <dgm:pt modelId="{87629C56-4B30-46FF-BCF1-B52270D519A6}" type="pres">
      <dgm:prSet presAssocID="{EC7301A1-86A0-4BAE-854A-F7C22D49E068}" presName="connSite1" presStyleCnt="0"/>
      <dgm:spPr/>
    </dgm:pt>
  </dgm:ptLst>
  <dgm:cxnLst>
    <dgm:cxn modelId="{0E664411-E449-4BEE-ABA7-794277B41A4D}" srcId="{14C3E172-D40F-4ADB-B38B-3F39CED6C9CD}" destId="{A53DC2B9-4E2D-4C89-B44A-ABBEEB11233D}" srcOrd="0" destOrd="0" parTransId="{2F35A20C-DCB9-4E05-BFC0-5C5825DBCAD0}" sibTransId="{ED5AB6AB-D562-490E-A285-3403DC9C677F}"/>
    <dgm:cxn modelId="{05367213-5D4C-4659-8C7A-51D68B51A357}" type="presOf" srcId="{A53DC2B9-4E2D-4C89-B44A-ABBEEB11233D}" destId="{93F84903-2379-4CFE-853A-CDD5F4BC3AAA}" srcOrd="0" destOrd="0" presId="urn:microsoft.com/office/officeart/2005/8/layout/hProcess4"/>
    <dgm:cxn modelId="{163E3517-F53C-4496-AFC3-74C2F5D3AD30}" type="presOf" srcId="{B892CCEA-F0C4-4BCE-B809-3A7B34D06A63}" destId="{AA32C922-B72F-4056-843D-66BBDAB90D66}" srcOrd="0" destOrd="0" presId="urn:microsoft.com/office/officeart/2005/8/layout/hProcess4"/>
    <dgm:cxn modelId="{5725A31D-2A5B-41C9-8A74-5BEAB044C5C6}" type="presOf" srcId="{12EF826B-DC46-46FE-BA2C-69DFE5AC9B06}" destId="{263961C3-AF17-4481-940F-410E2F7E3589}" srcOrd="0" destOrd="0" presId="urn:microsoft.com/office/officeart/2005/8/layout/hProcess4"/>
    <dgm:cxn modelId="{81D2BF22-7B8A-4DE9-B75A-A5CBF4044C5E}" type="presOf" srcId="{EC7301A1-86A0-4BAE-854A-F7C22D49E068}" destId="{A0637544-D4D7-4B59-B575-2740C7544CB3}" srcOrd="0" destOrd="0" presId="urn:microsoft.com/office/officeart/2005/8/layout/hProcess4"/>
    <dgm:cxn modelId="{1FBBFC3E-C7D8-4A7B-8943-6C05E64E4094}" type="presOf" srcId="{E1D8815F-3478-4AC7-8622-05AE4508419E}" destId="{B3ED9A8C-82D8-4936-9342-DA1751B7230A}" srcOrd="0" destOrd="0" presId="urn:microsoft.com/office/officeart/2005/8/layout/hProcess4"/>
    <dgm:cxn modelId="{5EC0E53F-229E-42AA-91D3-463D86AB0437}" type="presOf" srcId="{06175C89-B058-436A-900A-6812D2B15BA7}" destId="{07AEDC4A-7BA2-4D8A-A4CA-776C2714CEC2}" srcOrd="0" destOrd="0" presId="urn:microsoft.com/office/officeart/2005/8/layout/hProcess4"/>
    <dgm:cxn modelId="{D3CD775B-6A3A-439D-B4BB-7ACD8D2CA967}" type="presOf" srcId="{2FAEA2BE-C228-41B8-BE92-5F0F13C0697B}" destId="{8C275567-1C29-4927-800F-1D0119A6F68B}" srcOrd="1" destOrd="0" presId="urn:microsoft.com/office/officeart/2005/8/layout/hProcess4"/>
    <dgm:cxn modelId="{903F2042-57C1-4277-85A8-CE12B6E1C5CA}" type="presOf" srcId="{A53DC2B9-4E2D-4C89-B44A-ABBEEB11233D}" destId="{84132DFE-AC9F-468F-A813-2932C687E6FA}" srcOrd="1" destOrd="0" presId="urn:microsoft.com/office/officeart/2005/8/layout/hProcess4"/>
    <dgm:cxn modelId="{4D487F65-6211-415A-A33A-105421BE8AA3}" srcId="{D6233226-7B82-4438-B84E-2AD8075A433E}" destId="{C7F5AAEF-E86B-405D-ACB5-3FA3C59C97E2}" srcOrd="0" destOrd="0" parTransId="{CDBABF34-6470-4089-B221-9986775073A8}" sibTransId="{023E2D48-E32D-4911-91D5-E2929FAF0FE9}"/>
    <dgm:cxn modelId="{C4A08069-E3FC-4CA2-8222-8525661883BA}" type="presOf" srcId="{C2C4358B-6B71-4E9C-B2CD-975002841853}" destId="{1A413847-6860-46FE-9BBA-1AA8D1D56216}" srcOrd="0" destOrd="0" presId="urn:microsoft.com/office/officeart/2005/8/layout/hProcess4"/>
    <dgm:cxn modelId="{462B3470-DC1D-4BCF-A3CA-728EBD21BF46}" type="presOf" srcId="{C7F5AAEF-E86B-405D-ACB5-3FA3C59C97E2}" destId="{6B3183E5-A94D-4935-86C8-DDE1F69DE99F}" srcOrd="1" destOrd="0" presId="urn:microsoft.com/office/officeart/2005/8/layout/hProcess4"/>
    <dgm:cxn modelId="{181AD772-5DD5-431C-AF82-85A1EC33C68C}" type="presOf" srcId="{2FAEA2BE-C228-41B8-BE92-5F0F13C0697B}" destId="{69659EA7-5638-4070-8A94-C515B0D1940A}" srcOrd="0" destOrd="0" presId="urn:microsoft.com/office/officeart/2005/8/layout/hProcess4"/>
    <dgm:cxn modelId="{0A504F76-3633-4CC2-AA6B-A5B1202CB437}" srcId="{C2C4358B-6B71-4E9C-B2CD-975002841853}" destId="{12EF826B-DC46-46FE-BA2C-69DFE5AC9B06}" srcOrd="0" destOrd="0" parTransId="{DA28729A-5D56-446E-A529-02B157B4A995}" sibTransId="{0C6E319C-9C5D-498B-9515-BEF27B48D982}"/>
    <dgm:cxn modelId="{7424BB7A-77D6-48D2-A3A8-132E18B715A3}" type="presOf" srcId="{A9B102A9-C34A-4207-B524-299DCDD74877}" destId="{D3DE9369-0979-4933-8A24-62A6D38FDDD3}" srcOrd="0" destOrd="0" presId="urn:microsoft.com/office/officeart/2005/8/layout/hProcess4"/>
    <dgm:cxn modelId="{CFF39380-A248-450F-8027-D0F636E41D69}" srcId="{12EF826B-DC46-46FE-BA2C-69DFE5AC9B06}" destId="{B892CCEA-F0C4-4BCE-B809-3A7B34D06A63}" srcOrd="0" destOrd="0" parTransId="{65C3C2A3-D8AA-44E2-B0B3-6A7EF557CA17}" sibTransId="{E26164ED-D72B-4998-B254-E9EDB1C6A006}"/>
    <dgm:cxn modelId="{97B4D085-74A6-4B4C-9914-02A3F1AE4D00}" srcId="{C2C4358B-6B71-4E9C-B2CD-975002841853}" destId="{06175C89-B058-436A-900A-6812D2B15BA7}" srcOrd="1" destOrd="0" parTransId="{EA20B935-6DCD-4C82-B13C-99B52E615E3B}" sibTransId="{2CDC594A-7DCE-4A63-81A0-7612F5148E27}"/>
    <dgm:cxn modelId="{0B109791-6FD0-431A-A80C-D3A3240BEB4F}" type="presOf" srcId="{E1D8815F-3478-4AC7-8622-05AE4508419E}" destId="{86C4D8A8-E0BE-4E7B-9844-1130EF118253}" srcOrd="1" destOrd="0" presId="urn:microsoft.com/office/officeart/2005/8/layout/hProcess4"/>
    <dgm:cxn modelId="{1DDC5895-34E4-4AEA-9F9A-B9FC40825DE4}" type="presOf" srcId="{C7F5AAEF-E86B-405D-ACB5-3FA3C59C97E2}" destId="{A3DB875C-DF80-4643-A43B-857963A336BE}" srcOrd="0" destOrd="0" presId="urn:microsoft.com/office/officeart/2005/8/layout/hProcess4"/>
    <dgm:cxn modelId="{FB706FA1-AF0E-4071-B7F2-F801BE05C6CC}" srcId="{C2C4358B-6B71-4E9C-B2CD-975002841853}" destId="{D6233226-7B82-4438-B84E-2AD8075A433E}" srcOrd="3" destOrd="0" parTransId="{D036F1B5-5532-4227-9FEA-6E09589E229B}" sibTransId="{B31FBFA0-F203-43F7-8581-C84CB1D25E00}"/>
    <dgm:cxn modelId="{49585FA4-502D-4567-A002-3AD05C2D4DB5}" srcId="{EC7301A1-86A0-4BAE-854A-F7C22D49E068}" destId="{E1D8815F-3478-4AC7-8622-05AE4508419E}" srcOrd="0" destOrd="0" parTransId="{48D6C5A4-A05E-4FB4-ACD4-73B042889189}" sibTransId="{279469E5-ED35-4313-B956-4EEC0A14B65A}"/>
    <dgm:cxn modelId="{15C948A5-D394-4527-A0F4-A2CB7012C5A0}" srcId="{C2C4358B-6B71-4E9C-B2CD-975002841853}" destId="{EC7301A1-86A0-4BAE-854A-F7C22D49E068}" srcOrd="4" destOrd="0" parTransId="{D0D89717-6020-4B4A-946A-7E5283DDB3BB}" sibTransId="{8FDD08F6-515B-44F8-88D1-55563F9728FE}"/>
    <dgm:cxn modelId="{34C669AE-899F-4E8B-8564-6EE474CB55B0}" type="presOf" srcId="{14C3E172-D40F-4ADB-B38B-3F39CED6C9CD}" destId="{F73C7BF1-B7ED-46AC-A773-37A9F97B0DC9}" srcOrd="0" destOrd="0" presId="urn:microsoft.com/office/officeart/2005/8/layout/hProcess4"/>
    <dgm:cxn modelId="{7EE13FC1-6B9A-4214-B11A-D1117D9087DD}" type="presOf" srcId="{0C6E319C-9C5D-498B-9515-BEF27B48D982}" destId="{59E7AFDA-329F-44CC-92A5-55CB5BDA3CB5}" srcOrd="0" destOrd="0" presId="urn:microsoft.com/office/officeart/2005/8/layout/hProcess4"/>
    <dgm:cxn modelId="{028043CE-4181-416F-959E-5C56A22CC406}" type="presOf" srcId="{D6233226-7B82-4438-B84E-2AD8075A433E}" destId="{3973C179-5E8F-46CF-BC67-2D001AAB5B0D}" srcOrd="0" destOrd="0" presId="urn:microsoft.com/office/officeart/2005/8/layout/hProcess4"/>
    <dgm:cxn modelId="{7CFE2BD4-2EC5-4F6C-9341-99E626475533}" type="presOf" srcId="{2CDC594A-7DCE-4A63-81A0-7612F5148E27}" destId="{2CBE5472-3F81-42A4-B9B0-08BFFEF7E6E8}" srcOrd="0" destOrd="0" presId="urn:microsoft.com/office/officeart/2005/8/layout/hProcess4"/>
    <dgm:cxn modelId="{5E0408DE-A16F-4E58-BB00-AF9256C12E34}" type="presOf" srcId="{B892CCEA-F0C4-4BCE-B809-3A7B34D06A63}" destId="{EFBBF0DA-FA36-4551-9BB4-D0E6B7E70697}" srcOrd="1" destOrd="0" presId="urn:microsoft.com/office/officeart/2005/8/layout/hProcess4"/>
    <dgm:cxn modelId="{0D7369DF-DEAE-4428-9308-9418DAF98ECC}" srcId="{06175C89-B058-436A-900A-6812D2B15BA7}" destId="{2FAEA2BE-C228-41B8-BE92-5F0F13C0697B}" srcOrd="0" destOrd="0" parTransId="{F1143A30-A09F-4F16-92DA-5DD0F5CA2C85}" sibTransId="{CA0EDF16-0AFE-4E2D-8A0B-4F57C070FB2C}"/>
    <dgm:cxn modelId="{2CA03FEC-1F01-477B-99A7-6F47BBD72385}" type="presOf" srcId="{B31FBFA0-F203-43F7-8581-C84CB1D25E00}" destId="{C98D796F-C604-4F63-B9C7-AF1FB597869D}" srcOrd="0" destOrd="0" presId="urn:microsoft.com/office/officeart/2005/8/layout/hProcess4"/>
    <dgm:cxn modelId="{ED5C33FB-E5C1-4398-92C0-4A7EA239BDEE}" srcId="{C2C4358B-6B71-4E9C-B2CD-975002841853}" destId="{14C3E172-D40F-4ADB-B38B-3F39CED6C9CD}" srcOrd="2" destOrd="0" parTransId="{D2F8DDD6-3FAA-43C3-ABFF-79819FE88C1C}" sibTransId="{A9B102A9-C34A-4207-B524-299DCDD74877}"/>
    <dgm:cxn modelId="{7C179CA4-6284-4BE6-8439-315FBA695CDD}" type="presParOf" srcId="{1A413847-6860-46FE-9BBA-1AA8D1D56216}" destId="{B20BE40B-3B2F-471E-8D4D-627D73F2CC21}" srcOrd="0" destOrd="0" presId="urn:microsoft.com/office/officeart/2005/8/layout/hProcess4"/>
    <dgm:cxn modelId="{57CD0484-E66F-4219-BF77-F8425907650E}" type="presParOf" srcId="{1A413847-6860-46FE-9BBA-1AA8D1D56216}" destId="{BD1D5C8E-F74D-4789-AFAD-C334D94A0772}" srcOrd="1" destOrd="0" presId="urn:microsoft.com/office/officeart/2005/8/layout/hProcess4"/>
    <dgm:cxn modelId="{B00CDF88-127C-4F08-BD34-F8505275FE1A}" type="presParOf" srcId="{1A413847-6860-46FE-9BBA-1AA8D1D56216}" destId="{B3BAE084-575F-41EA-8C65-9BB10E08FEE8}" srcOrd="2" destOrd="0" presId="urn:microsoft.com/office/officeart/2005/8/layout/hProcess4"/>
    <dgm:cxn modelId="{4E1576EB-AD83-497E-9A75-9A0A3019C4A7}" type="presParOf" srcId="{B3BAE084-575F-41EA-8C65-9BB10E08FEE8}" destId="{C0A1E2D7-6979-4012-B6A0-7C72A2A95FBF}" srcOrd="0" destOrd="0" presId="urn:microsoft.com/office/officeart/2005/8/layout/hProcess4"/>
    <dgm:cxn modelId="{41643E7D-D973-4539-99BA-758B761A14AC}" type="presParOf" srcId="{C0A1E2D7-6979-4012-B6A0-7C72A2A95FBF}" destId="{F1055230-B6DB-4EBC-B072-262E0C7711E2}" srcOrd="0" destOrd="0" presId="urn:microsoft.com/office/officeart/2005/8/layout/hProcess4"/>
    <dgm:cxn modelId="{A6055AB8-1837-443E-AB2A-038FBACBC9C2}" type="presParOf" srcId="{C0A1E2D7-6979-4012-B6A0-7C72A2A95FBF}" destId="{AA32C922-B72F-4056-843D-66BBDAB90D66}" srcOrd="1" destOrd="0" presId="urn:microsoft.com/office/officeart/2005/8/layout/hProcess4"/>
    <dgm:cxn modelId="{8D1269BA-705A-4CEC-BF57-7306006C4359}" type="presParOf" srcId="{C0A1E2D7-6979-4012-B6A0-7C72A2A95FBF}" destId="{EFBBF0DA-FA36-4551-9BB4-D0E6B7E70697}" srcOrd="2" destOrd="0" presId="urn:microsoft.com/office/officeart/2005/8/layout/hProcess4"/>
    <dgm:cxn modelId="{4A6510DD-5CE1-48B0-AEFD-C69847C0A51B}" type="presParOf" srcId="{C0A1E2D7-6979-4012-B6A0-7C72A2A95FBF}" destId="{263961C3-AF17-4481-940F-410E2F7E3589}" srcOrd="3" destOrd="0" presId="urn:microsoft.com/office/officeart/2005/8/layout/hProcess4"/>
    <dgm:cxn modelId="{9B62EA8D-12FF-420D-8A75-3B6B58E3ACEC}" type="presParOf" srcId="{C0A1E2D7-6979-4012-B6A0-7C72A2A95FBF}" destId="{C928E790-7680-4471-B269-9AA7E017FC7C}" srcOrd="4" destOrd="0" presId="urn:microsoft.com/office/officeart/2005/8/layout/hProcess4"/>
    <dgm:cxn modelId="{2C9E8C3E-AE3F-4924-A23B-EDE5802C86FB}" type="presParOf" srcId="{B3BAE084-575F-41EA-8C65-9BB10E08FEE8}" destId="{59E7AFDA-329F-44CC-92A5-55CB5BDA3CB5}" srcOrd="1" destOrd="0" presId="urn:microsoft.com/office/officeart/2005/8/layout/hProcess4"/>
    <dgm:cxn modelId="{C4372328-E5DD-4725-A290-4CE561F8F557}" type="presParOf" srcId="{B3BAE084-575F-41EA-8C65-9BB10E08FEE8}" destId="{3590C4F4-232D-40B2-BEA9-12F6BFA61005}" srcOrd="2" destOrd="0" presId="urn:microsoft.com/office/officeart/2005/8/layout/hProcess4"/>
    <dgm:cxn modelId="{18A76EC3-2623-40FA-8BAA-88F8C717BE7E}" type="presParOf" srcId="{3590C4F4-232D-40B2-BEA9-12F6BFA61005}" destId="{84C4AFBA-C434-44D8-BEBD-CC43A678609F}" srcOrd="0" destOrd="0" presId="urn:microsoft.com/office/officeart/2005/8/layout/hProcess4"/>
    <dgm:cxn modelId="{653AB38C-BFA1-4C57-86B9-93D0C742BF54}" type="presParOf" srcId="{3590C4F4-232D-40B2-BEA9-12F6BFA61005}" destId="{69659EA7-5638-4070-8A94-C515B0D1940A}" srcOrd="1" destOrd="0" presId="urn:microsoft.com/office/officeart/2005/8/layout/hProcess4"/>
    <dgm:cxn modelId="{CBFDDA76-B62A-4DFC-AAC9-24F56DD606F7}" type="presParOf" srcId="{3590C4F4-232D-40B2-BEA9-12F6BFA61005}" destId="{8C275567-1C29-4927-800F-1D0119A6F68B}" srcOrd="2" destOrd="0" presId="urn:microsoft.com/office/officeart/2005/8/layout/hProcess4"/>
    <dgm:cxn modelId="{1A853371-EE59-408F-9AA7-EAF658C34988}" type="presParOf" srcId="{3590C4F4-232D-40B2-BEA9-12F6BFA61005}" destId="{07AEDC4A-7BA2-4D8A-A4CA-776C2714CEC2}" srcOrd="3" destOrd="0" presId="urn:microsoft.com/office/officeart/2005/8/layout/hProcess4"/>
    <dgm:cxn modelId="{7D519AED-A934-42DE-8E1E-6279327EAC16}" type="presParOf" srcId="{3590C4F4-232D-40B2-BEA9-12F6BFA61005}" destId="{842EE4EF-DB1A-4F65-8D7F-C52DDF738AD5}" srcOrd="4" destOrd="0" presId="urn:microsoft.com/office/officeart/2005/8/layout/hProcess4"/>
    <dgm:cxn modelId="{41DE33E8-FDC9-4783-8B85-11C06299C996}" type="presParOf" srcId="{B3BAE084-575F-41EA-8C65-9BB10E08FEE8}" destId="{2CBE5472-3F81-42A4-B9B0-08BFFEF7E6E8}" srcOrd="3" destOrd="0" presId="urn:microsoft.com/office/officeart/2005/8/layout/hProcess4"/>
    <dgm:cxn modelId="{5039F889-3BA0-4DAE-AC88-942AF9F61F2C}" type="presParOf" srcId="{B3BAE084-575F-41EA-8C65-9BB10E08FEE8}" destId="{470E7E2D-5172-4072-89BC-EEA175E27B91}" srcOrd="4" destOrd="0" presId="urn:microsoft.com/office/officeart/2005/8/layout/hProcess4"/>
    <dgm:cxn modelId="{128ECD3D-50EE-4EFE-9E2E-0554206B97BD}" type="presParOf" srcId="{470E7E2D-5172-4072-89BC-EEA175E27B91}" destId="{DA7362AC-6BB6-43D5-BE26-284ABFF7610B}" srcOrd="0" destOrd="0" presId="urn:microsoft.com/office/officeart/2005/8/layout/hProcess4"/>
    <dgm:cxn modelId="{C64E32D7-06F9-4F03-99DB-D4DA0DA9235E}" type="presParOf" srcId="{470E7E2D-5172-4072-89BC-EEA175E27B91}" destId="{93F84903-2379-4CFE-853A-CDD5F4BC3AAA}" srcOrd="1" destOrd="0" presId="urn:microsoft.com/office/officeart/2005/8/layout/hProcess4"/>
    <dgm:cxn modelId="{C7B852B9-E31B-4A2D-9726-FB71E827981B}" type="presParOf" srcId="{470E7E2D-5172-4072-89BC-EEA175E27B91}" destId="{84132DFE-AC9F-468F-A813-2932C687E6FA}" srcOrd="2" destOrd="0" presId="urn:microsoft.com/office/officeart/2005/8/layout/hProcess4"/>
    <dgm:cxn modelId="{2CBDA77F-9016-4A80-AA4A-6E13AFAC08C0}" type="presParOf" srcId="{470E7E2D-5172-4072-89BC-EEA175E27B91}" destId="{F73C7BF1-B7ED-46AC-A773-37A9F97B0DC9}" srcOrd="3" destOrd="0" presId="urn:microsoft.com/office/officeart/2005/8/layout/hProcess4"/>
    <dgm:cxn modelId="{20096314-4555-48DE-A808-DDCC2CEC86C8}" type="presParOf" srcId="{470E7E2D-5172-4072-89BC-EEA175E27B91}" destId="{BB37F636-9C94-479F-81D7-51FE8D36814E}" srcOrd="4" destOrd="0" presId="urn:microsoft.com/office/officeart/2005/8/layout/hProcess4"/>
    <dgm:cxn modelId="{D490B2B9-617E-4B19-A792-631B796DD946}" type="presParOf" srcId="{B3BAE084-575F-41EA-8C65-9BB10E08FEE8}" destId="{D3DE9369-0979-4933-8A24-62A6D38FDDD3}" srcOrd="5" destOrd="0" presId="urn:microsoft.com/office/officeart/2005/8/layout/hProcess4"/>
    <dgm:cxn modelId="{3E1072D6-0518-4D53-AA50-BDF774AF24F8}" type="presParOf" srcId="{B3BAE084-575F-41EA-8C65-9BB10E08FEE8}" destId="{65DA9EB9-5D68-4E86-ABD1-34C4E4CD7EE0}" srcOrd="6" destOrd="0" presId="urn:microsoft.com/office/officeart/2005/8/layout/hProcess4"/>
    <dgm:cxn modelId="{CF17258A-E11B-482B-873C-6BE2692F5788}" type="presParOf" srcId="{65DA9EB9-5D68-4E86-ABD1-34C4E4CD7EE0}" destId="{86C6235E-6BA6-4E2D-8975-AF9D095232C6}" srcOrd="0" destOrd="0" presId="urn:microsoft.com/office/officeart/2005/8/layout/hProcess4"/>
    <dgm:cxn modelId="{814B67EE-756A-46C8-B044-51F051B40ABF}" type="presParOf" srcId="{65DA9EB9-5D68-4E86-ABD1-34C4E4CD7EE0}" destId="{A3DB875C-DF80-4643-A43B-857963A336BE}" srcOrd="1" destOrd="0" presId="urn:microsoft.com/office/officeart/2005/8/layout/hProcess4"/>
    <dgm:cxn modelId="{BA66827A-85BE-456F-9967-3C39BAF5D11F}" type="presParOf" srcId="{65DA9EB9-5D68-4E86-ABD1-34C4E4CD7EE0}" destId="{6B3183E5-A94D-4935-86C8-DDE1F69DE99F}" srcOrd="2" destOrd="0" presId="urn:microsoft.com/office/officeart/2005/8/layout/hProcess4"/>
    <dgm:cxn modelId="{FBE01B88-BA3C-4E0B-A371-E16823356CDD}" type="presParOf" srcId="{65DA9EB9-5D68-4E86-ABD1-34C4E4CD7EE0}" destId="{3973C179-5E8F-46CF-BC67-2D001AAB5B0D}" srcOrd="3" destOrd="0" presId="urn:microsoft.com/office/officeart/2005/8/layout/hProcess4"/>
    <dgm:cxn modelId="{5A9F4F78-30D0-4E65-9BED-B0F04562B0C1}" type="presParOf" srcId="{65DA9EB9-5D68-4E86-ABD1-34C4E4CD7EE0}" destId="{78008D68-126F-4DF4-905F-58E0850CD357}" srcOrd="4" destOrd="0" presId="urn:microsoft.com/office/officeart/2005/8/layout/hProcess4"/>
    <dgm:cxn modelId="{B4C08B3B-BB3D-49DA-B8EF-3D23BEE511D3}" type="presParOf" srcId="{B3BAE084-575F-41EA-8C65-9BB10E08FEE8}" destId="{C98D796F-C604-4F63-B9C7-AF1FB597869D}" srcOrd="7" destOrd="0" presId="urn:microsoft.com/office/officeart/2005/8/layout/hProcess4"/>
    <dgm:cxn modelId="{C9886707-42E5-43FA-8ECF-CC4B719DCF92}" type="presParOf" srcId="{B3BAE084-575F-41EA-8C65-9BB10E08FEE8}" destId="{5FD67447-A990-409D-9F83-ACE6C74FA26B}" srcOrd="8" destOrd="0" presId="urn:microsoft.com/office/officeart/2005/8/layout/hProcess4"/>
    <dgm:cxn modelId="{5C391EF8-12E4-41E2-8FD3-DDFC651080A7}" type="presParOf" srcId="{5FD67447-A990-409D-9F83-ACE6C74FA26B}" destId="{AD16C408-62BE-4D7B-97C1-BA4FA30E723A}" srcOrd="0" destOrd="0" presId="urn:microsoft.com/office/officeart/2005/8/layout/hProcess4"/>
    <dgm:cxn modelId="{62B1E695-BDBB-4478-A1C2-197C965B1635}" type="presParOf" srcId="{5FD67447-A990-409D-9F83-ACE6C74FA26B}" destId="{B3ED9A8C-82D8-4936-9342-DA1751B7230A}" srcOrd="1" destOrd="0" presId="urn:microsoft.com/office/officeart/2005/8/layout/hProcess4"/>
    <dgm:cxn modelId="{274FE185-0475-40D6-9106-91D2AF46C206}" type="presParOf" srcId="{5FD67447-A990-409D-9F83-ACE6C74FA26B}" destId="{86C4D8A8-E0BE-4E7B-9844-1130EF118253}" srcOrd="2" destOrd="0" presId="urn:microsoft.com/office/officeart/2005/8/layout/hProcess4"/>
    <dgm:cxn modelId="{50E5EA60-71AF-4468-9EE0-A69B5663FB28}" type="presParOf" srcId="{5FD67447-A990-409D-9F83-ACE6C74FA26B}" destId="{A0637544-D4D7-4B59-B575-2740C7544CB3}" srcOrd="3" destOrd="0" presId="urn:microsoft.com/office/officeart/2005/8/layout/hProcess4"/>
    <dgm:cxn modelId="{3F5CCFB0-9A09-4711-9DD2-D4FCEA2E4D48}" type="presParOf" srcId="{5FD67447-A990-409D-9F83-ACE6C74FA26B}" destId="{87629C56-4B30-46FF-BCF1-B52270D519A6}"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6D58AF-117A-4394-A0E0-420D12A2B307}">
      <dsp:nvSpPr>
        <dsp:cNvPr id="0" name=""/>
        <dsp:cNvSpPr/>
      </dsp:nvSpPr>
      <dsp:spPr>
        <a:xfrm>
          <a:off x="0" y="0"/>
          <a:ext cx="5005193" cy="61223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s-ES" sz="3200" kern="1200" dirty="0">
              <a:latin typeface="+mn-lt"/>
            </a:rPr>
            <a:t>Solicitud</a:t>
          </a:r>
        </a:p>
      </dsp:txBody>
      <dsp:txXfrm>
        <a:off x="29887" y="29887"/>
        <a:ext cx="4945419" cy="552456"/>
      </dsp:txXfrm>
    </dsp:sp>
    <dsp:sp modelId="{8F5F9264-4BEB-4F69-BCE3-B60DE6A5B0BA}">
      <dsp:nvSpPr>
        <dsp:cNvPr id="0" name=""/>
        <dsp:cNvSpPr/>
      </dsp:nvSpPr>
      <dsp:spPr>
        <a:xfrm>
          <a:off x="0" y="696584"/>
          <a:ext cx="5005193" cy="4844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915" tIns="17780" rIns="99568" bIns="17780" numCol="1" spcCol="1270" anchor="t" anchorCtr="0">
          <a:noAutofit/>
        </a:bodyPr>
        <a:lstStyle/>
        <a:p>
          <a:pPr marL="114300" lvl="1" indent="-114300" algn="l" defTabSz="622300">
            <a:lnSpc>
              <a:spcPct val="90000"/>
            </a:lnSpc>
            <a:spcBef>
              <a:spcPct val="0"/>
            </a:spcBef>
            <a:spcAft>
              <a:spcPct val="20000"/>
            </a:spcAft>
            <a:buChar char="•"/>
          </a:pPr>
          <a:r>
            <a:rPr lang="es-CO" sz="1400" kern="1200" dirty="0">
              <a:latin typeface="+mn-lt"/>
            </a:rPr>
            <a:t>Aprobación para realizar el Incremento salarial para los cargos de la planta de personal de SAE y los trabajadores en misión </a:t>
          </a:r>
          <a:r>
            <a:rPr lang="es-ES" sz="1400" kern="1200" dirty="0">
              <a:latin typeface="+mn-lt"/>
              <a:ea typeface="+mn-ea"/>
              <a:cs typeface="+mn-cs"/>
            </a:rPr>
            <a:t>(Ar</a:t>
          </a:r>
          <a:r>
            <a:rPr lang="es-CO" sz="1400" kern="1200" dirty="0" err="1">
              <a:latin typeface="+mn-lt"/>
            </a:rPr>
            <a:t>tículo</a:t>
          </a:r>
          <a:r>
            <a:rPr lang="es-CO" sz="1400" kern="1200" dirty="0">
              <a:latin typeface="+mn-lt"/>
            </a:rPr>
            <a:t> 79 de la ley 50 de 1990 – Condiciones salariales iguales), de acuerdo al autorizado al SMMLV 2018.</a:t>
          </a:r>
          <a:endParaRPr lang="es-ES" sz="1400" kern="1200" dirty="0">
            <a:latin typeface="+mn-lt"/>
          </a:endParaRPr>
        </a:p>
      </dsp:txBody>
      <dsp:txXfrm>
        <a:off x="0" y="696584"/>
        <a:ext cx="5005193" cy="484463"/>
      </dsp:txXfrm>
    </dsp:sp>
    <dsp:sp modelId="{D0C85A76-DF8B-4026-9012-9A05C24B7EDA}">
      <dsp:nvSpPr>
        <dsp:cNvPr id="0" name=""/>
        <dsp:cNvSpPr/>
      </dsp:nvSpPr>
      <dsp:spPr>
        <a:xfrm>
          <a:off x="0" y="1833558"/>
          <a:ext cx="5005193" cy="56771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600200">
            <a:lnSpc>
              <a:spcPct val="90000"/>
            </a:lnSpc>
            <a:spcBef>
              <a:spcPct val="0"/>
            </a:spcBef>
            <a:spcAft>
              <a:spcPct val="35000"/>
            </a:spcAft>
            <a:buNone/>
          </a:pPr>
          <a:r>
            <a:rPr lang="es-ES" sz="3200" kern="1200" dirty="0">
              <a:latin typeface="+mn-lt"/>
              <a:ea typeface="+mn-ea"/>
              <a:cs typeface="+mn-cs"/>
            </a:rPr>
            <a:t>Presupuesto</a:t>
          </a:r>
        </a:p>
      </dsp:txBody>
      <dsp:txXfrm>
        <a:off x="27713" y="1861271"/>
        <a:ext cx="4949767" cy="512284"/>
      </dsp:txXfrm>
    </dsp:sp>
    <dsp:sp modelId="{F8C1726A-FA28-414B-A871-A061695273CC}">
      <dsp:nvSpPr>
        <dsp:cNvPr id="0" name=""/>
        <dsp:cNvSpPr/>
      </dsp:nvSpPr>
      <dsp:spPr>
        <a:xfrm>
          <a:off x="0" y="2551400"/>
          <a:ext cx="5005193" cy="920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915" tIns="17780" rIns="99568" bIns="17780" numCol="1" spcCol="1270" anchor="t" anchorCtr="0">
          <a:noAutofit/>
        </a:bodyPr>
        <a:lstStyle/>
        <a:p>
          <a:pPr marL="114300" lvl="1" indent="-114300" algn="l" defTabSz="622300">
            <a:lnSpc>
              <a:spcPct val="90000"/>
            </a:lnSpc>
            <a:spcBef>
              <a:spcPct val="0"/>
            </a:spcBef>
            <a:spcAft>
              <a:spcPct val="20000"/>
            </a:spcAft>
            <a:buChar char="•"/>
          </a:pPr>
          <a:r>
            <a:rPr lang="es-ES" sz="1400" b="0" kern="1200" dirty="0">
              <a:latin typeface="+mn-lt"/>
            </a:rPr>
            <a:t>Presupuesto Planta Directa 2018 (*):                $27.143.000.000</a:t>
          </a:r>
        </a:p>
        <a:p>
          <a:pPr marL="114300" lvl="1" indent="-114300" algn="l" defTabSz="622300">
            <a:lnSpc>
              <a:spcPct val="90000"/>
            </a:lnSpc>
            <a:spcBef>
              <a:spcPct val="0"/>
            </a:spcBef>
            <a:spcAft>
              <a:spcPct val="20000"/>
            </a:spcAft>
            <a:buChar char="•"/>
          </a:pPr>
          <a:r>
            <a:rPr lang="es-ES" sz="1400" b="0" kern="1200" dirty="0">
              <a:latin typeface="+mn-lt"/>
            </a:rPr>
            <a:t>Costo Nómina con incremento del 5.9%:         $ </a:t>
          </a:r>
          <a:r>
            <a:rPr lang="es-CO" sz="1400" b="0" i="0" u="none" kern="1200" dirty="0">
              <a:latin typeface="+mn-lt"/>
            </a:rPr>
            <a:t>26.642.459.235</a:t>
          </a:r>
          <a:endParaRPr lang="es-ES" sz="1400" b="0" kern="1200" dirty="0">
            <a:latin typeface="+mn-lt"/>
          </a:endParaRPr>
        </a:p>
        <a:p>
          <a:pPr marL="114300" lvl="1" indent="-114300" algn="l" defTabSz="622300">
            <a:lnSpc>
              <a:spcPct val="90000"/>
            </a:lnSpc>
            <a:spcBef>
              <a:spcPct val="0"/>
            </a:spcBef>
            <a:spcAft>
              <a:spcPct val="20000"/>
            </a:spcAft>
            <a:buChar char="•"/>
          </a:pPr>
          <a:r>
            <a:rPr lang="es-ES" sz="1400" b="0" kern="1200" dirty="0">
              <a:latin typeface="+mn-lt"/>
            </a:rPr>
            <a:t>Diferencia:                                                                   $ </a:t>
          </a:r>
          <a:r>
            <a:rPr lang="es-CO" sz="1400" b="0" i="0" u="none" kern="1200" dirty="0">
              <a:latin typeface="+mn-lt"/>
            </a:rPr>
            <a:t>500.540.765</a:t>
          </a:r>
          <a:endParaRPr lang="es-ES" sz="1400" b="0" kern="1200" dirty="0">
            <a:latin typeface="+mn-lt"/>
          </a:endParaRPr>
        </a:p>
      </dsp:txBody>
      <dsp:txXfrm>
        <a:off x="0" y="2551400"/>
        <a:ext cx="5005193" cy="9208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1D35A9-0AC2-44BC-993D-CFBCE6E858A9}">
      <dsp:nvSpPr>
        <dsp:cNvPr id="0" name=""/>
        <dsp:cNvSpPr/>
      </dsp:nvSpPr>
      <dsp:spPr>
        <a:xfrm>
          <a:off x="0" y="141905"/>
          <a:ext cx="5770906" cy="85995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7886" tIns="145796" rIns="447886" bIns="78232" numCol="1" spcCol="1270" anchor="t" anchorCtr="0">
          <a:noAutofit/>
        </a:bodyPr>
        <a:lstStyle/>
        <a:p>
          <a:pPr marL="57150" lvl="1" indent="-57150" algn="just" defTabSz="488950">
            <a:lnSpc>
              <a:spcPct val="90000"/>
            </a:lnSpc>
            <a:spcBef>
              <a:spcPct val="0"/>
            </a:spcBef>
            <a:spcAft>
              <a:spcPct val="15000"/>
            </a:spcAft>
            <a:buChar char="•"/>
          </a:pPr>
          <a:r>
            <a:rPr lang="es-CO" sz="1100" b="0" kern="1200" dirty="0">
              <a:effectLst/>
            </a:rPr>
            <a:t>Adicionar el contrato cuyo objeto es “Contratar una (1) Empresa de Servicios Temporales – EST – que preste el servicio especializado de administración de personal en misión, requeridos por la SAE SAS, de conformidad con los términos de la invitación y la propuesta presentada.” </a:t>
          </a:r>
          <a:endParaRPr lang="es-ES" sz="1100" kern="1200" dirty="0"/>
        </a:p>
      </dsp:txBody>
      <dsp:txXfrm>
        <a:off x="0" y="141905"/>
        <a:ext cx="5770906" cy="859950"/>
      </dsp:txXfrm>
    </dsp:sp>
    <dsp:sp modelId="{3A1A9AEF-835F-4DD8-BC5D-7B0C9391F93A}">
      <dsp:nvSpPr>
        <dsp:cNvPr id="0" name=""/>
        <dsp:cNvSpPr/>
      </dsp:nvSpPr>
      <dsp:spPr>
        <a:xfrm>
          <a:off x="288545" y="38585"/>
          <a:ext cx="4039634" cy="20664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689" tIns="0" rIns="152689" bIns="0" numCol="1" spcCol="1270" anchor="ctr" anchorCtr="0">
          <a:noAutofit/>
        </a:bodyPr>
        <a:lstStyle/>
        <a:p>
          <a:pPr marL="0" lvl="0" indent="0" algn="l" defTabSz="533400">
            <a:lnSpc>
              <a:spcPct val="90000"/>
            </a:lnSpc>
            <a:spcBef>
              <a:spcPct val="0"/>
            </a:spcBef>
            <a:spcAft>
              <a:spcPct val="35000"/>
            </a:spcAft>
            <a:buNone/>
          </a:pPr>
          <a:r>
            <a:rPr lang="es-CO" sz="1200" b="1" kern="1200" dirty="0">
              <a:effectLst/>
            </a:rPr>
            <a:t>OBJETO</a:t>
          </a:r>
          <a:endParaRPr lang="es-ES" sz="1200" b="1" kern="1200" dirty="0"/>
        </a:p>
      </dsp:txBody>
      <dsp:txXfrm>
        <a:off x="298632" y="48672"/>
        <a:ext cx="4019460" cy="186466"/>
      </dsp:txXfrm>
    </dsp:sp>
    <dsp:sp modelId="{B39EF566-E0E6-40C6-AB23-3E191B9359B6}">
      <dsp:nvSpPr>
        <dsp:cNvPr id="0" name=""/>
        <dsp:cNvSpPr/>
      </dsp:nvSpPr>
      <dsp:spPr>
        <a:xfrm>
          <a:off x="0" y="1142975"/>
          <a:ext cx="5770906" cy="1808099"/>
        </a:xfrm>
        <a:prstGeom prst="rect">
          <a:avLst/>
        </a:prstGeom>
        <a:solidFill>
          <a:schemeClr val="lt1">
            <a:alpha val="90000"/>
            <a:hueOff val="0"/>
            <a:satOff val="0"/>
            <a:lumOff val="0"/>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7886" tIns="145796" rIns="447886" bIns="85344" numCol="1" spcCol="1270" anchor="t" anchorCtr="0">
          <a:noAutofit/>
        </a:bodyPr>
        <a:lstStyle/>
        <a:p>
          <a:pPr marL="114300" lvl="1" indent="-114300" algn="just" defTabSz="533400">
            <a:lnSpc>
              <a:spcPct val="90000"/>
            </a:lnSpc>
            <a:spcBef>
              <a:spcPct val="0"/>
            </a:spcBef>
            <a:spcAft>
              <a:spcPct val="15000"/>
            </a:spcAft>
            <a:buChar char="•"/>
          </a:pPr>
          <a:r>
            <a:rPr lang="es-ES" sz="1200" b="0" kern="1200" dirty="0"/>
            <a:t>En diciembre de 2017 se autorizó adicionar el contrato en $ 256.165.123, lo que correspondía a 45 días autorizados, se han ejecutado a 28 de febrero el 83% de los recursos, esto es $212.000.000, con un saldo de $ 44.000.000 aprox.</a:t>
          </a:r>
          <a:endParaRPr lang="es-ES" sz="1200" b="1" kern="1200" dirty="0"/>
        </a:p>
        <a:p>
          <a:pPr marL="114300" lvl="1" indent="-114300" algn="just" defTabSz="533400">
            <a:lnSpc>
              <a:spcPct val="90000"/>
            </a:lnSpc>
            <a:spcBef>
              <a:spcPct val="0"/>
            </a:spcBef>
            <a:spcAft>
              <a:spcPct val="15000"/>
            </a:spcAft>
            <a:buChar char="•"/>
          </a:pPr>
          <a:r>
            <a:rPr lang="es-ES" sz="1200" b="0" kern="1200" dirty="0"/>
            <a:t>Para cubrir la </a:t>
          </a:r>
          <a:r>
            <a:rPr lang="es-ES" sz="1200" kern="1200" dirty="0"/>
            <a:t>nómina del mes de marzo se hace necesario adicionar del saldo del monto aprobado para FARC ($ 248.753.688), la suma de </a:t>
          </a:r>
          <a:r>
            <a:rPr lang="es-ES" sz="1200" b="1" kern="1200" dirty="0"/>
            <a:t>$ 160.000.000, </a:t>
          </a:r>
          <a:r>
            <a:rPr lang="es-ES" sz="1200" b="0" kern="1200" dirty="0"/>
            <a:t>quedando un excedente de $87.000.000 aproximadamente que serán aplicados a la nueva contratación con los recursos que sean aprobados. </a:t>
          </a:r>
        </a:p>
      </dsp:txBody>
      <dsp:txXfrm>
        <a:off x="0" y="1142975"/>
        <a:ext cx="5770906" cy="1808099"/>
      </dsp:txXfrm>
    </dsp:sp>
    <dsp:sp modelId="{9CD159FC-A0B0-406F-BE9F-7E0EDD981A68}">
      <dsp:nvSpPr>
        <dsp:cNvPr id="0" name=""/>
        <dsp:cNvSpPr/>
      </dsp:nvSpPr>
      <dsp:spPr>
        <a:xfrm>
          <a:off x="288545" y="1039655"/>
          <a:ext cx="4039634" cy="206640"/>
        </a:xfrm>
        <a:prstGeom prst="round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689" tIns="0" rIns="152689" bIns="0" numCol="1" spcCol="1270" anchor="ctr" anchorCtr="0">
          <a:noAutofit/>
        </a:bodyPr>
        <a:lstStyle/>
        <a:p>
          <a:pPr marL="0" lvl="0" indent="0" algn="just" defTabSz="533400">
            <a:lnSpc>
              <a:spcPct val="90000"/>
            </a:lnSpc>
            <a:spcBef>
              <a:spcPct val="0"/>
            </a:spcBef>
            <a:spcAft>
              <a:spcPct val="35000"/>
            </a:spcAft>
            <a:buNone/>
          </a:pPr>
          <a:r>
            <a:rPr lang="es-CO" sz="1200" b="1" kern="1200" dirty="0">
              <a:effectLst/>
            </a:rPr>
            <a:t>VALOR DE LA ADICIÓN PROYECTO COLOMBIA EN PAZ</a:t>
          </a:r>
          <a:endParaRPr lang="es-ES" sz="1200" b="1" kern="1200" dirty="0"/>
        </a:p>
      </dsp:txBody>
      <dsp:txXfrm>
        <a:off x="298632" y="1049742"/>
        <a:ext cx="4019460" cy="186466"/>
      </dsp:txXfrm>
    </dsp:sp>
    <dsp:sp modelId="{5EFDAA24-A9B0-45B6-B414-9451469B15E9}">
      <dsp:nvSpPr>
        <dsp:cNvPr id="0" name=""/>
        <dsp:cNvSpPr/>
      </dsp:nvSpPr>
      <dsp:spPr>
        <a:xfrm>
          <a:off x="0" y="3058993"/>
          <a:ext cx="5770906" cy="1631700"/>
        </a:xfrm>
        <a:prstGeom prst="rect">
          <a:avLst/>
        </a:prstGeom>
        <a:solidFill>
          <a:schemeClr val="lt1">
            <a:alpha val="90000"/>
            <a:hueOff val="0"/>
            <a:satOff val="0"/>
            <a:lumOff val="0"/>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7886" tIns="145796" rIns="447886" bIns="85344" numCol="1" spcCol="1270" anchor="t" anchorCtr="0">
          <a:noAutofit/>
        </a:bodyPr>
        <a:lstStyle/>
        <a:p>
          <a:pPr marL="114300" lvl="1" indent="-114300" algn="just" defTabSz="533400">
            <a:lnSpc>
              <a:spcPct val="90000"/>
            </a:lnSpc>
            <a:spcBef>
              <a:spcPct val="0"/>
            </a:spcBef>
            <a:spcAft>
              <a:spcPct val="15000"/>
            </a:spcAft>
            <a:buChar char="•"/>
          </a:pPr>
          <a:r>
            <a:rPr lang="es-ES" sz="1200" b="1" kern="1200" dirty="0">
              <a:latin typeface="+mn-lt"/>
              <a:ea typeface="+mn-ea"/>
              <a:cs typeface="+mn-cs"/>
            </a:rPr>
            <a:t>$ 130.000.000</a:t>
          </a:r>
          <a:r>
            <a:rPr lang="es-ES" sz="1200" b="1" kern="1200" dirty="0">
              <a:latin typeface="+mn-lt"/>
            </a:rPr>
            <a:t> </a:t>
          </a:r>
          <a:r>
            <a:rPr lang="es-ES" sz="1200" kern="1200" dirty="0">
              <a:latin typeface="+mn-lt"/>
            </a:rPr>
            <a:t>– Trabajadores en misión </a:t>
          </a:r>
          <a:r>
            <a:rPr lang="es-ES" sz="1200" kern="1200" dirty="0">
              <a:latin typeface="+mn-lt"/>
              <a:ea typeface="+mn-ea"/>
              <a:cs typeface="+mn-cs"/>
            </a:rPr>
            <a:t>requeridos para atender las labores ocasionales, accidentales o transitorias, los reemplazos de personal en vacaciones, en uso de licencia, en incapacidad por enfermedad o maternidad y los incrementos en la prestación de servicios, por el mes de marzo de 2018.</a:t>
          </a:r>
        </a:p>
        <a:p>
          <a:pPr marL="114300" lvl="1" indent="-114300" algn="just" defTabSz="533400">
            <a:lnSpc>
              <a:spcPct val="90000"/>
            </a:lnSpc>
            <a:spcBef>
              <a:spcPct val="0"/>
            </a:spcBef>
            <a:spcAft>
              <a:spcPct val="15000"/>
            </a:spcAft>
            <a:buChar char="•"/>
          </a:pPr>
          <a:r>
            <a:rPr lang="es-CO" sz="1200" dirty="0">
              <a:latin typeface="+mn-lt"/>
            </a:rPr>
            <a:t> En el mes de enero aumentaron los planes de choque (Comercial y Mejoramiento de Contraloría), incrementando el costo de la facturación en un 33%, agotando los recursos disponibles para el mes de marzo de 2018.</a:t>
          </a:r>
          <a:endParaRPr lang="es-ES" sz="1200" kern="1200" dirty="0">
            <a:latin typeface="+mn-lt"/>
            <a:ea typeface="+mn-ea"/>
            <a:cs typeface="+mn-cs"/>
          </a:endParaRPr>
        </a:p>
      </dsp:txBody>
      <dsp:txXfrm>
        <a:off x="0" y="3058993"/>
        <a:ext cx="5770906" cy="1631700"/>
      </dsp:txXfrm>
    </dsp:sp>
    <dsp:sp modelId="{740806EC-4257-4D61-AB86-C59AFB3FAAE3}">
      <dsp:nvSpPr>
        <dsp:cNvPr id="0" name=""/>
        <dsp:cNvSpPr/>
      </dsp:nvSpPr>
      <dsp:spPr>
        <a:xfrm>
          <a:off x="288545" y="2988875"/>
          <a:ext cx="4872404" cy="176189"/>
        </a:xfrm>
        <a:prstGeom prst="round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689" tIns="0" rIns="152689" bIns="0" numCol="1" spcCol="1270" anchor="ctr" anchorCtr="0">
          <a:noAutofit/>
        </a:bodyPr>
        <a:lstStyle/>
        <a:p>
          <a:pPr marL="0" lvl="0" indent="0" algn="just" defTabSz="533400">
            <a:lnSpc>
              <a:spcPct val="90000"/>
            </a:lnSpc>
            <a:spcBef>
              <a:spcPct val="0"/>
            </a:spcBef>
            <a:spcAft>
              <a:spcPct val="35000"/>
            </a:spcAft>
            <a:buNone/>
          </a:pPr>
          <a:r>
            <a:rPr lang="es-CO" sz="1200" b="1" kern="1200" dirty="0">
              <a:effectLst/>
            </a:rPr>
            <a:t>VALOR DE LA ADICIÓN TRABAJADORES EN MISION REQUERIDOS</a:t>
          </a:r>
          <a:endParaRPr lang="es-ES" sz="1200" kern="1200" dirty="0">
            <a:latin typeface="Calibri"/>
            <a:ea typeface="+mn-ea"/>
            <a:cs typeface="+mn-cs"/>
          </a:endParaRPr>
        </a:p>
      </dsp:txBody>
      <dsp:txXfrm>
        <a:off x="297146" y="2997476"/>
        <a:ext cx="4855202" cy="158987"/>
      </dsp:txXfrm>
    </dsp:sp>
    <dsp:sp modelId="{CF584F40-A8A8-4F3B-8807-76C9E92B9F52}">
      <dsp:nvSpPr>
        <dsp:cNvPr id="0" name=""/>
        <dsp:cNvSpPr/>
      </dsp:nvSpPr>
      <dsp:spPr>
        <a:xfrm>
          <a:off x="0" y="4834564"/>
          <a:ext cx="5770906" cy="407925"/>
        </a:xfrm>
        <a:prstGeom prst="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7886" tIns="145796" rIns="447886" bIns="85344" numCol="1" spcCol="1270" anchor="t" anchorCtr="0">
          <a:noAutofit/>
        </a:bodyPr>
        <a:lstStyle/>
        <a:p>
          <a:pPr marL="114300" lvl="1" indent="-114300" algn="just" defTabSz="533400">
            <a:lnSpc>
              <a:spcPct val="90000"/>
            </a:lnSpc>
            <a:spcBef>
              <a:spcPct val="0"/>
            </a:spcBef>
            <a:spcAft>
              <a:spcPct val="15000"/>
            </a:spcAft>
            <a:buChar char="•"/>
          </a:pPr>
          <a:r>
            <a:rPr lang="es-CO" sz="1200" b="0" kern="1200" dirty="0">
              <a:effectLst/>
            </a:rPr>
            <a:t>El plazo de ejecución se mantiene.</a:t>
          </a:r>
          <a:endParaRPr lang="es-ES" sz="1200" kern="1200" dirty="0"/>
        </a:p>
      </dsp:txBody>
      <dsp:txXfrm>
        <a:off x="0" y="4834564"/>
        <a:ext cx="5770906" cy="407925"/>
      </dsp:txXfrm>
    </dsp:sp>
    <dsp:sp modelId="{0F66E3AE-1DCB-4A4E-97DC-62B479D577C5}">
      <dsp:nvSpPr>
        <dsp:cNvPr id="0" name=""/>
        <dsp:cNvSpPr/>
      </dsp:nvSpPr>
      <dsp:spPr>
        <a:xfrm>
          <a:off x="288545" y="4731244"/>
          <a:ext cx="4039634" cy="20664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689" tIns="0" rIns="152689" bIns="0" numCol="1" spcCol="1270" anchor="ctr" anchorCtr="0">
          <a:noAutofit/>
        </a:bodyPr>
        <a:lstStyle/>
        <a:p>
          <a:pPr marL="0" lvl="0" indent="0" algn="l" defTabSz="533400">
            <a:lnSpc>
              <a:spcPct val="90000"/>
            </a:lnSpc>
            <a:spcBef>
              <a:spcPct val="0"/>
            </a:spcBef>
            <a:spcAft>
              <a:spcPct val="35000"/>
            </a:spcAft>
            <a:buNone/>
          </a:pPr>
          <a:r>
            <a:rPr lang="es-CO" sz="1200" b="1" kern="1200" dirty="0">
              <a:effectLst/>
            </a:rPr>
            <a:t>PLAZO DE EJECUCIÓN Y VIGENCIA DEL CONTRATO</a:t>
          </a:r>
          <a:endParaRPr lang="es-ES" sz="1200" b="1" kern="1200" dirty="0"/>
        </a:p>
      </dsp:txBody>
      <dsp:txXfrm>
        <a:off x="298632" y="4741331"/>
        <a:ext cx="4019460" cy="1864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32C922-B72F-4056-843D-66BBDAB90D66}">
      <dsp:nvSpPr>
        <dsp:cNvPr id="0" name=""/>
        <dsp:cNvSpPr/>
      </dsp:nvSpPr>
      <dsp:spPr>
        <a:xfrm>
          <a:off x="372" y="2127343"/>
          <a:ext cx="1549124" cy="1013383"/>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71450" lvl="1" indent="-171450" algn="l" defTabSz="711200">
            <a:lnSpc>
              <a:spcPct val="90000"/>
            </a:lnSpc>
            <a:spcBef>
              <a:spcPct val="0"/>
            </a:spcBef>
            <a:spcAft>
              <a:spcPct val="15000"/>
            </a:spcAft>
            <a:buChar char="•"/>
          </a:pPr>
          <a:r>
            <a:rPr lang="es-ES" sz="1600" kern="1200" dirty="0"/>
            <a:t>FCP - Giro $5.000.000.000 millones </a:t>
          </a:r>
        </a:p>
      </dsp:txBody>
      <dsp:txXfrm>
        <a:off x="23693" y="2150664"/>
        <a:ext cx="1502482" cy="749587"/>
      </dsp:txXfrm>
    </dsp:sp>
    <dsp:sp modelId="{59E7AFDA-329F-44CC-92A5-55CB5BDA3CB5}">
      <dsp:nvSpPr>
        <dsp:cNvPr id="0" name=""/>
        <dsp:cNvSpPr/>
      </dsp:nvSpPr>
      <dsp:spPr>
        <a:xfrm>
          <a:off x="859677" y="2385596"/>
          <a:ext cx="1327196" cy="1327196"/>
        </a:xfrm>
        <a:prstGeom prst="leftCircularArrow">
          <a:avLst>
            <a:gd name="adj1" fmla="val 2678"/>
            <a:gd name="adj2" fmla="val 325851"/>
            <a:gd name="adj3" fmla="val 2101361"/>
            <a:gd name="adj4" fmla="val 9024489"/>
            <a:gd name="adj5" fmla="val 3124"/>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63961C3-AF17-4481-940F-410E2F7E3589}">
      <dsp:nvSpPr>
        <dsp:cNvPr id="0" name=""/>
        <dsp:cNvSpPr/>
      </dsp:nvSpPr>
      <dsp:spPr>
        <a:xfrm>
          <a:off x="433641" y="2923573"/>
          <a:ext cx="1092137" cy="434307"/>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4 de enero</a:t>
          </a:r>
        </a:p>
      </dsp:txBody>
      <dsp:txXfrm>
        <a:off x="446361" y="2936293"/>
        <a:ext cx="1066697" cy="408867"/>
      </dsp:txXfrm>
    </dsp:sp>
    <dsp:sp modelId="{69659EA7-5638-4070-8A94-C515B0D1940A}">
      <dsp:nvSpPr>
        <dsp:cNvPr id="0" name=""/>
        <dsp:cNvSpPr/>
      </dsp:nvSpPr>
      <dsp:spPr>
        <a:xfrm>
          <a:off x="1718721" y="2127343"/>
          <a:ext cx="1228654" cy="1013383"/>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2483469"/>
              <a:satOff val="9953"/>
              <a:lumOff val="21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71450" lvl="1" indent="-171450" algn="just" defTabSz="711200">
            <a:lnSpc>
              <a:spcPct val="90000"/>
            </a:lnSpc>
            <a:spcBef>
              <a:spcPct val="0"/>
            </a:spcBef>
            <a:spcAft>
              <a:spcPct val="15000"/>
            </a:spcAft>
            <a:buChar char="•"/>
          </a:pPr>
          <a:r>
            <a:rPr lang="es-ES" sz="1600" kern="1200" dirty="0"/>
            <a:t>Definición de Objeto y Alcance </a:t>
          </a:r>
        </a:p>
      </dsp:txBody>
      <dsp:txXfrm>
        <a:off x="1742042" y="2367817"/>
        <a:ext cx="1182012" cy="749587"/>
      </dsp:txXfrm>
    </dsp:sp>
    <dsp:sp modelId="{2CBE5472-3F81-42A4-B9B0-08BFFEF7E6E8}">
      <dsp:nvSpPr>
        <dsp:cNvPr id="0" name=""/>
        <dsp:cNvSpPr/>
      </dsp:nvSpPr>
      <dsp:spPr>
        <a:xfrm>
          <a:off x="2396457" y="1418802"/>
          <a:ext cx="1799009" cy="1799009"/>
        </a:xfrm>
        <a:prstGeom prst="circularArrow">
          <a:avLst>
            <a:gd name="adj1" fmla="val 1975"/>
            <a:gd name="adj2" fmla="val 236529"/>
            <a:gd name="adj3" fmla="val 19510108"/>
            <a:gd name="adj4" fmla="val 12497658"/>
            <a:gd name="adj5" fmla="val 2305"/>
          </a:avLst>
        </a:prstGeom>
        <a:solidFill>
          <a:schemeClr val="accent5">
            <a:hueOff val="-3311292"/>
            <a:satOff val="13270"/>
            <a:lumOff val="287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AEDC4A-7BA2-4D8A-A4CA-776C2714CEC2}">
      <dsp:nvSpPr>
        <dsp:cNvPr id="0" name=""/>
        <dsp:cNvSpPr/>
      </dsp:nvSpPr>
      <dsp:spPr>
        <a:xfrm>
          <a:off x="1991756" y="1910189"/>
          <a:ext cx="1092137" cy="434307"/>
        </a:xfrm>
        <a:prstGeom prst="roundRect">
          <a:avLst>
            <a:gd name="adj" fmla="val 10000"/>
          </a:avLst>
        </a:prstGeom>
        <a:solidFill>
          <a:schemeClr val="accent5">
            <a:hueOff val="-2483469"/>
            <a:satOff val="9953"/>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Enero</a:t>
          </a:r>
        </a:p>
      </dsp:txBody>
      <dsp:txXfrm>
        <a:off x="2004476" y="1922909"/>
        <a:ext cx="1066697" cy="408867"/>
      </dsp:txXfrm>
    </dsp:sp>
    <dsp:sp modelId="{93F84903-2379-4CFE-853A-CDD5F4BC3AAA}">
      <dsp:nvSpPr>
        <dsp:cNvPr id="0" name=""/>
        <dsp:cNvSpPr/>
      </dsp:nvSpPr>
      <dsp:spPr>
        <a:xfrm>
          <a:off x="3253118" y="2093435"/>
          <a:ext cx="1822832" cy="1013383"/>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ES" sz="1500" kern="1200" dirty="0"/>
            <a:t>Envío de comunicaciones para Estudio de Mercado</a:t>
          </a:r>
        </a:p>
      </dsp:txBody>
      <dsp:txXfrm>
        <a:off x="3276439" y="2116756"/>
        <a:ext cx="1776190" cy="749587"/>
      </dsp:txXfrm>
    </dsp:sp>
    <dsp:sp modelId="{D3DE9369-0979-4933-8A24-62A6D38FDDD3}">
      <dsp:nvSpPr>
        <dsp:cNvPr id="0" name=""/>
        <dsp:cNvSpPr/>
      </dsp:nvSpPr>
      <dsp:spPr>
        <a:xfrm>
          <a:off x="4378881" y="2422225"/>
          <a:ext cx="1317999" cy="1317999"/>
        </a:xfrm>
        <a:prstGeom prst="leftCircularArrow">
          <a:avLst>
            <a:gd name="adj1" fmla="val 2696"/>
            <a:gd name="adj2" fmla="val 328268"/>
            <a:gd name="adj3" fmla="val 1916962"/>
            <a:gd name="adj4" fmla="val 8837673"/>
            <a:gd name="adj5" fmla="val 3146"/>
          </a:avLst>
        </a:prstGeom>
        <a:solidFill>
          <a:schemeClr val="accent5">
            <a:hueOff val="-6622584"/>
            <a:satOff val="26541"/>
            <a:lumOff val="575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73C7BF1-B7ED-46AC-A773-37A9F97B0DC9}">
      <dsp:nvSpPr>
        <dsp:cNvPr id="0" name=""/>
        <dsp:cNvSpPr/>
      </dsp:nvSpPr>
      <dsp:spPr>
        <a:xfrm>
          <a:off x="3969686" y="2982187"/>
          <a:ext cx="1092137" cy="434307"/>
        </a:xfrm>
        <a:prstGeom prst="roundRect">
          <a:avLst>
            <a:gd name="adj" fmla="val 10000"/>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22 Enero</a:t>
          </a:r>
        </a:p>
      </dsp:txBody>
      <dsp:txXfrm>
        <a:off x="3982406" y="2994907"/>
        <a:ext cx="1066697" cy="408867"/>
      </dsp:txXfrm>
    </dsp:sp>
    <dsp:sp modelId="{A3DB875C-DF80-4643-A43B-857963A336BE}">
      <dsp:nvSpPr>
        <dsp:cNvPr id="0" name=""/>
        <dsp:cNvSpPr/>
      </dsp:nvSpPr>
      <dsp:spPr>
        <a:xfrm>
          <a:off x="5245175" y="2127343"/>
          <a:ext cx="1228654" cy="1013383"/>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7450407"/>
              <a:satOff val="29858"/>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s-ES" sz="1500" kern="1200" dirty="0"/>
            <a:t>Mesas de Trabajo con Fiduciarias</a:t>
          </a:r>
        </a:p>
      </dsp:txBody>
      <dsp:txXfrm>
        <a:off x="5268496" y="2367817"/>
        <a:ext cx="1182012" cy="749587"/>
      </dsp:txXfrm>
    </dsp:sp>
    <dsp:sp modelId="{C98D796F-C604-4F63-B9C7-AF1FB597869D}">
      <dsp:nvSpPr>
        <dsp:cNvPr id="0" name=""/>
        <dsp:cNvSpPr/>
      </dsp:nvSpPr>
      <dsp:spPr>
        <a:xfrm>
          <a:off x="6036324" y="1309785"/>
          <a:ext cx="1809158" cy="1809158"/>
        </a:xfrm>
        <a:prstGeom prst="circularArrow">
          <a:avLst>
            <a:gd name="adj1" fmla="val 1964"/>
            <a:gd name="adj2" fmla="val 235143"/>
            <a:gd name="adj3" fmla="val 19589346"/>
            <a:gd name="adj4" fmla="val 12575511"/>
            <a:gd name="adj5" fmla="val 2292"/>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973C179-5E8F-46CF-BC67-2D001AAB5B0D}">
      <dsp:nvSpPr>
        <dsp:cNvPr id="0" name=""/>
        <dsp:cNvSpPr/>
      </dsp:nvSpPr>
      <dsp:spPr>
        <a:xfrm>
          <a:off x="5518209" y="1910189"/>
          <a:ext cx="1092137" cy="434307"/>
        </a:xfrm>
        <a:prstGeom prst="roundRect">
          <a:avLst>
            <a:gd name="adj" fmla="val 10000"/>
          </a:avLst>
        </a:prstGeom>
        <a:solidFill>
          <a:schemeClr val="accent5">
            <a:hueOff val="-7450407"/>
            <a:satOff val="29858"/>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ES" sz="1600" kern="1200" dirty="0">
              <a:solidFill>
                <a:schemeClr val="tx1"/>
              </a:solidFill>
            </a:rPr>
            <a:t>Del 1 al 7 de Febrero</a:t>
          </a:r>
        </a:p>
      </dsp:txBody>
      <dsp:txXfrm>
        <a:off x="5530929" y="1922909"/>
        <a:ext cx="1066697" cy="408867"/>
      </dsp:txXfrm>
    </dsp:sp>
    <dsp:sp modelId="{B3ED9A8C-82D8-4936-9342-DA1751B7230A}">
      <dsp:nvSpPr>
        <dsp:cNvPr id="0" name=""/>
        <dsp:cNvSpPr/>
      </dsp:nvSpPr>
      <dsp:spPr>
        <a:xfrm>
          <a:off x="6779571" y="2127343"/>
          <a:ext cx="1841249" cy="1013383"/>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22300">
            <a:lnSpc>
              <a:spcPct val="90000"/>
            </a:lnSpc>
            <a:spcBef>
              <a:spcPct val="0"/>
            </a:spcBef>
            <a:spcAft>
              <a:spcPct val="15000"/>
            </a:spcAft>
            <a:buChar char="•"/>
          </a:pPr>
          <a:r>
            <a:rPr lang="es-ES" sz="1400" kern="1200" dirty="0"/>
            <a:t>Reunión de Supervisión. Revisión de inquietudes de las fiduciarias.</a:t>
          </a:r>
        </a:p>
      </dsp:txBody>
      <dsp:txXfrm>
        <a:off x="6802892" y="2150664"/>
        <a:ext cx="1794607" cy="749587"/>
      </dsp:txXfrm>
    </dsp:sp>
    <dsp:sp modelId="{A0637544-D4D7-4B59-B575-2740C7544CB3}">
      <dsp:nvSpPr>
        <dsp:cNvPr id="0" name=""/>
        <dsp:cNvSpPr/>
      </dsp:nvSpPr>
      <dsp:spPr>
        <a:xfrm>
          <a:off x="7453482" y="2972510"/>
          <a:ext cx="1092137" cy="434307"/>
        </a:xfrm>
        <a:prstGeom prst="roundRect">
          <a:avLst>
            <a:gd name="adj" fmla="val 1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ES" sz="1600" kern="1200" dirty="0">
              <a:solidFill>
                <a:schemeClr val="tx1"/>
              </a:solidFill>
            </a:rPr>
            <a:t>12 de Febrero</a:t>
          </a:r>
        </a:p>
      </dsp:txBody>
      <dsp:txXfrm>
        <a:off x="7466202" y="2985230"/>
        <a:ext cx="1066697" cy="40886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7597C3B-84BF-4EAF-954C-508DADC89969}" type="datetimeFigureOut">
              <a:rPr lang="es-CO" smtClean="0"/>
              <a:t>30/11/2018</a:t>
            </a:fld>
            <a:endParaRPr lang="es-CO"/>
          </a:p>
        </p:txBody>
      </p:sp>
      <p:sp>
        <p:nvSpPr>
          <p:cNvPr id="4" name="Marcador de pie de página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5" name="Marcador de número de diapositiva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ED9D211-8EFC-42F5-96BE-5DF98CD014D6}" type="slidenum">
              <a:rPr lang="es-CO" smtClean="0"/>
              <a:t>‹Nº›</a:t>
            </a:fld>
            <a:endParaRPr lang="es-CO"/>
          </a:p>
        </p:txBody>
      </p:sp>
    </p:spTree>
    <p:extLst>
      <p:ext uri="{BB962C8B-B14F-4D97-AF65-F5344CB8AC3E}">
        <p14:creationId xmlns:p14="http://schemas.microsoft.com/office/powerpoint/2010/main" val="38222766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6E06975-7C1A-45E7-B21F-7773B537FD77}" type="datetimeFigureOut">
              <a:rPr lang="es-CO" smtClean="0"/>
              <a:t>30/11/2018</a:t>
            </a:fld>
            <a:endParaRPr lang="es-CO"/>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CO"/>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6CD0F50-6CB3-46E1-B0B1-0841C1D9753C}" type="slidenum">
              <a:rPr lang="es-CO" smtClean="0"/>
              <a:t>‹Nº›</a:t>
            </a:fld>
            <a:endParaRPr lang="es-CO"/>
          </a:p>
        </p:txBody>
      </p:sp>
    </p:spTree>
    <p:extLst>
      <p:ext uri="{BB962C8B-B14F-4D97-AF65-F5344CB8AC3E}">
        <p14:creationId xmlns:p14="http://schemas.microsoft.com/office/powerpoint/2010/main" val="1664582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717550" y="1162050"/>
            <a:ext cx="5575300" cy="3136900"/>
          </a:xfrm>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E37A5C90-BED1-42EF-B689-03839305455B}" type="slidenum">
              <a:rPr lang="es-CO" smtClean="0"/>
              <a:t>1</a:t>
            </a:fld>
            <a:endParaRPr lang="es-CO"/>
          </a:p>
        </p:txBody>
      </p:sp>
    </p:spTree>
    <p:extLst>
      <p:ext uri="{BB962C8B-B14F-4D97-AF65-F5344CB8AC3E}">
        <p14:creationId xmlns:p14="http://schemas.microsoft.com/office/powerpoint/2010/main" val="1124689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62</a:t>
            </a:fld>
            <a:endParaRPr lang="es-CO" dirty="0"/>
          </a:p>
        </p:txBody>
      </p:sp>
    </p:spTree>
    <p:extLst>
      <p:ext uri="{BB962C8B-B14F-4D97-AF65-F5344CB8AC3E}">
        <p14:creationId xmlns:p14="http://schemas.microsoft.com/office/powerpoint/2010/main" val="745178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63</a:t>
            </a:fld>
            <a:endParaRPr lang="es-CO" dirty="0"/>
          </a:p>
        </p:txBody>
      </p:sp>
    </p:spTree>
    <p:extLst>
      <p:ext uri="{BB962C8B-B14F-4D97-AF65-F5344CB8AC3E}">
        <p14:creationId xmlns:p14="http://schemas.microsoft.com/office/powerpoint/2010/main" val="4179186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64</a:t>
            </a:fld>
            <a:endParaRPr lang="es-CO" dirty="0"/>
          </a:p>
        </p:txBody>
      </p:sp>
    </p:spTree>
    <p:extLst>
      <p:ext uri="{BB962C8B-B14F-4D97-AF65-F5344CB8AC3E}">
        <p14:creationId xmlns:p14="http://schemas.microsoft.com/office/powerpoint/2010/main" val="4079196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65</a:t>
            </a:fld>
            <a:endParaRPr lang="es-CO" dirty="0"/>
          </a:p>
        </p:txBody>
      </p:sp>
    </p:spTree>
    <p:extLst>
      <p:ext uri="{BB962C8B-B14F-4D97-AF65-F5344CB8AC3E}">
        <p14:creationId xmlns:p14="http://schemas.microsoft.com/office/powerpoint/2010/main" val="3241133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66</a:t>
            </a:fld>
            <a:endParaRPr lang="es-CO" dirty="0"/>
          </a:p>
        </p:txBody>
      </p:sp>
    </p:spTree>
    <p:extLst>
      <p:ext uri="{BB962C8B-B14F-4D97-AF65-F5344CB8AC3E}">
        <p14:creationId xmlns:p14="http://schemas.microsoft.com/office/powerpoint/2010/main" val="3807331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30/11/2018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30/11/2018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30/11/2018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30/11/2018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30/11/2018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30/11/2018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30/11/2018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228428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927151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6991768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799089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70315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053404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109288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264640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560180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120042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8207830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5364"/>
            <a:ext cx="12192000" cy="6888727"/>
          </a:xfrm>
          <a:prstGeom prst="rect">
            <a:avLst/>
          </a:prstGeom>
        </p:spPr>
      </p:pic>
    </p:spTree>
    <p:extLst>
      <p:ext uri="{BB962C8B-B14F-4D97-AF65-F5344CB8AC3E}">
        <p14:creationId xmlns:p14="http://schemas.microsoft.com/office/powerpoint/2010/main" val="38146146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3822243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9340098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6800264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413358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6145197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5229632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493441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1826420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538443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654702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342413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5364"/>
            <a:ext cx="12192000" cy="6888727"/>
          </a:xfrm>
          <a:prstGeom prst="rect">
            <a:avLst/>
          </a:prstGeom>
        </p:spPr>
      </p:pic>
    </p:spTree>
    <p:extLst>
      <p:ext uri="{BB962C8B-B14F-4D97-AF65-F5344CB8AC3E}">
        <p14:creationId xmlns:p14="http://schemas.microsoft.com/office/powerpoint/2010/main" val="3641337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3.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2.jpe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30/11/2018</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email">
            <a:extLst>
              <a:ext uri="{28A0092B-C50C-407E-A947-70E740481C1C}">
                <a14:useLocalDpi xmlns:a14="http://schemas.microsoft.com/office/drawing/2010/main"/>
              </a:ext>
            </a:extLst>
          </a:blip>
          <a:srcRect/>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solidFill>
                <a:prstClr val="black">
                  <a:tint val="75000"/>
                </a:prstClr>
              </a:solidFill>
            </a:endParaRPr>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pic>
        <p:nvPicPr>
          <p:cNvPr id="8" name="Imagen 7"/>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6846371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email">
            <a:extLst>
              <a:ext uri="{28A0092B-C50C-407E-A947-70E740481C1C}">
                <a14:useLocalDpi xmlns:a14="http://schemas.microsoft.com/office/drawing/2010/main"/>
              </a:ext>
            </a:extLst>
          </a:blip>
          <a:srcRect/>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pPr/>
              <a:t>‹Nº›</a:t>
            </a:fld>
            <a:endParaRPr lang="es-ES" dirty="0"/>
          </a:p>
        </p:txBody>
      </p:sp>
      <p:pic>
        <p:nvPicPr>
          <p:cNvPr id="8" name="Imagen 7"/>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209103811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slide" Target="slide8.xml"/><Relationship Id="rId4" Type="http://schemas.openxmlformats.org/officeDocument/2006/relationships/slide" Target="slide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slide" Target="slide14.xml"/><Relationship Id="rId5" Type="http://schemas.openxmlformats.org/officeDocument/2006/relationships/slide" Target="slide13.xml"/><Relationship Id="rId4" Type="http://schemas.openxmlformats.org/officeDocument/2006/relationships/slide" Target="slide1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slide" Target="slide20.xml"/><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slide" Target="slide19.xml"/><Relationship Id="rId5" Type="http://schemas.openxmlformats.org/officeDocument/2006/relationships/slide" Target="slide17.xml"/><Relationship Id="rId4" Type="http://schemas.openxmlformats.org/officeDocument/2006/relationships/slide" Target="slide1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3.emf"/><Relationship Id="rId4" Type="http://schemas.openxmlformats.org/officeDocument/2006/relationships/image" Target="../media/image12.emf"/></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5.emf"/><Relationship Id="rId4" Type="http://schemas.openxmlformats.org/officeDocument/2006/relationships/image" Target="../media/image14.emf"/></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slide" Target="slide26.xml"/><Relationship Id="rId5" Type="http://schemas.openxmlformats.org/officeDocument/2006/relationships/image" Target="../media/image17.emf"/><Relationship Id="rId4" Type="http://schemas.openxmlformats.org/officeDocument/2006/relationships/image" Target="../media/image16.emf"/></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slide" Target="slide30.xml"/><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slide" Target="slide29.xml"/><Relationship Id="rId5" Type="http://schemas.openxmlformats.org/officeDocument/2006/relationships/slide" Target="slide28.xml"/><Relationship Id="rId4" Type="http://schemas.openxmlformats.org/officeDocument/2006/relationships/image" Target="../media/image18.emf"/></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9.emf"/></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image" Target="../media/image22.emf"/><Relationship Id="rId5" Type="http://schemas.openxmlformats.org/officeDocument/2006/relationships/image" Target="../media/image21.emf"/><Relationship Id="rId4" Type="http://schemas.openxmlformats.org/officeDocument/2006/relationships/image" Target="../media/image20.emf"/></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5" Type="http://schemas.openxmlformats.org/officeDocument/2006/relationships/image" Target="../media/image24.emf"/><Relationship Id="rId4" Type="http://schemas.openxmlformats.org/officeDocument/2006/relationships/image" Target="../media/image23.emf"/></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slide" Target="slide38.xml"/><Relationship Id="rId5" Type="http://schemas.openxmlformats.org/officeDocument/2006/relationships/image" Target="../media/image26.emf"/><Relationship Id="rId4" Type="http://schemas.openxmlformats.org/officeDocument/2006/relationships/image" Target="../media/image25.emf"/></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slide" Target="slide42.xml"/><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slide" Target="slide41.xml"/><Relationship Id="rId5" Type="http://schemas.openxmlformats.org/officeDocument/2006/relationships/slide" Target="slide40.xml"/><Relationship Id="rId4" Type="http://schemas.openxmlformats.org/officeDocument/2006/relationships/image" Target="../media/image27.emf"/></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28.emf"/></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29.emf"/></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30.emf"/></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31.emf"/></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32.emf"/></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3.emf"/><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35.emf"/><Relationship Id="rId4" Type="http://schemas.openxmlformats.org/officeDocument/2006/relationships/image" Target="../media/image34.emf"/></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6.emf"/><Relationship Id="rId1" Type="http://schemas.openxmlformats.org/officeDocument/2006/relationships/slideLayout" Target="../slideLayouts/slideLayout1.xml"/><Relationship Id="rId5" Type="http://schemas.openxmlformats.org/officeDocument/2006/relationships/slide" Target="slide59.xml"/><Relationship Id="rId4" Type="http://schemas.openxmlformats.org/officeDocument/2006/relationships/image" Target="../media/image10.jpeg"/></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38.emf"/><Relationship Id="rId4" Type="http://schemas.openxmlformats.org/officeDocument/2006/relationships/image" Target="../media/image37.emf"/></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40.emf"/><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39.emf"/><Relationship Id="rId5" Type="http://schemas.openxmlformats.org/officeDocument/2006/relationships/slide" Target="slide65.xml"/><Relationship Id="rId4" Type="http://schemas.openxmlformats.org/officeDocument/2006/relationships/slide" Target="slide63.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1.emf"/><Relationship Id="rId1" Type="http://schemas.openxmlformats.org/officeDocument/2006/relationships/slideLayout" Target="../slideLayouts/slideLayout1.xml"/><Relationship Id="rId5" Type="http://schemas.openxmlformats.org/officeDocument/2006/relationships/image" Target="../media/image42.emf"/><Relationship Id="rId4" Type="http://schemas.openxmlformats.org/officeDocument/2006/relationships/image" Target="../media/image11.png"/></Relationships>
</file>

<file path=ppt/slides/_rels/slide3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44.emf"/><Relationship Id="rId4" Type="http://schemas.openxmlformats.org/officeDocument/2006/relationships/image" Target="../media/image43.emf"/></Relationships>
</file>

<file path=ppt/slides/_rels/slide3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45.emf"/></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1.png"/><Relationship Id="rId7" Type="http://schemas.openxmlformats.org/officeDocument/2006/relationships/diagramColors" Target="../diagrams/colors1.xml"/><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46.jpeg"/></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48.emf"/><Relationship Id="rId4" Type="http://schemas.openxmlformats.org/officeDocument/2006/relationships/image" Target="../media/image47.emf"/></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49.emf"/></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50.emf"/></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51.emf"/></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52.emf"/></Relationships>
</file>

<file path=ppt/slides/_rels/slide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53.emf"/></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54.emf"/></Relationships>
</file>

<file path=ppt/slides/_rels/slide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1.png"/><Relationship Id="rId7" Type="http://schemas.openxmlformats.org/officeDocument/2006/relationships/diagramColors" Target="../diagrams/colors2.xml"/><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9.png"/><Relationship Id="rId4" Type="http://schemas.openxmlformats.org/officeDocument/2006/relationships/image" Target="../media/image8.jpeg"/></Relationships>
</file>

<file path=ppt/slides/_rels/slide6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6.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58.jpeg"/><Relationship Id="rId4" Type="http://schemas.openxmlformats.org/officeDocument/2006/relationships/image" Target="../media/image57.jpeg"/></Relationships>
</file>

<file path=ppt/slides/_rels/slide64.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9.png"/><Relationship Id="rId7" Type="http://schemas.openxmlformats.org/officeDocument/2006/relationships/image" Target="../media/image6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9.png"/><Relationship Id="rId4" Type="http://schemas.openxmlformats.org/officeDocument/2006/relationships/image" Target="../media/image8.jpeg"/><Relationship Id="rId9" Type="http://schemas.openxmlformats.org/officeDocument/2006/relationships/image" Target="../media/image62.jpeg"/></Relationships>
</file>

<file path=ppt/slides/_rels/slide65.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64.pn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9.png"/><Relationship Id="rId4" Type="http://schemas.openxmlformats.org/officeDocument/2006/relationships/image" Target="../media/image8.jpeg"/></Relationships>
</file>

<file path=ppt/slides/_rels/slide6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7.png"/></Relationships>
</file>

<file path=ppt/slides/_rels/slide6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6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1.xml"/><Relationship Id="rId5" Type="http://schemas.openxmlformats.org/officeDocument/2006/relationships/image" Target="../media/image72.jpeg"/><Relationship Id="rId4" Type="http://schemas.openxmlformats.org/officeDocument/2006/relationships/image" Target="../media/image71.jpeg"/></Relationships>
</file>

<file path=ppt/slides/_rels/slide7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png"/><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76.jpeg"/><Relationship Id="rId4" Type="http://schemas.openxmlformats.org/officeDocument/2006/relationships/image" Target="../media/image75.jpeg"/></Relationships>
</file>

<file path=ppt/slides/_rels/slide7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3.png"/><Relationship Id="rId1" Type="http://schemas.openxmlformats.org/officeDocument/2006/relationships/slideLayout" Target="../slideLayouts/slideLayout1.xml"/><Relationship Id="rId4" Type="http://schemas.openxmlformats.org/officeDocument/2006/relationships/image" Target="../media/image69.png"/></Relationships>
</file>

<file path=ppt/slides/_rels/slide7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3.png"/><Relationship Id="rId1" Type="http://schemas.openxmlformats.org/officeDocument/2006/relationships/slideLayout" Target="../slideLayouts/slideLayout1.xml"/><Relationship Id="rId4" Type="http://schemas.openxmlformats.org/officeDocument/2006/relationships/image" Target="../media/image69.png"/></Relationships>
</file>

<file path=ppt/slides/_rels/slide7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3.png"/><Relationship Id="rId1" Type="http://schemas.openxmlformats.org/officeDocument/2006/relationships/slideLayout" Target="../slideLayouts/slideLayout1.xml"/><Relationship Id="rId4" Type="http://schemas.openxmlformats.org/officeDocument/2006/relationships/image" Target="../media/image69.png"/></Relationships>
</file>

<file path=ppt/slides/_rels/slide7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3.png"/><Relationship Id="rId1" Type="http://schemas.openxmlformats.org/officeDocument/2006/relationships/slideLayout" Target="../slideLayouts/slideLayout1.xml"/><Relationship Id="rId4" Type="http://schemas.openxmlformats.org/officeDocument/2006/relationships/image" Target="../media/image69.png"/></Relationships>
</file>

<file path=ppt/slides/_rels/slide7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73.png"/><Relationship Id="rId1" Type="http://schemas.openxmlformats.org/officeDocument/2006/relationships/slideLayout" Target="../slideLayouts/slideLayout1.xml"/><Relationship Id="rId4" Type="http://schemas.openxmlformats.org/officeDocument/2006/relationships/image" Target="../media/image69.png"/></Relationships>
</file>

<file path=ppt/slides/_rels/slide7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xml"/><Relationship Id="rId4" Type="http://schemas.openxmlformats.org/officeDocument/2006/relationships/image" Target="../media/image69.png"/></Relationships>
</file>

<file path=ppt/slides/_rels/slide7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1.xml"/><Relationship Id="rId4" Type="http://schemas.openxmlformats.org/officeDocument/2006/relationships/image" Target="../media/image86.png"/></Relationships>
</file>

<file path=ppt/slides/_rels/slide80.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5.png"/><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7.png"/></Relationships>
</file>

<file path=ppt/slides/_rels/slide8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7.png"/></Relationships>
</file>

<file path=ppt/slides/_rels/slide9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7.png"/></Relationships>
</file>

<file path=ppt/slides/_rels/slide9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2.jpeg"/><Relationship Id="rId1" Type="http://schemas.openxmlformats.org/officeDocument/2006/relationships/slideLayout" Target="../slideLayouts/slideLayout1.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png"/></Relationships>
</file>

<file path=ppt/slides/_rels/slide9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2.jpeg"/><Relationship Id="rId1" Type="http://schemas.openxmlformats.org/officeDocument/2006/relationships/slideLayout" Target="../slideLayouts/slideLayout1.xml"/><Relationship Id="rId5" Type="http://schemas.openxmlformats.org/officeDocument/2006/relationships/image" Target="../media/image97.jpeg"/><Relationship Id="rId4" Type="http://schemas.openxmlformats.org/officeDocument/2006/relationships/image" Target="../media/image96.jpeg"/></Relationships>
</file>

<file path=ppt/slides/_rels/slide9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2.jpeg"/><Relationship Id="rId1" Type="http://schemas.openxmlformats.org/officeDocument/2006/relationships/slideLayout" Target="../slideLayouts/slideLayout1.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9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2.jpe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2.jpe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image" Target="../media/image92.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02.emf"/></Relationships>
</file>

<file path=ppt/slides/_rels/slide101.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image" Target="../media/image92.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04.emf"/></Relationships>
</file>

<file path=ppt/slides/_rels/slide102.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image" Target="../media/image92.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06.emf"/></Relationships>
</file>

<file path=ppt/slides/_rels/slide103.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image" Target="../media/image92.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08.emf"/></Relationships>
</file>

<file path=ppt/slides/_rels/slide10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92.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5.x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image" Target="../media/image92.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11.emf"/></Relationships>
</file>

<file path=ppt/slides/_rels/slide106.xml.rels><?xml version="1.0" encoding="UTF-8" standalone="yes"?>
<Relationships xmlns="http://schemas.openxmlformats.org/package/2006/relationships"><Relationship Id="rId3" Type="http://schemas.openxmlformats.org/officeDocument/2006/relationships/image" Target="../media/image112.emf"/><Relationship Id="rId2" Type="http://schemas.openxmlformats.org/officeDocument/2006/relationships/image" Target="../media/image92.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13.emf"/></Relationships>
</file>

<file path=ppt/slides/_rels/slide10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92.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7.png"/></Relationships>
</file>

<file path=ppt/slides/_rels/slide10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eg"/><Relationship Id="rId1" Type="http://schemas.openxmlformats.org/officeDocument/2006/relationships/slideLayout" Target="../slideLayouts/slideLayout1.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s-04.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Marcador de número de diapositiva 5"/>
          <p:cNvSpPr>
            <a:spLocks noGrp="1"/>
          </p:cNvSpPr>
          <p:nvPr>
            <p:ph type="sldNum" sz="quarter" idx="12"/>
          </p:nvPr>
        </p:nvSpPr>
        <p:spPr/>
        <p:txBody>
          <a:bodyPr/>
          <a:lstStyle/>
          <a:p>
            <a:fld id="{8F70F9DA-11E8-C347-B57A-A65ED631A843}" type="slidenum">
              <a:rPr lang="es-ES" smtClean="0"/>
              <a:t>1</a:t>
            </a:fld>
            <a:endParaRPr lang="es-ES"/>
          </a:p>
        </p:txBody>
      </p:sp>
      <p:sp>
        <p:nvSpPr>
          <p:cNvPr id="5" name="CuadroTexto 4"/>
          <p:cNvSpPr txBox="1"/>
          <p:nvPr/>
        </p:nvSpPr>
        <p:spPr>
          <a:xfrm>
            <a:off x="2667003" y="4978485"/>
            <a:ext cx="6857999" cy="392415"/>
          </a:xfrm>
          <a:prstGeom prst="rect">
            <a:avLst/>
          </a:prstGeom>
          <a:noFill/>
        </p:spPr>
        <p:txBody>
          <a:bodyPr wrap="square" lIns="68580" tIns="34290" rIns="68580" bIns="34290">
            <a:spAutoFit/>
          </a:bodyPr>
          <a:lstStyle>
            <a:defPPr>
              <a:defRPr lang="es-ES"/>
            </a:defPPr>
            <a:lvl1pPr algn="ctr">
              <a:defRPr sz="3200" b="1" u="sng">
                <a:ln w="10541" cmpd="sng">
                  <a:solidFill>
                    <a:srgbClr val="7D7D7D">
                      <a:tint val="100000"/>
                      <a:shade val="100000"/>
                      <a:satMod val="110000"/>
                    </a:srgbClr>
                  </a:solidFill>
                  <a:prstDash val="solid"/>
                </a:ln>
                <a:solidFill>
                  <a:schemeClr val="accent1">
                    <a:lumMod val="50000"/>
                  </a:schemeClr>
                </a:solidFill>
                <a:effectLst>
                  <a:outerShdw blurRad="38100" dist="38100" dir="2700000" algn="tl">
                    <a:srgbClr val="000000">
                      <a:alpha val="43137"/>
                    </a:srgbClr>
                  </a:outerShdw>
                </a:effectLst>
                <a:latin typeface="Arial Narrow" pitchFamily="34" charset="0"/>
              </a:defRPr>
            </a:lvl1pPr>
          </a:lstStyle>
          <a:p>
            <a:r>
              <a:rPr lang="es-ES" sz="2100" dirty="0">
                <a:solidFill>
                  <a:schemeClr val="bg1"/>
                </a:solidFill>
              </a:rPr>
              <a:t>JUNTA DIRECTIVA 148</a:t>
            </a:r>
          </a:p>
        </p:txBody>
      </p:sp>
      <p:sp>
        <p:nvSpPr>
          <p:cNvPr id="7" name="CuadroTexto 5"/>
          <p:cNvSpPr txBox="1"/>
          <p:nvPr/>
        </p:nvSpPr>
        <p:spPr>
          <a:xfrm>
            <a:off x="3031527" y="5713583"/>
            <a:ext cx="6043830" cy="300082"/>
          </a:xfrm>
          <a:prstGeom prst="rect">
            <a:avLst/>
          </a:prstGeom>
          <a:noFill/>
        </p:spPr>
        <p:txBody>
          <a:bodyPr wrap="square" rtlCol="0">
            <a:spAutoFit/>
          </a:bodyPr>
          <a:lstStyle/>
          <a:p>
            <a:pPr algn="ctr"/>
            <a:r>
              <a:rPr lang="es-ES" sz="1350" b="1" dirty="0">
                <a:solidFill>
                  <a:schemeClr val="bg1">
                    <a:lumMod val="85000"/>
                  </a:schemeClr>
                </a:solidFill>
                <a:latin typeface="Lato Bold"/>
                <a:cs typeface="Lato Bold"/>
              </a:rPr>
              <a:t>Febrero 28 de 2018</a:t>
            </a:r>
          </a:p>
        </p:txBody>
      </p:sp>
    </p:spTree>
    <p:extLst>
      <p:ext uri="{BB962C8B-B14F-4D97-AF65-F5344CB8AC3E}">
        <p14:creationId xmlns:p14="http://schemas.microsoft.com/office/powerpoint/2010/main" val="1752830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006899" y="2079385"/>
            <a:ext cx="10447888" cy="465851"/>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2363773" y="1333410"/>
            <a:ext cx="9485720" cy="8987076"/>
          </a:xfrm>
          <a:prstGeom prst="rect">
            <a:avLst/>
          </a:prstGeom>
          <a:noFill/>
        </p:spPr>
        <p:txBody>
          <a:bodyPr wrap="square" rtlCol="0">
            <a:spAutoFit/>
          </a:bodyPr>
          <a:lstStyle/>
          <a:p>
            <a:pPr marL="342900" lvl="0" indent="-342900">
              <a:buFont typeface="+mj-lt"/>
              <a:buAutoNum type="arabicPeriod"/>
            </a:pPr>
            <a:r>
              <a:rPr lang="es-ES" sz="2400" dirty="0"/>
              <a:t>Verificación del Quorum.</a:t>
            </a:r>
            <a:endParaRPr lang="es-CO" sz="2400" dirty="0"/>
          </a:p>
          <a:p>
            <a:pPr marL="342900" lvl="0" indent="-342900">
              <a:buFont typeface="+mj-lt"/>
              <a:buAutoNum type="arabicPeriod"/>
            </a:pPr>
            <a:r>
              <a:rPr lang="es-ES" sz="2400" dirty="0"/>
              <a:t>Aprobación del orden del día</a:t>
            </a:r>
            <a:endParaRPr lang="es-CO" sz="2400" dirty="0"/>
          </a:p>
          <a:p>
            <a:pPr marL="342900" lvl="0" indent="-342900">
              <a:buFont typeface="+mj-lt"/>
              <a:buAutoNum type="arabicPeriod"/>
            </a:pPr>
            <a:r>
              <a:rPr lang="es-ES" sz="2400" dirty="0">
                <a:solidFill>
                  <a:schemeClr val="bg1"/>
                </a:solidFill>
              </a:rPr>
              <a:t>Comité Financiero</a:t>
            </a:r>
            <a:endParaRPr lang="es-CO" sz="2400" dirty="0">
              <a:solidFill>
                <a:schemeClr val="bg1"/>
              </a:solidFill>
            </a:endParaRPr>
          </a:p>
          <a:p>
            <a:pPr marL="457200" lvl="0" indent="-457200">
              <a:buFont typeface="+mj-lt"/>
              <a:buAutoNum type="arabicPeriod"/>
            </a:pPr>
            <a:r>
              <a:rPr lang="es-ES" sz="2400" dirty="0"/>
              <a:t>Seguimiento Bienes FARC</a:t>
            </a:r>
            <a:endParaRPr lang="es-CO" sz="2400" dirty="0"/>
          </a:p>
          <a:p>
            <a:pPr marL="457200" lvl="0" indent="-457200">
              <a:buFont typeface="+mj-lt"/>
              <a:buAutoNum type="arabicPeriod"/>
            </a:pPr>
            <a:r>
              <a:rPr lang="es-ES" sz="2400" dirty="0"/>
              <a:t>Informe Diligencia secuestro supermercados </a:t>
            </a:r>
            <a:r>
              <a:rPr lang="es-ES" sz="2400" dirty="0" err="1"/>
              <a:t>Supercundi</a:t>
            </a:r>
            <a:r>
              <a:rPr lang="es-ES" sz="2400" dirty="0"/>
              <a:t> - </a:t>
            </a:r>
            <a:r>
              <a:rPr lang="es-ES" sz="2400" dirty="0" err="1"/>
              <a:t>Merkandrea</a:t>
            </a:r>
            <a:r>
              <a:rPr lang="es-ES" sz="2400" dirty="0"/>
              <a:t> </a:t>
            </a:r>
            <a:endParaRPr lang="es-CO" sz="2400" dirty="0"/>
          </a:p>
          <a:p>
            <a:pPr marL="457200" lvl="0" indent="-457200">
              <a:buFont typeface="+mj-lt"/>
              <a:buAutoNum type="arabicPeriod"/>
            </a:pPr>
            <a:r>
              <a:rPr lang="es-ES" sz="2400" dirty="0"/>
              <a:t>Informe avance venta de sociedades activas</a:t>
            </a:r>
            <a:endParaRPr lang="es-CO" sz="2400" dirty="0"/>
          </a:p>
          <a:p>
            <a:pPr marL="457200" lvl="0" indent="-457200">
              <a:buFont typeface="+mj-lt"/>
              <a:buAutoNum type="arabicPeriod"/>
            </a:pPr>
            <a:r>
              <a:rPr lang="es-ES" sz="2400" dirty="0"/>
              <a:t>Seguimiento Comité de Enajenación Temprana</a:t>
            </a:r>
            <a:endParaRPr lang="es-CO" sz="2400" dirty="0"/>
          </a:p>
          <a:p>
            <a:pPr marL="457200" lvl="0" indent="-457200">
              <a:buFont typeface="+mj-lt"/>
              <a:buAutoNum type="arabicPeriod"/>
            </a:pPr>
            <a:r>
              <a:rPr lang="es-ES" sz="2400" dirty="0"/>
              <a:t>Comité de Asignaciones</a:t>
            </a:r>
            <a:endParaRPr lang="es-CO" sz="2400" dirty="0"/>
          </a:p>
          <a:p>
            <a:pPr marL="457200" lvl="0" indent="-457200">
              <a:buFont typeface="+mj-lt"/>
              <a:buAutoNum type="arabicPeriod"/>
            </a:pPr>
            <a:r>
              <a:rPr lang="es-ES" sz="2400" dirty="0"/>
              <a:t>Proposiciones y Varios.</a:t>
            </a:r>
            <a:endParaRPr lang="es-CO" sz="2400" dirty="0"/>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r>
              <a:rPr lang="es-ES" sz="1400" dirty="0"/>
              <a:t>Anexo: Informe de Gestión 2017.</a:t>
            </a:r>
            <a:endParaRPr lang="es-CO" sz="1400"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2</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1587237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CuadroTexto 5">
            <a:extLst>
              <a:ext uri="{FF2B5EF4-FFF2-40B4-BE49-F238E27FC236}">
                <a16:creationId xmlns:a16="http://schemas.microsoft.com/office/drawing/2014/main" id="{63DC1311-92D0-48F1-846D-C4218DDD56EE}"/>
              </a:ext>
            </a:extLst>
          </p:cNvPr>
          <p:cNvSpPr txBox="1"/>
          <p:nvPr/>
        </p:nvSpPr>
        <p:spPr>
          <a:xfrm>
            <a:off x="2994627" y="1034339"/>
            <a:ext cx="6718079" cy="1261884"/>
          </a:xfrm>
          <a:prstGeom prst="rect">
            <a:avLst/>
          </a:prstGeom>
          <a:noFill/>
        </p:spPr>
        <p:txBody>
          <a:bodyPr wrap="square" rtlCol="0">
            <a:spAutoFit/>
          </a:bodyPr>
          <a:lstStyle/>
          <a:p>
            <a:pPr algn="ctr"/>
            <a:r>
              <a:rPr lang="es-CO" sz="3200" dirty="0">
                <a:solidFill>
                  <a:srgbClr val="000A8B"/>
                </a:solidFill>
              </a:rPr>
              <a:t>Comité Financiero Febrero 2018</a:t>
            </a:r>
          </a:p>
          <a:p>
            <a:pPr algn="ctr"/>
            <a:endParaRPr lang="es-CO" sz="1400" dirty="0">
              <a:solidFill>
                <a:srgbClr val="000A8B"/>
              </a:solidFill>
            </a:endParaRPr>
          </a:p>
          <a:p>
            <a:pPr algn="ctr"/>
            <a:r>
              <a:rPr lang="es-CO" sz="2800" dirty="0">
                <a:solidFill>
                  <a:srgbClr val="000A8B"/>
                </a:solidFill>
              </a:rPr>
              <a:t>Agenda</a:t>
            </a:r>
          </a:p>
        </p:txBody>
      </p:sp>
      <p:sp>
        <p:nvSpPr>
          <p:cNvPr id="8" name="CuadroTexto 7">
            <a:extLst>
              <a:ext uri="{FF2B5EF4-FFF2-40B4-BE49-F238E27FC236}">
                <a16:creationId xmlns:a16="http://schemas.microsoft.com/office/drawing/2014/main" id="{9ACC863E-2819-4BC3-89A4-6C0CEBF4E8E5}"/>
              </a:ext>
            </a:extLst>
          </p:cNvPr>
          <p:cNvSpPr txBox="1"/>
          <p:nvPr/>
        </p:nvSpPr>
        <p:spPr>
          <a:xfrm>
            <a:off x="2102440" y="2169709"/>
            <a:ext cx="8101161" cy="4154984"/>
          </a:xfrm>
          <a:prstGeom prst="rect">
            <a:avLst/>
          </a:prstGeom>
          <a:noFill/>
          <a:ln>
            <a:solidFill>
              <a:schemeClr val="accent1"/>
            </a:solidFill>
          </a:ln>
        </p:spPr>
        <p:txBody>
          <a:bodyPr wrap="square" rtlCol="0">
            <a:spAutoFit/>
          </a:bodyPr>
          <a:lstStyle/>
          <a:p>
            <a:pPr marL="562928" indent="-562928" algn="just">
              <a:buFont typeface="+mj-lt"/>
              <a:buAutoNum type="arabicPeriod"/>
            </a:pPr>
            <a:r>
              <a:rPr lang="es-CO" sz="2400" dirty="0">
                <a:solidFill>
                  <a:srgbClr val="000A8B"/>
                </a:solidFill>
              </a:rPr>
              <a:t>Aprobación Estados Financieros a 31 de Diciembre de 2017</a:t>
            </a:r>
          </a:p>
          <a:p>
            <a:pPr marL="562928" indent="-562928" algn="just">
              <a:buFont typeface="+mj-lt"/>
              <a:buAutoNum type="arabicPeriod"/>
            </a:pPr>
            <a:r>
              <a:rPr lang="es-CO" sz="2400" dirty="0">
                <a:solidFill>
                  <a:srgbClr val="000A8B"/>
                </a:solidFill>
              </a:rPr>
              <a:t>Dictamen Revisoría Fiscal</a:t>
            </a:r>
          </a:p>
          <a:p>
            <a:pPr marL="562928" indent="-562928" algn="just">
              <a:buFont typeface="+mj-lt"/>
              <a:buAutoNum type="arabicPeriod"/>
            </a:pPr>
            <a:r>
              <a:rPr lang="es-CO" sz="2400" dirty="0">
                <a:solidFill>
                  <a:srgbClr val="000A8B"/>
                </a:solidFill>
              </a:rPr>
              <a:t>Ejecución Presupuestal Vigencia 2017</a:t>
            </a:r>
          </a:p>
          <a:p>
            <a:pPr marL="562928" indent="-562928" algn="just">
              <a:buFont typeface="+mj-lt"/>
              <a:buAutoNum type="arabicPeriod"/>
            </a:pPr>
            <a:r>
              <a:rPr lang="es-CO" sz="2400" dirty="0">
                <a:solidFill>
                  <a:srgbClr val="000A8B"/>
                </a:solidFill>
              </a:rPr>
              <a:t>Presupuesto 2019</a:t>
            </a:r>
          </a:p>
          <a:p>
            <a:pPr marL="562928" indent="-562928" algn="just">
              <a:buFont typeface="+mj-lt"/>
              <a:buAutoNum type="arabicPeriod"/>
            </a:pPr>
            <a:r>
              <a:rPr lang="es-CO" sz="2400" dirty="0">
                <a:solidFill>
                  <a:srgbClr val="000A8B"/>
                </a:solidFill>
              </a:rPr>
              <a:t>Aprobación Incremento Salarial Vigencia 2018</a:t>
            </a:r>
          </a:p>
          <a:p>
            <a:pPr marL="562928" indent="-562928" algn="just">
              <a:buFont typeface="+mj-lt"/>
              <a:buAutoNum type="arabicPeriod"/>
            </a:pPr>
            <a:r>
              <a:rPr lang="es-CO" sz="2400" dirty="0">
                <a:solidFill>
                  <a:srgbClr val="000A8B"/>
                </a:solidFill>
              </a:rPr>
              <a:t>Aprobación Adición y Prórroga Contrato Arrendamiento Sede Calle 93</a:t>
            </a:r>
          </a:p>
          <a:p>
            <a:pPr marL="562928" indent="-562928" algn="just">
              <a:buFont typeface="+mj-lt"/>
              <a:buAutoNum type="arabicPeriod"/>
            </a:pPr>
            <a:r>
              <a:rPr lang="es-CO" sz="2400" dirty="0">
                <a:solidFill>
                  <a:srgbClr val="000A8B"/>
                </a:solidFill>
              </a:rPr>
              <a:t>Aprobación Adición y Prórroga Contrato Aseo y Cafetería</a:t>
            </a:r>
          </a:p>
          <a:p>
            <a:pPr marL="562928" indent="-562928" algn="just">
              <a:buFont typeface="+mj-lt"/>
              <a:buAutoNum type="arabicPeriod"/>
            </a:pPr>
            <a:r>
              <a:rPr lang="es-CO" sz="2400" dirty="0">
                <a:solidFill>
                  <a:srgbClr val="000A8B"/>
                </a:solidFill>
              </a:rPr>
              <a:t>Aprobación Adición Contrato Empresa De Servicios Temporales</a:t>
            </a:r>
          </a:p>
          <a:p>
            <a:pPr marL="562928" indent="-562928" algn="just">
              <a:buFont typeface="+mj-lt"/>
              <a:buAutoNum type="arabicPeriod"/>
            </a:pPr>
            <a:r>
              <a:rPr lang="es-CO" sz="2400" dirty="0">
                <a:solidFill>
                  <a:srgbClr val="000A8B"/>
                </a:solidFill>
              </a:rPr>
              <a:t>Informe Gerencia Comercial</a:t>
            </a:r>
          </a:p>
        </p:txBody>
      </p:sp>
      <p:sp>
        <p:nvSpPr>
          <p:cNvPr id="11" name="Rectángulo 10">
            <a:extLst>
              <a:ext uri="{FF2B5EF4-FFF2-40B4-BE49-F238E27FC236}">
                <a16:creationId xmlns:a16="http://schemas.microsoft.com/office/drawing/2014/main" id="{6FB28DEF-4BDE-4BC4-9FB0-A26429E5544E}"/>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070A6E80-9272-41B3-9DDE-2A71CB7F9C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E122DBB5-8548-49BB-988D-BBD6E4FF05D4}"/>
              </a:ext>
            </a:extLst>
          </p:cNvPr>
          <p:cNvSpPr txBox="1"/>
          <p:nvPr/>
        </p:nvSpPr>
        <p:spPr>
          <a:xfrm>
            <a:off x="6353667" y="246800"/>
            <a:ext cx="5185962" cy="523220"/>
          </a:xfrm>
          <a:prstGeom prst="rect">
            <a:avLst/>
          </a:prstGeom>
          <a:noFill/>
        </p:spPr>
        <p:txBody>
          <a:bodyPr wrap="square" rtlCol="0">
            <a:spAutoFit/>
          </a:bodyPr>
          <a:lstStyle/>
          <a:p>
            <a:pPr algn="r"/>
            <a:r>
              <a:rPr lang="es-ES" sz="2800" b="1" dirty="0">
                <a:solidFill>
                  <a:schemeClr val="bg1"/>
                </a:solidFill>
              </a:rPr>
              <a:t>AGENDA COMITÉ FINANCIERO</a:t>
            </a:r>
            <a:endParaRPr lang="es-ES" sz="2800" dirty="0">
              <a:solidFill>
                <a:schemeClr val="bg1"/>
              </a:solidFill>
            </a:endParaRPr>
          </a:p>
        </p:txBody>
      </p:sp>
    </p:spTree>
    <p:extLst>
      <p:ext uri="{BB962C8B-B14F-4D97-AF65-F5344CB8AC3E}">
        <p14:creationId xmlns:p14="http://schemas.microsoft.com/office/powerpoint/2010/main" val="3504825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9" name="CuadroTexto 8">
            <a:extLst>
              <a:ext uri="{FF2B5EF4-FFF2-40B4-BE49-F238E27FC236}">
                <a16:creationId xmlns:a16="http://schemas.microsoft.com/office/drawing/2014/main" id="{862DE2FE-DD36-4D9F-BAC6-B652934725DA}"/>
              </a:ext>
            </a:extLst>
          </p:cNvPr>
          <p:cNvSpPr txBox="1"/>
          <p:nvPr/>
        </p:nvSpPr>
        <p:spPr>
          <a:xfrm>
            <a:off x="2487253" y="2393228"/>
            <a:ext cx="7217494" cy="1938992"/>
          </a:xfrm>
          <a:prstGeom prst="rect">
            <a:avLst/>
          </a:prstGeom>
          <a:noFill/>
        </p:spPr>
        <p:txBody>
          <a:bodyPr wrap="square" rtlCol="0">
            <a:spAutoFit/>
          </a:bodyPr>
          <a:lstStyle/>
          <a:p>
            <a:pPr algn="ctr"/>
            <a:r>
              <a:rPr lang="es-ES" sz="4000" dirty="0">
                <a:solidFill>
                  <a:srgbClr val="000A8B"/>
                </a:solidFill>
              </a:rPr>
              <a:t>1. </a:t>
            </a:r>
            <a:r>
              <a:rPr lang="es-CO" sz="4000" dirty="0">
                <a:solidFill>
                  <a:srgbClr val="000A8B"/>
                </a:solidFill>
              </a:rPr>
              <a:t>APROBACIÓN ESTADOS FINANCIEROS A 31 DE DICIEMBRE DE 2017</a:t>
            </a:r>
            <a:endParaRPr lang="es-ES" sz="4000" dirty="0">
              <a:solidFill>
                <a:schemeClr val="accent5">
                  <a:lumMod val="50000"/>
                </a:schemeClr>
              </a:solidFill>
              <a:latin typeface="Arial Narrow" panose="020B0606020202030204" pitchFamily="34" charset="0"/>
            </a:endParaRPr>
          </a:p>
        </p:txBody>
      </p:sp>
      <p:sp>
        <p:nvSpPr>
          <p:cNvPr id="10" name="Rectángulo 9">
            <a:extLst>
              <a:ext uri="{FF2B5EF4-FFF2-40B4-BE49-F238E27FC236}">
                <a16:creationId xmlns:a16="http://schemas.microsoft.com/office/drawing/2014/main" id="{5C13EA26-B1C0-48E7-A16F-D38D0C28BCFC}"/>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B6B7ECE4-9A17-46B0-8570-C997FB9CF47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6C252CE2-BC6D-46EA-8CF5-D9BA66011A7F}"/>
              </a:ext>
            </a:extLst>
          </p:cNvPr>
          <p:cNvSpPr txBox="1"/>
          <p:nvPr/>
        </p:nvSpPr>
        <p:spPr>
          <a:xfrm>
            <a:off x="4703975" y="246800"/>
            <a:ext cx="6835654" cy="954107"/>
          </a:xfrm>
          <a:prstGeom prst="rect">
            <a:avLst/>
          </a:prstGeom>
          <a:noFill/>
        </p:spPr>
        <p:txBody>
          <a:bodyPr wrap="square" rtlCol="0">
            <a:spAutoFit/>
          </a:bodyPr>
          <a:lstStyle/>
          <a:p>
            <a:pPr algn="r"/>
            <a:r>
              <a:rPr lang="es-CO" sz="2800" b="1" dirty="0">
                <a:solidFill>
                  <a:schemeClr val="bg1"/>
                </a:solidFill>
              </a:rPr>
              <a:t>APROBACIÓN ESTADOS FINANCIEROS A 31 DE DICIEMBRE DE 2017</a:t>
            </a:r>
            <a:endParaRPr lang="es-ES" sz="2800" b="1" dirty="0">
              <a:solidFill>
                <a:schemeClr val="bg1"/>
              </a:solidFill>
            </a:endParaRPr>
          </a:p>
        </p:txBody>
      </p:sp>
    </p:spTree>
    <p:extLst>
      <p:ext uri="{BB962C8B-B14F-4D97-AF65-F5344CB8AC3E}">
        <p14:creationId xmlns:p14="http://schemas.microsoft.com/office/powerpoint/2010/main" val="3037351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Título 1">
            <a:extLst>
              <a:ext uri="{FF2B5EF4-FFF2-40B4-BE49-F238E27FC236}">
                <a16:creationId xmlns:a16="http://schemas.microsoft.com/office/drawing/2014/main" id="{FB445659-ABD9-4AF7-A703-8D1904FA6AFD}"/>
              </a:ext>
            </a:extLst>
          </p:cNvPr>
          <p:cNvSpPr txBox="1">
            <a:spLocks/>
          </p:cNvSpPr>
          <p:nvPr/>
        </p:nvSpPr>
        <p:spPr>
          <a:xfrm>
            <a:off x="3397949" y="704740"/>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dirty="0">
                <a:solidFill>
                  <a:srgbClr val="0070C0"/>
                </a:solidFill>
                <a:latin typeface="+mn-lt"/>
                <a:ea typeface="+mn-ea"/>
                <a:cs typeface="Lato Regular"/>
              </a:rPr>
              <a:t>ESTADO DE SITUACION FINANCIERA INDIVIDUAL</a:t>
            </a:r>
          </a:p>
          <a:p>
            <a:pPr algn="ctr">
              <a:defRPr/>
            </a:pPr>
            <a:r>
              <a:rPr lang="es-CO" sz="1050" dirty="0">
                <a:solidFill>
                  <a:srgbClr val="0070C0"/>
                </a:solidFill>
                <a:latin typeface="+mn-lt"/>
                <a:ea typeface="+mn-ea"/>
                <a:cs typeface="Lato Regular"/>
              </a:rPr>
              <a:t>PERIODOS TERMINADOS EL 31 DE DICIEMBRE DE 2017 Y  31 DE DICIEMBRE 2016</a:t>
            </a:r>
          </a:p>
          <a:p>
            <a:pPr algn="ctr">
              <a:defRPr/>
            </a:pPr>
            <a:r>
              <a:rPr lang="es-CO" sz="1050" dirty="0">
                <a:solidFill>
                  <a:srgbClr val="0070C0"/>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graphicFrame>
        <p:nvGraphicFramePr>
          <p:cNvPr id="10" name="Tabla 9">
            <a:extLst>
              <a:ext uri="{FF2B5EF4-FFF2-40B4-BE49-F238E27FC236}">
                <a16:creationId xmlns:a16="http://schemas.microsoft.com/office/drawing/2014/main" id="{A31414BA-4D1A-4299-8AFA-61FEFEB601AD}"/>
              </a:ext>
            </a:extLst>
          </p:cNvPr>
          <p:cNvGraphicFramePr>
            <a:graphicFrameLocks noGrp="1"/>
          </p:cNvGraphicFramePr>
          <p:nvPr>
            <p:extLst/>
          </p:nvPr>
        </p:nvGraphicFramePr>
        <p:xfrm>
          <a:off x="2037452" y="1608167"/>
          <a:ext cx="8265423" cy="4749506"/>
        </p:xfrm>
        <a:graphic>
          <a:graphicData uri="http://schemas.openxmlformats.org/drawingml/2006/table">
            <a:tbl>
              <a:tblPr/>
              <a:tblGrid>
                <a:gridCol w="4267362">
                  <a:extLst>
                    <a:ext uri="{9D8B030D-6E8A-4147-A177-3AD203B41FA5}">
                      <a16:colId xmlns:a16="http://schemas.microsoft.com/office/drawing/2014/main" val="4043829664"/>
                    </a:ext>
                  </a:extLst>
                </a:gridCol>
                <a:gridCol w="1284351">
                  <a:extLst>
                    <a:ext uri="{9D8B030D-6E8A-4147-A177-3AD203B41FA5}">
                      <a16:colId xmlns:a16="http://schemas.microsoft.com/office/drawing/2014/main" val="2621810608"/>
                    </a:ext>
                  </a:extLst>
                </a:gridCol>
                <a:gridCol w="186438">
                  <a:extLst>
                    <a:ext uri="{9D8B030D-6E8A-4147-A177-3AD203B41FA5}">
                      <a16:colId xmlns:a16="http://schemas.microsoft.com/office/drawing/2014/main" val="708292792"/>
                    </a:ext>
                  </a:extLst>
                </a:gridCol>
                <a:gridCol w="1284351">
                  <a:extLst>
                    <a:ext uri="{9D8B030D-6E8A-4147-A177-3AD203B41FA5}">
                      <a16:colId xmlns:a16="http://schemas.microsoft.com/office/drawing/2014/main" val="4158670677"/>
                    </a:ext>
                  </a:extLst>
                </a:gridCol>
                <a:gridCol w="186438">
                  <a:extLst>
                    <a:ext uri="{9D8B030D-6E8A-4147-A177-3AD203B41FA5}">
                      <a16:colId xmlns:a16="http://schemas.microsoft.com/office/drawing/2014/main" val="2622107741"/>
                    </a:ext>
                  </a:extLst>
                </a:gridCol>
                <a:gridCol w="1056483">
                  <a:extLst>
                    <a:ext uri="{9D8B030D-6E8A-4147-A177-3AD203B41FA5}">
                      <a16:colId xmlns:a16="http://schemas.microsoft.com/office/drawing/2014/main" val="4059300279"/>
                    </a:ext>
                  </a:extLst>
                </a:gridCol>
              </a:tblGrid>
              <a:tr h="678500">
                <a:tc>
                  <a:txBody>
                    <a:bodyPr/>
                    <a:lstStyle/>
                    <a:p>
                      <a:pPr algn="ctr" fontAlgn="ctr"/>
                      <a:r>
                        <a:rPr lang="es-CO" sz="1400" b="1" i="0" u="none" strike="noStrike" dirty="0">
                          <a:solidFill>
                            <a:srgbClr val="000000"/>
                          </a:solidFill>
                          <a:effectLst/>
                          <a:latin typeface="+mn-lt"/>
                        </a:rPr>
                        <a:t>ACTIVO</a:t>
                      </a:r>
                    </a:p>
                  </a:txBody>
                  <a:tcPr marL="0" marR="0" marT="0" marB="0" anchor="ctr">
                    <a:lnL>
                      <a:noFill/>
                    </a:lnL>
                    <a:lnR>
                      <a:noFill/>
                    </a:lnR>
                    <a:lnT>
                      <a:noFill/>
                    </a:lnT>
                    <a:lnB>
                      <a:noFill/>
                    </a:lnB>
                  </a:tcPr>
                </a:tc>
                <a:tc>
                  <a:txBody>
                    <a:bodyPr/>
                    <a:lstStyle/>
                    <a:p>
                      <a:pPr algn="ctr" fontAlgn="ctr"/>
                      <a:r>
                        <a:rPr lang="es-CO" sz="1400" b="0" i="0" u="none" strike="noStrike">
                          <a:effectLst/>
                          <a:latin typeface="+mn-lt"/>
                        </a:rPr>
                        <a:t>Al 31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ctr" fontAlgn="ctr"/>
                      <a:r>
                        <a:rPr lang="es-CO" sz="1400" b="0" i="0" u="none" strike="noStrike">
                          <a:effectLst/>
                          <a:latin typeface="+mn-lt"/>
                        </a:rPr>
                        <a:t>Al 31 Diciembre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ctr" fontAlgn="ctr"/>
                      <a:r>
                        <a:rPr lang="es-CO" sz="1400" b="0" i="0" u="none" strike="noStrike">
                          <a:effectLst/>
                          <a:latin typeface="+mn-lt"/>
                        </a:rPr>
                        <a:t>Variación % Diciembre</a:t>
                      </a:r>
                      <a:br>
                        <a:rPr lang="es-CO" sz="1400" b="0" i="0" u="none" strike="noStrike">
                          <a:effectLst/>
                          <a:latin typeface="+mn-lt"/>
                        </a:rPr>
                      </a:br>
                      <a:r>
                        <a:rPr lang="es-CO" sz="1400" b="0" i="0" u="none" strike="noStrike">
                          <a:effectLst/>
                          <a:latin typeface="+mn-lt"/>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3966971"/>
                  </a:ext>
                </a:extLst>
              </a:tr>
              <a:tr h="226167">
                <a:tc>
                  <a:txBody>
                    <a:bodyPr/>
                    <a:lstStyle/>
                    <a:p>
                      <a:pPr algn="l" fontAlgn="ctr"/>
                      <a:endParaRPr lang="es-CO" sz="1400" b="0" i="0" u="none" strike="noStrike" dirty="0">
                        <a:solidFill>
                          <a:srgbClr val="000000"/>
                        </a:solidFill>
                        <a:effectLst/>
                        <a:latin typeface="+mn-lt"/>
                      </a:endParaRPr>
                    </a:p>
                  </a:txBody>
                  <a:tcPr marL="0" marR="0" marT="0" marB="0" anchor="ctr">
                    <a:lnL>
                      <a:noFill/>
                    </a:lnL>
                    <a:lnR>
                      <a:noFill/>
                    </a:lnR>
                    <a:lnT>
                      <a:noFill/>
                    </a:lnT>
                    <a:lnB>
                      <a:noFill/>
                    </a:lnB>
                  </a:tcPr>
                </a:tc>
                <a:tc>
                  <a:txBody>
                    <a:bodyPr/>
                    <a:lstStyle/>
                    <a:p>
                      <a:pPr algn="ctr" fontAlgn="ctr"/>
                      <a:endParaRPr lang="es-CO" sz="1400" b="0" i="0" u="none" strike="noStrike">
                        <a:effectLst/>
                        <a:latin typeface="+mn-lt"/>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effectLst/>
                        <a:latin typeface="+mn-lt"/>
                      </a:endParaRPr>
                    </a:p>
                  </a:txBody>
                  <a:tcPr marL="0" marR="0" marT="0" marB="0" anchor="ctr">
                    <a:lnL>
                      <a:noFill/>
                    </a:lnL>
                    <a:lnR>
                      <a:noFill/>
                    </a:lnR>
                    <a:lnT>
                      <a:noFill/>
                    </a:lnT>
                    <a:lnB>
                      <a:noFill/>
                    </a:lnB>
                  </a:tcPr>
                </a:tc>
                <a:tc>
                  <a:txBody>
                    <a:bodyPr/>
                    <a:lstStyle/>
                    <a:p>
                      <a:pPr algn="l" fontAlgn="ctr"/>
                      <a:endParaRPr lang="es-CO" sz="1400" b="0" i="0" u="none" strike="noStrike">
                        <a:effectLst/>
                        <a:latin typeface="+mn-lt"/>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effectLst/>
                        <a:latin typeface="+mn-lt"/>
                      </a:endParaRPr>
                    </a:p>
                  </a:txBody>
                  <a:tcPr marL="0" marR="0" marT="0" marB="0" anchor="ctr">
                    <a:lnL>
                      <a:noFill/>
                    </a:lnL>
                    <a:lnR>
                      <a:noFill/>
                    </a:lnR>
                    <a:lnT>
                      <a:noFill/>
                    </a:lnT>
                    <a:lnB>
                      <a:noFill/>
                    </a:lnB>
                  </a:tcPr>
                </a:tc>
                <a:tc>
                  <a:txBody>
                    <a:bodyPr/>
                    <a:lstStyle/>
                    <a:p>
                      <a:pPr algn="l" fontAlgn="ctr"/>
                      <a:endParaRPr lang="es-CO" sz="1400" b="0" i="0" u="none" strike="noStrike">
                        <a:effectLst/>
                        <a:latin typeface="+mn-lt"/>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2220954"/>
                  </a:ext>
                </a:extLst>
              </a:tr>
              <a:tr h="226167">
                <a:tc>
                  <a:txBody>
                    <a:bodyPr/>
                    <a:lstStyle/>
                    <a:p>
                      <a:pPr algn="l" fontAlgn="ctr"/>
                      <a:r>
                        <a:rPr lang="es-CO" sz="1400" b="1" i="0" u="none" strike="noStrike" dirty="0">
                          <a:solidFill>
                            <a:srgbClr val="000000"/>
                          </a:solidFill>
                          <a:effectLst/>
                          <a:latin typeface="+mn-lt"/>
                        </a:rPr>
                        <a:t>ACTIVO CORRIENTE</a:t>
                      </a:r>
                    </a:p>
                  </a:txBody>
                  <a:tcPr marL="0" marR="0" marT="0" marB="0" anchor="ctr">
                    <a:lnL>
                      <a:noFill/>
                    </a:lnL>
                    <a:lnR>
                      <a:noFill/>
                    </a:lnR>
                    <a:lnT>
                      <a:noFill/>
                    </a:lnT>
                    <a:lnB>
                      <a:noFill/>
                    </a:lnB>
                  </a:tcPr>
                </a:tc>
                <a:tc>
                  <a:txBody>
                    <a:bodyPr/>
                    <a:lstStyle/>
                    <a:p>
                      <a:pPr algn="r"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extLst>
                  <a:ext uri="{0D108BD9-81ED-4DB2-BD59-A6C34878D82A}">
                    <a16:rowId xmlns:a16="http://schemas.microsoft.com/office/drawing/2014/main" val="2433313091"/>
                  </a:ext>
                </a:extLst>
              </a:tr>
              <a:tr h="226167">
                <a:tc>
                  <a:txBody>
                    <a:bodyPr/>
                    <a:lstStyle/>
                    <a:p>
                      <a:pPr algn="l" fontAlgn="ctr"/>
                      <a:r>
                        <a:rPr lang="es-CO" sz="1400" b="0" i="0" u="none" strike="noStrike" dirty="0">
                          <a:solidFill>
                            <a:srgbClr val="000000"/>
                          </a:solidFill>
                          <a:effectLst/>
                          <a:latin typeface="+mn-lt"/>
                        </a:rPr>
                        <a:t>Efectivo en Bancos</a:t>
                      </a: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1,825</a:t>
                      </a:r>
                    </a:p>
                  </a:txBody>
                  <a:tcPr marL="0" marR="0" marT="0" marB="0" anchor="ctr">
                    <a:lnL>
                      <a:noFill/>
                    </a:lnL>
                    <a:lnR>
                      <a:noFill/>
                    </a:lnR>
                    <a:lnT>
                      <a:noFill/>
                    </a:lnT>
                    <a:lnB>
                      <a:noFill/>
                    </a:lnB>
                  </a:tcPr>
                </a:tc>
                <a:tc>
                  <a:txBody>
                    <a:bodyPr/>
                    <a:lstStyle/>
                    <a:p>
                      <a:pPr algn="l" fontAlgn="ctr"/>
                      <a:endParaRPr lang="es-CO" sz="1400" b="0"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545</a:t>
                      </a:r>
                    </a:p>
                  </a:txBody>
                  <a:tcPr marL="0" marR="0" marT="0" marB="0" anchor="ctr">
                    <a:lnL>
                      <a:noFill/>
                    </a:lnL>
                    <a:lnR>
                      <a:noFill/>
                    </a:lnR>
                    <a:lnT>
                      <a:noFill/>
                    </a:lnT>
                    <a:lnB>
                      <a:noFill/>
                    </a:lnB>
                  </a:tcPr>
                </a:tc>
                <a:tc>
                  <a:txBody>
                    <a:bodyPr/>
                    <a:lstStyle/>
                    <a:p>
                      <a:pPr algn="l" fontAlgn="ctr"/>
                      <a:endParaRPr lang="es-CO" sz="1400" b="0"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235</a:t>
                      </a:r>
                    </a:p>
                  </a:txBody>
                  <a:tcPr marL="0" marR="0" marT="0" marB="0" anchor="ctr">
                    <a:lnL>
                      <a:noFill/>
                    </a:lnL>
                    <a:lnR>
                      <a:noFill/>
                    </a:lnR>
                    <a:lnT>
                      <a:noFill/>
                    </a:lnT>
                    <a:lnB>
                      <a:noFill/>
                    </a:lnB>
                  </a:tcPr>
                </a:tc>
                <a:extLst>
                  <a:ext uri="{0D108BD9-81ED-4DB2-BD59-A6C34878D82A}">
                    <a16:rowId xmlns:a16="http://schemas.microsoft.com/office/drawing/2014/main" val="3965318969"/>
                  </a:ext>
                </a:extLst>
              </a:tr>
              <a:tr h="226167">
                <a:tc>
                  <a:txBody>
                    <a:bodyPr/>
                    <a:lstStyle/>
                    <a:p>
                      <a:pPr algn="l" fontAlgn="ctr"/>
                      <a:r>
                        <a:rPr lang="es-CO" sz="1400" b="0" i="0" u="none" strike="noStrike" dirty="0">
                          <a:solidFill>
                            <a:srgbClr val="000000"/>
                          </a:solidFill>
                          <a:effectLst/>
                          <a:latin typeface="+mn-lt"/>
                        </a:rPr>
                        <a:t>Inversiones de administración de liquidez</a:t>
                      </a: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mn-lt"/>
                        </a:rPr>
                        <a:t>6,490</a:t>
                      </a:r>
                    </a:p>
                  </a:txBody>
                  <a:tcPr marL="0" marR="0" marT="0" marB="0" anchor="ctr">
                    <a:lnL>
                      <a:noFill/>
                    </a:lnL>
                    <a:lnR>
                      <a:noFill/>
                    </a:lnR>
                    <a:lnT>
                      <a:noFill/>
                    </a:lnT>
                    <a:lnB>
                      <a:noFill/>
                    </a:lnB>
                  </a:tcPr>
                </a:tc>
                <a:tc>
                  <a:txBody>
                    <a:bodyPr/>
                    <a:lstStyle/>
                    <a:p>
                      <a:pPr algn="l" fontAlgn="ctr"/>
                      <a:endParaRPr lang="es-CO" sz="1400" b="0"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8,149</a:t>
                      </a:r>
                    </a:p>
                  </a:txBody>
                  <a:tcPr marL="0" marR="0" marT="0" marB="0" anchor="ctr">
                    <a:lnL>
                      <a:noFill/>
                    </a:lnL>
                    <a:lnR>
                      <a:noFill/>
                    </a:lnR>
                    <a:lnT>
                      <a:noFill/>
                    </a:lnT>
                    <a:lnB>
                      <a:noFill/>
                    </a:lnB>
                  </a:tcPr>
                </a:tc>
                <a:tc>
                  <a:txBody>
                    <a:bodyPr/>
                    <a:lstStyle/>
                    <a:p>
                      <a:pPr algn="l" fontAlgn="ctr"/>
                      <a:endParaRPr lang="es-CO" sz="1400" b="0"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-20</a:t>
                      </a:r>
                    </a:p>
                  </a:txBody>
                  <a:tcPr marL="0" marR="0" marT="0" marB="0" anchor="ctr">
                    <a:lnL>
                      <a:noFill/>
                    </a:lnL>
                    <a:lnR>
                      <a:noFill/>
                    </a:lnR>
                    <a:lnT>
                      <a:noFill/>
                    </a:lnT>
                    <a:lnB>
                      <a:noFill/>
                    </a:lnB>
                  </a:tcPr>
                </a:tc>
                <a:extLst>
                  <a:ext uri="{0D108BD9-81ED-4DB2-BD59-A6C34878D82A}">
                    <a16:rowId xmlns:a16="http://schemas.microsoft.com/office/drawing/2014/main" val="1920225315"/>
                  </a:ext>
                </a:extLst>
              </a:tr>
              <a:tr h="226167">
                <a:tc>
                  <a:txBody>
                    <a:bodyPr/>
                    <a:lstStyle/>
                    <a:p>
                      <a:pPr algn="l" fontAlgn="ctr"/>
                      <a:r>
                        <a:rPr lang="es-CO" sz="1400" b="0" i="0" u="none" strike="noStrike" dirty="0">
                          <a:solidFill>
                            <a:srgbClr val="000000"/>
                          </a:solidFill>
                          <a:effectLst/>
                          <a:latin typeface="+mn-lt"/>
                        </a:rPr>
                        <a:t>Cuentas por Cobrar Corto Plazo</a:t>
                      </a: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mn-lt"/>
                        </a:rPr>
                        <a:t>2,908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3,045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4339327"/>
                  </a:ext>
                </a:extLst>
              </a:tr>
              <a:tr h="226167">
                <a:tc>
                  <a:txBody>
                    <a:bodyPr/>
                    <a:lstStyle/>
                    <a:p>
                      <a:pPr algn="l" fontAlgn="ctr"/>
                      <a:r>
                        <a:rPr lang="es-CO" sz="1400" b="1" i="0" u="none" strike="noStrike">
                          <a:solidFill>
                            <a:srgbClr val="000000"/>
                          </a:solidFill>
                          <a:effectLst/>
                          <a:latin typeface="+mn-lt"/>
                        </a:rPr>
                        <a:t>TOTAL ACTIVO CORRIENTE</a:t>
                      </a:r>
                    </a:p>
                  </a:txBody>
                  <a:tcPr marL="0" marR="0" marT="0"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mn-lt"/>
                        </a:rPr>
                        <a:t>11,223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mn-lt"/>
                        </a:rPr>
                        <a:t>11,739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mn-lt"/>
                        </a:rPr>
                        <a:t>-4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17727735"/>
                  </a:ext>
                </a:extLst>
              </a:tr>
              <a:tr h="226167">
                <a:tc>
                  <a:txBody>
                    <a:bodyPr/>
                    <a:lstStyle/>
                    <a:p>
                      <a:pPr algn="l" fontAlgn="ctr"/>
                      <a:endParaRPr lang="es-CO" sz="1400" b="1" i="0" u="none" strike="noStrike" dirty="0">
                        <a:solidFill>
                          <a:srgbClr val="000000"/>
                        </a:solidFill>
                        <a:effectLst/>
                        <a:latin typeface="+mn-lt"/>
                      </a:endParaRPr>
                    </a:p>
                  </a:txBody>
                  <a:tcPr marL="0" marR="0" marT="0" marB="0" anchor="ctr">
                    <a:lnL>
                      <a:noFill/>
                    </a:lnL>
                    <a:lnR>
                      <a:noFill/>
                    </a:lnR>
                    <a:lnT>
                      <a:noFill/>
                    </a:lnT>
                    <a:lnB>
                      <a:noFill/>
                    </a:lnB>
                  </a:tcPr>
                </a:tc>
                <a:tc>
                  <a:txBody>
                    <a:bodyPr/>
                    <a:lstStyle/>
                    <a:p>
                      <a:pPr algn="ctr" fontAlgn="ctr"/>
                      <a:endParaRPr lang="es-CO" sz="1400" b="0" i="0" u="none" strike="noStrike">
                        <a:effectLst/>
                        <a:latin typeface="+mn-lt"/>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ctr" fontAlgn="ctr"/>
                      <a:endParaRPr lang="es-CO" sz="1400" b="0" i="0" u="none" strike="noStrike">
                        <a:effectLst/>
                        <a:latin typeface="+mn-lt"/>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ctr" fontAlgn="ctr"/>
                      <a:endParaRPr lang="es-CO" sz="1400" b="0" i="0" u="none" strike="noStrike" dirty="0">
                        <a:effectLst/>
                        <a:latin typeface="+mn-lt"/>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88391367"/>
                  </a:ext>
                </a:extLst>
              </a:tr>
              <a:tr h="226167">
                <a:tc>
                  <a:txBody>
                    <a:bodyPr/>
                    <a:lstStyle/>
                    <a:p>
                      <a:pPr algn="l" fontAlgn="ctr"/>
                      <a:r>
                        <a:rPr lang="es-CO" sz="1400" b="1" i="0" u="none" strike="noStrike">
                          <a:solidFill>
                            <a:srgbClr val="000000"/>
                          </a:solidFill>
                          <a:effectLst/>
                          <a:latin typeface="+mn-lt"/>
                        </a:rPr>
                        <a:t>ACTIVO NO CORRIENTE</a:t>
                      </a:r>
                    </a:p>
                  </a:txBody>
                  <a:tcPr marL="0" marR="0" marT="0" marB="0" anchor="ctr">
                    <a:lnL>
                      <a:noFill/>
                    </a:lnL>
                    <a:lnR>
                      <a:noFill/>
                    </a:lnR>
                    <a:lnT>
                      <a:noFill/>
                    </a:lnT>
                    <a:lnB>
                      <a:noFill/>
                    </a:lnB>
                  </a:tcPr>
                </a:tc>
                <a:tc>
                  <a:txBody>
                    <a:bodyPr/>
                    <a:lstStyle/>
                    <a:p>
                      <a:pPr algn="ctr" fontAlgn="ctr"/>
                      <a:endParaRPr lang="es-CO" sz="1400" b="0" i="0" u="none" strike="noStrike">
                        <a:effectLst/>
                        <a:latin typeface="+mn-lt"/>
                      </a:endParaRP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ctr" fontAlgn="ctr"/>
                      <a:endParaRPr lang="es-CO" sz="1400" b="0" i="0" u="none" strike="noStrike">
                        <a:effectLst/>
                        <a:latin typeface="+mn-lt"/>
                      </a:endParaRP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ctr" fontAlgn="ctr"/>
                      <a:endParaRPr lang="es-CO" sz="1400" b="0" i="0" u="none" strike="noStrike">
                        <a:effectLst/>
                        <a:latin typeface="+mn-lt"/>
                      </a:endParaRPr>
                    </a:p>
                  </a:txBody>
                  <a:tcPr marL="0" marR="0" marT="0" marB="0" anchor="ctr">
                    <a:lnL>
                      <a:noFill/>
                    </a:lnL>
                    <a:lnR>
                      <a:noFill/>
                    </a:lnR>
                    <a:lnT>
                      <a:noFill/>
                    </a:lnT>
                    <a:lnB>
                      <a:noFill/>
                    </a:lnB>
                  </a:tcPr>
                </a:tc>
                <a:extLst>
                  <a:ext uri="{0D108BD9-81ED-4DB2-BD59-A6C34878D82A}">
                    <a16:rowId xmlns:a16="http://schemas.microsoft.com/office/drawing/2014/main" val="3153818751"/>
                  </a:ext>
                </a:extLst>
              </a:tr>
              <a:tr h="226167">
                <a:tc>
                  <a:txBody>
                    <a:bodyPr/>
                    <a:lstStyle/>
                    <a:p>
                      <a:pPr algn="l" fontAlgn="ctr"/>
                      <a:r>
                        <a:rPr lang="es-CO" sz="1400" b="0" i="0" u="none" strike="noStrike">
                          <a:solidFill>
                            <a:srgbClr val="000000"/>
                          </a:solidFill>
                          <a:effectLst/>
                          <a:latin typeface="+mn-lt"/>
                        </a:rPr>
                        <a:t>Cuentas por Cobrar Largo Plazo</a:t>
                      </a: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mn-lt"/>
                        </a:rPr>
                        <a:t>941</a:t>
                      </a:r>
                    </a:p>
                  </a:txBody>
                  <a:tcPr marL="0" marR="0" marT="0" marB="0" anchor="ctr">
                    <a:lnL>
                      <a:noFill/>
                    </a:lnL>
                    <a:lnR>
                      <a:noFill/>
                    </a:lnR>
                    <a:lnT>
                      <a:noFill/>
                    </a:lnT>
                    <a:lnB>
                      <a:noFill/>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8,537</a:t>
                      </a:r>
                    </a:p>
                  </a:txBody>
                  <a:tcPr marL="0" marR="0" marT="0" marB="0" anchor="ctr">
                    <a:lnL>
                      <a:noFill/>
                    </a:lnL>
                    <a:lnR>
                      <a:noFill/>
                    </a:lnR>
                    <a:lnT>
                      <a:noFill/>
                    </a:lnT>
                    <a:lnB>
                      <a:noFill/>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-89</a:t>
                      </a:r>
                    </a:p>
                  </a:txBody>
                  <a:tcPr marL="0" marR="0" marT="0" marB="0" anchor="ctr">
                    <a:lnL>
                      <a:noFill/>
                    </a:lnL>
                    <a:lnR>
                      <a:noFill/>
                    </a:lnR>
                    <a:lnT>
                      <a:noFill/>
                    </a:lnT>
                    <a:lnB>
                      <a:noFill/>
                    </a:lnB>
                  </a:tcPr>
                </a:tc>
                <a:extLst>
                  <a:ext uri="{0D108BD9-81ED-4DB2-BD59-A6C34878D82A}">
                    <a16:rowId xmlns:a16="http://schemas.microsoft.com/office/drawing/2014/main" val="1444370051"/>
                  </a:ext>
                </a:extLst>
              </a:tr>
              <a:tr h="226167">
                <a:tc>
                  <a:txBody>
                    <a:bodyPr/>
                    <a:lstStyle/>
                    <a:p>
                      <a:pPr algn="l" fontAlgn="ctr"/>
                      <a:r>
                        <a:rPr lang="es-CO" sz="1400" b="0" i="0" u="none" strike="noStrike">
                          <a:solidFill>
                            <a:srgbClr val="000000"/>
                          </a:solidFill>
                          <a:effectLst/>
                          <a:latin typeface="+mn-lt"/>
                        </a:rPr>
                        <a:t>Deterioro</a:t>
                      </a: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mn-lt"/>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5785601"/>
                  </a:ext>
                </a:extLst>
              </a:tr>
              <a:tr h="226167">
                <a:tc>
                  <a:txBody>
                    <a:bodyPr/>
                    <a:lstStyle/>
                    <a:p>
                      <a:pPr algn="l" fontAlgn="ctr"/>
                      <a:r>
                        <a:rPr lang="es-CO" sz="1400" b="0" i="0" u="none" strike="noStrike" dirty="0">
                          <a:solidFill>
                            <a:srgbClr val="000000"/>
                          </a:solidFill>
                          <a:effectLst/>
                          <a:latin typeface="+mn-lt"/>
                        </a:rPr>
                        <a:t>Total Cuenta por Cobrar Largo Plazo</a:t>
                      </a:r>
                    </a:p>
                  </a:txBody>
                  <a:tcPr marL="0" marR="0" marT="0"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mn-lt"/>
                        </a:rPr>
                        <a:t>343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mn-lt"/>
                        </a:rPr>
                        <a:t>7,939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mn-lt"/>
                        </a:rPr>
                        <a:t>-96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1271186"/>
                  </a:ext>
                </a:extLst>
              </a:tr>
              <a:tr h="226167">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l" fontAlgn="ctr"/>
                      <a:endParaRPr lang="es-CO" sz="1400" b="0" i="0" u="none" strike="noStrike" dirty="0">
                        <a:solidFill>
                          <a:srgbClr val="000000"/>
                        </a:solidFill>
                        <a:effectLst/>
                        <a:latin typeface="+mn-lt"/>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13347123"/>
                  </a:ext>
                </a:extLst>
              </a:tr>
              <a:tr h="226167">
                <a:tc>
                  <a:txBody>
                    <a:bodyPr/>
                    <a:lstStyle/>
                    <a:p>
                      <a:pPr algn="l" fontAlgn="ctr"/>
                      <a:r>
                        <a:rPr lang="es-CO" sz="1400" b="0" i="0" u="none" strike="noStrike" dirty="0">
                          <a:solidFill>
                            <a:srgbClr val="000000"/>
                          </a:solidFill>
                          <a:effectLst/>
                          <a:latin typeface="+mn-lt"/>
                        </a:rPr>
                        <a:t>Propiedades, Planta y equipo</a:t>
                      </a: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mn-lt"/>
                        </a:rPr>
                        <a:t>369</a:t>
                      </a:r>
                    </a:p>
                  </a:txBody>
                  <a:tcPr marL="0" marR="0" marT="0" marB="0" anchor="ctr">
                    <a:lnL>
                      <a:noFill/>
                    </a:lnL>
                    <a:lnR>
                      <a:noFill/>
                    </a:lnR>
                    <a:lnT>
                      <a:noFill/>
                    </a:lnT>
                    <a:lnB>
                      <a:noFill/>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461</a:t>
                      </a:r>
                    </a:p>
                  </a:txBody>
                  <a:tcPr marL="0" marR="0" marT="0" marB="0" anchor="ctr">
                    <a:lnL>
                      <a:noFill/>
                    </a:lnL>
                    <a:lnR>
                      <a:noFill/>
                    </a:lnR>
                    <a:lnT>
                      <a:noFill/>
                    </a:lnT>
                    <a:lnB>
                      <a:noFill/>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-20</a:t>
                      </a:r>
                    </a:p>
                  </a:txBody>
                  <a:tcPr marL="0" marR="0" marT="0" marB="0" anchor="ctr">
                    <a:lnL>
                      <a:noFill/>
                    </a:lnL>
                    <a:lnR>
                      <a:noFill/>
                    </a:lnR>
                    <a:lnT>
                      <a:noFill/>
                    </a:lnT>
                    <a:lnB>
                      <a:noFill/>
                    </a:lnB>
                  </a:tcPr>
                </a:tc>
                <a:extLst>
                  <a:ext uri="{0D108BD9-81ED-4DB2-BD59-A6C34878D82A}">
                    <a16:rowId xmlns:a16="http://schemas.microsoft.com/office/drawing/2014/main" val="4003806628"/>
                  </a:ext>
                </a:extLst>
              </a:tr>
              <a:tr h="226167">
                <a:tc>
                  <a:txBody>
                    <a:bodyPr/>
                    <a:lstStyle/>
                    <a:p>
                      <a:pPr algn="l" fontAlgn="ctr"/>
                      <a:r>
                        <a:rPr lang="es-CO" sz="1400" b="0" i="0" u="none" strike="noStrike" dirty="0">
                          <a:solidFill>
                            <a:srgbClr val="000000"/>
                          </a:solidFill>
                          <a:effectLst/>
                          <a:latin typeface="+mn-lt"/>
                        </a:rPr>
                        <a:t>Otros Activos ( anticipos Impuestos / Diferidos)</a:t>
                      </a: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mn-lt"/>
                        </a:rPr>
                        <a:t>11,504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250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4,502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8693319"/>
                  </a:ext>
                </a:extLst>
              </a:tr>
              <a:tr h="226167">
                <a:tc>
                  <a:txBody>
                    <a:bodyPr/>
                    <a:lstStyle/>
                    <a:p>
                      <a:pPr algn="l" fontAlgn="ctr"/>
                      <a:r>
                        <a:rPr lang="es-CO" sz="1400" b="1" i="0" u="none" strike="noStrike">
                          <a:solidFill>
                            <a:srgbClr val="000000"/>
                          </a:solidFill>
                          <a:effectLst/>
                          <a:latin typeface="+mn-lt"/>
                        </a:rPr>
                        <a:t>TOTAL ACTIVO NO CORRIENTE</a:t>
                      </a:r>
                    </a:p>
                  </a:txBody>
                  <a:tcPr marL="0" marR="0" marT="0"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mn-lt"/>
                        </a:rPr>
                        <a:t>12,216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mn-lt"/>
                        </a:rPr>
                        <a:t>711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mn-lt"/>
                        </a:rPr>
                        <a:t>1,618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8572936"/>
                  </a:ext>
                </a:extLst>
              </a:tr>
              <a:tr h="226167">
                <a:tc>
                  <a:txBody>
                    <a:bodyPr/>
                    <a:lstStyle/>
                    <a:p>
                      <a:pPr algn="l" fontAlgn="ctr"/>
                      <a:endParaRPr lang="es-CO" sz="1400" b="1"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l" fontAlgn="ctr"/>
                      <a:endParaRPr lang="es-CO" sz="1400" b="0" i="0" u="none" strike="noStrike" dirty="0">
                        <a:effectLst/>
                        <a:latin typeface="+mn-lt"/>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mn-lt"/>
                      </a:endParaRPr>
                    </a:p>
                  </a:txBody>
                  <a:tcPr marL="0" marR="0" marT="0" marB="0" anchor="ctr">
                    <a:lnL>
                      <a:noFill/>
                    </a:lnL>
                    <a:lnR>
                      <a:noFill/>
                    </a:lnR>
                    <a:lnT>
                      <a:noFill/>
                    </a:lnT>
                    <a:lnB>
                      <a:noFill/>
                    </a:lnB>
                  </a:tcPr>
                </a:tc>
                <a:tc>
                  <a:txBody>
                    <a:bodyPr/>
                    <a:lstStyle/>
                    <a:p>
                      <a:pPr algn="l" fontAlgn="ctr"/>
                      <a:endParaRPr lang="es-CO" sz="1400" b="0" i="0" u="none" strike="noStrike">
                        <a:effectLst/>
                        <a:latin typeface="+mn-lt"/>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mn-lt"/>
                      </a:endParaRPr>
                    </a:p>
                  </a:txBody>
                  <a:tcPr marL="0" marR="0" marT="0" marB="0" anchor="ctr">
                    <a:lnL>
                      <a:noFill/>
                    </a:lnL>
                    <a:lnR>
                      <a:noFill/>
                    </a:lnR>
                    <a:lnT>
                      <a:noFill/>
                    </a:lnT>
                    <a:lnB>
                      <a:noFill/>
                    </a:lnB>
                  </a:tcPr>
                </a:tc>
                <a:tc>
                  <a:txBody>
                    <a:bodyPr/>
                    <a:lstStyle/>
                    <a:p>
                      <a:pPr algn="l" fontAlgn="ctr"/>
                      <a:endParaRPr lang="es-CO" sz="1400" b="0" i="0" u="none" strike="noStrike">
                        <a:effectLst/>
                        <a:latin typeface="+mn-lt"/>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3221634"/>
                  </a:ext>
                </a:extLst>
              </a:tr>
              <a:tr h="226167">
                <a:tc>
                  <a:txBody>
                    <a:bodyPr/>
                    <a:lstStyle/>
                    <a:p>
                      <a:pPr algn="l" fontAlgn="ctr"/>
                      <a:r>
                        <a:rPr lang="es-CO" sz="1400" b="1" i="0" u="none" strike="noStrike">
                          <a:solidFill>
                            <a:srgbClr val="000000"/>
                          </a:solidFill>
                          <a:effectLst/>
                          <a:latin typeface="+mn-lt"/>
                        </a:rPr>
                        <a:t>TOTAL ACTIVO</a:t>
                      </a:r>
                    </a:p>
                  </a:txBody>
                  <a:tcPr marL="0" marR="0" marT="0"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mn-lt"/>
                        </a:rPr>
                        <a:t>23,439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0" i="0" u="none" strike="noStrike" dirty="0">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mn-lt"/>
                        </a:rPr>
                        <a:t>20,389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mn-lt"/>
                        </a:rPr>
                        <a:t>15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366872562"/>
                  </a:ext>
                </a:extLst>
              </a:tr>
              <a:tr h="226167">
                <a:tc>
                  <a:txBody>
                    <a:bodyPr/>
                    <a:lstStyle/>
                    <a:p>
                      <a:pPr algn="l" fontAlgn="ctr"/>
                      <a:endParaRPr lang="es-CO" sz="1400" b="0" i="0" u="none" strike="noStrike">
                        <a:effectLst/>
                        <a:latin typeface="+mn-lt"/>
                      </a:endParaRPr>
                    </a:p>
                  </a:txBody>
                  <a:tcPr marL="0" marR="0" marT="0" marB="0" anchor="ctr">
                    <a:lnL>
                      <a:noFill/>
                    </a:lnL>
                    <a:lnR>
                      <a:noFill/>
                    </a:lnR>
                    <a:lnT>
                      <a:noFill/>
                    </a:lnT>
                    <a:lnB>
                      <a:noFill/>
                    </a:lnB>
                  </a:tcPr>
                </a:tc>
                <a:tc>
                  <a:txBody>
                    <a:bodyPr/>
                    <a:lstStyle/>
                    <a:p>
                      <a:pPr algn="ctr" fontAlgn="ctr"/>
                      <a:endParaRPr lang="es-CO" sz="1400" b="0" i="0" u="none" strike="noStrike" dirty="0">
                        <a:effectLst/>
                        <a:latin typeface="+mn-lt"/>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dirty="0">
                        <a:effectLst/>
                        <a:latin typeface="+mn-lt"/>
                      </a:endParaRPr>
                    </a:p>
                  </a:txBody>
                  <a:tcPr marL="0" marR="0" marT="0" marB="0" anchor="ctr">
                    <a:lnL>
                      <a:noFill/>
                    </a:lnL>
                    <a:lnR>
                      <a:noFill/>
                    </a:lnR>
                    <a:lnT>
                      <a:noFill/>
                    </a:lnT>
                    <a:lnB>
                      <a:noFill/>
                    </a:lnB>
                  </a:tcPr>
                </a:tc>
                <a:tc>
                  <a:txBody>
                    <a:bodyPr/>
                    <a:lstStyle/>
                    <a:p>
                      <a:pPr algn="ctr" fontAlgn="ctr"/>
                      <a:endParaRPr lang="es-CO" sz="1400" b="0" i="0" u="none" strike="noStrike" dirty="0">
                        <a:effectLst/>
                        <a:latin typeface="+mn-lt"/>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effectLst/>
                        <a:latin typeface="+mn-lt"/>
                      </a:endParaRPr>
                    </a:p>
                  </a:txBody>
                  <a:tcPr marL="0" marR="0" marT="0" marB="0" anchor="ctr">
                    <a:lnL>
                      <a:noFill/>
                    </a:lnL>
                    <a:lnR>
                      <a:noFill/>
                    </a:lnR>
                    <a:lnT>
                      <a:noFill/>
                    </a:lnT>
                    <a:lnB>
                      <a:noFill/>
                    </a:lnB>
                  </a:tcPr>
                </a:tc>
                <a:tc>
                  <a:txBody>
                    <a:bodyPr/>
                    <a:lstStyle/>
                    <a:p>
                      <a:pPr algn="l" fontAlgn="ctr"/>
                      <a:endParaRPr lang="es-CO" sz="1400" b="0" i="0" u="none" strike="noStrike" dirty="0">
                        <a:effectLst/>
                        <a:latin typeface="+mn-lt"/>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05549862"/>
                  </a:ext>
                </a:extLst>
              </a:tr>
            </a:tbl>
          </a:graphicData>
        </a:graphic>
      </p:graphicFrame>
      <p:sp>
        <p:nvSpPr>
          <p:cNvPr id="11" name="Botón de acción: ir hacia delante o siguiente 10">
            <a:hlinkClick r:id="rId4" action="ppaction://hlinksldjump" highlightClick="1"/>
            <a:extLst>
              <a:ext uri="{FF2B5EF4-FFF2-40B4-BE49-F238E27FC236}">
                <a16:creationId xmlns:a16="http://schemas.microsoft.com/office/drawing/2014/main" id="{ECAF7EDB-E616-45CA-8A85-A9411523CD32}"/>
              </a:ext>
            </a:extLst>
          </p:cNvPr>
          <p:cNvSpPr/>
          <p:nvPr/>
        </p:nvSpPr>
        <p:spPr>
          <a:xfrm>
            <a:off x="3432443" y="2767808"/>
            <a:ext cx="357188"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4" action="ppaction://hlinksldjump" highlightClick="1"/>
            <a:extLst>
              <a:ext uri="{FF2B5EF4-FFF2-40B4-BE49-F238E27FC236}">
                <a16:creationId xmlns:a16="http://schemas.microsoft.com/office/drawing/2014/main" id="{84B38472-9759-4EFB-8A8C-025D33140739}"/>
              </a:ext>
            </a:extLst>
          </p:cNvPr>
          <p:cNvSpPr/>
          <p:nvPr/>
        </p:nvSpPr>
        <p:spPr>
          <a:xfrm>
            <a:off x="5111720" y="2989264"/>
            <a:ext cx="357188"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4" action="ppaction://hlinksldjump" highlightClick="1"/>
            <a:extLst>
              <a:ext uri="{FF2B5EF4-FFF2-40B4-BE49-F238E27FC236}">
                <a16:creationId xmlns:a16="http://schemas.microsoft.com/office/drawing/2014/main" id="{A730660A-1DBC-4EEF-8BE1-38EA3F255CEB}"/>
              </a:ext>
            </a:extLst>
          </p:cNvPr>
          <p:cNvSpPr/>
          <p:nvPr/>
        </p:nvSpPr>
        <p:spPr>
          <a:xfrm>
            <a:off x="4411797" y="3265412"/>
            <a:ext cx="357188"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5" name="Botón de acción: ir hacia delante o siguiente 14">
            <a:hlinkClick r:id="rId4" action="ppaction://hlinksldjump" highlightClick="1"/>
            <a:extLst>
              <a:ext uri="{FF2B5EF4-FFF2-40B4-BE49-F238E27FC236}">
                <a16:creationId xmlns:a16="http://schemas.microsoft.com/office/drawing/2014/main" id="{F21CF3E4-21C9-477B-B9FA-6383BBD158D6}"/>
              </a:ext>
            </a:extLst>
          </p:cNvPr>
          <p:cNvSpPr/>
          <p:nvPr/>
        </p:nvSpPr>
        <p:spPr>
          <a:xfrm>
            <a:off x="4711159" y="4604412"/>
            <a:ext cx="357188"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6" name="Botón de acción: ir hacia delante o siguiente 15">
            <a:hlinkClick r:id="rId5" action="ppaction://hlinksldjump" highlightClick="1"/>
            <a:extLst>
              <a:ext uri="{FF2B5EF4-FFF2-40B4-BE49-F238E27FC236}">
                <a16:creationId xmlns:a16="http://schemas.microsoft.com/office/drawing/2014/main" id="{037C0688-6BFA-4FA7-8A0B-381199F24186}"/>
              </a:ext>
            </a:extLst>
          </p:cNvPr>
          <p:cNvSpPr/>
          <p:nvPr/>
        </p:nvSpPr>
        <p:spPr>
          <a:xfrm>
            <a:off x="4242457" y="5035371"/>
            <a:ext cx="357188"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7" name="Botón de acción: ir hacia delante o siguiente 16">
            <a:hlinkClick r:id="rId5" action="ppaction://hlinksldjump" highlightClick="1"/>
            <a:extLst>
              <a:ext uri="{FF2B5EF4-FFF2-40B4-BE49-F238E27FC236}">
                <a16:creationId xmlns:a16="http://schemas.microsoft.com/office/drawing/2014/main" id="{611DAA7F-323D-403A-A9C7-573611DE96F2}"/>
              </a:ext>
            </a:extLst>
          </p:cNvPr>
          <p:cNvSpPr/>
          <p:nvPr/>
        </p:nvSpPr>
        <p:spPr>
          <a:xfrm>
            <a:off x="5491358" y="5280339"/>
            <a:ext cx="357188"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4" name="Rectángulo 13">
            <a:extLst>
              <a:ext uri="{FF2B5EF4-FFF2-40B4-BE49-F238E27FC236}">
                <a16:creationId xmlns:a16="http://schemas.microsoft.com/office/drawing/2014/main" id="{9EBA851C-BB5C-4AB1-A5CA-B82D7F6C8BE5}"/>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DD4BEC20-195D-4A7A-A1AD-EE0BC9E10A8C}"/>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1718748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Título 1">
            <a:extLst>
              <a:ext uri="{FF2B5EF4-FFF2-40B4-BE49-F238E27FC236}">
                <a16:creationId xmlns:a16="http://schemas.microsoft.com/office/drawing/2014/main" id="{00B6E7D5-8305-4764-8D34-32A7795341A5}"/>
              </a:ext>
            </a:extLst>
          </p:cNvPr>
          <p:cNvSpPr txBox="1">
            <a:spLocks/>
          </p:cNvSpPr>
          <p:nvPr/>
        </p:nvSpPr>
        <p:spPr>
          <a:xfrm>
            <a:off x="3354817" y="770052"/>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dirty="0">
                <a:solidFill>
                  <a:srgbClr val="0070C0"/>
                </a:solidFill>
                <a:latin typeface="+mn-lt"/>
                <a:ea typeface="+mn-ea"/>
                <a:cs typeface="Lato Regular"/>
              </a:rPr>
              <a:t>ESTADO DE SITUACION FINANCIERA INDIVIDUAL</a:t>
            </a:r>
          </a:p>
          <a:p>
            <a:pPr algn="ctr">
              <a:defRPr/>
            </a:pPr>
            <a:r>
              <a:rPr lang="es-CO" sz="1050" dirty="0">
                <a:solidFill>
                  <a:srgbClr val="0070C0"/>
                </a:solidFill>
                <a:latin typeface="+mn-lt"/>
                <a:ea typeface="+mn-ea"/>
                <a:cs typeface="Lato Regular"/>
              </a:rPr>
              <a:t>PERIODOS TERMINADOS EL 31 DE DICIEMBRE DE 2017 Y  31 DE DICIEMBRE 2016</a:t>
            </a:r>
          </a:p>
          <a:p>
            <a:pPr algn="ctr">
              <a:defRPr/>
            </a:pPr>
            <a:r>
              <a:rPr lang="es-CO" sz="1050" dirty="0">
                <a:solidFill>
                  <a:srgbClr val="0070C0"/>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graphicFrame>
        <p:nvGraphicFramePr>
          <p:cNvPr id="9" name="Tabla 8">
            <a:extLst>
              <a:ext uri="{FF2B5EF4-FFF2-40B4-BE49-F238E27FC236}">
                <a16:creationId xmlns:a16="http://schemas.microsoft.com/office/drawing/2014/main" id="{BDC67831-5374-45C0-916A-DC081F6E796B}"/>
              </a:ext>
            </a:extLst>
          </p:cNvPr>
          <p:cNvGraphicFramePr>
            <a:graphicFrameLocks noGrp="1"/>
          </p:cNvGraphicFramePr>
          <p:nvPr>
            <p:extLst/>
          </p:nvPr>
        </p:nvGraphicFramePr>
        <p:xfrm>
          <a:off x="1931868" y="1600200"/>
          <a:ext cx="8046018" cy="4662252"/>
        </p:xfrm>
        <a:graphic>
          <a:graphicData uri="http://schemas.openxmlformats.org/drawingml/2006/table">
            <a:tbl>
              <a:tblPr/>
              <a:tblGrid>
                <a:gridCol w="4154085">
                  <a:extLst>
                    <a:ext uri="{9D8B030D-6E8A-4147-A177-3AD203B41FA5}">
                      <a16:colId xmlns:a16="http://schemas.microsoft.com/office/drawing/2014/main" val="40325815"/>
                    </a:ext>
                  </a:extLst>
                </a:gridCol>
                <a:gridCol w="1250258">
                  <a:extLst>
                    <a:ext uri="{9D8B030D-6E8A-4147-A177-3AD203B41FA5}">
                      <a16:colId xmlns:a16="http://schemas.microsoft.com/office/drawing/2014/main" val="2440789205"/>
                    </a:ext>
                  </a:extLst>
                </a:gridCol>
                <a:gridCol w="181489">
                  <a:extLst>
                    <a:ext uri="{9D8B030D-6E8A-4147-A177-3AD203B41FA5}">
                      <a16:colId xmlns:a16="http://schemas.microsoft.com/office/drawing/2014/main" val="3703248669"/>
                    </a:ext>
                  </a:extLst>
                </a:gridCol>
                <a:gridCol w="1250258">
                  <a:extLst>
                    <a:ext uri="{9D8B030D-6E8A-4147-A177-3AD203B41FA5}">
                      <a16:colId xmlns:a16="http://schemas.microsoft.com/office/drawing/2014/main" val="2486807613"/>
                    </a:ext>
                  </a:extLst>
                </a:gridCol>
                <a:gridCol w="181489">
                  <a:extLst>
                    <a:ext uri="{9D8B030D-6E8A-4147-A177-3AD203B41FA5}">
                      <a16:colId xmlns:a16="http://schemas.microsoft.com/office/drawing/2014/main" val="1641007998"/>
                    </a:ext>
                  </a:extLst>
                </a:gridCol>
                <a:gridCol w="1028439">
                  <a:extLst>
                    <a:ext uri="{9D8B030D-6E8A-4147-A177-3AD203B41FA5}">
                      <a16:colId xmlns:a16="http://schemas.microsoft.com/office/drawing/2014/main" val="385795182"/>
                    </a:ext>
                  </a:extLst>
                </a:gridCol>
              </a:tblGrid>
              <a:tr h="597358">
                <a:tc>
                  <a:txBody>
                    <a:bodyPr/>
                    <a:lstStyle/>
                    <a:p>
                      <a:pPr algn="ctr" fontAlgn="ctr"/>
                      <a:r>
                        <a:rPr lang="es-CO" sz="1400" b="1" i="0" u="none" strike="noStrike" dirty="0">
                          <a:solidFill>
                            <a:srgbClr val="000000"/>
                          </a:solidFill>
                          <a:effectLst/>
                          <a:latin typeface="+mn-lt"/>
                        </a:rPr>
                        <a:t>PASIVO</a:t>
                      </a:r>
                    </a:p>
                  </a:txBody>
                  <a:tcPr marL="0" marR="0" marT="0" marB="0" anchor="ctr">
                    <a:lnL>
                      <a:noFill/>
                    </a:lnL>
                    <a:lnR>
                      <a:noFill/>
                    </a:lnR>
                    <a:lnT>
                      <a:noFill/>
                    </a:lnT>
                    <a:lnB>
                      <a:noFill/>
                    </a:lnB>
                  </a:tcPr>
                </a:tc>
                <a:tc>
                  <a:txBody>
                    <a:bodyPr/>
                    <a:lstStyle/>
                    <a:p>
                      <a:pPr algn="ctr" fontAlgn="ctr"/>
                      <a:r>
                        <a:rPr lang="es-CO" sz="1400" b="0" i="0" u="none" strike="noStrike">
                          <a:effectLst/>
                          <a:latin typeface="+mn-lt"/>
                        </a:rPr>
                        <a:t>Al 31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ctr" fontAlgn="ctr"/>
                      <a:r>
                        <a:rPr lang="es-CO" sz="1400" b="0" i="0" u="none" strike="noStrike">
                          <a:effectLst/>
                          <a:latin typeface="+mn-lt"/>
                        </a:rPr>
                        <a:t>Al 31 Diciembre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ctr" fontAlgn="ctr"/>
                      <a:r>
                        <a:rPr lang="es-CO" sz="1400" b="0" i="0" u="none" strike="noStrike">
                          <a:effectLst/>
                          <a:latin typeface="+mn-lt"/>
                        </a:rPr>
                        <a:t>Variación % Diciembre</a:t>
                      </a:r>
                      <a:br>
                        <a:rPr lang="es-CO" sz="1400" b="0" i="0" u="none" strike="noStrike">
                          <a:effectLst/>
                          <a:latin typeface="+mn-lt"/>
                        </a:rPr>
                      </a:br>
                      <a:r>
                        <a:rPr lang="es-CO" sz="1400" b="0" i="0" u="none" strike="noStrike">
                          <a:effectLst/>
                          <a:latin typeface="+mn-lt"/>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0031775"/>
                  </a:ext>
                </a:extLst>
              </a:tr>
              <a:tr h="226338">
                <a:tc>
                  <a:txBody>
                    <a:bodyPr/>
                    <a:lstStyle/>
                    <a:p>
                      <a:pPr algn="l" fontAlgn="ctr"/>
                      <a:r>
                        <a:rPr lang="es-CO" sz="1400" b="1" i="0" u="none" strike="noStrike">
                          <a:solidFill>
                            <a:srgbClr val="000000"/>
                          </a:solidFill>
                          <a:effectLst/>
                          <a:latin typeface="+mn-lt"/>
                        </a:rPr>
                        <a:t>PASIVO CORRIENTE</a:t>
                      </a:r>
                    </a:p>
                  </a:txBody>
                  <a:tcPr marL="0" marR="0" marT="0" marB="0" anchor="ctr">
                    <a:lnL>
                      <a:noFill/>
                    </a:lnL>
                    <a:lnR>
                      <a:noFill/>
                    </a:lnR>
                    <a:lnT>
                      <a:noFill/>
                    </a:lnT>
                    <a:lnB>
                      <a:noFill/>
                    </a:lnB>
                  </a:tcPr>
                </a:tc>
                <a:tc>
                  <a:txBody>
                    <a:bodyPr/>
                    <a:lstStyle/>
                    <a:p>
                      <a:pPr algn="ctr" fontAlgn="ctr"/>
                      <a:endParaRPr lang="es-CO" sz="1400" b="0" i="0" u="none" strike="noStrike">
                        <a:effectLst/>
                        <a:latin typeface="+mn-lt"/>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ctr" fontAlgn="ctr"/>
                      <a:endParaRPr lang="es-CO" sz="1400" b="0" i="0" u="none" strike="noStrike">
                        <a:effectLst/>
                        <a:latin typeface="+mn-lt"/>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03184751"/>
                  </a:ext>
                </a:extLst>
              </a:tr>
              <a:tr h="226338">
                <a:tc>
                  <a:txBody>
                    <a:bodyPr/>
                    <a:lstStyle/>
                    <a:p>
                      <a:pPr algn="l" fontAlgn="ctr"/>
                      <a:r>
                        <a:rPr lang="es-CO" sz="1400" b="0" i="0" u="none" strike="noStrike" dirty="0">
                          <a:solidFill>
                            <a:srgbClr val="000000"/>
                          </a:solidFill>
                          <a:effectLst/>
                          <a:latin typeface="+mn-lt"/>
                        </a:rPr>
                        <a:t>Cuentas por Pagar</a:t>
                      </a: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mn-lt"/>
                        </a:rPr>
                        <a:t>1,380</a:t>
                      </a: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1,131</a:t>
                      </a: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22</a:t>
                      </a:r>
                    </a:p>
                  </a:txBody>
                  <a:tcPr marL="0" marR="0" marT="0" marB="0" anchor="ctr">
                    <a:lnL>
                      <a:noFill/>
                    </a:lnL>
                    <a:lnR>
                      <a:noFill/>
                    </a:lnR>
                    <a:lnT>
                      <a:noFill/>
                    </a:lnT>
                    <a:lnB>
                      <a:noFill/>
                    </a:lnB>
                  </a:tcPr>
                </a:tc>
                <a:extLst>
                  <a:ext uri="{0D108BD9-81ED-4DB2-BD59-A6C34878D82A}">
                    <a16:rowId xmlns:a16="http://schemas.microsoft.com/office/drawing/2014/main" val="3451338619"/>
                  </a:ext>
                </a:extLst>
              </a:tr>
              <a:tr h="226338">
                <a:tc>
                  <a:txBody>
                    <a:bodyPr/>
                    <a:lstStyle/>
                    <a:p>
                      <a:pPr algn="l" fontAlgn="ctr"/>
                      <a:r>
                        <a:rPr lang="es-CO" sz="1400" b="0" i="0" u="none" strike="noStrike" dirty="0">
                          <a:solidFill>
                            <a:srgbClr val="000000"/>
                          </a:solidFill>
                          <a:effectLst/>
                          <a:latin typeface="+mn-lt"/>
                        </a:rPr>
                        <a:t>Beneficios a los empleados Corto Plazo</a:t>
                      </a: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mn-lt"/>
                        </a:rPr>
                        <a:t>1,654</a:t>
                      </a: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466</a:t>
                      </a: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255</a:t>
                      </a:r>
                    </a:p>
                  </a:txBody>
                  <a:tcPr marL="0" marR="0" marT="0" marB="0" anchor="ctr">
                    <a:lnL>
                      <a:noFill/>
                    </a:lnL>
                    <a:lnR>
                      <a:noFill/>
                    </a:lnR>
                    <a:lnT>
                      <a:noFill/>
                    </a:lnT>
                    <a:lnB>
                      <a:noFill/>
                    </a:lnB>
                  </a:tcPr>
                </a:tc>
                <a:extLst>
                  <a:ext uri="{0D108BD9-81ED-4DB2-BD59-A6C34878D82A}">
                    <a16:rowId xmlns:a16="http://schemas.microsoft.com/office/drawing/2014/main" val="2679968465"/>
                  </a:ext>
                </a:extLst>
              </a:tr>
              <a:tr h="226338">
                <a:tc>
                  <a:txBody>
                    <a:bodyPr/>
                    <a:lstStyle/>
                    <a:p>
                      <a:pPr algn="l" fontAlgn="ctr"/>
                      <a:r>
                        <a:rPr lang="es-CO" sz="1400" b="0" i="0" u="none" strike="noStrike">
                          <a:solidFill>
                            <a:srgbClr val="000000"/>
                          </a:solidFill>
                          <a:effectLst/>
                          <a:latin typeface="+mn-lt"/>
                        </a:rPr>
                        <a:t>Provisiones</a:t>
                      </a: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159</a:t>
                      </a:r>
                    </a:p>
                  </a:txBody>
                  <a:tcPr marL="0" marR="0" marT="0" marB="0" anchor="ctr">
                    <a:lnL>
                      <a:noFill/>
                    </a:lnL>
                    <a:lnR>
                      <a:noFill/>
                    </a:lnR>
                    <a:lnT>
                      <a:noFill/>
                    </a:lnT>
                    <a:lnB>
                      <a:noFill/>
                    </a:lnB>
                  </a:tcPr>
                </a:tc>
                <a:tc>
                  <a:txBody>
                    <a:bodyPr/>
                    <a:lstStyle/>
                    <a:p>
                      <a:pPr algn="l" fontAlgn="ctr"/>
                      <a:endParaRPr lang="es-CO" sz="1400" b="1" i="0" u="none" strike="noStrike" dirty="0">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mn-lt"/>
                        </a:rPr>
                        <a:t>188</a:t>
                      </a: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-15</a:t>
                      </a:r>
                    </a:p>
                  </a:txBody>
                  <a:tcPr marL="0" marR="0" marT="0" marB="0" anchor="ctr">
                    <a:lnL>
                      <a:noFill/>
                    </a:lnL>
                    <a:lnR>
                      <a:noFill/>
                    </a:lnR>
                    <a:lnT>
                      <a:noFill/>
                    </a:lnT>
                    <a:lnB>
                      <a:noFill/>
                    </a:lnB>
                  </a:tcPr>
                </a:tc>
                <a:extLst>
                  <a:ext uri="{0D108BD9-81ED-4DB2-BD59-A6C34878D82A}">
                    <a16:rowId xmlns:a16="http://schemas.microsoft.com/office/drawing/2014/main" val="1457048533"/>
                  </a:ext>
                </a:extLst>
              </a:tr>
              <a:tr h="226338">
                <a:tc>
                  <a:txBody>
                    <a:bodyPr/>
                    <a:lstStyle/>
                    <a:p>
                      <a:pPr algn="l" fontAlgn="ctr"/>
                      <a:r>
                        <a:rPr lang="es-CO" sz="1400" b="0" i="0" u="none" strike="noStrike" dirty="0">
                          <a:solidFill>
                            <a:srgbClr val="000000"/>
                          </a:solidFill>
                          <a:effectLst/>
                          <a:latin typeface="+mn-lt"/>
                        </a:rPr>
                        <a:t>Otros pasivos</a:t>
                      </a: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1,892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mn-lt"/>
                        </a:rPr>
                        <a:t>250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657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5424250"/>
                  </a:ext>
                </a:extLst>
              </a:tr>
              <a:tr h="226338">
                <a:tc>
                  <a:txBody>
                    <a:bodyPr/>
                    <a:lstStyle/>
                    <a:p>
                      <a:pPr algn="l" fontAlgn="ctr"/>
                      <a:r>
                        <a:rPr lang="es-CO" sz="1400" b="1" i="0" u="none" strike="noStrike">
                          <a:solidFill>
                            <a:srgbClr val="000000"/>
                          </a:solidFill>
                          <a:effectLst/>
                          <a:latin typeface="+mn-lt"/>
                        </a:rPr>
                        <a:t>TOTAL PASIVO CORRIENTE</a:t>
                      </a: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mn-lt"/>
                        </a:rPr>
                        <a:t>5,086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mn-lt"/>
                        </a:rPr>
                        <a:t>2,035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mn-lt"/>
                        </a:rPr>
                        <a:t>150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0253508"/>
                  </a:ext>
                </a:extLst>
              </a:tr>
              <a:tr h="199119">
                <a:tc>
                  <a:txBody>
                    <a:bodyPr/>
                    <a:lstStyle/>
                    <a:p>
                      <a:pPr algn="l" fontAlgn="ctr"/>
                      <a:endParaRPr lang="es-CO" sz="1400" b="1"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l" fontAlgn="ctr"/>
                      <a:endParaRPr lang="es-CO" sz="1400" b="0" i="0" u="none" strike="noStrike">
                        <a:effectLst/>
                        <a:latin typeface="+mn-lt"/>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l" fontAlgn="ctr"/>
                      <a:endParaRPr lang="es-CO" sz="1400" b="0" i="0" u="none" strike="noStrike" dirty="0">
                        <a:effectLst/>
                        <a:latin typeface="+mn-lt"/>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l" fontAlgn="ctr"/>
                      <a:endParaRPr lang="es-CO" sz="1400" b="0" i="0" u="none" strike="noStrike">
                        <a:effectLst/>
                        <a:latin typeface="+mn-lt"/>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2534925"/>
                  </a:ext>
                </a:extLst>
              </a:tr>
              <a:tr h="199119">
                <a:tc>
                  <a:txBody>
                    <a:bodyPr/>
                    <a:lstStyle/>
                    <a:p>
                      <a:pPr algn="l" fontAlgn="ctr"/>
                      <a:r>
                        <a:rPr lang="es-CO" sz="1400" b="1" i="0" u="none" strike="noStrike">
                          <a:solidFill>
                            <a:srgbClr val="000000"/>
                          </a:solidFill>
                          <a:effectLst/>
                          <a:latin typeface="+mn-lt"/>
                        </a:rPr>
                        <a:t>TOTAL PASIVO</a:t>
                      </a: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mn-lt"/>
                        </a:rPr>
                        <a:t>5,086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mn-lt"/>
                        </a:rPr>
                        <a:t>2,035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mn-lt"/>
                        </a:rPr>
                        <a:t>150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993058158"/>
                  </a:ext>
                </a:extLst>
              </a:tr>
              <a:tr h="199119">
                <a:tc>
                  <a:txBody>
                    <a:bodyPr/>
                    <a:lstStyle/>
                    <a:p>
                      <a:pPr algn="l" fontAlgn="ctr"/>
                      <a:endParaRPr lang="es-CO" sz="1400" b="1" i="0" u="none" strike="noStrike" dirty="0">
                        <a:solidFill>
                          <a:srgbClr val="000000"/>
                        </a:solidFill>
                        <a:effectLst/>
                        <a:latin typeface="+mn-lt"/>
                      </a:endParaRPr>
                    </a:p>
                  </a:txBody>
                  <a:tcPr marL="0" marR="0" marT="0" marB="0" anchor="ctr">
                    <a:lnL>
                      <a:noFill/>
                    </a:lnL>
                    <a:lnR>
                      <a:noFill/>
                    </a:lnR>
                    <a:lnT>
                      <a:noFill/>
                    </a:lnT>
                    <a:lnB>
                      <a:noFill/>
                    </a:lnB>
                  </a:tcPr>
                </a:tc>
                <a:tc>
                  <a:txBody>
                    <a:bodyPr/>
                    <a:lstStyle/>
                    <a:p>
                      <a:pPr algn="ctr" fontAlgn="ctr"/>
                      <a:endParaRPr lang="es-CO" sz="1400" b="0" i="0" u="none" strike="noStrike">
                        <a:effectLst/>
                        <a:latin typeface="+mn-lt"/>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ctr" fontAlgn="ctr"/>
                      <a:endParaRPr lang="es-CO" sz="1400" b="0" i="0" u="none" strike="noStrike" dirty="0">
                        <a:effectLst/>
                        <a:latin typeface="+mn-lt"/>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48671529"/>
                  </a:ext>
                </a:extLst>
              </a:tr>
              <a:tr h="226338">
                <a:tc>
                  <a:txBody>
                    <a:bodyPr/>
                    <a:lstStyle/>
                    <a:p>
                      <a:pPr algn="ctr" fontAlgn="ctr"/>
                      <a:r>
                        <a:rPr lang="es-CO" sz="1400" b="1" i="0" u="none" strike="noStrike">
                          <a:solidFill>
                            <a:srgbClr val="000000"/>
                          </a:solidFill>
                          <a:effectLst/>
                          <a:latin typeface="+mn-lt"/>
                        </a:rPr>
                        <a:t>PATRIMONIO</a:t>
                      </a:r>
                    </a:p>
                  </a:txBody>
                  <a:tcPr marL="0" marR="0" marT="0" marB="0" anchor="ctr">
                    <a:lnL>
                      <a:noFill/>
                    </a:lnL>
                    <a:lnR>
                      <a:noFill/>
                    </a:lnR>
                    <a:lnT>
                      <a:noFill/>
                    </a:lnT>
                    <a:lnB>
                      <a:noFill/>
                    </a:lnB>
                  </a:tcPr>
                </a:tc>
                <a:tc>
                  <a:txBody>
                    <a:bodyPr/>
                    <a:lstStyle/>
                    <a:p>
                      <a:pPr algn="ctr" fontAlgn="ctr"/>
                      <a:endParaRPr lang="es-CO" sz="1400" b="0" i="0" u="none" strike="noStrike">
                        <a:effectLst/>
                        <a:latin typeface="+mn-lt"/>
                      </a:endParaRP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ctr" fontAlgn="ctr"/>
                      <a:endParaRPr lang="es-CO" sz="1400" b="0" i="0" u="none" strike="noStrike" dirty="0">
                        <a:effectLst/>
                        <a:latin typeface="+mn-lt"/>
                      </a:endParaRPr>
                    </a:p>
                  </a:txBody>
                  <a:tcPr marL="0" marR="0" marT="0" marB="0" anchor="ctr">
                    <a:lnL>
                      <a:noFill/>
                    </a:lnL>
                    <a:lnR>
                      <a:noFill/>
                    </a:lnR>
                    <a:lnT>
                      <a:noFill/>
                    </a:lnT>
                    <a:lnB>
                      <a:noFill/>
                    </a:lnB>
                  </a:tcPr>
                </a:tc>
                <a:tc>
                  <a:txBody>
                    <a:bodyPr/>
                    <a:lstStyle/>
                    <a:p>
                      <a:pPr algn="l" fontAlgn="ctr"/>
                      <a:endParaRPr lang="es-CO" sz="1400" b="1" i="0" u="none" strike="noStrike" dirty="0">
                        <a:effectLst/>
                        <a:latin typeface="+mn-lt"/>
                      </a:endParaRP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extLst>
                  <a:ext uri="{0D108BD9-81ED-4DB2-BD59-A6C34878D82A}">
                    <a16:rowId xmlns:a16="http://schemas.microsoft.com/office/drawing/2014/main" val="2699326993"/>
                  </a:ext>
                </a:extLst>
              </a:tr>
              <a:tr h="226338">
                <a:tc>
                  <a:txBody>
                    <a:bodyPr/>
                    <a:lstStyle/>
                    <a:p>
                      <a:pPr algn="l" fontAlgn="ctr"/>
                      <a:r>
                        <a:rPr lang="es-CO" sz="1400" b="0" i="0" u="none" strike="noStrike" dirty="0">
                          <a:solidFill>
                            <a:srgbClr val="000000"/>
                          </a:solidFill>
                          <a:effectLst/>
                          <a:latin typeface="+mn-lt"/>
                        </a:rPr>
                        <a:t>Capital Suscrito y Pagado</a:t>
                      </a: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17,430</a:t>
                      </a: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17,430</a:t>
                      </a:r>
                    </a:p>
                  </a:txBody>
                  <a:tcPr marL="0" marR="0" marT="0" marB="0" anchor="ctr">
                    <a:lnL>
                      <a:noFill/>
                    </a:lnL>
                    <a:lnR>
                      <a:noFill/>
                    </a:lnR>
                    <a:lnT>
                      <a:noFill/>
                    </a:lnT>
                    <a:lnB>
                      <a:noFill/>
                    </a:lnB>
                  </a:tcPr>
                </a:tc>
                <a:tc>
                  <a:txBody>
                    <a:bodyPr/>
                    <a:lstStyle/>
                    <a:p>
                      <a:pPr algn="l" fontAlgn="ctr"/>
                      <a:endParaRPr lang="es-CO" sz="1400" b="1" i="0" u="none" strike="noStrike" dirty="0">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0</a:t>
                      </a:r>
                    </a:p>
                  </a:txBody>
                  <a:tcPr marL="0" marR="0" marT="0" marB="0" anchor="ctr">
                    <a:lnL>
                      <a:noFill/>
                    </a:lnL>
                    <a:lnR>
                      <a:noFill/>
                    </a:lnR>
                    <a:lnT>
                      <a:noFill/>
                    </a:lnT>
                    <a:lnB>
                      <a:noFill/>
                    </a:lnB>
                  </a:tcPr>
                </a:tc>
                <a:extLst>
                  <a:ext uri="{0D108BD9-81ED-4DB2-BD59-A6C34878D82A}">
                    <a16:rowId xmlns:a16="http://schemas.microsoft.com/office/drawing/2014/main" val="1687052719"/>
                  </a:ext>
                </a:extLst>
              </a:tr>
              <a:tr h="226338">
                <a:tc>
                  <a:txBody>
                    <a:bodyPr/>
                    <a:lstStyle/>
                    <a:p>
                      <a:pPr algn="l" fontAlgn="ctr"/>
                      <a:r>
                        <a:rPr lang="es-CO" sz="1400" b="0" i="0" u="none" strike="noStrike">
                          <a:solidFill>
                            <a:srgbClr val="000000"/>
                          </a:solidFill>
                          <a:effectLst/>
                          <a:latin typeface="+mn-lt"/>
                        </a:rPr>
                        <a:t>Reservas</a:t>
                      </a: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498</a:t>
                      </a: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437</a:t>
                      </a:r>
                    </a:p>
                  </a:txBody>
                  <a:tcPr marL="0" marR="0" marT="0" marB="0" anchor="ctr">
                    <a:lnL>
                      <a:noFill/>
                    </a:lnL>
                    <a:lnR>
                      <a:noFill/>
                    </a:lnR>
                    <a:lnT>
                      <a:noFill/>
                    </a:lnT>
                    <a:lnB>
                      <a:noFill/>
                    </a:lnB>
                  </a:tcPr>
                </a:tc>
                <a:tc>
                  <a:txBody>
                    <a:bodyPr/>
                    <a:lstStyle/>
                    <a:p>
                      <a:pPr algn="l" fontAlgn="ctr"/>
                      <a:endParaRPr lang="es-CO" sz="1400" b="1" i="0" u="none" strike="noStrike" dirty="0">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14</a:t>
                      </a:r>
                    </a:p>
                  </a:txBody>
                  <a:tcPr marL="0" marR="0" marT="0" marB="0" anchor="ctr">
                    <a:lnL>
                      <a:noFill/>
                    </a:lnL>
                    <a:lnR>
                      <a:noFill/>
                    </a:lnR>
                    <a:lnT>
                      <a:noFill/>
                    </a:lnT>
                    <a:lnB>
                      <a:noFill/>
                    </a:lnB>
                  </a:tcPr>
                </a:tc>
                <a:extLst>
                  <a:ext uri="{0D108BD9-81ED-4DB2-BD59-A6C34878D82A}">
                    <a16:rowId xmlns:a16="http://schemas.microsoft.com/office/drawing/2014/main" val="2055942419"/>
                  </a:ext>
                </a:extLst>
              </a:tr>
              <a:tr h="226338">
                <a:tc>
                  <a:txBody>
                    <a:bodyPr/>
                    <a:lstStyle/>
                    <a:p>
                      <a:pPr algn="l" fontAlgn="ctr"/>
                      <a:r>
                        <a:rPr lang="es-CO" sz="1400" b="0" i="0" u="none" strike="noStrike">
                          <a:solidFill>
                            <a:srgbClr val="000000"/>
                          </a:solidFill>
                          <a:effectLst/>
                          <a:latin typeface="+mn-lt"/>
                        </a:rPr>
                        <a:t>Resultados de ejercicios Anteriores</a:t>
                      </a: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0</a:t>
                      </a: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14</a:t>
                      </a: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mn-lt"/>
                        </a:rPr>
                        <a:t>-100</a:t>
                      </a:r>
                    </a:p>
                  </a:txBody>
                  <a:tcPr marL="0" marR="0" marT="0" marB="0" anchor="ctr">
                    <a:lnL>
                      <a:noFill/>
                    </a:lnL>
                    <a:lnR>
                      <a:noFill/>
                    </a:lnR>
                    <a:lnT>
                      <a:noFill/>
                    </a:lnT>
                    <a:lnB>
                      <a:noFill/>
                    </a:lnB>
                  </a:tcPr>
                </a:tc>
                <a:extLst>
                  <a:ext uri="{0D108BD9-81ED-4DB2-BD59-A6C34878D82A}">
                    <a16:rowId xmlns:a16="http://schemas.microsoft.com/office/drawing/2014/main" val="2745984562"/>
                  </a:ext>
                </a:extLst>
              </a:tr>
              <a:tr h="226338">
                <a:tc>
                  <a:txBody>
                    <a:bodyPr/>
                    <a:lstStyle/>
                    <a:p>
                      <a:pPr algn="l" fontAlgn="ctr"/>
                      <a:r>
                        <a:rPr lang="es-CO" sz="1400" b="0" i="0" u="none" strike="noStrike">
                          <a:solidFill>
                            <a:srgbClr val="000000"/>
                          </a:solidFill>
                          <a:effectLst/>
                          <a:latin typeface="+mn-lt"/>
                        </a:rPr>
                        <a:t>Resultado del ejercicio</a:t>
                      </a: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551</a:t>
                      </a: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598</a:t>
                      </a:r>
                    </a:p>
                  </a:txBody>
                  <a:tcPr marL="0" marR="0" marT="0" marB="0" anchor="ctr">
                    <a:lnL>
                      <a:noFill/>
                    </a:lnL>
                    <a:lnR>
                      <a:noFill/>
                    </a:lnR>
                    <a:lnT>
                      <a:noFill/>
                    </a:lnT>
                    <a:lnB>
                      <a:noFill/>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mn-lt"/>
                        </a:rPr>
                        <a:t>-8</a:t>
                      </a:r>
                    </a:p>
                  </a:txBody>
                  <a:tcPr marL="0" marR="0" marT="0" marB="0" anchor="ctr">
                    <a:lnL>
                      <a:noFill/>
                    </a:lnL>
                    <a:lnR>
                      <a:noFill/>
                    </a:lnR>
                    <a:lnT>
                      <a:noFill/>
                    </a:lnT>
                    <a:lnB>
                      <a:noFill/>
                    </a:lnB>
                  </a:tcPr>
                </a:tc>
                <a:extLst>
                  <a:ext uri="{0D108BD9-81ED-4DB2-BD59-A6C34878D82A}">
                    <a16:rowId xmlns:a16="http://schemas.microsoft.com/office/drawing/2014/main" val="44978550"/>
                  </a:ext>
                </a:extLst>
              </a:tr>
              <a:tr h="226338">
                <a:tc>
                  <a:txBody>
                    <a:bodyPr/>
                    <a:lstStyle/>
                    <a:p>
                      <a:pPr algn="l" fontAlgn="ctr"/>
                      <a:r>
                        <a:rPr lang="es-CO" sz="1400" b="0" i="0" u="none" strike="noStrike">
                          <a:solidFill>
                            <a:srgbClr val="000000"/>
                          </a:solidFill>
                          <a:effectLst/>
                          <a:latin typeface="+mn-lt"/>
                        </a:rPr>
                        <a:t>Impactos por Transición</a:t>
                      </a: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mn-lt"/>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mn-lt"/>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096865"/>
                  </a:ext>
                </a:extLst>
              </a:tr>
              <a:tr h="226338">
                <a:tc>
                  <a:txBody>
                    <a:bodyPr/>
                    <a:lstStyle/>
                    <a:p>
                      <a:pPr algn="l" fontAlgn="ctr"/>
                      <a:r>
                        <a:rPr lang="es-CO" sz="1400" b="1" i="0" u="none" strike="noStrike">
                          <a:solidFill>
                            <a:srgbClr val="000000"/>
                          </a:solidFill>
                          <a:effectLst/>
                          <a:latin typeface="+mn-lt"/>
                        </a:rPr>
                        <a:t>TOTAL PATRIMONIO</a:t>
                      </a: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mn-lt"/>
                        </a:rPr>
                        <a:t>18,353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mn-lt"/>
                        </a:rPr>
                        <a:t>18,353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mn-lt"/>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6154991"/>
                  </a:ext>
                </a:extLst>
              </a:tr>
              <a:tr h="199119">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ctr" fontAlgn="ctr"/>
                      <a:endParaRPr lang="es-CO" sz="1400" b="0" i="0" u="none" strike="noStrike">
                        <a:effectLst/>
                        <a:latin typeface="+mn-lt"/>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ctr" fontAlgn="ctr"/>
                      <a:endParaRPr lang="es-CO" sz="1400" b="0" i="0" u="none" strike="noStrike">
                        <a:effectLst/>
                        <a:latin typeface="+mn-lt"/>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mn-lt"/>
                      </a:endParaRPr>
                    </a:p>
                  </a:txBody>
                  <a:tcPr marL="0" marR="0" marT="0" marB="0" anchor="ctr">
                    <a:lnL>
                      <a:noFill/>
                    </a:lnL>
                    <a:lnR>
                      <a:noFill/>
                    </a:lnR>
                    <a:lnT>
                      <a:noFill/>
                    </a:lnT>
                    <a:lnB>
                      <a:noFill/>
                    </a:lnB>
                  </a:tcPr>
                </a:tc>
                <a:tc>
                  <a:txBody>
                    <a:bodyPr/>
                    <a:lstStyle/>
                    <a:p>
                      <a:pPr algn="ctr" fontAlgn="ctr"/>
                      <a:endParaRPr lang="es-CO" sz="1400" b="0" i="0" u="none" strike="noStrike" dirty="0">
                        <a:effectLst/>
                        <a:latin typeface="+mn-lt"/>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7199659"/>
                  </a:ext>
                </a:extLst>
              </a:tr>
              <a:tr h="226338">
                <a:tc>
                  <a:txBody>
                    <a:bodyPr/>
                    <a:lstStyle/>
                    <a:p>
                      <a:pPr algn="l" fontAlgn="ctr"/>
                      <a:r>
                        <a:rPr lang="es-CO" sz="1400" b="1" i="0" u="none" strike="noStrike">
                          <a:solidFill>
                            <a:srgbClr val="000000"/>
                          </a:solidFill>
                          <a:effectLst/>
                          <a:latin typeface="+mn-lt"/>
                        </a:rPr>
                        <a:t>TOTAL PASIVO Y PATRIMONIO</a:t>
                      </a: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mn-lt"/>
                        </a:rPr>
                        <a:t>23,439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mn-lt"/>
                        </a:rPr>
                        <a:t>20,389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mn-lt"/>
                      </a:endParaRPr>
                    </a:p>
                  </a:txBody>
                  <a:tcPr marL="0" marR="0" marT="0"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mn-lt"/>
                        </a:rPr>
                        <a:t>15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839425975"/>
                  </a:ext>
                </a:extLst>
              </a:tr>
            </a:tbl>
          </a:graphicData>
        </a:graphic>
      </p:graphicFrame>
      <p:sp>
        <p:nvSpPr>
          <p:cNvPr id="10" name="Botón de acción: ir hacia delante o siguiente 9">
            <a:hlinkClick r:id="rId4" action="ppaction://hlinksldjump" highlightClick="1"/>
            <a:extLst>
              <a:ext uri="{FF2B5EF4-FFF2-40B4-BE49-F238E27FC236}">
                <a16:creationId xmlns:a16="http://schemas.microsoft.com/office/drawing/2014/main" id="{A0A57A23-DDB4-433A-BAB4-029987C401C5}"/>
              </a:ext>
            </a:extLst>
          </p:cNvPr>
          <p:cNvSpPr/>
          <p:nvPr/>
        </p:nvSpPr>
        <p:spPr>
          <a:xfrm>
            <a:off x="3390901" y="2519606"/>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rId5" action="ppaction://hlinksldjump" highlightClick="1"/>
            <a:extLst>
              <a:ext uri="{FF2B5EF4-FFF2-40B4-BE49-F238E27FC236}">
                <a16:creationId xmlns:a16="http://schemas.microsoft.com/office/drawing/2014/main" id="{86D2C9ED-9E91-4915-B3CA-938A547D369D}"/>
              </a:ext>
            </a:extLst>
          </p:cNvPr>
          <p:cNvSpPr/>
          <p:nvPr/>
        </p:nvSpPr>
        <p:spPr>
          <a:xfrm>
            <a:off x="4802755" y="2736405"/>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5" action="ppaction://hlinksldjump" highlightClick="1"/>
            <a:extLst>
              <a:ext uri="{FF2B5EF4-FFF2-40B4-BE49-F238E27FC236}">
                <a16:creationId xmlns:a16="http://schemas.microsoft.com/office/drawing/2014/main" id="{1B556D5F-8F83-487E-A39B-93CAD4D923D6}"/>
              </a:ext>
            </a:extLst>
          </p:cNvPr>
          <p:cNvSpPr/>
          <p:nvPr/>
        </p:nvSpPr>
        <p:spPr>
          <a:xfrm>
            <a:off x="3035301" y="2945305"/>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6" action="ppaction://hlinksldjump" highlightClick="1"/>
            <a:extLst>
              <a:ext uri="{FF2B5EF4-FFF2-40B4-BE49-F238E27FC236}">
                <a16:creationId xmlns:a16="http://schemas.microsoft.com/office/drawing/2014/main" id="{37AF8EB9-3138-4F3C-AFD5-DD77A678DEB9}"/>
              </a:ext>
            </a:extLst>
          </p:cNvPr>
          <p:cNvSpPr/>
          <p:nvPr/>
        </p:nvSpPr>
        <p:spPr>
          <a:xfrm>
            <a:off x="3177016" y="3175911"/>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4" name="Rectángulo 13">
            <a:extLst>
              <a:ext uri="{FF2B5EF4-FFF2-40B4-BE49-F238E27FC236}">
                <a16:creationId xmlns:a16="http://schemas.microsoft.com/office/drawing/2014/main" id="{D0CF5284-F12F-4C51-9C2A-CEEB379315CF}"/>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EEDE2EAB-803E-4C3F-92EF-E1A2D30F4320}"/>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2379596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Título 1">
            <a:extLst>
              <a:ext uri="{FF2B5EF4-FFF2-40B4-BE49-F238E27FC236}">
                <a16:creationId xmlns:a16="http://schemas.microsoft.com/office/drawing/2014/main" id="{7304EFE3-98E5-46B8-AC3D-521DB0A1AE9C}"/>
              </a:ext>
            </a:extLst>
          </p:cNvPr>
          <p:cNvSpPr txBox="1">
            <a:spLocks/>
          </p:cNvSpPr>
          <p:nvPr/>
        </p:nvSpPr>
        <p:spPr>
          <a:xfrm>
            <a:off x="3680919" y="773552"/>
            <a:ext cx="735488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600" dirty="0">
                <a:latin typeface="+mn-lt"/>
              </a:rPr>
              <a:t> </a:t>
            </a:r>
            <a:r>
              <a:rPr lang="es-CO" sz="1600" dirty="0">
                <a:solidFill>
                  <a:srgbClr val="0070C0"/>
                </a:solidFill>
                <a:latin typeface="+mn-lt"/>
                <a:ea typeface="+mn-ea"/>
                <a:cs typeface="Lato Regular"/>
              </a:rPr>
              <a:t>ESTADO DE RESULTADO INTEGRAL INDIVIDUAL</a:t>
            </a:r>
          </a:p>
          <a:p>
            <a:pPr algn="ctr">
              <a:defRPr/>
            </a:pPr>
            <a:r>
              <a:rPr lang="es-CO" sz="1050" dirty="0">
                <a:solidFill>
                  <a:srgbClr val="0070C0"/>
                </a:solidFill>
                <a:latin typeface="+mn-lt"/>
                <a:ea typeface="+mn-ea"/>
                <a:cs typeface="Lato Regular"/>
              </a:rPr>
              <a:t>PERIODOS TERMINADOS EL 31 DE DICIIEMBRE DE 2017 Y 31 DE DICIEMBRE 2016</a:t>
            </a:r>
          </a:p>
          <a:p>
            <a:pPr algn="ctr">
              <a:defRPr/>
            </a:pPr>
            <a:r>
              <a:rPr lang="es-CO" sz="1050" dirty="0">
                <a:solidFill>
                  <a:srgbClr val="0070C0"/>
                </a:solidFill>
                <a:latin typeface="+mn-lt"/>
                <a:ea typeface="+mn-ea"/>
                <a:cs typeface="Lato Regular"/>
              </a:rPr>
              <a:t>(cifras expresadas en millones de pesos)</a:t>
            </a:r>
          </a:p>
          <a:p>
            <a:pPr>
              <a:defRPr/>
            </a:pPr>
            <a:endParaRPr lang="es-CO" sz="1600" dirty="0">
              <a:solidFill>
                <a:srgbClr val="0070C0"/>
              </a:solidFill>
              <a:latin typeface="+mn-lt"/>
              <a:ea typeface="+mn-ea"/>
              <a:cs typeface="Lato Regular"/>
            </a:endParaRPr>
          </a:p>
        </p:txBody>
      </p:sp>
      <p:graphicFrame>
        <p:nvGraphicFramePr>
          <p:cNvPr id="9" name="Tabla 8">
            <a:extLst>
              <a:ext uri="{FF2B5EF4-FFF2-40B4-BE49-F238E27FC236}">
                <a16:creationId xmlns:a16="http://schemas.microsoft.com/office/drawing/2014/main" id="{A63D003A-E379-4C3B-B525-FA16DF847EF6}"/>
              </a:ext>
            </a:extLst>
          </p:cNvPr>
          <p:cNvGraphicFramePr>
            <a:graphicFrameLocks noGrp="1"/>
          </p:cNvGraphicFramePr>
          <p:nvPr>
            <p:extLst/>
          </p:nvPr>
        </p:nvGraphicFramePr>
        <p:xfrm>
          <a:off x="2032151" y="1520186"/>
          <a:ext cx="8270724" cy="4259517"/>
        </p:xfrm>
        <a:graphic>
          <a:graphicData uri="http://schemas.openxmlformats.org/drawingml/2006/table">
            <a:tbl>
              <a:tblPr/>
              <a:tblGrid>
                <a:gridCol w="4533326">
                  <a:extLst>
                    <a:ext uri="{9D8B030D-6E8A-4147-A177-3AD203B41FA5}">
                      <a16:colId xmlns:a16="http://schemas.microsoft.com/office/drawing/2014/main" val="1250105425"/>
                    </a:ext>
                  </a:extLst>
                </a:gridCol>
                <a:gridCol w="1297708">
                  <a:extLst>
                    <a:ext uri="{9D8B030D-6E8A-4147-A177-3AD203B41FA5}">
                      <a16:colId xmlns:a16="http://schemas.microsoft.com/office/drawing/2014/main" val="3253592909"/>
                    </a:ext>
                  </a:extLst>
                </a:gridCol>
                <a:gridCol w="224937">
                  <a:extLst>
                    <a:ext uri="{9D8B030D-6E8A-4147-A177-3AD203B41FA5}">
                      <a16:colId xmlns:a16="http://schemas.microsoft.com/office/drawing/2014/main" val="2030875721"/>
                    </a:ext>
                  </a:extLst>
                </a:gridCol>
                <a:gridCol w="899745">
                  <a:extLst>
                    <a:ext uri="{9D8B030D-6E8A-4147-A177-3AD203B41FA5}">
                      <a16:colId xmlns:a16="http://schemas.microsoft.com/office/drawing/2014/main" val="605120322"/>
                    </a:ext>
                  </a:extLst>
                </a:gridCol>
                <a:gridCol w="155724">
                  <a:extLst>
                    <a:ext uri="{9D8B030D-6E8A-4147-A177-3AD203B41FA5}">
                      <a16:colId xmlns:a16="http://schemas.microsoft.com/office/drawing/2014/main" val="3533172637"/>
                    </a:ext>
                  </a:extLst>
                </a:gridCol>
                <a:gridCol w="1003560">
                  <a:extLst>
                    <a:ext uri="{9D8B030D-6E8A-4147-A177-3AD203B41FA5}">
                      <a16:colId xmlns:a16="http://schemas.microsoft.com/office/drawing/2014/main" val="4275211645"/>
                    </a:ext>
                  </a:extLst>
                </a:gridCol>
                <a:gridCol w="155724">
                  <a:extLst>
                    <a:ext uri="{9D8B030D-6E8A-4147-A177-3AD203B41FA5}">
                      <a16:colId xmlns:a16="http://schemas.microsoft.com/office/drawing/2014/main" val="2620064429"/>
                    </a:ext>
                  </a:extLst>
                </a:gridCol>
              </a:tblGrid>
              <a:tr h="620151">
                <a:tc>
                  <a:txBody>
                    <a:bodyPr/>
                    <a:lstStyle/>
                    <a:p>
                      <a:pPr algn="l" fontAlgn="b"/>
                      <a:endParaRPr lang="es-CO" sz="1200" b="0" i="0" u="none" strike="noStrike" dirty="0">
                        <a:effectLst/>
                        <a:latin typeface="+mn-lt"/>
                      </a:endParaRPr>
                    </a:p>
                  </a:txBody>
                  <a:tcPr marL="0" marR="0" marT="0" marB="0" anchor="b">
                    <a:lnL>
                      <a:noFill/>
                    </a:lnL>
                    <a:lnR>
                      <a:noFill/>
                    </a:lnR>
                    <a:lnT>
                      <a:noFill/>
                    </a:lnT>
                    <a:lnB>
                      <a:noFill/>
                    </a:lnB>
                  </a:tcPr>
                </a:tc>
                <a:tc>
                  <a:txBody>
                    <a:bodyPr/>
                    <a:lstStyle/>
                    <a:p>
                      <a:pPr algn="ctr" fontAlgn="ctr"/>
                      <a:r>
                        <a:rPr lang="es-CO" sz="1200" b="0" i="0" u="none" strike="noStrike" dirty="0">
                          <a:effectLst/>
                          <a:latin typeface="+mn-lt"/>
                        </a:rPr>
                        <a:t>Diciembre </a:t>
                      </a:r>
                    </a:p>
                    <a:p>
                      <a:pPr algn="ctr" fontAlgn="ctr"/>
                      <a:r>
                        <a:rPr lang="es-CO" sz="1200" b="0" i="0" u="none" strike="noStrike" dirty="0">
                          <a:effectLst/>
                          <a:latin typeface="+mn-lt"/>
                        </a:rPr>
                        <a:t>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ctr" fontAlgn="ctr"/>
                      <a:r>
                        <a:rPr lang="es-CO" sz="1200" b="0" i="0" u="none" strike="noStrike">
                          <a:effectLst/>
                          <a:latin typeface="+mn-lt"/>
                        </a:rPr>
                        <a:t>Diciembre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ctr" fontAlgn="ctr"/>
                      <a:r>
                        <a:rPr lang="es-CO" sz="1200" b="0" i="0" u="none" strike="noStrike">
                          <a:effectLst/>
                          <a:latin typeface="+mn-lt"/>
                        </a:rPr>
                        <a:t>Variación % Diciembre</a:t>
                      </a:r>
                      <a:br>
                        <a:rPr lang="es-CO" sz="1200" b="0" i="0" u="none" strike="noStrike">
                          <a:effectLst/>
                          <a:latin typeface="+mn-lt"/>
                        </a:rPr>
                      </a:br>
                      <a:r>
                        <a:rPr lang="es-CO" sz="1200" b="0" i="0" u="none" strike="noStrike">
                          <a:effectLst/>
                          <a:latin typeface="+mn-lt"/>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mn-lt"/>
                      </a:endParaRPr>
                    </a:p>
                  </a:txBody>
                  <a:tcPr marL="0" marR="0" marT="0" marB="0" anchor="ctr">
                    <a:lnL>
                      <a:noFill/>
                    </a:lnL>
                    <a:lnR>
                      <a:noFill/>
                    </a:lnR>
                    <a:lnT>
                      <a:noFill/>
                    </a:lnT>
                    <a:lnB>
                      <a:noFill/>
                    </a:lnB>
                  </a:tcPr>
                </a:tc>
                <a:extLst>
                  <a:ext uri="{0D108BD9-81ED-4DB2-BD59-A6C34878D82A}">
                    <a16:rowId xmlns:a16="http://schemas.microsoft.com/office/drawing/2014/main" val="3318339524"/>
                  </a:ext>
                </a:extLst>
              </a:tr>
              <a:tr h="216346">
                <a:tc>
                  <a:txBody>
                    <a:bodyPr/>
                    <a:lstStyle/>
                    <a:p>
                      <a:pPr algn="l" fontAlgn="b"/>
                      <a:r>
                        <a:rPr lang="es-CO" sz="1200" b="0" i="0" u="none" strike="noStrike" dirty="0">
                          <a:solidFill>
                            <a:srgbClr val="000000"/>
                          </a:solidFill>
                          <a:effectLst/>
                          <a:latin typeface="+mn-lt"/>
                        </a:rPr>
                        <a:t>INGRESOS POR PRESTACION DE SERVICIOS</a:t>
                      </a: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30,573</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29,891</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2</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599173917"/>
                  </a:ext>
                </a:extLst>
              </a:tr>
              <a:tr h="216346">
                <a:tc>
                  <a:txBody>
                    <a:bodyPr/>
                    <a:lstStyle/>
                    <a:p>
                      <a:pPr algn="l" fontAlgn="b"/>
                      <a:r>
                        <a:rPr lang="es-CO" sz="1200" b="0" i="0" u="none" strike="noStrike" dirty="0">
                          <a:solidFill>
                            <a:srgbClr val="000000"/>
                          </a:solidFill>
                          <a:effectLst/>
                          <a:latin typeface="+mn-lt"/>
                        </a:rPr>
                        <a:t>FINANCIEROS</a:t>
                      </a: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533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534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835865785"/>
                  </a:ext>
                </a:extLst>
              </a:tr>
              <a:tr h="216346">
                <a:tc>
                  <a:txBody>
                    <a:bodyPr/>
                    <a:lstStyle/>
                    <a:p>
                      <a:pPr algn="l" fontAlgn="b"/>
                      <a:r>
                        <a:rPr lang="es-CO" sz="1200" b="0" i="0" u="none" strike="noStrike" dirty="0">
                          <a:solidFill>
                            <a:srgbClr val="000000"/>
                          </a:solidFill>
                          <a:effectLst/>
                          <a:latin typeface="+mn-lt"/>
                        </a:rPr>
                        <a:t>INGRESOS DIVERSOS</a:t>
                      </a: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33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136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-76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2898173"/>
                  </a:ext>
                </a:extLst>
              </a:tr>
              <a:tr h="216346">
                <a:tc>
                  <a:txBody>
                    <a:bodyPr/>
                    <a:lstStyle/>
                    <a:p>
                      <a:pPr algn="l" fontAlgn="b"/>
                      <a:r>
                        <a:rPr lang="es-CO" sz="1200" b="1" i="0" u="none" strike="noStrike" dirty="0">
                          <a:solidFill>
                            <a:srgbClr val="000000"/>
                          </a:solidFill>
                          <a:effectLst/>
                          <a:latin typeface="+mn-lt"/>
                        </a:rPr>
                        <a:t>TOTAL INGRESOS OPERACIONALES</a:t>
                      </a: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mn-lt"/>
                        </a:rPr>
                        <a:t>31,138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mn-lt"/>
                        </a:rPr>
                        <a:t>30,560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mn-lt"/>
                        </a:rPr>
                        <a:t>2</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mn-lt"/>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507940433"/>
                  </a:ext>
                </a:extLst>
              </a:tr>
              <a:tr h="206717">
                <a:tc>
                  <a:txBody>
                    <a:bodyPr/>
                    <a:lstStyle/>
                    <a:p>
                      <a:pPr algn="l" fontAlgn="b"/>
                      <a:r>
                        <a:rPr lang="es-CO" sz="1200" b="0" i="0" u="none" strike="noStrike" dirty="0">
                          <a:solidFill>
                            <a:srgbClr val="000000"/>
                          </a:solidFill>
                          <a:effectLst/>
                          <a:latin typeface="+mn-lt"/>
                        </a:rPr>
                        <a:t>GASTOS DE ADMINISTRACIÓN DE OPERACIÓN</a:t>
                      </a:r>
                    </a:p>
                  </a:txBody>
                  <a:tcPr marL="0" marR="0" marT="0"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mn-lt"/>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86899865"/>
                  </a:ext>
                </a:extLst>
              </a:tr>
              <a:tr h="216346">
                <a:tc>
                  <a:txBody>
                    <a:bodyPr/>
                    <a:lstStyle/>
                    <a:p>
                      <a:pPr algn="l" fontAlgn="b"/>
                      <a:r>
                        <a:rPr lang="es-CO" sz="1200" b="0" i="0" u="none" strike="noStrike" dirty="0">
                          <a:solidFill>
                            <a:srgbClr val="000000"/>
                          </a:solidFill>
                          <a:effectLst/>
                          <a:latin typeface="+mn-lt"/>
                        </a:rPr>
                        <a:t>GASTOS DE PERSONAL</a:t>
                      </a:r>
                    </a:p>
                  </a:txBody>
                  <a:tcPr marL="114295"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mn-lt"/>
                        </a:rPr>
                        <a:t>17,206</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5,109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237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86553635"/>
                  </a:ext>
                </a:extLst>
              </a:tr>
              <a:tr h="216346">
                <a:tc>
                  <a:txBody>
                    <a:bodyPr/>
                    <a:lstStyle/>
                    <a:p>
                      <a:pPr algn="l" fontAlgn="b"/>
                      <a:r>
                        <a:rPr lang="es-CO" sz="1200" b="0" i="0" u="none" strike="noStrike" dirty="0">
                          <a:solidFill>
                            <a:srgbClr val="000000"/>
                          </a:solidFill>
                          <a:effectLst/>
                          <a:latin typeface="+mn-lt"/>
                        </a:rPr>
                        <a:t>GASTOS GENERALES</a:t>
                      </a:r>
                    </a:p>
                  </a:txBody>
                  <a:tcPr marL="114295"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mn-lt"/>
                        </a:rPr>
                        <a:t>7,189</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6,914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1445580168"/>
                  </a:ext>
                </a:extLst>
              </a:tr>
              <a:tr h="216346">
                <a:tc>
                  <a:txBody>
                    <a:bodyPr/>
                    <a:lstStyle/>
                    <a:p>
                      <a:pPr algn="l" fontAlgn="b"/>
                      <a:r>
                        <a:rPr lang="es-CO" sz="1200" b="0" i="0" u="none" strike="noStrike" dirty="0">
                          <a:solidFill>
                            <a:srgbClr val="000000"/>
                          </a:solidFill>
                          <a:effectLst/>
                          <a:latin typeface="+mn-lt"/>
                        </a:rPr>
                        <a:t>IMPUESTOS, CONTRIBUCIONES Y TASAS</a:t>
                      </a:r>
                    </a:p>
                  </a:txBody>
                  <a:tcPr marL="114295"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mn-lt"/>
                        </a:rPr>
                        <a:t>257</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377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-32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2225853527"/>
                  </a:ext>
                </a:extLst>
              </a:tr>
              <a:tr h="216346">
                <a:tc>
                  <a:txBody>
                    <a:bodyPr/>
                    <a:lstStyle/>
                    <a:p>
                      <a:pPr algn="l" fontAlgn="b"/>
                      <a:r>
                        <a:rPr lang="es-CO" sz="1200" b="0" i="0" u="none" strike="noStrike" dirty="0">
                          <a:solidFill>
                            <a:srgbClr val="000000"/>
                          </a:solidFill>
                          <a:effectLst/>
                          <a:latin typeface="+mn-lt"/>
                        </a:rPr>
                        <a:t>GASTOS DE VENTA GENERALES</a:t>
                      </a:r>
                    </a:p>
                  </a:txBody>
                  <a:tcPr marL="114295"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mn-lt"/>
                        </a:rPr>
                        <a:t>3,963</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dirty="0">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14,056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-72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3400610291"/>
                  </a:ext>
                </a:extLst>
              </a:tr>
              <a:tr h="216346">
                <a:tc>
                  <a:txBody>
                    <a:bodyPr/>
                    <a:lstStyle/>
                    <a:p>
                      <a:pPr algn="l" fontAlgn="b"/>
                      <a:r>
                        <a:rPr lang="es-CO" sz="1200" b="0" i="0" u="none" strike="noStrike" dirty="0">
                          <a:solidFill>
                            <a:srgbClr val="000000"/>
                          </a:solidFill>
                          <a:effectLst/>
                          <a:latin typeface="+mn-lt"/>
                        </a:rPr>
                        <a:t>DETERIORO, DEPRECIACION, AMORT.</a:t>
                      </a:r>
                    </a:p>
                  </a:txBody>
                  <a:tcPr marL="114295"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mn-lt"/>
                        </a:rPr>
                        <a:t>121</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103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17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2004995647"/>
                  </a:ext>
                </a:extLst>
              </a:tr>
              <a:tr h="216346">
                <a:tc>
                  <a:txBody>
                    <a:bodyPr/>
                    <a:lstStyle/>
                    <a:p>
                      <a:pPr algn="l" fontAlgn="b"/>
                      <a:r>
                        <a:rPr lang="es-CO" sz="1200" b="0" i="0" u="none" strike="noStrike" dirty="0">
                          <a:solidFill>
                            <a:srgbClr val="000000"/>
                          </a:solidFill>
                          <a:effectLst/>
                          <a:latin typeface="+mn-lt"/>
                        </a:rPr>
                        <a:t>OTROS GASTOS OPERACIONALES</a:t>
                      </a:r>
                    </a:p>
                  </a:txBody>
                  <a:tcPr marL="114295"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1,622</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mn-lt"/>
                        </a:rPr>
                        <a:t>3,211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-49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2094835"/>
                  </a:ext>
                </a:extLst>
              </a:tr>
              <a:tr h="216346">
                <a:tc>
                  <a:txBody>
                    <a:bodyPr/>
                    <a:lstStyle/>
                    <a:p>
                      <a:pPr algn="l" fontAlgn="b"/>
                      <a:r>
                        <a:rPr lang="es-CO" sz="1200" b="1" i="0" u="none" strike="noStrike">
                          <a:solidFill>
                            <a:srgbClr val="000000"/>
                          </a:solidFill>
                          <a:effectLst/>
                          <a:latin typeface="+mn-lt"/>
                        </a:rPr>
                        <a:t>TOTAL GASTOS DE ADMINISTRACION</a:t>
                      </a: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mn-lt"/>
                        </a:rPr>
                        <a:t>30,359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mn-lt"/>
                        </a:rPr>
                        <a:t>29,771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mn-lt"/>
                        </a:rPr>
                        <a:t>2</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mn-lt"/>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573354693"/>
                  </a:ext>
                </a:extLst>
              </a:tr>
              <a:tr h="206717">
                <a:tc>
                  <a:txBody>
                    <a:bodyPr/>
                    <a:lstStyle/>
                    <a:p>
                      <a:pPr algn="l" fontAlgn="b"/>
                      <a:endParaRPr lang="es-CO" sz="1200" b="1"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l" fontAlgn="b"/>
                      <a:endParaRPr lang="es-CO" sz="1200" b="0" i="0" u="none" strike="noStrike" dirty="0">
                        <a:effectLst/>
                        <a:latin typeface="+mn-lt"/>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mn-lt"/>
                      </a:endParaRPr>
                    </a:p>
                  </a:txBody>
                  <a:tcPr marL="0" marR="0" marT="0" marB="0" anchor="b">
                    <a:lnL>
                      <a:noFill/>
                    </a:lnL>
                    <a:lnR>
                      <a:noFill/>
                    </a:lnR>
                    <a:lnT>
                      <a:noFill/>
                    </a:lnT>
                    <a:lnB>
                      <a:noFill/>
                    </a:lnB>
                  </a:tcPr>
                </a:tc>
                <a:tc>
                  <a:txBody>
                    <a:bodyPr/>
                    <a:lstStyle/>
                    <a:p>
                      <a:pPr algn="l" fontAlgn="b"/>
                      <a:endParaRPr lang="es-CO" sz="1200" b="0" i="0" u="none" strike="noStrike" dirty="0">
                        <a:effectLst/>
                        <a:latin typeface="+mn-lt"/>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mn-lt"/>
                      </a:endParaRPr>
                    </a:p>
                  </a:txBody>
                  <a:tcPr marL="0" marR="0" marT="0" marB="0" anchor="b">
                    <a:lnL>
                      <a:noFill/>
                    </a:lnL>
                    <a:lnR>
                      <a:noFill/>
                    </a:lnR>
                    <a:lnT>
                      <a:noFill/>
                    </a:lnT>
                    <a:lnB>
                      <a:noFill/>
                    </a:lnB>
                  </a:tcPr>
                </a:tc>
                <a:tc>
                  <a:txBody>
                    <a:bodyPr/>
                    <a:lstStyle/>
                    <a:p>
                      <a:pPr algn="l" fontAlgn="b"/>
                      <a:endParaRPr lang="es-CO" sz="1200" b="0" i="0" u="none" strike="noStrike">
                        <a:effectLst/>
                        <a:latin typeface="+mn-lt"/>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mn-lt"/>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39356549"/>
                  </a:ext>
                </a:extLst>
              </a:tr>
              <a:tr h="216346">
                <a:tc>
                  <a:txBody>
                    <a:bodyPr/>
                    <a:lstStyle/>
                    <a:p>
                      <a:pPr algn="l" fontAlgn="b"/>
                      <a:r>
                        <a:rPr lang="es-CO" sz="1200" b="1" i="0" u="none" strike="noStrike" dirty="0">
                          <a:solidFill>
                            <a:srgbClr val="000000"/>
                          </a:solidFill>
                          <a:effectLst/>
                          <a:latin typeface="+mn-lt"/>
                        </a:rPr>
                        <a:t>RESULTADO DEL PERIODO ANTES DE IMPUESTOS</a:t>
                      </a: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779</a:t>
                      </a:r>
                    </a:p>
                  </a:txBody>
                  <a:tcPr marL="0" marR="0" marT="0"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mn-lt"/>
                        </a:rPr>
                        <a:t>789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3582289708"/>
                  </a:ext>
                </a:extLst>
              </a:tr>
              <a:tr h="206717">
                <a:tc>
                  <a:txBody>
                    <a:bodyPr/>
                    <a:lstStyle/>
                    <a:p>
                      <a:pPr algn="l" fontAlgn="b"/>
                      <a:r>
                        <a:rPr lang="es-CO" sz="1200" b="0" i="0" u="none" strike="noStrike">
                          <a:solidFill>
                            <a:srgbClr val="000000"/>
                          </a:solidFill>
                          <a:effectLst/>
                          <a:latin typeface="+mn-lt"/>
                        </a:rPr>
                        <a:t>IMPUESTO SOBRE LA RENTA Y COMPLEM.</a:t>
                      </a:r>
                    </a:p>
                  </a:txBody>
                  <a:tcPr marL="114295"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228</a:t>
                      </a:r>
                    </a:p>
                  </a:txBody>
                  <a:tcPr marL="0" marR="0" marT="0" marB="0" anchor="b">
                    <a:lnL>
                      <a:noFill/>
                    </a:lnL>
                    <a:lnR>
                      <a:noFill/>
                    </a:lnR>
                    <a:lnT>
                      <a:noFill/>
                    </a:lnT>
                    <a:lnB>
                      <a:noFill/>
                    </a:lnB>
                  </a:tcPr>
                </a:tc>
                <a:tc>
                  <a:txBody>
                    <a:bodyPr/>
                    <a:lstStyle/>
                    <a:p>
                      <a:pPr algn="l" fontAlgn="b"/>
                      <a:endParaRPr lang="es-CO" sz="1200" b="0" i="0" u="none" strike="noStrike" dirty="0">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mn-lt"/>
                        </a:rPr>
                        <a:t>140</a:t>
                      </a:r>
                    </a:p>
                  </a:txBody>
                  <a:tcPr marL="0" marR="0" marT="0" marB="0" anchor="b">
                    <a:lnL>
                      <a:noFill/>
                    </a:lnL>
                    <a:lnR>
                      <a:noFill/>
                    </a:lnR>
                    <a:lnT>
                      <a:noFill/>
                    </a:lnT>
                    <a:lnB>
                      <a:noFill/>
                    </a:lnB>
                  </a:tcPr>
                </a:tc>
                <a:tc>
                  <a:txBody>
                    <a:bodyPr/>
                    <a:lstStyle/>
                    <a:p>
                      <a:pPr algn="l" fontAlgn="b"/>
                      <a:endParaRPr lang="es-CO" sz="1200" b="0" i="0" u="none" strike="noStrike">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63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extLst>
                  <a:ext uri="{0D108BD9-81ED-4DB2-BD59-A6C34878D82A}">
                    <a16:rowId xmlns:a16="http://schemas.microsoft.com/office/drawing/2014/main" val="1377497154"/>
                  </a:ext>
                </a:extLst>
              </a:tr>
              <a:tr h="206717">
                <a:tc>
                  <a:txBody>
                    <a:bodyPr/>
                    <a:lstStyle/>
                    <a:p>
                      <a:pPr algn="l" fontAlgn="b"/>
                      <a:r>
                        <a:rPr lang="es-CO" sz="1200" b="0" i="0" u="none" strike="noStrike">
                          <a:solidFill>
                            <a:srgbClr val="000000"/>
                          </a:solidFill>
                          <a:effectLst/>
                          <a:latin typeface="+mn-lt"/>
                        </a:rPr>
                        <a:t>IMPUESTO SOBRE LA RENTA  EQUIDAD CREE</a:t>
                      </a:r>
                    </a:p>
                  </a:txBody>
                  <a:tcPr marL="114295"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mn-lt"/>
                        </a:rPr>
                        <a:t>50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mn-lt"/>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mn-lt"/>
                        </a:rPr>
                        <a:t>-100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7123521"/>
                  </a:ext>
                </a:extLst>
              </a:tr>
              <a:tr h="216346">
                <a:tc>
                  <a:txBody>
                    <a:bodyPr/>
                    <a:lstStyle/>
                    <a:p>
                      <a:pPr algn="l" fontAlgn="b"/>
                      <a:r>
                        <a:rPr lang="es-CO" sz="1200" b="1" i="0" u="none" strike="noStrike" dirty="0">
                          <a:solidFill>
                            <a:srgbClr val="000000"/>
                          </a:solidFill>
                          <a:effectLst/>
                          <a:latin typeface="+mn-lt"/>
                        </a:rPr>
                        <a:t>RESULTADO DEL PERIODO</a:t>
                      </a: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mn-lt"/>
                        </a:rPr>
                        <a:t>551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mn-lt"/>
                        </a:rPr>
                        <a:t>598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effectLst/>
                        <a:latin typeface="+mn-lt"/>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mn-lt"/>
                        </a:rPr>
                        <a:t>-8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dirty="0">
                          <a:solidFill>
                            <a:srgbClr val="000000"/>
                          </a:solidFill>
                          <a:effectLst/>
                          <a:latin typeface="+mn-lt"/>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575524762"/>
                  </a:ext>
                </a:extLst>
              </a:tr>
            </a:tbl>
          </a:graphicData>
        </a:graphic>
      </p:graphicFrame>
      <p:sp>
        <p:nvSpPr>
          <p:cNvPr id="10" name="Botón de acción: ir hacia delante o siguiente 9">
            <a:hlinkClick r:id="rId4" action="ppaction://hlinksldjump" highlightClick="1"/>
            <a:extLst>
              <a:ext uri="{FF2B5EF4-FFF2-40B4-BE49-F238E27FC236}">
                <a16:creationId xmlns:a16="http://schemas.microsoft.com/office/drawing/2014/main" id="{E38EBB8B-648B-475B-9E4C-C2FC4D326A68}"/>
              </a:ext>
            </a:extLst>
          </p:cNvPr>
          <p:cNvSpPr/>
          <p:nvPr/>
        </p:nvSpPr>
        <p:spPr>
          <a:xfrm>
            <a:off x="3680919" y="3255352"/>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rId5" action="ppaction://hlinksldjump" highlightClick="1"/>
            <a:extLst>
              <a:ext uri="{FF2B5EF4-FFF2-40B4-BE49-F238E27FC236}">
                <a16:creationId xmlns:a16="http://schemas.microsoft.com/office/drawing/2014/main" id="{2E08BDF4-B7C3-4CCA-9AA4-A9450A8564D7}"/>
              </a:ext>
            </a:extLst>
          </p:cNvPr>
          <p:cNvSpPr/>
          <p:nvPr/>
        </p:nvSpPr>
        <p:spPr>
          <a:xfrm>
            <a:off x="3678200" y="3477678"/>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6" action="ppaction://hlinksldjump" highlightClick="1"/>
            <a:extLst>
              <a:ext uri="{FF2B5EF4-FFF2-40B4-BE49-F238E27FC236}">
                <a16:creationId xmlns:a16="http://schemas.microsoft.com/office/drawing/2014/main" id="{40E9C3EC-5CBE-4708-B2C8-D1AB371EF1AD}"/>
              </a:ext>
            </a:extLst>
          </p:cNvPr>
          <p:cNvSpPr/>
          <p:nvPr/>
        </p:nvSpPr>
        <p:spPr>
          <a:xfrm>
            <a:off x="4701868" y="3687474"/>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6" action="ppaction://hlinksldjump" highlightClick="1"/>
            <a:extLst>
              <a:ext uri="{FF2B5EF4-FFF2-40B4-BE49-F238E27FC236}">
                <a16:creationId xmlns:a16="http://schemas.microsoft.com/office/drawing/2014/main" id="{5BDDACC9-D845-4898-BBF4-DC3AFB17CFB8}"/>
              </a:ext>
            </a:extLst>
          </p:cNvPr>
          <p:cNvSpPr/>
          <p:nvPr/>
        </p:nvSpPr>
        <p:spPr>
          <a:xfrm>
            <a:off x="4155528" y="3914486"/>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4" name="Botón de acción: ir hacia delante o siguiente 13">
            <a:hlinkClick r:id="rId7" action="ppaction://hlinksldjump" highlightClick="1"/>
            <a:extLst>
              <a:ext uri="{FF2B5EF4-FFF2-40B4-BE49-F238E27FC236}">
                <a16:creationId xmlns:a16="http://schemas.microsoft.com/office/drawing/2014/main" id="{772EC222-7690-4947-A289-CF7F817E7451}"/>
              </a:ext>
            </a:extLst>
          </p:cNvPr>
          <p:cNvSpPr/>
          <p:nvPr/>
        </p:nvSpPr>
        <p:spPr>
          <a:xfrm>
            <a:off x="4603946" y="4118693"/>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5" name="Botón de acción: ir hacia delante o siguiente 14">
            <a:hlinkClick r:id="rId7" action="ppaction://hlinksldjump" highlightClick="1"/>
            <a:extLst>
              <a:ext uri="{FF2B5EF4-FFF2-40B4-BE49-F238E27FC236}">
                <a16:creationId xmlns:a16="http://schemas.microsoft.com/office/drawing/2014/main" id="{9DAAE451-4C18-416C-BD92-EB9B9D912338}"/>
              </a:ext>
            </a:extLst>
          </p:cNvPr>
          <p:cNvSpPr/>
          <p:nvPr/>
        </p:nvSpPr>
        <p:spPr>
          <a:xfrm>
            <a:off x="4293709" y="4359456"/>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6" name="Rectángulo 15">
            <a:extLst>
              <a:ext uri="{FF2B5EF4-FFF2-40B4-BE49-F238E27FC236}">
                <a16:creationId xmlns:a16="http://schemas.microsoft.com/office/drawing/2014/main" id="{76F59EB5-F056-42B7-A6C0-7861B3FBDC8D}"/>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2C3316C4-6D5A-44E2-BAA5-01FD3ECF23D9}"/>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081548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9" name="CuadroTexto 8">
            <a:extLst>
              <a:ext uri="{FF2B5EF4-FFF2-40B4-BE49-F238E27FC236}">
                <a16:creationId xmlns:a16="http://schemas.microsoft.com/office/drawing/2014/main" id="{862DE2FE-DD36-4D9F-BAC6-B652934725DA}"/>
              </a:ext>
            </a:extLst>
          </p:cNvPr>
          <p:cNvSpPr txBox="1"/>
          <p:nvPr/>
        </p:nvSpPr>
        <p:spPr>
          <a:xfrm>
            <a:off x="2487253" y="2783067"/>
            <a:ext cx="7217494" cy="707886"/>
          </a:xfrm>
          <a:prstGeom prst="rect">
            <a:avLst/>
          </a:prstGeom>
          <a:noFill/>
        </p:spPr>
        <p:txBody>
          <a:bodyPr wrap="square" rtlCol="0">
            <a:spAutoFit/>
          </a:bodyPr>
          <a:lstStyle/>
          <a:p>
            <a:pPr algn="ctr"/>
            <a:r>
              <a:rPr lang="es-ES" sz="4000" dirty="0">
                <a:solidFill>
                  <a:srgbClr val="000A8B"/>
                </a:solidFill>
              </a:rPr>
              <a:t>2. </a:t>
            </a:r>
            <a:r>
              <a:rPr lang="es-CO" sz="4000" dirty="0">
                <a:solidFill>
                  <a:srgbClr val="000A8B"/>
                </a:solidFill>
              </a:rPr>
              <a:t>DICTAMEN REVISORÍA FISCAL</a:t>
            </a:r>
            <a:endParaRPr lang="es-ES" sz="4000" dirty="0">
              <a:solidFill>
                <a:schemeClr val="accent5">
                  <a:lumMod val="50000"/>
                </a:schemeClr>
              </a:solidFill>
              <a:latin typeface="Arial Narrow" panose="020B0606020202030204" pitchFamily="34" charset="0"/>
            </a:endParaRPr>
          </a:p>
        </p:txBody>
      </p:sp>
      <p:sp>
        <p:nvSpPr>
          <p:cNvPr id="10" name="Rectángulo 9">
            <a:extLst>
              <a:ext uri="{FF2B5EF4-FFF2-40B4-BE49-F238E27FC236}">
                <a16:creationId xmlns:a16="http://schemas.microsoft.com/office/drawing/2014/main" id="{C25EC82D-EE44-4774-BBBB-A48EEC0AB3A8}"/>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8790EAD3-D2B7-4731-867D-682DB33107B2}"/>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2" name="Rectángulo 11">
            <a:extLst>
              <a:ext uri="{FF2B5EF4-FFF2-40B4-BE49-F238E27FC236}">
                <a16:creationId xmlns:a16="http://schemas.microsoft.com/office/drawing/2014/main" id="{5FA0F8F9-5212-4DCD-9543-9779AE58E9EF}"/>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a:extLst>
              <a:ext uri="{FF2B5EF4-FFF2-40B4-BE49-F238E27FC236}">
                <a16:creationId xmlns:a16="http://schemas.microsoft.com/office/drawing/2014/main" id="{7C7BCDC9-261D-439C-AC6F-C3400EC7B9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6F284FAE-77A1-4060-87E5-36481AE1414D}"/>
              </a:ext>
            </a:extLst>
          </p:cNvPr>
          <p:cNvSpPr txBox="1"/>
          <p:nvPr/>
        </p:nvSpPr>
        <p:spPr>
          <a:xfrm>
            <a:off x="4703975" y="246800"/>
            <a:ext cx="6835654" cy="523220"/>
          </a:xfrm>
          <a:prstGeom prst="rect">
            <a:avLst/>
          </a:prstGeom>
          <a:noFill/>
        </p:spPr>
        <p:txBody>
          <a:bodyPr wrap="square" rtlCol="0">
            <a:spAutoFit/>
          </a:bodyPr>
          <a:lstStyle/>
          <a:p>
            <a:pPr algn="r"/>
            <a:r>
              <a:rPr lang="es-CO" sz="2800" b="1" dirty="0">
                <a:solidFill>
                  <a:schemeClr val="bg1"/>
                </a:solidFill>
              </a:rPr>
              <a:t>DICTAMEN REVISORÍA FISCAL</a:t>
            </a:r>
            <a:endParaRPr lang="es-ES" sz="2800" b="1" dirty="0">
              <a:solidFill>
                <a:schemeClr val="bg1"/>
              </a:solidFill>
            </a:endParaRPr>
          </a:p>
        </p:txBody>
      </p:sp>
    </p:spTree>
    <p:extLst>
      <p:ext uri="{BB962C8B-B14F-4D97-AF65-F5344CB8AC3E}">
        <p14:creationId xmlns:p14="http://schemas.microsoft.com/office/powerpoint/2010/main" val="1927481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9" name="CuadroTexto 8">
            <a:extLst>
              <a:ext uri="{FF2B5EF4-FFF2-40B4-BE49-F238E27FC236}">
                <a16:creationId xmlns:a16="http://schemas.microsoft.com/office/drawing/2014/main" id="{862DE2FE-DD36-4D9F-BAC6-B652934725DA}"/>
              </a:ext>
            </a:extLst>
          </p:cNvPr>
          <p:cNvSpPr txBox="1"/>
          <p:nvPr/>
        </p:nvSpPr>
        <p:spPr>
          <a:xfrm>
            <a:off x="2487253" y="2393229"/>
            <a:ext cx="7217494" cy="1323439"/>
          </a:xfrm>
          <a:prstGeom prst="rect">
            <a:avLst/>
          </a:prstGeom>
          <a:noFill/>
        </p:spPr>
        <p:txBody>
          <a:bodyPr wrap="square" rtlCol="0">
            <a:spAutoFit/>
          </a:bodyPr>
          <a:lstStyle/>
          <a:p>
            <a:pPr algn="ctr"/>
            <a:r>
              <a:rPr lang="es-ES" sz="4000" dirty="0">
                <a:solidFill>
                  <a:srgbClr val="000A8B"/>
                </a:solidFill>
              </a:rPr>
              <a:t>3. </a:t>
            </a:r>
            <a:r>
              <a:rPr lang="es-CO" sz="4000" dirty="0">
                <a:solidFill>
                  <a:srgbClr val="000A8B"/>
                </a:solidFill>
              </a:rPr>
              <a:t>EJECUCIÓN PRESUPUESTAL VIGENCIA 2017</a:t>
            </a:r>
            <a:endParaRPr lang="es-ES" sz="4000" dirty="0">
              <a:solidFill>
                <a:schemeClr val="accent5">
                  <a:lumMod val="50000"/>
                </a:schemeClr>
              </a:solidFill>
              <a:latin typeface="Arial Narrow" panose="020B0606020202030204" pitchFamily="34" charset="0"/>
            </a:endParaRPr>
          </a:p>
        </p:txBody>
      </p:sp>
      <p:sp>
        <p:nvSpPr>
          <p:cNvPr id="10" name="Rectángulo 9">
            <a:extLst>
              <a:ext uri="{FF2B5EF4-FFF2-40B4-BE49-F238E27FC236}">
                <a16:creationId xmlns:a16="http://schemas.microsoft.com/office/drawing/2014/main" id="{71B6B062-7201-4EAA-A556-B404C5B7348B}"/>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AFA07AFC-D2E1-4ED5-BDB3-481E3BFD8A20}"/>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2" name="Rectángulo 11">
            <a:extLst>
              <a:ext uri="{FF2B5EF4-FFF2-40B4-BE49-F238E27FC236}">
                <a16:creationId xmlns:a16="http://schemas.microsoft.com/office/drawing/2014/main" id="{F9C6CD33-D09A-4DA0-9693-24665B662230}"/>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a:extLst>
              <a:ext uri="{FF2B5EF4-FFF2-40B4-BE49-F238E27FC236}">
                <a16:creationId xmlns:a16="http://schemas.microsoft.com/office/drawing/2014/main" id="{EB848C8B-452D-4AAE-A6AD-4F1A87F7831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659AC8B3-FABE-4A99-A3D5-AB64A6AC767B}"/>
              </a:ext>
            </a:extLst>
          </p:cNvPr>
          <p:cNvSpPr txBox="1"/>
          <p:nvPr/>
        </p:nvSpPr>
        <p:spPr>
          <a:xfrm>
            <a:off x="4703975" y="246800"/>
            <a:ext cx="6835654" cy="523220"/>
          </a:xfrm>
          <a:prstGeom prst="rect">
            <a:avLst/>
          </a:prstGeom>
          <a:noFill/>
        </p:spPr>
        <p:txBody>
          <a:bodyPr wrap="square" rtlCol="0">
            <a:spAutoFit/>
          </a:bodyPr>
          <a:lstStyle/>
          <a:p>
            <a:pPr algn="r"/>
            <a:r>
              <a:rPr lang="es-CO" sz="2800" b="1" dirty="0">
                <a:solidFill>
                  <a:schemeClr val="bg1"/>
                </a:solidFill>
              </a:rPr>
              <a:t>EJECUCIÓN PRESUPUESTAL 2017</a:t>
            </a:r>
            <a:endParaRPr lang="es-ES" sz="2800" b="1" dirty="0">
              <a:solidFill>
                <a:schemeClr val="bg1"/>
              </a:solidFill>
            </a:endParaRPr>
          </a:p>
        </p:txBody>
      </p:sp>
    </p:spTree>
    <p:extLst>
      <p:ext uri="{BB962C8B-B14F-4D97-AF65-F5344CB8AC3E}">
        <p14:creationId xmlns:p14="http://schemas.microsoft.com/office/powerpoint/2010/main" val="3932411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18" name="CuadroTexto 17">
            <a:extLst>
              <a:ext uri="{FF2B5EF4-FFF2-40B4-BE49-F238E27FC236}">
                <a16:creationId xmlns:a16="http://schemas.microsoft.com/office/drawing/2014/main" id="{8DB58A1E-E2E1-420F-9DA1-550350C1D869}"/>
              </a:ext>
            </a:extLst>
          </p:cNvPr>
          <p:cNvSpPr txBox="1"/>
          <p:nvPr/>
        </p:nvSpPr>
        <p:spPr>
          <a:xfrm>
            <a:off x="4137804" y="799137"/>
            <a:ext cx="5854298" cy="369332"/>
          </a:xfrm>
          <a:prstGeom prst="rect">
            <a:avLst/>
          </a:prstGeom>
          <a:noFill/>
        </p:spPr>
        <p:txBody>
          <a:bodyPr wrap="square" rtlCol="0">
            <a:spAutoFit/>
          </a:bodyPr>
          <a:lstStyle/>
          <a:p>
            <a:pPr algn="r"/>
            <a:r>
              <a:rPr lang="es-ES" b="1" dirty="0">
                <a:solidFill>
                  <a:srgbClr val="0070C0"/>
                </a:solidFill>
                <a:cs typeface="Lato Regular"/>
              </a:rPr>
              <a:t>Ejecución de Gasto FRISCO Corte Diciembre de 2017</a:t>
            </a:r>
          </a:p>
        </p:txBody>
      </p:sp>
      <p:sp>
        <p:nvSpPr>
          <p:cNvPr id="20" name="CuadroTexto 19">
            <a:extLst>
              <a:ext uri="{FF2B5EF4-FFF2-40B4-BE49-F238E27FC236}">
                <a16:creationId xmlns:a16="http://schemas.microsoft.com/office/drawing/2014/main" id="{B88B331F-2EC6-447E-B039-EF98E112C3E3}"/>
              </a:ext>
            </a:extLst>
          </p:cNvPr>
          <p:cNvSpPr txBox="1"/>
          <p:nvPr/>
        </p:nvSpPr>
        <p:spPr>
          <a:xfrm>
            <a:off x="4894039" y="3102238"/>
            <a:ext cx="2170914" cy="369332"/>
          </a:xfrm>
          <a:prstGeom prst="rect">
            <a:avLst/>
          </a:prstGeom>
          <a:noFill/>
        </p:spPr>
        <p:txBody>
          <a:bodyPr wrap="square" rtlCol="0">
            <a:spAutoFit/>
          </a:bodyPr>
          <a:lstStyle/>
          <a:p>
            <a:pPr algn="r"/>
            <a:r>
              <a:rPr lang="es-ES" b="1" dirty="0">
                <a:solidFill>
                  <a:srgbClr val="0070C0"/>
                </a:solidFill>
                <a:cs typeface="Lato Regular"/>
              </a:rPr>
              <a:t>Ejecución de Giro</a:t>
            </a:r>
          </a:p>
        </p:txBody>
      </p:sp>
      <p:pic>
        <p:nvPicPr>
          <p:cNvPr id="21" name="Imagen 20">
            <a:extLst>
              <a:ext uri="{FF2B5EF4-FFF2-40B4-BE49-F238E27FC236}">
                <a16:creationId xmlns:a16="http://schemas.microsoft.com/office/drawing/2014/main" id="{8BD0F9B5-2B71-4D6A-8277-F9AFA41D7D9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46501" y="3524661"/>
            <a:ext cx="4802946" cy="2889574"/>
          </a:xfrm>
          <a:prstGeom prst="rect">
            <a:avLst/>
          </a:prstGeom>
          <a:ln w="15875">
            <a:solidFill>
              <a:schemeClr val="tx2">
                <a:lumMod val="20000"/>
                <a:lumOff val="80000"/>
              </a:schemeClr>
            </a:solidFill>
          </a:ln>
        </p:spPr>
      </p:pic>
      <p:pic>
        <p:nvPicPr>
          <p:cNvPr id="3" name="Imagen 2">
            <a:extLst>
              <a:ext uri="{FF2B5EF4-FFF2-40B4-BE49-F238E27FC236}">
                <a16:creationId xmlns:a16="http://schemas.microsoft.com/office/drawing/2014/main" id="{FB049388-4CF2-4E4D-BF9B-087B52D62A8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06563" y="1382568"/>
            <a:ext cx="8778875" cy="1573748"/>
          </a:xfrm>
          <a:prstGeom prst="rect">
            <a:avLst/>
          </a:prstGeom>
        </p:spPr>
      </p:pic>
      <p:sp>
        <p:nvSpPr>
          <p:cNvPr id="10" name="Rectángulo 9">
            <a:extLst>
              <a:ext uri="{FF2B5EF4-FFF2-40B4-BE49-F238E27FC236}">
                <a16:creationId xmlns:a16="http://schemas.microsoft.com/office/drawing/2014/main" id="{76A3973D-64D1-4E16-8718-DBA09B0884E2}"/>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70C33D55-4414-4678-A1E2-AB6F1A52D0BD}"/>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510918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CuadroTexto 5">
            <a:extLst>
              <a:ext uri="{FF2B5EF4-FFF2-40B4-BE49-F238E27FC236}">
                <a16:creationId xmlns:a16="http://schemas.microsoft.com/office/drawing/2014/main" id="{61283835-D433-43FF-A1DD-2CDAB82C109B}"/>
              </a:ext>
            </a:extLst>
          </p:cNvPr>
          <p:cNvSpPr txBox="1"/>
          <p:nvPr/>
        </p:nvSpPr>
        <p:spPr>
          <a:xfrm>
            <a:off x="4059382" y="843719"/>
            <a:ext cx="6005946" cy="369332"/>
          </a:xfrm>
          <a:prstGeom prst="rect">
            <a:avLst/>
          </a:prstGeom>
          <a:noFill/>
        </p:spPr>
        <p:txBody>
          <a:bodyPr wrap="square" rtlCol="0">
            <a:spAutoFit/>
          </a:bodyPr>
          <a:lstStyle/>
          <a:p>
            <a:pPr algn="r"/>
            <a:r>
              <a:rPr lang="es-ES" b="1" dirty="0">
                <a:solidFill>
                  <a:srgbClr val="0070C0"/>
                </a:solidFill>
                <a:latin typeface="Lato Regular"/>
                <a:cs typeface="Lato Regular"/>
              </a:rPr>
              <a:t>Ejecución de Gasto FRISCO Corte Diciembre de 2017</a:t>
            </a:r>
          </a:p>
        </p:txBody>
      </p:sp>
      <p:sp>
        <p:nvSpPr>
          <p:cNvPr id="9" name="CuadroTexto 8">
            <a:extLst>
              <a:ext uri="{FF2B5EF4-FFF2-40B4-BE49-F238E27FC236}">
                <a16:creationId xmlns:a16="http://schemas.microsoft.com/office/drawing/2014/main" id="{0CC1A979-D18D-4965-AE89-C6132B714E27}"/>
              </a:ext>
            </a:extLst>
          </p:cNvPr>
          <p:cNvSpPr txBox="1"/>
          <p:nvPr/>
        </p:nvSpPr>
        <p:spPr>
          <a:xfrm>
            <a:off x="4883518" y="1353268"/>
            <a:ext cx="2598130" cy="369332"/>
          </a:xfrm>
          <a:prstGeom prst="rect">
            <a:avLst/>
          </a:prstGeom>
          <a:noFill/>
        </p:spPr>
        <p:txBody>
          <a:bodyPr wrap="square" rtlCol="0">
            <a:spAutoFit/>
          </a:bodyPr>
          <a:lstStyle/>
          <a:p>
            <a:pPr algn="r"/>
            <a:r>
              <a:rPr lang="es-ES" b="1" dirty="0">
                <a:solidFill>
                  <a:srgbClr val="0070C0"/>
                </a:solidFill>
                <a:latin typeface="Lato Regular"/>
                <a:cs typeface="Lato Regular"/>
              </a:rPr>
              <a:t>SIN TRANSFERENCIAS</a:t>
            </a:r>
          </a:p>
        </p:txBody>
      </p:sp>
      <p:sp>
        <p:nvSpPr>
          <p:cNvPr id="11" name="CuadroTexto 10">
            <a:extLst>
              <a:ext uri="{FF2B5EF4-FFF2-40B4-BE49-F238E27FC236}">
                <a16:creationId xmlns:a16="http://schemas.microsoft.com/office/drawing/2014/main" id="{77D7F588-553B-4F4F-83C6-428E6A4D91CB}"/>
              </a:ext>
            </a:extLst>
          </p:cNvPr>
          <p:cNvSpPr txBox="1"/>
          <p:nvPr/>
        </p:nvSpPr>
        <p:spPr>
          <a:xfrm>
            <a:off x="4931434" y="3581305"/>
            <a:ext cx="2170914" cy="369332"/>
          </a:xfrm>
          <a:prstGeom prst="rect">
            <a:avLst/>
          </a:prstGeom>
          <a:noFill/>
        </p:spPr>
        <p:txBody>
          <a:bodyPr wrap="square" rtlCol="0">
            <a:spAutoFit/>
          </a:bodyPr>
          <a:lstStyle/>
          <a:p>
            <a:pPr algn="r"/>
            <a:r>
              <a:rPr lang="es-ES" b="1" dirty="0">
                <a:solidFill>
                  <a:srgbClr val="0070C0"/>
                </a:solidFill>
                <a:latin typeface="Lato Regular"/>
                <a:cs typeface="Lato Regular"/>
              </a:rPr>
              <a:t>Ejecución de Giro</a:t>
            </a:r>
          </a:p>
        </p:txBody>
      </p:sp>
      <p:pic>
        <p:nvPicPr>
          <p:cNvPr id="12" name="Imagen 11">
            <a:extLst>
              <a:ext uri="{FF2B5EF4-FFF2-40B4-BE49-F238E27FC236}">
                <a16:creationId xmlns:a16="http://schemas.microsoft.com/office/drawing/2014/main" id="{7206CB42-2081-4A24-9F93-F8AA4D4515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52148" y="3961226"/>
            <a:ext cx="4060873" cy="2427201"/>
          </a:xfrm>
          <a:prstGeom prst="rect">
            <a:avLst/>
          </a:prstGeom>
          <a:ln w="15875">
            <a:solidFill>
              <a:schemeClr val="tx2">
                <a:lumMod val="20000"/>
                <a:lumOff val="80000"/>
              </a:schemeClr>
            </a:solidFill>
          </a:ln>
        </p:spPr>
      </p:pic>
      <p:pic>
        <p:nvPicPr>
          <p:cNvPr id="3" name="Imagen 2">
            <a:extLst>
              <a:ext uri="{FF2B5EF4-FFF2-40B4-BE49-F238E27FC236}">
                <a16:creationId xmlns:a16="http://schemas.microsoft.com/office/drawing/2014/main" id="{FD51BCB0-BB72-44AD-9A60-3E77EA3CA15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33057" y="1917854"/>
            <a:ext cx="8925886" cy="1338568"/>
          </a:xfrm>
          <a:prstGeom prst="rect">
            <a:avLst/>
          </a:prstGeom>
        </p:spPr>
      </p:pic>
      <p:sp>
        <p:nvSpPr>
          <p:cNvPr id="13" name="Rectángulo 12">
            <a:extLst>
              <a:ext uri="{FF2B5EF4-FFF2-40B4-BE49-F238E27FC236}">
                <a16:creationId xmlns:a16="http://schemas.microsoft.com/office/drawing/2014/main" id="{63339934-D648-4EA4-8CB1-58A9334BB855}"/>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D73AAB08-193B-4EA6-A5A9-1157C050A9AD}"/>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1699034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CuadroTexto 5">
            <a:extLst>
              <a:ext uri="{FF2B5EF4-FFF2-40B4-BE49-F238E27FC236}">
                <a16:creationId xmlns:a16="http://schemas.microsoft.com/office/drawing/2014/main" id="{8A9CD443-AD84-4E20-BE4C-EF352FEED99F}"/>
              </a:ext>
            </a:extLst>
          </p:cNvPr>
          <p:cNvSpPr txBox="1"/>
          <p:nvPr/>
        </p:nvSpPr>
        <p:spPr>
          <a:xfrm>
            <a:off x="3228110" y="843719"/>
            <a:ext cx="7074767" cy="338554"/>
          </a:xfrm>
          <a:prstGeom prst="rect">
            <a:avLst/>
          </a:prstGeom>
          <a:noFill/>
        </p:spPr>
        <p:txBody>
          <a:bodyPr wrap="square" rtlCol="0">
            <a:spAutoFit/>
          </a:bodyPr>
          <a:lstStyle/>
          <a:p>
            <a:pPr algn="r"/>
            <a:r>
              <a:rPr lang="es-ES" sz="1600" b="1" dirty="0">
                <a:solidFill>
                  <a:srgbClr val="0070C0"/>
                </a:solidFill>
                <a:cs typeface="Lato Regular"/>
              </a:rPr>
              <a:t>Ejecución de Gastos de Personal-  Corte Diciembre de 2017- FRISCO</a:t>
            </a:r>
          </a:p>
        </p:txBody>
      </p:sp>
      <p:pic>
        <p:nvPicPr>
          <p:cNvPr id="9" name="Imagen 8">
            <a:extLst>
              <a:ext uri="{FF2B5EF4-FFF2-40B4-BE49-F238E27FC236}">
                <a16:creationId xmlns:a16="http://schemas.microsoft.com/office/drawing/2014/main" id="{3EB1E701-678E-4D1E-B86C-B95DB16F7964}"/>
              </a:ext>
            </a:extLst>
          </p:cNvPr>
          <p:cNvPicPr>
            <a:picLocks noChangeAspect="1"/>
          </p:cNvPicPr>
          <p:nvPr/>
        </p:nvPicPr>
        <p:blipFill>
          <a:blip r:embed="rId4"/>
          <a:stretch>
            <a:fillRect/>
          </a:stretch>
        </p:blipFill>
        <p:spPr>
          <a:xfrm>
            <a:off x="1810471" y="1179815"/>
            <a:ext cx="8571058" cy="1867595"/>
          </a:xfrm>
          <a:prstGeom prst="rect">
            <a:avLst/>
          </a:prstGeom>
        </p:spPr>
      </p:pic>
      <p:sp>
        <p:nvSpPr>
          <p:cNvPr id="11" name="CuadroTexto 10">
            <a:extLst>
              <a:ext uri="{FF2B5EF4-FFF2-40B4-BE49-F238E27FC236}">
                <a16:creationId xmlns:a16="http://schemas.microsoft.com/office/drawing/2014/main" id="{DACABB21-B43A-4CBE-B0B0-3C47E9901052}"/>
              </a:ext>
            </a:extLst>
          </p:cNvPr>
          <p:cNvSpPr txBox="1"/>
          <p:nvPr/>
        </p:nvSpPr>
        <p:spPr>
          <a:xfrm>
            <a:off x="5446240" y="3189989"/>
            <a:ext cx="2170914" cy="369332"/>
          </a:xfrm>
          <a:prstGeom prst="rect">
            <a:avLst/>
          </a:prstGeom>
          <a:noFill/>
        </p:spPr>
        <p:txBody>
          <a:bodyPr wrap="square" rtlCol="0">
            <a:spAutoFit/>
          </a:bodyPr>
          <a:lstStyle/>
          <a:p>
            <a:pPr algn="r"/>
            <a:r>
              <a:rPr lang="es-ES" b="1" dirty="0">
                <a:solidFill>
                  <a:srgbClr val="0070C0"/>
                </a:solidFill>
                <a:latin typeface="Lato Regular"/>
                <a:cs typeface="Lato Regular"/>
              </a:rPr>
              <a:t>Ejecución de Giro</a:t>
            </a:r>
          </a:p>
        </p:txBody>
      </p:sp>
      <p:pic>
        <p:nvPicPr>
          <p:cNvPr id="12" name="Imagen 11">
            <a:extLst>
              <a:ext uri="{FF2B5EF4-FFF2-40B4-BE49-F238E27FC236}">
                <a16:creationId xmlns:a16="http://schemas.microsoft.com/office/drawing/2014/main" id="{24919E0E-03A9-4D1B-86F9-7A3DBF9E76C7}"/>
              </a:ext>
            </a:extLst>
          </p:cNvPr>
          <p:cNvPicPr>
            <a:picLocks noChangeAspect="1"/>
          </p:cNvPicPr>
          <p:nvPr/>
        </p:nvPicPr>
        <p:blipFill>
          <a:blip r:embed="rId5"/>
          <a:stretch>
            <a:fillRect/>
          </a:stretch>
        </p:blipFill>
        <p:spPr>
          <a:xfrm>
            <a:off x="3746501" y="3630985"/>
            <a:ext cx="4920268" cy="2754396"/>
          </a:xfrm>
          <a:prstGeom prst="rect">
            <a:avLst/>
          </a:prstGeom>
          <a:ln w="15875">
            <a:solidFill>
              <a:schemeClr val="tx2">
                <a:lumMod val="20000"/>
                <a:lumOff val="80000"/>
              </a:schemeClr>
            </a:solidFill>
          </a:ln>
        </p:spPr>
      </p:pic>
      <p:sp>
        <p:nvSpPr>
          <p:cNvPr id="14" name="Flecha: a la derecha 13">
            <a:hlinkClick r:id="rId6" action="ppaction://hlinksldjump"/>
            <a:extLst>
              <a:ext uri="{FF2B5EF4-FFF2-40B4-BE49-F238E27FC236}">
                <a16:creationId xmlns:a16="http://schemas.microsoft.com/office/drawing/2014/main" id="{8BA4C3A4-63CD-4F82-BAD3-30A694BA1063}"/>
              </a:ext>
            </a:extLst>
          </p:cNvPr>
          <p:cNvSpPr/>
          <p:nvPr/>
        </p:nvSpPr>
        <p:spPr>
          <a:xfrm>
            <a:off x="3803772" y="2247914"/>
            <a:ext cx="531724" cy="18115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3" name="Rectángulo 12">
            <a:extLst>
              <a:ext uri="{FF2B5EF4-FFF2-40B4-BE49-F238E27FC236}">
                <a16:creationId xmlns:a16="http://schemas.microsoft.com/office/drawing/2014/main" id="{4DB30467-E45A-4C74-A7DC-4C8CD99461D7}"/>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DDC8C251-20B1-4BDC-8C18-51067633202B}"/>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108871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pic>
        <p:nvPicPr>
          <p:cNvPr id="6" name="Imagen 5">
            <a:extLst>
              <a:ext uri="{FF2B5EF4-FFF2-40B4-BE49-F238E27FC236}">
                <a16:creationId xmlns:a16="http://schemas.microsoft.com/office/drawing/2014/main" id="{AE112D07-7E30-4D16-A3AF-5F66BC55995F}"/>
              </a:ext>
            </a:extLst>
          </p:cNvPr>
          <p:cNvPicPr>
            <a:picLocks noChangeAspect="1"/>
          </p:cNvPicPr>
          <p:nvPr/>
        </p:nvPicPr>
        <p:blipFill>
          <a:blip r:embed="rId4"/>
          <a:stretch>
            <a:fillRect/>
          </a:stretch>
        </p:blipFill>
        <p:spPr>
          <a:xfrm>
            <a:off x="1647713" y="1374394"/>
            <a:ext cx="8787374" cy="5017780"/>
          </a:xfrm>
          <a:prstGeom prst="rect">
            <a:avLst/>
          </a:prstGeom>
        </p:spPr>
      </p:pic>
      <p:sp>
        <p:nvSpPr>
          <p:cNvPr id="9" name="CuadroTexto 8">
            <a:extLst>
              <a:ext uri="{FF2B5EF4-FFF2-40B4-BE49-F238E27FC236}">
                <a16:creationId xmlns:a16="http://schemas.microsoft.com/office/drawing/2014/main" id="{AD7F47D2-FA59-42F8-BF51-5EAE57C9BB0E}"/>
              </a:ext>
            </a:extLst>
          </p:cNvPr>
          <p:cNvSpPr txBox="1"/>
          <p:nvPr/>
        </p:nvSpPr>
        <p:spPr>
          <a:xfrm>
            <a:off x="3508077" y="999228"/>
            <a:ext cx="7047781" cy="338554"/>
          </a:xfrm>
          <a:prstGeom prst="rect">
            <a:avLst/>
          </a:prstGeom>
          <a:noFill/>
        </p:spPr>
        <p:txBody>
          <a:bodyPr wrap="square" rtlCol="0">
            <a:spAutoFit/>
          </a:bodyPr>
          <a:lstStyle/>
          <a:p>
            <a:pPr algn="r"/>
            <a:r>
              <a:rPr lang="es-ES" sz="1600" b="1" dirty="0">
                <a:solidFill>
                  <a:srgbClr val="0070C0"/>
                </a:solidFill>
                <a:cs typeface="Lato Regular"/>
              </a:rPr>
              <a:t>Ejecución de Gastos Generales y de Operación Corte Diciembre de 2017- FRISCO</a:t>
            </a:r>
          </a:p>
        </p:txBody>
      </p:sp>
      <p:sp>
        <p:nvSpPr>
          <p:cNvPr id="3" name="Flecha: a la derecha 2">
            <a:hlinkClick r:id="rId5" action="ppaction://hlinksldjump"/>
            <a:extLst>
              <a:ext uri="{FF2B5EF4-FFF2-40B4-BE49-F238E27FC236}">
                <a16:creationId xmlns:a16="http://schemas.microsoft.com/office/drawing/2014/main" id="{0F2602EB-3871-4F9B-A707-B802F57724E0}"/>
              </a:ext>
            </a:extLst>
          </p:cNvPr>
          <p:cNvSpPr/>
          <p:nvPr/>
        </p:nvSpPr>
        <p:spPr>
          <a:xfrm>
            <a:off x="3508076" y="3071004"/>
            <a:ext cx="531724" cy="18115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2" name="Flecha: a la derecha 11">
            <a:hlinkClick r:id="rId6" action="ppaction://hlinksldjump"/>
            <a:extLst>
              <a:ext uri="{FF2B5EF4-FFF2-40B4-BE49-F238E27FC236}">
                <a16:creationId xmlns:a16="http://schemas.microsoft.com/office/drawing/2014/main" id="{81F77910-8058-4B79-86F8-BEF9668EDCF8}"/>
              </a:ext>
            </a:extLst>
          </p:cNvPr>
          <p:cNvSpPr/>
          <p:nvPr/>
        </p:nvSpPr>
        <p:spPr>
          <a:xfrm>
            <a:off x="3508076" y="4117259"/>
            <a:ext cx="531724" cy="18115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19" name="Conector recto 18">
            <a:extLst>
              <a:ext uri="{FF2B5EF4-FFF2-40B4-BE49-F238E27FC236}">
                <a16:creationId xmlns:a16="http://schemas.microsoft.com/office/drawing/2014/main" id="{BF89D547-C414-4FC9-8D38-C55DBF1715B6}"/>
              </a:ext>
            </a:extLst>
          </p:cNvPr>
          <p:cNvCxnSpPr/>
          <p:nvPr/>
        </p:nvCxnSpPr>
        <p:spPr>
          <a:xfrm>
            <a:off x="1647713" y="3648974"/>
            <a:ext cx="8787374"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20" name="Conector recto 19">
            <a:extLst>
              <a:ext uri="{FF2B5EF4-FFF2-40B4-BE49-F238E27FC236}">
                <a16:creationId xmlns:a16="http://schemas.microsoft.com/office/drawing/2014/main" id="{7783088E-F3AA-4377-897B-0B41E1826AE2}"/>
              </a:ext>
            </a:extLst>
          </p:cNvPr>
          <p:cNvCxnSpPr/>
          <p:nvPr/>
        </p:nvCxnSpPr>
        <p:spPr>
          <a:xfrm>
            <a:off x="1644845" y="4569119"/>
            <a:ext cx="8787374" cy="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21" name="Flecha: a la derecha 20">
            <a:hlinkClick r:id="rId7" action="ppaction://hlinksldjump"/>
            <a:extLst>
              <a:ext uri="{FF2B5EF4-FFF2-40B4-BE49-F238E27FC236}">
                <a16:creationId xmlns:a16="http://schemas.microsoft.com/office/drawing/2014/main" id="{AB39128E-5C4F-47D0-B42F-A7D7F1FB99DF}"/>
              </a:ext>
            </a:extLst>
          </p:cNvPr>
          <p:cNvSpPr/>
          <p:nvPr/>
        </p:nvSpPr>
        <p:spPr>
          <a:xfrm>
            <a:off x="3508076" y="5268690"/>
            <a:ext cx="531724" cy="18115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3" name="Rectángulo 12">
            <a:extLst>
              <a:ext uri="{FF2B5EF4-FFF2-40B4-BE49-F238E27FC236}">
                <a16:creationId xmlns:a16="http://schemas.microsoft.com/office/drawing/2014/main" id="{9DFA3C2E-D7CF-4604-B4A4-1A17584316BE}"/>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9D21514B-F9C5-4964-8C1C-F8E9D43D5D38}"/>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248320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CuadroTexto 5">
            <a:extLst>
              <a:ext uri="{FF2B5EF4-FFF2-40B4-BE49-F238E27FC236}">
                <a16:creationId xmlns:a16="http://schemas.microsoft.com/office/drawing/2014/main" id="{0EF4E81B-0284-4470-9847-41BB7F9EDF9C}"/>
              </a:ext>
            </a:extLst>
          </p:cNvPr>
          <p:cNvSpPr txBox="1"/>
          <p:nvPr/>
        </p:nvSpPr>
        <p:spPr>
          <a:xfrm>
            <a:off x="4215443" y="863801"/>
            <a:ext cx="6192783" cy="338554"/>
          </a:xfrm>
          <a:prstGeom prst="rect">
            <a:avLst/>
          </a:prstGeom>
          <a:noFill/>
        </p:spPr>
        <p:txBody>
          <a:bodyPr wrap="square" rtlCol="0">
            <a:spAutoFit/>
          </a:bodyPr>
          <a:lstStyle/>
          <a:p>
            <a:pPr algn="r"/>
            <a:r>
              <a:rPr lang="es-ES" sz="1600" b="1" dirty="0">
                <a:solidFill>
                  <a:srgbClr val="0070C0"/>
                </a:solidFill>
                <a:cs typeface="Lato Regular"/>
              </a:rPr>
              <a:t>Ejecución Transferencias- Corte Diciembre de 2017 - FRISCO</a:t>
            </a:r>
          </a:p>
        </p:txBody>
      </p:sp>
      <p:sp>
        <p:nvSpPr>
          <p:cNvPr id="10" name="CuadroTexto 9">
            <a:extLst>
              <a:ext uri="{FF2B5EF4-FFF2-40B4-BE49-F238E27FC236}">
                <a16:creationId xmlns:a16="http://schemas.microsoft.com/office/drawing/2014/main" id="{A9390F71-C31E-41B0-89BA-963A20E2F83F}"/>
              </a:ext>
            </a:extLst>
          </p:cNvPr>
          <p:cNvSpPr txBox="1"/>
          <p:nvPr/>
        </p:nvSpPr>
        <p:spPr>
          <a:xfrm>
            <a:off x="1861365" y="4637089"/>
            <a:ext cx="8469271" cy="307777"/>
          </a:xfrm>
          <a:prstGeom prst="rect">
            <a:avLst/>
          </a:prstGeom>
          <a:noFill/>
        </p:spPr>
        <p:txBody>
          <a:bodyPr wrap="square" rtlCol="0">
            <a:spAutoFit/>
          </a:bodyPr>
          <a:lstStyle/>
          <a:p>
            <a:pPr algn="just"/>
            <a:r>
              <a:rPr lang="es-CO" sz="1400" dirty="0"/>
              <a:t>La factura del mes de Diciembre del funcionamiento de SAE, se registra mes vencido, es decir en Enero de 2018.</a:t>
            </a:r>
          </a:p>
        </p:txBody>
      </p:sp>
      <p:pic>
        <p:nvPicPr>
          <p:cNvPr id="3" name="Imagen 2">
            <a:extLst>
              <a:ext uri="{FF2B5EF4-FFF2-40B4-BE49-F238E27FC236}">
                <a16:creationId xmlns:a16="http://schemas.microsoft.com/office/drawing/2014/main" id="{53182AD1-1023-4899-A57B-C07C559B439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06562" y="1619174"/>
            <a:ext cx="8778875" cy="2622489"/>
          </a:xfrm>
          <a:prstGeom prst="rect">
            <a:avLst/>
          </a:prstGeom>
        </p:spPr>
      </p:pic>
      <p:sp>
        <p:nvSpPr>
          <p:cNvPr id="9" name="Rectángulo 8">
            <a:extLst>
              <a:ext uri="{FF2B5EF4-FFF2-40B4-BE49-F238E27FC236}">
                <a16:creationId xmlns:a16="http://schemas.microsoft.com/office/drawing/2014/main" id="{ABF76393-80D4-4C7D-84EE-BF4773FFCC26}"/>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C03554B5-9475-4C1A-88DC-B388122A6146}"/>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510610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CuadroTexto 5">
            <a:extLst>
              <a:ext uri="{FF2B5EF4-FFF2-40B4-BE49-F238E27FC236}">
                <a16:creationId xmlns:a16="http://schemas.microsoft.com/office/drawing/2014/main" id="{F9DD5967-7C89-44AB-90AB-607E76845BFA}"/>
              </a:ext>
            </a:extLst>
          </p:cNvPr>
          <p:cNvSpPr txBox="1"/>
          <p:nvPr/>
        </p:nvSpPr>
        <p:spPr>
          <a:xfrm>
            <a:off x="2356670" y="2534523"/>
            <a:ext cx="8101012" cy="1938992"/>
          </a:xfrm>
          <a:prstGeom prst="rect">
            <a:avLst/>
          </a:prstGeom>
          <a:noFill/>
        </p:spPr>
        <p:txBody>
          <a:bodyPr wrap="square" rtlCol="0">
            <a:spAutoFit/>
          </a:bodyPr>
          <a:lstStyle/>
          <a:p>
            <a:pPr algn="ctr"/>
            <a:r>
              <a:rPr lang="es-ES" sz="4000" dirty="0">
                <a:solidFill>
                  <a:srgbClr val="000A8B"/>
                </a:solidFill>
              </a:rPr>
              <a:t>EJECUCION DE INGRESOS</a:t>
            </a:r>
          </a:p>
          <a:p>
            <a:pPr algn="ctr"/>
            <a:r>
              <a:rPr lang="es-ES" sz="4000" dirty="0">
                <a:solidFill>
                  <a:srgbClr val="000A8B"/>
                </a:solidFill>
              </a:rPr>
              <a:t>DICIEMBRE DE 2017</a:t>
            </a:r>
          </a:p>
          <a:p>
            <a:pPr algn="ctr"/>
            <a:endParaRPr lang="es-ES" sz="4000" dirty="0">
              <a:solidFill>
                <a:schemeClr val="accent5">
                  <a:lumMod val="50000"/>
                </a:schemeClr>
              </a:solidFill>
            </a:endParaRPr>
          </a:p>
        </p:txBody>
      </p:sp>
      <p:sp>
        <p:nvSpPr>
          <p:cNvPr id="9" name="Rectángulo 8">
            <a:extLst>
              <a:ext uri="{FF2B5EF4-FFF2-40B4-BE49-F238E27FC236}">
                <a16:creationId xmlns:a16="http://schemas.microsoft.com/office/drawing/2014/main" id="{ECEAEBDC-3DBF-4D9D-AD17-CC66B448B62D}"/>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0A79C12C-F227-4CAB-BBFB-5053FFE0AEFB}"/>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1" name="Rectángulo 10">
            <a:extLst>
              <a:ext uri="{FF2B5EF4-FFF2-40B4-BE49-F238E27FC236}">
                <a16:creationId xmlns:a16="http://schemas.microsoft.com/office/drawing/2014/main" id="{A453A4F0-7AAC-485D-B591-AAFFE4EE9830}"/>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D364E001-0857-41A5-B6A5-202550A47ED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01FDE2FE-5101-4482-ACCE-AF8EAA5F02AA}"/>
              </a:ext>
            </a:extLst>
          </p:cNvPr>
          <p:cNvSpPr txBox="1"/>
          <p:nvPr/>
        </p:nvSpPr>
        <p:spPr>
          <a:xfrm>
            <a:off x="4703975" y="246800"/>
            <a:ext cx="6835654" cy="954107"/>
          </a:xfrm>
          <a:prstGeom prst="rect">
            <a:avLst/>
          </a:prstGeom>
          <a:noFill/>
        </p:spPr>
        <p:txBody>
          <a:bodyPr wrap="square" rtlCol="0">
            <a:spAutoFit/>
          </a:bodyPr>
          <a:lstStyle/>
          <a:p>
            <a:pPr algn="r"/>
            <a:r>
              <a:rPr lang="es-CO" sz="2800" b="1" dirty="0">
                <a:solidFill>
                  <a:schemeClr val="bg1"/>
                </a:solidFill>
              </a:rPr>
              <a:t>EJECUCIÓN DE INGRESOS DICIEMBRE DE 2017</a:t>
            </a:r>
            <a:endParaRPr lang="es-ES" sz="2800" b="1" dirty="0">
              <a:solidFill>
                <a:schemeClr val="bg1"/>
              </a:solidFill>
            </a:endParaRPr>
          </a:p>
        </p:txBody>
      </p:sp>
    </p:spTree>
    <p:extLst>
      <p:ext uri="{BB962C8B-B14F-4D97-AF65-F5344CB8AC3E}">
        <p14:creationId xmlns:p14="http://schemas.microsoft.com/office/powerpoint/2010/main" val="3232731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Título 1">
            <a:extLst>
              <a:ext uri="{FF2B5EF4-FFF2-40B4-BE49-F238E27FC236}">
                <a16:creationId xmlns:a16="http://schemas.microsoft.com/office/drawing/2014/main" id="{DC5A231B-5FA2-4C67-87A4-6A6A94816787}"/>
              </a:ext>
            </a:extLst>
          </p:cNvPr>
          <p:cNvSpPr txBox="1">
            <a:spLocks/>
          </p:cNvSpPr>
          <p:nvPr/>
        </p:nvSpPr>
        <p:spPr>
          <a:xfrm>
            <a:off x="3746501" y="606527"/>
            <a:ext cx="6715198" cy="1276831"/>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CO" sz="2800" dirty="0">
                <a:solidFill>
                  <a:srgbClr val="000A8B"/>
                </a:solidFill>
                <a:latin typeface="+mn-lt"/>
                <a:ea typeface="+mn-ea"/>
                <a:cs typeface="+mn-cs"/>
              </a:rPr>
              <a:t>PRESUPUESTO INGRESOS 2017 Vs EJECUTADO A DICIEMBRE</a:t>
            </a:r>
          </a:p>
        </p:txBody>
      </p:sp>
      <p:pic>
        <p:nvPicPr>
          <p:cNvPr id="16" name="Imagen 15">
            <a:extLst>
              <a:ext uri="{FF2B5EF4-FFF2-40B4-BE49-F238E27FC236}">
                <a16:creationId xmlns:a16="http://schemas.microsoft.com/office/drawing/2014/main" id="{4EE619CB-03F8-4082-B23B-6C386B6B512A}"/>
              </a:ext>
            </a:extLst>
          </p:cNvPr>
          <p:cNvPicPr>
            <a:picLocks noChangeAspect="1"/>
          </p:cNvPicPr>
          <p:nvPr/>
        </p:nvPicPr>
        <p:blipFill>
          <a:blip r:embed="rId4"/>
          <a:stretch>
            <a:fillRect/>
          </a:stretch>
        </p:blipFill>
        <p:spPr>
          <a:xfrm>
            <a:off x="1581876" y="1690101"/>
            <a:ext cx="3530714" cy="4447139"/>
          </a:xfrm>
          <a:prstGeom prst="rect">
            <a:avLst/>
          </a:prstGeom>
        </p:spPr>
      </p:pic>
      <p:pic>
        <p:nvPicPr>
          <p:cNvPr id="17" name="Imagen 16">
            <a:extLst>
              <a:ext uri="{FF2B5EF4-FFF2-40B4-BE49-F238E27FC236}">
                <a16:creationId xmlns:a16="http://schemas.microsoft.com/office/drawing/2014/main" id="{70F63BC1-5663-4930-B198-4A5DDC9A8FD1}"/>
              </a:ext>
            </a:extLst>
          </p:cNvPr>
          <p:cNvPicPr>
            <a:picLocks noChangeAspect="1"/>
          </p:cNvPicPr>
          <p:nvPr/>
        </p:nvPicPr>
        <p:blipFill>
          <a:blip r:embed="rId5"/>
          <a:stretch>
            <a:fillRect/>
          </a:stretch>
        </p:blipFill>
        <p:spPr>
          <a:xfrm>
            <a:off x="5211400" y="1690101"/>
            <a:ext cx="2739280" cy="4447139"/>
          </a:xfrm>
          <a:prstGeom prst="rect">
            <a:avLst/>
          </a:prstGeom>
        </p:spPr>
      </p:pic>
      <p:pic>
        <p:nvPicPr>
          <p:cNvPr id="18" name="Imagen 17">
            <a:extLst>
              <a:ext uri="{FF2B5EF4-FFF2-40B4-BE49-F238E27FC236}">
                <a16:creationId xmlns:a16="http://schemas.microsoft.com/office/drawing/2014/main" id="{DFA1FD98-7A8E-488F-9CED-4F79A9EE1880}"/>
              </a:ext>
            </a:extLst>
          </p:cNvPr>
          <p:cNvPicPr>
            <a:picLocks noChangeAspect="1"/>
          </p:cNvPicPr>
          <p:nvPr/>
        </p:nvPicPr>
        <p:blipFill>
          <a:blip r:embed="rId6"/>
          <a:stretch>
            <a:fillRect/>
          </a:stretch>
        </p:blipFill>
        <p:spPr>
          <a:xfrm>
            <a:off x="8049491" y="1690101"/>
            <a:ext cx="2253385" cy="4447139"/>
          </a:xfrm>
          <a:prstGeom prst="rect">
            <a:avLst/>
          </a:prstGeom>
        </p:spPr>
      </p:pic>
      <p:sp>
        <p:nvSpPr>
          <p:cNvPr id="19" name="CuadroTexto 18">
            <a:extLst>
              <a:ext uri="{FF2B5EF4-FFF2-40B4-BE49-F238E27FC236}">
                <a16:creationId xmlns:a16="http://schemas.microsoft.com/office/drawing/2014/main" id="{48F78216-BF9C-415F-A1DD-DE45D9AE5136}"/>
              </a:ext>
            </a:extLst>
          </p:cNvPr>
          <p:cNvSpPr txBox="1"/>
          <p:nvPr/>
        </p:nvSpPr>
        <p:spPr>
          <a:xfrm>
            <a:off x="1629476" y="6152060"/>
            <a:ext cx="7361499" cy="276999"/>
          </a:xfrm>
          <a:prstGeom prst="rect">
            <a:avLst/>
          </a:prstGeom>
          <a:noFill/>
        </p:spPr>
        <p:txBody>
          <a:bodyPr wrap="square" rtlCol="0">
            <a:spAutoFit/>
          </a:bodyPr>
          <a:lstStyle/>
          <a:p>
            <a:r>
              <a:rPr lang="es-CO" sz="1200" dirty="0"/>
              <a:t>Cifras en Millones de Pesos</a:t>
            </a:r>
          </a:p>
        </p:txBody>
      </p:sp>
      <p:sp>
        <p:nvSpPr>
          <p:cNvPr id="11" name="Rectángulo 10">
            <a:extLst>
              <a:ext uri="{FF2B5EF4-FFF2-40B4-BE49-F238E27FC236}">
                <a16:creationId xmlns:a16="http://schemas.microsoft.com/office/drawing/2014/main" id="{47D8E081-4854-4AF9-B6E2-11083E289811}"/>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84CA10D0-D971-472A-A078-C3B766A76185}"/>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876983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CuadroTexto 5">
            <a:extLst>
              <a:ext uri="{FF2B5EF4-FFF2-40B4-BE49-F238E27FC236}">
                <a16:creationId xmlns:a16="http://schemas.microsoft.com/office/drawing/2014/main" id="{7918945D-A42E-44C1-B913-9EA6FE9CA51F}"/>
              </a:ext>
            </a:extLst>
          </p:cNvPr>
          <p:cNvSpPr txBox="1"/>
          <p:nvPr/>
        </p:nvSpPr>
        <p:spPr>
          <a:xfrm>
            <a:off x="1925350" y="2287695"/>
            <a:ext cx="8101012" cy="1323439"/>
          </a:xfrm>
          <a:prstGeom prst="rect">
            <a:avLst/>
          </a:prstGeom>
          <a:noFill/>
        </p:spPr>
        <p:txBody>
          <a:bodyPr wrap="square" rtlCol="0">
            <a:spAutoFit/>
          </a:bodyPr>
          <a:lstStyle/>
          <a:p>
            <a:pPr algn="ctr"/>
            <a:r>
              <a:rPr lang="es-ES" sz="4000" dirty="0">
                <a:solidFill>
                  <a:srgbClr val="000A8B"/>
                </a:solidFill>
              </a:rPr>
              <a:t>EJECUCIÓN PRESUPUESTO SAE</a:t>
            </a:r>
          </a:p>
          <a:p>
            <a:pPr algn="ctr"/>
            <a:r>
              <a:rPr lang="es-ES" sz="4000" dirty="0">
                <a:solidFill>
                  <a:srgbClr val="000A8B"/>
                </a:solidFill>
              </a:rPr>
              <a:t>CORTE DICIEMBRE DE 2017</a:t>
            </a:r>
          </a:p>
        </p:txBody>
      </p:sp>
      <p:sp>
        <p:nvSpPr>
          <p:cNvPr id="9" name="Rectángulo 8">
            <a:extLst>
              <a:ext uri="{FF2B5EF4-FFF2-40B4-BE49-F238E27FC236}">
                <a16:creationId xmlns:a16="http://schemas.microsoft.com/office/drawing/2014/main" id="{F3B06C19-E3CE-4C6C-B46D-81B912977033}"/>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1B81545C-2CAC-47DD-91C1-731DD37611F7}"/>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1" name="Rectángulo 10">
            <a:extLst>
              <a:ext uri="{FF2B5EF4-FFF2-40B4-BE49-F238E27FC236}">
                <a16:creationId xmlns:a16="http://schemas.microsoft.com/office/drawing/2014/main" id="{44F83126-7CC6-46B9-9AFA-9EC37117B92D}"/>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34EE04B7-CAE8-458D-BD35-96E2BB3F666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F90D12EE-65AC-48F7-9530-9DAC036C43E0}"/>
              </a:ext>
            </a:extLst>
          </p:cNvPr>
          <p:cNvSpPr txBox="1"/>
          <p:nvPr/>
        </p:nvSpPr>
        <p:spPr>
          <a:xfrm>
            <a:off x="4703975" y="246800"/>
            <a:ext cx="6835654" cy="954107"/>
          </a:xfrm>
          <a:prstGeom prst="rect">
            <a:avLst/>
          </a:prstGeom>
          <a:noFill/>
        </p:spPr>
        <p:txBody>
          <a:bodyPr wrap="square" rtlCol="0">
            <a:spAutoFit/>
          </a:bodyPr>
          <a:lstStyle/>
          <a:p>
            <a:pPr algn="r"/>
            <a:r>
              <a:rPr lang="es-CO" sz="2800" b="1" dirty="0">
                <a:solidFill>
                  <a:schemeClr val="bg1"/>
                </a:solidFill>
              </a:rPr>
              <a:t>EJECUCIÓN PRESUPUESTO SAE CORTE DICIEMBRE 2017</a:t>
            </a:r>
            <a:endParaRPr lang="es-ES" sz="2800" b="1" dirty="0">
              <a:solidFill>
                <a:schemeClr val="bg1"/>
              </a:solidFill>
            </a:endParaRPr>
          </a:p>
        </p:txBody>
      </p:sp>
    </p:spTree>
    <p:extLst>
      <p:ext uri="{BB962C8B-B14F-4D97-AF65-F5344CB8AC3E}">
        <p14:creationId xmlns:p14="http://schemas.microsoft.com/office/powerpoint/2010/main" val="28262912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CuadroTexto 5">
            <a:extLst>
              <a:ext uri="{FF2B5EF4-FFF2-40B4-BE49-F238E27FC236}">
                <a16:creationId xmlns:a16="http://schemas.microsoft.com/office/drawing/2014/main" id="{663B7A0C-DBBA-4B98-8D94-9352E7FED8C6}"/>
              </a:ext>
            </a:extLst>
          </p:cNvPr>
          <p:cNvSpPr txBox="1"/>
          <p:nvPr/>
        </p:nvSpPr>
        <p:spPr>
          <a:xfrm>
            <a:off x="4448356" y="737149"/>
            <a:ext cx="5491989" cy="338554"/>
          </a:xfrm>
          <a:prstGeom prst="rect">
            <a:avLst/>
          </a:prstGeom>
          <a:noFill/>
        </p:spPr>
        <p:txBody>
          <a:bodyPr wrap="square" rtlCol="0">
            <a:spAutoFit/>
          </a:bodyPr>
          <a:lstStyle/>
          <a:p>
            <a:pPr algn="r"/>
            <a:r>
              <a:rPr lang="es-ES" sz="1600" b="1" dirty="0">
                <a:solidFill>
                  <a:srgbClr val="0070C0"/>
                </a:solidFill>
                <a:cs typeface="Lato Regular"/>
              </a:rPr>
              <a:t>Ejecución de Gasto SAE Corte Diciembre de 2017- </a:t>
            </a:r>
          </a:p>
        </p:txBody>
      </p:sp>
      <p:pic>
        <p:nvPicPr>
          <p:cNvPr id="9" name="Imagen 8">
            <a:extLst>
              <a:ext uri="{FF2B5EF4-FFF2-40B4-BE49-F238E27FC236}">
                <a16:creationId xmlns:a16="http://schemas.microsoft.com/office/drawing/2014/main" id="{75171540-72D8-4591-B69E-69C74A92BB3E}"/>
              </a:ext>
            </a:extLst>
          </p:cNvPr>
          <p:cNvPicPr>
            <a:picLocks noChangeAspect="1"/>
          </p:cNvPicPr>
          <p:nvPr/>
        </p:nvPicPr>
        <p:blipFill>
          <a:blip r:embed="rId4"/>
          <a:stretch>
            <a:fillRect/>
          </a:stretch>
        </p:blipFill>
        <p:spPr>
          <a:xfrm>
            <a:off x="1704493" y="1233133"/>
            <a:ext cx="8598382" cy="1604172"/>
          </a:xfrm>
          <a:prstGeom prst="rect">
            <a:avLst/>
          </a:prstGeom>
        </p:spPr>
      </p:pic>
      <p:sp>
        <p:nvSpPr>
          <p:cNvPr id="10" name="CuadroTexto 9">
            <a:extLst>
              <a:ext uri="{FF2B5EF4-FFF2-40B4-BE49-F238E27FC236}">
                <a16:creationId xmlns:a16="http://schemas.microsoft.com/office/drawing/2014/main" id="{7796060C-0CB7-4B31-A13A-857D1EA09FDC}"/>
              </a:ext>
            </a:extLst>
          </p:cNvPr>
          <p:cNvSpPr txBox="1"/>
          <p:nvPr/>
        </p:nvSpPr>
        <p:spPr>
          <a:xfrm>
            <a:off x="5026325" y="3063746"/>
            <a:ext cx="1739593" cy="338554"/>
          </a:xfrm>
          <a:prstGeom prst="rect">
            <a:avLst/>
          </a:prstGeom>
          <a:noFill/>
        </p:spPr>
        <p:txBody>
          <a:bodyPr wrap="square" rtlCol="0">
            <a:spAutoFit/>
          </a:bodyPr>
          <a:lstStyle>
            <a:defPPr>
              <a:defRPr lang="es-ES"/>
            </a:defPPr>
            <a:lvl1pPr algn="r">
              <a:defRPr sz="1600" b="1">
                <a:solidFill>
                  <a:srgbClr val="0070C0"/>
                </a:solidFill>
                <a:cs typeface="Lato Regular"/>
              </a:defRPr>
            </a:lvl1pPr>
          </a:lstStyle>
          <a:p>
            <a:r>
              <a:rPr lang="es-ES" dirty="0"/>
              <a:t>Ejecución de Giro</a:t>
            </a:r>
          </a:p>
        </p:txBody>
      </p:sp>
      <p:pic>
        <p:nvPicPr>
          <p:cNvPr id="11" name="Imagen 10">
            <a:extLst>
              <a:ext uri="{FF2B5EF4-FFF2-40B4-BE49-F238E27FC236}">
                <a16:creationId xmlns:a16="http://schemas.microsoft.com/office/drawing/2014/main" id="{9480CED4-B157-48A6-8915-FC28180CE7B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86591" y="3424528"/>
            <a:ext cx="5219058" cy="2708741"/>
          </a:xfrm>
          <a:prstGeom prst="rect">
            <a:avLst/>
          </a:prstGeom>
          <a:ln w="15875">
            <a:solidFill>
              <a:schemeClr val="tx2">
                <a:lumMod val="20000"/>
                <a:lumOff val="80000"/>
              </a:schemeClr>
            </a:solidFill>
          </a:ln>
        </p:spPr>
      </p:pic>
      <p:sp>
        <p:nvSpPr>
          <p:cNvPr id="12" name="Rectángulo 11">
            <a:extLst>
              <a:ext uri="{FF2B5EF4-FFF2-40B4-BE49-F238E27FC236}">
                <a16:creationId xmlns:a16="http://schemas.microsoft.com/office/drawing/2014/main" id="{399577C4-B753-4898-96A9-9DDCD94A33C9}"/>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C47D2BA3-1542-4C8D-9F33-1F2876D54D60}"/>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4047960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CuadroTexto 5">
            <a:extLst>
              <a:ext uri="{FF2B5EF4-FFF2-40B4-BE49-F238E27FC236}">
                <a16:creationId xmlns:a16="http://schemas.microsoft.com/office/drawing/2014/main" id="{BEF2D530-B57C-4A0B-B22D-035822F9BE4C}"/>
              </a:ext>
            </a:extLst>
          </p:cNvPr>
          <p:cNvSpPr txBox="1"/>
          <p:nvPr/>
        </p:nvSpPr>
        <p:spPr>
          <a:xfrm>
            <a:off x="4034287" y="847782"/>
            <a:ext cx="5814204" cy="338554"/>
          </a:xfrm>
          <a:prstGeom prst="rect">
            <a:avLst/>
          </a:prstGeom>
          <a:noFill/>
        </p:spPr>
        <p:txBody>
          <a:bodyPr wrap="square" rtlCol="0">
            <a:spAutoFit/>
          </a:bodyPr>
          <a:lstStyle/>
          <a:p>
            <a:pPr algn="r"/>
            <a:r>
              <a:rPr lang="es-ES" sz="1600" b="1" dirty="0">
                <a:solidFill>
                  <a:srgbClr val="0070C0"/>
                </a:solidFill>
                <a:cs typeface="Lato Regular"/>
              </a:rPr>
              <a:t>Ejecución de Gastos de Personal SAE - Corte Diciembre de 2017 </a:t>
            </a:r>
          </a:p>
        </p:txBody>
      </p:sp>
      <p:pic>
        <p:nvPicPr>
          <p:cNvPr id="9" name="Imagen 8">
            <a:extLst>
              <a:ext uri="{FF2B5EF4-FFF2-40B4-BE49-F238E27FC236}">
                <a16:creationId xmlns:a16="http://schemas.microsoft.com/office/drawing/2014/main" id="{09D3650A-C063-4B03-8DED-E982B441176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12939" y="1390159"/>
            <a:ext cx="8389937" cy="1739392"/>
          </a:xfrm>
          <a:prstGeom prst="rect">
            <a:avLst/>
          </a:prstGeom>
        </p:spPr>
      </p:pic>
      <p:sp>
        <p:nvSpPr>
          <p:cNvPr id="10" name="CuadroTexto 9">
            <a:extLst>
              <a:ext uri="{FF2B5EF4-FFF2-40B4-BE49-F238E27FC236}">
                <a16:creationId xmlns:a16="http://schemas.microsoft.com/office/drawing/2014/main" id="{9B25AB4B-F766-4BF9-852B-5634DBCCE71E}"/>
              </a:ext>
            </a:extLst>
          </p:cNvPr>
          <p:cNvSpPr txBox="1"/>
          <p:nvPr/>
        </p:nvSpPr>
        <p:spPr>
          <a:xfrm>
            <a:off x="4819291" y="3159356"/>
            <a:ext cx="1810614" cy="338554"/>
          </a:xfrm>
          <a:prstGeom prst="rect">
            <a:avLst/>
          </a:prstGeom>
          <a:noFill/>
        </p:spPr>
        <p:txBody>
          <a:bodyPr wrap="square" rtlCol="0">
            <a:spAutoFit/>
          </a:bodyPr>
          <a:lstStyle/>
          <a:p>
            <a:pPr algn="r"/>
            <a:r>
              <a:rPr lang="es-ES" sz="1600" b="1" dirty="0">
                <a:solidFill>
                  <a:srgbClr val="0070C0"/>
                </a:solidFill>
              </a:rPr>
              <a:t>Ejecución de Giro</a:t>
            </a:r>
          </a:p>
        </p:txBody>
      </p:sp>
      <p:pic>
        <p:nvPicPr>
          <p:cNvPr id="11" name="Imagen 10">
            <a:extLst>
              <a:ext uri="{FF2B5EF4-FFF2-40B4-BE49-F238E27FC236}">
                <a16:creationId xmlns:a16="http://schemas.microsoft.com/office/drawing/2014/main" id="{143C6E04-3B43-4629-90CC-D82CEC1931E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31407" y="3517992"/>
            <a:ext cx="4731651" cy="2697008"/>
          </a:xfrm>
          <a:prstGeom prst="rect">
            <a:avLst/>
          </a:prstGeom>
          <a:ln w="15875">
            <a:solidFill>
              <a:schemeClr val="tx2">
                <a:lumMod val="20000"/>
                <a:lumOff val="80000"/>
              </a:schemeClr>
            </a:solidFill>
          </a:ln>
        </p:spPr>
      </p:pic>
      <p:sp>
        <p:nvSpPr>
          <p:cNvPr id="12" name="Flecha: a la derecha 11">
            <a:hlinkClick r:id="rId6" action="ppaction://hlinksldjump"/>
            <a:extLst>
              <a:ext uri="{FF2B5EF4-FFF2-40B4-BE49-F238E27FC236}">
                <a16:creationId xmlns:a16="http://schemas.microsoft.com/office/drawing/2014/main" id="{BB3E2E5D-3AB0-4163-A544-67573D7E33BA}"/>
              </a:ext>
            </a:extLst>
          </p:cNvPr>
          <p:cNvSpPr/>
          <p:nvPr/>
        </p:nvSpPr>
        <p:spPr>
          <a:xfrm>
            <a:off x="3954774" y="2247914"/>
            <a:ext cx="531724" cy="18115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3" name="Rectángulo 12">
            <a:extLst>
              <a:ext uri="{FF2B5EF4-FFF2-40B4-BE49-F238E27FC236}">
                <a16:creationId xmlns:a16="http://schemas.microsoft.com/office/drawing/2014/main" id="{C9498294-BD41-48DB-9746-A08746B5991E}"/>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53E2182A-3CE2-40DD-90D2-2E3017D12339}"/>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434931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pic>
        <p:nvPicPr>
          <p:cNvPr id="6" name="Imagen 5">
            <a:extLst>
              <a:ext uri="{FF2B5EF4-FFF2-40B4-BE49-F238E27FC236}">
                <a16:creationId xmlns:a16="http://schemas.microsoft.com/office/drawing/2014/main" id="{823B6D5D-3CDD-4E5B-8127-0B2583560B40}"/>
              </a:ext>
            </a:extLst>
          </p:cNvPr>
          <p:cNvPicPr>
            <a:picLocks noChangeAspect="1"/>
          </p:cNvPicPr>
          <p:nvPr/>
        </p:nvPicPr>
        <p:blipFill>
          <a:blip r:embed="rId4"/>
          <a:stretch>
            <a:fillRect/>
          </a:stretch>
        </p:blipFill>
        <p:spPr>
          <a:xfrm>
            <a:off x="1908437" y="1233134"/>
            <a:ext cx="8520976" cy="5038271"/>
          </a:xfrm>
          <a:prstGeom prst="rect">
            <a:avLst/>
          </a:prstGeom>
        </p:spPr>
      </p:pic>
      <p:sp>
        <p:nvSpPr>
          <p:cNvPr id="9" name="CuadroTexto 8">
            <a:extLst>
              <a:ext uri="{FF2B5EF4-FFF2-40B4-BE49-F238E27FC236}">
                <a16:creationId xmlns:a16="http://schemas.microsoft.com/office/drawing/2014/main" id="{AF1EDE78-8565-4178-B3EC-98D783E82523}"/>
              </a:ext>
            </a:extLst>
          </p:cNvPr>
          <p:cNvSpPr txBox="1"/>
          <p:nvPr/>
        </p:nvSpPr>
        <p:spPr>
          <a:xfrm>
            <a:off x="3456318" y="794760"/>
            <a:ext cx="5856353" cy="338554"/>
          </a:xfrm>
          <a:prstGeom prst="rect">
            <a:avLst/>
          </a:prstGeom>
          <a:noFill/>
        </p:spPr>
        <p:txBody>
          <a:bodyPr wrap="square" rtlCol="0">
            <a:spAutoFit/>
          </a:bodyPr>
          <a:lstStyle/>
          <a:p>
            <a:pPr algn="r"/>
            <a:r>
              <a:rPr lang="es-ES" sz="1600" b="1" dirty="0">
                <a:solidFill>
                  <a:srgbClr val="0070C0"/>
                </a:solidFill>
                <a:cs typeface="Lato Regular"/>
              </a:rPr>
              <a:t>Ejecución de Gastos Generales - Corte Diciembre de 2017  SAE</a:t>
            </a:r>
          </a:p>
        </p:txBody>
      </p:sp>
      <p:cxnSp>
        <p:nvCxnSpPr>
          <p:cNvPr id="10" name="Conector recto 9">
            <a:extLst>
              <a:ext uri="{FF2B5EF4-FFF2-40B4-BE49-F238E27FC236}">
                <a16:creationId xmlns:a16="http://schemas.microsoft.com/office/drawing/2014/main" id="{27E94079-8F02-4247-9123-CAEC314CE12A}"/>
              </a:ext>
            </a:extLst>
          </p:cNvPr>
          <p:cNvCxnSpPr>
            <a:cxnSpLocks/>
          </p:cNvCxnSpPr>
          <p:nvPr/>
        </p:nvCxnSpPr>
        <p:spPr>
          <a:xfrm>
            <a:off x="1908437" y="3510741"/>
            <a:ext cx="8503724" cy="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15" name="Flecha: a la derecha 14">
            <a:hlinkClick r:id="rId5" action="ppaction://hlinksldjump"/>
            <a:extLst>
              <a:ext uri="{FF2B5EF4-FFF2-40B4-BE49-F238E27FC236}">
                <a16:creationId xmlns:a16="http://schemas.microsoft.com/office/drawing/2014/main" id="{D6DA1B86-50E3-4594-9513-30FC5FD60FB5}"/>
              </a:ext>
            </a:extLst>
          </p:cNvPr>
          <p:cNvSpPr/>
          <p:nvPr/>
        </p:nvSpPr>
        <p:spPr>
          <a:xfrm>
            <a:off x="3642985" y="2861926"/>
            <a:ext cx="531724" cy="18115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16" name="Conector recto 15">
            <a:extLst>
              <a:ext uri="{FF2B5EF4-FFF2-40B4-BE49-F238E27FC236}">
                <a16:creationId xmlns:a16="http://schemas.microsoft.com/office/drawing/2014/main" id="{1A22D789-B1F4-4B57-BB41-D9A2B5551C4E}"/>
              </a:ext>
            </a:extLst>
          </p:cNvPr>
          <p:cNvCxnSpPr>
            <a:cxnSpLocks/>
          </p:cNvCxnSpPr>
          <p:nvPr/>
        </p:nvCxnSpPr>
        <p:spPr>
          <a:xfrm>
            <a:off x="1914195" y="4758697"/>
            <a:ext cx="8503724" cy="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17" name="Flecha: a la derecha 16">
            <a:hlinkClick r:id="rId6" action="ppaction://hlinksldjump"/>
            <a:extLst>
              <a:ext uri="{FF2B5EF4-FFF2-40B4-BE49-F238E27FC236}">
                <a16:creationId xmlns:a16="http://schemas.microsoft.com/office/drawing/2014/main" id="{2EB51208-6E9D-4C4A-A953-95D5D5A3391B}"/>
              </a:ext>
            </a:extLst>
          </p:cNvPr>
          <p:cNvSpPr/>
          <p:nvPr/>
        </p:nvSpPr>
        <p:spPr>
          <a:xfrm>
            <a:off x="3642985" y="4264911"/>
            <a:ext cx="531724" cy="18115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8" name="Flecha: a la derecha 17">
            <a:hlinkClick r:id="rId7" action="ppaction://hlinksldjump"/>
            <a:extLst>
              <a:ext uri="{FF2B5EF4-FFF2-40B4-BE49-F238E27FC236}">
                <a16:creationId xmlns:a16="http://schemas.microsoft.com/office/drawing/2014/main" id="{48519354-C3CA-4C4B-8D9C-96352B9118BC}"/>
              </a:ext>
            </a:extLst>
          </p:cNvPr>
          <p:cNvSpPr/>
          <p:nvPr/>
        </p:nvSpPr>
        <p:spPr>
          <a:xfrm>
            <a:off x="3642985" y="5243320"/>
            <a:ext cx="531724" cy="18115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3" name="Rectángulo 12">
            <a:extLst>
              <a:ext uri="{FF2B5EF4-FFF2-40B4-BE49-F238E27FC236}">
                <a16:creationId xmlns:a16="http://schemas.microsoft.com/office/drawing/2014/main" id="{31DDBBC1-3948-4DDB-BDD3-A987DEB200FB}"/>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7D113D73-0760-423B-B9AA-D3251CAF9590}"/>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2778122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CuadroTexto 5">
            <a:extLst>
              <a:ext uri="{FF2B5EF4-FFF2-40B4-BE49-F238E27FC236}">
                <a16:creationId xmlns:a16="http://schemas.microsoft.com/office/drawing/2014/main" id="{599B3116-89D3-47B9-B42F-08F9C10998D6}"/>
              </a:ext>
            </a:extLst>
          </p:cNvPr>
          <p:cNvSpPr txBox="1"/>
          <p:nvPr/>
        </p:nvSpPr>
        <p:spPr>
          <a:xfrm>
            <a:off x="3622405" y="1019693"/>
            <a:ext cx="6821310" cy="369332"/>
          </a:xfrm>
          <a:prstGeom prst="rect">
            <a:avLst/>
          </a:prstGeom>
          <a:noFill/>
        </p:spPr>
        <p:txBody>
          <a:bodyPr wrap="square" rtlCol="0">
            <a:spAutoFit/>
          </a:bodyPr>
          <a:lstStyle/>
          <a:p>
            <a:pPr algn="r"/>
            <a:r>
              <a:rPr lang="es-ES" b="1" dirty="0">
                <a:solidFill>
                  <a:srgbClr val="0070C0"/>
                </a:solidFill>
                <a:cs typeface="Lato Regular"/>
              </a:rPr>
              <a:t>Ejecución Transferencias- Corte Diciembre de 2017  SAE</a:t>
            </a:r>
          </a:p>
        </p:txBody>
      </p:sp>
      <p:pic>
        <p:nvPicPr>
          <p:cNvPr id="9" name="Imagen 8">
            <a:extLst>
              <a:ext uri="{FF2B5EF4-FFF2-40B4-BE49-F238E27FC236}">
                <a16:creationId xmlns:a16="http://schemas.microsoft.com/office/drawing/2014/main" id="{F71F40AE-FD19-47D8-94E7-623C15652CA7}"/>
              </a:ext>
            </a:extLst>
          </p:cNvPr>
          <p:cNvPicPr>
            <a:picLocks noChangeAspect="1"/>
          </p:cNvPicPr>
          <p:nvPr/>
        </p:nvPicPr>
        <p:blipFill>
          <a:blip r:embed="rId4"/>
          <a:stretch>
            <a:fillRect/>
          </a:stretch>
        </p:blipFill>
        <p:spPr>
          <a:xfrm>
            <a:off x="1795625" y="1755558"/>
            <a:ext cx="8815543" cy="1809832"/>
          </a:xfrm>
          <a:prstGeom prst="rect">
            <a:avLst/>
          </a:prstGeom>
        </p:spPr>
      </p:pic>
      <p:sp>
        <p:nvSpPr>
          <p:cNvPr id="10" name="Rectángulo 9">
            <a:extLst>
              <a:ext uri="{FF2B5EF4-FFF2-40B4-BE49-F238E27FC236}">
                <a16:creationId xmlns:a16="http://schemas.microsoft.com/office/drawing/2014/main" id="{20765144-07D1-4613-BE63-FDAB807921D8}"/>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6EFC01A1-77C5-4378-BD96-A4ED22D96CCF}"/>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1522380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9" name="CuadroTexto 8">
            <a:extLst>
              <a:ext uri="{FF2B5EF4-FFF2-40B4-BE49-F238E27FC236}">
                <a16:creationId xmlns:a16="http://schemas.microsoft.com/office/drawing/2014/main" id="{862DE2FE-DD36-4D9F-BAC6-B652934725DA}"/>
              </a:ext>
            </a:extLst>
          </p:cNvPr>
          <p:cNvSpPr txBox="1"/>
          <p:nvPr/>
        </p:nvSpPr>
        <p:spPr>
          <a:xfrm>
            <a:off x="2487253" y="2783067"/>
            <a:ext cx="7217494" cy="707886"/>
          </a:xfrm>
          <a:prstGeom prst="rect">
            <a:avLst/>
          </a:prstGeom>
          <a:noFill/>
        </p:spPr>
        <p:txBody>
          <a:bodyPr wrap="square" rtlCol="0">
            <a:spAutoFit/>
          </a:bodyPr>
          <a:lstStyle/>
          <a:p>
            <a:pPr algn="ctr"/>
            <a:r>
              <a:rPr lang="es-ES" sz="4000" dirty="0">
                <a:solidFill>
                  <a:srgbClr val="000A8B"/>
                </a:solidFill>
              </a:rPr>
              <a:t>4. </a:t>
            </a:r>
            <a:r>
              <a:rPr lang="es-CO" sz="4000" dirty="0">
                <a:solidFill>
                  <a:srgbClr val="000A8B"/>
                </a:solidFill>
              </a:rPr>
              <a:t>PRESUPUESTO 2019</a:t>
            </a:r>
            <a:endParaRPr lang="es-ES" sz="4000" dirty="0">
              <a:solidFill>
                <a:schemeClr val="accent5">
                  <a:lumMod val="50000"/>
                </a:schemeClr>
              </a:solidFill>
              <a:latin typeface="Arial Narrow" panose="020B0606020202030204" pitchFamily="34" charset="0"/>
            </a:endParaRPr>
          </a:p>
        </p:txBody>
      </p:sp>
      <p:sp>
        <p:nvSpPr>
          <p:cNvPr id="10" name="Rectángulo 9">
            <a:extLst>
              <a:ext uri="{FF2B5EF4-FFF2-40B4-BE49-F238E27FC236}">
                <a16:creationId xmlns:a16="http://schemas.microsoft.com/office/drawing/2014/main" id="{2CC965C2-6715-4F1F-9F68-04C345EB8169}"/>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1D04F5D0-4AA9-4CDD-A58E-4573520DA1E8}"/>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2" name="Rectángulo 11">
            <a:extLst>
              <a:ext uri="{FF2B5EF4-FFF2-40B4-BE49-F238E27FC236}">
                <a16:creationId xmlns:a16="http://schemas.microsoft.com/office/drawing/2014/main" id="{119E88C3-70D4-44C1-A432-92E732489FD3}"/>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a:extLst>
              <a:ext uri="{FF2B5EF4-FFF2-40B4-BE49-F238E27FC236}">
                <a16:creationId xmlns:a16="http://schemas.microsoft.com/office/drawing/2014/main" id="{ECFB0816-5CE3-4F1B-B2D4-69CD0DA983E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BC4BFDE6-D3E2-4E61-BB0D-F4B3E3AE7BDC}"/>
              </a:ext>
            </a:extLst>
          </p:cNvPr>
          <p:cNvSpPr txBox="1"/>
          <p:nvPr/>
        </p:nvSpPr>
        <p:spPr>
          <a:xfrm>
            <a:off x="4703975" y="246800"/>
            <a:ext cx="6835654" cy="523220"/>
          </a:xfrm>
          <a:prstGeom prst="rect">
            <a:avLst/>
          </a:prstGeom>
          <a:noFill/>
        </p:spPr>
        <p:txBody>
          <a:bodyPr wrap="square" rtlCol="0">
            <a:spAutoFit/>
          </a:bodyPr>
          <a:lstStyle/>
          <a:p>
            <a:pPr algn="r"/>
            <a:r>
              <a:rPr lang="es-CO" sz="2800" b="1" dirty="0">
                <a:solidFill>
                  <a:schemeClr val="bg1"/>
                </a:solidFill>
              </a:rPr>
              <a:t>PRESUPUESTO 2019</a:t>
            </a:r>
            <a:endParaRPr lang="es-ES" sz="2800" b="1" dirty="0">
              <a:solidFill>
                <a:schemeClr val="bg1"/>
              </a:solidFill>
            </a:endParaRPr>
          </a:p>
        </p:txBody>
      </p:sp>
    </p:spTree>
    <p:extLst>
      <p:ext uri="{BB962C8B-B14F-4D97-AF65-F5344CB8AC3E}">
        <p14:creationId xmlns:p14="http://schemas.microsoft.com/office/powerpoint/2010/main" val="1723326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20" name="CuadroTexto 19">
            <a:extLst>
              <a:ext uri="{FF2B5EF4-FFF2-40B4-BE49-F238E27FC236}">
                <a16:creationId xmlns:a16="http://schemas.microsoft.com/office/drawing/2014/main" id="{FF4E43CF-DF60-478A-A595-8831470803E3}"/>
              </a:ext>
            </a:extLst>
          </p:cNvPr>
          <p:cNvSpPr txBox="1"/>
          <p:nvPr/>
        </p:nvSpPr>
        <p:spPr>
          <a:xfrm>
            <a:off x="2037588" y="1313719"/>
            <a:ext cx="457094" cy="4934022"/>
          </a:xfrm>
          <a:prstGeom prst="rect">
            <a:avLst/>
          </a:prstGeom>
          <a:solidFill>
            <a:schemeClr val="accent1"/>
          </a:solidFill>
          <a:ln>
            <a:solidFill>
              <a:schemeClr val="tx1"/>
            </a:solidFill>
          </a:ln>
        </p:spPr>
        <p:txBody>
          <a:bodyPr vert="wordArtVert" wrap="square" rtlCol="0" anchor="ctr" anchorCtr="1">
            <a:noAutofit/>
          </a:bodyPr>
          <a:lstStyle/>
          <a:p>
            <a:pPr algn="dist"/>
            <a:r>
              <a:rPr lang="es-CO" sz="1600" b="1" dirty="0"/>
              <a:t>PRESUPUESTO 2019</a:t>
            </a:r>
          </a:p>
        </p:txBody>
      </p:sp>
      <p:sp>
        <p:nvSpPr>
          <p:cNvPr id="22" name="CuadroTexto 21">
            <a:extLst>
              <a:ext uri="{FF2B5EF4-FFF2-40B4-BE49-F238E27FC236}">
                <a16:creationId xmlns:a16="http://schemas.microsoft.com/office/drawing/2014/main" id="{CBD3FA7B-157E-4C45-9A4E-156A39268A01}"/>
              </a:ext>
            </a:extLst>
          </p:cNvPr>
          <p:cNvSpPr txBox="1"/>
          <p:nvPr/>
        </p:nvSpPr>
        <p:spPr>
          <a:xfrm>
            <a:off x="2818273" y="1233133"/>
            <a:ext cx="2406315" cy="707886"/>
          </a:xfrm>
          <a:prstGeom prst="rect">
            <a:avLst/>
          </a:prstGeom>
          <a:solidFill>
            <a:schemeClr val="accent1"/>
          </a:solidFill>
          <a:ln>
            <a:solidFill>
              <a:schemeClr val="tx1"/>
            </a:solidFill>
          </a:ln>
        </p:spPr>
        <p:txBody>
          <a:bodyPr wrap="square" rtlCol="0">
            <a:spAutoFit/>
          </a:bodyPr>
          <a:lstStyle/>
          <a:p>
            <a:pPr algn="ctr"/>
            <a:r>
              <a:rPr lang="es-CO" sz="2000" dirty="0"/>
              <a:t>PRINCIPIOS</a:t>
            </a:r>
          </a:p>
          <a:p>
            <a:pPr algn="ctr"/>
            <a:r>
              <a:rPr lang="es-CO" sz="2000" dirty="0"/>
              <a:t>PRESUPUESTALES</a:t>
            </a:r>
          </a:p>
        </p:txBody>
      </p:sp>
      <p:sp>
        <p:nvSpPr>
          <p:cNvPr id="23" name="CuadroTexto 22">
            <a:extLst>
              <a:ext uri="{FF2B5EF4-FFF2-40B4-BE49-F238E27FC236}">
                <a16:creationId xmlns:a16="http://schemas.microsoft.com/office/drawing/2014/main" id="{4B1EE0CB-DAA4-4A82-8902-BFA932582A18}"/>
              </a:ext>
            </a:extLst>
          </p:cNvPr>
          <p:cNvSpPr txBox="1"/>
          <p:nvPr/>
        </p:nvSpPr>
        <p:spPr>
          <a:xfrm>
            <a:off x="2818273" y="3831783"/>
            <a:ext cx="2406314" cy="707886"/>
          </a:xfrm>
          <a:prstGeom prst="rect">
            <a:avLst/>
          </a:prstGeom>
          <a:solidFill>
            <a:schemeClr val="accent1"/>
          </a:solidFill>
          <a:ln>
            <a:solidFill>
              <a:schemeClr val="tx1"/>
            </a:solidFill>
          </a:ln>
        </p:spPr>
        <p:txBody>
          <a:bodyPr wrap="square" rtlCol="0">
            <a:spAutoFit/>
          </a:bodyPr>
          <a:lstStyle/>
          <a:p>
            <a:pPr algn="ctr"/>
            <a:r>
              <a:rPr lang="es-CO" sz="2000" dirty="0"/>
              <a:t>OBJETIVOS ESTRATEGICOS</a:t>
            </a:r>
          </a:p>
        </p:txBody>
      </p:sp>
      <p:sp>
        <p:nvSpPr>
          <p:cNvPr id="24" name="Flecha derecha 14">
            <a:extLst>
              <a:ext uri="{FF2B5EF4-FFF2-40B4-BE49-F238E27FC236}">
                <a16:creationId xmlns:a16="http://schemas.microsoft.com/office/drawing/2014/main" id="{D462E8F8-02D8-4C0A-BCB8-171D041773DB}"/>
              </a:ext>
            </a:extLst>
          </p:cNvPr>
          <p:cNvSpPr/>
          <p:nvPr/>
        </p:nvSpPr>
        <p:spPr>
          <a:xfrm>
            <a:off x="5466364" y="1357927"/>
            <a:ext cx="503802" cy="3609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5" name="Flecha derecha 14">
            <a:extLst>
              <a:ext uri="{FF2B5EF4-FFF2-40B4-BE49-F238E27FC236}">
                <a16:creationId xmlns:a16="http://schemas.microsoft.com/office/drawing/2014/main" id="{BA6ABDB1-9D5D-49CF-BE04-EA43F96E5CC1}"/>
              </a:ext>
            </a:extLst>
          </p:cNvPr>
          <p:cNvSpPr/>
          <p:nvPr/>
        </p:nvSpPr>
        <p:spPr>
          <a:xfrm>
            <a:off x="5466364" y="4010785"/>
            <a:ext cx="503802" cy="3609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6" name="CuadroTexto 25">
            <a:extLst>
              <a:ext uri="{FF2B5EF4-FFF2-40B4-BE49-F238E27FC236}">
                <a16:creationId xmlns:a16="http://schemas.microsoft.com/office/drawing/2014/main" id="{72F6B63D-0240-4781-A867-D80E32F91EB0}"/>
              </a:ext>
            </a:extLst>
          </p:cNvPr>
          <p:cNvSpPr txBox="1"/>
          <p:nvPr/>
        </p:nvSpPr>
        <p:spPr>
          <a:xfrm>
            <a:off x="6251203" y="1041765"/>
            <a:ext cx="2707106" cy="1354217"/>
          </a:xfrm>
          <a:prstGeom prst="rect">
            <a:avLst/>
          </a:prstGeom>
          <a:noFill/>
          <a:ln w="25400">
            <a:solidFill>
              <a:schemeClr val="accent1"/>
            </a:solidFill>
          </a:ln>
        </p:spPr>
        <p:txBody>
          <a:bodyPr wrap="square" rtlCol="0">
            <a:spAutoFit/>
          </a:bodyPr>
          <a:lstStyle/>
          <a:p>
            <a:pPr marL="285750" indent="-285750">
              <a:buFontTx/>
              <a:buChar char="-"/>
            </a:pPr>
            <a:r>
              <a:rPr lang="es-CO" sz="1600" dirty="0"/>
              <a:t>Planificación</a:t>
            </a:r>
          </a:p>
          <a:p>
            <a:pPr marL="285750" indent="-285750">
              <a:buFontTx/>
              <a:buChar char="-"/>
            </a:pPr>
            <a:r>
              <a:rPr lang="es-CO" sz="1600" dirty="0"/>
              <a:t>Universalidad</a:t>
            </a:r>
          </a:p>
          <a:p>
            <a:pPr marL="285750" indent="-285750">
              <a:buFontTx/>
              <a:buChar char="-"/>
            </a:pPr>
            <a:r>
              <a:rPr lang="es-CO" sz="1600" dirty="0"/>
              <a:t>Unidad de Caja</a:t>
            </a:r>
          </a:p>
          <a:p>
            <a:pPr marL="285750" indent="-285750">
              <a:buFontTx/>
              <a:buChar char="-"/>
            </a:pPr>
            <a:r>
              <a:rPr lang="es-CO" sz="1600" dirty="0"/>
              <a:t>Programación Integral</a:t>
            </a:r>
          </a:p>
          <a:p>
            <a:pPr marL="285750" indent="-285750">
              <a:buFontTx/>
              <a:buChar char="-"/>
            </a:pPr>
            <a:r>
              <a:rPr lang="es-CO" sz="1600" dirty="0"/>
              <a:t>Inembargabilidad</a:t>
            </a:r>
          </a:p>
        </p:txBody>
      </p:sp>
      <p:sp>
        <p:nvSpPr>
          <p:cNvPr id="27" name="CuadroTexto 26">
            <a:extLst>
              <a:ext uri="{FF2B5EF4-FFF2-40B4-BE49-F238E27FC236}">
                <a16:creationId xmlns:a16="http://schemas.microsoft.com/office/drawing/2014/main" id="{11F33B5C-0B7B-481C-9B39-781DB7F3AA12}"/>
              </a:ext>
            </a:extLst>
          </p:cNvPr>
          <p:cNvSpPr txBox="1"/>
          <p:nvPr/>
        </p:nvSpPr>
        <p:spPr>
          <a:xfrm>
            <a:off x="6251204" y="2650869"/>
            <a:ext cx="4118817" cy="3539430"/>
          </a:xfrm>
          <a:prstGeom prst="rect">
            <a:avLst/>
          </a:prstGeom>
          <a:noFill/>
          <a:ln w="25400">
            <a:solidFill>
              <a:schemeClr val="accent1"/>
            </a:solidFill>
          </a:ln>
        </p:spPr>
        <p:txBody>
          <a:bodyPr wrap="square" rtlCol="0">
            <a:spAutoFit/>
          </a:bodyPr>
          <a:lstStyle/>
          <a:p>
            <a:pPr marL="285750" indent="-285750" algn="just">
              <a:buFontTx/>
              <a:buChar char="-"/>
            </a:pPr>
            <a:r>
              <a:rPr lang="es-CO" sz="1600" dirty="0"/>
              <a:t>Transferir Recursos a la Nación</a:t>
            </a:r>
          </a:p>
          <a:p>
            <a:pPr marL="285750" indent="-285750" algn="just">
              <a:buFontTx/>
              <a:buChar char="-"/>
            </a:pPr>
            <a:r>
              <a:rPr lang="es-CO" sz="1600" dirty="0"/>
              <a:t>Obtener ingresos a partir de la comercialización de activos</a:t>
            </a:r>
          </a:p>
          <a:p>
            <a:pPr marL="285750" indent="-285750" algn="just">
              <a:buFontTx/>
              <a:buChar char="-"/>
            </a:pPr>
            <a:r>
              <a:rPr lang="es-CO" sz="1600" dirty="0"/>
              <a:t>Lograr productividad de activos</a:t>
            </a:r>
          </a:p>
          <a:p>
            <a:pPr marL="285750" indent="-285750" algn="just">
              <a:buFontTx/>
              <a:buChar char="-"/>
            </a:pPr>
            <a:r>
              <a:rPr lang="es-CO" sz="1600" dirty="0"/>
              <a:t>Obtener rendimientos financieros</a:t>
            </a:r>
          </a:p>
          <a:p>
            <a:pPr marL="285750" indent="-285750" algn="just">
              <a:buFontTx/>
              <a:buChar char="-"/>
            </a:pPr>
            <a:r>
              <a:rPr lang="es-CO" sz="1600" dirty="0"/>
              <a:t>Normalizar la información y su utilización a través de la consolidación, desarrollo, uso y apropiación de </a:t>
            </a:r>
            <a:r>
              <a:rPr lang="es-CO" sz="1600" dirty="0" err="1"/>
              <a:t>TIC’s</a:t>
            </a:r>
            <a:r>
              <a:rPr lang="es-CO" sz="1600" dirty="0"/>
              <a:t> y practicas adecuadas de gestión documental</a:t>
            </a:r>
          </a:p>
          <a:p>
            <a:pPr marL="285750" indent="-285750" algn="just">
              <a:buFontTx/>
              <a:buChar char="-"/>
            </a:pPr>
            <a:r>
              <a:rPr lang="es-CO" sz="1600" dirty="0"/>
              <a:t>Potencializar la cantidad disponible de activos para administración y comercialización </a:t>
            </a:r>
          </a:p>
          <a:p>
            <a:pPr marL="285750" indent="-285750" algn="just">
              <a:buFontTx/>
              <a:buChar char="-"/>
            </a:pPr>
            <a:r>
              <a:rPr lang="es-CO" sz="1600" dirty="0"/>
              <a:t>Contar con un modelo de administración de depositarios</a:t>
            </a:r>
          </a:p>
        </p:txBody>
      </p:sp>
      <p:sp>
        <p:nvSpPr>
          <p:cNvPr id="13" name="CuadroTexto 12">
            <a:extLst>
              <a:ext uri="{FF2B5EF4-FFF2-40B4-BE49-F238E27FC236}">
                <a16:creationId xmlns:a16="http://schemas.microsoft.com/office/drawing/2014/main" id="{A0B6793E-86EF-43E0-A725-DAB9BC067E27}"/>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4" name="Rectángulo 13">
            <a:extLst>
              <a:ext uri="{FF2B5EF4-FFF2-40B4-BE49-F238E27FC236}">
                <a16:creationId xmlns:a16="http://schemas.microsoft.com/office/drawing/2014/main" id="{23311F85-CC77-4B9B-ADA4-01277D5D79F3}"/>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46501383-438B-472C-AB8E-8D2B97E4E8A0}"/>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977667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854066" y="23596"/>
            <a:ext cx="4813935" cy="1165860"/>
          </a:xfrm>
          <a:prstGeom prst="rect">
            <a:avLst/>
          </a:prstGeom>
        </p:spPr>
      </p:pic>
      <p:sp>
        <p:nvSpPr>
          <p:cNvPr id="3" name="Rectángulo 2">
            <a:extLst>
              <a:ext uri="{FF2B5EF4-FFF2-40B4-BE49-F238E27FC236}">
                <a16:creationId xmlns:a16="http://schemas.microsoft.com/office/drawing/2014/main" id="{7FABBFD9-101E-40F2-9150-0872EB4340E7}"/>
              </a:ext>
            </a:extLst>
          </p:cNvPr>
          <p:cNvSpPr/>
          <p:nvPr/>
        </p:nvSpPr>
        <p:spPr>
          <a:xfrm>
            <a:off x="7320794" y="1080883"/>
            <a:ext cx="3059725" cy="369332"/>
          </a:xfrm>
          <a:prstGeom prst="rect">
            <a:avLst/>
          </a:prstGeom>
        </p:spPr>
        <p:txBody>
          <a:bodyPr wrap="square">
            <a:spAutoFit/>
          </a:bodyPr>
          <a:lstStyle/>
          <a:p>
            <a:pPr algn="ctr"/>
            <a:r>
              <a:rPr lang="es-ES" b="1" dirty="0">
                <a:solidFill>
                  <a:srgbClr val="000A8B"/>
                </a:solidFill>
              </a:rPr>
              <a:t>DETALLE INGRESOS 2019</a:t>
            </a:r>
            <a:endParaRPr lang="es-CO" b="1" dirty="0"/>
          </a:p>
        </p:txBody>
      </p:sp>
      <p:sp>
        <p:nvSpPr>
          <p:cNvPr id="9" name="CuadroTexto 8">
            <a:extLst>
              <a:ext uri="{FF2B5EF4-FFF2-40B4-BE49-F238E27FC236}">
                <a16:creationId xmlns:a16="http://schemas.microsoft.com/office/drawing/2014/main" id="{0FFD89E6-84FC-4B91-8BE2-F3C242F58544}"/>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5" name="Imagen 4">
            <a:extLst>
              <a:ext uri="{FF2B5EF4-FFF2-40B4-BE49-F238E27FC236}">
                <a16:creationId xmlns:a16="http://schemas.microsoft.com/office/drawing/2014/main" id="{F15D918E-5E21-48E8-ADDE-8223AF37E80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50356" y="1493892"/>
            <a:ext cx="8530162" cy="4809444"/>
          </a:xfrm>
          <a:prstGeom prst="rect">
            <a:avLst/>
          </a:prstGeom>
        </p:spPr>
      </p:pic>
      <p:sp>
        <p:nvSpPr>
          <p:cNvPr id="8" name="Rectángulo 7">
            <a:extLst>
              <a:ext uri="{FF2B5EF4-FFF2-40B4-BE49-F238E27FC236}">
                <a16:creationId xmlns:a16="http://schemas.microsoft.com/office/drawing/2014/main" id="{5D4D93C0-8F7B-4B8F-AD19-D63C805828BA}"/>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8BA11B8E-021D-4C4D-86FB-05B49514FA78}"/>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16395165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854066" y="23596"/>
            <a:ext cx="4813935" cy="1165860"/>
          </a:xfrm>
          <a:prstGeom prst="rect">
            <a:avLst/>
          </a:prstGeom>
        </p:spPr>
      </p:pic>
      <p:sp>
        <p:nvSpPr>
          <p:cNvPr id="3" name="Rectángulo 2">
            <a:extLst>
              <a:ext uri="{FF2B5EF4-FFF2-40B4-BE49-F238E27FC236}">
                <a16:creationId xmlns:a16="http://schemas.microsoft.com/office/drawing/2014/main" id="{7FABBFD9-101E-40F2-9150-0872EB4340E7}"/>
              </a:ext>
            </a:extLst>
          </p:cNvPr>
          <p:cNvSpPr/>
          <p:nvPr/>
        </p:nvSpPr>
        <p:spPr>
          <a:xfrm>
            <a:off x="7320794" y="1080883"/>
            <a:ext cx="3059725" cy="369332"/>
          </a:xfrm>
          <a:prstGeom prst="rect">
            <a:avLst/>
          </a:prstGeom>
        </p:spPr>
        <p:txBody>
          <a:bodyPr wrap="square">
            <a:spAutoFit/>
          </a:bodyPr>
          <a:lstStyle/>
          <a:p>
            <a:pPr algn="ctr"/>
            <a:r>
              <a:rPr lang="es-ES" b="1" dirty="0">
                <a:solidFill>
                  <a:srgbClr val="000A8B"/>
                </a:solidFill>
              </a:rPr>
              <a:t>DETALLE GASTOS 2019</a:t>
            </a:r>
            <a:endParaRPr lang="es-CO" b="1" dirty="0"/>
          </a:p>
        </p:txBody>
      </p:sp>
      <p:sp>
        <p:nvSpPr>
          <p:cNvPr id="10" name="CuadroTexto 9">
            <a:extLst>
              <a:ext uri="{FF2B5EF4-FFF2-40B4-BE49-F238E27FC236}">
                <a16:creationId xmlns:a16="http://schemas.microsoft.com/office/drawing/2014/main" id="{420AE155-A23B-4704-971D-71FFEC985399}"/>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5" name="Imagen 4">
            <a:extLst>
              <a:ext uri="{FF2B5EF4-FFF2-40B4-BE49-F238E27FC236}">
                <a16:creationId xmlns:a16="http://schemas.microsoft.com/office/drawing/2014/main" id="{DF132411-0E83-4DFC-AA61-2EDCDB80512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2713" y="1450215"/>
            <a:ext cx="8530163" cy="4924706"/>
          </a:xfrm>
          <a:prstGeom prst="rect">
            <a:avLst/>
          </a:prstGeom>
        </p:spPr>
      </p:pic>
      <p:sp>
        <p:nvSpPr>
          <p:cNvPr id="8" name="Rectángulo 7">
            <a:extLst>
              <a:ext uri="{FF2B5EF4-FFF2-40B4-BE49-F238E27FC236}">
                <a16:creationId xmlns:a16="http://schemas.microsoft.com/office/drawing/2014/main" id="{6E94963E-581F-411A-A23A-AB5F055A3392}"/>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A4D22BFB-B35E-492A-B352-C6F49C9B76D4}"/>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1169558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p:nvPr/>
        </p:nvPicPr>
        <p:blipFill>
          <a:blip r:embed="rId2" cstate="email">
            <a:extLst>
              <a:ext uri="{28A0092B-C50C-407E-A947-70E740481C1C}">
                <a14:useLocalDpi xmlns:a14="http://schemas.microsoft.com/office/drawing/2010/main"/>
              </a:ext>
            </a:extLst>
          </a:blip>
          <a:stretch>
            <a:fillRect/>
          </a:stretch>
        </p:blipFill>
        <p:spPr>
          <a:xfrm>
            <a:off x="5854066" y="23596"/>
            <a:ext cx="4813935" cy="1165860"/>
          </a:xfrm>
          <a:prstGeom prst="rect">
            <a:avLst/>
          </a:prstGeom>
        </p:spPr>
      </p:pic>
      <p:pic>
        <p:nvPicPr>
          <p:cNvPr id="4" name="Imagen 3" descr="Logo SAE-0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7FABBFD9-101E-40F2-9150-0872EB4340E7}"/>
              </a:ext>
            </a:extLst>
          </p:cNvPr>
          <p:cNvSpPr/>
          <p:nvPr/>
        </p:nvSpPr>
        <p:spPr>
          <a:xfrm>
            <a:off x="5039334" y="1080883"/>
            <a:ext cx="5492533" cy="923330"/>
          </a:xfrm>
          <a:prstGeom prst="rect">
            <a:avLst/>
          </a:prstGeom>
        </p:spPr>
        <p:txBody>
          <a:bodyPr wrap="square">
            <a:spAutoFit/>
          </a:bodyPr>
          <a:lstStyle/>
          <a:p>
            <a:pPr algn="ctr"/>
            <a:r>
              <a:rPr lang="es-ES" b="1" dirty="0">
                <a:solidFill>
                  <a:srgbClr val="000A8B"/>
                </a:solidFill>
              </a:rPr>
              <a:t>DETALLE </a:t>
            </a:r>
            <a:r>
              <a:rPr lang="es-CO" b="1" dirty="0">
                <a:solidFill>
                  <a:srgbClr val="000A8B"/>
                </a:solidFill>
              </a:rPr>
              <a:t>SUPUESTOS DE PROYECCION APLICADOS</a:t>
            </a:r>
          </a:p>
          <a:p>
            <a:pPr algn="ctr"/>
            <a:r>
              <a:rPr lang="es-CO" b="1" dirty="0">
                <a:solidFill>
                  <a:srgbClr val="000A8B"/>
                </a:solidFill>
              </a:rPr>
              <a:t>ANTEPROYECTO PRESUPUESTO VIGENCIA 2019</a:t>
            </a:r>
          </a:p>
          <a:p>
            <a:pPr algn="ctr"/>
            <a:endParaRPr lang="es-CO" b="1" dirty="0"/>
          </a:p>
        </p:txBody>
      </p:sp>
      <p:sp>
        <p:nvSpPr>
          <p:cNvPr id="5" name="Rectángulo 4">
            <a:extLst>
              <a:ext uri="{FF2B5EF4-FFF2-40B4-BE49-F238E27FC236}">
                <a16:creationId xmlns:a16="http://schemas.microsoft.com/office/drawing/2014/main" id="{9F67699C-7DB8-4A43-BAB5-52FB3E93BA9F}"/>
              </a:ext>
            </a:extLst>
          </p:cNvPr>
          <p:cNvSpPr/>
          <p:nvPr/>
        </p:nvSpPr>
        <p:spPr>
          <a:xfrm>
            <a:off x="2086062" y="1968248"/>
            <a:ext cx="8019876" cy="1754326"/>
          </a:xfrm>
          <a:prstGeom prst="rect">
            <a:avLst/>
          </a:prstGeom>
        </p:spPr>
        <p:txBody>
          <a:bodyPr wrap="square">
            <a:spAutoFit/>
          </a:bodyPr>
          <a:lstStyle/>
          <a:p>
            <a:pPr marL="228600" algn="just" hangingPunct="0"/>
            <a:r>
              <a:rPr lang="es-ES_tradnl" dirty="0">
                <a:ea typeface="Times New Roman" panose="02020603050405020304" pitchFamily="18" charset="0"/>
                <a:cs typeface="Times New Roman" panose="02020603050405020304" pitchFamily="18" charset="0"/>
              </a:rPr>
              <a:t>Una vez consultados los supuestos macroeconómicos vigentes del MHCP y realizado el análisis comparativo con las proyecciones de los analistas, consolidadas y publicadas por el Banco de la República, y en aras de contar con un presupuesto conservador tanto en el ingreso como en el gasto, se definió que las variables a tener en cuenta para la elaboración del Presupuesto vigencia 2019, son las siguientes:</a:t>
            </a:r>
            <a:endParaRPr lang="es-CO" sz="1600" dirty="0">
              <a:ea typeface="Times New Roman" panose="02020603050405020304" pitchFamily="18" charset="0"/>
              <a:cs typeface="Times New Roman" panose="02020603050405020304" pitchFamily="18" charset="0"/>
            </a:endParaRPr>
          </a:p>
        </p:txBody>
      </p:sp>
      <p:sp>
        <p:nvSpPr>
          <p:cNvPr id="9" name="CuadroTexto 8">
            <a:extLst>
              <a:ext uri="{FF2B5EF4-FFF2-40B4-BE49-F238E27FC236}">
                <a16:creationId xmlns:a16="http://schemas.microsoft.com/office/drawing/2014/main" id="{D936FFD8-1356-4A52-B145-2E8B7F4AD7EA}"/>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1" name="Imagen 10">
            <a:extLst>
              <a:ext uri="{FF2B5EF4-FFF2-40B4-BE49-F238E27FC236}">
                <a16:creationId xmlns:a16="http://schemas.microsoft.com/office/drawing/2014/main" id="{A748747B-74D9-41A8-98A7-0FFA548AD538}"/>
              </a:ext>
            </a:extLst>
          </p:cNvPr>
          <p:cNvPicPr>
            <a:picLocks noChangeAspect="1"/>
          </p:cNvPicPr>
          <p:nvPr/>
        </p:nvPicPr>
        <p:blipFill>
          <a:blip r:embed="rId4"/>
          <a:stretch>
            <a:fillRect/>
          </a:stretch>
        </p:blipFill>
        <p:spPr>
          <a:xfrm>
            <a:off x="3746501" y="4020729"/>
            <a:ext cx="4978484" cy="1850301"/>
          </a:xfrm>
          <a:prstGeom prst="rect">
            <a:avLst/>
          </a:prstGeom>
        </p:spPr>
      </p:pic>
      <p:sp>
        <p:nvSpPr>
          <p:cNvPr id="10" name="Rectángulo 9">
            <a:extLst>
              <a:ext uri="{FF2B5EF4-FFF2-40B4-BE49-F238E27FC236}">
                <a16:creationId xmlns:a16="http://schemas.microsoft.com/office/drawing/2014/main" id="{D2D5A9C9-8360-4F0B-9D70-6EE659F8632A}"/>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668F518A-1ACD-4C34-AD6D-13EDFD1F2F4D}"/>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8582483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5" name="CuadroTexto 4"/>
          <p:cNvSpPr txBox="1"/>
          <p:nvPr/>
        </p:nvSpPr>
        <p:spPr>
          <a:xfrm>
            <a:off x="2316682" y="2803263"/>
            <a:ext cx="7919999" cy="1323439"/>
          </a:xfrm>
          <a:prstGeom prst="rect">
            <a:avLst/>
          </a:prstGeom>
          <a:noFill/>
        </p:spPr>
        <p:txBody>
          <a:bodyPr wrap="square" rtlCol="0">
            <a:spAutoFit/>
          </a:bodyPr>
          <a:lstStyle/>
          <a:p>
            <a:pPr algn="ctr"/>
            <a:r>
              <a:rPr lang="es-ES" sz="4000" dirty="0">
                <a:solidFill>
                  <a:srgbClr val="000A8B"/>
                </a:solidFill>
              </a:rPr>
              <a:t>TRANSFERENCIAS FRISCO</a:t>
            </a:r>
          </a:p>
          <a:p>
            <a:pPr algn="ctr"/>
            <a:r>
              <a:rPr lang="es-ES" sz="4000" dirty="0">
                <a:solidFill>
                  <a:srgbClr val="000A8B"/>
                </a:solidFill>
              </a:rPr>
              <a:t>2018</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Rectángulo 5">
            <a:extLst>
              <a:ext uri="{FF2B5EF4-FFF2-40B4-BE49-F238E27FC236}">
                <a16:creationId xmlns:a16="http://schemas.microsoft.com/office/drawing/2014/main" id="{EF967F16-3E49-4D3C-841D-D19D497B2A8E}"/>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587EC9AA-F663-4CBC-923D-0B88C64F9DE7}"/>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Rectángulo 8">
            <a:extLst>
              <a:ext uri="{FF2B5EF4-FFF2-40B4-BE49-F238E27FC236}">
                <a16:creationId xmlns:a16="http://schemas.microsoft.com/office/drawing/2014/main" id="{C686FD30-7DEE-4D69-9DFB-16246F0CF68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8B66C815-DC06-4BEC-9C73-DA08A13126F6}"/>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1" name="Rectángulo 10">
            <a:extLst>
              <a:ext uri="{FF2B5EF4-FFF2-40B4-BE49-F238E27FC236}">
                <a16:creationId xmlns:a16="http://schemas.microsoft.com/office/drawing/2014/main" id="{DD34485B-5198-4004-A56C-31D25B187F03}"/>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60E239A7-C738-41B1-8ADE-9DAD6598EA6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2A27D569-7742-4E2F-BDED-C5CA304F0972}"/>
              </a:ext>
            </a:extLst>
          </p:cNvPr>
          <p:cNvSpPr txBox="1"/>
          <p:nvPr/>
        </p:nvSpPr>
        <p:spPr>
          <a:xfrm>
            <a:off x="4703975" y="246800"/>
            <a:ext cx="6835654" cy="523220"/>
          </a:xfrm>
          <a:prstGeom prst="rect">
            <a:avLst/>
          </a:prstGeom>
          <a:noFill/>
        </p:spPr>
        <p:txBody>
          <a:bodyPr wrap="square" rtlCol="0">
            <a:spAutoFit/>
          </a:bodyPr>
          <a:lstStyle/>
          <a:p>
            <a:pPr algn="r"/>
            <a:r>
              <a:rPr lang="es-CO" sz="2800" b="1" dirty="0">
                <a:solidFill>
                  <a:schemeClr val="bg1"/>
                </a:solidFill>
              </a:rPr>
              <a:t>TRANSFERENCIAS FRISCO 2018</a:t>
            </a:r>
            <a:endParaRPr lang="es-ES" sz="2800" b="1" dirty="0">
              <a:solidFill>
                <a:schemeClr val="bg1"/>
              </a:solidFill>
            </a:endParaRPr>
          </a:p>
        </p:txBody>
      </p:sp>
    </p:spTree>
    <p:extLst>
      <p:ext uri="{BB962C8B-B14F-4D97-AF65-F5344CB8AC3E}">
        <p14:creationId xmlns:p14="http://schemas.microsoft.com/office/powerpoint/2010/main" val="32014869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p:nvPr/>
        </p:nvPicPr>
        <p:blipFill>
          <a:blip r:embed="rId2" cstate="email">
            <a:extLst>
              <a:ext uri="{28A0092B-C50C-407E-A947-70E740481C1C}">
                <a14:useLocalDpi xmlns:a14="http://schemas.microsoft.com/office/drawing/2010/main"/>
              </a:ext>
            </a:extLst>
          </a:blip>
          <a:stretch>
            <a:fillRect/>
          </a:stretch>
        </p:blipFill>
        <p:spPr>
          <a:xfrm>
            <a:off x="5854066" y="23596"/>
            <a:ext cx="4813935" cy="1165860"/>
          </a:xfrm>
          <a:prstGeom prst="rect">
            <a:avLst/>
          </a:prstGeom>
        </p:spPr>
      </p:pic>
      <p:pic>
        <p:nvPicPr>
          <p:cNvPr id="4" name="Imagen 3" descr="Logo SAE-0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7FABBFD9-101E-40F2-9150-0872EB4340E7}"/>
              </a:ext>
            </a:extLst>
          </p:cNvPr>
          <p:cNvSpPr/>
          <p:nvPr/>
        </p:nvSpPr>
        <p:spPr>
          <a:xfrm>
            <a:off x="5039334" y="953750"/>
            <a:ext cx="5492533" cy="646331"/>
          </a:xfrm>
          <a:prstGeom prst="rect">
            <a:avLst/>
          </a:prstGeom>
        </p:spPr>
        <p:txBody>
          <a:bodyPr wrap="square">
            <a:spAutoFit/>
          </a:bodyPr>
          <a:lstStyle/>
          <a:p>
            <a:pPr algn="ctr"/>
            <a:r>
              <a:rPr lang="es-CO" b="1" dirty="0">
                <a:solidFill>
                  <a:srgbClr val="000A8B"/>
                </a:solidFill>
              </a:rPr>
              <a:t> TRANSFERENCIAS ARTICULO 91 LEY 1708 DE 2014</a:t>
            </a:r>
          </a:p>
          <a:p>
            <a:pPr algn="ctr"/>
            <a:endParaRPr lang="es-CO" b="1" dirty="0">
              <a:solidFill>
                <a:srgbClr val="000A8B"/>
              </a:solidFill>
            </a:endParaRPr>
          </a:p>
        </p:txBody>
      </p:sp>
      <p:sp>
        <p:nvSpPr>
          <p:cNvPr id="13" name="CuadroTexto 12">
            <a:extLst>
              <a:ext uri="{FF2B5EF4-FFF2-40B4-BE49-F238E27FC236}">
                <a16:creationId xmlns:a16="http://schemas.microsoft.com/office/drawing/2014/main" id="{BF915303-737E-4139-BDB0-9CB405E24A8A}"/>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6" name="Imagen 5">
            <a:extLst>
              <a:ext uri="{FF2B5EF4-FFF2-40B4-BE49-F238E27FC236}">
                <a16:creationId xmlns:a16="http://schemas.microsoft.com/office/drawing/2014/main" id="{08301298-C71D-4E9A-9B1E-E91444C37814}"/>
              </a:ext>
            </a:extLst>
          </p:cNvPr>
          <p:cNvPicPr>
            <a:picLocks noChangeAspect="1"/>
          </p:cNvPicPr>
          <p:nvPr/>
        </p:nvPicPr>
        <p:blipFill>
          <a:blip r:embed="rId4"/>
          <a:stretch>
            <a:fillRect/>
          </a:stretch>
        </p:blipFill>
        <p:spPr>
          <a:xfrm>
            <a:off x="3320604" y="1422307"/>
            <a:ext cx="5912879" cy="4845178"/>
          </a:xfrm>
          <a:prstGeom prst="rect">
            <a:avLst/>
          </a:prstGeom>
        </p:spPr>
      </p:pic>
      <p:sp>
        <p:nvSpPr>
          <p:cNvPr id="8" name="Rectángulo 7">
            <a:extLst>
              <a:ext uri="{FF2B5EF4-FFF2-40B4-BE49-F238E27FC236}">
                <a16:creationId xmlns:a16="http://schemas.microsoft.com/office/drawing/2014/main" id="{A7A12F5F-B766-40E0-B7FE-748262F2FFF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03C7F7A3-B504-4712-A7F1-1E41DE8BAC40}"/>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517339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5" name="CuadroTexto 4"/>
          <p:cNvSpPr txBox="1"/>
          <p:nvPr/>
        </p:nvSpPr>
        <p:spPr>
          <a:xfrm>
            <a:off x="1972574" y="2493179"/>
            <a:ext cx="8453886" cy="1938992"/>
          </a:xfrm>
          <a:prstGeom prst="rect">
            <a:avLst/>
          </a:prstGeom>
          <a:noFill/>
        </p:spPr>
        <p:txBody>
          <a:bodyPr wrap="square" rtlCol="0">
            <a:spAutoFit/>
          </a:bodyPr>
          <a:lstStyle/>
          <a:p>
            <a:pPr algn="ctr"/>
            <a:r>
              <a:rPr lang="es-ES" sz="4000" dirty="0">
                <a:solidFill>
                  <a:srgbClr val="000A8B"/>
                </a:solidFill>
              </a:rPr>
              <a:t>PROYECTO PRESUPUESTO DE INGRESOS</a:t>
            </a:r>
          </a:p>
          <a:p>
            <a:pPr algn="ctr"/>
            <a:r>
              <a:rPr lang="es-ES" sz="4000" dirty="0">
                <a:solidFill>
                  <a:srgbClr val="000A8B"/>
                </a:solidFill>
              </a:rPr>
              <a:t> FRISCO</a:t>
            </a:r>
          </a:p>
          <a:p>
            <a:pPr algn="ctr"/>
            <a:r>
              <a:rPr lang="es-ES" sz="4000" dirty="0">
                <a:solidFill>
                  <a:srgbClr val="000A8B"/>
                </a:solidFill>
              </a:rPr>
              <a:t>VIGENCIA 2019</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Rectángulo 5">
            <a:extLst>
              <a:ext uri="{FF2B5EF4-FFF2-40B4-BE49-F238E27FC236}">
                <a16:creationId xmlns:a16="http://schemas.microsoft.com/office/drawing/2014/main" id="{520DFFE5-B8BA-467A-A96B-51F07863C43D}"/>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C3FD56E1-6A3F-4DA0-8385-A09ED11DAC57}"/>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Rectángulo 8">
            <a:extLst>
              <a:ext uri="{FF2B5EF4-FFF2-40B4-BE49-F238E27FC236}">
                <a16:creationId xmlns:a16="http://schemas.microsoft.com/office/drawing/2014/main" id="{C1B11A09-620C-43F1-9737-3F0126F9E5D5}"/>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D9A452AB-6F43-47E1-A20A-8879DAE986EC}"/>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1" name="Rectángulo 10">
            <a:extLst>
              <a:ext uri="{FF2B5EF4-FFF2-40B4-BE49-F238E27FC236}">
                <a16:creationId xmlns:a16="http://schemas.microsoft.com/office/drawing/2014/main" id="{C6D8B9D7-CE66-4CC7-81A9-6E3D16A5BD2A}"/>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74074FF4-DBF9-4E22-B6AF-4564129D5C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5DF4C302-CF5A-42F2-B325-6C3A9B932C57}"/>
              </a:ext>
            </a:extLst>
          </p:cNvPr>
          <p:cNvSpPr txBox="1"/>
          <p:nvPr/>
        </p:nvSpPr>
        <p:spPr>
          <a:xfrm>
            <a:off x="3440784" y="246800"/>
            <a:ext cx="8098845" cy="954107"/>
          </a:xfrm>
          <a:prstGeom prst="rect">
            <a:avLst/>
          </a:prstGeom>
          <a:noFill/>
        </p:spPr>
        <p:txBody>
          <a:bodyPr wrap="square" rtlCol="0">
            <a:spAutoFit/>
          </a:bodyPr>
          <a:lstStyle/>
          <a:p>
            <a:pPr algn="r"/>
            <a:r>
              <a:rPr lang="es-CO" sz="2800" b="1" dirty="0">
                <a:solidFill>
                  <a:schemeClr val="bg1"/>
                </a:solidFill>
              </a:rPr>
              <a:t>PROYECTO PRESUPUESTO DE INGRESOS</a:t>
            </a:r>
          </a:p>
          <a:p>
            <a:pPr algn="r"/>
            <a:r>
              <a:rPr lang="es-CO" sz="2800" b="1" dirty="0">
                <a:solidFill>
                  <a:schemeClr val="bg1"/>
                </a:solidFill>
              </a:rPr>
              <a:t> FRISCO VIGENCIA 2019</a:t>
            </a:r>
          </a:p>
        </p:txBody>
      </p:sp>
    </p:spTree>
    <p:extLst>
      <p:ext uri="{BB962C8B-B14F-4D97-AF65-F5344CB8AC3E}">
        <p14:creationId xmlns:p14="http://schemas.microsoft.com/office/powerpoint/2010/main" val="13519164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5A635B3A-E375-4C0C-AA43-25ED1B6FFFBE}"/>
              </a:ext>
            </a:extLst>
          </p:cNvPr>
          <p:cNvPicPr>
            <a:picLocks noChangeAspect="1"/>
          </p:cNvPicPr>
          <p:nvPr/>
        </p:nvPicPr>
        <p:blipFill>
          <a:blip r:embed="rId2"/>
          <a:stretch>
            <a:fillRect/>
          </a:stretch>
        </p:blipFill>
        <p:spPr>
          <a:xfrm>
            <a:off x="2163017" y="1376420"/>
            <a:ext cx="8139858" cy="4888537"/>
          </a:xfrm>
          <a:prstGeom prst="rect">
            <a:avLst/>
          </a:prstGeom>
        </p:spPr>
      </p:pic>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854066" y="23596"/>
            <a:ext cx="4813935" cy="1165860"/>
          </a:xfrm>
          <a:prstGeom prst="rect">
            <a:avLst/>
          </a:prstGeom>
        </p:spPr>
      </p:pic>
      <p:pic>
        <p:nvPicPr>
          <p:cNvPr id="4" name="Imagen 3" descr="Logo SAE-01.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7FABBFD9-101E-40F2-9150-0872EB4340E7}"/>
              </a:ext>
            </a:extLst>
          </p:cNvPr>
          <p:cNvSpPr/>
          <p:nvPr/>
        </p:nvSpPr>
        <p:spPr>
          <a:xfrm>
            <a:off x="5039334" y="935812"/>
            <a:ext cx="5492533" cy="369332"/>
          </a:xfrm>
          <a:prstGeom prst="rect">
            <a:avLst/>
          </a:prstGeom>
        </p:spPr>
        <p:txBody>
          <a:bodyPr wrap="square">
            <a:spAutoFit/>
          </a:bodyPr>
          <a:lstStyle/>
          <a:p>
            <a:pPr algn="ctr"/>
            <a:r>
              <a:rPr lang="es-CO" b="1" dirty="0">
                <a:solidFill>
                  <a:srgbClr val="000A8B"/>
                </a:solidFill>
              </a:rPr>
              <a:t>PROYECTO PRESUPUESTO DE INGRESOS VIGENCIA 2019</a:t>
            </a:r>
          </a:p>
        </p:txBody>
      </p:sp>
      <p:sp>
        <p:nvSpPr>
          <p:cNvPr id="13" name="CuadroTexto 12">
            <a:extLst>
              <a:ext uri="{FF2B5EF4-FFF2-40B4-BE49-F238E27FC236}">
                <a16:creationId xmlns:a16="http://schemas.microsoft.com/office/drawing/2014/main" id="{BF915303-737E-4139-BDB0-9CB405E24A8A}"/>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CEB22E47-A120-4158-90F0-60232D285B79}"/>
              </a:ext>
            </a:extLst>
          </p:cNvPr>
          <p:cNvSpPr txBox="1"/>
          <p:nvPr/>
        </p:nvSpPr>
        <p:spPr>
          <a:xfrm>
            <a:off x="2047098" y="6243660"/>
            <a:ext cx="2064828" cy="276999"/>
          </a:xfrm>
          <a:prstGeom prst="rect">
            <a:avLst/>
          </a:prstGeom>
          <a:noFill/>
        </p:spPr>
        <p:txBody>
          <a:bodyPr wrap="square" rtlCol="0">
            <a:spAutoFit/>
          </a:bodyPr>
          <a:lstStyle/>
          <a:p>
            <a:r>
              <a:rPr lang="es-CO" sz="1200" dirty="0"/>
              <a:t>Cifras en millones de pesos</a:t>
            </a:r>
          </a:p>
        </p:txBody>
      </p:sp>
      <p:sp>
        <p:nvSpPr>
          <p:cNvPr id="9" name="Rectángulo 8">
            <a:extLst>
              <a:ext uri="{FF2B5EF4-FFF2-40B4-BE49-F238E27FC236}">
                <a16:creationId xmlns:a16="http://schemas.microsoft.com/office/drawing/2014/main" id="{662C51B6-9093-4FD9-B309-0AD8EF52E40A}"/>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BF1F7B38-2945-43A2-AA9E-227A569924AF}"/>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172325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p:nvPr/>
        </p:nvPicPr>
        <p:blipFill>
          <a:blip r:embed="rId2" cstate="email">
            <a:extLst>
              <a:ext uri="{28A0092B-C50C-407E-A947-70E740481C1C}">
                <a14:useLocalDpi xmlns:a14="http://schemas.microsoft.com/office/drawing/2010/main"/>
              </a:ext>
            </a:extLst>
          </a:blip>
          <a:stretch>
            <a:fillRect/>
          </a:stretch>
        </p:blipFill>
        <p:spPr>
          <a:xfrm>
            <a:off x="5854066" y="23596"/>
            <a:ext cx="4813935" cy="1165860"/>
          </a:xfrm>
          <a:prstGeom prst="rect">
            <a:avLst/>
          </a:prstGeom>
        </p:spPr>
      </p:pic>
      <p:pic>
        <p:nvPicPr>
          <p:cNvPr id="4" name="Imagen 3" descr="Logo SAE-0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7FABBFD9-101E-40F2-9150-0872EB4340E7}"/>
              </a:ext>
            </a:extLst>
          </p:cNvPr>
          <p:cNvSpPr/>
          <p:nvPr/>
        </p:nvSpPr>
        <p:spPr>
          <a:xfrm>
            <a:off x="5039334" y="891244"/>
            <a:ext cx="5492533" cy="369332"/>
          </a:xfrm>
          <a:prstGeom prst="rect">
            <a:avLst/>
          </a:prstGeom>
        </p:spPr>
        <p:txBody>
          <a:bodyPr wrap="square">
            <a:spAutoFit/>
          </a:bodyPr>
          <a:lstStyle/>
          <a:p>
            <a:pPr algn="ctr"/>
            <a:r>
              <a:rPr lang="es-CO" b="1" dirty="0">
                <a:solidFill>
                  <a:srgbClr val="000A8B"/>
                </a:solidFill>
              </a:rPr>
              <a:t>PROYECTO PRESUPUESTO DE INGRESOS VIGENCIA 2019</a:t>
            </a:r>
          </a:p>
        </p:txBody>
      </p:sp>
      <p:sp>
        <p:nvSpPr>
          <p:cNvPr id="13" name="CuadroTexto 12">
            <a:extLst>
              <a:ext uri="{FF2B5EF4-FFF2-40B4-BE49-F238E27FC236}">
                <a16:creationId xmlns:a16="http://schemas.microsoft.com/office/drawing/2014/main" id="{BF915303-737E-4139-BDB0-9CB405E24A8A}"/>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8" name="Imagen 7">
            <a:extLst>
              <a:ext uri="{FF2B5EF4-FFF2-40B4-BE49-F238E27FC236}">
                <a16:creationId xmlns:a16="http://schemas.microsoft.com/office/drawing/2014/main" id="{5B7CFDEF-F9F6-4F48-A2DE-FBAC6DA94FF9}"/>
              </a:ext>
            </a:extLst>
          </p:cNvPr>
          <p:cNvPicPr>
            <a:picLocks noChangeAspect="1"/>
          </p:cNvPicPr>
          <p:nvPr/>
        </p:nvPicPr>
        <p:blipFill>
          <a:blip r:embed="rId4"/>
          <a:stretch>
            <a:fillRect/>
          </a:stretch>
        </p:blipFill>
        <p:spPr>
          <a:xfrm>
            <a:off x="3440175" y="1260577"/>
            <a:ext cx="5689688" cy="2018567"/>
          </a:xfrm>
          <a:prstGeom prst="rect">
            <a:avLst/>
          </a:prstGeom>
        </p:spPr>
      </p:pic>
      <p:pic>
        <p:nvPicPr>
          <p:cNvPr id="9" name="Imagen 8">
            <a:extLst>
              <a:ext uri="{FF2B5EF4-FFF2-40B4-BE49-F238E27FC236}">
                <a16:creationId xmlns:a16="http://schemas.microsoft.com/office/drawing/2014/main" id="{8B76AE6C-E122-44DC-AAB5-D7D2CDE0840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00463" y="3326668"/>
            <a:ext cx="6569112" cy="3106316"/>
          </a:xfrm>
          <a:prstGeom prst="rect">
            <a:avLst/>
          </a:prstGeom>
          <a:ln w="15875">
            <a:solidFill>
              <a:schemeClr val="tx2">
                <a:lumMod val="20000"/>
                <a:lumOff val="80000"/>
              </a:schemeClr>
            </a:solidFill>
          </a:ln>
        </p:spPr>
      </p:pic>
      <p:sp>
        <p:nvSpPr>
          <p:cNvPr id="10" name="Rectángulo 9">
            <a:extLst>
              <a:ext uri="{FF2B5EF4-FFF2-40B4-BE49-F238E27FC236}">
                <a16:creationId xmlns:a16="http://schemas.microsoft.com/office/drawing/2014/main" id="{F46E6AE1-DF6D-4FAB-B521-79943852577E}"/>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51F1529F-05F6-4A9F-BCD8-7263B59AA686}"/>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40212015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5" name="CuadroTexto 4"/>
          <p:cNvSpPr txBox="1"/>
          <p:nvPr/>
        </p:nvSpPr>
        <p:spPr>
          <a:xfrm>
            <a:off x="2007080" y="2484480"/>
            <a:ext cx="8281359" cy="1938992"/>
          </a:xfrm>
          <a:prstGeom prst="rect">
            <a:avLst/>
          </a:prstGeom>
          <a:noFill/>
        </p:spPr>
        <p:txBody>
          <a:bodyPr wrap="square" rtlCol="0">
            <a:spAutoFit/>
          </a:bodyPr>
          <a:lstStyle/>
          <a:p>
            <a:pPr algn="ctr"/>
            <a:r>
              <a:rPr lang="es-ES" sz="4000" dirty="0">
                <a:solidFill>
                  <a:srgbClr val="000A8B"/>
                </a:solidFill>
              </a:rPr>
              <a:t>PROYECTO PRESUPUESTO DE GASTOS</a:t>
            </a:r>
          </a:p>
          <a:p>
            <a:pPr algn="ctr"/>
            <a:r>
              <a:rPr lang="es-ES" sz="4000" dirty="0">
                <a:solidFill>
                  <a:srgbClr val="000A8B"/>
                </a:solidFill>
              </a:rPr>
              <a:t> FRISCO </a:t>
            </a:r>
          </a:p>
          <a:p>
            <a:pPr algn="ctr"/>
            <a:r>
              <a:rPr lang="es-ES" sz="4000" dirty="0">
                <a:solidFill>
                  <a:srgbClr val="000A8B"/>
                </a:solidFill>
              </a:rPr>
              <a:t>VIGENCIA 2019</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Rectángulo 5">
            <a:extLst>
              <a:ext uri="{FF2B5EF4-FFF2-40B4-BE49-F238E27FC236}">
                <a16:creationId xmlns:a16="http://schemas.microsoft.com/office/drawing/2014/main" id="{1287A6D4-5110-468F-AF4C-187E338AED28}"/>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EC13085C-1C9E-4840-91AB-9E05D87A4894}"/>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Rectángulo 8">
            <a:extLst>
              <a:ext uri="{FF2B5EF4-FFF2-40B4-BE49-F238E27FC236}">
                <a16:creationId xmlns:a16="http://schemas.microsoft.com/office/drawing/2014/main" id="{979E7B0A-3FC6-4B7D-BAB6-5248FE204F14}"/>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96AF278A-2B1A-4963-BC54-7584DBAE2312}"/>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1" name="Rectángulo 10">
            <a:extLst>
              <a:ext uri="{FF2B5EF4-FFF2-40B4-BE49-F238E27FC236}">
                <a16:creationId xmlns:a16="http://schemas.microsoft.com/office/drawing/2014/main" id="{F7F080A8-78BD-43C5-A71D-E5B8AE7B14CC}"/>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A7C53A8F-AAC9-436C-826F-64183A8F3C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CCE92D41-A0E0-4F06-B523-D8CE0DF3F8F1}"/>
              </a:ext>
            </a:extLst>
          </p:cNvPr>
          <p:cNvSpPr txBox="1"/>
          <p:nvPr/>
        </p:nvSpPr>
        <p:spPr>
          <a:xfrm>
            <a:off x="2865748" y="246800"/>
            <a:ext cx="8673881" cy="954107"/>
          </a:xfrm>
          <a:prstGeom prst="rect">
            <a:avLst/>
          </a:prstGeom>
          <a:noFill/>
        </p:spPr>
        <p:txBody>
          <a:bodyPr wrap="square" rtlCol="0">
            <a:spAutoFit/>
          </a:bodyPr>
          <a:lstStyle/>
          <a:p>
            <a:pPr algn="r"/>
            <a:r>
              <a:rPr lang="es-CO" sz="2800" b="1" dirty="0">
                <a:solidFill>
                  <a:schemeClr val="bg1"/>
                </a:solidFill>
              </a:rPr>
              <a:t>PROYECTO PRESUPUESTO DE GASTOS</a:t>
            </a:r>
          </a:p>
          <a:p>
            <a:pPr algn="r"/>
            <a:r>
              <a:rPr lang="es-CO" sz="2800" b="1" dirty="0">
                <a:solidFill>
                  <a:schemeClr val="bg1"/>
                </a:solidFill>
              </a:rPr>
              <a:t> FRISCO VIGENCIA 2019</a:t>
            </a:r>
          </a:p>
        </p:txBody>
      </p:sp>
    </p:spTree>
    <p:extLst>
      <p:ext uri="{BB962C8B-B14F-4D97-AF65-F5344CB8AC3E}">
        <p14:creationId xmlns:p14="http://schemas.microsoft.com/office/powerpoint/2010/main" val="20130714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3C2D613-4129-4EFC-BAD9-BD4FFA28C935}"/>
              </a:ext>
            </a:extLst>
          </p:cNvPr>
          <p:cNvPicPr>
            <a:picLocks noChangeAspect="1"/>
          </p:cNvPicPr>
          <p:nvPr/>
        </p:nvPicPr>
        <p:blipFill>
          <a:blip r:embed="rId2"/>
          <a:stretch>
            <a:fillRect/>
          </a:stretch>
        </p:blipFill>
        <p:spPr>
          <a:xfrm>
            <a:off x="2256149" y="1276684"/>
            <a:ext cx="7841400" cy="4924159"/>
          </a:xfrm>
          <a:prstGeom prst="rect">
            <a:avLst/>
          </a:prstGeom>
        </p:spPr>
      </p:pic>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854066" y="23596"/>
            <a:ext cx="4813935" cy="1165860"/>
          </a:xfrm>
          <a:prstGeom prst="rect">
            <a:avLst/>
          </a:prstGeom>
        </p:spPr>
      </p:pic>
      <p:pic>
        <p:nvPicPr>
          <p:cNvPr id="4" name="Imagen 3" descr="Logo SAE-01.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7FABBFD9-101E-40F2-9150-0872EB4340E7}"/>
              </a:ext>
            </a:extLst>
          </p:cNvPr>
          <p:cNvSpPr/>
          <p:nvPr/>
        </p:nvSpPr>
        <p:spPr>
          <a:xfrm>
            <a:off x="5039334" y="935812"/>
            <a:ext cx="5492533" cy="369332"/>
          </a:xfrm>
          <a:prstGeom prst="rect">
            <a:avLst/>
          </a:prstGeom>
        </p:spPr>
        <p:txBody>
          <a:bodyPr wrap="square">
            <a:spAutoFit/>
          </a:bodyPr>
          <a:lstStyle/>
          <a:p>
            <a:pPr algn="ctr"/>
            <a:r>
              <a:rPr lang="es-CO" b="1" dirty="0">
                <a:solidFill>
                  <a:srgbClr val="000A8B"/>
                </a:solidFill>
              </a:rPr>
              <a:t>PROYECTO PRESUPUESTO DE GASTOS VIGENCIA 2019</a:t>
            </a:r>
          </a:p>
        </p:txBody>
      </p:sp>
      <p:sp>
        <p:nvSpPr>
          <p:cNvPr id="13" name="CuadroTexto 12">
            <a:extLst>
              <a:ext uri="{FF2B5EF4-FFF2-40B4-BE49-F238E27FC236}">
                <a16:creationId xmlns:a16="http://schemas.microsoft.com/office/drawing/2014/main" id="{BF915303-737E-4139-BDB0-9CB405E24A8A}"/>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4" name="Flecha: a la derecha 13">
            <a:hlinkClick r:id="rId5" action="ppaction://hlinksldjump"/>
            <a:extLst>
              <a:ext uri="{FF2B5EF4-FFF2-40B4-BE49-F238E27FC236}">
                <a16:creationId xmlns:a16="http://schemas.microsoft.com/office/drawing/2014/main" id="{00D67858-4227-43CB-A539-870FDA6E6998}"/>
              </a:ext>
            </a:extLst>
          </p:cNvPr>
          <p:cNvSpPr/>
          <p:nvPr/>
        </p:nvSpPr>
        <p:spPr>
          <a:xfrm>
            <a:off x="7138135" y="3850206"/>
            <a:ext cx="320203" cy="19229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9" name="CuadroTexto 8">
            <a:extLst>
              <a:ext uri="{FF2B5EF4-FFF2-40B4-BE49-F238E27FC236}">
                <a16:creationId xmlns:a16="http://schemas.microsoft.com/office/drawing/2014/main" id="{737CFE59-D2DF-4A3E-992E-6D4092580493}"/>
              </a:ext>
            </a:extLst>
          </p:cNvPr>
          <p:cNvSpPr txBox="1"/>
          <p:nvPr/>
        </p:nvSpPr>
        <p:spPr>
          <a:xfrm>
            <a:off x="2122599" y="6200843"/>
            <a:ext cx="2064828" cy="276999"/>
          </a:xfrm>
          <a:prstGeom prst="rect">
            <a:avLst/>
          </a:prstGeom>
          <a:noFill/>
        </p:spPr>
        <p:txBody>
          <a:bodyPr wrap="square" rtlCol="0">
            <a:spAutoFit/>
          </a:bodyPr>
          <a:lstStyle/>
          <a:p>
            <a:r>
              <a:rPr lang="es-CO" sz="1200" dirty="0"/>
              <a:t>Cifras en millones de pesos</a:t>
            </a:r>
          </a:p>
        </p:txBody>
      </p:sp>
      <p:sp>
        <p:nvSpPr>
          <p:cNvPr id="10" name="Rectángulo 9">
            <a:extLst>
              <a:ext uri="{FF2B5EF4-FFF2-40B4-BE49-F238E27FC236}">
                <a16:creationId xmlns:a16="http://schemas.microsoft.com/office/drawing/2014/main" id="{805744EA-C6EE-4295-AE61-198F68E9ADFE}"/>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27F1D5FA-767A-4F6B-A0A2-11EC3DFC45EA}"/>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20362772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p:nvPr/>
        </p:nvPicPr>
        <p:blipFill>
          <a:blip r:embed="rId2" cstate="email">
            <a:extLst>
              <a:ext uri="{28A0092B-C50C-407E-A947-70E740481C1C}">
                <a14:useLocalDpi xmlns:a14="http://schemas.microsoft.com/office/drawing/2010/main"/>
              </a:ext>
            </a:extLst>
          </a:blip>
          <a:stretch>
            <a:fillRect/>
          </a:stretch>
        </p:blipFill>
        <p:spPr>
          <a:xfrm>
            <a:off x="5854066" y="23596"/>
            <a:ext cx="4813935" cy="1165860"/>
          </a:xfrm>
          <a:prstGeom prst="rect">
            <a:avLst/>
          </a:prstGeom>
        </p:spPr>
      </p:pic>
      <p:pic>
        <p:nvPicPr>
          <p:cNvPr id="4" name="Imagen 3" descr="Logo SAE-0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7FABBFD9-101E-40F2-9150-0872EB4340E7}"/>
              </a:ext>
            </a:extLst>
          </p:cNvPr>
          <p:cNvSpPr/>
          <p:nvPr/>
        </p:nvSpPr>
        <p:spPr>
          <a:xfrm>
            <a:off x="5039334" y="891244"/>
            <a:ext cx="5492533" cy="369332"/>
          </a:xfrm>
          <a:prstGeom prst="rect">
            <a:avLst/>
          </a:prstGeom>
        </p:spPr>
        <p:txBody>
          <a:bodyPr wrap="square">
            <a:spAutoFit/>
          </a:bodyPr>
          <a:lstStyle/>
          <a:p>
            <a:pPr algn="ctr"/>
            <a:r>
              <a:rPr lang="es-CO" b="1" dirty="0">
                <a:solidFill>
                  <a:srgbClr val="000A8B"/>
                </a:solidFill>
              </a:rPr>
              <a:t>PROYECTO PRESUPUESTO VIGENCIA 2019</a:t>
            </a:r>
          </a:p>
        </p:txBody>
      </p:sp>
      <p:sp>
        <p:nvSpPr>
          <p:cNvPr id="13" name="CuadroTexto 12">
            <a:extLst>
              <a:ext uri="{FF2B5EF4-FFF2-40B4-BE49-F238E27FC236}">
                <a16:creationId xmlns:a16="http://schemas.microsoft.com/office/drawing/2014/main" id="{BF915303-737E-4139-BDB0-9CB405E24A8A}"/>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8" name="Imagen 7">
            <a:extLst>
              <a:ext uri="{FF2B5EF4-FFF2-40B4-BE49-F238E27FC236}">
                <a16:creationId xmlns:a16="http://schemas.microsoft.com/office/drawing/2014/main" id="{C219BB33-05E1-49E2-BD92-5878955DC8E5}"/>
              </a:ext>
            </a:extLst>
          </p:cNvPr>
          <p:cNvPicPr>
            <a:picLocks noChangeAspect="1"/>
          </p:cNvPicPr>
          <p:nvPr/>
        </p:nvPicPr>
        <p:blipFill>
          <a:blip r:embed="rId4"/>
          <a:stretch>
            <a:fillRect/>
          </a:stretch>
        </p:blipFill>
        <p:spPr>
          <a:xfrm>
            <a:off x="2819919" y="1303167"/>
            <a:ext cx="6933681" cy="1835315"/>
          </a:xfrm>
          <a:prstGeom prst="rect">
            <a:avLst/>
          </a:prstGeom>
        </p:spPr>
      </p:pic>
      <p:pic>
        <p:nvPicPr>
          <p:cNvPr id="9" name="Imagen 8">
            <a:extLst>
              <a:ext uri="{FF2B5EF4-FFF2-40B4-BE49-F238E27FC236}">
                <a16:creationId xmlns:a16="http://schemas.microsoft.com/office/drawing/2014/main" id="{981B6171-8124-4076-9C07-2840C32988B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42408" y="3213715"/>
            <a:ext cx="6618534" cy="3211388"/>
          </a:xfrm>
          <a:prstGeom prst="rect">
            <a:avLst/>
          </a:prstGeom>
          <a:ln w="15875">
            <a:solidFill>
              <a:schemeClr val="tx2">
                <a:lumMod val="20000"/>
                <a:lumOff val="80000"/>
              </a:schemeClr>
            </a:solidFill>
          </a:ln>
        </p:spPr>
      </p:pic>
      <p:sp>
        <p:nvSpPr>
          <p:cNvPr id="10" name="Rectángulo 9">
            <a:extLst>
              <a:ext uri="{FF2B5EF4-FFF2-40B4-BE49-F238E27FC236}">
                <a16:creationId xmlns:a16="http://schemas.microsoft.com/office/drawing/2014/main" id="{1E771339-200F-4CA3-B410-C2C21643C4BA}"/>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35EE81C6-BF42-469B-A980-429EC175E509}"/>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7134589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10" name="Rectángulo 9">
            <a:extLst>
              <a:ext uri="{FF2B5EF4-FFF2-40B4-BE49-F238E27FC236}">
                <a16:creationId xmlns:a16="http://schemas.microsoft.com/office/drawing/2014/main" id="{3362A0C5-5AF0-4378-ADCA-BB5BDFF9253D}"/>
              </a:ext>
            </a:extLst>
          </p:cNvPr>
          <p:cNvSpPr/>
          <p:nvPr/>
        </p:nvSpPr>
        <p:spPr>
          <a:xfrm>
            <a:off x="5979497" y="873216"/>
            <a:ext cx="4512931" cy="369332"/>
          </a:xfrm>
          <a:prstGeom prst="rect">
            <a:avLst/>
          </a:prstGeom>
        </p:spPr>
        <p:txBody>
          <a:bodyPr wrap="square">
            <a:spAutoFit/>
          </a:bodyPr>
          <a:lstStyle/>
          <a:p>
            <a:pPr algn="ctr"/>
            <a:r>
              <a:rPr lang="es-CO" b="1" dirty="0">
                <a:solidFill>
                  <a:srgbClr val="000A8B"/>
                </a:solidFill>
              </a:rPr>
              <a:t>PROYECCION GASTOS FRISCO VIGENCIA 2019</a:t>
            </a:r>
          </a:p>
        </p:txBody>
      </p:sp>
      <p:sp>
        <p:nvSpPr>
          <p:cNvPr id="14" name="Flecha: a la derecha 13">
            <a:hlinkClick r:id="rId4" action="ppaction://hlinksldjump"/>
            <a:extLst>
              <a:ext uri="{FF2B5EF4-FFF2-40B4-BE49-F238E27FC236}">
                <a16:creationId xmlns:a16="http://schemas.microsoft.com/office/drawing/2014/main" id="{70E755CF-0216-4638-A21B-587DCB12B826}"/>
              </a:ext>
            </a:extLst>
          </p:cNvPr>
          <p:cNvSpPr/>
          <p:nvPr/>
        </p:nvSpPr>
        <p:spPr>
          <a:xfrm>
            <a:off x="4402521" y="2139111"/>
            <a:ext cx="264457" cy="25291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15" name="Flecha: a la derecha 14">
            <a:hlinkClick r:id="rId5" action="ppaction://hlinksldjump"/>
            <a:extLst>
              <a:ext uri="{FF2B5EF4-FFF2-40B4-BE49-F238E27FC236}">
                <a16:creationId xmlns:a16="http://schemas.microsoft.com/office/drawing/2014/main" id="{DF005D3B-8E52-4354-AAA6-49C780788ABC}"/>
              </a:ext>
            </a:extLst>
          </p:cNvPr>
          <p:cNvSpPr/>
          <p:nvPr/>
        </p:nvSpPr>
        <p:spPr>
          <a:xfrm>
            <a:off x="4931435" y="2392028"/>
            <a:ext cx="264457" cy="25291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pic>
        <p:nvPicPr>
          <p:cNvPr id="6" name="Imagen 5">
            <a:extLst>
              <a:ext uri="{FF2B5EF4-FFF2-40B4-BE49-F238E27FC236}">
                <a16:creationId xmlns:a16="http://schemas.microsoft.com/office/drawing/2014/main" id="{B46CC364-C108-429C-AE04-FD603FBE92B1}"/>
              </a:ext>
            </a:extLst>
          </p:cNvPr>
          <p:cNvPicPr>
            <a:picLocks noChangeAspect="1"/>
          </p:cNvPicPr>
          <p:nvPr/>
        </p:nvPicPr>
        <p:blipFill>
          <a:blip r:embed="rId6"/>
          <a:stretch>
            <a:fillRect/>
          </a:stretch>
        </p:blipFill>
        <p:spPr>
          <a:xfrm>
            <a:off x="2509437" y="1394776"/>
            <a:ext cx="7793438" cy="1827234"/>
          </a:xfrm>
          <a:prstGeom prst="rect">
            <a:avLst/>
          </a:prstGeom>
        </p:spPr>
      </p:pic>
      <p:pic>
        <p:nvPicPr>
          <p:cNvPr id="9" name="Imagen 8">
            <a:extLst>
              <a:ext uri="{FF2B5EF4-FFF2-40B4-BE49-F238E27FC236}">
                <a16:creationId xmlns:a16="http://schemas.microsoft.com/office/drawing/2014/main" id="{93559554-A9EE-419D-BF70-00DD327A2DE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352800" y="3341513"/>
            <a:ext cx="5869876" cy="3027566"/>
          </a:xfrm>
          <a:prstGeom prst="rect">
            <a:avLst/>
          </a:prstGeom>
          <a:ln w="15875">
            <a:solidFill>
              <a:schemeClr val="tx2">
                <a:lumMod val="20000"/>
                <a:lumOff val="80000"/>
              </a:schemeClr>
            </a:solidFill>
          </a:ln>
        </p:spPr>
      </p:pic>
      <p:sp>
        <p:nvSpPr>
          <p:cNvPr id="11" name="Rectángulo 10">
            <a:extLst>
              <a:ext uri="{FF2B5EF4-FFF2-40B4-BE49-F238E27FC236}">
                <a16:creationId xmlns:a16="http://schemas.microsoft.com/office/drawing/2014/main" id="{2C490D3F-5B3D-4DEF-BE88-AAD6B42C1809}"/>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EC1734FF-CD99-43CA-ABD2-ED39EB8DD364}"/>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41343888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5" name="CuadroTexto 4"/>
          <p:cNvSpPr txBox="1"/>
          <p:nvPr/>
        </p:nvSpPr>
        <p:spPr>
          <a:xfrm>
            <a:off x="2471957" y="2484480"/>
            <a:ext cx="7206143" cy="1938992"/>
          </a:xfrm>
          <a:prstGeom prst="rect">
            <a:avLst/>
          </a:prstGeom>
          <a:noFill/>
        </p:spPr>
        <p:txBody>
          <a:bodyPr wrap="square" rtlCol="0">
            <a:spAutoFit/>
          </a:bodyPr>
          <a:lstStyle/>
          <a:p>
            <a:pPr algn="ctr"/>
            <a:r>
              <a:rPr lang="es-ES" sz="4000" dirty="0">
                <a:solidFill>
                  <a:srgbClr val="000A8B"/>
                </a:solidFill>
              </a:rPr>
              <a:t>PROYECTO PRESUPUESTO DE GASTOS SAE</a:t>
            </a:r>
          </a:p>
          <a:p>
            <a:pPr algn="ctr"/>
            <a:r>
              <a:rPr lang="es-ES" sz="4000" dirty="0">
                <a:solidFill>
                  <a:srgbClr val="000A8B"/>
                </a:solidFill>
              </a:rPr>
              <a:t>VIGENCIA 2019</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Rectángulo 5">
            <a:extLst>
              <a:ext uri="{FF2B5EF4-FFF2-40B4-BE49-F238E27FC236}">
                <a16:creationId xmlns:a16="http://schemas.microsoft.com/office/drawing/2014/main" id="{A934B71F-739E-4A1B-8ACA-F6C1BED74ED1}"/>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6378A335-0638-486D-9C72-65DED00B2974}"/>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Rectángulo 8">
            <a:extLst>
              <a:ext uri="{FF2B5EF4-FFF2-40B4-BE49-F238E27FC236}">
                <a16:creationId xmlns:a16="http://schemas.microsoft.com/office/drawing/2014/main" id="{1EE7D4B5-0815-4FDE-9788-AADCB8D635C6}"/>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573B3FD8-2652-465A-A659-D166D970070D}"/>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1" name="Rectángulo 10">
            <a:extLst>
              <a:ext uri="{FF2B5EF4-FFF2-40B4-BE49-F238E27FC236}">
                <a16:creationId xmlns:a16="http://schemas.microsoft.com/office/drawing/2014/main" id="{007E407C-8315-4FC6-B94D-8031D8680B8F}"/>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26FE9B0E-3300-4E5E-98C3-BB1F0BFEB1F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7B25A015-7B40-43F6-ABE5-1B9726A1C9E7}"/>
              </a:ext>
            </a:extLst>
          </p:cNvPr>
          <p:cNvSpPr txBox="1"/>
          <p:nvPr/>
        </p:nvSpPr>
        <p:spPr>
          <a:xfrm>
            <a:off x="3440784" y="246800"/>
            <a:ext cx="8098845" cy="954107"/>
          </a:xfrm>
          <a:prstGeom prst="rect">
            <a:avLst/>
          </a:prstGeom>
          <a:noFill/>
        </p:spPr>
        <p:txBody>
          <a:bodyPr wrap="square" rtlCol="0">
            <a:spAutoFit/>
          </a:bodyPr>
          <a:lstStyle/>
          <a:p>
            <a:pPr algn="r"/>
            <a:r>
              <a:rPr lang="es-CO" sz="2800" b="1" dirty="0">
                <a:solidFill>
                  <a:schemeClr val="bg1"/>
                </a:solidFill>
              </a:rPr>
              <a:t>PROYECTO PRESUPUESTO DE GASTOS SAE</a:t>
            </a:r>
          </a:p>
          <a:p>
            <a:pPr algn="r"/>
            <a:r>
              <a:rPr lang="es-CO" sz="2800" b="1" dirty="0">
                <a:solidFill>
                  <a:schemeClr val="bg1"/>
                </a:solidFill>
              </a:rPr>
              <a:t> VIGENCIA 2019</a:t>
            </a:r>
          </a:p>
        </p:txBody>
      </p:sp>
    </p:spTree>
    <p:extLst>
      <p:ext uri="{BB962C8B-B14F-4D97-AF65-F5344CB8AC3E}">
        <p14:creationId xmlns:p14="http://schemas.microsoft.com/office/powerpoint/2010/main" val="42668518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C559287-27E1-412A-BBF0-4FC541AD35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23539" y="1262631"/>
            <a:ext cx="6939551" cy="1808621"/>
          </a:xfrm>
          <a:prstGeom prst="rect">
            <a:avLst/>
          </a:prstGeom>
        </p:spPr>
      </p:pic>
      <p:pic>
        <p:nvPicPr>
          <p:cNvPr id="4" name="Imagen 3" descr="Logo SAE-0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4"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10" name="Rectángulo 9">
            <a:extLst>
              <a:ext uri="{FF2B5EF4-FFF2-40B4-BE49-F238E27FC236}">
                <a16:creationId xmlns:a16="http://schemas.microsoft.com/office/drawing/2014/main" id="{3362A0C5-5AF0-4378-ADCA-BB5BDFF9253D}"/>
              </a:ext>
            </a:extLst>
          </p:cNvPr>
          <p:cNvSpPr/>
          <p:nvPr/>
        </p:nvSpPr>
        <p:spPr>
          <a:xfrm>
            <a:off x="5979497" y="873216"/>
            <a:ext cx="4512931" cy="369332"/>
          </a:xfrm>
          <a:prstGeom prst="rect">
            <a:avLst/>
          </a:prstGeom>
        </p:spPr>
        <p:txBody>
          <a:bodyPr wrap="square">
            <a:spAutoFit/>
          </a:bodyPr>
          <a:lstStyle/>
          <a:p>
            <a:pPr algn="ctr"/>
            <a:r>
              <a:rPr lang="es-CO" b="1" dirty="0">
                <a:solidFill>
                  <a:srgbClr val="000A8B"/>
                </a:solidFill>
              </a:rPr>
              <a:t>PROYECCION GASTOS SAE VIGENCIA 2019</a:t>
            </a:r>
          </a:p>
        </p:txBody>
      </p:sp>
      <p:sp>
        <p:nvSpPr>
          <p:cNvPr id="14" name="Flecha: a la derecha 13">
            <a:hlinkClick r:id="" action="ppaction://noaction"/>
            <a:extLst>
              <a:ext uri="{FF2B5EF4-FFF2-40B4-BE49-F238E27FC236}">
                <a16:creationId xmlns:a16="http://schemas.microsoft.com/office/drawing/2014/main" id="{70E755CF-0216-4638-A21B-587DCB12B826}"/>
              </a:ext>
            </a:extLst>
          </p:cNvPr>
          <p:cNvSpPr/>
          <p:nvPr/>
        </p:nvSpPr>
        <p:spPr>
          <a:xfrm>
            <a:off x="4086560" y="2078966"/>
            <a:ext cx="264457" cy="16838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15" name="Flecha: a la derecha 14">
            <a:hlinkClick r:id="" action="ppaction://noaction"/>
            <a:extLst>
              <a:ext uri="{FF2B5EF4-FFF2-40B4-BE49-F238E27FC236}">
                <a16:creationId xmlns:a16="http://schemas.microsoft.com/office/drawing/2014/main" id="{DF005D3B-8E52-4354-AAA6-49C780788ABC}"/>
              </a:ext>
            </a:extLst>
          </p:cNvPr>
          <p:cNvSpPr/>
          <p:nvPr/>
        </p:nvSpPr>
        <p:spPr>
          <a:xfrm>
            <a:off x="4088481" y="2290482"/>
            <a:ext cx="264457" cy="16804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12" name="CuadroTexto 11">
            <a:extLst>
              <a:ext uri="{FF2B5EF4-FFF2-40B4-BE49-F238E27FC236}">
                <a16:creationId xmlns:a16="http://schemas.microsoft.com/office/drawing/2014/main" id="{FEF0289D-200D-4F41-A459-5EA2FDD1A165}"/>
              </a:ext>
            </a:extLst>
          </p:cNvPr>
          <p:cNvSpPr txBox="1"/>
          <p:nvPr/>
        </p:nvSpPr>
        <p:spPr>
          <a:xfrm>
            <a:off x="2416359" y="3018056"/>
            <a:ext cx="2064828" cy="276999"/>
          </a:xfrm>
          <a:prstGeom prst="rect">
            <a:avLst/>
          </a:prstGeom>
          <a:noFill/>
        </p:spPr>
        <p:txBody>
          <a:bodyPr wrap="square" rtlCol="0">
            <a:spAutoFit/>
          </a:bodyPr>
          <a:lstStyle/>
          <a:p>
            <a:r>
              <a:rPr lang="es-CO" sz="1200" dirty="0"/>
              <a:t>Cifras en millones de pesos</a:t>
            </a:r>
          </a:p>
        </p:txBody>
      </p:sp>
      <p:pic>
        <p:nvPicPr>
          <p:cNvPr id="3" name="Imagen 2">
            <a:extLst>
              <a:ext uri="{FF2B5EF4-FFF2-40B4-BE49-F238E27FC236}">
                <a16:creationId xmlns:a16="http://schemas.microsoft.com/office/drawing/2014/main" id="{37A37B70-7705-441B-B9DC-4ADA7A33CBC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77300" y="3303098"/>
            <a:ext cx="5890930" cy="3047156"/>
          </a:xfrm>
          <a:prstGeom prst="rect">
            <a:avLst/>
          </a:prstGeom>
          <a:ln w="15875">
            <a:solidFill>
              <a:schemeClr val="tx2">
                <a:lumMod val="20000"/>
                <a:lumOff val="80000"/>
              </a:schemeClr>
            </a:solidFill>
          </a:ln>
        </p:spPr>
      </p:pic>
      <p:sp>
        <p:nvSpPr>
          <p:cNvPr id="13" name="Rectángulo 12">
            <a:extLst>
              <a:ext uri="{FF2B5EF4-FFF2-40B4-BE49-F238E27FC236}">
                <a16:creationId xmlns:a16="http://schemas.microsoft.com/office/drawing/2014/main" id="{9599E09A-8591-4887-BFD5-154ABB8EAD57}"/>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135F6E13-AADF-4BF3-93A3-4CAF75C496D4}"/>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20522002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p:nvPr/>
        </p:nvPicPr>
        <p:blipFill>
          <a:blip r:embed="rId2" cstate="email">
            <a:extLst>
              <a:ext uri="{28A0092B-C50C-407E-A947-70E740481C1C}">
                <a14:useLocalDpi xmlns:a14="http://schemas.microsoft.com/office/drawing/2010/main"/>
              </a:ext>
            </a:extLst>
          </a:blip>
          <a:stretch>
            <a:fillRect/>
          </a:stretch>
        </p:blipFill>
        <p:spPr>
          <a:xfrm>
            <a:off x="5854066" y="23596"/>
            <a:ext cx="4813935" cy="1165860"/>
          </a:xfrm>
          <a:prstGeom prst="rect">
            <a:avLst/>
          </a:prstGeom>
        </p:spPr>
      </p:pic>
      <p:pic>
        <p:nvPicPr>
          <p:cNvPr id="4" name="Imagen 3" descr="Logo SAE-0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7FABBFD9-101E-40F2-9150-0872EB4340E7}"/>
              </a:ext>
            </a:extLst>
          </p:cNvPr>
          <p:cNvSpPr/>
          <p:nvPr/>
        </p:nvSpPr>
        <p:spPr>
          <a:xfrm>
            <a:off x="5039334" y="744767"/>
            <a:ext cx="5492533" cy="646331"/>
          </a:xfrm>
          <a:prstGeom prst="rect">
            <a:avLst/>
          </a:prstGeom>
        </p:spPr>
        <p:txBody>
          <a:bodyPr wrap="square">
            <a:spAutoFit/>
          </a:bodyPr>
          <a:lstStyle/>
          <a:p>
            <a:pPr algn="ctr"/>
            <a:r>
              <a:rPr lang="es-CO" b="1" dirty="0">
                <a:solidFill>
                  <a:srgbClr val="000A8B"/>
                </a:solidFill>
              </a:rPr>
              <a:t> TRANSFERENCIAS SAE 2019</a:t>
            </a:r>
          </a:p>
          <a:p>
            <a:pPr algn="ctr"/>
            <a:endParaRPr lang="es-CO" b="1" dirty="0">
              <a:solidFill>
                <a:srgbClr val="000A8B"/>
              </a:solidFill>
            </a:endParaRPr>
          </a:p>
        </p:txBody>
      </p:sp>
      <p:sp>
        <p:nvSpPr>
          <p:cNvPr id="13" name="CuadroTexto 12">
            <a:extLst>
              <a:ext uri="{FF2B5EF4-FFF2-40B4-BE49-F238E27FC236}">
                <a16:creationId xmlns:a16="http://schemas.microsoft.com/office/drawing/2014/main" id="{BF915303-737E-4139-BDB0-9CB405E24A8A}"/>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8" name="CuadroTexto 7">
            <a:extLst>
              <a:ext uri="{FF2B5EF4-FFF2-40B4-BE49-F238E27FC236}">
                <a16:creationId xmlns:a16="http://schemas.microsoft.com/office/drawing/2014/main" id="{692F85AF-5AE9-4143-BAEB-2FEE21969631}"/>
              </a:ext>
            </a:extLst>
          </p:cNvPr>
          <p:cNvSpPr txBox="1"/>
          <p:nvPr/>
        </p:nvSpPr>
        <p:spPr>
          <a:xfrm>
            <a:off x="7228618" y="1151778"/>
            <a:ext cx="2064828" cy="276999"/>
          </a:xfrm>
          <a:prstGeom prst="rect">
            <a:avLst/>
          </a:prstGeom>
          <a:noFill/>
        </p:spPr>
        <p:txBody>
          <a:bodyPr wrap="square" rtlCol="0">
            <a:spAutoFit/>
          </a:bodyPr>
          <a:lstStyle/>
          <a:p>
            <a:r>
              <a:rPr lang="es-CO" sz="1200" dirty="0"/>
              <a:t>Cifras en millones de pesos</a:t>
            </a:r>
          </a:p>
        </p:txBody>
      </p:sp>
      <p:pic>
        <p:nvPicPr>
          <p:cNvPr id="5" name="Imagen 4">
            <a:extLst>
              <a:ext uri="{FF2B5EF4-FFF2-40B4-BE49-F238E27FC236}">
                <a16:creationId xmlns:a16="http://schemas.microsoft.com/office/drawing/2014/main" id="{3FA514D0-A876-4163-94DB-BE6D1C8D3445}"/>
              </a:ext>
            </a:extLst>
          </p:cNvPr>
          <p:cNvPicPr>
            <a:picLocks noChangeAspect="1"/>
          </p:cNvPicPr>
          <p:nvPr/>
        </p:nvPicPr>
        <p:blipFill>
          <a:blip r:embed="rId4"/>
          <a:stretch>
            <a:fillRect/>
          </a:stretch>
        </p:blipFill>
        <p:spPr>
          <a:xfrm>
            <a:off x="3171818" y="1391098"/>
            <a:ext cx="5848365" cy="1763429"/>
          </a:xfrm>
          <a:prstGeom prst="rect">
            <a:avLst/>
          </a:prstGeom>
        </p:spPr>
      </p:pic>
      <p:pic>
        <p:nvPicPr>
          <p:cNvPr id="6" name="Imagen 5">
            <a:extLst>
              <a:ext uri="{FF2B5EF4-FFF2-40B4-BE49-F238E27FC236}">
                <a16:creationId xmlns:a16="http://schemas.microsoft.com/office/drawing/2014/main" id="{45C83EC5-80FE-4C07-AB14-3900A99A65F6}"/>
              </a:ext>
            </a:extLst>
          </p:cNvPr>
          <p:cNvPicPr>
            <a:picLocks noChangeAspect="1"/>
          </p:cNvPicPr>
          <p:nvPr/>
        </p:nvPicPr>
        <p:blipFill>
          <a:blip r:embed="rId5"/>
          <a:stretch>
            <a:fillRect/>
          </a:stretch>
        </p:blipFill>
        <p:spPr>
          <a:xfrm>
            <a:off x="3746501" y="3287466"/>
            <a:ext cx="4937150" cy="3054568"/>
          </a:xfrm>
          <a:prstGeom prst="rect">
            <a:avLst/>
          </a:prstGeom>
          <a:ln w="15875">
            <a:solidFill>
              <a:schemeClr val="tx2">
                <a:lumMod val="20000"/>
                <a:lumOff val="80000"/>
              </a:schemeClr>
            </a:solidFill>
          </a:ln>
        </p:spPr>
      </p:pic>
      <p:sp>
        <p:nvSpPr>
          <p:cNvPr id="10" name="Rectángulo 9">
            <a:extLst>
              <a:ext uri="{FF2B5EF4-FFF2-40B4-BE49-F238E27FC236}">
                <a16:creationId xmlns:a16="http://schemas.microsoft.com/office/drawing/2014/main" id="{A964FBC2-F6BF-4793-BA18-7112CFDEF8F4}"/>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35780073-E6AF-4942-B588-06943C99B314}"/>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19870043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p:nvPr/>
        </p:nvPicPr>
        <p:blipFill>
          <a:blip r:embed="rId2" cstate="email">
            <a:extLst>
              <a:ext uri="{28A0092B-C50C-407E-A947-70E740481C1C}">
                <a14:useLocalDpi xmlns:a14="http://schemas.microsoft.com/office/drawing/2010/main"/>
              </a:ext>
            </a:extLst>
          </a:blip>
          <a:stretch>
            <a:fillRect/>
          </a:stretch>
        </p:blipFill>
        <p:spPr>
          <a:xfrm>
            <a:off x="5854066" y="23596"/>
            <a:ext cx="4813935" cy="1165860"/>
          </a:xfrm>
          <a:prstGeom prst="rect">
            <a:avLst/>
          </a:prstGeom>
        </p:spPr>
      </p:pic>
      <p:pic>
        <p:nvPicPr>
          <p:cNvPr id="4" name="Imagen 3" descr="Logo SAE-0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BF915303-737E-4139-BDB0-9CB405E24A8A}"/>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3" name="Imagen 2">
            <a:extLst>
              <a:ext uri="{FF2B5EF4-FFF2-40B4-BE49-F238E27FC236}">
                <a16:creationId xmlns:a16="http://schemas.microsoft.com/office/drawing/2014/main" id="{8A0EE3BE-3555-46FE-BBD1-CECCB8958B0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15360" y="827362"/>
            <a:ext cx="3383605" cy="5663251"/>
          </a:xfrm>
          <a:prstGeom prst="rect">
            <a:avLst/>
          </a:prstGeom>
        </p:spPr>
      </p:pic>
      <p:sp>
        <p:nvSpPr>
          <p:cNvPr id="8" name="Rectángulo 7">
            <a:extLst>
              <a:ext uri="{FF2B5EF4-FFF2-40B4-BE49-F238E27FC236}">
                <a16:creationId xmlns:a16="http://schemas.microsoft.com/office/drawing/2014/main" id="{BD6DF31C-A26E-4D44-868B-760CF02AA95F}"/>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591933A2-41A9-4276-AB98-AE5912C881A4}"/>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1657298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ES" dirty="0"/>
          </a:p>
        </p:txBody>
      </p:sp>
      <p:sp>
        <p:nvSpPr>
          <p:cNvPr id="8" name="CuadroTexto 7"/>
          <p:cNvSpPr txBox="1"/>
          <p:nvPr/>
        </p:nvSpPr>
        <p:spPr>
          <a:xfrm>
            <a:off x="5633021" y="6516905"/>
            <a:ext cx="632897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de Talento Humano</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9" name="CuadroTexto 8">
            <a:extLst>
              <a:ext uri="{FF2B5EF4-FFF2-40B4-BE49-F238E27FC236}">
                <a16:creationId xmlns:a16="http://schemas.microsoft.com/office/drawing/2014/main" id="{862DE2FE-DD36-4D9F-BAC6-B652934725DA}"/>
              </a:ext>
            </a:extLst>
          </p:cNvPr>
          <p:cNvSpPr txBox="1"/>
          <p:nvPr/>
        </p:nvSpPr>
        <p:spPr>
          <a:xfrm>
            <a:off x="2487253" y="2783068"/>
            <a:ext cx="7217494" cy="1323439"/>
          </a:xfrm>
          <a:prstGeom prst="rect">
            <a:avLst/>
          </a:prstGeom>
          <a:noFill/>
        </p:spPr>
        <p:txBody>
          <a:bodyPr wrap="square" rtlCol="0">
            <a:spAutoFit/>
          </a:bodyPr>
          <a:lstStyle/>
          <a:p>
            <a:pPr algn="ctr"/>
            <a:r>
              <a:rPr lang="es-ES" sz="4000" dirty="0">
                <a:solidFill>
                  <a:srgbClr val="000A8B"/>
                </a:solidFill>
              </a:rPr>
              <a:t>5. </a:t>
            </a:r>
            <a:r>
              <a:rPr lang="es-CO" sz="4000" dirty="0">
                <a:solidFill>
                  <a:srgbClr val="000A8B"/>
                </a:solidFill>
              </a:rPr>
              <a:t>APROBACIÓN INCREMENTO SALARIAL VIGENCIA 2018</a:t>
            </a:r>
            <a:endParaRPr lang="es-ES" sz="4000" dirty="0">
              <a:solidFill>
                <a:schemeClr val="accent5">
                  <a:lumMod val="50000"/>
                </a:schemeClr>
              </a:solidFill>
              <a:latin typeface="Arial Narrow" panose="020B0606020202030204" pitchFamily="34" charset="0"/>
            </a:endParaRPr>
          </a:p>
        </p:txBody>
      </p:sp>
      <p:sp>
        <p:nvSpPr>
          <p:cNvPr id="12" name="Rectángulo 11">
            <a:extLst>
              <a:ext uri="{FF2B5EF4-FFF2-40B4-BE49-F238E27FC236}">
                <a16:creationId xmlns:a16="http://schemas.microsoft.com/office/drawing/2014/main" id="{1F709040-8781-458D-B2A2-45774B2C4D0D}"/>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a:extLst>
              <a:ext uri="{FF2B5EF4-FFF2-40B4-BE49-F238E27FC236}">
                <a16:creationId xmlns:a16="http://schemas.microsoft.com/office/drawing/2014/main" id="{5ABF3C20-1390-46B8-98A5-3240318F41A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7BD2DCE6-2778-4132-91DB-E98EF428E3DE}"/>
              </a:ext>
            </a:extLst>
          </p:cNvPr>
          <p:cNvSpPr txBox="1"/>
          <p:nvPr/>
        </p:nvSpPr>
        <p:spPr>
          <a:xfrm>
            <a:off x="3440784" y="246800"/>
            <a:ext cx="8098845" cy="954107"/>
          </a:xfrm>
          <a:prstGeom prst="rect">
            <a:avLst/>
          </a:prstGeom>
          <a:noFill/>
        </p:spPr>
        <p:txBody>
          <a:bodyPr wrap="square" rtlCol="0">
            <a:spAutoFit/>
          </a:bodyPr>
          <a:lstStyle/>
          <a:p>
            <a:pPr algn="r"/>
            <a:r>
              <a:rPr lang="es-CO" sz="2800" b="1" dirty="0">
                <a:solidFill>
                  <a:schemeClr val="bg1"/>
                </a:solidFill>
              </a:rPr>
              <a:t>APROBACIÓN INCREMENTO SALARIAL </a:t>
            </a:r>
          </a:p>
          <a:p>
            <a:pPr algn="r"/>
            <a:r>
              <a:rPr lang="es-CO" sz="2800" b="1" dirty="0">
                <a:solidFill>
                  <a:schemeClr val="bg1"/>
                </a:solidFill>
              </a:rPr>
              <a:t>VIGENCIA 2018</a:t>
            </a:r>
          </a:p>
        </p:txBody>
      </p:sp>
    </p:spTree>
    <p:extLst>
      <p:ext uri="{BB962C8B-B14F-4D97-AF65-F5344CB8AC3E}">
        <p14:creationId xmlns:p14="http://schemas.microsoft.com/office/powerpoint/2010/main" val="26611643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086046" y="6520419"/>
            <a:ext cx="621683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de Talento Humano</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graphicFrame>
        <p:nvGraphicFramePr>
          <p:cNvPr id="10" name="Diagrama 9">
            <a:extLst>
              <a:ext uri="{FF2B5EF4-FFF2-40B4-BE49-F238E27FC236}">
                <a16:creationId xmlns:a16="http://schemas.microsoft.com/office/drawing/2014/main" id="{03A3E834-584E-403F-8893-29EDA6191A7D}"/>
              </a:ext>
            </a:extLst>
          </p:cNvPr>
          <p:cNvGraphicFramePr/>
          <p:nvPr>
            <p:extLst/>
          </p:nvPr>
        </p:nvGraphicFramePr>
        <p:xfrm>
          <a:off x="1970702" y="1596317"/>
          <a:ext cx="5005193" cy="3562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2" name="Tabla 11">
            <a:extLst>
              <a:ext uri="{FF2B5EF4-FFF2-40B4-BE49-F238E27FC236}">
                <a16:creationId xmlns:a16="http://schemas.microsoft.com/office/drawing/2014/main" id="{D6F40C66-8506-4917-B283-A4BD3B11D81D}"/>
              </a:ext>
            </a:extLst>
          </p:cNvPr>
          <p:cNvGraphicFramePr>
            <a:graphicFrameLocks noGrp="1"/>
          </p:cNvGraphicFramePr>
          <p:nvPr>
            <p:extLst/>
          </p:nvPr>
        </p:nvGraphicFramePr>
        <p:xfrm>
          <a:off x="7122543" y="2017622"/>
          <a:ext cx="3388508" cy="1676835"/>
        </p:xfrm>
        <a:graphic>
          <a:graphicData uri="http://schemas.openxmlformats.org/drawingml/2006/table">
            <a:tbl>
              <a:tblPr>
                <a:tableStyleId>{8EC20E35-A176-4012-BC5E-935CFFF8708E}</a:tableStyleId>
              </a:tblPr>
              <a:tblGrid>
                <a:gridCol w="752225">
                  <a:extLst>
                    <a:ext uri="{9D8B030D-6E8A-4147-A177-3AD203B41FA5}">
                      <a16:colId xmlns:a16="http://schemas.microsoft.com/office/drawing/2014/main" val="1453109740"/>
                    </a:ext>
                  </a:extLst>
                </a:gridCol>
                <a:gridCol w="732100">
                  <a:extLst>
                    <a:ext uri="{9D8B030D-6E8A-4147-A177-3AD203B41FA5}">
                      <a16:colId xmlns:a16="http://schemas.microsoft.com/office/drawing/2014/main" val="1531180941"/>
                    </a:ext>
                  </a:extLst>
                </a:gridCol>
                <a:gridCol w="783670">
                  <a:extLst>
                    <a:ext uri="{9D8B030D-6E8A-4147-A177-3AD203B41FA5}">
                      <a16:colId xmlns:a16="http://schemas.microsoft.com/office/drawing/2014/main" val="4219576533"/>
                    </a:ext>
                  </a:extLst>
                </a:gridCol>
                <a:gridCol w="1120513">
                  <a:extLst>
                    <a:ext uri="{9D8B030D-6E8A-4147-A177-3AD203B41FA5}">
                      <a16:colId xmlns:a16="http://schemas.microsoft.com/office/drawing/2014/main" val="453930679"/>
                    </a:ext>
                  </a:extLst>
                </a:gridCol>
              </a:tblGrid>
              <a:tr h="281008">
                <a:tc gridSpan="4">
                  <a:txBody>
                    <a:bodyPr/>
                    <a:lstStyle/>
                    <a:p>
                      <a:pPr marL="0" algn="ctr" defTabSz="696681" rtl="0" eaLnBrk="1" fontAlgn="ctr" latinLnBrk="0" hangingPunct="1"/>
                      <a:r>
                        <a:rPr lang="es-CO" sz="1050" b="1" u="none" strike="noStrike" kern="1200" dirty="0">
                          <a:effectLst/>
                        </a:rPr>
                        <a:t>HISTORICO DE AUMENTO APROBADO SAE VS INCREMENTO DEL SMMLV</a:t>
                      </a:r>
                      <a:endParaRPr lang="es-CO" sz="1050" b="1" u="none" strike="noStrike" kern="1200" dirty="0">
                        <a:solidFill>
                          <a:schemeClr val="dk1"/>
                        </a:solidFill>
                        <a:effectLst/>
                        <a:latin typeface="+mn-lt"/>
                        <a:ea typeface="+mn-ea"/>
                        <a:cs typeface="+mn-cs"/>
                      </a:endParaRPr>
                    </a:p>
                  </a:txBody>
                  <a:tcPr marL="9525" marR="9525" marT="9525" marB="0" anchor="ct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868232916"/>
                  </a:ext>
                </a:extLst>
              </a:tr>
              <a:tr h="458129">
                <a:tc>
                  <a:txBody>
                    <a:bodyPr/>
                    <a:lstStyle/>
                    <a:p>
                      <a:pPr marL="0" algn="ctr" defTabSz="696681" rtl="0" eaLnBrk="1" fontAlgn="ctr" latinLnBrk="0" hangingPunct="1"/>
                      <a:r>
                        <a:rPr lang="es-CO" sz="1050" b="1" u="none" strike="noStrike" kern="1200" dirty="0">
                          <a:effectLst/>
                        </a:rPr>
                        <a:t>AÑO</a:t>
                      </a:r>
                      <a:endParaRPr lang="es-CO" sz="1050" b="1" u="none" strike="noStrike" kern="1200" dirty="0">
                        <a:solidFill>
                          <a:schemeClr val="dk1"/>
                        </a:solidFill>
                        <a:effectLst/>
                        <a:latin typeface="+mn-lt"/>
                        <a:ea typeface="+mn-ea"/>
                        <a:cs typeface="+mn-cs"/>
                      </a:endParaRPr>
                    </a:p>
                  </a:txBody>
                  <a:tcPr marL="9525" marR="9525" marT="9525" marB="0" anchor="ctr"/>
                </a:tc>
                <a:tc>
                  <a:txBody>
                    <a:bodyPr/>
                    <a:lstStyle/>
                    <a:p>
                      <a:pPr marL="0" algn="ctr" defTabSz="696681" rtl="0" eaLnBrk="1" fontAlgn="ctr" latinLnBrk="0" hangingPunct="1"/>
                      <a:r>
                        <a:rPr lang="es-CO" sz="1050" b="1" u="none" strike="noStrike" kern="1200" dirty="0">
                          <a:effectLst/>
                        </a:rPr>
                        <a:t>AUMENTO SMMLV</a:t>
                      </a:r>
                      <a:endParaRPr lang="es-CO" sz="1050" b="1" u="none" strike="noStrike" kern="1200" dirty="0">
                        <a:solidFill>
                          <a:schemeClr val="dk1"/>
                        </a:solidFill>
                        <a:effectLst/>
                        <a:latin typeface="+mn-lt"/>
                        <a:ea typeface="+mn-ea"/>
                        <a:cs typeface="+mn-cs"/>
                      </a:endParaRPr>
                    </a:p>
                  </a:txBody>
                  <a:tcPr marL="9525" marR="9525" marT="9525" marB="0" anchor="ctr"/>
                </a:tc>
                <a:tc>
                  <a:txBody>
                    <a:bodyPr/>
                    <a:lstStyle/>
                    <a:p>
                      <a:pPr marL="0" algn="ctr" defTabSz="696681" rtl="0" eaLnBrk="1" fontAlgn="ctr" latinLnBrk="0" hangingPunct="1"/>
                      <a:r>
                        <a:rPr lang="es-CO" sz="1050" b="1" u="none" strike="noStrike" kern="1200" dirty="0">
                          <a:effectLst/>
                        </a:rPr>
                        <a:t>PORCENTAJE INC EN SAE</a:t>
                      </a:r>
                      <a:endParaRPr lang="es-CO" sz="1050" b="1" u="none" strike="noStrike" kern="1200" dirty="0">
                        <a:solidFill>
                          <a:schemeClr val="dk1"/>
                        </a:solidFill>
                        <a:effectLst/>
                        <a:latin typeface="+mn-lt"/>
                        <a:ea typeface="+mn-ea"/>
                        <a:cs typeface="+mn-cs"/>
                      </a:endParaRPr>
                    </a:p>
                  </a:txBody>
                  <a:tcPr marL="9525" marR="9525" marT="9525" marB="0" anchor="ctr"/>
                </a:tc>
                <a:tc>
                  <a:txBody>
                    <a:bodyPr/>
                    <a:lstStyle/>
                    <a:p>
                      <a:pPr marL="0" algn="ctr" defTabSz="696681" rtl="0" eaLnBrk="1" fontAlgn="ctr" latinLnBrk="0" hangingPunct="1"/>
                      <a:r>
                        <a:rPr lang="es-CO" sz="1050" b="1" u="none" strike="noStrike" kern="1200" dirty="0">
                          <a:effectLst/>
                        </a:rPr>
                        <a:t>DIF</a:t>
                      </a:r>
                      <a:endParaRPr lang="es-CO" sz="1050" b="1" u="none" strike="noStrike" kern="1200" dirty="0">
                        <a:solidFill>
                          <a:schemeClr val="dk1"/>
                        </a:solidFill>
                        <a:effectLst/>
                        <a:latin typeface="+mn-lt"/>
                        <a:ea typeface="+mn-ea"/>
                        <a:cs typeface="+mn-cs"/>
                      </a:endParaRPr>
                    </a:p>
                  </a:txBody>
                  <a:tcPr marL="9525" marR="9525" marT="9525" marB="0" anchor="b"/>
                </a:tc>
                <a:extLst>
                  <a:ext uri="{0D108BD9-81ED-4DB2-BD59-A6C34878D82A}">
                    <a16:rowId xmlns:a16="http://schemas.microsoft.com/office/drawing/2014/main" val="1434042542"/>
                  </a:ext>
                </a:extLst>
              </a:tr>
              <a:tr h="170308">
                <a:tc>
                  <a:txBody>
                    <a:bodyPr/>
                    <a:lstStyle/>
                    <a:p>
                      <a:pPr algn="r" fontAlgn="ctr"/>
                      <a:r>
                        <a:rPr lang="es-CO" sz="1100" u="none" strike="noStrike">
                          <a:effectLst/>
                        </a:rPr>
                        <a:t>2015</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s-CO" sz="1100" u="none" strike="noStrike">
                          <a:effectLst/>
                        </a:rPr>
                        <a:t>4.60%</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s-CO" sz="1100" u="none" strike="noStrike" dirty="0">
                          <a:effectLst/>
                        </a:rPr>
                        <a:t>0%</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fontAlgn="b"/>
                      <a:r>
                        <a:rPr lang="es-CO" sz="1100" u="none" strike="noStrike">
                          <a:effectLst/>
                        </a:rPr>
                        <a:t>-4.60%</a:t>
                      </a:r>
                      <a:endParaRPr lang="es-CO"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65819053"/>
                  </a:ext>
                </a:extLst>
              </a:tr>
              <a:tr h="170308">
                <a:tc>
                  <a:txBody>
                    <a:bodyPr/>
                    <a:lstStyle/>
                    <a:p>
                      <a:pPr algn="r" fontAlgn="ctr"/>
                      <a:r>
                        <a:rPr lang="es-CO" sz="1100" u="none" strike="noStrike" dirty="0">
                          <a:effectLst/>
                        </a:rPr>
                        <a:t>2016</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fontAlgn="ctr"/>
                      <a:r>
                        <a:rPr lang="es-CO" sz="1100" u="none" strike="noStrike">
                          <a:effectLst/>
                        </a:rPr>
                        <a:t>7.00%</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s-CO" sz="1100" u="none" strike="noStrike">
                          <a:effectLst/>
                        </a:rPr>
                        <a:t>5%</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b"/>
                      <a:r>
                        <a:rPr lang="es-CO" sz="1100" u="none" strike="noStrike">
                          <a:effectLst/>
                        </a:rPr>
                        <a:t>-2.00%</a:t>
                      </a:r>
                      <a:endParaRPr lang="es-CO"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2238635"/>
                  </a:ext>
                </a:extLst>
              </a:tr>
              <a:tr h="170308">
                <a:tc>
                  <a:txBody>
                    <a:bodyPr/>
                    <a:lstStyle/>
                    <a:p>
                      <a:pPr algn="r" fontAlgn="ctr"/>
                      <a:r>
                        <a:rPr lang="es-CO" sz="1100" u="none" strike="noStrike">
                          <a:effectLst/>
                        </a:rPr>
                        <a:t>2017</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s-CO" sz="1100" u="none" strike="noStrike">
                          <a:effectLst/>
                        </a:rPr>
                        <a:t>7.00%</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s-CO" sz="1100" u="none" strike="noStrike" dirty="0">
                          <a:effectLst/>
                        </a:rPr>
                        <a:t>6.75%</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fontAlgn="b"/>
                      <a:r>
                        <a:rPr lang="es-CO" sz="1100" u="none" strike="noStrike">
                          <a:effectLst/>
                        </a:rPr>
                        <a:t>-0.25%</a:t>
                      </a:r>
                      <a:endParaRPr lang="es-CO"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87087487"/>
                  </a:ext>
                </a:extLst>
              </a:tr>
              <a:tr h="178823">
                <a:tc>
                  <a:txBody>
                    <a:bodyPr/>
                    <a:lstStyle/>
                    <a:p>
                      <a:pPr algn="r" fontAlgn="ctr"/>
                      <a:r>
                        <a:rPr lang="es-CO" sz="1100" u="none" strike="noStrike">
                          <a:effectLst/>
                        </a:rPr>
                        <a:t>2018</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s-CO" sz="1100" u="none" strike="noStrike">
                          <a:effectLst/>
                        </a:rPr>
                        <a:t>5.90%</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es-CO" sz="1100" u="none" strike="noStrike">
                          <a:effectLst/>
                        </a:rPr>
                        <a:t>5.90%</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b"/>
                      <a:r>
                        <a:rPr lang="es-CO" sz="1100" u="none" strike="noStrike">
                          <a:effectLst/>
                        </a:rPr>
                        <a:t>0.00%</a:t>
                      </a:r>
                      <a:endParaRPr lang="es-CO"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33351529"/>
                  </a:ext>
                </a:extLst>
              </a:tr>
              <a:tr h="178823">
                <a:tc>
                  <a:txBody>
                    <a:bodyPr/>
                    <a:lstStyle/>
                    <a:p>
                      <a:pPr algn="l" fontAlgn="b"/>
                      <a:endParaRPr lang="es-CO"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s-CO"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CO" sz="1100" b="1" u="none" strike="noStrike" dirty="0">
                          <a:effectLst/>
                        </a:rPr>
                        <a:t>TOTAL</a:t>
                      </a:r>
                      <a:endParaRPr lang="es-CO" sz="11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CO" sz="1100" b="1" u="none" strike="noStrike" dirty="0">
                          <a:effectLst/>
                        </a:rPr>
                        <a:t>-6.85%</a:t>
                      </a:r>
                      <a:endParaRPr lang="es-CO" sz="11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10785582"/>
                  </a:ext>
                </a:extLst>
              </a:tr>
            </a:tbl>
          </a:graphicData>
        </a:graphic>
      </p:graphicFrame>
      <p:sp>
        <p:nvSpPr>
          <p:cNvPr id="13" name="CuadroTexto 12">
            <a:extLst>
              <a:ext uri="{FF2B5EF4-FFF2-40B4-BE49-F238E27FC236}">
                <a16:creationId xmlns:a16="http://schemas.microsoft.com/office/drawing/2014/main" id="{A6DF99F7-C936-4226-9FC3-F20CE52517AE}"/>
              </a:ext>
            </a:extLst>
          </p:cNvPr>
          <p:cNvSpPr txBox="1"/>
          <p:nvPr/>
        </p:nvSpPr>
        <p:spPr>
          <a:xfrm>
            <a:off x="3805465" y="882677"/>
            <a:ext cx="5011333" cy="387798"/>
          </a:xfrm>
          <a:prstGeom prst="rect">
            <a:avLst/>
          </a:prstGeom>
          <a:noFill/>
        </p:spPr>
        <p:txBody>
          <a:bodyPr wrap="square" rtlCol="0">
            <a:spAutoFit/>
          </a:bodyPr>
          <a:lstStyle/>
          <a:p>
            <a:pPr algn="r"/>
            <a:r>
              <a:rPr lang="es-CO" sz="1920" b="1" dirty="0">
                <a:solidFill>
                  <a:srgbClr val="0070C0"/>
                </a:solidFill>
              </a:rPr>
              <a:t>INCREMENTO SALARIAL VIGENCIA 2018</a:t>
            </a:r>
            <a:endParaRPr lang="es-ES" sz="1920" b="1" dirty="0">
              <a:solidFill>
                <a:srgbClr val="0070C0"/>
              </a:solidFill>
            </a:endParaRPr>
          </a:p>
        </p:txBody>
      </p:sp>
      <p:sp>
        <p:nvSpPr>
          <p:cNvPr id="17" name="CuadroTexto 16">
            <a:extLst>
              <a:ext uri="{FF2B5EF4-FFF2-40B4-BE49-F238E27FC236}">
                <a16:creationId xmlns:a16="http://schemas.microsoft.com/office/drawing/2014/main" id="{AFE3FDC4-DD9D-4D1B-8ED8-9863B5C6CDD1}"/>
              </a:ext>
            </a:extLst>
          </p:cNvPr>
          <p:cNvSpPr txBox="1"/>
          <p:nvPr/>
        </p:nvSpPr>
        <p:spPr>
          <a:xfrm>
            <a:off x="1749708" y="5954046"/>
            <a:ext cx="5894955" cy="261610"/>
          </a:xfrm>
          <a:prstGeom prst="rect">
            <a:avLst/>
          </a:prstGeom>
          <a:noFill/>
        </p:spPr>
        <p:txBody>
          <a:bodyPr wrap="square" rtlCol="0">
            <a:spAutoFit/>
          </a:bodyPr>
          <a:lstStyle/>
          <a:p>
            <a:r>
              <a:rPr lang="es-CO" sz="1100" b="1" dirty="0"/>
              <a:t>(*)</a:t>
            </a:r>
            <a:r>
              <a:rPr lang="es-CO" sz="1100" dirty="0"/>
              <a:t> Planta Dimensionada de 384 cargos, 50 de Enajenación Temprana y 6 de Proyectos Especiales.</a:t>
            </a:r>
          </a:p>
        </p:txBody>
      </p:sp>
      <p:pic>
        <p:nvPicPr>
          <p:cNvPr id="2052" name="Picture 4" descr="Resultado de imagen para IMAGENES DE INCREMENTO SALARIAL">
            <a:extLst>
              <a:ext uri="{FF2B5EF4-FFF2-40B4-BE49-F238E27FC236}">
                <a16:creationId xmlns:a16="http://schemas.microsoft.com/office/drawing/2014/main" id="{E081CEF5-EE73-42E6-80B7-2BFB1958846E}"/>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540494" y="4548650"/>
            <a:ext cx="2859704" cy="1907786"/>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10">
            <a:extLst>
              <a:ext uri="{FF2B5EF4-FFF2-40B4-BE49-F238E27FC236}">
                <a16:creationId xmlns:a16="http://schemas.microsoft.com/office/drawing/2014/main" id="{5280CF8D-6C45-4219-BCF0-7C13AD213D98}"/>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EEE96733-0A3E-4CD4-BB8E-49789C63A910}"/>
              </a:ext>
            </a:extLst>
          </p:cNvPr>
          <p:cNvSpPr txBox="1"/>
          <p:nvPr/>
        </p:nvSpPr>
        <p:spPr>
          <a:xfrm>
            <a:off x="5689582" y="6516905"/>
            <a:ext cx="632897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de Talento Humano</a:t>
            </a:r>
          </a:p>
        </p:txBody>
      </p:sp>
    </p:spTree>
    <p:extLst>
      <p:ext uri="{BB962C8B-B14F-4D97-AF65-F5344CB8AC3E}">
        <p14:creationId xmlns:p14="http://schemas.microsoft.com/office/powerpoint/2010/main" val="2834956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9" name="CuadroTexto 8">
            <a:extLst>
              <a:ext uri="{FF2B5EF4-FFF2-40B4-BE49-F238E27FC236}">
                <a16:creationId xmlns:a16="http://schemas.microsoft.com/office/drawing/2014/main" id="{862DE2FE-DD36-4D9F-BAC6-B652934725DA}"/>
              </a:ext>
            </a:extLst>
          </p:cNvPr>
          <p:cNvSpPr txBox="1"/>
          <p:nvPr/>
        </p:nvSpPr>
        <p:spPr>
          <a:xfrm>
            <a:off x="2487253" y="2393228"/>
            <a:ext cx="7217494" cy="1938992"/>
          </a:xfrm>
          <a:prstGeom prst="rect">
            <a:avLst/>
          </a:prstGeom>
          <a:noFill/>
        </p:spPr>
        <p:txBody>
          <a:bodyPr wrap="square" rtlCol="0">
            <a:spAutoFit/>
          </a:bodyPr>
          <a:lstStyle/>
          <a:p>
            <a:pPr algn="ctr"/>
            <a:r>
              <a:rPr lang="es-ES" sz="4000" dirty="0">
                <a:solidFill>
                  <a:srgbClr val="000A8B"/>
                </a:solidFill>
              </a:rPr>
              <a:t>6. </a:t>
            </a:r>
            <a:r>
              <a:rPr lang="es-CO" sz="4000" dirty="0">
                <a:solidFill>
                  <a:srgbClr val="000A8B"/>
                </a:solidFill>
              </a:rPr>
              <a:t>APROBACIÓN ADICIÓN Y PRÓRROGA CONTRATO ARRENDAMIENTO SEDE CALLE 93</a:t>
            </a:r>
            <a:endParaRPr lang="es-ES" sz="4000" dirty="0">
              <a:solidFill>
                <a:schemeClr val="accent5">
                  <a:lumMod val="50000"/>
                </a:schemeClr>
              </a:solidFill>
              <a:latin typeface="Arial Narrow" panose="020B0606020202030204" pitchFamily="34" charset="0"/>
            </a:endParaRPr>
          </a:p>
        </p:txBody>
      </p:sp>
      <p:sp>
        <p:nvSpPr>
          <p:cNvPr id="12" name="Rectángulo 11">
            <a:extLst>
              <a:ext uri="{FF2B5EF4-FFF2-40B4-BE49-F238E27FC236}">
                <a16:creationId xmlns:a16="http://schemas.microsoft.com/office/drawing/2014/main" id="{3C0D3894-C50E-4FE8-90B1-CC942911BD7C}"/>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27563DAC-68F3-44E9-8CAF-C26B019823FA}"/>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
        <p:nvSpPr>
          <p:cNvPr id="14" name="Rectángulo 13">
            <a:extLst>
              <a:ext uri="{FF2B5EF4-FFF2-40B4-BE49-F238E27FC236}">
                <a16:creationId xmlns:a16="http://schemas.microsoft.com/office/drawing/2014/main" id="{6D7407B1-FBCA-4681-9DA2-8427513F1E21}"/>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5" name="Imagen 14" descr="Fondos oscuros-01.png">
            <a:extLst>
              <a:ext uri="{FF2B5EF4-FFF2-40B4-BE49-F238E27FC236}">
                <a16:creationId xmlns:a16="http://schemas.microsoft.com/office/drawing/2014/main" id="{984F9EA5-ABFE-470A-BC41-4785213ECC3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6" name="CuadroTexto 15">
            <a:extLst>
              <a:ext uri="{FF2B5EF4-FFF2-40B4-BE49-F238E27FC236}">
                <a16:creationId xmlns:a16="http://schemas.microsoft.com/office/drawing/2014/main" id="{4C61C206-215F-4A42-9C90-22F1596977A8}"/>
              </a:ext>
            </a:extLst>
          </p:cNvPr>
          <p:cNvSpPr txBox="1"/>
          <p:nvPr/>
        </p:nvSpPr>
        <p:spPr>
          <a:xfrm>
            <a:off x="3440784" y="246800"/>
            <a:ext cx="8098845" cy="954107"/>
          </a:xfrm>
          <a:prstGeom prst="rect">
            <a:avLst/>
          </a:prstGeom>
          <a:noFill/>
        </p:spPr>
        <p:txBody>
          <a:bodyPr wrap="square" rtlCol="0">
            <a:spAutoFit/>
          </a:bodyPr>
          <a:lstStyle/>
          <a:p>
            <a:pPr algn="r"/>
            <a:r>
              <a:rPr lang="es-CO" sz="2800" b="1" dirty="0">
                <a:solidFill>
                  <a:schemeClr val="bg1"/>
                </a:solidFill>
              </a:rPr>
              <a:t>APROBACIÓN ADICIÓN Y PRÓRROGA CONTRATO ARRENDAMIENTO SEDE CALLE 93</a:t>
            </a:r>
          </a:p>
        </p:txBody>
      </p:sp>
    </p:spTree>
    <p:extLst>
      <p:ext uri="{BB962C8B-B14F-4D97-AF65-F5344CB8AC3E}">
        <p14:creationId xmlns:p14="http://schemas.microsoft.com/office/powerpoint/2010/main" val="34817958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10" name="CuadroTexto 9">
            <a:extLst>
              <a:ext uri="{FF2B5EF4-FFF2-40B4-BE49-F238E27FC236}">
                <a16:creationId xmlns:a16="http://schemas.microsoft.com/office/drawing/2014/main" id="{D64F1C96-FBBD-452A-8344-6497468DA196}"/>
              </a:ext>
            </a:extLst>
          </p:cNvPr>
          <p:cNvSpPr txBox="1"/>
          <p:nvPr/>
        </p:nvSpPr>
        <p:spPr>
          <a:xfrm>
            <a:off x="2039028" y="1452285"/>
            <a:ext cx="7907563" cy="707886"/>
          </a:xfrm>
          <a:prstGeom prst="rect">
            <a:avLst/>
          </a:prstGeom>
          <a:noFill/>
        </p:spPr>
        <p:txBody>
          <a:bodyPr wrap="square" rtlCol="0">
            <a:spAutoFit/>
          </a:bodyPr>
          <a:lstStyle/>
          <a:p>
            <a:pPr algn="ctr"/>
            <a:r>
              <a:rPr lang="es-ES" sz="2000" b="1" dirty="0"/>
              <a:t>ADICIONAR Y PRORROGAR EL CONTRATO DE ARRENDAMIENTO DE LA SEDE PRINCIPAL DE LA SAE S.A.S.</a:t>
            </a:r>
          </a:p>
        </p:txBody>
      </p:sp>
      <p:sp>
        <p:nvSpPr>
          <p:cNvPr id="11" name="CuadroTexto 10">
            <a:extLst>
              <a:ext uri="{FF2B5EF4-FFF2-40B4-BE49-F238E27FC236}">
                <a16:creationId xmlns:a16="http://schemas.microsoft.com/office/drawing/2014/main" id="{A8487B4E-4FE0-4ABF-AF35-B414A43679A3}"/>
              </a:ext>
            </a:extLst>
          </p:cNvPr>
          <p:cNvSpPr txBox="1"/>
          <p:nvPr/>
        </p:nvSpPr>
        <p:spPr>
          <a:xfrm>
            <a:off x="2225337" y="2337936"/>
            <a:ext cx="7871161" cy="3277820"/>
          </a:xfrm>
          <a:prstGeom prst="rect">
            <a:avLst/>
          </a:prstGeom>
          <a:noFill/>
        </p:spPr>
        <p:txBody>
          <a:bodyPr wrap="square" rtlCol="0">
            <a:spAutoFit/>
          </a:bodyPr>
          <a:lstStyle/>
          <a:p>
            <a:pPr algn="just"/>
            <a:r>
              <a:rPr lang="es-CO" sz="2000" b="1" dirty="0"/>
              <a:t>Objeto del Contrato</a:t>
            </a:r>
            <a:r>
              <a:rPr lang="es-CO" sz="2000" dirty="0"/>
              <a:t>: Arrendamiento de un inmueble ubicado en la ciudad de Bogotá, así como los bienes muebles, usos directos, conexos y servicios que sean necesarios para la instalación y aseguramiento del debido funcionamiento de los puestos de trabajo del personal vinculado y/o autorizado por  la </a:t>
            </a:r>
            <a:r>
              <a:rPr lang="es-CO" sz="2000" b="1" dirty="0"/>
              <a:t>SOCIEDAD DE ACTIVOS ESPECIALES SAE SAS.</a:t>
            </a:r>
          </a:p>
          <a:p>
            <a:pPr algn="just"/>
            <a:endParaRPr lang="es-CO" sz="2000" dirty="0"/>
          </a:p>
          <a:p>
            <a:pPr algn="just"/>
            <a:r>
              <a:rPr lang="es-CO" sz="2000" b="1" dirty="0"/>
              <a:t>Alcance</a:t>
            </a:r>
            <a:r>
              <a:rPr lang="es-CO" sz="2000" dirty="0"/>
              <a:t>: Contar con un inmueble que cumpla con las necesidades técnicas, tecnológicas y de espacio requeridas para el funcionamiento de la sede principal de la SAE SAS en la ciudad de Bogotá. </a:t>
            </a:r>
          </a:p>
          <a:p>
            <a:pPr algn="just"/>
            <a:endParaRPr lang="es-ES" sz="2700" dirty="0">
              <a:solidFill>
                <a:srgbClr val="A9A8A9"/>
              </a:solidFill>
              <a:cs typeface="Lato Regular"/>
            </a:endParaRPr>
          </a:p>
        </p:txBody>
      </p:sp>
      <p:sp>
        <p:nvSpPr>
          <p:cNvPr id="9" name="Rectángulo 8">
            <a:extLst>
              <a:ext uri="{FF2B5EF4-FFF2-40B4-BE49-F238E27FC236}">
                <a16:creationId xmlns:a16="http://schemas.microsoft.com/office/drawing/2014/main" id="{ECABE8F8-738C-4E97-96FC-944ACAA90996}"/>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E9654D72-7DC4-403F-8749-5C28C576DE3D}"/>
              </a:ext>
            </a:extLst>
          </p:cNvPr>
          <p:cNvSpPr txBox="1"/>
          <p:nvPr/>
        </p:nvSpPr>
        <p:spPr>
          <a:xfrm>
            <a:off x="6420870"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Tree>
    <p:extLst>
      <p:ext uri="{BB962C8B-B14F-4D97-AF65-F5344CB8AC3E}">
        <p14:creationId xmlns:p14="http://schemas.microsoft.com/office/powerpoint/2010/main" val="17674050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CuadroTexto 5">
            <a:extLst>
              <a:ext uri="{FF2B5EF4-FFF2-40B4-BE49-F238E27FC236}">
                <a16:creationId xmlns:a16="http://schemas.microsoft.com/office/drawing/2014/main" id="{081F8027-3B14-4E30-A9D8-470F632B76AC}"/>
              </a:ext>
            </a:extLst>
          </p:cNvPr>
          <p:cNvSpPr txBox="1"/>
          <p:nvPr/>
        </p:nvSpPr>
        <p:spPr>
          <a:xfrm>
            <a:off x="1819775" y="1057384"/>
            <a:ext cx="8200156" cy="5232202"/>
          </a:xfrm>
          <a:prstGeom prst="rect">
            <a:avLst/>
          </a:prstGeom>
          <a:noFill/>
        </p:spPr>
        <p:txBody>
          <a:bodyPr wrap="square" rtlCol="0">
            <a:spAutoFit/>
          </a:bodyPr>
          <a:lstStyle/>
          <a:p>
            <a:pPr algn="just"/>
            <a:r>
              <a:rPr lang="es-CO" b="1" dirty="0"/>
              <a:t>Valores y plazos iniciales: </a:t>
            </a:r>
          </a:p>
          <a:p>
            <a:pPr algn="just"/>
            <a:r>
              <a:rPr lang="es-CO" dirty="0"/>
              <a:t>El valor inicial del contrato fue de $2.815.857.510, con un plazo de ejecución de quince (15) meses, desde el 2 de enero de 2015 con fecha de terminación el 1 de abril de 2016.</a:t>
            </a:r>
          </a:p>
          <a:p>
            <a:pPr algn="just"/>
            <a:endParaRPr lang="es-CO" dirty="0"/>
          </a:p>
          <a:p>
            <a:pPr algn="just"/>
            <a:endParaRPr lang="es-CO" dirty="0"/>
          </a:p>
          <a:p>
            <a:pPr algn="just"/>
            <a:endParaRPr lang="es-CO" dirty="0"/>
          </a:p>
          <a:p>
            <a:pPr algn="just"/>
            <a:endParaRPr lang="es-CO" dirty="0"/>
          </a:p>
          <a:p>
            <a:pPr algn="just"/>
            <a:endParaRPr lang="es-CO" dirty="0"/>
          </a:p>
          <a:p>
            <a:pPr algn="just"/>
            <a:r>
              <a:rPr lang="es-CO" b="1" dirty="0"/>
              <a:t>Justificación</a:t>
            </a:r>
            <a:r>
              <a:rPr lang="es-CO" dirty="0"/>
              <a:t>: </a:t>
            </a:r>
          </a:p>
          <a:p>
            <a:pPr marL="457200" indent="-457200" algn="just">
              <a:buFont typeface="Arial" panose="020B0604020202020204" pitchFamily="34" charset="0"/>
              <a:buChar char="•"/>
            </a:pPr>
            <a:r>
              <a:rPr lang="es-CO" dirty="0"/>
              <a:t>En la vigencia 2018, la SAE SAS paga por el metro cuadrado $49.794 y para los 4 meses del año 2019 se tiene una proyección por metro cuadrado $53.030 más IVA. </a:t>
            </a:r>
          </a:p>
          <a:p>
            <a:pPr algn="just"/>
            <a:endParaRPr lang="es-CO" sz="2000" dirty="0"/>
          </a:p>
          <a:p>
            <a:pPr algn="just"/>
            <a:endParaRPr lang="es-CO" sz="2000" dirty="0"/>
          </a:p>
          <a:p>
            <a:pPr algn="just"/>
            <a:endParaRPr lang="es-CO" sz="2000" dirty="0"/>
          </a:p>
          <a:p>
            <a:pPr algn="just"/>
            <a:endParaRPr lang="es-CO" sz="2000" dirty="0"/>
          </a:p>
          <a:p>
            <a:pPr algn="just"/>
            <a:endParaRPr lang="es-CO" sz="2000" dirty="0"/>
          </a:p>
        </p:txBody>
      </p:sp>
      <p:pic>
        <p:nvPicPr>
          <p:cNvPr id="5" name="Imagen 4">
            <a:extLst>
              <a:ext uri="{FF2B5EF4-FFF2-40B4-BE49-F238E27FC236}">
                <a16:creationId xmlns:a16="http://schemas.microsoft.com/office/drawing/2014/main" id="{628050F8-2096-4FC3-9589-D57139E0A35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91706" y="4748261"/>
            <a:ext cx="7584301" cy="1188133"/>
          </a:xfrm>
          <a:prstGeom prst="rect">
            <a:avLst/>
          </a:prstGeom>
        </p:spPr>
      </p:pic>
      <p:pic>
        <p:nvPicPr>
          <p:cNvPr id="9" name="Imagen 8">
            <a:extLst>
              <a:ext uri="{FF2B5EF4-FFF2-40B4-BE49-F238E27FC236}">
                <a16:creationId xmlns:a16="http://schemas.microsoft.com/office/drawing/2014/main" id="{2181C1E7-39A8-4A81-8E50-A4AB2260B44E}"/>
              </a:ext>
            </a:extLst>
          </p:cNvPr>
          <p:cNvPicPr>
            <a:picLocks noChangeAspect="1"/>
          </p:cNvPicPr>
          <p:nvPr/>
        </p:nvPicPr>
        <p:blipFill>
          <a:blip r:embed="rId5"/>
          <a:stretch>
            <a:fillRect/>
          </a:stretch>
        </p:blipFill>
        <p:spPr>
          <a:xfrm>
            <a:off x="2849531" y="2352498"/>
            <a:ext cx="6492938" cy="994933"/>
          </a:xfrm>
          <a:prstGeom prst="rect">
            <a:avLst/>
          </a:prstGeom>
        </p:spPr>
      </p:pic>
      <p:sp>
        <p:nvSpPr>
          <p:cNvPr id="10" name="Rectángulo 9">
            <a:extLst>
              <a:ext uri="{FF2B5EF4-FFF2-40B4-BE49-F238E27FC236}">
                <a16:creationId xmlns:a16="http://schemas.microsoft.com/office/drawing/2014/main" id="{8005AF18-DB08-4B25-B5C7-4E292B85E32D}"/>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76FD53BB-7546-4F9A-8DB8-8F2A0AB334C4}"/>
              </a:ext>
            </a:extLst>
          </p:cNvPr>
          <p:cNvSpPr txBox="1"/>
          <p:nvPr/>
        </p:nvSpPr>
        <p:spPr>
          <a:xfrm>
            <a:off x="6420870"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Tree>
    <p:extLst>
      <p:ext uri="{BB962C8B-B14F-4D97-AF65-F5344CB8AC3E}">
        <p14:creationId xmlns:p14="http://schemas.microsoft.com/office/powerpoint/2010/main" val="10467880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CuadroTexto 5">
            <a:extLst>
              <a:ext uri="{FF2B5EF4-FFF2-40B4-BE49-F238E27FC236}">
                <a16:creationId xmlns:a16="http://schemas.microsoft.com/office/drawing/2014/main" id="{E0D7C565-4CA9-4976-8584-9E5CD05EEF86}"/>
              </a:ext>
            </a:extLst>
          </p:cNvPr>
          <p:cNvSpPr txBox="1"/>
          <p:nvPr/>
        </p:nvSpPr>
        <p:spPr>
          <a:xfrm>
            <a:off x="2038906" y="1145220"/>
            <a:ext cx="8060924" cy="1200329"/>
          </a:xfrm>
          <a:prstGeom prst="rect">
            <a:avLst/>
          </a:prstGeom>
          <a:noFill/>
        </p:spPr>
        <p:txBody>
          <a:bodyPr wrap="square" rtlCol="0">
            <a:spAutoFit/>
          </a:bodyPr>
          <a:lstStyle/>
          <a:p>
            <a:pPr marL="457200" indent="-457200" algn="just">
              <a:buFont typeface="Arial" panose="020B0604020202020204" pitchFamily="34" charset="0"/>
              <a:buChar char="•"/>
            </a:pPr>
            <a:r>
              <a:rPr lang="es-CO" dirty="0"/>
              <a:t>Se realizaron estudios de mercado del sector, teniendo en cuenta las características requeridas del inmueble, para el debido funcionamiento de la SAE SAS. El resultado de los mismos se refleja en el cuadro que se relaciona a continuación.</a:t>
            </a:r>
            <a:endParaRPr lang="es-CO" sz="2000" dirty="0"/>
          </a:p>
        </p:txBody>
      </p:sp>
      <p:pic>
        <p:nvPicPr>
          <p:cNvPr id="9" name="Imagen 8">
            <a:extLst>
              <a:ext uri="{FF2B5EF4-FFF2-40B4-BE49-F238E27FC236}">
                <a16:creationId xmlns:a16="http://schemas.microsoft.com/office/drawing/2014/main" id="{6865F922-98F7-4A4C-A4A3-D56A9D5348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28383" y="2437882"/>
            <a:ext cx="6128067" cy="3900775"/>
          </a:xfrm>
          <a:prstGeom prst="rect">
            <a:avLst/>
          </a:prstGeom>
          <a:ln>
            <a:solidFill>
              <a:schemeClr val="accent1"/>
            </a:solidFill>
          </a:ln>
        </p:spPr>
      </p:pic>
      <p:sp>
        <p:nvSpPr>
          <p:cNvPr id="10" name="Rectángulo 9">
            <a:extLst>
              <a:ext uri="{FF2B5EF4-FFF2-40B4-BE49-F238E27FC236}">
                <a16:creationId xmlns:a16="http://schemas.microsoft.com/office/drawing/2014/main" id="{C9AA342E-5359-4BFA-8C42-6A9D89ABC60B}"/>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4F279326-6821-42DD-A91F-7DB4BE5CFC50}"/>
              </a:ext>
            </a:extLst>
          </p:cNvPr>
          <p:cNvSpPr txBox="1"/>
          <p:nvPr/>
        </p:nvSpPr>
        <p:spPr>
          <a:xfrm>
            <a:off x="6420870"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Tree>
    <p:extLst>
      <p:ext uri="{BB962C8B-B14F-4D97-AF65-F5344CB8AC3E}">
        <p14:creationId xmlns:p14="http://schemas.microsoft.com/office/powerpoint/2010/main" val="5886156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Marcador de contenido 2">
            <a:extLst>
              <a:ext uri="{FF2B5EF4-FFF2-40B4-BE49-F238E27FC236}">
                <a16:creationId xmlns:a16="http://schemas.microsoft.com/office/drawing/2014/main" id="{3A9B558E-2BF3-410A-896E-6FC21697749D}"/>
              </a:ext>
            </a:extLst>
          </p:cNvPr>
          <p:cNvSpPr txBox="1">
            <a:spLocks/>
          </p:cNvSpPr>
          <p:nvPr/>
        </p:nvSpPr>
        <p:spPr>
          <a:xfrm>
            <a:off x="2172070" y="1233134"/>
            <a:ext cx="8034722" cy="468740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000" dirty="0">
                <a:solidFill>
                  <a:schemeClr val="tx1"/>
                </a:solidFill>
              </a:rPr>
              <a:t>En el cuadro que se relaciona a continuación, se reflejan los contratos mas representativos suscritos entre </a:t>
            </a:r>
            <a:r>
              <a:rPr lang="es-CO" sz="2000" dirty="0" err="1">
                <a:solidFill>
                  <a:schemeClr val="tx1"/>
                </a:solidFill>
              </a:rPr>
              <a:t>Organik</a:t>
            </a:r>
            <a:r>
              <a:rPr lang="es-CO" sz="2000" dirty="0">
                <a:solidFill>
                  <a:schemeClr val="tx1"/>
                </a:solidFill>
              </a:rPr>
              <a:t> y algunas Entidades del Estado bajo la modalidad de espacios funcionales.</a:t>
            </a:r>
          </a:p>
          <a:p>
            <a:pPr algn="just"/>
            <a:endParaRPr lang="es-CO" sz="2000" dirty="0">
              <a:solidFill>
                <a:schemeClr val="tx1"/>
              </a:solidFill>
            </a:endParaRPr>
          </a:p>
          <a:p>
            <a:pPr algn="just"/>
            <a:endParaRPr lang="es-CO" sz="2000" dirty="0">
              <a:solidFill>
                <a:schemeClr val="tx1"/>
              </a:solidFill>
            </a:endParaRPr>
          </a:p>
          <a:p>
            <a:endParaRPr lang="es-CO" dirty="0">
              <a:solidFill>
                <a:schemeClr val="tx1"/>
              </a:solidFill>
            </a:endParaRPr>
          </a:p>
        </p:txBody>
      </p:sp>
      <p:pic>
        <p:nvPicPr>
          <p:cNvPr id="3" name="Imagen 2">
            <a:extLst>
              <a:ext uri="{FF2B5EF4-FFF2-40B4-BE49-F238E27FC236}">
                <a16:creationId xmlns:a16="http://schemas.microsoft.com/office/drawing/2014/main" id="{E31743F7-DD75-42A0-8147-E5386B4FE643}"/>
              </a:ext>
            </a:extLst>
          </p:cNvPr>
          <p:cNvPicPr>
            <a:picLocks noChangeAspect="1"/>
          </p:cNvPicPr>
          <p:nvPr/>
        </p:nvPicPr>
        <p:blipFill>
          <a:blip r:embed="rId4"/>
          <a:stretch>
            <a:fillRect/>
          </a:stretch>
        </p:blipFill>
        <p:spPr>
          <a:xfrm>
            <a:off x="2393488" y="2611296"/>
            <a:ext cx="7763983" cy="2840598"/>
          </a:xfrm>
          <a:prstGeom prst="rect">
            <a:avLst/>
          </a:prstGeom>
        </p:spPr>
      </p:pic>
      <p:sp>
        <p:nvSpPr>
          <p:cNvPr id="9" name="Rectángulo 8">
            <a:extLst>
              <a:ext uri="{FF2B5EF4-FFF2-40B4-BE49-F238E27FC236}">
                <a16:creationId xmlns:a16="http://schemas.microsoft.com/office/drawing/2014/main" id="{FCB160BE-4DCF-4F9A-A413-609201304BC9}"/>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1F74D57E-E329-4DB5-9569-21CC93480679}"/>
              </a:ext>
            </a:extLst>
          </p:cNvPr>
          <p:cNvSpPr txBox="1"/>
          <p:nvPr/>
        </p:nvSpPr>
        <p:spPr>
          <a:xfrm>
            <a:off x="6420870"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Tree>
    <p:extLst>
      <p:ext uri="{BB962C8B-B14F-4D97-AF65-F5344CB8AC3E}">
        <p14:creationId xmlns:p14="http://schemas.microsoft.com/office/powerpoint/2010/main" val="3409561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CuadroTexto 5">
            <a:extLst>
              <a:ext uri="{FF2B5EF4-FFF2-40B4-BE49-F238E27FC236}">
                <a16:creationId xmlns:a16="http://schemas.microsoft.com/office/drawing/2014/main" id="{EE8A173D-C998-43D5-8E2B-8C74D3AC11FB}"/>
              </a:ext>
            </a:extLst>
          </p:cNvPr>
          <p:cNvSpPr txBox="1"/>
          <p:nvPr/>
        </p:nvSpPr>
        <p:spPr>
          <a:xfrm>
            <a:off x="2092171" y="1189457"/>
            <a:ext cx="7997220" cy="4770537"/>
          </a:xfrm>
          <a:prstGeom prst="rect">
            <a:avLst/>
          </a:prstGeom>
          <a:noFill/>
        </p:spPr>
        <p:txBody>
          <a:bodyPr wrap="square" rtlCol="0">
            <a:spAutoFit/>
          </a:bodyPr>
          <a:lstStyle/>
          <a:p>
            <a:pPr algn="just"/>
            <a:r>
              <a:rPr lang="es-CO" b="1" dirty="0"/>
              <a:t>Logros obtenidos en el 2017 en el marco del Contrato suscrito con </a:t>
            </a:r>
            <a:r>
              <a:rPr lang="es-CO" b="1" dirty="0" err="1"/>
              <a:t>Organik</a:t>
            </a:r>
            <a:r>
              <a:rPr lang="es-CO" b="1" dirty="0"/>
              <a:t> :</a:t>
            </a:r>
          </a:p>
          <a:p>
            <a:pPr algn="just"/>
            <a:endParaRPr lang="es-CO" dirty="0"/>
          </a:p>
          <a:p>
            <a:pPr marL="457200" indent="-457200" algn="just">
              <a:buFont typeface="Arial" panose="020B0604020202020204" pitchFamily="34" charset="0"/>
              <a:buChar char="•"/>
            </a:pPr>
            <a:r>
              <a:rPr lang="es-CO" dirty="0"/>
              <a:t>Remodelación de 10 baños (5 pisos), Instalación y adecuación de 2 duchas en el segundo sótano, impermeabilización de terrazas, lavado fachada exterior.</a:t>
            </a:r>
          </a:p>
          <a:p>
            <a:pPr marL="457200" indent="-457200" algn="just">
              <a:buFont typeface="Arial" panose="020B0604020202020204" pitchFamily="34" charset="0"/>
              <a:buChar char="•"/>
            </a:pPr>
            <a:endParaRPr lang="es-CO" dirty="0"/>
          </a:p>
          <a:p>
            <a:r>
              <a:rPr lang="es-CO" b="1" dirty="0"/>
              <a:t>Compromisos de Servicios Adicionales y Mantenimiento para el año 2018 :</a:t>
            </a:r>
          </a:p>
          <a:p>
            <a:r>
              <a:rPr lang="es-CO" sz="1600" b="1" dirty="0"/>
              <a:t> </a:t>
            </a:r>
            <a:endParaRPr lang="es-CO" dirty="0"/>
          </a:p>
          <a:p>
            <a:pPr marL="285750" indent="-285750" algn="just">
              <a:buFont typeface="Arial" panose="020B0604020202020204" pitchFamily="34" charset="0"/>
              <a:buChar char="•"/>
            </a:pPr>
            <a:r>
              <a:rPr lang="es-CO" dirty="0"/>
              <a:t>Reparación de toldos retráctiles ubicados en las terrazas oriental y occidental del piso 5º (Presidencia y Sala de Juntas): Reparación y reemplazo de la lona, puesta en funcionamiento de los sistemas retráctiles.</a:t>
            </a:r>
          </a:p>
          <a:p>
            <a:pPr algn="just"/>
            <a:r>
              <a:rPr lang="es-CO" dirty="0"/>
              <a:t> </a:t>
            </a:r>
          </a:p>
          <a:p>
            <a:pPr marL="285750" indent="-285750" algn="just">
              <a:buFont typeface="Arial" panose="020B0604020202020204" pitchFamily="34" charset="0"/>
              <a:buChar char="•"/>
            </a:pPr>
            <a:r>
              <a:rPr lang="es-CO" dirty="0"/>
              <a:t>Arreglo y mantenimiento de los muebles de cafeterías (pisos del 1° al 5°), incluye la reparación y/o reemplazo de zurrones, puertas, mesones, entrepaños y cambio de bisagras. </a:t>
            </a:r>
          </a:p>
          <a:p>
            <a:pPr algn="just"/>
            <a:r>
              <a:rPr lang="es-CO" dirty="0"/>
              <a:t> </a:t>
            </a:r>
          </a:p>
          <a:p>
            <a:pPr marL="285750" indent="-285750" algn="just">
              <a:buFont typeface="Arial" panose="020B0604020202020204" pitchFamily="34" charset="0"/>
              <a:buChar char="•"/>
            </a:pPr>
            <a:r>
              <a:rPr lang="es-CO" dirty="0"/>
              <a:t>Reemplazo de alfombra para las áreas de Asesores piso 5º, zona secretaria de Presidencia y hall del piso 2. </a:t>
            </a:r>
          </a:p>
        </p:txBody>
      </p:sp>
      <p:sp>
        <p:nvSpPr>
          <p:cNvPr id="9" name="Rectángulo 8">
            <a:extLst>
              <a:ext uri="{FF2B5EF4-FFF2-40B4-BE49-F238E27FC236}">
                <a16:creationId xmlns:a16="http://schemas.microsoft.com/office/drawing/2014/main" id="{754B38DA-11F1-46A1-B9CC-E4583C620B6A}"/>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ED0C45FC-1ED3-4580-9BE7-AAB98DD5A3D2}"/>
              </a:ext>
            </a:extLst>
          </p:cNvPr>
          <p:cNvSpPr txBox="1"/>
          <p:nvPr/>
        </p:nvSpPr>
        <p:spPr>
          <a:xfrm>
            <a:off x="6420870"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Tree>
    <p:extLst>
      <p:ext uri="{BB962C8B-B14F-4D97-AF65-F5344CB8AC3E}">
        <p14:creationId xmlns:p14="http://schemas.microsoft.com/office/powerpoint/2010/main" val="38667654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CuadroTexto 5">
            <a:extLst>
              <a:ext uri="{FF2B5EF4-FFF2-40B4-BE49-F238E27FC236}">
                <a16:creationId xmlns:a16="http://schemas.microsoft.com/office/drawing/2014/main" id="{B097A1B2-6973-47A1-87A8-6231541E7DA8}"/>
              </a:ext>
            </a:extLst>
          </p:cNvPr>
          <p:cNvSpPr txBox="1"/>
          <p:nvPr/>
        </p:nvSpPr>
        <p:spPr>
          <a:xfrm>
            <a:off x="2278602" y="1213051"/>
            <a:ext cx="7421733" cy="4616648"/>
          </a:xfrm>
          <a:prstGeom prst="rect">
            <a:avLst/>
          </a:prstGeom>
          <a:noFill/>
        </p:spPr>
        <p:txBody>
          <a:bodyPr wrap="square" rtlCol="0">
            <a:spAutoFit/>
          </a:bodyPr>
          <a:lstStyle/>
          <a:p>
            <a:pPr marL="285750" indent="-285750">
              <a:buFont typeface="Arial" panose="020B0604020202020204" pitchFamily="34" charset="0"/>
              <a:buChar char="•"/>
            </a:pPr>
            <a:endParaRPr lang="es-CO" dirty="0"/>
          </a:p>
          <a:p>
            <a:pPr marL="285750" indent="-285750">
              <a:buFont typeface="Arial" panose="020B0604020202020204" pitchFamily="34" charset="0"/>
              <a:buChar char="•"/>
            </a:pPr>
            <a:r>
              <a:rPr lang="es-CO" dirty="0"/>
              <a:t>Suministro e instalación de 2 muebles </a:t>
            </a:r>
            <a:r>
              <a:rPr lang="es-CO" dirty="0" err="1"/>
              <a:t>Locker</a:t>
            </a:r>
            <a:r>
              <a:rPr lang="es-CO" dirty="0"/>
              <a:t> 12 casilleros para el servicio de los funcionarios que ingresan en bicicleta.</a:t>
            </a:r>
          </a:p>
          <a:p>
            <a:endParaRPr lang="es-CO" dirty="0"/>
          </a:p>
          <a:p>
            <a:pPr marL="285750" indent="-285750">
              <a:buFont typeface="Arial" panose="020B0604020202020204" pitchFamily="34" charset="0"/>
              <a:buChar char="•"/>
            </a:pPr>
            <a:r>
              <a:rPr lang="es-CO" dirty="0"/>
              <a:t>Pintura interior del edificio, incluyendo sótanos (Obra en ejecución).</a:t>
            </a:r>
          </a:p>
          <a:p>
            <a:r>
              <a:rPr lang="es-CO" dirty="0"/>
              <a:t> </a:t>
            </a:r>
          </a:p>
          <a:p>
            <a:pPr algn="just"/>
            <a:r>
              <a:rPr lang="es-CO" dirty="0"/>
              <a:t>Como parte de las condiciones generales se continúan realizando las actividades de Mantenimiento Preventivo: Servicio técnico calificado encargado de verificar el estado general del inmueble, mantenimiento de ascensores, aires acondicionados, bombas de agua, planta eléctrica, realizando las rutinas de servicio tales como pintura, aseo, ajuste y detección de fallas, que los muebles y equipos y mantenimiento Correctivo: Diseñado para atender las contingencias que se llegaren a presentar con los equipos y sistemas antes relacionados.</a:t>
            </a:r>
            <a:r>
              <a:rPr lang="es-ES" dirty="0"/>
              <a:t> </a:t>
            </a:r>
            <a:endParaRPr lang="es-CO" dirty="0"/>
          </a:p>
          <a:p>
            <a:pPr algn="just"/>
            <a:endParaRPr lang="es-CO" dirty="0"/>
          </a:p>
          <a:p>
            <a:pPr marL="457200" indent="-457200" algn="just">
              <a:buFont typeface="Arial" panose="020B0604020202020204" pitchFamily="34" charset="0"/>
              <a:buChar char="•"/>
            </a:pPr>
            <a:endParaRPr lang="es-CO" sz="2000" dirty="0"/>
          </a:p>
        </p:txBody>
      </p:sp>
      <p:sp>
        <p:nvSpPr>
          <p:cNvPr id="9" name="Rectángulo 8">
            <a:extLst>
              <a:ext uri="{FF2B5EF4-FFF2-40B4-BE49-F238E27FC236}">
                <a16:creationId xmlns:a16="http://schemas.microsoft.com/office/drawing/2014/main" id="{863149E8-24E1-453B-9ACF-9617B0143A3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0637EFE2-0D6B-4FB5-9C4E-DEAB48BCAF34}"/>
              </a:ext>
            </a:extLst>
          </p:cNvPr>
          <p:cNvSpPr txBox="1"/>
          <p:nvPr/>
        </p:nvSpPr>
        <p:spPr>
          <a:xfrm>
            <a:off x="6420870"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Tree>
    <p:extLst>
      <p:ext uri="{BB962C8B-B14F-4D97-AF65-F5344CB8AC3E}">
        <p14:creationId xmlns:p14="http://schemas.microsoft.com/office/powerpoint/2010/main" val="17210598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CuadroTexto 5">
            <a:extLst>
              <a:ext uri="{FF2B5EF4-FFF2-40B4-BE49-F238E27FC236}">
                <a16:creationId xmlns:a16="http://schemas.microsoft.com/office/drawing/2014/main" id="{3526729A-1D20-4871-B759-E83368F1E824}"/>
              </a:ext>
            </a:extLst>
          </p:cNvPr>
          <p:cNvSpPr txBox="1"/>
          <p:nvPr/>
        </p:nvSpPr>
        <p:spPr>
          <a:xfrm>
            <a:off x="2216458" y="1488259"/>
            <a:ext cx="7812351" cy="4154984"/>
          </a:xfrm>
          <a:prstGeom prst="rect">
            <a:avLst/>
          </a:prstGeom>
          <a:noFill/>
        </p:spPr>
        <p:txBody>
          <a:bodyPr wrap="square" rtlCol="0">
            <a:spAutoFit/>
          </a:bodyPr>
          <a:lstStyle/>
          <a:p>
            <a:pPr algn="just"/>
            <a:r>
              <a:rPr lang="es-CO" sz="2000" dirty="0"/>
              <a:t>Por lo anterior se solicita la aprobación a la Junta Directiva con el fin de realizar:</a:t>
            </a:r>
          </a:p>
          <a:p>
            <a:pPr algn="just"/>
            <a:endParaRPr lang="es-CO" sz="2000" dirty="0"/>
          </a:p>
          <a:p>
            <a:pPr algn="just"/>
            <a:r>
              <a:rPr lang="es-CO" sz="2000" b="1" dirty="0"/>
              <a:t>Prórroga: </a:t>
            </a:r>
            <a:r>
              <a:rPr lang="es-CO" sz="2000" dirty="0"/>
              <a:t>La prórroga solicitada es de doce (12) meses, la nueva vigencia del contrato será hasta el 1° de mayo de 2019.</a:t>
            </a:r>
          </a:p>
          <a:p>
            <a:pPr algn="just"/>
            <a:endParaRPr lang="es-CO" sz="2000" dirty="0"/>
          </a:p>
          <a:p>
            <a:pPr algn="just"/>
            <a:r>
              <a:rPr lang="es-CO" sz="2000" b="1" dirty="0"/>
              <a:t>Adición:</a:t>
            </a:r>
            <a:r>
              <a:rPr lang="es-CO" sz="2000" dirty="0"/>
              <a:t> Por un monto de $ 2.935.619.160.</a:t>
            </a:r>
          </a:p>
          <a:p>
            <a:pPr algn="just"/>
            <a:endParaRPr lang="es-CO" sz="2000" dirty="0"/>
          </a:p>
          <a:p>
            <a:pPr algn="just"/>
            <a:endParaRPr lang="es-CO" sz="2000" dirty="0"/>
          </a:p>
          <a:p>
            <a:pPr algn="just"/>
            <a:endParaRPr lang="es-CO" sz="2000" dirty="0"/>
          </a:p>
          <a:p>
            <a:pPr algn="just"/>
            <a:endParaRPr lang="es-CO" sz="2000" dirty="0"/>
          </a:p>
          <a:p>
            <a:pPr algn="just"/>
            <a:endParaRPr lang="es-CO" sz="2000" dirty="0"/>
          </a:p>
          <a:p>
            <a:pPr algn="just"/>
            <a:endParaRPr lang="es-CO" sz="2400" dirty="0"/>
          </a:p>
        </p:txBody>
      </p:sp>
      <p:sp>
        <p:nvSpPr>
          <p:cNvPr id="9" name="Rectángulo 8">
            <a:extLst>
              <a:ext uri="{FF2B5EF4-FFF2-40B4-BE49-F238E27FC236}">
                <a16:creationId xmlns:a16="http://schemas.microsoft.com/office/drawing/2014/main" id="{AA09EB9F-7EA6-4D7E-865C-6B14459E42A3}"/>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428505CC-8D9C-4D6B-9D36-FB8032CFE8B5}"/>
              </a:ext>
            </a:extLst>
          </p:cNvPr>
          <p:cNvSpPr txBox="1"/>
          <p:nvPr/>
        </p:nvSpPr>
        <p:spPr>
          <a:xfrm>
            <a:off x="6420870"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Tree>
    <p:extLst>
      <p:ext uri="{BB962C8B-B14F-4D97-AF65-F5344CB8AC3E}">
        <p14:creationId xmlns:p14="http://schemas.microsoft.com/office/powerpoint/2010/main" val="17314752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9" name="CuadroTexto 8">
            <a:extLst>
              <a:ext uri="{FF2B5EF4-FFF2-40B4-BE49-F238E27FC236}">
                <a16:creationId xmlns:a16="http://schemas.microsoft.com/office/drawing/2014/main" id="{862DE2FE-DD36-4D9F-BAC6-B652934725DA}"/>
              </a:ext>
            </a:extLst>
          </p:cNvPr>
          <p:cNvSpPr txBox="1"/>
          <p:nvPr/>
        </p:nvSpPr>
        <p:spPr>
          <a:xfrm>
            <a:off x="2487253" y="2393228"/>
            <a:ext cx="7217494" cy="1938992"/>
          </a:xfrm>
          <a:prstGeom prst="rect">
            <a:avLst/>
          </a:prstGeom>
          <a:noFill/>
        </p:spPr>
        <p:txBody>
          <a:bodyPr wrap="square" rtlCol="0">
            <a:spAutoFit/>
          </a:bodyPr>
          <a:lstStyle/>
          <a:p>
            <a:pPr algn="ctr"/>
            <a:r>
              <a:rPr lang="es-ES" sz="4000" dirty="0">
                <a:solidFill>
                  <a:srgbClr val="000A8B"/>
                </a:solidFill>
              </a:rPr>
              <a:t>7. </a:t>
            </a:r>
            <a:r>
              <a:rPr lang="es-CO" sz="4000" dirty="0">
                <a:solidFill>
                  <a:srgbClr val="000A8B"/>
                </a:solidFill>
              </a:rPr>
              <a:t>APROBACIÓN ADICIÓN Y PRÓRROGA CONTRATO ASEO Y CAFETERIA</a:t>
            </a:r>
            <a:endParaRPr lang="es-ES" sz="4000" dirty="0">
              <a:solidFill>
                <a:schemeClr val="accent5">
                  <a:lumMod val="50000"/>
                </a:schemeClr>
              </a:solidFill>
              <a:latin typeface="Arial Narrow" panose="020B0606020202030204" pitchFamily="34" charset="0"/>
            </a:endParaRPr>
          </a:p>
        </p:txBody>
      </p:sp>
      <p:sp>
        <p:nvSpPr>
          <p:cNvPr id="10" name="Rectángulo 9">
            <a:extLst>
              <a:ext uri="{FF2B5EF4-FFF2-40B4-BE49-F238E27FC236}">
                <a16:creationId xmlns:a16="http://schemas.microsoft.com/office/drawing/2014/main" id="{801E6D5D-0A0A-4CCC-8956-324E6F29CA09}"/>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95FEB65D-08F6-495F-B9E1-EF7908FA128B}"/>
              </a:ext>
            </a:extLst>
          </p:cNvPr>
          <p:cNvSpPr txBox="1"/>
          <p:nvPr/>
        </p:nvSpPr>
        <p:spPr>
          <a:xfrm>
            <a:off x="657169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
        <p:nvSpPr>
          <p:cNvPr id="12" name="Rectángulo 11">
            <a:extLst>
              <a:ext uri="{FF2B5EF4-FFF2-40B4-BE49-F238E27FC236}">
                <a16:creationId xmlns:a16="http://schemas.microsoft.com/office/drawing/2014/main" id="{7A8ADDC9-C019-4877-A13F-C2AA097AC7F2}"/>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3" name="Imagen 12" descr="Fondos oscuros-01.png">
            <a:extLst>
              <a:ext uri="{FF2B5EF4-FFF2-40B4-BE49-F238E27FC236}">
                <a16:creationId xmlns:a16="http://schemas.microsoft.com/office/drawing/2014/main" id="{A7FECD66-FAA8-4A40-A3DE-41734DD27CD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64A96AE7-2310-40E2-8DE5-F6FC1C8644B6}"/>
              </a:ext>
            </a:extLst>
          </p:cNvPr>
          <p:cNvSpPr txBox="1"/>
          <p:nvPr/>
        </p:nvSpPr>
        <p:spPr>
          <a:xfrm>
            <a:off x="3440784" y="246800"/>
            <a:ext cx="8098845" cy="954107"/>
          </a:xfrm>
          <a:prstGeom prst="rect">
            <a:avLst/>
          </a:prstGeom>
          <a:noFill/>
        </p:spPr>
        <p:txBody>
          <a:bodyPr wrap="square" rtlCol="0">
            <a:spAutoFit/>
          </a:bodyPr>
          <a:lstStyle/>
          <a:p>
            <a:pPr algn="r"/>
            <a:r>
              <a:rPr lang="es-CO" sz="2800" b="1" dirty="0">
                <a:solidFill>
                  <a:schemeClr val="bg1"/>
                </a:solidFill>
              </a:rPr>
              <a:t>APROBACIÓN ADICIÓN Y PRÓRROGA CONTRATO ASEO Y CAFETERIA</a:t>
            </a:r>
          </a:p>
        </p:txBody>
      </p:sp>
    </p:spTree>
    <p:extLst>
      <p:ext uri="{BB962C8B-B14F-4D97-AF65-F5344CB8AC3E}">
        <p14:creationId xmlns:p14="http://schemas.microsoft.com/office/powerpoint/2010/main" val="14179847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CuadroTexto 5">
            <a:extLst>
              <a:ext uri="{FF2B5EF4-FFF2-40B4-BE49-F238E27FC236}">
                <a16:creationId xmlns:a16="http://schemas.microsoft.com/office/drawing/2014/main" id="{19296D13-1FAC-44BE-887F-57E2EEE1F593}"/>
              </a:ext>
            </a:extLst>
          </p:cNvPr>
          <p:cNvSpPr txBox="1"/>
          <p:nvPr/>
        </p:nvSpPr>
        <p:spPr>
          <a:xfrm>
            <a:off x="2039029" y="1217334"/>
            <a:ext cx="7907563" cy="461665"/>
          </a:xfrm>
          <a:prstGeom prst="rect">
            <a:avLst/>
          </a:prstGeom>
          <a:noFill/>
        </p:spPr>
        <p:txBody>
          <a:bodyPr wrap="square" rtlCol="0">
            <a:spAutoFit/>
          </a:bodyPr>
          <a:lstStyle/>
          <a:p>
            <a:pPr algn="ctr"/>
            <a:r>
              <a:rPr lang="es-ES" sz="2400" b="1" dirty="0"/>
              <a:t>Adicionar y prorrogar el contrato No. 015 de 2017</a:t>
            </a:r>
          </a:p>
        </p:txBody>
      </p:sp>
      <p:sp>
        <p:nvSpPr>
          <p:cNvPr id="9" name="CuadroTexto 8">
            <a:extLst>
              <a:ext uri="{FF2B5EF4-FFF2-40B4-BE49-F238E27FC236}">
                <a16:creationId xmlns:a16="http://schemas.microsoft.com/office/drawing/2014/main" id="{1AF186FC-EA27-4FF7-8D4E-95949CEB57C6}"/>
              </a:ext>
            </a:extLst>
          </p:cNvPr>
          <p:cNvSpPr txBox="1"/>
          <p:nvPr/>
        </p:nvSpPr>
        <p:spPr>
          <a:xfrm>
            <a:off x="1889122" y="1868537"/>
            <a:ext cx="8207375" cy="4201150"/>
          </a:xfrm>
          <a:prstGeom prst="rect">
            <a:avLst/>
          </a:prstGeom>
          <a:noFill/>
        </p:spPr>
        <p:txBody>
          <a:bodyPr wrap="square" rtlCol="0">
            <a:spAutoFit/>
          </a:bodyPr>
          <a:lstStyle/>
          <a:p>
            <a:pPr algn="just"/>
            <a:r>
              <a:rPr lang="es-CO" sz="2000" b="1" dirty="0"/>
              <a:t>Objeto del contrato: </a:t>
            </a:r>
            <a:r>
              <a:rPr lang="es-ES" sz="2000" dirty="0"/>
              <a:t>Contratar el servicio integral de servicios generales de aseo, cafetería, oficios varios y mantenimiento técnico, con suministro de insumos de cafetería, productos de aseo y maquinaria para la SAE S.A.S.</a:t>
            </a:r>
          </a:p>
          <a:p>
            <a:pPr algn="just"/>
            <a:endParaRPr lang="es-CO" sz="2000" dirty="0"/>
          </a:p>
          <a:p>
            <a:pPr algn="just"/>
            <a:r>
              <a:rPr lang="es-CO" sz="2000" b="1" dirty="0"/>
              <a:t>Alcance</a:t>
            </a:r>
            <a:r>
              <a:rPr lang="es-CO" sz="2000" dirty="0"/>
              <a:t>: Servicio integral de aseo, cafetería y mantenimiento,  con personal que realizará labores de aseo, cafetería y oficios varios en las diferentes oficinas e instalaciones, tanto en la sede central ubicada en la ciudad de Bogotá (Sede Principal, Bodega de Archivo y Regional Centro Oriente), como en las regionales ubicadas en las ciudades de Medellín, Barranquilla y Cali. </a:t>
            </a:r>
          </a:p>
          <a:p>
            <a:pPr algn="just"/>
            <a:endParaRPr lang="es-ES" sz="2700" dirty="0">
              <a:solidFill>
                <a:srgbClr val="A9A8A9"/>
              </a:solidFill>
              <a:cs typeface="Lato Regular"/>
            </a:endParaRPr>
          </a:p>
          <a:p>
            <a:pPr algn="just"/>
            <a:r>
              <a:rPr lang="es-CO" sz="2000" b="1" dirty="0"/>
              <a:t>Valores y plazos iniciales: </a:t>
            </a:r>
            <a:r>
              <a:rPr lang="es-CO" sz="2000" dirty="0"/>
              <a:t>El valor inicial del contrato fue de $588.745.759, con un plazo de ejecución de doce (12) meses, fecha de inicio el 16 de mayo de 2017 y fecha de finalización el 15 de mayo de 2018.</a:t>
            </a:r>
            <a:endParaRPr lang="es-ES" sz="2700" dirty="0">
              <a:solidFill>
                <a:srgbClr val="A9A8A9"/>
              </a:solidFill>
              <a:cs typeface="Lato Regular"/>
            </a:endParaRPr>
          </a:p>
        </p:txBody>
      </p:sp>
      <p:sp>
        <p:nvSpPr>
          <p:cNvPr id="10" name="Rectángulo 9">
            <a:extLst>
              <a:ext uri="{FF2B5EF4-FFF2-40B4-BE49-F238E27FC236}">
                <a16:creationId xmlns:a16="http://schemas.microsoft.com/office/drawing/2014/main" id="{8A864473-DAAB-46EC-B52C-E6DD03421F7E}"/>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6310679A-E84C-4004-9C70-95B0FC3D58AC}"/>
              </a:ext>
            </a:extLst>
          </p:cNvPr>
          <p:cNvSpPr txBox="1"/>
          <p:nvPr/>
        </p:nvSpPr>
        <p:spPr>
          <a:xfrm>
            <a:off x="6420870"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Tree>
    <p:extLst>
      <p:ext uri="{BB962C8B-B14F-4D97-AF65-F5344CB8AC3E}">
        <p14:creationId xmlns:p14="http://schemas.microsoft.com/office/powerpoint/2010/main" val="29540716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10" name="CuadroTexto 9">
            <a:extLst>
              <a:ext uri="{FF2B5EF4-FFF2-40B4-BE49-F238E27FC236}">
                <a16:creationId xmlns:a16="http://schemas.microsoft.com/office/drawing/2014/main" id="{EB26A983-94C5-4CAC-A7B2-C11ED82BCC53}"/>
              </a:ext>
            </a:extLst>
          </p:cNvPr>
          <p:cNvSpPr txBox="1"/>
          <p:nvPr/>
        </p:nvSpPr>
        <p:spPr>
          <a:xfrm>
            <a:off x="1959007" y="1618548"/>
            <a:ext cx="8238477" cy="4093428"/>
          </a:xfrm>
          <a:prstGeom prst="rect">
            <a:avLst/>
          </a:prstGeom>
          <a:noFill/>
        </p:spPr>
        <p:txBody>
          <a:bodyPr wrap="square" rtlCol="0">
            <a:spAutoFit/>
          </a:bodyPr>
          <a:lstStyle/>
          <a:p>
            <a:pPr algn="just"/>
            <a:r>
              <a:rPr lang="es-CO" sz="2000" dirty="0"/>
              <a:t>En el mes de abril de 2017 se llevó a cabo el Concurso Directo No. 01-2017  con el fin de contratar los servicios generales de aseo y cafetería, en donde se presentaron 4 proponentes:</a:t>
            </a:r>
          </a:p>
          <a:p>
            <a:pPr algn="just"/>
            <a:endParaRPr lang="es-CO" sz="2000" dirty="0"/>
          </a:p>
          <a:p>
            <a:pPr marL="457200" indent="-457200" algn="just">
              <a:buFont typeface="+mj-lt"/>
              <a:buAutoNum type="arabicPeriod"/>
            </a:pPr>
            <a:r>
              <a:rPr lang="es-CO" sz="2000" dirty="0"/>
              <a:t>Universal de Limpieza SAS</a:t>
            </a:r>
          </a:p>
          <a:p>
            <a:pPr marL="457200" indent="-457200" algn="just">
              <a:buFont typeface="+mj-lt"/>
              <a:buAutoNum type="arabicPeriod"/>
            </a:pPr>
            <a:r>
              <a:rPr lang="es-CO" sz="2000" dirty="0" err="1"/>
              <a:t>Servilimpieza</a:t>
            </a:r>
            <a:r>
              <a:rPr lang="es-CO" sz="2000" dirty="0"/>
              <a:t> S.A.</a:t>
            </a:r>
          </a:p>
          <a:p>
            <a:pPr marL="457200" indent="-457200" algn="just">
              <a:buFont typeface="+mj-lt"/>
              <a:buAutoNum type="arabicPeriod"/>
            </a:pPr>
            <a:r>
              <a:rPr lang="es-CO" sz="2000" dirty="0" err="1"/>
              <a:t>Coperativa</a:t>
            </a:r>
            <a:r>
              <a:rPr lang="es-CO" sz="2000" dirty="0"/>
              <a:t> de trabajo asociado para la comercialización y prestación de servicios “coopoutsourcing”</a:t>
            </a:r>
          </a:p>
          <a:p>
            <a:pPr marL="457200" indent="-457200" algn="just">
              <a:buFont typeface="+mj-lt"/>
              <a:buAutoNum type="arabicPeriod"/>
            </a:pPr>
            <a:r>
              <a:rPr lang="es-CO" sz="2000" dirty="0" err="1"/>
              <a:t>Damton</a:t>
            </a:r>
            <a:r>
              <a:rPr lang="es-CO" sz="2000" dirty="0"/>
              <a:t> Artículos Publicitarios Ltda.</a:t>
            </a:r>
          </a:p>
          <a:p>
            <a:pPr marL="457200" indent="-457200" algn="just">
              <a:buFont typeface="+mj-lt"/>
              <a:buAutoNum type="arabicPeriod"/>
            </a:pPr>
            <a:endParaRPr lang="es-CO" sz="2000" dirty="0"/>
          </a:p>
          <a:p>
            <a:pPr algn="just"/>
            <a:r>
              <a:rPr lang="es-CO" sz="2000" dirty="0"/>
              <a:t>Siendo la mejor propuesta para SAE con sus requisitos técnicos, jurídicos y económicos la presentada por Universal de Limpieza S.A.S, contrato adjudicado por valor de $588.745.759. </a:t>
            </a:r>
          </a:p>
        </p:txBody>
      </p:sp>
      <p:sp>
        <p:nvSpPr>
          <p:cNvPr id="9" name="Rectángulo 8">
            <a:extLst>
              <a:ext uri="{FF2B5EF4-FFF2-40B4-BE49-F238E27FC236}">
                <a16:creationId xmlns:a16="http://schemas.microsoft.com/office/drawing/2014/main" id="{6FDFBC40-650F-4949-AAEE-DCF11B0E7828}"/>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19C5E47B-8D82-4762-90A3-655658049D09}"/>
              </a:ext>
            </a:extLst>
          </p:cNvPr>
          <p:cNvSpPr txBox="1"/>
          <p:nvPr/>
        </p:nvSpPr>
        <p:spPr>
          <a:xfrm>
            <a:off x="6420870"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Tree>
    <p:extLst>
      <p:ext uri="{BB962C8B-B14F-4D97-AF65-F5344CB8AC3E}">
        <p14:creationId xmlns:p14="http://schemas.microsoft.com/office/powerpoint/2010/main" val="21660679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CuadroTexto 5">
            <a:extLst>
              <a:ext uri="{FF2B5EF4-FFF2-40B4-BE49-F238E27FC236}">
                <a16:creationId xmlns:a16="http://schemas.microsoft.com/office/drawing/2014/main" id="{3D7D2F60-751C-4035-A9CD-DD8DECF0208B}"/>
              </a:ext>
            </a:extLst>
          </p:cNvPr>
          <p:cNvSpPr txBox="1"/>
          <p:nvPr/>
        </p:nvSpPr>
        <p:spPr>
          <a:xfrm>
            <a:off x="2115312" y="1142550"/>
            <a:ext cx="8023371" cy="4524315"/>
          </a:xfrm>
          <a:prstGeom prst="rect">
            <a:avLst/>
          </a:prstGeom>
          <a:noFill/>
        </p:spPr>
        <p:txBody>
          <a:bodyPr wrap="square" rtlCol="0">
            <a:spAutoFit/>
          </a:bodyPr>
          <a:lstStyle/>
          <a:p>
            <a:pPr algn="just"/>
            <a:r>
              <a:rPr lang="es-CO" dirty="0"/>
              <a:t>El contrato actual cuenta con 15 operarias que prestan el servicio de aseo y cafetería, 1 supervisora, 1 técnico y 1 auxiliar de mantenimiento para la Sociedad. Teniendo en cuenta que debido al incremento de la planta de personal y colaboradores de SAE, surgió la necesidad de aumentar los insumos y solicitar 4 operarias más para este servicio, y que dicho contrato está próximo a vencer, se solicitaron cotizaciones con el fin de realizar un estudio de mercado con las empresas prestadoras de servicio integral de aseo y cafetería:</a:t>
            </a:r>
          </a:p>
          <a:p>
            <a:pPr marL="457200" indent="-457200" algn="just">
              <a:buFont typeface="+mj-lt"/>
              <a:buAutoNum type="arabicPeriod"/>
            </a:pPr>
            <a:endParaRPr lang="es-CO" dirty="0"/>
          </a:p>
          <a:p>
            <a:pPr marL="449263" indent="-449263" algn="just">
              <a:buFont typeface="+mj-lt"/>
              <a:buAutoNum type="arabicPeriod"/>
            </a:pPr>
            <a:r>
              <a:rPr lang="es-CO" dirty="0"/>
              <a:t>Grupo </a:t>
            </a:r>
            <a:r>
              <a:rPr lang="es-CO" dirty="0" err="1"/>
              <a:t>Varu</a:t>
            </a:r>
            <a:r>
              <a:rPr lang="es-CO" dirty="0"/>
              <a:t> (</a:t>
            </a:r>
            <a:r>
              <a:rPr lang="es-CO" dirty="0" err="1"/>
              <a:t>Aseraseo</a:t>
            </a:r>
            <a:r>
              <a:rPr lang="es-CO" dirty="0"/>
              <a:t>)				5. Fuller S.A</a:t>
            </a:r>
          </a:p>
          <a:p>
            <a:pPr marL="449263" indent="-449263" algn="just"/>
            <a:r>
              <a:rPr lang="es-CO" dirty="0"/>
              <a:t>2.     	</a:t>
            </a:r>
            <a:r>
              <a:rPr lang="es-CO" dirty="0" err="1"/>
              <a:t>Activaseo</a:t>
            </a:r>
            <a:r>
              <a:rPr lang="es-CO" dirty="0"/>
              <a:t> S.A						6. JM Martinez S.A	</a:t>
            </a:r>
          </a:p>
          <a:p>
            <a:pPr marL="449263" indent="-449263" algn="just"/>
            <a:r>
              <a:rPr lang="es-CO" dirty="0"/>
              <a:t>3.    	</a:t>
            </a:r>
            <a:r>
              <a:rPr lang="es-CO" dirty="0" err="1"/>
              <a:t>Casalimpia</a:t>
            </a:r>
            <a:r>
              <a:rPr lang="es-CO" dirty="0"/>
              <a:t> S.A						7. </a:t>
            </a:r>
            <a:r>
              <a:rPr lang="es-CO" dirty="0" err="1"/>
              <a:t>Servilimpieza</a:t>
            </a:r>
            <a:r>
              <a:rPr lang="es-CO" dirty="0"/>
              <a:t> S.A</a:t>
            </a:r>
          </a:p>
          <a:p>
            <a:pPr marL="449263" indent="-449263" algn="just"/>
            <a:r>
              <a:rPr lang="es-CO" dirty="0"/>
              <a:t>4.     	Universal de Limpieza S.A.S</a:t>
            </a:r>
          </a:p>
          <a:p>
            <a:pPr algn="just"/>
            <a:r>
              <a:rPr lang="es-CO" dirty="0"/>
              <a:t> </a:t>
            </a:r>
          </a:p>
          <a:p>
            <a:pPr algn="just"/>
            <a:r>
              <a:rPr lang="es-CO" dirty="0"/>
              <a:t>De las cuales 4 manifestaron no estar interesadas en cotizar y las otras 3 presentaron cotización la cual se detalla a continuación:</a:t>
            </a:r>
          </a:p>
          <a:p>
            <a:pPr algn="just"/>
            <a:endParaRPr lang="es-CO" dirty="0"/>
          </a:p>
        </p:txBody>
      </p:sp>
      <p:sp>
        <p:nvSpPr>
          <p:cNvPr id="9" name="Rectángulo 8">
            <a:extLst>
              <a:ext uri="{FF2B5EF4-FFF2-40B4-BE49-F238E27FC236}">
                <a16:creationId xmlns:a16="http://schemas.microsoft.com/office/drawing/2014/main" id="{1755A873-6532-4E1C-9937-C52BF7B434DB}"/>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3090F185-E9C2-4950-96E1-77DCE429C185}"/>
              </a:ext>
            </a:extLst>
          </p:cNvPr>
          <p:cNvSpPr txBox="1"/>
          <p:nvPr/>
        </p:nvSpPr>
        <p:spPr>
          <a:xfrm>
            <a:off x="6420870"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Tree>
    <p:extLst>
      <p:ext uri="{BB962C8B-B14F-4D97-AF65-F5344CB8AC3E}">
        <p14:creationId xmlns:p14="http://schemas.microsoft.com/office/powerpoint/2010/main" val="30988813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Rectángulo 5">
            <a:extLst>
              <a:ext uri="{FF2B5EF4-FFF2-40B4-BE49-F238E27FC236}">
                <a16:creationId xmlns:a16="http://schemas.microsoft.com/office/drawing/2014/main" id="{6D564578-4810-4DB1-A2EC-717B27EA46C9}"/>
              </a:ext>
            </a:extLst>
          </p:cNvPr>
          <p:cNvSpPr/>
          <p:nvPr/>
        </p:nvSpPr>
        <p:spPr>
          <a:xfrm>
            <a:off x="2134092" y="879739"/>
            <a:ext cx="7532914" cy="400110"/>
          </a:xfrm>
          <a:prstGeom prst="rect">
            <a:avLst/>
          </a:prstGeom>
        </p:spPr>
        <p:txBody>
          <a:bodyPr wrap="square">
            <a:spAutoFit/>
          </a:bodyPr>
          <a:lstStyle/>
          <a:p>
            <a:pPr algn="ctr"/>
            <a:r>
              <a:rPr lang="es-CO" sz="2000" b="1" dirty="0"/>
              <a:t>Estudio de Mercado para nuevo proceso</a:t>
            </a:r>
            <a:endParaRPr lang="es-CO" sz="2600" dirty="0"/>
          </a:p>
        </p:txBody>
      </p:sp>
      <p:pic>
        <p:nvPicPr>
          <p:cNvPr id="5" name="Imagen 4">
            <a:extLst>
              <a:ext uri="{FF2B5EF4-FFF2-40B4-BE49-F238E27FC236}">
                <a16:creationId xmlns:a16="http://schemas.microsoft.com/office/drawing/2014/main" id="{07998150-6F07-4044-B640-964F6FEC4478}"/>
              </a:ext>
            </a:extLst>
          </p:cNvPr>
          <p:cNvPicPr>
            <a:picLocks noChangeAspect="1"/>
          </p:cNvPicPr>
          <p:nvPr/>
        </p:nvPicPr>
        <p:blipFill>
          <a:blip r:embed="rId4"/>
          <a:stretch>
            <a:fillRect/>
          </a:stretch>
        </p:blipFill>
        <p:spPr>
          <a:xfrm>
            <a:off x="2635251" y="1248483"/>
            <a:ext cx="6678402" cy="5232821"/>
          </a:xfrm>
          <a:prstGeom prst="rect">
            <a:avLst/>
          </a:prstGeom>
          <a:ln w="12700">
            <a:solidFill>
              <a:schemeClr val="accent1"/>
            </a:solidFill>
          </a:ln>
        </p:spPr>
      </p:pic>
      <p:sp>
        <p:nvSpPr>
          <p:cNvPr id="9" name="Rectángulo 8">
            <a:extLst>
              <a:ext uri="{FF2B5EF4-FFF2-40B4-BE49-F238E27FC236}">
                <a16:creationId xmlns:a16="http://schemas.microsoft.com/office/drawing/2014/main" id="{2DE2316F-EE5E-4147-B433-9F2BC4BC5A31}"/>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51A8BFD5-C784-4695-A0F7-0A4802654092}"/>
              </a:ext>
            </a:extLst>
          </p:cNvPr>
          <p:cNvSpPr txBox="1"/>
          <p:nvPr/>
        </p:nvSpPr>
        <p:spPr>
          <a:xfrm>
            <a:off x="6420870"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Tree>
    <p:extLst>
      <p:ext uri="{BB962C8B-B14F-4D97-AF65-F5344CB8AC3E}">
        <p14:creationId xmlns:p14="http://schemas.microsoft.com/office/powerpoint/2010/main" val="32193382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Rectángulo 5">
            <a:extLst>
              <a:ext uri="{FF2B5EF4-FFF2-40B4-BE49-F238E27FC236}">
                <a16:creationId xmlns:a16="http://schemas.microsoft.com/office/drawing/2014/main" id="{7EDD3B43-4425-416B-89EE-CEBDF205A8A7}"/>
              </a:ext>
            </a:extLst>
          </p:cNvPr>
          <p:cNvSpPr/>
          <p:nvPr/>
        </p:nvSpPr>
        <p:spPr>
          <a:xfrm>
            <a:off x="2254862" y="1120739"/>
            <a:ext cx="7938685" cy="2031325"/>
          </a:xfrm>
          <a:prstGeom prst="rect">
            <a:avLst/>
          </a:prstGeom>
        </p:spPr>
        <p:txBody>
          <a:bodyPr wrap="square">
            <a:spAutoFit/>
          </a:bodyPr>
          <a:lstStyle/>
          <a:p>
            <a:pPr algn="just"/>
            <a:r>
              <a:rPr lang="es-CO" dirty="0"/>
              <a:t>Se llevó a cabo una reunión con el contratista Universal de Limpieza S.A.S. el pasado 24 de enero de 2018, donde manifiestan la intención de seguir prestando el servicio objeto de este contrato a la Sociedad.</a:t>
            </a:r>
          </a:p>
          <a:p>
            <a:pPr algn="just"/>
            <a:r>
              <a:rPr lang="es-CO" dirty="0"/>
              <a:t>En propuesta enviada el 15 de febrero no incrementan el costo de los insumos y seguirán facturando con los mismos precios del año 2017. </a:t>
            </a:r>
          </a:p>
          <a:p>
            <a:pPr algn="just"/>
            <a:r>
              <a:rPr lang="es-CO" dirty="0"/>
              <a:t>Adicionalmente suministrarán sin costo alguno para la SAE, los siguientes elementos :</a:t>
            </a:r>
          </a:p>
        </p:txBody>
      </p:sp>
      <p:pic>
        <p:nvPicPr>
          <p:cNvPr id="3" name="Imagen 2">
            <a:extLst>
              <a:ext uri="{FF2B5EF4-FFF2-40B4-BE49-F238E27FC236}">
                <a16:creationId xmlns:a16="http://schemas.microsoft.com/office/drawing/2014/main" id="{19626151-DF28-40FB-8E93-A13084B5BBD6}"/>
              </a:ext>
            </a:extLst>
          </p:cNvPr>
          <p:cNvPicPr>
            <a:picLocks noChangeAspect="1"/>
          </p:cNvPicPr>
          <p:nvPr/>
        </p:nvPicPr>
        <p:blipFill>
          <a:blip r:embed="rId4"/>
          <a:stretch>
            <a:fillRect/>
          </a:stretch>
        </p:blipFill>
        <p:spPr>
          <a:xfrm>
            <a:off x="4342292" y="3267223"/>
            <a:ext cx="3507416" cy="3173957"/>
          </a:xfrm>
          <a:prstGeom prst="rect">
            <a:avLst/>
          </a:prstGeom>
          <a:ln>
            <a:solidFill>
              <a:schemeClr val="accent1"/>
            </a:solidFill>
          </a:ln>
        </p:spPr>
      </p:pic>
      <p:sp>
        <p:nvSpPr>
          <p:cNvPr id="9" name="Rectángulo 8">
            <a:extLst>
              <a:ext uri="{FF2B5EF4-FFF2-40B4-BE49-F238E27FC236}">
                <a16:creationId xmlns:a16="http://schemas.microsoft.com/office/drawing/2014/main" id="{81570400-C522-4EED-BE4F-315FE12876AB}"/>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A7AC4C60-D6DC-48F6-BC4B-4CAE4A0A314A}"/>
              </a:ext>
            </a:extLst>
          </p:cNvPr>
          <p:cNvSpPr txBox="1"/>
          <p:nvPr/>
        </p:nvSpPr>
        <p:spPr>
          <a:xfrm>
            <a:off x="6420870"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Tree>
    <p:extLst>
      <p:ext uri="{BB962C8B-B14F-4D97-AF65-F5344CB8AC3E}">
        <p14:creationId xmlns:p14="http://schemas.microsoft.com/office/powerpoint/2010/main" val="8018668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Rectángulo 5">
            <a:extLst>
              <a:ext uri="{FF2B5EF4-FFF2-40B4-BE49-F238E27FC236}">
                <a16:creationId xmlns:a16="http://schemas.microsoft.com/office/drawing/2014/main" id="{AFBB8BC0-267C-45DE-9763-4B673B32B56F}"/>
              </a:ext>
            </a:extLst>
          </p:cNvPr>
          <p:cNvSpPr/>
          <p:nvPr/>
        </p:nvSpPr>
        <p:spPr>
          <a:xfrm>
            <a:off x="2329543" y="1038241"/>
            <a:ext cx="7532914" cy="400110"/>
          </a:xfrm>
          <a:prstGeom prst="rect">
            <a:avLst/>
          </a:prstGeom>
        </p:spPr>
        <p:txBody>
          <a:bodyPr wrap="square">
            <a:spAutoFit/>
          </a:bodyPr>
          <a:lstStyle/>
          <a:p>
            <a:pPr algn="ctr"/>
            <a:r>
              <a:rPr lang="es-CO" sz="2000" b="1" dirty="0"/>
              <a:t>Comparativo  Contrato Actual vs Estudio de Mercado</a:t>
            </a:r>
            <a:endParaRPr lang="es-CO" sz="2600" dirty="0"/>
          </a:p>
        </p:txBody>
      </p:sp>
      <p:pic>
        <p:nvPicPr>
          <p:cNvPr id="3" name="Imagen 2">
            <a:extLst>
              <a:ext uri="{FF2B5EF4-FFF2-40B4-BE49-F238E27FC236}">
                <a16:creationId xmlns:a16="http://schemas.microsoft.com/office/drawing/2014/main" id="{58B907EF-C7E5-4B78-998E-C51CB6926AC3}"/>
              </a:ext>
            </a:extLst>
          </p:cNvPr>
          <p:cNvPicPr>
            <a:picLocks noChangeAspect="1"/>
          </p:cNvPicPr>
          <p:nvPr/>
        </p:nvPicPr>
        <p:blipFill>
          <a:blip r:embed="rId4"/>
          <a:stretch>
            <a:fillRect/>
          </a:stretch>
        </p:blipFill>
        <p:spPr>
          <a:xfrm>
            <a:off x="2563193" y="1438351"/>
            <a:ext cx="7065614" cy="4781738"/>
          </a:xfrm>
          <a:prstGeom prst="rect">
            <a:avLst/>
          </a:prstGeom>
          <a:ln>
            <a:solidFill>
              <a:schemeClr val="accent1"/>
            </a:solidFill>
          </a:ln>
        </p:spPr>
      </p:pic>
      <p:sp>
        <p:nvSpPr>
          <p:cNvPr id="9" name="Rectángulo 8">
            <a:extLst>
              <a:ext uri="{FF2B5EF4-FFF2-40B4-BE49-F238E27FC236}">
                <a16:creationId xmlns:a16="http://schemas.microsoft.com/office/drawing/2014/main" id="{60DC1193-FF44-496A-BFB8-F090D5442C2E}"/>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C333FE4E-EBFE-46D5-8303-96CC607DBEF9}"/>
              </a:ext>
            </a:extLst>
          </p:cNvPr>
          <p:cNvSpPr txBox="1"/>
          <p:nvPr/>
        </p:nvSpPr>
        <p:spPr>
          <a:xfrm>
            <a:off x="6420870"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Tree>
    <p:extLst>
      <p:ext uri="{BB962C8B-B14F-4D97-AF65-F5344CB8AC3E}">
        <p14:creationId xmlns:p14="http://schemas.microsoft.com/office/powerpoint/2010/main" val="11702909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Rectángulo 5">
            <a:extLst>
              <a:ext uri="{FF2B5EF4-FFF2-40B4-BE49-F238E27FC236}">
                <a16:creationId xmlns:a16="http://schemas.microsoft.com/office/drawing/2014/main" id="{14C84E78-FDAB-499A-90C5-D3AF011E82BD}"/>
              </a:ext>
            </a:extLst>
          </p:cNvPr>
          <p:cNvSpPr/>
          <p:nvPr/>
        </p:nvSpPr>
        <p:spPr>
          <a:xfrm>
            <a:off x="2047828" y="1313098"/>
            <a:ext cx="7774783" cy="4493538"/>
          </a:xfrm>
          <a:prstGeom prst="rect">
            <a:avLst/>
          </a:prstGeom>
        </p:spPr>
        <p:txBody>
          <a:bodyPr wrap="square">
            <a:spAutoFit/>
          </a:bodyPr>
          <a:lstStyle/>
          <a:p>
            <a:pPr algn="just"/>
            <a:r>
              <a:rPr lang="es-CO" sz="2000" dirty="0"/>
              <a:t>En la actualidad Universal de Limpieza S.A.S, viene facturando mensualmente la suma de $63.313.752 y analizando el estudio de mercado el menor valor cotizado es de $69.434.561 </a:t>
            </a:r>
          </a:p>
          <a:p>
            <a:pPr algn="just"/>
            <a:endParaRPr lang="es-CO" sz="2000" dirty="0"/>
          </a:p>
          <a:p>
            <a:pPr algn="just"/>
            <a:r>
              <a:rPr lang="es-CO" sz="2000" dirty="0"/>
              <a:t>Por lo anterior, si la Junta Directiva autoriza adicionar y prorrogar dicho contrato suscrito con Universal de Limpieza, la SAE de acuerdo al estudio de mercado tendría un ahorro en promedio de $6.120.809 mensualmente y $73.449.708 en el año.</a:t>
            </a:r>
          </a:p>
          <a:p>
            <a:pPr algn="just"/>
            <a:endParaRPr lang="es-CO" sz="2000" dirty="0"/>
          </a:p>
          <a:p>
            <a:pPr algn="just"/>
            <a:r>
              <a:rPr lang="es-CO" sz="2000" dirty="0"/>
              <a:t>En el caso de no aprobarse dicha solicitud de adición y prorroga se iniciaría un proceso bajo la modalidad de Concurso Directo.</a:t>
            </a:r>
          </a:p>
          <a:p>
            <a:pPr algn="just"/>
            <a:endParaRPr lang="es-CO" sz="2000" dirty="0"/>
          </a:p>
          <a:p>
            <a:pPr algn="just"/>
            <a:endParaRPr lang="es-CO" sz="2000" dirty="0"/>
          </a:p>
          <a:p>
            <a:pPr algn="just"/>
            <a:endParaRPr lang="es-CO" sz="2600" dirty="0"/>
          </a:p>
        </p:txBody>
      </p:sp>
      <p:sp>
        <p:nvSpPr>
          <p:cNvPr id="9" name="Rectángulo 8">
            <a:extLst>
              <a:ext uri="{FF2B5EF4-FFF2-40B4-BE49-F238E27FC236}">
                <a16:creationId xmlns:a16="http://schemas.microsoft.com/office/drawing/2014/main" id="{0FDE931C-4910-403D-8378-64D95315516B}"/>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F3B91508-ABD3-41DB-974F-9F8DF4E44DB4}"/>
              </a:ext>
            </a:extLst>
          </p:cNvPr>
          <p:cNvSpPr txBox="1"/>
          <p:nvPr/>
        </p:nvSpPr>
        <p:spPr>
          <a:xfrm>
            <a:off x="6420870"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Tree>
    <p:extLst>
      <p:ext uri="{BB962C8B-B14F-4D97-AF65-F5344CB8AC3E}">
        <p14:creationId xmlns:p14="http://schemas.microsoft.com/office/powerpoint/2010/main" val="3884267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6" name="Rectángulo 5">
            <a:extLst>
              <a:ext uri="{FF2B5EF4-FFF2-40B4-BE49-F238E27FC236}">
                <a16:creationId xmlns:a16="http://schemas.microsoft.com/office/drawing/2014/main" id="{9D7A6B64-0EFB-4EB5-B095-ED2C954CB7EF}"/>
              </a:ext>
            </a:extLst>
          </p:cNvPr>
          <p:cNvSpPr/>
          <p:nvPr/>
        </p:nvSpPr>
        <p:spPr>
          <a:xfrm>
            <a:off x="2047828" y="1449087"/>
            <a:ext cx="7912806" cy="4739759"/>
          </a:xfrm>
          <a:prstGeom prst="rect">
            <a:avLst/>
          </a:prstGeom>
        </p:spPr>
        <p:txBody>
          <a:bodyPr wrap="square">
            <a:spAutoFit/>
          </a:bodyPr>
          <a:lstStyle/>
          <a:p>
            <a:pPr algn="just"/>
            <a:r>
              <a:rPr lang="es-CO" sz="2000" dirty="0"/>
              <a:t>Por lo anterior se solicita la aprobación a la Junta Directiva con el fin de realizar:</a:t>
            </a:r>
          </a:p>
          <a:p>
            <a:pPr algn="just"/>
            <a:endParaRPr lang="es-CO" sz="2000" b="1" dirty="0"/>
          </a:p>
          <a:p>
            <a:pPr algn="just"/>
            <a:r>
              <a:rPr lang="es-CO" sz="2000" b="1" dirty="0"/>
              <a:t>Prórroga</a:t>
            </a:r>
            <a:r>
              <a:rPr lang="es-CO" sz="2000" dirty="0"/>
              <a:t>: La prórroga solicitada es de doce (12) meses, la nueva vigencia del contrato será hasta el 15 de mayo de 2019.</a:t>
            </a:r>
          </a:p>
          <a:p>
            <a:pPr algn="just"/>
            <a:endParaRPr lang="es-CO" sz="2000" b="1" dirty="0"/>
          </a:p>
          <a:p>
            <a:pPr algn="just"/>
            <a:r>
              <a:rPr lang="es-CO" sz="2000" b="1" dirty="0"/>
              <a:t>Adición: </a:t>
            </a:r>
            <a:r>
              <a:rPr lang="es-CO" sz="2000" dirty="0"/>
              <a:t>El valor de la adición solicitada es de $830.000.000 valor que incluye IVA y todos los impuestos, tasas y contribuciones a que haya lugar.</a:t>
            </a:r>
          </a:p>
          <a:p>
            <a:pPr algn="just"/>
            <a:endParaRPr lang="es-CO" sz="2000" dirty="0"/>
          </a:p>
          <a:p>
            <a:pPr algn="just"/>
            <a:endParaRPr lang="es-CO" sz="2000" dirty="0"/>
          </a:p>
          <a:p>
            <a:pPr algn="just"/>
            <a:endParaRPr lang="es-CO" sz="2000" dirty="0"/>
          </a:p>
          <a:p>
            <a:pPr algn="just"/>
            <a:endParaRPr lang="es-CO" sz="2000" b="1" dirty="0"/>
          </a:p>
          <a:p>
            <a:pPr algn="just"/>
            <a:endParaRPr lang="es-CO" sz="2000" b="1" dirty="0"/>
          </a:p>
          <a:p>
            <a:pPr algn="just"/>
            <a:endParaRPr lang="es-CO" sz="1400" b="1" dirty="0"/>
          </a:p>
          <a:p>
            <a:pPr algn="just"/>
            <a:r>
              <a:rPr lang="es-CO" sz="1400" b="1" dirty="0"/>
              <a:t>*</a:t>
            </a:r>
            <a:r>
              <a:rPr lang="es-CO" sz="1400" dirty="0"/>
              <a:t>Si no se aprueba la prorroga por 1 año, es necesario adicionar el contrato actual por valor de $54.800.123 la cual no requiere aprobación de la Junta Directiva.</a:t>
            </a:r>
            <a:endParaRPr lang="es-CO" sz="2600" dirty="0"/>
          </a:p>
        </p:txBody>
      </p:sp>
      <p:pic>
        <p:nvPicPr>
          <p:cNvPr id="10" name="Imagen 9">
            <a:extLst>
              <a:ext uri="{FF2B5EF4-FFF2-40B4-BE49-F238E27FC236}">
                <a16:creationId xmlns:a16="http://schemas.microsoft.com/office/drawing/2014/main" id="{10EE239D-7AA8-4E3D-9E84-6146749D6386}"/>
              </a:ext>
            </a:extLst>
          </p:cNvPr>
          <p:cNvPicPr>
            <a:picLocks noChangeAspect="1"/>
          </p:cNvPicPr>
          <p:nvPr/>
        </p:nvPicPr>
        <p:blipFill>
          <a:blip r:embed="rId4"/>
          <a:stretch>
            <a:fillRect/>
          </a:stretch>
        </p:blipFill>
        <p:spPr>
          <a:xfrm>
            <a:off x="2328635" y="4157920"/>
            <a:ext cx="7323253" cy="1233589"/>
          </a:xfrm>
          <a:prstGeom prst="rect">
            <a:avLst/>
          </a:prstGeom>
        </p:spPr>
      </p:pic>
      <p:sp>
        <p:nvSpPr>
          <p:cNvPr id="9" name="Rectángulo 8">
            <a:extLst>
              <a:ext uri="{FF2B5EF4-FFF2-40B4-BE49-F238E27FC236}">
                <a16:creationId xmlns:a16="http://schemas.microsoft.com/office/drawing/2014/main" id="{0D84C552-89F9-4AB7-81F8-777AFA0C3453}"/>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571B5168-2CFC-4F3E-8ECD-623F92CF6299}"/>
              </a:ext>
            </a:extLst>
          </p:cNvPr>
          <p:cNvSpPr txBox="1"/>
          <p:nvPr/>
        </p:nvSpPr>
        <p:spPr>
          <a:xfrm>
            <a:off x="6420870"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Tree>
    <p:extLst>
      <p:ext uri="{BB962C8B-B14F-4D97-AF65-F5344CB8AC3E}">
        <p14:creationId xmlns:p14="http://schemas.microsoft.com/office/powerpoint/2010/main" val="26715786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797233" y="6516905"/>
            <a:ext cx="616507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de Talento Humano </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9" name="CuadroTexto 8">
            <a:extLst>
              <a:ext uri="{FF2B5EF4-FFF2-40B4-BE49-F238E27FC236}">
                <a16:creationId xmlns:a16="http://schemas.microsoft.com/office/drawing/2014/main" id="{862DE2FE-DD36-4D9F-BAC6-B652934725DA}"/>
              </a:ext>
            </a:extLst>
          </p:cNvPr>
          <p:cNvSpPr txBox="1"/>
          <p:nvPr/>
        </p:nvSpPr>
        <p:spPr>
          <a:xfrm>
            <a:off x="2487253" y="2393228"/>
            <a:ext cx="7217494" cy="1938992"/>
          </a:xfrm>
          <a:prstGeom prst="rect">
            <a:avLst/>
          </a:prstGeom>
          <a:noFill/>
        </p:spPr>
        <p:txBody>
          <a:bodyPr wrap="square" rtlCol="0">
            <a:spAutoFit/>
          </a:bodyPr>
          <a:lstStyle/>
          <a:p>
            <a:pPr algn="ctr"/>
            <a:r>
              <a:rPr lang="es-ES" sz="4000" dirty="0">
                <a:solidFill>
                  <a:srgbClr val="000A8B"/>
                </a:solidFill>
              </a:rPr>
              <a:t>8. </a:t>
            </a:r>
            <a:r>
              <a:rPr lang="es-CO" sz="4000" dirty="0">
                <a:solidFill>
                  <a:srgbClr val="000A8B"/>
                </a:solidFill>
              </a:rPr>
              <a:t>APROBACIÓN ADICIÓN CONTRATO EMPRESA DE SERVICIOS TEMPORALES</a:t>
            </a:r>
            <a:endParaRPr lang="es-ES" sz="4000" dirty="0">
              <a:solidFill>
                <a:schemeClr val="accent5">
                  <a:lumMod val="50000"/>
                </a:schemeClr>
              </a:solidFill>
              <a:latin typeface="Arial Narrow" panose="020B0606020202030204" pitchFamily="34" charset="0"/>
            </a:endParaRPr>
          </a:p>
        </p:txBody>
      </p:sp>
      <p:sp>
        <p:nvSpPr>
          <p:cNvPr id="10" name="Rectángulo 9">
            <a:extLst>
              <a:ext uri="{FF2B5EF4-FFF2-40B4-BE49-F238E27FC236}">
                <a16:creationId xmlns:a16="http://schemas.microsoft.com/office/drawing/2014/main" id="{DB5DC989-7591-4857-9721-AAE8423148B3}"/>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1" name="Imagen 10" descr="Fondos oscuros-01.png">
            <a:extLst>
              <a:ext uri="{FF2B5EF4-FFF2-40B4-BE49-F238E27FC236}">
                <a16:creationId xmlns:a16="http://schemas.microsoft.com/office/drawing/2014/main" id="{49A907D8-E394-418B-8EC0-6411A1EEFE3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4B518B12-B535-4823-8E2F-DC494AD352E9}"/>
              </a:ext>
            </a:extLst>
          </p:cNvPr>
          <p:cNvSpPr txBox="1"/>
          <p:nvPr/>
        </p:nvSpPr>
        <p:spPr>
          <a:xfrm>
            <a:off x="3440784" y="246800"/>
            <a:ext cx="8098845" cy="954107"/>
          </a:xfrm>
          <a:prstGeom prst="rect">
            <a:avLst/>
          </a:prstGeom>
          <a:noFill/>
        </p:spPr>
        <p:txBody>
          <a:bodyPr wrap="square" rtlCol="0">
            <a:spAutoFit/>
          </a:bodyPr>
          <a:lstStyle/>
          <a:p>
            <a:pPr algn="r"/>
            <a:r>
              <a:rPr lang="es-CO" sz="2800" b="1" dirty="0">
                <a:solidFill>
                  <a:schemeClr val="bg1"/>
                </a:solidFill>
              </a:rPr>
              <a:t>APROBACIÓN ADICIÓN CONTRATO EMPRESA DE SERVICIOS TEMPORALES</a:t>
            </a:r>
          </a:p>
        </p:txBody>
      </p:sp>
    </p:spTree>
    <p:extLst>
      <p:ext uri="{BB962C8B-B14F-4D97-AF65-F5344CB8AC3E}">
        <p14:creationId xmlns:p14="http://schemas.microsoft.com/office/powerpoint/2010/main" val="17458133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017034" y="6520419"/>
            <a:ext cx="628584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de Talento Humano </a:t>
            </a:r>
          </a:p>
        </p:txBody>
      </p:sp>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graphicFrame>
        <p:nvGraphicFramePr>
          <p:cNvPr id="10" name="Diagrama 9">
            <a:extLst>
              <a:ext uri="{FF2B5EF4-FFF2-40B4-BE49-F238E27FC236}">
                <a16:creationId xmlns:a16="http://schemas.microsoft.com/office/drawing/2014/main" id="{816863F8-A680-4731-A183-52C143A14DB7}"/>
              </a:ext>
            </a:extLst>
          </p:cNvPr>
          <p:cNvGraphicFramePr/>
          <p:nvPr>
            <p:extLst/>
          </p:nvPr>
        </p:nvGraphicFramePr>
        <p:xfrm>
          <a:off x="1636310" y="1209539"/>
          <a:ext cx="5770906" cy="52810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1" name="Tabla 10">
            <a:extLst>
              <a:ext uri="{FF2B5EF4-FFF2-40B4-BE49-F238E27FC236}">
                <a16:creationId xmlns:a16="http://schemas.microsoft.com/office/drawing/2014/main" id="{B1748821-2446-4E63-B191-CC9B75657DF2}"/>
              </a:ext>
            </a:extLst>
          </p:cNvPr>
          <p:cNvGraphicFramePr>
            <a:graphicFrameLocks noGrp="1"/>
          </p:cNvGraphicFramePr>
          <p:nvPr>
            <p:extLst/>
          </p:nvPr>
        </p:nvGraphicFramePr>
        <p:xfrm>
          <a:off x="7605629" y="1790193"/>
          <a:ext cx="2977390" cy="3179381"/>
        </p:xfrm>
        <a:graphic>
          <a:graphicData uri="http://schemas.openxmlformats.org/drawingml/2006/table">
            <a:tbl>
              <a:tblPr firstRow="1" firstCol="1" lastRow="1" lastCol="1" bandRow="1" bandCol="1">
                <a:tableStyleId>{69012ECD-51FC-41F1-AA8D-1B2483CD663E}</a:tableStyleId>
              </a:tblPr>
              <a:tblGrid>
                <a:gridCol w="1183250">
                  <a:extLst>
                    <a:ext uri="{9D8B030D-6E8A-4147-A177-3AD203B41FA5}">
                      <a16:colId xmlns:a16="http://schemas.microsoft.com/office/drawing/2014/main" val="145393208"/>
                    </a:ext>
                  </a:extLst>
                </a:gridCol>
                <a:gridCol w="1794140">
                  <a:extLst>
                    <a:ext uri="{9D8B030D-6E8A-4147-A177-3AD203B41FA5}">
                      <a16:colId xmlns:a16="http://schemas.microsoft.com/office/drawing/2014/main" val="4047936603"/>
                    </a:ext>
                  </a:extLst>
                </a:gridCol>
              </a:tblGrid>
              <a:tr h="225638">
                <a:tc>
                  <a:txBody>
                    <a:bodyPr/>
                    <a:lstStyle/>
                    <a:p>
                      <a:pPr>
                        <a:lnSpc>
                          <a:spcPct val="115000"/>
                        </a:lnSpc>
                        <a:spcAft>
                          <a:spcPts val="0"/>
                        </a:spcAft>
                      </a:pPr>
                      <a:r>
                        <a:rPr lang="es-CO" sz="1000" dirty="0">
                          <a:effectLst/>
                        </a:rPr>
                        <a:t>CONTRATO No.:</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000" dirty="0">
                          <a:effectLst/>
                        </a:rPr>
                        <a:t>017-2017</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2724529582"/>
                  </a:ext>
                </a:extLst>
              </a:tr>
              <a:tr h="605103">
                <a:tc>
                  <a:txBody>
                    <a:bodyPr/>
                    <a:lstStyle/>
                    <a:p>
                      <a:pPr>
                        <a:lnSpc>
                          <a:spcPct val="115000"/>
                        </a:lnSpc>
                        <a:spcAft>
                          <a:spcPts val="0"/>
                        </a:spcAft>
                      </a:pPr>
                      <a:r>
                        <a:rPr lang="es-CO" sz="1000" dirty="0">
                          <a:effectLst/>
                        </a:rPr>
                        <a:t>CONTRATISTA:</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000" b="0" dirty="0">
                          <a:effectLst/>
                        </a:rPr>
                        <a:t>NASES EST, EMPRESA DE SERVICIOS TEMPORALES SAS</a:t>
                      </a:r>
                      <a:endParaRPr lang="es-CO" sz="1000" b="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878309669"/>
                  </a:ext>
                </a:extLst>
              </a:tr>
              <a:tr h="225638">
                <a:tc>
                  <a:txBody>
                    <a:bodyPr/>
                    <a:lstStyle/>
                    <a:p>
                      <a:pPr>
                        <a:lnSpc>
                          <a:spcPct val="115000"/>
                        </a:lnSpc>
                        <a:spcAft>
                          <a:spcPts val="0"/>
                        </a:spcAft>
                      </a:pPr>
                      <a:r>
                        <a:rPr lang="es-CO" sz="1000" dirty="0">
                          <a:effectLst/>
                        </a:rPr>
                        <a:t>VALOR ACTUAL DEL CONTRATO:</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15000"/>
                        </a:lnSpc>
                        <a:spcAft>
                          <a:spcPts val="0"/>
                        </a:spcAft>
                      </a:pPr>
                      <a:r>
                        <a:rPr lang="es-ES" sz="1000" b="0" kern="1200" dirty="0">
                          <a:solidFill>
                            <a:schemeClr val="tx1"/>
                          </a:solidFill>
                          <a:effectLst/>
                          <a:latin typeface="+mn-lt"/>
                          <a:ea typeface="+mn-ea"/>
                          <a:cs typeface="+mn-cs"/>
                        </a:rPr>
                        <a:t>NOVECIENTOS OCHENTA Y SEIS MILLONES CIENTO SESENTA Y CINCO MIL CIENTO VEINTITRES PESOS ($986,165,123</a:t>
                      </a:r>
                      <a:r>
                        <a:rPr lang="es-CO" sz="1000" b="0" kern="1200" dirty="0">
                          <a:solidFill>
                            <a:schemeClr val="tx1"/>
                          </a:solidFill>
                          <a:effectLst/>
                          <a:latin typeface="+mn-lt"/>
                          <a:ea typeface="+mn-ea"/>
                          <a:cs typeface="+mn-cs"/>
                        </a:rPr>
                        <a:t>.oo)</a:t>
                      </a:r>
                    </a:p>
                  </a:txBody>
                  <a:tcPr marL="51435" marR="51435" marT="0" marB="0" anchor="ctr"/>
                </a:tc>
                <a:extLst>
                  <a:ext uri="{0D108BD9-81ED-4DB2-BD59-A6C34878D82A}">
                    <a16:rowId xmlns:a16="http://schemas.microsoft.com/office/drawing/2014/main" val="1897047095"/>
                  </a:ext>
                </a:extLst>
              </a:tr>
              <a:tr h="377062">
                <a:tc>
                  <a:txBody>
                    <a:bodyPr/>
                    <a:lstStyle/>
                    <a:p>
                      <a:pPr>
                        <a:lnSpc>
                          <a:spcPct val="115000"/>
                        </a:lnSpc>
                        <a:spcAft>
                          <a:spcPts val="0"/>
                        </a:spcAft>
                      </a:pPr>
                      <a:r>
                        <a:rPr lang="es-CO" sz="1000" dirty="0">
                          <a:effectLst/>
                        </a:rPr>
                        <a:t>PLAZO DE EJECUCIÓN Y VIGENCIA ACTUAL DEL CONTRATO:</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15000"/>
                        </a:lnSpc>
                        <a:spcAft>
                          <a:spcPts val="0"/>
                        </a:spcAft>
                      </a:pPr>
                      <a:r>
                        <a:rPr lang="es-CO" sz="1000" b="0" dirty="0">
                          <a:effectLst/>
                        </a:rPr>
                        <a:t>La ejecución del contrato es</a:t>
                      </a:r>
                      <a:r>
                        <a:rPr lang="es-CO" sz="1000" b="0" baseline="0" dirty="0">
                          <a:effectLst/>
                        </a:rPr>
                        <a:t> de nueve </a:t>
                      </a:r>
                      <a:r>
                        <a:rPr lang="es-CO" sz="1000" b="0" dirty="0">
                          <a:effectLst/>
                        </a:rPr>
                        <a:t>(9) </a:t>
                      </a:r>
                      <a:r>
                        <a:rPr lang="es-CO" sz="1000" b="0" kern="1200" dirty="0">
                          <a:solidFill>
                            <a:schemeClr val="tx1"/>
                          </a:solidFill>
                          <a:effectLst/>
                          <a:latin typeface="+mn-lt"/>
                          <a:ea typeface="+mn-ea"/>
                          <a:cs typeface="+mn-cs"/>
                        </a:rPr>
                        <a:t>meses y </a:t>
                      </a:r>
                      <a:r>
                        <a:rPr lang="es-ES" sz="1000" b="0" kern="1200" dirty="0">
                          <a:solidFill>
                            <a:schemeClr val="tx1"/>
                          </a:solidFill>
                          <a:effectLst/>
                          <a:latin typeface="+mn-lt"/>
                          <a:ea typeface="+mn-ea"/>
                          <a:cs typeface="+mn-cs"/>
                        </a:rPr>
                        <a:t>veintiséis (26) días.</a:t>
                      </a:r>
                      <a:endParaRPr lang="es-CO" sz="1000" b="0" kern="1200" dirty="0">
                        <a:solidFill>
                          <a:schemeClr val="tx1"/>
                        </a:solidFill>
                        <a:effectLst/>
                        <a:latin typeface="+mn-lt"/>
                        <a:ea typeface="+mn-ea"/>
                        <a:cs typeface="+mn-cs"/>
                      </a:endParaRPr>
                    </a:p>
                  </a:txBody>
                  <a:tcPr marL="51435" marR="51435" marT="0" marB="0" anchor="ctr"/>
                </a:tc>
                <a:extLst>
                  <a:ext uri="{0D108BD9-81ED-4DB2-BD59-A6C34878D82A}">
                    <a16:rowId xmlns:a16="http://schemas.microsoft.com/office/drawing/2014/main" val="2994007560"/>
                  </a:ext>
                </a:extLst>
              </a:tr>
              <a:tr h="370402">
                <a:tc>
                  <a:txBody>
                    <a:bodyPr/>
                    <a:lstStyle/>
                    <a:p>
                      <a:pPr>
                        <a:lnSpc>
                          <a:spcPct val="115000"/>
                        </a:lnSpc>
                        <a:spcAft>
                          <a:spcPts val="0"/>
                        </a:spcAft>
                      </a:pPr>
                      <a:r>
                        <a:rPr lang="es-CO" sz="1000" dirty="0">
                          <a:effectLst/>
                        </a:rPr>
                        <a:t>FECHA DE INICIO:</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000" b="0" dirty="0">
                          <a:effectLst/>
                        </a:rPr>
                        <a:t>05/06/2017  </a:t>
                      </a:r>
                      <a:endParaRPr lang="es-CO" sz="1000" b="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3414850377"/>
                  </a:ext>
                </a:extLst>
              </a:tr>
              <a:tr h="225638">
                <a:tc>
                  <a:txBody>
                    <a:bodyPr/>
                    <a:lstStyle/>
                    <a:p>
                      <a:pPr>
                        <a:lnSpc>
                          <a:spcPct val="115000"/>
                        </a:lnSpc>
                        <a:spcAft>
                          <a:spcPts val="0"/>
                        </a:spcAft>
                      </a:pPr>
                      <a:r>
                        <a:rPr lang="es-CO" sz="1000" dirty="0">
                          <a:effectLst/>
                        </a:rPr>
                        <a:t>FECHA DE TERMINACIÓN: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000" b="0" dirty="0">
                          <a:effectLst/>
                        </a:rPr>
                        <a:t>30/03/2018</a:t>
                      </a:r>
                      <a:endParaRPr lang="es-CO" sz="1000" b="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481697236"/>
                  </a:ext>
                </a:extLst>
              </a:tr>
              <a:tr h="225638">
                <a:tc>
                  <a:txBody>
                    <a:bodyPr/>
                    <a:lstStyle/>
                    <a:p>
                      <a:pPr>
                        <a:lnSpc>
                          <a:spcPct val="115000"/>
                        </a:lnSpc>
                        <a:spcAft>
                          <a:spcPts val="0"/>
                        </a:spcAft>
                      </a:pP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endParaRPr lang="es-CO"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3623964370"/>
                  </a:ext>
                </a:extLst>
              </a:tr>
            </a:tbl>
          </a:graphicData>
        </a:graphic>
      </p:graphicFrame>
      <p:sp>
        <p:nvSpPr>
          <p:cNvPr id="12" name="Elipse 11">
            <a:extLst>
              <a:ext uri="{FF2B5EF4-FFF2-40B4-BE49-F238E27FC236}">
                <a16:creationId xmlns:a16="http://schemas.microsoft.com/office/drawing/2014/main" id="{C2EB397B-026C-4788-90C2-F72185CD71DC}"/>
              </a:ext>
            </a:extLst>
          </p:cNvPr>
          <p:cNvSpPr/>
          <p:nvPr/>
        </p:nvSpPr>
        <p:spPr>
          <a:xfrm>
            <a:off x="7770985" y="5065209"/>
            <a:ext cx="2812034" cy="131616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000" b="1" dirty="0">
                <a:solidFill>
                  <a:srgbClr val="FFFFFF"/>
                </a:solidFill>
              </a:rPr>
              <a:t>$ 290.000.000</a:t>
            </a:r>
          </a:p>
        </p:txBody>
      </p:sp>
      <p:sp>
        <p:nvSpPr>
          <p:cNvPr id="13" name="CuadroTexto 12">
            <a:extLst>
              <a:ext uri="{FF2B5EF4-FFF2-40B4-BE49-F238E27FC236}">
                <a16:creationId xmlns:a16="http://schemas.microsoft.com/office/drawing/2014/main" id="{9FFD0A90-292F-4DD2-8F3B-066979A0DB4E}"/>
              </a:ext>
            </a:extLst>
          </p:cNvPr>
          <p:cNvSpPr txBox="1"/>
          <p:nvPr/>
        </p:nvSpPr>
        <p:spPr>
          <a:xfrm>
            <a:off x="7407217" y="1152878"/>
            <a:ext cx="3432795" cy="646331"/>
          </a:xfrm>
          <a:prstGeom prst="rect">
            <a:avLst/>
          </a:prstGeom>
          <a:noFill/>
        </p:spPr>
        <p:txBody>
          <a:bodyPr wrap="square" rtlCol="0">
            <a:spAutoFit/>
          </a:bodyPr>
          <a:lstStyle/>
          <a:p>
            <a:pPr algn="ctr"/>
            <a:r>
              <a:rPr lang="es-CO" b="1" dirty="0">
                <a:solidFill>
                  <a:schemeClr val="tx2">
                    <a:lumMod val="50000"/>
                  </a:schemeClr>
                </a:solidFill>
              </a:rPr>
              <a:t>Autorización para Modificar el contrato de la EST</a:t>
            </a:r>
          </a:p>
        </p:txBody>
      </p:sp>
      <p:sp>
        <p:nvSpPr>
          <p:cNvPr id="14" name="CuadroTexto 13">
            <a:extLst>
              <a:ext uri="{FF2B5EF4-FFF2-40B4-BE49-F238E27FC236}">
                <a16:creationId xmlns:a16="http://schemas.microsoft.com/office/drawing/2014/main" id="{B831DB3E-C21C-408F-8622-7DCA4DD106A6}"/>
              </a:ext>
            </a:extLst>
          </p:cNvPr>
          <p:cNvSpPr txBox="1"/>
          <p:nvPr/>
        </p:nvSpPr>
        <p:spPr>
          <a:xfrm>
            <a:off x="2898665" y="771853"/>
            <a:ext cx="6906695" cy="387798"/>
          </a:xfrm>
          <a:prstGeom prst="rect">
            <a:avLst/>
          </a:prstGeom>
          <a:noFill/>
        </p:spPr>
        <p:txBody>
          <a:bodyPr wrap="square" rtlCol="0">
            <a:spAutoFit/>
          </a:bodyPr>
          <a:lstStyle/>
          <a:p>
            <a:pPr algn="r"/>
            <a:r>
              <a:rPr lang="es-CO" sz="1920" b="1" dirty="0">
                <a:solidFill>
                  <a:srgbClr val="0070C0"/>
                </a:solidFill>
              </a:rPr>
              <a:t>CONTRATO EMPRESA DE SERVICIOS TEMPORALES - EST</a:t>
            </a:r>
            <a:endParaRPr lang="es-ES" sz="1920" b="1" dirty="0">
              <a:solidFill>
                <a:srgbClr val="0070C0"/>
              </a:solidFill>
            </a:endParaRPr>
          </a:p>
        </p:txBody>
      </p:sp>
      <p:sp>
        <p:nvSpPr>
          <p:cNvPr id="15" name="Rectángulo 14">
            <a:extLst>
              <a:ext uri="{FF2B5EF4-FFF2-40B4-BE49-F238E27FC236}">
                <a16:creationId xmlns:a16="http://schemas.microsoft.com/office/drawing/2014/main" id="{8F4BA061-E918-463B-A451-2F488C83A6DD}"/>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898929AF-0F47-410F-A628-F7408895D2AD}"/>
              </a:ext>
            </a:extLst>
          </p:cNvPr>
          <p:cNvSpPr txBox="1"/>
          <p:nvPr/>
        </p:nvSpPr>
        <p:spPr>
          <a:xfrm>
            <a:off x="6007824" y="6513976"/>
            <a:ext cx="616507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de Talento Humano </a:t>
            </a:r>
          </a:p>
        </p:txBody>
      </p:sp>
    </p:spTree>
    <p:extLst>
      <p:ext uri="{BB962C8B-B14F-4D97-AF65-F5344CB8AC3E}">
        <p14:creationId xmlns:p14="http://schemas.microsoft.com/office/powerpoint/2010/main" val="17307861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pic>
        <p:nvPicPr>
          <p:cNvPr id="7" name="Imagen 6"/>
          <p:cNvPicPr/>
          <p:nvPr/>
        </p:nvPicPr>
        <p:blipFill>
          <a:blip r:embed="rId3"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9" name="CuadroTexto 8">
            <a:extLst>
              <a:ext uri="{FF2B5EF4-FFF2-40B4-BE49-F238E27FC236}">
                <a16:creationId xmlns:a16="http://schemas.microsoft.com/office/drawing/2014/main" id="{862DE2FE-DD36-4D9F-BAC6-B652934725DA}"/>
              </a:ext>
            </a:extLst>
          </p:cNvPr>
          <p:cNvSpPr txBox="1"/>
          <p:nvPr/>
        </p:nvSpPr>
        <p:spPr>
          <a:xfrm>
            <a:off x="2487253" y="2393229"/>
            <a:ext cx="7217494" cy="1323439"/>
          </a:xfrm>
          <a:prstGeom prst="rect">
            <a:avLst/>
          </a:prstGeom>
          <a:noFill/>
        </p:spPr>
        <p:txBody>
          <a:bodyPr wrap="square" rtlCol="0">
            <a:spAutoFit/>
          </a:bodyPr>
          <a:lstStyle/>
          <a:p>
            <a:pPr algn="ctr"/>
            <a:r>
              <a:rPr lang="es-ES" sz="4000" dirty="0">
                <a:solidFill>
                  <a:srgbClr val="000A8B"/>
                </a:solidFill>
              </a:rPr>
              <a:t>9. </a:t>
            </a:r>
            <a:r>
              <a:rPr lang="es-CO" sz="4000" dirty="0">
                <a:solidFill>
                  <a:srgbClr val="000A8B"/>
                </a:solidFill>
              </a:rPr>
              <a:t>INFORME GERENCIA COMERCIAL</a:t>
            </a:r>
            <a:endParaRPr lang="es-ES" sz="4000" dirty="0">
              <a:solidFill>
                <a:schemeClr val="accent5">
                  <a:lumMod val="50000"/>
                </a:schemeClr>
              </a:solidFill>
              <a:latin typeface="Arial Narrow" panose="020B0606020202030204" pitchFamily="34" charset="0"/>
            </a:endParaRPr>
          </a:p>
        </p:txBody>
      </p:sp>
      <p:sp>
        <p:nvSpPr>
          <p:cNvPr id="10" name="Rectángulo 9">
            <a:extLst>
              <a:ext uri="{FF2B5EF4-FFF2-40B4-BE49-F238E27FC236}">
                <a16:creationId xmlns:a16="http://schemas.microsoft.com/office/drawing/2014/main" id="{5A983C6A-4D90-4679-A76B-1E2C2CBE1503}"/>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CBBBD6AA-FA62-416E-868D-A7807942A601}"/>
              </a:ext>
            </a:extLst>
          </p:cNvPr>
          <p:cNvSpPr txBox="1"/>
          <p:nvPr/>
        </p:nvSpPr>
        <p:spPr>
          <a:xfrm>
            <a:off x="4912581" y="6520419"/>
            <a:ext cx="6285842"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
        <p:nvSpPr>
          <p:cNvPr id="8" name="Rectángulo 7">
            <a:extLst>
              <a:ext uri="{FF2B5EF4-FFF2-40B4-BE49-F238E27FC236}">
                <a16:creationId xmlns:a16="http://schemas.microsoft.com/office/drawing/2014/main" id="{1B911B89-3401-490E-B2AD-C0E9CF1D16F9}"/>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2" name="Imagen 11" descr="Fondos oscuros-01.png">
            <a:extLst>
              <a:ext uri="{FF2B5EF4-FFF2-40B4-BE49-F238E27FC236}">
                <a16:creationId xmlns:a16="http://schemas.microsoft.com/office/drawing/2014/main" id="{00929254-0AB6-43E9-BCB0-AB627DA68DB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E4FA1A68-ACD6-4D6D-8425-B3F58842A6FB}"/>
              </a:ext>
            </a:extLst>
          </p:cNvPr>
          <p:cNvSpPr txBox="1"/>
          <p:nvPr/>
        </p:nvSpPr>
        <p:spPr>
          <a:xfrm>
            <a:off x="3440784" y="246800"/>
            <a:ext cx="8098845" cy="523220"/>
          </a:xfrm>
          <a:prstGeom prst="rect">
            <a:avLst/>
          </a:prstGeom>
          <a:noFill/>
        </p:spPr>
        <p:txBody>
          <a:bodyPr wrap="square" rtlCol="0">
            <a:spAutoFit/>
          </a:bodyPr>
          <a:lstStyle/>
          <a:p>
            <a:pPr algn="r"/>
            <a:r>
              <a:rPr lang="es-CO" sz="2800" b="1" dirty="0">
                <a:solidFill>
                  <a:schemeClr val="bg1"/>
                </a:solidFill>
              </a:rPr>
              <a:t>INFORME GERENCIA COMERCIAL</a:t>
            </a:r>
          </a:p>
        </p:txBody>
      </p:sp>
    </p:spTree>
    <p:extLst>
      <p:ext uri="{BB962C8B-B14F-4D97-AF65-F5344CB8AC3E}">
        <p14:creationId xmlns:p14="http://schemas.microsoft.com/office/powerpoint/2010/main" val="15358371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8343243" y="830109"/>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17" name="CuadroTexto 16"/>
          <p:cNvSpPr txBox="1"/>
          <p:nvPr/>
        </p:nvSpPr>
        <p:spPr>
          <a:xfrm>
            <a:off x="1993935" y="1190217"/>
            <a:ext cx="2856211" cy="1261884"/>
          </a:xfrm>
          <a:prstGeom prst="rect">
            <a:avLst/>
          </a:prstGeom>
          <a:solidFill>
            <a:schemeClr val="accent1">
              <a:lumMod val="75000"/>
            </a:schemeClr>
          </a:solidFill>
          <a:ln>
            <a:solidFill>
              <a:schemeClr val="accent1"/>
            </a:solidFill>
          </a:ln>
        </p:spPr>
        <p:txBody>
          <a:bodyPr wrap="square" rtlCol="0">
            <a:spAutoFit/>
          </a:bodyPr>
          <a:lstStyle/>
          <a:p>
            <a:pPr algn="ctr"/>
            <a:r>
              <a:rPr lang="es-CO" sz="1400" b="1" dirty="0">
                <a:solidFill>
                  <a:schemeClr val="bg1"/>
                </a:solidFill>
              </a:rPr>
              <a:t>CONCEPTO</a:t>
            </a:r>
          </a:p>
          <a:p>
            <a:endParaRPr lang="es-CO" sz="1400" b="1" dirty="0">
              <a:solidFill>
                <a:schemeClr val="bg1"/>
              </a:solidFill>
            </a:endParaRPr>
          </a:p>
          <a:p>
            <a:r>
              <a:rPr lang="es-CO" sz="1600" b="1" dirty="0">
                <a:solidFill>
                  <a:schemeClr val="bg1"/>
                </a:solidFill>
              </a:rPr>
              <a:t>Unid. Comerciales Vendidas: </a:t>
            </a:r>
          </a:p>
          <a:p>
            <a:r>
              <a:rPr lang="es-CO" sz="1600" b="1" dirty="0">
                <a:solidFill>
                  <a:schemeClr val="bg1"/>
                </a:solidFill>
              </a:rPr>
              <a:t>M.I. Vendidas:</a:t>
            </a:r>
          </a:p>
          <a:p>
            <a:r>
              <a:rPr lang="es-CO" sz="1600" b="1" dirty="0">
                <a:solidFill>
                  <a:schemeClr val="bg1"/>
                </a:solidFill>
              </a:rPr>
              <a:t>Valor Ventas: </a:t>
            </a:r>
            <a:r>
              <a:rPr lang="es-CO" sz="1400" b="1" dirty="0">
                <a:solidFill>
                  <a:schemeClr val="bg1"/>
                </a:solidFill>
              </a:rPr>
              <a:t>	</a:t>
            </a:r>
            <a:r>
              <a:rPr lang="es-CO" sz="1400" dirty="0">
                <a:solidFill>
                  <a:schemeClr val="bg1"/>
                </a:solidFill>
              </a:rPr>
              <a:t>	 </a:t>
            </a:r>
          </a:p>
        </p:txBody>
      </p:sp>
      <p:sp>
        <p:nvSpPr>
          <p:cNvPr id="18" name="CuadroTexto 17"/>
          <p:cNvSpPr txBox="1"/>
          <p:nvPr/>
        </p:nvSpPr>
        <p:spPr>
          <a:xfrm>
            <a:off x="6334867" y="1187733"/>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2016</a:t>
            </a:r>
          </a:p>
          <a:p>
            <a:pPr algn="ctr"/>
            <a:endParaRPr lang="es-CO" sz="1600" dirty="0">
              <a:solidFill>
                <a:schemeClr val="tx2"/>
              </a:solidFill>
            </a:endParaRPr>
          </a:p>
          <a:p>
            <a:pPr algn="ctr"/>
            <a:r>
              <a:rPr lang="es-ES" sz="1600" dirty="0">
                <a:solidFill>
                  <a:schemeClr val="tx2"/>
                </a:solidFill>
              </a:rPr>
              <a:t>80</a:t>
            </a:r>
            <a:endParaRPr lang="es-CO" sz="1600" dirty="0">
              <a:solidFill>
                <a:schemeClr val="tx2"/>
              </a:solidFill>
            </a:endParaRPr>
          </a:p>
          <a:p>
            <a:pPr algn="ctr"/>
            <a:r>
              <a:rPr lang="es-ES" sz="1600" dirty="0">
                <a:solidFill>
                  <a:schemeClr val="tx2"/>
                </a:solidFill>
              </a:rPr>
              <a:t>129</a:t>
            </a:r>
            <a:endParaRPr lang="es-CO" sz="1600" dirty="0">
              <a:solidFill>
                <a:schemeClr val="tx2"/>
              </a:solidFill>
            </a:endParaRPr>
          </a:p>
          <a:p>
            <a:pPr algn="ctr"/>
            <a:r>
              <a:rPr lang="es-CO" sz="1600" b="1" dirty="0">
                <a:solidFill>
                  <a:schemeClr val="tx2"/>
                </a:solidFill>
              </a:rPr>
              <a:t>$22.379</a:t>
            </a:r>
          </a:p>
        </p:txBody>
      </p:sp>
      <p:sp>
        <p:nvSpPr>
          <p:cNvPr id="19" name="CuadroTexto 18"/>
          <p:cNvSpPr txBox="1"/>
          <p:nvPr/>
        </p:nvSpPr>
        <p:spPr>
          <a:xfrm>
            <a:off x="4998688" y="1190218"/>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2015 </a:t>
            </a:r>
          </a:p>
          <a:p>
            <a:pPr algn="ctr"/>
            <a:endParaRPr lang="es-CO" sz="1600" dirty="0">
              <a:solidFill>
                <a:schemeClr val="tx2"/>
              </a:solidFill>
            </a:endParaRPr>
          </a:p>
          <a:p>
            <a:pPr algn="ctr"/>
            <a:r>
              <a:rPr lang="es-ES" sz="1600" dirty="0">
                <a:solidFill>
                  <a:schemeClr val="tx2"/>
                </a:solidFill>
              </a:rPr>
              <a:t>25</a:t>
            </a:r>
          </a:p>
          <a:p>
            <a:pPr algn="ctr"/>
            <a:r>
              <a:rPr lang="es-ES" sz="1600" dirty="0">
                <a:solidFill>
                  <a:schemeClr val="tx2"/>
                </a:solidFill>
              </a:rPr>
              <a:t>38</a:t>
            </a:r>
            <a:endParaRPr lang="es-CO" sz="1600" dirty="0">
              <a:solidFill>
                <a:schemeClr val="tx2"/>
              </a:solidFill>
            </a:endParaRPr>
          </a:p>
          <a:p>
            <a:pPr algn="ctr"/>
            <a:r>
              <a:rPr lang="es-CO" sz="1600" b="1" dirty="0">
                <a:solidFill>
                  <a:schemeClr val="tx2"/>
                </a:solidFill>
              </a:rPr>
              <a:t>$9.917</a:t>
            </a:r>
          </a:p>
        </p:txBody>
      </p:sp>
      <p:sp>
        <p:nvSpPr>
          <p:cNvPr id="22" name="CuadroTexto 21"/>
          <p:cNvSpPr txBox="1"/>
          <p:nvPr/>
        </p:nvSpPr>
        <p:spPr>
          <a:xfrm>
            <a:off x="9004782" y="1205648"/>
            <a:ext cx="1137740" cy="1323439"/>
          </a:xfrm>
          <a:prstGeom prst="rect">
            <a:avLst/>
          </a:prstGeom>
          <a:solidFill>
            <a:schemeClr val="bg1">
              <a:lumMod val="95000"/>
            </a:schemeClr>
          </a:solidFill>
        </p:spPr>
        <p:txBody>
          <a:bodyPr wrap="square" rtlCol="0">
            <a:spAutoFit/>
          </a:bodyPr>
          <a:lstStyle/>
          <a:p>
            <a:pPr algn="ctr"/>
            <a:r>
              <a:rPr lang="es-CO" sz="1600" b="1" u="sng" dirty="0">
                <a:solidFill>
                  <a:schemeClr val="tx2"/>
                </a:solidFill>
              </a:rPr>
              <a:t>AÑO 2018</a:t>
            </a:r>
          </a:p>
          <a:p>
            <a:pPr algn="ctr"/>
            <a:endParaRPr lang="es-CO" sz="1600" b="1" u="sng" dirty="0">
              <a:solidFill>
                <a:schemeClr val="tx2"/>
              </a:solidFill>
            </a:endParaRPr>
          </a:p>
          <a:p>
            <a:pPr algn="ctr"/>
            <a:r>
              <a:rPr lang="es-ES" sz="1600" dirty="0">
                <a:solidFill>
                  <a:schemeClr val="tx2"/>
                </a:solidFill>
              </a:rPr>
              <a:t>5</a:t>
            </a:r>
            <a:endParaRPr lang="es-CO" sz="1600" dirty="0">
              <a:solidFill>
                <a:schemeClr val="tx2"/>
              </a:solidFill>
            </a:endParaRPr>
          </a:p>
          <a:p>
            <a:pPr algn="ctr"/>
            <a:r>
              <a:rPr lang="es-ES" sz="1600" dirty="0">
                <a:solidFill>
                  <a:schemeClr val="tx2"/>
                </a:solidFill>
              </a:rPr>
              <a:t>7</a:t>
            </a:r>
            <a:endParaRPr lang="es-CO" sz="1600" dirty="0">
              <a:solidFill>
                <a:schemeClr val="tx2"/>
              </a:solidFill>
            </a:endParaRPr>
          </a:p>
          <a:p>
            <a:pPr algn="ctr"/>
            <a:r>
              <a:rPr lang="es-CO" sz="1600" b="1" dirty="0">
                <a:solidFill>
                  <a:schemeClr val="tx2"/>
                </a:solidFill>
              </a:rPr>
              <a:t>$53.882</a:t>
            </a:r>
          </a:p>
        </p:txBody>
      </p:sp>
      <p:sp>
        <p:nvSpPr>
          <p:cNvPr id="21" name="CuadroTexto 20"/>
          <p:cNvSpPr txBox="1"/>
          <p:nvPr/>
        </p:nvSpPr>
        <p:spPr>
          <a:xfrm>
            <a:off x="5933718" y="2748725"/>
            <a:ext cx="2409524" cy="338554"/>
          </a:xfrm>
          <a:prstGeom prst="rect">
            <a:avLst/>
          </a:prstGeom>
          <a:noFill/>
          <a:ln>
            <a:noFill/>
          </a:ln>
        </p:spPr>
        <p:txBody>
          <a:bodyPr wrap="square" rtlCol="0">
            <a:spAutoFit/>
          </a:bodyPr>
          <a:lstStyle/>
          <a:p>
            <a:pPr algn="ctr"/>
            <a:r>
              <a:rPr lang="es-CO" sz="1600" b="1" dirty="0">
                <a:solidFill>
                  <a:srgbClr val="92D050"/>
                </a:solidFill>
              </a:rPr>
              <a:t>$78.198 (3 años) </a:t>
            </a:r>
          </a:p>
        </p:txBody>
      </p:sp>
      <p:sp>
        <p:nvSpPr>
          <p:cNvPr id="3" name="Cerrar llave 2"/>
          <p:cNvSpPr/>
          <p:nvPr/>
        </p:nvSpPr>
        <p:spPr>
          <a:xfrm rot="5400000">
            <a:off x="6873132" y="753987"/>
            <a:ext cx="163812" cy="391270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30" name="Cerrar llave 29"/>
          <p:cNvSpPr/>
          <p:nvPr/>
        </p:nvSpPr>
        <p:spPr>
          <a:xfrm rot="5400000">
            <a:off x="7531959" y="441931"/>
            <a:ext cx="225215" cy="5324973"/>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31" name="CuadroTexto 30"/>
          <p:cNvSpPr txBox="1"/>
          <p:nvPr/>
        </p:nvSpPr>
        <p:spPr>
          <a:xfrm>
            <a:off x="6439803" y="3211188"/>
            <a:ext cx="2409524" cy="338554"/>
          </a:xfrm>
          <a:prstGeom prst="rect">
            <a:avLst/>
          </a:prstGeom>
          <a:noFill/>
          <a:ln>
            <a:noFill/>
          </a:ln>
        </p:spPr>
        <p:txBody>
          <a:bodyPr wrap="square" rtlCol="0">
            <a:spAutoFit/>
          </a:bodyPr>
          <a:lstStyle/>
          <a:p>
            <a:pPr algn="ctr"/>
            <a:r>
              <a:rPr lang="es-CO" sz="1600" b="1" dirty="0">
                <a:solidFill>
                  <a:srgbClr val="92D050"/>
                </a:solidFill>
              </a:rPr>
              <a:t>$132.080 </a:t>
            </a:r>
            <a:r>
              <a:rPr lang="es-CO" sz="1200" b="1" dirty="0">
                <a:solidFill>
                  <a:srgbClr val="92D050"/>
                </a:solidFill>
              </a:rPr>
              <a:t>(4 años)</a:t>
            </a:r>
            <a:r>
              <a:rPr lang="es-CO" sz="1600" b="1" dirty="0">
                <a:solidFill>
                  <a:srgbClr val="92D050"/>
                </a:solidFill>
              </a:rPr>
              <a:t> </a:t>
            </a:r>
          </a:p>
        </p:txBody>
      </p:sp>
      <p:pic>
        <p:nvPicPr>
          <p:cNvPr id="2" name="Imagen 1">
            <a:extLst>
              <a:ext uri="{FF2B5EF4-FFF2-40B4-BE49-F238E27FC236}">
                <a16:creationId xmlns:a16="http://schemas.microsoft.com/office/drawing/2014/main" id="{75DB67BC-87EE-44E6-9CE6-9433D6638BB7}"/>
              </a:ext>
            </a:extLst>
          </p:cNvPr>
          <p:cNvPicPr>
            <a:picLocks noChangeAspect="1"/>
          </p:cNvPicPr>
          <p:nvPr/>
        </p:nvPicPr>
        <p:blipFill>
          <a:blip r:embed="rId3"/>
          <a:stretch>
            <a:fillRect/>
          </a:stretch>
        </p:blipFill>
        <p:spPr>
          <a:xfrm>
            <a:off x="2257588" y="3679487"/>
            <a:ext cx="7500320" cy="2494108"/>
          </a:xfrm>
          <a:prstGeom prst="rect">
            <a:avLst/>
          </a:prstGeom>
        </p:spPr>
      </p:pic>
      <p:sp>
        <p:nvSpPr>
          <p:cNvPr id="29" name="CuadroTexto 28">
            <a:extLst>
              <a:ext uri="{FF2B5EF4-FFF2-40B4-BE49-F238E27FC236}">
                <a16:creationId xmlns:a16="http://schemas.microsoft.com/office/drawing/2014/main" id="{1C667A96-B1FA-4205-B361-57F1A9C74C50}"/>
              </a:ext>
            </a:extLst>
          </p:cNvPr>
          <p:cNvSpPr txBox="1"/>
          <p:nvPr/>
        </p:nvSpPr>
        <p:spPr>
          <a:xfrm>
            <a:off x="2103040" y="6252659"/>
            <a:ext cx="2622678" cy="261610"/>
          </a:xfrm>
          <a:prstGeom prst="rect">
            <a:avLst/>
          </a:prstGeom>
          <a:noFill/>
        </p:spPr>
        <p:txBody>
          <a:bodyPr wrap="square" rtlCol="0">
            <a:spAutoFit/>
          </a:bodyPr>
          <a:lstStyle/>
          <a:p>
            <a:r>
              <a:rPr lang="es-CO" sz="1100" i="1" u="sng" dirty="0">
                <a:solidFill>
                  <a:schemeClr val="accent1">
                    <a:lumMod val="75000"/>
                  </a:schemeClr>
                </a:solidFill>
              </a:rPr>
              <a:t>Datos a corte  12 de febrero 18</a:t>
            </a:r>
          </a:p>
        </p:txBody>
      </p:sp>
      <p:sp>
        <p:nvSpPr>
          <p:cNvPr id="35" name="CuadroTexto 34">
            <a:extLst>
              <a:ext uri="{FF2B5EF4-FFF2-40B4-BE49-F238E27FC236}">
                <a16:creationId xmlns:a16="http://schemas.microsoft.com/office/drawing/2014/main" id="{F7F36733-D2EA-4D1E-BE54-5237286C9056}"/>
              </a:ext>
            </a:extLst>
          </p:cNvPr>
          <p:cNvSpPr txBox="1"/>
          <p:nvPr/>
        </p:nvSpPr>
        <p:spPr>
          <a:xfrm>
            <a:off x="7680201" y="1213519"/>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2017</a:t>
            </a:r>
          </a:p>
          <a:p>
            <a:pPr algn="ctr"/>
            <a:endParaRPr lang="es-CO" sz="1600" dirty="0">
              <a:solidFill>
                <a:schemeClr val="tx2"/>
              </a:solidFill>
            </a:endParaRPr>
          </a:p>
          <a:p>
            <a:pPr algn="ctr"/>
            <a:r>
              <a:rPr lang="es-ES" sz="1600" dirty="0">
                <a:solidFill>
                  <a:schemeClr val="tx2"/>
                </a:solidFill>
              </a:rPr>
              <a:t>90</a:t>
            </a:r>
            <a:endParaRPr lang="es-CO" sz="1600" dirty="0">
              <a:solidFill>
                <a:schemeClr val="tx2"/>
              </a:solidFill>
            </a:endParaRPr>
          </a:p>
          <a:p>
            <a:pPr algn="ctr"/>
            <a:r>
              <a:rPr lang="es-CO" sz="1600" dirty="0">
                <a:solidFill>
                  <a:schemeClr val="tx2"/>
                </a:solidFill>
              </a:rPr>
              <a:t>158</a:t>
            </a:r>
          </a:p>
          <a:p>
            <a:pPr algn="ctr"/>
            <a:r>
              <a:rPr lang="es-CO" sz="1600" b="1" dirty="0">
                <a:solidFill>
                  <a:schemeClr val="tx2"/>
                </a:solidFill>
              </a:rPr>
              <a:t>$45.902</a:t>
            </a:r>
          </a:p>
        </p:txBody>
      </p:sp>
      <p:pic>
        <p:nvPicPr>
          <p:cNvPr id="20" name="Imagen 19" descr="Logo SAE-01.jpg">
            <a:extLst>
              <a:ext uri="{FF2B5EF4-FFF2-40B4-BE49-F238E27FC236}">
                <a16:creationId xmlns:a16="http://schemas.microsoft.com/office/drawing/2014/main" id="{188E6673-A5EF-4579-AD60-50A4F6D889B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pic>
        <p:nvPicPr>
          <p:cNvPr id="25" name="Imagen 24">
            <a:extLst>
              <a:ext uri="{FF2B5EF4-FFF2-40B4-BE49-F238E27FC236}">
                <a16:creationId xmlns:a16="http://schemas.microsoft.com/office/drawing/2014/main" id="{FDEF12DD-7726-4075-B1AF-3A1CFD2D547B}"/>
              </a:ext>
            </a:extLst>
          </p:cNvPr>
          <p:cNvPicPr/>
          <p:nvPr/>
        </p:nvPicPr>
        <p:blipFill>
          <a:blip r:embed="rId5"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27" name="Rectángulo 26">
            <a:extLst>
              <a:ext uri="{FF2B5EF4-FFF2-40B4-BE49-F238E27FC236}">
                <a16:creationId xmlns:a16="http://schemas.microsoft.com/office/drawing/2014/main" id="{AEBB67BE-5814-43B3-992E-EAFDC0EEF4D4}"/>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8" name="CuadroTexto 27">
            <a:extLst>
              <a:ext uri="{FF2B5EF4-FFF2-40B4-BE49-F238E27FC236}">
                <a16:creationId xmlns:a16="http://schemas.microsoft.com/office/drawing/2014/main" id="{BD338040-6E30-4EB1-8359-78D4946D6B14}"/>
              </a:ext>
            </a:extLst>
          </p:cNvPr>
          <p:cNvSpPr txBox="1"/>
          <p:nvPr/>
        </p:nvSpPr>
        <p:spPr>
          <a:xfrm>
            <a:off x="4017034" y="6520419"/>
            <a:ext cx="6285842"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
        <p:nvSpPr>
          <p:cNvPr id="4" name="Rectángulo 3">
            <a:extLst>
              <a:ext uri="{FF2B5EF4-FFF2-40B4-BE49-F238E27FC236}">
                <a16:creationId xmlns:a16="http://schemas.microsoft.com/office/drawing/2014/main" id="{E232B5DB-AEAB-44C1-80BC-FDDD7638E031}"/>
              </a:ext>
            </a:extLst>
          </p:cNvPr>
          <p:cNvSpPr/>
          <p:nvPr/>
        </p:nvSpPr>
        <p:spPr>
          <a:xfrm>
            <a:off x="4378376" y="786114"/>
            <a:ext cx="4366901" cy="369332"/>
          </a:xfrm>
          <a:prstGeom prst="rect">
            <a:avLst/>
          </a:prstGeom>
        </p:spPr>
        <p:txBody>
          <a:bodyPr wrap="none">
            <a:spAutoFit/>
          </a:bodyPr>
          <a:lstStyle/>
          <a:p>
            <a:r>
              <a:rPr lang="es-CO" b="1" dirty="0">
                <a:latin typeface="Arial Narrow" panose="020B0606020202030204" pitchFamily="34" charset="0"/>
              </a:rPr>
              <a:t>Resultado Comercialización Inmuebles – CISA</a:t>
            </a:r>
            <a:endParaRPr lang="es-CO" dirty="0"/>
          </a:p>
        </p:txBody>
      </p:sp>
      <p:sp>
        <p:nvSpPr>
          <p:cNvPr id="23" name="Rectángulo 22">
            <a:extLst>
              <a:ext uri="{FF2B5EF4-FFF2-40B4-BE49-F238E27FC236}">
                <a16:creationId xmlns:a16="http://schemas.microsoft.com/office/drawing/2014/main" id="{7666E8E0-B055-4B6A-A1FF-192EF6E918B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4" name="CuadroTexto 23">
            <a:extLst>
              <a:ext uri="{FF2B5EF4-FFF2-40B4-BE49-F238E27FC236}">
                <a16:creationId xmlns:a16="http://schemas.microsoft.com/office/drawing/2014/main" id="{65957D32-ADF7-47F2-8324-2C0A20325720}"/>
              </a:ext>
            </a:extLst>
          </p:cNvPr>
          <p:cNvSpPr txBox="1"/>
          <p:nvPr/>
        </p:nvSpPr>
        <p:spPr>
          <a:xfrm>
            <a:off x="4912581" y="6520419"/>
            <a:ext cx="6285842"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
        <p:nvSpPr>
          <p:cNvPr id="26" name="Rectángulo 25">
            <a:extLst>
              <a:ext uri="{FF2B5EF4-FFF2-40B4-BE49-F238E27FC236}">
                <a16:creationId xmlns:a16="http://schemas.microsoft.com/office/drawing/2014/main" id="{C31DBE7F-20D2-4A03-9E34-B26480FA5963}"/>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32" name="Imagen 31" descr="Fondos oscuros-01.png">
            <a:extLst>
              <a:ext uri="{FF2B5EF4-FFF2-40B4-BE49-F238E27FC236}">
                <a16:creationId xmlns:a16="http://schemas.microsoft.com/office/drawing/2014/main" id="{CA7BA587-BC72-4F7A-B8A0-DC9D4389AEE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33" name="CuadroTexto 32">
            <a:extLst>
              <a:ext uri="{FF2B5EF4-FFF2-40B4-BE49-F238E27FC236}">
                <a16:creationId xmlns:a16="http://schemas.microsoft.com/office/drawing/2014/main" id="{3ACE76EE-5D43-4C2F-A2A6-C7075253BD5E}"/>
              </a:ext>
            </a:extLst>
          </p:cNvPr>
          <p:cNvSpPr txBox="1"/>
          <p:nvPr/>
        </p:nvSpPr>
        <p:spPr>
          <a:xfrm>
            <a:off x="3440784" y="246800"/>
            <a:ext cx="8098845" cy="523220"/>
          </a:xfrm>
          <a:prstGeom prst="rect">
            <a:avLst/>
          </a:prstGeom>
          <a:noFill/>
        </p:spPr>
        <p:txBody>
          <a:bodyPr wrap="square" rtlCol="0">
            <a:spAutoFit/>
          </a:bodyPr>
          <a:lstStyle/>
          <a:p>
            <a:pPr algn="r"/>
            <a:r>
              <a:rPr lang="es-CO" sz="2800" b="1" dirty="0">
                <a:solidFill>
                  <a:schemeClr val="bg1"/>
                </a:solidFill>
              </a:rPr>
              <a:t>RESULTADO COMERCIALIZACIÓN CISA</a:t>
            </a:r>
          </a:p>
        </p:txBody>
      </p:sp>
    </p:spTree>
    <p:extLst>
      <p:ext uri="{BB962C8B-B14F-4D97-AF65-F5344CB8AC3E}">
        <p14:creationId xmlns:p14="http://schemas.microsoft.com/office/powerpoint/2010/main" val="36568355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p:cNvSpPr txBox="1"/>
          <p:nvPr/>
        </p:nvSpPr>
        <p:spPr>
          <a:xfrm>
            <a:off x="8371819" y="744381"/>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10" name="CuadroTexto 9"/>
          <p:cNvSpPr txBox="1"/>
          <p:nvPr/>
        </p:nvSpPr>
        <p:spPr>
          <a:xfrm>
            <a:off x="1752954" y="1696204"/>
            <a:ext cx="1573605" cy="830997"/>
          </a:xfrm>
          <a:prstGeom prst="rect">
            <a:avLst/>
          </a:prstGeom>
          <a:noFill/>
        </p:spPr>
        <p:txBody>
          <a:bodyPr wrap="square" rtlCol="0">
            <a:spAutoFit/>
          </a:bodyPr>
          <a:lstStyle/>
          <a:p>
            <a:pPr algn="just"/>
            <a:r>
              <a:rPr lang="es-CO" sz="1600" b="1" dirty="0">
                <a:solidFill>
                  <a:schemeClr val="accent1">
                    <a:lumMod val="75000"/>
                  </a:schemeClr>
                </a:solidFill>
              </a:rPr>
              <a:t>Inmuebles publicados  Disponible.</a:t>
            </a:r>
          </a:p>
        </p:txBody>
      </p:sp>
      <p:cxnSp>
        <p:nvCxnSpPr>
          <p:cNvPr id="15" name="Conector recto 14"/>
          <p:cNvCxnSpPr>
            <a:cxnSpLocks/>
          </p:cNvCxnSpPr>
          <p:nvPr/>
        </p:nvCxnSpPr>
        <p:spPr>
          <a:xfrm>
            <a:off x="3424236" y="1408022"/>
            <a:ext cx="0" cy="2124723"/>
          </a:xfrm>
          <a:prstGeom prst="line">
            <a:avLst/>
          </a:prstGeom>
        </p:spPr>
        <p:style>
          <a:lnRef idx="2">
            <a:schemeClr val="accent1"/>
          </a:lnRef>
          <a:fillRef idx="0">
            <a:schemeClr val="accent1"/>
          </a:fillRef>
          <a:effectRef idx="1">
            <a:schemeClr val="accent1"/>
          </a:effectRef>
          <a:fontRef idx="minor">
            <a:schemeClr val="tx1"/>
          </a:fontRef>
        </p:style>
      </p:cxnSp>
      <p:pic>
        <p:nvPicPr>
          <p:cNvPr id="5" name="Imagen 4">
            <a:extLst>
              <a:ext uri="{FF2B5EF4-FFF2-40B4-BE49-F238E27FC236}">
                <a16:creationId xmlns:a16="http://schemas.microsoft.com/office/drawing/2014/main" id="{A5C90F6A-B6CA-4B9C-AA0D-C1ED0D8A5340}"/>
              </a:ext>
            </a:extLst>
          </p:cNvPr>
          <p:cNvPicPr>
            <a:picLocks noChangeAspect="1"/>
          </p:cNvPicPr>
          <p:nvPr/>
        </p:nvPicPr>
        <p:blipFill>
          <a:blip r:embed="rId3"/>
          <a:stretch>
            <a:fillRect/>
          </a:stretch>
        </p:blipFill>
        <p:spPr>
          <a:xfrm>
            <a:off x="3619593" y="1355059"/>
            <a:ext cx="5108882" cy="2152176"/>
          </a:xfrm>
          <a:prstGeom prst="rect">
            <a:avLst/>
          </a:prstGeom>
        </p:spPr>
      </p:pic>
      <p:pic>
        <p:nvPicPr>
          <p:cNvPr id="3" name="Imagen 2">
            <a:extLst>
              <a:ext uri="{FF2B5EF4-FFF2-40B4-BE49-F238E27FC236}">
                <a16:creationId xmlns:a16="http://schemas.microsoft.com/office/drawing/2014/main" id="{D093DC6A-A388-4870-B325-CCD5A85D0C0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82903" y="3783030"/>
            <a:ext cx="3058567" cy="2747430"/>
          </a:xfrm>
          <a:prstGeom prst="rect">
            <a:avLst/>
          </a:prstGeom>
          <a:ln>
            <a:solidFill>
              <a:schemeClr val="tx1"/>
            </a:solidFill>
          </a:ln>
        </p:spPr>
      </p:pic>
      <p:pic>
        <p:nvPicPr>
          <p:cNvPr id="6" name="Imagen 5">
            <a:extLst>
              <a:ext uri="{FF2B5EF4-FFF2-40B4-BE49-F238E27FC236}">
                <a16:creationId xmlns:a16="http://schemas.microsoft.com/office/drawing/2014/main" id="{59210E21-035A-411F-9654-9D7010698CB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06595" y="3808362"/>
            <a:ext cx="3123025" cy="2722097"/>
          </a:xfrm>
          <a:prstGeom prst="rect">
            <a:avLst/>
          </a:prstGeom>
          <a:ln>
            <a:solidFill>
              <a:schemeClr val="tx1"/>
            </a:solidFill>
          </a:ln>
        </p:spPr>
      </p:pic>
      <p:sp>
        <p:nvSpPr>
          <p:cNvPr id="12" name="Rectángulo 11">
            <a:extLst>
              <a:ext uri="{FF2B5EF4-FFF2-40B4-BE49-F238E27FC236}">
                <a16:creationId xmlns:a16="http://schemas.microsoft.com/office/drawing/2014/main" id="{99398EF9-0528-4DAA-8499-C25E2E6441C8}"/>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E5B8AAF6-7736-42E3-B2D9-6751C911D9C6}"/>
              </a:ext>
            </a:extLst>
          </p:cNvPr>
          <p:cNvSpPr txBox="1"/>
          <p:nvPr/>
        </p:nvSpPr>
        <p:spPr>
          <a:xfrm>
            <a:off x="4017034" y="6520419"/>
            <a:ext cx="6285842"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16" name="Imagen 15" descr="Logo SAE-01.jpg">
            <a:extLst>
              <a:ext uri="{FF2B5EF4-FFF2-40B4-BE49-F238E27FC236}">
                <a16:creationId xmlns:a16="http://schemas.microsoft.com/office/drawing/2014/main" id="{09415C1A-8D64-4C13-BCA7-60BF97A5FBC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pic>
        <p:nvPicPr>
          <p:cNvPr id="17" name="Imagen 16">
            <a:extLst>
              <a:ext uri="{FF2B5EF4-FFF2-40B4-BE49-F238E27FC236}">
                <a16:creationId xmlns:a16="http://schemas.microsoft.com/office/drawing/2014/main" id="{81A07D55-F24D-44A8-9DF5-434D8E09E483}"/>
              </a:ext>
            </a:extLst>
          </p:cNvPr>
          <p:cNvPicPr/>
          <p:nvPr/>
        </p:nvPicPr>
        <p:blipFill>
          <a:blip r:embed="rId7"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18" name="Rectángulo 17">
            <a:extLst>
              <a:ext uri="{FF2B5EF4-FFF2-40B4-BE49-F238E27FC236}">
                <a16:creationId xmlns:a16="http://schemas.microsoft.com/office/drawing/2014/main" id="{178AC678-FAFF-4D05-9008-CA124E9C7C11}"/>
              </a:ext>
            </a:extLst>
          </p:cNvPr>
          <p:cNvSpPr/>
          <p:nvPr/>
        </p:nvSpPr>
        <p:spPr>
          <a:xfrm>
            <a:off x="3990381" y="902926"/>
            <a:ext cx="4314001" cy="369332"/>
          </a:xfrm>
          <a:prstGeom prst="rect">
            <a:avLst/>
          </a:prstGeom>
        </p:spPr>
        <p:txBody>
          <a:bodyPr wrap="none">
            <a:spAutoFit/>
          </a:bodyPr>
          <a:lstStyle/>
          <a:p>
            <a:r>
              <a:rPr lang="es-CO" b="1" dirty="0">
                <a:latin typeface="Arial Narrow" panose="020B0606020202030204" pitchFamily="34" charset="0"/>
              </a:rPr>
              <a:t>Estado portafolio de inmuebles (12 Feb. 2018)</a:t>
            </a:r>
            <a:endParaRPr lang="es-CO" dirty="0"/>
          </a:p>
        </p:txBody>
      </p:sp>
      <p:sp>
        <p:nvSpPr>
          <p:cNvPr id="14" name="Rectángulo 13">
            <a:extLst>
              <a:ext uri="{FF2B5EF4-FFF2-40B4-BE49-F238E27FC236}">
                <a16:creationId xmlns:a16="http://schemas.microsoft.com/office/drawing/2014/main" id="{20A2371A-8C8E-4B83-BEE0-69316E43DED5}"/>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CuadroTexto 18">
            <a:extLst>
              <a:ext uri="{FF2B5EF4-FFF2-40B4-BE49-F238E27FC236}">
                <a16:creationId xmlns:a16="http://schemas.microsoft.com/office/drawing/2014/main" id="{D825ACEE-3A9F-4935-BBE4-1054458D0EB9}"/>
              </a:ext>
            </a:extLst>
          </p:cNvPr>
          <p:cNvSpPr txBox="1"/>
          <p:nvPr/>
        </p:nvSpPr>
        <p:spPr>
          <a:xfrm>
            <a:off x="4912581" y="6520419"/>
            <a:ext cx="6285842"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
        <p:nvSpPr>
          <p:cNvPr id="20" name="Rectángulo 19">
            <a:extLst>
              <a:ext uri="{FF2B5EF4-FFF2-40B4-BE49-F238E27FC236}">
                <a16:creationId xmlns:a16="http://schemas.microsoft.com/office/drawing/2014/main" id="{E03EE6C2-51E7-4B2F-8FF0-4CD097BAA0DC}"/>
              </a:ext>
            </a:extLst>
          </p:cNvPr>
          <p:cNvSpPr/>
          <p:nvPr/>
        </p:nvSpPr>
        <p:spPr>
          <a:xfrm>
            <a:off x="0" y="0"/>
            <a:ext cx="12192000" cy="12331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21" name="Imagen 20" descr="Fondos oscuros-01.png">
            <a:extLst>
              <a:ext uri="{FF2B5EF4-FFF2-40B4-BE49-F238E27FC236}">
                <a16:creationId xmlns:a16="http://schemas.microsoft.com/office/drawing/2014/main" id="{70C2102D-96C2-4DB6-91F4-A063028C0E7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22" name="CuadroTexto 21">
            <a:extLst>
              <a:ext uri="{FF2B5EF4-FFF2-40B4-BE49-F238E27FC236}">
                <a16:creationId xmlns:a16="http://schemas.microsoft.com/office/drawing/2014/main" id="{5416EC70-B058-4B5A-9F49-632BC7C8E6A9}"/>
              </a:ext>
            </a:extLst>
          </p:cNvPr>
          <p:cNvSpPr txBox="1"/>
          <p:nvPr/>
        </p:nvSpPr>
        <p:spPr>
          <a:xfrm>
            <a:off x="3440784" y="246800"/>
            <a:ext cx="8098845" cy="954107"/>
          </a:xfrm>
          <a:prstGeom prst="rect">
            <a:avLst/>
          </a:prstGeom>
          <a:noFill/>
        </p:spPr>
        <p:txBody>
          <a:bodyPr wrap="square" rtlCol="0">
            <a:spAutoFit/>
          </a:bodyPr>
          <a:lstStyle/>
          <a:p>
            <a:pPr algn="r"/>
            <a:r>
              <a:rPr lang="es-CO" sz="2800" b="1" dirty="0">
                <a:solidFill>
                  <a:schemeClr val="bg1"/>
                </a:solidFill>
              </a:rPr>
              <a:t>ESTADO PORTAFOLIO DE INMUEBLES </a:t>
            </a:r>
          </a:p>
          <a:p>
            <a:pPr algn="r"/>
            <a:r>
              <a:rPr lang="es-CO" sz="2800" b="1" dirty="0">
                <a:solidFill>
                  <a:schemeClr val="bg1"/>
                </a:solidFill>
              </a:rPr>
              <a:t>(12 - FEB – 2018)</a:t>
            </a:r>
          </a:p>
        </p:txBody>
      </p:sp>
    </p:spTree>
    <p:extLst>
      <p:ext uri="{BB962C8B-B14F-4D97-AF65-F5344CB8AC3E}">
        <p14:creationId xmlns:p14="http://schemas.microsoft.com/office/powerpoint/2010/main" val="22934971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p:cNvSpPr txBox="1"/>
          <p:nvPr/>
        </p:nvSpPr>
        <p:spPr>
          <a:xfrm>
            <a:off x="8371819" y="744381"/>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12" name="CuadroTexto 11"/>
          <p:cNvSpPr txBox="1"/>
          <p:nvPr/>
        </p:nvSpPr>
        <p:spPr>
          <a:xfrm>
            <a:off x="2001970" y="2257310"/>
            <a:ext cx="1745055" cy="584775"/>
          </a:xfrm>
          <a:prstGeom prst="rect">
            <a:avLst/>
          </a:prstGeom>
          <a:noFill/>
        </p:spPr>
        <p:txBody>
          <a:bodyPr wrap="square" rtlCol="0">
            <a:spAutoFit/>
          </a:bodyPr>
          <a:lstStyle/>
          <a:p>
            <a:r>
              <a:rPr lang="es-CO" sz="1600" b="1" dirty="0">
                <a:solidFill>
                  <a:schemeClr val="accent1">
                    <a:lumMod val="75000"/>
                  </a:schemeClr>
                </a:solidFill>
              </a:rPr>
              <a:t>Inmuebles en proceso de Puja </a:t>
            </a:r>
          </a:p>
        </p:txBody>
      </p:sp>
      <p:cxnSp>
        <p:nvCxnSpPr>
          <p:cNvPr id="19" name="Conector recto 18"/>
          <p:cNvCxnSpPr>
            <a:cxnSpLocks/>
          </p:cNvCxnSpPr>
          <p:nvPr/>
        </p:nvCxnSpPr>
        <p:spPr>
          <a:xfrm>
            <a:off x="3747024" y="1448641"/>
            <a:ext cx="0" cy="1906028"/>
          </a:xfrm>
          <a:prstGeom prst="line">
            <a:avLst/>
          </a:prstGeom>
        </p:spPr>
        <p:style>
          <a:lnRef idx="2">
            <a:schemeClr val="accent1"/>
          </a:lnRef>
          <a:fillRef idx="0">
            <a:schemeClr val="accent1"/>
          </a:fillRef>
          <a:effectRef idx="1">
            <a:schemeClr val="accent1"/>
          </a:effectRef>
          <a:fontRef idx="minor">
            <a:schemeClr val="tx1"/>
          </a:fontRef>
        </p:style>
      </p:cxnSp>
      <p:pic>
        <p:nvPicPr>
          <p:cNvPr id="18" name="Imagen 17">
            <a:extLst>
              <a:ext uri="{FF2B5EF4-FFF2-40B4-BE49-F238E27FC236}">
                <a16:creationId xmlns:a16="http://schemas.microsoft.com/office/drawing/2014/main" id="{623D3CCF-5D97-4F35-8658-D147A76ECD1F}"/>
              </a:ext>
            </a:extLst>
          </p:cNvPr>
          <p:cNvPicPr>
            <a:picLocks noChangeAspect="1"/>
          </p:cNvPicPr>
          <p:nvPr/>
        </p:nvPicPr>
        <p:blipFill>
          <a:blip r:embed="rId3"/>
          <a:stretch>
            <a:fillRect/>
          </a:stretch>
        </p:blipFill>
        <p:spPr>
          <a:xfrm>
            <a:off x="4223623" y="1485974"/>
            <a:ext cx="5695153" cy="1870051"/>
          </a:xfrm>
          <a:prstGeom prst="rect">
            <a:avLst/>
          </a:prstGeom>
        </p:spPr>
      </p:pic>
      <p:sp>
        <p:nvSpPr>
          <p:cNvPr id="13" name="Rectángulo 12">
            <a:extLst>
              <a:ext uri="{FF2B5EF4-FFF2-40B4-BE49-F238E27FC236}">
                <a16:creationId xmlns:a16="http://schemas.microsoft.com/office/drawing/2014/main" id="{C3235491-2B43-42F1-AE1F-3E4441B53D11}"/>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9C4A927B-6699-4BEE-9145-496EF1D2B4DC}"/>
              </a:ext>
            </a:extLst>
          </p:cNvPr>
          <p:cNvSpPr txBox="1"/>
          <p:nvPr/>
        </p:nvSpPr>
        <p:spPr>
          <a:xfrm>
            <a:off x="4017034" y="6520419"/>
            <a:ext cx="6285842"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16" name="Imagen 15" descr="Logo SAE-01.jpg">
            <a:extLst>
              <a:ext uri="{FF2B5EF4-FFF2-40B4-BE49-F238E27FC236}">
                <a16:creationId xmlns:a16="http://schemas.microsoft.com/office/drawing/2014/main" id="{621E1E9D-6BA1-4E5D-ABE4-220E310208E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pic>
        <p:nvPicPr>
          <p:cNvPr id="17" name="Imagen 16">
            <a:extLst>
              <a:ext uri="{FF2B5EF4-FFF2-40B4-BE49-F238E27FC236}">
                <a16:creationId xmlns:a16="http://schemas.microsoft.com/office/drawing/2014/main" id="{7C1F6B76-B341-4960-ABBA-DA1D898C5CDC}"/>
              </a:ext>
            </a:extLst>
          </p:cNvPr>
          <p:cNvPicPr/>
          <p:nvPr/>
        </p:nvPicPr>
        <p:blipFill>
          <a:blip r:embed="rId5"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2" name="Rectángulo 1">
            <a:extLst>
              <a:ext uri="{FF2B5EF4-FFF2-40B4-BE49-F238E27FC236}">
                <a16:creationId xmlns:a16="http://schemas.microsoft.com/office/drawing/2014/main" id="{76800ACE-679A-40F9-926C-3B66186F1AB5}"/>
              </a:ext>
            </a:extLst>
          </p:cNvPr>
          <p:cNvSpPr/>
          <p:nvPr/>
        </p:nvSpPr>
        <p:spPr>
          <a:xfrm>
            <a:off x="3989945" y="944282"/>
            <a:ext cx="4314001" cy="369332"/>
          </a:xfrm>
          <a:prstGeom prst="rect">
            <a:avLst/>
          </a:prstGeom>
        </p:spPr>
        <p:txBody>
          <a:bodyPr wrap="none">
            <a:spAutoFit/>
          </a:bodyPr>
          <a:lstStyle/>
          <a:p>
            <a:r>
              <a:rPr lang="es-CO" b="1" dirty="0">
                <a:latin typeface="Arial Narrow" panose="020B0606020202030204" pitchFamily="34" charset="0"/>
              </a:rPr>
              <a:t>Estado portafolio de inmuebles (12 Feb. 2018)</a:t>
            </a:r>
            <a:endParaRPr lang="es-CO" dirty="0"/>
          </a:p>
        </p:txBody>
      </p:sp>
      <p:sp>
        <p:nvSpPr>
          <p:cNvPr id="14" name="Rectángulo 13">
            <a:extLst>
              <a:ext uri="{FF2B5EF4-FFF2-40B4-BE49-F238E27FC236}">
                <a16:creationId xmlns:a16="http://schemas.microsoft.com/office/drawing/2014/main" id="{D143EBD6-F8D7-4BA1-B64F-7B7E7801D885}"/>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B8325D66-A0CF-440F-9260-6F83A3A82457}"/>
              </a:ext>
            </a:extLst>
          </p:cNvPr>
          <p:cNvSpPr txBox="1"/>
          <p:nvPr/>
        </p:nvSpPr>
        <p:spPr>
          <a:xfrm>
            <a:off x="4912581" y="6520419"/>
            <a:ext cx="6285842"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
        <p:nvSpPr>
          <p:cNvPr id="21" name="Rectángulo 20">
            <a:extLst>
              <a:ext uri="{FF2B5EF4-FFF2-40B4-BE49-F238E27FC236}">
                <a16:creationId xmlns:a16="http://schemas.microsoft.com/office/drawing/2014/main" id="{3BE4C554-72FA-4DC3-A770-0FFF82E495E6}"/>
              </a:ext>
            </a:extLst>
          </p:cNvPr>
          <p:cNvSpPr/>
          <p:nvPr/>
        </p:nvSpPr>
        <p:spPr>
          <a:xfrm>
            <a:off x="0" y="0"/>
            <a:ext cx="12192000" cy="12331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22" name="Imagen 21" descr="Fondos oscuros-01.png">
            <a:extLst>
              <a:ext uri="{FF2B5EF4-FFF2-40B4-BE49-F238E27FC236}">
                <a16:creationId xmlns:a16="http://schemas.microsoft.com/office/drawing/2014/main" id="{1781FAC3-329A-464D-8DFF-8B1F4BF5F5F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23" name="CuadroTexto 22">
            <a:extLst>
              <a:ext uri="{FF2B5EF4-FFF2-40B4-BE49-F238E27FC236}">
                <a16:creationId xmlns:a16="http://schemas.microsoft.com/office/drawing/2014/main" id="{B816F6C5-C6BC-4A45-9427-ED71AEA9AD4C}"/>
              </a:ext>
            </a:extLst>
          </p:cNvPr>
          <p:cNvSpPr txBox="1"/>
          <p:nvPr/>
        </p:nvSpPr>
        <p:spPr>
          <a:xfrm>
            <a:off x="3440784" y="246800"/>
            <a:ext cx="8098845" cy="954107"/>
          </a:xfrm>
          <a:prstGeom prst="rect">
            <a:avLst/>
          </a:prstGeom>
          <a:noFill/>
        </p:spPr>
        <p:txBody>
          <a:bodyPr wrap="square" rtlCol="0">
            <a:spAutoFit/>
          </a:bodyPr>
          <a:lstStyle/>
          <a:p>
            <a:pPr algn="r"/>
            <a:r>
              <a:rPr lang="es-CO" sz="2800" b="1" dirty="0">
                <a:solidFill>
                  <a:schemeClr val="bg1"/>
                </a:solidFill>
              </a:rPr>
              <a:t>ESTADO PORTAFOLIO DE INMUEBLES </a:t>
            </a:r>
          </a:p>
          <a:p>
            <a:pPr algn="r"/>
            <a:r>
              <a:rPr lang="es-CO" sz="2800" b="1" dirty="0">
                <a:solidFill>
                  <a:schemeClr val="bg1"/>
                </a:solidFill>
              </a:rPr>
              <a:t>(12 - FEB – 2018)</a:t>
            </a:r>
          </a:p>
        </p:txBody>
      </p:sp>
      <p:pic>
        <p:nvPicPr>
          <p:cNvPr id="24" name="Imagen 23">
            <a:extLst>
              <a:ext uri="{FF2B5EF4-FFF2-40B4-BE49-F238E27FC236}">
                <a16:creationId xmlns:a16="http://schemas.microsoft.com/office/drawing/2014/main" id="{3EE33DF2-690E-4DA4-8A59-21CD142C3E37}"/>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768495" y="3917092"/>
            <a:ext cx="3223022" cy="2396265"/>
          </a:xfrm>
          <a:prstGeom prst="rect">
            <a:avLst/>
          </a:prstGeom>
          <a:ln>
            <a:solidFill>
              <a:schemeClr val="tx1"/>
            </a:solidFill>
          </a:ln>
        </p:spPr>
      </p:pic>
      <p:pic>
        <p:nvPicPr>
          <p:cNvPr id="25" name="Imagen 24">
            <a:extLst>
              <a:ext uri="{FF2B5EF4-FFF2-40B4-BE49-F238E27FC236}">
                <a16:creationId xmlns:a16="http://schemas.microsoft.com/office/drawing/2014/main" id="{4F0AACDA-5CD6-48E3-AA74-44689A91BE7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5400000">
            <a:off x="5169085" y="4094733"/>
            <a:ext cx="2428879" cy="2008374"/>
          </a:xfrm>
          <a:prstGeom prst="rect">
            <a:avLst/>
          </a:prstGeom>
          <a:ln>
            <a:solidFill>
              <a:schemeClr val="tx1"/>
            </a:solidFill>
          </a:ln>
        </p:spPr>
      </p:pic>
      <p:pic>
        <p:nvPicPr>
          <p:cNvPr id="26" name="Imagen 25">
            <a:extLst>
              <a:ext uri="{FF2B5EF4-FFF2-40B4-BE49-F238E27FC236}">
                <a16:creationId xmlns:a16="http://schemas.microsoft.com/office/drawing/2014/main" id="{34B0FA5D-42E5-44CC-B3E7-606FEAD111D8}"/>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7616747" y="3890783"/>
            <a:ext cx="2994421" cy="2400300"/>
          </a:xfrm>
          <a:prstGeom prst="rect">
            <a:avLst/>
          </a:prstGeom>
          <a:ln>
            <a:solidFill>
              <a:schemeClr val="tx1"/>
            </a:solidFill>
          </a:ln>
        </p:spPr>
      </p:pic>
    </p:spTree>
    <p:extLst>
      <p:ext uri="{BB962C8B-B14F-4D97-AF65-F5344CB8AC3E}">
        <p14:creationId xmlns:p14="http://schemas.microsoft.com/office/powerpoint/2010/main" val="19898662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p:cNvSpPr txBox="1"/>
          <p:nvPr/>
        </p:nvSpPr>
        <p:spPr>
          <a:xfrm>
            <a:off x="8371819" y="744381"/>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12" name="CuadroTexto 11"/>
          <p:cNvSpPr txBox="1"/>
          <p:nvPr/>
        </p:nvSpPr>
        <p:spPr>
          <a:xfrm>
            <a:off x="1700371" y="3334925"/>
            <a:ext cx="1745055" cy="1077218"/>
          </a:xfrm>
          <a:prstGeom prst="rect">
            <a:avLst/>
          </a:prstGeom>
          <a:noFill/>
        </p:spPr>
        <p:txBody>
          <a:bodyPr wrap="square" rtlCol="0">
            <a:spAutoFit/>
          </a:bodyPr>
          <a:lstStyle/>
          <a:p>
            <a:r>
              <a:rPr lang="es-CO" sz="1600" b="1" dirty="0">
                <a:solidFill>
                  <a:schemeClr val="accent1">
                    <a:lumMod val="75000"/>
                  </a:schemeClr>
                </a:solidFill>
              </a:rPr>
              <a:t>Estado Recaudos Inmuebles en proceso de formalización</a:t>
            </a:r>
          </a:p>
        </p:txBody>
      </p:sp>
      <p:cxnSp>
        <p:nvCxnSpPr>
          <p:cNvPr id="19" name="Conector recto 18"/>
          <p:cNvCxnSpPr>
            <a:cxnSpLocks/>
          </p:cNvCxnSpPr>
          <p:nvPr/>
        </p:nvCxnSpPr>
        <p:spPr>
          <a:xfrm>
            <a:off x="3450149" y="1005991"/>
            <a:ext cx="0" cy="5233298"/>
          </a:xfrm>
          <a:prstGeom prst="line">
            <a:avLst/>
          </a:prstGeom>
        </p:spPr>
        <p:style>
          <a:lnRef idx="2">
            <a:schemeClr val="accent1"/>
          </a:lnRef>
          <a:fillRef idx="0">
            <a:schemeClr val="accent1"/>
          </a:fillRef>
          <a:effectRef idx="1">
            <a:schemeClr val="accent1"/>
          </a:effectRef>
          <a:fontRef idx="minor">
            <a:schemeClr val="tx1"/>
          </a:fontRef>
        </p:style>
      </p:cxnSp>
      <p:pic>
        <p:nvPicPr>
          <p:cNvPr id="16" name="Imagen 15">
            <a:extLst>
              <a:ext uri="{FF2B5EF4-FFF2-40B4-BE49-F238E27FC236}">
                <a16:creationId xmlns:a16="http://schemas.microsoft.com/office/drawing/2014/main" id="{556221C0-1E9A-462F-A652-18914A2E0C5A}"/>
              </a:ext>
            </a:extLst>
          </p:cNvPr>
          <p:cNvPicPr>
            <a:picLocks noChangeAspect="1"/>
          </p:cNvPicPr>
          <p:nvPr/>
        </p:nvPicPr>
        <p:blipFill>
          <a:blip r:embed="rId3"/>
          <a:stretch>
            <a:fillRect/>
          </a:stretch>
        </p:blipFill>
        <p:spPr>
          <a:xfrm>
            <a:off x="3655618" y="1370504"/>
            <a:ext cx="6835364" cy="1634787"/>
          </a:xfrm>
          <a:prstGeom prst="rect">
            <a:avLst/>
          </a:prstGeom>
        </p:spPr>
      </p:pic>
      <p:pic>
        <p:nvPicPr>
          <p:cNvPr id="2" name="Imagen 1">
            <a:extLst>
              <a:ext uri="{FF2B5EF4-FFF2-40B4-BE49-F238E27FC236}">
                <a16:creationId xmlns:a16="http://schemas.microsoft.com/office/drawing/2014/main" id="{1C29E29F-0F16-4894-8262-815A5B914B34}"/>
              </a:ext>
            </a:extLst>
          </p:cNvPr>
          <p:cNvPicPr>
            <a:picLocks noChangeAspect="1"/>
          </p:cNvPicPr>
          <p:nvPr/>
        </p:nvPicPr>
        <p:blipFill>
          <a:blip r:embed="rId4"/>
          <a:stretch>
            <a:fillRect/>
          </a:stretch>
        </p:blipFill>
        <p:spPr>
          <a:xfrm>
            <a:off x="3836816" y="3450673"/>
            <a:ext cx="4978863" cy="2987317"/>
          </a:xfrm>
          <a:prstGeom prst="rect">
            <a:avLst/>
          </a:prstGeom>
        </p:spPr>
      </p:pic>
      <p:sp>
        <p:nvSpPr>
          <p:cNvPr id="6" name="CuadroTexto 5">
            <a:extLst>
              <a:ext uri="{FF2B5EF4-FFF2-40B4-BE49-F238E27FC236}">
                <a16:creationId xmlns:a16="http://schemas.microsoft.com/office/drawing/2014/main" id="{174E9901-C965-4BD5-B13D-6DFD91E38497}"/>
              </a:ext>
            </a:extLst>
          </p:cNvPr>
          <p:cNvSpPr txBox="1"/>
          <p:nvPr/>
        </p:nvSpPr>
        <p:spPr>
          <a:xfrm>
            <a:off x="9061364" y="4412144"/>
            <a:ext cx="1429618" cy="954107"/>
          </a:xfrm>
          <a:prstGeom prst="rect">
            <a:avLst/>
          </a:prstGeom>
          <a:noFill/>
        </p:spPr>
        <p:txBody>
          <a:bodyPr wrap="square" rtlCol="0">
            <a:spAutoFit/>
          </a:bodyPr>
          <a:lstStyle>
            <a:defPPr>
              <a:defRPr lang="es-ES"/>
            </a:defPPr>
            <a:lvl1pPr>
              <a:defRPr sz="1400" b="1">
                <a:solidFill>
                  <a:schemeClr val="accent1">
                    <a:lumMod val="75000"/>
                  </a:schemeClr>
                </a:solidFill>
              </a:defRPr>
            </a:lvl1pPr>
          </a:lstStyle>
          <a:p>
            <a:r>
              <a:rPr lang="es-ES" b="0" dirty="0"/>
              <a:t>Se proyecta recaudar el 66% en el primer semestre 2018</a:t>
            </a:r>
            <a:endParaRPr lang="es-CO" b="0" dirty="0"/>
          </a:p>
        </p:txBody>
      </p:sp>
      <p:sp>
        <p:nvSpPr>
          <p:cNvPr id="11" name="Rectángulo 10">
            <a:extLst>
              <a:ext uri="{FF2B5EF4-FFF2-40B4-BE49-F238E27FC236}">
                <a16:creationId xmlns:a16="http://schemas.microsoft.com/office/drawing/2014/main" id="{41D10248-4C4B-4964-A8DE-DD25B0C2CA7A}"/>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E0D678E0-A76B-4FF4-9AE4-BFC72EEBCFC9}"/>
              </a:ext>
            </a:extLst>
          </p:cNvPr>
          <p:cNvSpPr txBox="1"/>
          <p:nvPr/>
        </p:nvSpPr>
        <p:spPr>
          <a:xfrm>
            <a:off x="4017034" y="6520419"/>
            <a:ext cx="6285842"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15" name="Imagen 14" descr="Logo SAE-01.jpg">
            <a:extLst>
              <a:ext uri="{FF2B5EF4-FFF2-40B4-BE49-F238E27FC236}">
                <a16:creationId xmlns:a16="http://schemas.microsoft.com/office/drawing/2014/main" id="{45179BA8-122F-4D97-B8CD-FB1B657D1A0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pic>
        <p:nvPicPr>
          <p:cNvPr id="17" name="Imagen 16">
            <a:extLst>
              <a:ext uri="{FF2B5EF4-FFF2-40B4-BE49-F238E27FC236}">
                <a16:creationId xmlns:a16="http://schemas.microsoft.com/office/drawing/2014/main" id="{ED822324-BF41-4AB4-954B-23C802E71856}"/>
              </a:ext>
            </a:extLst>
          </p:cNvPr>
          <p:cNvPicPr/>
          <p:nvPr/>
        </p:nvPicPr>
        <p:blipFill>
          <a:blip r:embed="rId6"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3" name="Rectángulo 2">
            <a:extLst>
              <a:ext uri="{FF2B5EF4-FFF2-40B4-BE49-F238E27FC236}">
                <a16:creationId xmlns:a16="http://schemas.microsoft.com/office/drawing/2014/main" id="{B55B89FC-0EDF-419A-8D19-5F6BEC5B1C2F}"/>
              </a:ext>
            </a:extLst>
          </p:cNvPr>
          <p:cNvSpPr/>
          <p:nvPr/>
        </p:nvSpPr>
        <p:spPr>
          <a:xfrm>
            <a:off x="4164087" y="836228"/>
            <a:ext cx="4314001" cy="369332"/>
          </a:xfrm>
          <a:prstGeom prst="rect">
            <a:avLst/>
          </a:prstGeom>
        </p:spPr>
        <p:txBody>
          <a:bodyPr wrap="none">
            <a:spAutoFit/>
          </a:bodyPr>
          <a:lstStyle/>
          <a:p>
            <a:r>
              <a:rPr lang="es-CO" b="1" dirty="0">
                <a:latin typeface="Arial Narrow" panose="020B0606020202030204" pitchFamily="34" charset="0"/>
              </a:rPr>
              <a:t>Estado portafolio de inmuebles (12 Feb. 2018)</a:t>
            </a:r>
            <a:endParaRPr lang="es-CO" dirty="0"/>
          </a:p>
        </p:txBody>
      </p:sp>
      <p:sp>
        <p:nvSpPr>
          <p:cNvPr id="14" name="Rectángulo 13">
            <a:extLst>
              <a:ext uri="{FF2B5EF4-FFF2-40B4-BE49-F238E27FC236}">
                <a16:creationId xmlns:a16="http://schemas.microsoft.com/office/drawing/2014/main" id="{B86F1983-020D-4417-B947-130DAAEAE93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0FD20A18-AC6B-4B45-AA2C-318CF9280E14}"/>
              </a:ext>
            </a:extLst>
          </p:cNvPr>
          <p:cNvSpPr txBox="1"/>
          <p:nvPr/>
        </p:nvSpPr>
        <p:spPr>
          <a:xfrm>
            <a:off x="4912581" y="6520419"/>
            <a:ext cx="6285842"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
        <p:nvSpPr>
          <p:cNvPr id="20" name="Rectángulo 19">
            <a:extLst>
              <a:ext uri="{FF2B5EF4-FFF2-40B4-BE49-F238E27FC236}">
                <a16:creationId xmlns:a16="http://schemas.microsoft.com/office/drawing/2014/main" id="{424FC600-BECB-4FF7-9538-92ADDB13042E}"/>
              </a:ext>
            </a:extLst>
          </p:cNvPr>
          <p:cNvSpPr/>
          <p:nvPr/>
        </p:nvSpPr>
        <p:spPr>
          <a:xfrm>
            <a:off x="0" y="0"/>
            <a:ext cx="12192000" cy="12331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21" name="Imagen 20" descr="Fondos oscuros-01.png">
            <a:extLst>
              <a:ext uri="{FF2B5EF4-FFF2-40B4-BE49-F238E27FC236}">
                <a16:creationId xmlns:a16="http://schemas.microsoft.com/office/drawing/2014/main" id="{0528F33B-A966-47A5-9BA0-03829970324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22" name="CuadroTexto 21">
            <a:extLst>
              <a:ext uri="{FF2B5EF4-FFF2-40B4-BE49-F238E27FC236}">
                <a16:creationId xmlns:a16="http://schemas.microsoft.com/office/drawing/2014/main" id="{10B0DCB9-7115-43B4-872D-E9CAAC9206DB}"/>
              </a:ext>
            </a:extLst>
          </p:cNvPr>
          <p:cNvSpPr txBox="1"/>
          <p:nvPr/>
        </p:nvSpPr>
        <p:spPr>
          <a:xfrm>
            <a:off x="3440784" y="246800"/>
            <a:ext cx="8098845" cy="954107"/>
          </a:xfrm>
          <a:prstGeom prst="rect">
            <a:avLst/>
          </a:prstGeom>
          <a:noFill/>
        </p:spPr>
        <p:txBody>
          <a:bodyPr wrap="square" rtlCol="0">
            <a:spAutoFit/>
          </a:bodyPr>
          <a:lstStyle/>
          <a:p>
            <a:pPr algn="r"/>
            <a:r>
              <a:rPr lang="es-CO" sz="2800" b="1" dirty="0">
                <a:solidFill>
                  <a:schemeClr val="bg1"/>
                </a:solidFill>
              </a:rPr>
              <a:t>ESTADO PORTAFOLIO DE INMUEBLES </a:t>
            </a:r>
          </a:p>
          <a:p>
            <a:pPr algn="r"/>
            <a:r>
              <a:rPr lang="es-CO" sz="2800" b="1" dirty="0">
                <a:solidFill>
                  <a:schemeClr val="bg1"/>
                </a:solidFill>
              </a:rPr>
              <a:t>(12 - FEB – 2018)</a:t>
            </a:r>
          </a:p>
        </p:txBody>
      </p:sp>
    </p:spTree>
    <p:extLst>
      <p:ext uri="{BB962C8B-B14F-4D97-AF65-F5344CB8AC3E}">
        <p14:creationId xmlns:p14="http://schemas.microsoft.com/office/powerpoint/2010/main" val="32355195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8314437" y="777565"/>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30" name="CuadroTexto 29"/>
          <p:cNvSpPr txBox="1"/>
          <p:nvPr/>
        </p:nvSpPr>
        <p:spPr>
          <a:xfrm>
            <a:off x="1777338" y="1428960"/>
            <a:ext cx="6019028" cy="1815882"/>
          </a:xfrm>
          <a:prstGeom prst="rect">
            <a:avLst/>
          </a:prstGeom>
          <a:noFill/>
        </p:spPr>
        <p:txBody>
          <a:bodyPr wrap="square" rtlCol="0">
            <a:spAutoFit/>
          </a:bodyPr>
          <a:lstStyle/>
          <a:p>
            <a:r>
              <a:rPr lang="es-CO" sz="1600" b="1" dirty="0">
                <a:solidFill>
                  <a:schemeClr val="accent1">
                    <a:lumMod val="75000"/>
                  </a:schemeClr>
                </a:solidFill>
                <a:latin typeface="Arial Narrow" panose="020B0606020202030204" pitchFamily="34" charset="0"/>
              </a:rPr>
              <a:t>Antecedentes:</a:t>
            </a:r>
          </a:p>
          <a:p>
            <a:r>
              <a:rPr lang="es-CO" sz="1600" dirty="0">
                <a:solidFill>
                  <a:schemeClr val="accent1">
                    <a:lumMod val="75000"/>
                  </a:schemeClr>
                </a:solidFill>
                <a:latin typeface="Arial Narrow" panose="020B0606020202030204" pitchFamily="34" charset="0"/>
              </a:rPr>
              <a:t>Predio comprendido por dos lotes</a:t>
            </a:r>
          </a:p>
          <a:p>
            <a:r>
              <a:rPr lang="es-CO" sz="1600" dirty="0">
                <a:solidFill>
                  <a:schemeClr val="accent1">
                    <a:lumMod val="75000"/>
                  </a:schemeClr>
                </a:solidFill>
                <a:latin typeface="Arial Narrow" panose="020B0606020202030204" pitchFamily="34" charset="0"/>
              </a:rPr>
              <a:t>Barrio la Cabrera en la ciudad de Bogotá D.C.</a:t>
            </a:r>
          </a:p>
          <a:p>
            <a:r>
              <a:rPr lang="es-CO" sz="1600" dirty="0">
                <a:solidFill>
                  <a:schemeClr val="accent1">
                    <a:lumMod val="75000"/>
                  </a:schemeClr>
                </a:solidFill>
                <a:latin typeface="Arial Narrow" panose="020B0606020202030204" pitchFamily="34" charset="0"/>
              </a:rPr>
              <a:t>Área de Terreno 5.145 metros cuadrados.</a:t>
            </a:r>
          </a:p>
          <a:p>
            <a:r>
              <a:rPr lang="es-ES" sz="1600" dirty="0">
                <a:solidFill>
                  <a:schemeClr val="accent1">
                    <a:lumMod val="75000"/>
                  </a:schemeClr>
                </a:solidFill>
                <a:latin typeface="Arial Narrow" panose="020B0606020202030204" pitchFamily="34" charset="0"/>
              </a:rPr>
              <a:t>Fecha vencimiento avaluó comercial: 23 de agosto de 2018</a:t>
            </a:r>
            <a:endParaRPr lang="es-CO" sz="1600" dirty="0">
              <a:solidFill>
                <a:schemeClr val="accent1">
                  <a:lumMod val="75000"/>
                </a:schemeClr>
              </a:solidFill>
              <a:latin typeface="Arial Narrow" panose="020B0606020202030204" pitchFamily="34" charset="0"/>
            </a:endParaRPr>
          </a:p>
          <a:p>
            <a:r>
              <a:rPr lang="es-ES" sz="1600" dirty="0">
                <a:solidFill>
                  <a:schemeClr val="accent1">
                    <a:lumMod val="75000"/>
                  </a:schemeClr>
                </a:solidFill>
                <a:latin typeface="Arial Narrow" panose="020B0606020202030204" pitchFamily="34" charset="0"/>
              </a:rPr>
              <a:t>Valor avaluó comercial $49.678,9</a:t>
            </a:r>
            <a:endParaRPr lang="es-CO" sz="1600" dirty="0">
              <a:solidFill>
                <a:schemeClr val="accent1">
                  <a:lumMod val="75000"/>
                </a:schemeClr>
              </a:solidFill>
              <a:latin typeface="Arial Narrow" panose="020B0606020202030204" pitchFamily="34" charset="0"/>
            </a:endParaRPr>
          </a:p>
          <a:p>
            <a:r>
              <a:rPr lang="es-CO" sz="1600" dirty="0">
                <a:solidFill>
                  <a:schemeClr val="accent1">
                    <a:lumMod val="75000"/>
                  </a:schemeClr>
                </a:solidFill>
                <a:latin typeface="Arial Narrow" panose="020B0606020202030204" pitchFamily="34" charset="0"/>
              </a:rPr>
              <a:t>Valor Base de venta: $50.000</a:t>
            </a:r>
          </a:p>
        </p:txBody>
      </p:sp>
      <p:pic>
        <p:nvPicPr>
          <p:cNvPr id="12" name="Imagen 1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53314" y="1819373"/>
            <a:ext cx="3745109" cy="4246729"/>
          </a:xfrm>
          <a:prstGeom prst="rect">
            <a:avLst/>
          </a:prstGeom>
          <a:ln>
            <a:solidFill>
              <a:schemeClr val="accent2">
                <a:lumMod val="50000"/>
              </a:schemeClr>
            </a:solidFill>
          </a:ln>
        </p:spPr>
      </p:pic>
      <p:sp>
        <p:nvSpPr>
          <p:cNvPr id="33" name="CuadroTexto 32"/>
          <p:cNvSpPr txBox="1"/>
          <p:nvPr/>
        </p:nvSpPr>
        <p:spPr>
          <a:xfrm>
            <a:off x="1640681" y="4025629"/>
            <a:ext cx="5812632" cy="1569660"/>
          </a:xfrm>
          <a:prstGeom prst="rect">
            <a:avLst/>
          </a:prstGeom>
          <a:noFill/>
        </p:spPr>
        <p:txBody>
          <a:bodyPr wrap="square" rtlCol="0">
            <a:spAutoFit/>
          </a:bodyPr>
          <a:lstStyle>
            <a:defPPr>
              <a:defRPr lang="es-ES"/>
            </a:defPPr>
            <a:lvl1pPr>
              <a:defRPr sz="1600" b="1">
                <a:solidFill>
                  <a:schemeClr val="accent1">
                    <a:lumMod val="75000"/>
                  </a:schemeClr>
                </a:solidFill>
                <a:latin typeface="Arial Narrow" panose="020B0606020202030204" pitchFamily="34" charset="0"/>
              </a:defRPr>
            </a:lvl1pPr>
          </a:lstStyle>
          <a:p>
            <a:r>
              <a:rPr lang="es-CO" dirty="0"/>
              <a:t>Proceso de venta adelantado con la Embajada de China</a:t>
            </a:r>
          </a:p>
          <a:p>
            <a:r>
              <a:rPr lang="es-ES" b="0" dirty="0"/>
              <a:t>26/01/2018: Firma promesa de compraventa.</a:t>
            </a:r>
          </a:p>
          <a:p>
            <a:r>
              <a:rPr lang="es-ES" b="0" dirty="0"/>
              <a:t>07/02/2018: Pago del 20% del valor de venta ($</a:t>
            </a:r>
            <a:r>
              <a:rPr lang="es-CO" b="0" dirty="0"/>
              <a:t>9.967.890.730)</a:t>
            </a:r>
            <a:r>
              <a:rPr lang="es-ES" b="0" dirty="0"/>
              <a:t>. </a:t>
            </a:r>
          </a:p>
          <a:p>
            <a:r>
              <a:rPr lang="es-ES" b="0" dirty="0"/>
              <a:t>09/03/2018: Plazo para efectuar el pago del 80% del valor de venta ($</a:t>
            </a:r>
            <a:r>
              <a:rPr lang="es-CO" b="0" dirty="0"/>
              <a:t>39.871.562.920) </a:t>
            </a:r>
            <a:r>
              <a:rPr lang="es-ES" b="0" dirty="0"/>
              <a:t> </a:t>
            </a:r>
          </a:p>
          <a:p>
            <a:r>
              <a:rPr lang="es-ES" b="0" dirty="0"/>
              <a:t>09/03/2018: Fecha para la firma de la escritura de compraventa </a:t>
            </a:r>
          </a:p>
        </p:txBody>
      </p:sp>
      <p:sp>
        <p:nvSpPr>
          <p:cNvPr id="10" name="Rectángulo 9">
            <a:extLst>
              <a:ext uri="{FF2B5EF4-FFF2-40B4-BE49-F238E27FC236}">
                <a16:creationId xmlns:a16="http://schemas.microsoft.com/office/drawing/2014/main" id="{F0A68963-3934-42A4-ABB5-B86BE04E2FC2}"/>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5FE03567-8AAE-4B20-A90B-3C39BB67F0C3}"/>
              </a:ext>
            </a:extLst>
          </p:cNvPr>
          <p:cNvSpPr txBox="1"/>
          <p:nvPr/>
        </p:nvSpPr>
        <p:spPr>
          <a:xfrm>
            <a:off x="4017034" y="6520419"/>
            <a:ext cx="6285842"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13" name="Imagen 12" descr="Logo SAE-01.jpg">
            <a:extLst>
              <a:ext uri="{FF2B5EF4-FFF2-40B4-BE49-F238E27FC236}">
                <a16:creationId xmlns:a16="http://schemas.microsoft.com/office/drawing/2014/main" id="{1C73729A-121D-40B1-BB6E-560A5AA6850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pic>
        <p:nvPicPr>
          <p:cNvPr id="14" name="Imagen 13">
            <a:extLst>
              <a:ext uri="{FF2B5EF4-FFF2-40B4-BE49-F238E27FC236}">
                <a16:creationId xmlns:a16="http://schemas.microsoft.com/office/drawing/2014/main" id="{6DC604CB-6159-43FB-A243-9561747948B2}"/>
              </a:ext>
            </a:extLst>
          </p:cNvPr>
          <p:cNvPicPr/>
          <p:nvPr/>
        </p:nvPicPr>
        <p:blipFill>
          <a:blip r:embed="rId5" cstate="email">
            <a:extLst>
              <a:ext uri="{28A0092B-C50C-407E-A947-70E740481C1C}">
                <a14:useLocalDpi xmlns:a14="http://schemas.microsoft.com/office/drawing/2010/main"/>
              </a:ext>
            </a:extLst>
          </a:blip>
          <a:stretch>
            <a:fillRect/>
          </a:stretch>
        </p:blipFill>
        <p:spPr>
          <a:xfrm>
            <a:off x="5797233" y="23596"/>
            <a:ext cx="4813935" cy="1165860"/>
          </a:xfrm>
          <a:prstGeom prst="rect">
            <a:avLst/>
          </a:prstGeom>
        </p:spPr>
      </p:pic>
      <p:sp>
        <p:nvSpPr>
          <p:cNvPr id="2" name="Rectángulo 1">
            <a:extLst>
              <a:ext uri="{FF2B5EF4-FFF2-40B4-BE49-F238E27FC236}">
                <a16:creationId xmlns:a16="http://schemas.microsoft.com/office/drawing/2014/main" id="{A05EC265-6B29-4C86-9B0B-3658F6717FAB}"/>
              </a:ext>
            </a:extLst>
          </p:cNvPr>
          <p:cNvSpPr/>
          <p:nvPr/>
        </p:nvSpPr>
        <p:spPr>
          <a:xfrm>
            <a:off x="4216840" y="908370"/>
            <a:ext cx="4097597" cy="369332"/>
          </a:xfrm>
          <a:prstGeom prst="rect">
            <a:avLst/>
          </a:prstGeom>
        </p:spPr>
        <p:txBody>
          <a:bodyPr wrap="none">
            <a:spAutoFit/>
          </a:bodyPr>
          <a:lstStyle/>
          <a:p>
            <a:r>
              <a:rPr lang="es-CO" b="1" dirty="0">
                <a:latin typeface="Arial Narrow" panose="020B0606020202030204" pitchFamily="34" charset="0"/>
              </a:rPr>
              <a:t>Proceso de comercialización - Casa Gacha </a:t>
            </a:r>
            <a:endParaRPr lang="es-CO" dirty="0"/>
          </a:p>
        </p:txBody>
      </p:sp>
      <p:sp>
        <p:nvSpPr>
          <p:cNvPr id="16" name="Rectángulo 15">
            <a:extLst>
              <a:ext uri="{FF2B5EF4-FFF2-40B4-BE49-F238E27FC236}">
                <a16:creationId xmlns:a16="http://schemas.microsoft.com/office/drawing/2014/main" id="{CF327E6E-54B6-4405-B295-BCEFBE02AF64}"/>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E83DCE74-18F7-437B-8D1F-88FF14138528}"/>
              </a:ext>
            </a:extLst>
          </p:cNvPr>
          <p:cNvSpPr txBox="1"/>
          <p:nvPr/>
        </p:nvSpPr>
        <p:spPr>
          <a:xfrm>
            <a:off x="4912581" y="6520419"/>
            <a:ext cx="6285842"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
        <p:nvSpPr>
          <p:cNvPr id="18" name="Rectángulo 17">
            <a:extLst>
              <a:ext uri="{FF2B5EF4-FFF2-40B4-BE49-F238E27FC236}">
                <a16:creationId xmlns:a16="http://schemas.microsoft.com/office/drawing/2014/main" id="{39832E30-F46F-4DF9-A91E-257688340158}"/>
              </a:ext>
            </a:extLst>
          </p:cNvPr>
          <p:cNvSpPr/>
          <p:nvPr/>
        </p:nvSpPr>
        <p:spPr>
          <a:xfrm>
            <a:off x="0" y="0"/>
            <a:ext cx="12192000" cy="12331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9" name="Imagen 18" descr="Fondos oscuros-01.png">
            <a:extLst>
              <a:ext uri="{FF2B5EF4-FFF2-40B4-BE49-F238E27FC236}">
                <a16:creationId xmlns:a16="http://schemas.microsoft.com/office/drawing/2014/main" id="{0B8F1BE2-E2CF-47C8-ACE8-95793B7F2CB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20" name="CuadroTexto 19">
            <a:extLst>
              <a:ext uri="{FF2B5EF4-FFF2-40B4-BE49-F238E27FC236}">
                <a16:creationId xmlns:a16="http://schemas.microsoft.com/office/drawing/2014/main" id="{180FC51D-1B5D-4588-83C6-3D287F9DFEB5}"/>
              </a:ext>
            </a:extLst>
          </p:cNvPr>
          <p:cNvSpPr txBox="1"/>
          <p:nvPr/>
        </p:nvSpPr>
        <p:spPr>
          <a:xfrm>
            <a:off x="3440784" y="246800"/>
            <a:ext cx="8098845" cy="523220"/>
          </a:xfrm>
          <a:prstGeom prst="rect">
            <a:avLst/>
          </a:prstGeom>
          <a:noFill/>
        </p:spPr>
        <p:txBody>
          <a:bodyPr wrap="square" rtlCol="0">
            <a:spAutoFit/>
          </a:bodyPr>
          <a:lstStyle/>
          <a:p>
            <a:pPr algn="r"/>
            <a:r>
              <a:rPr lang="es-CO" sz="2800" b="1" dirty="0">
                <a:solidFill>
                  <a:schemeClr val="bg1"/>
                </a:solidFill>
              </a:rPr>
              <a:t>PROCESO COMERCIALZACIÓN CASA GACHA</a:t>
            </a:r>
          </a:p>
        </p:txBody>
      </p:sp>
    </p:spTree>
    <p:extLst>
      <p:ext uri="{BB962C8B-B14F-4D97-AF65-F5344CB8AC3E}">
        <p14:creationId xmlns:p14="http://schemas.microsoft.com/office/powerpoint/2010/main" val="9328959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006899" y="2430933"/>
            <a:ext cx="10842594" cy="465851"/>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2363773" y="1333410"/>
            <a:ext cx="9485720" cy="8987076"/>
          </a:xfrm>
          <a:prstGeom prst="rect">
            <a:avLst/>
          </a:prstGeom>
          <a:noFill/>
        </p:spPr>
        <p:txBody>
          <a:bodyPr wrap="square" rtlCol="0">
            <a:spAutoFit/>
          </a:bodyPr>
          <a:lstStyle/>
          <a:p>
            <a:pPr marL="342900" lvl="0" indent="-342900">
              <a:buFont typeface="+mj-lt"/>
              <a:buAutoNum type="arabicPeriod"/>
            </a:pPr>
            <a:r>
              <a:rPr lang="es-ES" sz="2400" dirty="0"/>
              <a:t>Verificación del Quorum.</a:t>
            </a:r>
            <a:endParaRPr lang="es-CO" sz="2400" dirty="0"/>
          </a:p>
          <a:p>
            <a:pPr marL="342900" lvl="0" indent="-342900">
              <a:buFont typeface="+mj-lt"/>
              <a:buAutoNum type="arabicPeriod"/>
            </a:pPr>
            <a:r>
              <a:rPr lang="es-ES" sz="2400" dirty="0"/>
              <a:t>Aprobación del orden del día</a:t>
            </a:r>
            <a:endParaRPr lang="es-CO" sz="2400" dirty="0"/>
          </a:p>
          <a:p>
            <a:pPr marL="342900" lvl="0" indent="-342900">
              <a:buFont typeface="+mj-lt"/>
              <a:buAutoNum type="arabicPeriod"/>
            </a:pPr>
            <a:r>
              <a:rPr lang="es-ES" sz="2400" dirty="0"/>
              <a:t>Comité Financiero</a:t>
            </a:r>
            <a:endParaRPr lang="es-CO" sz="2400" dirty="0"/>
          </a:p>
          <a:p>
            <a:pPr marL="457200" lvl="0" indent="-457200">
              <a:buFont typeface="+mj-lt"/>
              <a:buAutoNum type="arabicPeriod"/>
            </a:pPr>
            <a:r>
              <a:rPr lang="es-ES" sz="2400" dirty="0">
                <a:solidFill>
                  <a:schemeClr val="bg1"/>
                </a:solidFill>
              </a:rPr>
              <a:t>Seguimiento Bienes FARC</a:t>
            </a:r>
            <a:endParaRPr lang="es-CO" sz="2400" dirty="0">
              <a:solidFill>
                <a:schemeClr val="bg1"/>
              </a:solidFill>
            </a:endParaRPr>
          </a:p>
          <a:p>
            <a:pPr marL="457200" lvl="0" indent="-457200">
              <a:buFont typeface="+mj-lt"/>
              <a:buAutoNum type="arabicPeriod"/>
            </a:pPr>
            <a:r>
              <a:rPr lang="es-ES" sz="2400" dirty="0"/>
              <a:t>Informe Diligencia secuestro supermercados </a:t>
            </a:r>
            <a:r>
              <a:rPr lang="es-ES" sz="2400" dirty="0" err="1"/>
              <a:t>Supercundi</a:t>
            </a:r>
            <a:r>
              <a:rPr lang="es-ES" sz="2400" dirty="0"/>
              <a:t> - </a:t>
            </a:r>
            <a:r>
              <a:rPr lang="es-ES" sz="2400" dirty="0" err="1"/>
              <a:t>Merkandrea</a:t>
            </a:r>
            <a:r>
              <a:rPr lang="es-ES" sz="2400" dirty="0"/>
              <a:t> </a:t>
            </a:r>
            <a:endParaRPr lang="es-CO" sz="2400" dirty="0"/>
          </a:p>
          <a:p>
            <a:pPr marL="457200" lvl="0" indent="-457200">
              <a:buFont typeface="+mj-lt"/>
              <a:buAutoNum type="arabicPeriod"/>
            </a:pPr>
            <a:r>
              <a:rPr lang="es-ES" sz="2400" dirty="0"/>
              <a:t>Informe avance venta de sociedades activas</a:t>
            </a:r>
            <a:endParaRPr lang="es-CO" sz="2400" dirty="0"/>
          </a:p>
          <a:p>
            <a:pPr marL="457200" lvl="0" indent="-457200">
              <a:buFont typeface="+mj-lt"/>
              <a:buAutoNum type="arabicPeriod"/>
            </a:pPr>
            <a:r>
              <a:rPr lang="es-ES" sz="2400" dirty="0"/>
              <a:t>Seguimiento Comité de Enajenación Temprana</a:t>
            </a:r>
            <a:endParaRPr lang="es-CO" sz="2400" dirty="0"/>
          </a:p>
          <a:p>
            <a:pPr marL="457200" lvl="0" indent="-457200">
              <a:buFont typeface="+mj-lt"/>
              <a:buAutoNum type="arabicPeriod"/>
            </a:pPr>
            <a:r>
              <a:rPr lang="es-ES" sz="2400" dirty="0"/>
              <a:t>Comité de Asignaciones</a:t>
            </a:r>
            <a:endParaRPr lang="es-CO" sz="2400" dirty="0"/>
          </a:p>
          <a:p>
            <a:pPr marL="457200" lvl="0" indent="-457200">
              <a:buFont typeface="+mj-lt"/>
              <a:buAutoNum type="arabicPeriod"/>
            </a:pPr>
            <a:r>
              <a:rPr lang="es-ES" sz="2400" dirty="0"/>
              <a:t>Proposiciones y Varios.</a:t>
            </a:r>
            <a:endParaRPr lang="es-CO" sz="2400" dirty="0"/>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r>
              <a:rPr lang="es-ES" sz="1400" dirty="0"/>
              <a:t>Anexo: Informe de Gestión 2017.</a:t>
            </a:r>
            <a:endParaRPr lang="es-CO" sz="1400"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67</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
        <p:nvSpPr>
          <p:cNvPr id="5" name="Rectángulo 4">
            <a:extLst>
              <a:ext uri="{FF2B5EF4-FFF2-40B4-BE49-F238E27FC236}">
                <a16:creationId xmlns:a16="http://schemas.microsoft.com/office/drawing/2014/main" id="{F828EC26-1429-4404-80DE-0D0C84562295}"/>
              </a:ext>
            </a:extLst>
          </p:cNvPr>
          <p:cNvSpPr/>
          <p:nvPr/>
        </p:nvSpPr>
        <p:spPr>
          <a:xfrm>
            <a:off x="5977217" y="3244334"/>
            <a:ext cx="237566" cy="369332"/>
          </a:xfrm>
          <a:prstGeom prst="rect">
            <a:avLst/>
          </a:prstGeom>
        </p:spPr>
        <p:txBody>
          <a:bodyPr wrap="none">
            <a:spAutoFit/>
          </a:bodyPr>
          <a:lstStyle/>
          <a:p>
            <a:r>
              <a:rPr lang="es-CO" dirty="0"/>
              <a:t> </a:t>
            </a:r>
          </a:p>
        </p:txBody>
      </p:sp>
      <p:sp>
        <p:nvSpPr>
          <p:cNvPr id="6" name="Rectángulo 5">
            <a:extLst>
              <a:ext uri="{FF2B5EF4-FFF2-40B4-BE49-F238E27FC236}">
                <a16:creationId xmlns:a16="http://schemas.microsoft.com/office/drawing/2014/main" id="{A825FB71-A8CC-4215-9094-A1CCB3C5F912}"/>
              </a:ext>
            </a:extLst>
          </p:cNvPr>
          <p:cNvSpPr/>
          <p:nvPr/>
        </p:nvSpPr>
        <p:spPr>
          <a:xfrm>
            <a:off x="5977217" y="3244334"/>
            <a:ext cx="237566" cy="369332"/>
          </a:xfrm>
          <a:prstGeom prst="rect">
            <a:avLst/>
          </a:prstGeom>
        </p:spPr>
        <p:txBody>
          <a:bodyPr wrap="none">
            <a:spAutoFit/>
          </a:bodyPr>
          <a:lstStyle/>
          <a:p>
            <a:r>
              <a:rPr lang="es-CO" dirty="0"/>
              <a:t> </a:t>
            </a:r>
          </a:p>
        </p:txBody>
      </p:sp>
      <p:sp>
        <p:nvSpPr>
          <p:cNvPr id="7" name="Rectángulo 6">
            <a:extLst>
              <a:ext uri="{FF2B5EF4-FFF2-40B4-BE49-F238E27FC236}">
                <a16:creationId xmlns:a16="http://schemas.microsoft.com/office/drawing/2014/main" id="{32A2E2F3-BEB7-47FB-BC6E-FDAC5FDABB0B}"/>
              </a:ext>
            </a:extLst>
          </p:cNvPr>
          <p:cNvSpPr/>
          <p:nvPr/>
        </p:nvSpPr>
        <p:spPr>
          <a:xfrm>
            <a:off x="5977217" y="3244334"/>
            <a:ext cx="237566" cy="369332"/>
          </a:xfrm>
          <a:prstGeom prst="rect">
            <a:avLst/>
          </a:prstGeom>
        </p:spPr>
        <p:txBody>
          <a:bodyPr wrap="none">
            <a:spAutoFit/>
          </a:bodyPr>
          <a:lstStyle/>
          <a:p>
            <a:r>
              <a:rPr lang="es-CO" dirty="0"/>
              <a:t> </a:t>
            </a:r>
          </a:p>
        </p:txBody>
      </p:sp>
    </p:spTree>
    <p:extLst>
      <p:ext uri="{BB962C8B-B14F-4D97-AF65-F5344CB8AC3E}">
        <p14:creationId xmlns:p14="http://schemas.microsoft.com/office/powerpoint/2010/main" val="131361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51364"/>
            <a:ext cx="2489358" cy="1358703"/>
          </a:xfrm>
          <a:prstGeom prst="rect">
            <a:avLst/>
          </a:prstGeom>
        </p:spPr>
      </p:pic>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657579" y="6520419"/>
            <a:ext cx="453442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
        <p:nvSpPr>
          <p:cNvPr id="3" name="CuadroTexto 2"/>
          <p:cNvSpPr txBox="1"/>
          <p:nvPr/>
        </p:nvSpPr>
        <p:spPr>
          <a:xfrm>
            <a:off x="1524000" y="2396995"/>
            <a:ext cx="9144000" cy="1446550"/>
          </a:xfrm>
          <a:prstGeom prst="rect">
            <a:avLst/>
          </a:prstGeom>
          <a:noFill/>
          <a:ln>
            <a:noFill/>
          </a:ln>
        </p:spPr>
        <p:txBody>
          <a:bodyPr wrap="square" rtlCol="0">
            <a:spAutoFit/>
          </a:bodyPr>
          <a:lstStyle/>
          <a:p>
            <a:pPr algn="ctr"/>
            <a:r>
              <a:rPr lang="es-ES" sz="4400" dirty="0">
                <a:solidFill>
                  <a:srgbClr val="000A8B"/>
                </a:solidFill>
              </a:rPr>
              <a:t>Informe Estado Actual de la Recepción de lo Bienes</a:t>
            </a:r>
          </a:p>
        </p:txBody>
      </p:sp>
      <p:pic>
        <p:nvPicPr>
          <p:cNvPr id="5" name="Imagen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07065" y="0"/>
            <a:ext cx="4660935" cy="1146590"/>
          </a:xfrm>
          <a:prstGeom prst="rect">
            <a:avLst/>
          </a:prstGeom>
        </p:spPr>
      </p:pic>
      <p:sp>
        <p:nvSpPr>
          <p:cNvPr id="7" name="Rectángulo 6">
            <a:extLst>
              <a:ext uri="{FF2B5EF4-FFF2-40B4-BE49-F238E27FC236}">
                <a16:creationId xmlns:a16="http://schemas.microsoft.com/office/drawing/2014/main" id="{31531CFD-CDA6-4657-8D31-965ABE1F06F6}"/>
              </a:ext>
            </a:extLst>
          </p:cNvPr>
          <p:cNvSpPr/>
          <p:nvPr/>
        </p:nvSpPr>
        <p:spPr>
          <a:xfrm>
            <a:off x="0" y="0"/>
            <a:ext cx="12192000" cy="121605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5E260E06-C5F0-4B37-9AC8-C76FD53FD42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183109"/>
          </a:xfrm>
          <a:prstGeom prst="rect">
            <a:avLst/>
          </a:prstGeom>
        </p:spPr>
      </p:pic>
      <p:sp>
        <p:nvSpPr>
          <p:cNvPr id="10" name="CuadroTexto 9">
            <a:extLst>
              <a:ext uri="{FF2B5EF4-FFF2-40B4-BE49-F238E27FC236}">
                <a16:creationId xmlns:a16="http://schemas.microsoft.com/office/drawing/2014/main" id="{47C0E3F1-4B4E-4F48-A577-7E0C8A10DBB3}"/>
              </a:ext>
            </a:extLst>
          </p:cNvPr>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SEGUIMIENTO BIENES FARC</a:t>
            </a:r>
          </a:p>
        </p:txBody>
      </p:sp>
    </p:spTree>
    <p:extLst>
      <p:ext uri="{BB962C8B-B14F-4D97-AF65-F5344CB8AC3E}">
        <p14:creationId xmlns:p14="http://schemas.microsoft.com/office/powerpoint/2010/main" val="39699072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0" name="Rectángulo 9"/>
          <p:cNvSpPr/>
          <p:nvPr/>
        </p:nvSpPr>
        <p:spPr>
          <a:xfrm>
            <a:off x="0" y="0"/>
            <a:ext cx="12192000" cy="90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6148" name="Imagen 8" descr="Fondos oscuros-01.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9517" y="-14289"/>
            <a:ext cx="1976928" cy="92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6124239" y="8954"/>
            <a:ext cx="565926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mn-lt"/>
                <a:ea typeface="Lato Regular"/>
                <a:cs typeface="Lato Regular"/>
              </a:rPr>
              <a:t>DISPOSICIÓN TEMPORAL</a:t>
            </a:r>
          </a:p>
          <a:p>
            <a:pPr algn="r" eaLnBrk="1" hangingPunct="1"/>
            <a:r>
              <a:rPr lang="es-ES" altLang="es-CO" sz="2800" b="1" dirty="0">
                <a:solidFill>
                  <a:schemeClr val="bg1"/>
                </a:solidFill>
                <a:latin typeface="+mn-lt"/>
                <a:ea typeface="Lato Regular"/>
                <a:cs typeface="Lato Regular"/>
              </a:rPr>
              <a:t>ACTIVOS FARC</a:t>
            </a:r>
          </a:p>
        </p:txBody>
      </p:sp>
      <p:sp>
        <p:nvSpPr>
          <p:cNvPr id="6151" name="CuadroTexto 11"/>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400" dirty="0">
                <a:solidFill>
                  <a:srgbClr val="A9A8A9"/>
                </a:solidFill>
                <a:latin typeface="Lato Regular"/>
                <a:ea typeface="Lato Regular"/>
                <a:cs typeface="Lato Regular"/>
              </a:rPr>
              <a:t>Gerencia de Bienes Muebles – SAE SAS</a:t>
            </a:r>
          </a:p>
        </p:txBody>
      </p:sp>
      <p:pic>
        <p:nvPicPr>
          <p:cNvPr id="19" name="Marcador de contenido 6">
            <a:extLst>
              <a:ext uri="{FF2B5EF4-FFF2-40B4-BE49-F238E27FC236}">
                <a16:creationId xmlns:a16="http://schemas.microsoft.com/office/drawing/2014/main" id="{3499CA49-2934-4A04-9CD0-093098A9F55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415731" y="1967721"/>
            <a:ext cx="4961181" cy="2619375"/>
          </a:xfrm>
          <a:prstGeom prst="rect">
            <a:avLst/>
          </a:prstGeom>
        </p:spPr>
      </p:pic>
      <p:sp>
        <p:nvSpPr>
          <p:cNvPr id="21" name="Título 7">
            <a:extLst>
              <a:ext uri="{FF2B5EF4-FFF2-40B4-BE49-F238E27FC236}">
                <a16:creationId xmlns:a16="http://schemas.microsoft.com/office/drawing/2014/main" id="{DFE4654A-3BF1-4F6F-8D43-09CFC2F0FD7B}"/>
              </a:ext>
            </a:extLst>
          </p:cNvPr>
          <p:cNvSpPr>
            <a:spLocks noGrp="1"/>
          </p:cNvSpPr>
          <p:nvPr>
            <p:ph type="ctrTitle"/>
          </p:nvPr>
        </p:nvSpPr>
        <p:spPr>
          <a:xfrm>
            <a:off x="6479918" y="1024938"/>
            <a:ext cx="4188082" cy="760531"/>
          </a:xfrm>
        </p:spPr>
        <p:txBody>
          <a:bodyPr>
            <a:noAutofit/>
          </a:bodyPr>
          <a:lstStyle/>
          <a:p>
            <a:r>
              <a:rPr lang="es-ES" sz="2800" b="1" dirty="0">
                <a:solidFill>
                  <a:srgbClr val="002060"/>
                </a:solidFill>
              </a:rPr>
              <a:t>Recepción de Activos</a:t>
            </a:r>
            <a:br>
              <a:rPr lang="es-ES" sz="2000" b="1" dirty="0"/>
            </a:br>
            <a:r>
              <a:rPr lang="es-ES" sz="2000" b="1" dirty="0">
                <a:solidFill>
                  <a:schemeClr val="accent1">
                    <a:lumMod val="50000"/>
                  </a:schemeClr>
                </a:solidFill>
              </a:rPr>
              <a:t>22/SEP/17</a:t>
            </a:r>
            <a:endParaRPr lang="es-CO" sz="2000" b="1" dirty="0">
              <a:solidFill>
                <a:schemeClr val="accent1">
                  <a:lumMod val="50000"/>
                </a:schemeClr>
              </a:solidFill>
            </a:endParaRPr>
          </a:p>
        </p:txBody>
      </p:sp>
      <p:cxnSp>
        <p:nvCxnSpPr>
          <p:cNvPr id="13" name="Conector recto 12">
            <a:extLst>
              <a:ext uri="{FF2B5EF4-FFF2-40B4-BE49-F238E27FC236}">
                <a16:creationId xmlns:a16="http://schemas.microsoft.com/office/drawing/2014/main" id="{B617EAEB-7E81-4714-ACDA-A39916FEF279}"/>
              </a:ext>
            </a:extLst>
          </p:cNvPr>
          <p:cNvCxnSpPr/>
          <p:nvPr/>
        </p:nvCxnSpPr>
        <p:spPr>
          <a:xfrm>
            <a:off x="6681789" y="1871659"/>
            <a:ext cx="3671887" cy="0"/>
          </a:xfrm>
          <a:prstGeom prst="line">
            <a:avLst/>
          </a:prstGeom>
        </p:spPr>
        <p:style>
          <a:lnRef idx="1">
            <a:schemeClr val="accent1"/>
          </a:lnRef>
          <a:fillRef idx="0">
            <a:schemeClr val="accent1"/>
          </a:fillRef>
          <a:effectRef idx="0">
            <a:schemeClr val="accent1"/>
          </a:effectRef>
          <a:fontRef idx="minor">
            <a:schemeClr val="tx1"/>
          </a:fontRef>
        </p:style>
      </p:cxnSp>
      <p:pic>
        <p:nvPicPr>
          <p:cNvPr id="14" name="Imagen 13">
            <a:extLst>
              <a:ext uri="{FF2B5EF4-FFF2-40B4-BE49-F238E27FC236}">
                <a16:creationId xmlns:a16="http://schemas.microsoft.com/office/drawing/2014/main" id="{26F325D9-3C91-42F8-94BD-DA1BC1B8138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81789" y="2037470"/>
            <a:ext cx="885825" cy="518316"/>
          </a:xfrm>
          <a:prstGeom prst="rect">
            <a:avLst/>
          </a:prstGeom>
        </p:spPr>
      </p:pic>
      <p:sp>
        <p:nvSpPr>
          <p:cNvPr id="22" name="CuadroTexto 21">
            <a:extLst>
              <a:ext uri="{FF2B5EF4-FFF2-40B4-BE49-F238E27FC236}">
                <a16:creationId xmlns:a16="http://schemas.microsoft.com/office/drawing/2014/main" id="{63136961-AB1A-442B-94B5-6B06539411ED}"/>
              </a:ext>
            </a:extLst>
          </p:cNvPr>
          <p:cNvSpPr txBox="1"/>
          <p:nvPr/>
        </p:nvSpPr>
        <p:spPr>
          <a:xfrm>
            <a:off x="7996239" y="2203683"/>
            <a:ext cx="2357437" cy="461665"/>
          </a:xfrm>
          <a:prstGeom prst="rect">
            <a:avLst/>
          </a:prstGeom>
          <a:noFill/>
        </p:spPr>
        <p:txBody>
          <a:bodyPr wrap="square" rtlCol="0">
            <a:spAutoFit/>
          </a:bodyPr>
          <a:lstStyle/>
          <a:p>
            <a:pPr algn="ctr"/>
            <a:r>
              <a:rPr lang="es-ES" sz="2400" b="1" dirty="0">
                <a:latin typeface="+mj-lt"/>
              </a:rPr>
              <a:t>$1.000.000.000</a:t>
            </a:r>
          </a:p>
        </p:txBody>
      </p:sp>
      <p:pic>
        <p:nvPicPr>
          <p:cNvPr id="23" name="Imagen 22">
            <a:extLst>
              <a:ext uri="{FF2B5EF4-FFF2-40B4-BE49-F238E27FC236}">
                <a16:creationId xmlns:a16="http://schemas.microsoft.com/office/drawing/2014/main" id="{8EAB3AB1-95D3-4445-961A-5FD46483B6D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681788" y="4057883"/>
            <a:ext cx="1195537" cy="785728"/>
          </a:xfrm>
          <a:prstGeom prst="rect">
            <a:avLst/>
          </a:prstGeom>
        </p:spPr>
      </p:pic>
      <p:sp>
        <p:nvSpPr>
          <p:cNvPr id="27" name="CuadroTexto 26">
            <a:extLst>
              <a:ext uri="{FF2B5EF4-FFF2-40B4-BE49-F238E27FC236}">
                <a16:creationId xmlns:a16="http://schemas.microsoft.com/office/drawing/2014/main" id="{F8CEECA0-DC78-4FF8-BAB5-9F3A32D228F1}"/>
              </a:ext>
            </a:extLst>
          </p:cNvPr>
          <p:cNvSpPr txBox="1"/>
          <p:nvPr/>
        </p:nvSpPr>
        <p:spPr>
          <a:xfrm>
            <a:off x="7996238" y="3900489"/>
            <a:ext cx="2357437" cy="461665"/>
          </a:xfrm>
          <a:prstGeom prst="rect">
            <a:avLst/>
          </a:prstGeom>
          <a:noFill/>
        </p:spPr>
        <p:txBody>
          <a:bodyPr wrap="square" rtlCol="0">
            <a:spAutoFit/>
          </a:bodyPr>
          <a:lstStyle/>
          <a:p>
            <a:pPr algn="ctr"/>
            <a:r>
              <a:rPr lang="es-ES" sz="2400" b="1" dirty="0">
                <a:latin typeface="+mj-lt"/>
              </a:rPr>
              <a:t>32.525 gramos</a:t>
            </a:r>
          </a:p>
        </p:txBody>
      </p:sp>
      <p:sp>
        <p:nvSpPr>
          <p:cNvPr id="24" name="Rectángulo 23">
            <a:extLst>
              <a:ext uri="{FF2B5EF4-FFF2-40B4-BE49-F238E27FC236}">
                <a16:creationId xmlns:a16="http://schemas.microsoft.com/office/drawing/2014/main" id="{75061088-55D8-4E2E-BD98-FBD91A018B13}"/>
              </a:ext>
            </a:extLst>
          </p:cNvPr>
          <p:cNvSpPr/>
          <p:nvPr/>
        </p:nvSpPr>
        <p:spPr>
          <a:xfrm>
            <a:off x="6681789" y="2837487"/>
            <a:ext cx="3720777" cy="954107"/>
          </a:xfrm>
          <a:prstGeom prst="rect">
            <a:avLst/>
          </a:prstGeom>
        </p:spPr>
        <p:txBody>
          <a:bodyPr wrap="square">
            <a:spAutoFit/>
          </a:bodyPr>
          <a:lstStyle/>
          <a:p>
            <a:pPr algn="ctr"/>
            <a:r>
              <a:rPr lang="es-ES" sz="2000" b="1" dirty="0">
                <a:solidFill>
                  <a:srgbClr val="002060"/>
                </a:solidFill>
              </a:rPr>
              <a:t>BANCOLOMBIA</a:t>
            </a:r>
            <a:r>
              <a:rPr lang="es-ES" b="1" dirty="0"/>
              <a:t> </a:t>
            </a:r>
          </a:p>
          <a:p>
            <a:pPr algn="ctr"/>
            <a:r>
              <a:rPr lang="es-ES" dirty="0">
                <a:solidFill>
                  <a:schemeClr val="accent1">
                    <a:lumMod val="50000"/>
                  </a:schemeClr>
                </a:solidFill>
              </a:rPr>
              <a:t>AHORROS 031-826866-70 </a:t>
            </a:r>
          </a:p>
          <a:p>
            <a:pPr algn="ctr"/>
            <a:r>
              <a:rPr lang="es-ES" dirty="0">
                <a:solidFill>
                  <a:schemeClr val="accent1">
                    <a:lumMod val="50000"/>
                  </a:schemeClr>
                </a:solidFill>
              </a:rPr>
              <a:t>BIENES PAZ</a:t>
            </a:r>
          </a:p>
        </p:txBody>
      </p:sp>
      <p:sp>
        <p:nvSpPr>
          <p:cNvPr id="26" name="Rectángulo 25">
            <a:extLst>
              <a:ext uri="{FF2B5EF4-FFF2-40B4-BE49-F238E27FC236}">
                <a16:creationId xmlns:a16="http://schemas.microsoft.com/office/drawing/2014/main" id="{D9111902-7AE2-4F33-A4D3-DCA6AE37ADB6}"/>
              </a:ext>
            </a:extLst>
          </p:cNvPr>
          <p:cNvSpPr/>
          <p:nvPr/>
        </p:nvSpPr>
        <p:spPr>
          <a:xfrm>
            <a:off x="8086799" y="4283009"/>
            <a:ext cx="2176313" cy="677108"/>
          </a:xfrm>
          <a:prstGeom prst="rect">
            <a:avLst/>
          </a:prstGeom>
        </p:spPr>
        <p:txBody>
          <a:bodyPr wrap="square">
            <a:spAutoFit/>
          </a:bodyPr>
          <a:lstStyle/>
          <a:p>
            <a:pPr algn="ctr"/>
            <a:r>
              <a:rPr lang="es-CO" sz="2000" b="1" dirty="0"/>
              <a:t>Valor Declarado</a:t>
            </a:r>
          </a:p>
          <a:p>
            <a:pPr algn="ctr"/>
            <a:r>
              <a:rPr lang="es-CO" dirty="0"/>
              <a:t>$3.525.000.000</a:t>
            </a:r>
          </a:p>
        </p:txBody>
      </p:sp>
      <p:sp>
        <p:nvSpPr>
          <p:cNvPr id="31" name="Rectángulo 30">
            <a:extLst>
              <a:ext uri="{FF2B5EF4-FFF2-40B4-BE49-F238E27FC236}">
                <a16:creationId xmlns:a16="http://schemas.microsoft.com/office/drawing/2014/main" id="{09929996-D12A-48FD-81C6-5993B9903BDD}"/>
              </a:ext>
            </a:extLst>
          </p:cNvPr>
          <p:cNvSpPr/>
          <p:nvPr/>
        </p:nvSpPr>
        <p:spPr>
          <a:xfrm>
            <a:off x="6681789" y="5351905"/>
            <a:ext cx="3720777" cy="954107"/>
          </a:xfrm>
          <a:prstGeom prst="rect">
            <a:avLst/>
          </a:prstGeom>
        </p:spPr>
        <p:txBody>
          <a:bodyPr wrap="square">
            <a:spAutoFit/>
          </a:bodyPr>
          <a:lstStyle/>
          <a:p>
            <a:pPr algn="ctr"/>
            <a:r>
              <a:rPr lang="es-ES" sz="2000" b="1" dirty="0">
                <a:solidFill>
                  <a:srgbClr val="002060"/>
                </a:solidFill>
              </a:rPr>
              <a:t>CUSTODIA DE VALORES G4S</a:t>
            </a:r>
            <a:r>
              <a:rPr lang="es-ES" b="1" dirty="0">
                <a:solidFill>
                  <a:srgbClr val="002060"/>
                </a:solidFill>
              </a:rPr>
              <a:t> </a:t>
            </a:r>
          </a:p>
          <a:p>
            <a:pPr algn="ctr"/>
            <a:r>
              <a:rPr lang="es-ES" dirty="0">
                <a:solidFill>
                  <a:schemeClr val="accent1">
                    <a:lumMod val="50000"/>
                  </a:schemeClr>
                </a:solidFill>
              </a:rPr>
              <a:t>EN ESPERA DE RECEPCIÓN</a:t>
            </a:r>
          </a:p>
          <a:p>
            <a:pPr algn="ctr"/>
            <a:r>
              <a:rPr lang="es-ES" dirty="0">
                <a:solidFill>
                  <a:schemeClr val="accent1">
                    <a:lumMod val="50000"/>
                  </a:schemeClr>
                </a:solidFill>
              </a:rPr>
              <a:t>BANCO DE LA REPÚBLICA</a:t>
            </a:r>
          </a:p>
        </p:txBody>
      </p:sp>
      <p:cxnSp>
        <p:nvCxnSpPr>
          <p:cNvPr id="20" name="Conector recto 19">
            <a:extLst>
              <a:ext uri="{FF2B5EF4-FFF2-40B4-BE49-F238E27FC236}">
                <a16:creationId xmlns:a16="http://schemas.microsoft.com/office/drawing/2014/main" id="{875464E0-DA00-4F3D-8570-B20FDBA555FE}"/>
              </a:ext>
            </a:extLst>
          </p:cNvPr>
          <p:cNvCxnSpPr/>
          <p:nvPr/>
        </p:nvCxnSpPr>
        <p:spPr>
          <a:xfrm>
            <a:off x="6591225" y="3898000"/>
            <a:ext cx="3671887"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Rectángulo 24">
            <a:extLst>
              <a:ext uri="{FF2B5EF4-FFF2-40B4-BE49-F238E27FC236}">
                <a16:creationId xmlns:a16="http://schemas.microsoft.com/office/drawing/2014/main" id="{8C72F3ED-F0B7-4022-BD01-E2E70611F764}"/>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8" name="CuadroTexto 27">
            <a:extLst>
              <a:ext uri="{FF2B5EF4-FFF2-40B4-BE49-F238E27FC236}">
                <a16:creationId xmlns:a16="http://schemas.microsoft.com/office/drawing/2014/main" id="{6EF3981D-11AF-4E45-A184-1A54E66C7C2A}"/>
              </a:ext>
            </a:extLst>
          </p:cNvPr>
          <p:cNvSpPr txBox="1"/>
          <p:nvPr/>
        </p:nvSpPr>
        <p:spPr>
          <a:xfrm>
            <a:off x="7657579" y="6520419"/>
            <a:ext cx="453442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Tree>
    <p:extLst>
      <p:ext uri="{BB962C8B-B14F-4D97-AF65-F5344CB8AC3E}">
        <p14:creationId xmlns:p14="http://schemas.microsoft.com/office/powerpoint/2010/main" val="2415458368"/>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0" name="Rectángulo 9"/>
          <p:cNvSpPr/>
          <p:nvPr/>
        </p:nvSpPr>
        <p:spPr>
          <a:xfrm>
            <a:off x="1524000" y="0"/>
            <a:ext cx="9144000" cy="90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6148" name="Imagen 8" descr="Fondos oscuros-01.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33537" y="198153"/>
            <a:ext cx="1583490"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6924675" y="109465"/>
            <a:ext cx="35639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dirty="0">
                <a:solidFill>
                  <a:schemeClr val="bg1"/>
                </a:solidFill>
                <a:latin typeface="Lato Regular"/>
                <a:ea typeface="Lato Regular"/>
                <a:cs typeface="Lato Regular"/>
              </a:rPr>
              <a:t>Disposición Temporal</a:t>
            </a:r>
          </a:p>
          <a:p>
            <a:pPr algn="r" eaLnBrk="1" hangingPunct="1"/>
            <a:r>
              <a:rPr lang="es-ES" altLang="es-CO" sz="2000" b="1" dirty="0">
                <a:solidFill>
                  <a:schemeClr val="bg1"/>
                </a:solidFill>
                <a:latin typeface="Lato Regular"/>
                <a:ea typeface="Lato Regular"/>
                <a:cs typeface="Lato Regular"/>
              </a:rPr>
              <a:t>Activos FARC</a:t>
            </a:r>
          </a:p>
        </p:txBody>
      </p:sp>
      <p:sp>
        <p:nvSpPr>
          <p:cNvPr id="6151" name="CuadroTexto 11"/>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400" dirty="0">
                <a:solidFill>
                  <a:srgbClr val="A9A8A9"/>
                </a:solidFill>
                <a:latin typeface="Lato Regular"/>
                <a:ea typeface="Lato Regular"/>
                <a:cs typeface="Lato Regular"/>
              </a:rPr>
              <a:t>Gerencia de Bienes Muebles – SAE SAS</a:t>
            </a:r>
          </a:p>
        </p:txBody>
      </p:sp>
      <p:sp>
        <p:nvSpPr>
          <p:cNvPr id="21" name="Título 7">
            <a:extLst>
              <a:ext uri="{FF2B5EF4-FFF2-40B4-BE49-F238E27FC236}">
                <a16:creationId xmlns:a16="http://schemas.microsoft.com/office/drawing/2014/main" id="{DFE4654A-3BF1-4F6F-8D43-09CFC2F0FD7B}"/>
              </a:ext>
            </a:extLst>
          </p:cNvPr>
          <p:cNvSpPr>
            <a:spLocks noGrp="1"/>
          </p:cNvSpPr>
          <p:nvPr>
            <p:ph type="ctrTitle"/>
          </p:nvPr>
        </p:nvSpPr>
        <p:spPr>
          <a:xfrm>
            <a:off x="6479918" y="1024938"/>
            <a:ext cx="4188082" cy="760531"/>
          </a:xfrm>
        </p:spPr>
        <p:txBody>
          <a:bodyPr>
            <a:noAutofit/>
          </a:bodyPr>
          <a:lstStyle/>
          <a:p>
            <a:r>
              <a:rPr lang="es-ES" sz="2800" b="1" dirty="0">
                <a:solidFill>
                  <a:srgbClr val="002060"/>
                </a:solidFill>
              </a:rPr>
              <a:t>Recepción de Activos</a:t>
            </a:r>
            <a:br>
              <a:rPr lang="es-ES" sz="2000" b="1" dirty="0"/>
            </a:br>
            <a:r>
              <a:rPr lang="es-ES" sz="2000" b="1" dirty="0">
                <a:solidFill>
                  <a:schemeClr val="accent1">
                    <a:lumMod val="50000"/>
                  </a:schemeClr>
                </a:solidFill>
              </a:rPr>
              <a:t>27-28/DIC/17</a:t>
            </a:r>
            <a:endParaRPr lang="es-CO" sz="2000" b="1" dirty="0">
              <a:solidFill>
                <a:schemeClr val="accent1">
                  <a:lumMod val="50000"/>
                </a:schemeClr>
              </a:solidFill>
            </a:endParaRPr>
          </a:p>
        </p:txBody>
      </p:sp>
      <p:cxnSp>
        <p:nvCxnSpPr>
          <p:cNvPr id="13" name="Conector recto 12">
            <a:extLst>
              <a:ext uri="{FF2B5EF4-FFF2-40B4-BE49-F238E27FC236}">
                <a16:creationId xmlns:a16="http://schemas.microsoft.com/office/drawing/2014/main" id="{B617EAEB-7E81-4714-ACDA-A39916FEF279}"/>
              </a:ext>
            </a:extLst>
          </p:cNvPr>
          <p:cNvCxnSpPr/>
          <p:nvPr/>
        </p:nvCxnSpPr>
        <p:spPr>
          <a:xfrm>
            <a:off x="6681789" y="1839575"/>
            <a:ext cx="3671887" cy="0"/>
          </a:xfrm>
          <a:prstGeom prst="line">
            <a:avLst/>
          </a:prstGeom>
        </p:spPr>
        <p:style>
          <a:lnRef idx="1">
            <a:schemeClr val="accent1"/>
          </a:lnRef>
          <a:fillRef idx="0">
            <a:schemeClr val="accent1"/>
          </a:fillRef>
          <a:effectRef idx="0">
            <a:schemeClr val="accent1"/>
          </a:effectRef>
          <a:fontRef idx="minor">
            <a:schemeClr val="tx1"/>
          </a:fontRef>
        </p:style>
      </p:cxnSp>
      <p:pic>
        <p:nvPicPr>
          <p:cNvPr id="14" name="Imagen 13">
            <a:extLst>
              <a:ext uri="{FF2B5EF4-FFF2-40B4-BE49-F238E27FC236}">
                <a16:creationId xmlns:a16="http://schemas.microsoft.com/office/drawing/2014/main" id="{26F325D9-3C91-42F8-94BD-DA1BC1B8138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81789" y="1970068"/>
            <a:ext cx="1195537" cy="596670"/>
          </a:xfrm>
          <a:prstGeom prst="rect">
            <a:avLst/>
          </a:prstGeom>
        </p:spPr>
      </p:pic>
      <p:sp>
        <p:nvSpPr>
          <p:cNvPr id="22" name="CuadroTexto 21">
            <a:extLst>
              <a:ext uri="{FF2B5EF4-FFF2-40B4-BE49-F238E27FC236}">
                <a16:creationId xmlns:a16="http://schemas.microsoft.com/office/drawing/2014/main" id="{63136961-AB1A-442B-94B5-6B06539411ED}"/>
              </a:ext>
            </a:extLst>
          </p:cNvPr>
          <p:cNvSpPr txBox="1"/>
          <p:nvPr/>
        </p:nvSpPr>
        <p:spPr>
          <a:xfrm>
            <a:off x="7996239" y="2043263"/>
            <a:ext cx="2357437" cy="461665"/>
          </a:xfrm>
          <a:prstGeom prst="rect">
            <a:avLst/>
          </a:prstGeom>
          <a:noFill/>
        </p:spPr>
        <p:txBody>
          <a:bodyPr wrap="square" rtlCol="0">
            <a:spAutoFit/>
          </a:bodyPr>
          <a:lstStyle/>
          <a:p>
            <a:pPr algn="ctr"/>
            <a:r>
              <a:rPr lang="es-ES" sz="2400" b="1" dirty="0">
                <a:latin typeface="+mj-lt"/>
              </a:rPr>
              <a:t>$419.200.000</a:t>
            </a:r>
          </a:p>
        </p:txBody>
      </p:sp>
      <p:pic>
        <p:nvPicPr>
          <p:cNvPr id="23" name="Imagen 22">
            <a:extLst>
              <a:ext uri="{FF2B5EF4-FFF2-40B4-BE49-F238E27FC236}">
                <a16:creationId xmlns:a16="http://schemas.microsoft.com/office/drawing/2014/main" id="{8EAB3AB1-95D3-4445-961A-5FD46483B6D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81788" y="4517472"/>
            <a:ext cx="1195537" cy="536786"/>
          </a:xfrm>
          <a:prstGeom prst="rect">
            <a:avLst/>
          </a:prstGeom>
        </p:spPr>
      </p:pic>
      <p:sp>
        <p:nvSpPr>
          <p:cNvPr id="27" name="CuadroTexto 26">
            <a:extLst>
              <a:ext uri="{FF2B5EF4-FFF2-40B4-BE49-F238E27FC236}">
                <a16:creationId xmlns:a16="http://schemas.microsoft.com/office/drawing/2014/main" id="{F8CEECA0-DC78-4FF8-BAB5-9F3A32D228F1}"/>
              </a:ext>
            </a:extLst>
          </p:cNvPr>
          <p:cNvSpPr txBox="1"/>
          <p:nvPr/>
        </p:nvSpPr>
        <p:spPr>
          <a:xfrm>
            <a:off x="8045128" y="4353464"/>
            <a:ext cx="2357437" cy="461665"/>
          </a:xfrm>
          <a:prstGeom prst="rect">
            <a:avLst/>
          </a:prstGeom>
          <a:noFill/>
        </p:spPr>
        <p:txBody>
          <a:bodyPr wrap="square" rtlCol="0">
            <a:spAutoFit/>
          </a:bodyPr>
          <a:lstStyle/>
          <a:p>
            <a:pPr algn="ctr"/>
            <a:r>
              <a:rPr lang="es-ES" sz="2400" b="1" dirty="0">
                <a:latin typeface="+mj-lt"/>
              </a:rPr>
              <a:t>500 Gr</a:t>
            </a:r>
          </a:p>
        </p:txBody>
      </p:sp>
      <p:sp>
        <p:nvSpPr>
          <p:cNvPr id="24" name="Rectángulo 23">
            <a:extLst>
              <a:ext uri="{FF2B5EF4-FFF2-40B4-BE49-F238E27FC236}">
                <a16:creationId xmlns:a16="http://schemas.microsoft.com/office/drawing/2014/main" id="{75061088-55D8-4E2E-BD98-FBD91A018B13}"/>
              </a:ext>
            </a:extLst>
          </p:cNvPr>
          <p:cNvSpPr/>
          <p:nvPr/>
        </p:nvSpPr>
        <p:spPr>
          <a:xfrm>
            <a:off x="6681789" y="2575552"/>
            <a:ext cx="3720777" cy="677108"/>
          </a:xfrm>
          <a:prstGeom prst="rect">
            <a:avLst/>
          </a:prstGeom>
        </p:spPr>
        <p:txBody>
          <a:bodyPr wrap="square">
            <a:spAutoFit/>
          </a:bodyPr>
          <a:lstStyle/>
          <a:p>
            <a:pPr algn="ctr"/>
            <a:r>
              <a:rPr lang="es-ES" sz="2000" b="1" dirty="0">
                <a:solidFill>
                  <a:srgbClr val="002060"/>
                </a:solidFill>
              </a:rPr>
              <a:t>BANCOLOMBIA</a:t>
            </a:r>
            <a:r>
              <a:rPr lang="es-ES" b="1" dirty="0"/>
              <a:t> </a:t>
            </a:r>
          </a:p>
          <a:p>
            <a:pPr algn="ctr"/>
            <a:r>
              <a:rPr lang="es-ES" dirty="0">
                <a:solidFill>
                  <a:schemeClr val="accent1">
                    <a:lumMod val="50000"/>
                  </a:schemeClr>
                </a:solidFill>
              </a:rPr>
              <a:t>AHORROS 031-826866-70 BIENES PAZ</a:t>
            </a:r>
          </a:p>
        </p:txBody>
      </p:sp>
      <p:sp>
        <p:nvSpPr>
          <p:cNvPr id="26" name="Rectángulo 25">
            <a:extLst>
              <a:ext uri="{FF2B5EF4-FFF2-40B4-BE49-F238E27FC236}">
                <a16:creationId xmlns:a16="http://schemas.microsoft.com/office/drawing/2014/main" id="{D9111902-7AE2-4F33-A4D3-DCA6AE37ADB6}"/>
              </a:ext>
            </a:extLst>
          </p:cNvPr>
          <p:cNvSpPr/>
          <p:nvPr/>
        </p:nvSpPr>
        <p:spPr>
          <a:xfrm>
            <a:off x="8086799" y="4722877"/>
            <a:ext cx="2176313" cy="677108"/>
          </a:xfrm>
          <a:prstGeom prst="rect">
            <a:avLst/>
          </a:prstGeom>
        </p:spPr>
        <p:txBody>
          <a:bodyPr wrap="square">
            <a:spAutoFit/>
          </a:bodyPr>
          <a:lstStyle/>
          <a:p>
            <a:pPr algn="ctr"/>
            <a:r>
              <a:rPr lang="es-CO" sz="2000" b="1" dirty="0"/>
              <a:t>Valor Declarado</a:t>
            </a:r>
          </a:p>
          <a:p>
            <a:pPr algn="ctr"/>
            <a:r>
              <a:rPr lang="es-CO" dirty="0"/>
              <a:t>$50.000.000</a:t>
            </a:r>
          </a:p>
        </p:txBody>
      </p:sp>
      <p:sp>
        <p:nvSpPr>
          <p:cNvPr id="31" name="Rectángulo 30">
            <a:extLst>
              <a:ext uri="{FF2B5EF4-FFF2-40B4-BE49-F238E27FC236}">
                <a16:creationId xmlns:a16="http://schemas.microsoft.com/office/drawing/2014/main" id="{09929996-D12A-48FD-81C6-5993B9903BDD}"/>
              </a:ext>
            </a:extLst>
          </p:cNvPr>
          <p:cNvSpPr/>
          <p:nvPr/>
        </p:nvSpPr>
        <p:spPr>
          <a:xfrm>
            <a:off x="6681788" y="5481430"/>
            <a:ext cx="3720777" cy="954107"/>
          </a:xfrm>
          <a:prstGeom prst="rect">
            <a:avLst/>
          </a:prstGeom>
        </p:spPr>
        <p:txBody>
          <a:bodyPr wrap="square">
            <a:spAutoFit/>
          </a:bodyPr>
          <a:lstStyle/>
          <a:p>
            <a:pPr algn="ctr"/>
            <a:r>
              <a:rPr lang="es-ES" sz="2000" b="1" dirty="0">
                <a:solidFill>
                  <a:srgbClr val="002060"/>
                </a:solidFill>
              </a:rPr>
              <a:t>CUSTODIA DE VALORES G4S</a:t>
            </a:r>
            <a:r>
              <a:rPr lang="es-ES" b="1" dirty="0">
                <a:solidFill>
                  <a:srgbClr val="002060"/>
                </a:solidFill>
              </a:rPr>
              <a:t> </a:t>
            </a:r>
          </a:p>
          <a:p>
            <a:pPr algn="ctr"/>
            <a:r>
              <a:rPr lang="es-ES" dirty="0">
                <a:solidFill>
                  <a:schemeClr val="accent1">
                    <a:lumMod val="50000"/>
                  </a:schemeClr>
                </a:solidFill>
              </a:rPr>
              <a:t>EN ESPERA DE RECEPCIÓN</a:t>
            </a:r>
          </a:p>
          <a:p>
            <a:pPr algn="ctr"/>
            <a:r>
              <a:rPr lang="es-ES" dirty="0">
                <a:solidFill>
                  <a:schemeClr val="accent1">
                    <a:lumMod val="50000"/>
                  </a:schemeClr>
                </a:solidFill>
              </a:rPr>
              <a:t>BANCO DE LA REPÚBLICA</a:t>
            </a:r>
          </a:p>
        </p:txBody>
      </p:sp>
      <p:pic>
        <p:nvPicPr>
          <p:cNvPr id="1026" name="Picture 2" descr="08165608-f9a5-4b02-8d1e-f6f6200ac738@namprd02">
            <a:extLst>
              <a:ext uri="{FF2B5EF4-FFF2-40B4-BE49-F238E27FC236}">
                <a16:creationId xmlns:a16="http://schemas.microsoft.com/office/drawing/2014/main" id="{1AB75CE3-BE9A-4E25-88D3-758C0A08C9B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420306" y="2186202"/>
            <a:ext cx="4948312" cy="262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Imagen 24">
            <a:extLst>
              <a:ext uri="{FF2B5EF4-FFF2-40B4-BE49-F238E27FC236}">
                <a16:creationId xmlns:a16="http://schemas.microsoft.com/office/drawing/2014/main" id="{47E77D00-3555-4125-8BD1-B57C0E0498A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81787" y="3728619"/>
            <a:ext cx="1195537" cy="596670"/>
          </a:xfrm>
          <a:prstGeom prst="rect">
            <a:avLst/>
          </a:prstGeom>
        </p:spPr>
      </p:pic>
      <p:sp>
        <p:nvSpPr>
          <p:cNvPr id="28" name="CuadroTexto 27">
            <a:extLst>
              <a:ext uri="{FF2B5EF4-FFF2-40B4-BE49-F238E27FC236}">
                <a16:creationId xmlns:a16="http://schemas.microsoft.com/office/drawing/2014/main" id="{7FFB765D-2D68-4304-826C-56D46E7981E1}"/>
              </a:ext>
            </a:extLst>
          </p:cNvPr>
          <p:cNvSpPr txBox="1"/>
          <p:nvPr/>
        </p:nvSpPr>
        <p:spPr>
          <a:xfrm>
            <a:off x="7905675" y="3819193"/>
            <a:ext cx="2357437" cy="461665"/>
          </a:xfrm>
          <a:prstGeom prst="rect">
            <a:avLst/>
          </a:prstGeom>
          <a:noFill/>
        </p:spPr>
        <p:txBody>
          <a:bodyPr wrap="square" rtlCol="0">
            <a:spAutoFit/>
          </a:bodyPr>
          <a:lstStyle/>
          <a:p>
            <a:pPr algn="ctr"/>
            <a:r>
              <a:rPr lang="es-ES" sz="2400" b="1" dirty="0">
                <a:latin typeface="+mj-lt"/>
              </a:rPr>
              <a:t>$90.100.000</a:t>
            </a:r>
          </a:p>
        </p:txBody>
      </p:sp>
      <p:cxnSp>
        <p:nvCxnSpPr>
          <p:cNvPr id="29" name="Conector recto 28">
            <a:extLst>
              <a:ext uri="{FF2B5EF4-FFF2-40B4-BE49-F238E27FC236}">
                <a16:creationId xmlns:a16="http://schemas.microsoft.com/office/drawing/2014/main" id="{723CDE14-1269-4853-9C3F-ECC418D21C29}"/>
              </a:ext>
            </a:extLst>
          </p:cNvPr>
          <p:cNvCxnSpPr/>
          <p:nvPr/>
        </p:nvCxnSpPr>
        <p:spPr>
          <a:xfrm>
            <a:off x="6673768" y="3451806"/>
            <a:ext cx="3671887" cy="0"/>
          </a:xfrm>
          <a:prstGeom prst="line">
            <a:avLst/>
          </a:prstGeom>
        </p:spPr>
        <p:style>
          <a:lnRef idx="1">
            <a:schemeClr val="accent1"/>
          </a:lnRef>
          <a:fillRef idx="0">
            <a:schemeClr val="accent1"/>
          </a:fillRef>
          <a:effectRef idx="0">
            <a:schemeClr val="accent1"/>
          </a:effectRef>
          <a:fontRef idx="minor">
            <a:schemeClr val="tx1"/>
          </a:fontRef>
        </p:style>
      </p:cxnSp>
      <p:sp>
        <p:nvSpPr>
          <p:cNvPr id="30" name="Rectángulo 29">
            <a:extLst>
              <a:ext uri="{FF2B5EF4-FFF2-40B4-BE49-F238E27FC236}">
                <a16:creationId xmlns:a16="http://schemas.microsoft.com/office/drawing/2014/main" id="{B68658F5-53E7-40B6-AA39-34C9FC433FF4}"/>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2" name="CuadroTexto 31">
            <a:extLst>
              <a:ext uri="{FF2B5EF4-FFF2-40B4-BE49-F238E27FC236}">
                <a16:creationId xmlns:a16="http://schemas.microsoft.com/office/drawing/2014/main" id="{DC50AF37-6FDC-4510-968F-9C557D85D155}"/>
              </a:ext>
            </a:extLst>
          </p:cNvPr>
          <p:cNvSpPr txBox="1"/>
          <p:nvPr/>
        </p:nvSpPr>
        <p:spPr>
          <a:xfrm>
            <a:off x="7657579" y="6520419"/>
            <a:ext cx="453442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
        <p:nvSpPr>
          <p:cNvPr id="33" name="Rectángulo 32">
            <a:extLst>
              <a:ext uri="{FF2B5EF4-FFF2-40B4-BE49-F238E27FC236}">
                <a16:creationId xmlns:a16="http://schemas.microsoft.com/office/drawing/2014/main" id="{26F4A141-B472-49C3-A208-748C1CFD51A4}"/>
              </a:ext>
            </a:extLst>
          </p:cNvPr>
          <p:cNvSpPr/>
          <p:nvPr/>
        </p:nvSpPr>
        <p:spPr>
          <a:xfrm>
            <a:off x="0" y="0"/>
            <a:ext cx="12192000" cy="90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34" name="Imagen 8" descr="Fondos oscuros-01.png">
            <a:extLst>
              <a:ext uri="{FF2B5EF4-FFF2-40B4-BE49-F238E27FC236}">
                <a16:creationId xmlns:a16="http://schemas.microsoft.com/office/drawing/2014/main" id="{C18FE3E8-184F-4F92-8B60-AA5665B5563F}"/>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219517" y="-14289"/>
            <a:ext cx="1976928" cy="92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CuadroTexto 21">
            <a:extLst>
              <a:ext uri="{FF2B5EF4-FFF2-40B4-BE49-F238E27FC236}">
                <a16:creationId xmlns:a16="http://schemas.microsoft.com/office/drawing/2014/main" id="{15E9B8E9-742C-4B42-A46E-0D9748CA6083}"/>
              </a:ext>
            </a:extLst>
          </p:cNvPr>
          <p:cNvSpPr txBox="1">
            <a:spLocks noChangeArrowheads="1"/>
          </p:cNvSpPr>
          <p:nvPr/>
        </p:nvSpPr>
        <p:spPr bwMode="auto">
          <a:xfrm>
            <a:off x="6124239" y="8954"/>
            <a:ext cx="565926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mn-lt"/>
                <a:ea typeface="Lato Regular"/>
                <a:cs typeface="Lato Regular"/>
              </a:rPr>
              <a:t>DISPOSICIÓN TEMPORAL</a:t>
            </a:r>
          </a:p>
          <a:p>
            <a:pPr algn="r" eaLnBrk="1" hangingPunct="1"/>
            <a:r>
              <a:rPr lang="es-ES" altLang="es-CO" sz="2800" b="1" dirty="0">
                <a:solidFill>
                  <a:schemeClr val="bg1"/>
                </a:solidFill>
                <a:latin typeface="+mn-lt"/>
                <a:ea typeface="Lato Regular"/>
                <a:cs typeface="Lato Regular"/>
              </a:rPr>
              <a:t>ACTIVOS FARC</a:t>
            </a:r>
          </a:p>
        </p:txBody>
      </p:sp>
    </p:spTree>
    <p:extLst>
      <p:ext uri="{BB962C8B-B14F-4D97-AF65-F5344CB8AC3E}">
        <p14:creationId xmlns:p14="http://schemas.microsoft.com/office/powerpoint/2010/main" val="1358359199"/>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0" name="Rectángulo 9"/>
          <p:cNvSpPr/>
          <p:nvPr/>
        </p:nvSpPr>
        <p:spPr>
          <a:xfrm>
            <a:off x="1524000" y="0"/>
            <a:ext cx="9144000" cy="90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6148" name="Imagen 8" descr="Fondos oscuros-01.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33537" y="198153"/>
            <a:ext cx="1583490"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6924675" y="109465"/>
            <a:ext cx="35639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dirty="0">
                <a:solidFill>
                  <a:schemeClr val="bg1"/>
                </a:solidFill>
                <a:latin typeface="Lato Regular"/>
                <a:ea typeface="Lato Regular"/>
                <a:cs typeface="Lato Regular"/>
              </a:rPr>
              <a:t>Disposición Temporal</a:t>
            </a:r>
          </a:p>
          <a:p>
            <a:pPr algn="r" eaLnBrk="1" hangingPunct="1"/>
            <a:r>
              <a:rPr lang="es-ES" altLang="es-CO" sz="2000" b="1" dirty="0">
                <a:solidFill>
                  <a:schemeClr val="bg1"/>
                </a:solidFill>
                <a:latin typeface="Lato Regular"/>
                <a:ea typeface="Lato Regular"/>
                <a:cs typeface="Lato Regular"/>
              </a:rPr>
              <a:t>Activos FARC</a:t>
            </a:r>
          </a:p>
        </p:txBody>
      </p:sp>
      <p:sp>
        <p:nvSpPr>
          <p:cNvPr id="6151" name="CuadroTexto 11"/>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400" dirty="0">
                <a:solidFill>
                  <a:srgbClr val="A9A8A9"/>
                </a:solidFill>
                <a:latin typeface="Lato Regular"/>
                <a:ea typeface="Lato Regular"/>
                <a:cs typeface="Lato Regular"/>
              </a:rPr>
              <a:t>Gerencia de Bienes Muebles – SAE SAS</a:t>
            </a:r>
          </a:p>
        </p:txBody>
      </p:sp>
      <p:sp>
        <p:nvSpPr>
          <p:cNvPr id="21" name="Título 7">
            <a:extLst>
              <a:ext uri="{FF2B5EF4-FFF2-40B4-BE49-F238E27FC236}">
                <a16:creationId xmlns:a16="http://schemas.microsoft.com/office/drawing/2014/main" id="{DFE4654A-3BF1-4F6F-8D43-09CFC2F0FD7B}"/>
              </a:ext>
            </a:extLst>
          </p:cNvPr>
          <p:cNvSpPr>
            <a:spLocks noGrp="1"/>
          </p:cNvSpPr>
          <p:nvPr>
            <p:ph type="ctrTitle"/>
          </p:nvPr>
        </p:nvSpPr>
        <p:spPr>
          <a:xfrm>
            <a:off x="6479918" y="1461279"/>
            <a:ext cx="4188082" cy="760531"/>
          </a:xfrm>
        </p:spPr>
        <p:txBody>
          <a:bodyPr>
            <a:noAutofit/>
          </a:bodyPr>
          <a:lstStyle/>
          <a:p>
            <a:r>
              <a:rPr lang="es-ES" sz="2800" b="1" dirty="0">
                <a:solidFill>
                  <a:srgbClr val="002060"/>
                </a:solidFill>
              </a:rPr>
              <a:t>Recepción de Activos</a:t>
            </a:r>
            <a:br>
              <a:rPr lang="es-ES" sz="2000" b="1" dirty="0"/>
            </a:br>
            <a:r>
              <a:rPr lang="es-ES" sz="2000" b="1" dirty="0">
                <a:solidFill>
                  <a:schemeClr val="accent1">
                    <a:lumMod val="50000"/>
                  </a:schemeClr>
                </a:solidFill>
              </a:rPr>
              <a:t>14-feb/18</a:t>
            </a:r>
            <a:br>
              <a:rPr lang="es-ES" sz="2000" b="1" dirty="0">
                <a:solidFill>
                  <a:schemeClr val="accent1">
                    <a:lumMod val="50000"/>
                  </a:schemeClr>
                </a:solidFill>
              </a:rPr>
            </a:br>
            <a:br>
              <a:rPr lang="es-ES" sz="2000" b="1" dirty="0">
                <a:solidFill>
                  <a:schemeClr val="accent1">
                    <a:lumMod val="50000"/>
                  </a:schemeClr>
                </a:solidFill>
              </a:rPr>
            </a:br>
            <a:r>
              <a:rPr lang="es-ES" sz="2000" b="1" dirty="0">
                <a:solidFill>
                  <a:schemeClr val="accent1">
                    <a:lumMod val="50000"/>
                  </a:schemeClr>
                </a:solidFill>
              </a:rPr>
              <a:t>MACARENA META</a:t>
            </a:r>
            <a:endParaRPr lang="es-CO" sz="2000" b="1" dirty="0">
              <a:solidFill>
                <a:schemeClr val="accent1">
                  <a:lumMod val="50000"/>
                </a:schemeClr>
              </a:solidFill>
            </a:endParaRPr>
          </a:p>
        </p:txBody>
      </p:sp>
      <p:cxnSp>
        <p:nvCxnSpPr>
          <p:cNvPr id="29" name="Conector recto 28">
            <a:extLst>
              <a:ext uri="{FF2B5EF4-FFF2-40B4-BE49-F238E27FC236}">
                <a16:creationId xmlns:a16="http://schemas.microsoft.com/office/drawing/2014/main" id="{723CDE14-1269-4853-9C3F-ECC418D21C29}"/>
              </a:ext>
            </a:extLst>
          </p:cNvPr>
          <p:cNvCxnSpPr/>
          <p:nvPr/>
        </p:nvCxnSpPr>
        <p:spPr>
          <a:xfrm>
            <a:off x="6738016" y="6192522"/>
            <a:ext cx="3671887" cy="0"/>
          </a:xfrm>
          <a:prstGeom prst="line">
            <a:avLst/>
          </a:prstGeom>
        </p:spPr>
        <p:style>
          <a:lnRef idx="1">
            <a:schemeClr val="accent1"/>
          </a:lnRef>
          <a:fillRef idx="0">
            <a:schemeClr val="accent1"/>
          </a:fillRef>
          <a:effectRef idx="0">
            <a:schemeClr val="accent1"/>
          </a:effectRef>
          <a:fontRef idx="minor">
            <a:schemeClr val="tx1"/>
          </a:fontRef>
        </p:style>
      </p:cxnSp>
      <p:sp>
        <p:nvSpPr>
          <p:cNvPr id="30" name="Rectángulo 29">
            <a:extLst>
              <a:ext uri="{FF2B5EF4-FFF2-40B4-BE49-F238E27FC236}">
                <a16:creationId xmlns:a16="http://schemas.microsoft.com/office/drawing/2014/main" id="{668204DE-701E-484C-BA50-61E19C999B2A}"/>
              </a:ext>
            </a:extLst>
          </p:cNvPr>
          <p:cNvSpPr/>
          <p:nvPr/>
        </p:nvSpPr>
        <p:spPr>
          <a:xfrm>
            <a:off x="6846256" y="2427343"/>
            <a:ext cx="3720777" cy="4031873"/>
          </a:xfrm>
          <a:prstGeom prst="rect">
            <a:avLst/>
          </a:prstGeom>
        </p:spPr>
        <p:txBody>
          <a:bodyPr wrap="square">
            <a:spAutoFit/>
          </a:bodyPr>
          <a:lstStyle/>
          <a:p>
            <a:pPr algn="ctr"/>
            <a:r>
              <a:rPr lang="es-ES" sz="2400" b="1" dirty="0">
                <a:solidFill>
                  <a:srgbClr val="002060"/>
                </a:solidFill>
              </a:rPr>
              <a:t>102.737 GRAMOS DE ORO</a:t>
            </a:r>
          </a:p>
          <a:p>
            <a:pPr algn="ctr"/>
            <a:endParaRPr lang="es-ES" sz="2000" b="1" dirty="0">
              <a:solidFill>
                <a:srgbClr val="002060"/>
              </a:solidFill>
            </a:endParaRPr>
          </a:p>
          <a:p>
            <a:pPr algn="ctr"/>
            <a:r>
              <a:rPr lang="es-ES" sz="2000" b="1" dirty="0">
                <a:solidFill>
                  <a:srgbClr val="002060"/>
                </a:solidFill>
              </a:rPr>
              <a:t>Valor tentativo:</a:t>
            </a:r>
          </a:p>
          <a:p>
            <a:pPr algn="ctr"/>
            <a:r>
              <a:rPr lang="es-ES" sz="2000" b="1" dirty="0">
                <a:solidFill>
                  <a:srgbClr val="002060"/>
                </a:solidFill>
              </a:rPr>
              <a:t>$10.273.700.000</a:t>
            </a:r>
          </a:p>
          <a:p>
            <a:pPr algn="ctr"/>
            <a:r>
              <a:rPr lang="es-ES" sz="1200" b="1" dirty="0">
                <a:solidFill>
                  <a:srgbClr val="002060"/>
                </a:solidFill>
              </a:rPr>
              <a:t>(Con gramo a $100.000)</a:t>
            </a:r>
          </a:p>
          <a:p>
            <a:pPr algn="ctr"/>
            <a:endParaRPr lang="es-ES" sz="2000" b="1" dirty="0">
              <a:solidFill>
                <a:srgbClr val="002060"/>
              </a:solidFill>
            </a:endParaRPr>
          </a:p>
          <a:p>
            <a:pPr algn="ctr"/>
            <a:r>
              <a:rPr lang="es-ES" sz="2000" b="1" dirty="0">
                <a:solidFill>
                  <a:srgbClr val="002060"/>
                </a:solidFill>
              </a:rPr>
              <a:t>Custodia a 16 Feb en Batallón </a:t>
            </a:r>
          </a:p>
          <a:p>
            <a:pPr algn="ctr"/>
            <a:r>
              <a:rPr lang="es-ES" sz="2000" b="1" dirty="0">
                <a:solidFill>
                  <a:srgbClr val="002060"/>
                </a:solidFill>
              </a:rPr>
              <a:t>La Macarena</a:t>
            </a:r>
          </a:p>
          <a:p>
            <a:pPr algn="ctr"/>
            <a:r>
              <a:rPr lang="es-ES" sz="2000" b="1" dirty="0">
                <a:solidFill>
                  <a:srgbClr val="002060"/>
                </a:solidFill>
              </a:rPr>
              <a:t>Transporte a Bogotá el 17/02 en Avión Policía Nacional </a:t>
            </a:r>
          </a:p>
          <a:p>
            <a:pPr algn="ctr"/>
            <a:endParaRPr lang="es-ES" sz="2000" b="1" dirty="0">
              <a:solidFill>
                <a:srgbClr val="002060"/>
              </a:solidFill>
            </a:endParaRPr>
          </a:p>
          <a:p>
            <a:pPr algn="ctr"/>
            <a:r>
              <a:rPr lang="es-ES" sz="2000" b="1" dirty="0">
                <a:solidFill>
                  <a:srgbClr val="002060"/>
                </a:solidFill>
              </a:rPr>
              <a:t>Actualmente en Custodia de G4S</a:t>
            </a:r>
            <a:endParaRPr lang="es-ES" sz="2000" b="1" dirty="0"/>
          </a:p>
          <a:p>
            <a:pPr algn="ctr"/>
            <a:endParaRPr lang="es-ES" sz="2000" b="1" dirty="0">
              <a:solidFill>
                <a:srgbClr val="002060"/>
              </a:solidFill>
            </a:endParaRPr>
          </a:p>
        </p:txBody>
      </p:sp>
      <p:pic>
        <p:nvPicPr>
          <p:cNvPr id="15" name="Imagen 14">
            <a:extLst>
              <a:ext uri="{FF2B5EF4-FFF2-40B4-BE49-F238E27FC236}">
                <a16:creationId xmlns:a16="http://schemas.microsoft.com/office/drawing/2014/main" id="{55C44D39-D244-4C23-8A58-AEF611C67B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8668" y="1841543"/>
            <a:ext cx="4703975" cy="3512881"/>
          </a:xfrm>
          <a:prstGeom prst="rect">
            <a:avLst/>
          </a:prstGeom>
        </p:spPr>
      </p:pic>
      <p:sp>
        <p:nvSpPr>
          <p:cNvPr id="18" name="Rectángulo 17">
            <a:extLst>
              <a:ext uri="{FF2B5EF4-FFF2-40B4-BE49-F238E27FC236}">
                <a16:creationId xmlns:a16="http://schemas.microsoft.com/office/drawing/2014/main" id="{7654026C-F499-4939-8902-84CBD35404DB}"/>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550805D6-2FDF-4988-BCC8-C0C4A468113D}"/>
              </a:ext>
            </a:extLst>
          </p:cNvPr>
          <p:cNvSpPr txBox="1"/>
          <p:nvPr/>
        </p:nvSpPr>
        <p:spPr>
          <a:xfrm>
            <a:off x="7657579" y="6520419"/>
            <a:ext cx="453442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
        <p:nvSpPr>
          <p:cNvPr id="22" name="Rectángulo 21">
            <a:extLst>
              <a:ext uri="{FF2B5EF4-FFF2-40B4-BE49-F238E27FC236}">
                <a16:creationId xmlns:a16="http://schemas.microsoft.com/office/drawing/2014/main" id="{2688E581-1A63-4EFF-8A45-A9877BEC2488}"/>
              </a:ext>
            </a:extLst>
          </p:cNvPr>
          <p:cNvSpPr/>
          <p:nvPr/>
        </p:nvSpPr>
        <p:spPr>
          <a:xfrm>
            <a:off x="0" y="0"/>
            <a:ext cx="12192000" cy="90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23" name="Imagen 8" descr="Fondos oscuros-01.png">
            <a:extLst>
              <a:ext uri="{FF2B5EF4-FFF2-40B4-BE49-F238E27FC236}">
                <a16:creationId xmlns:a16="http://schemas.microsoft.com/office/drawing/2014/main" id="{CF6845E8-2D63-4847-BED6-08F597C9DBD4}"/>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9517" y="-14289"/>
            <a:ext cx="1976928" cy="92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uadroTexto 21">
            <a:extLst>
              <a:ext uri="{FF2B5EF4-FFF2-40B4-BE49-F238E27FC236}">
                <a16:creationId xmlns:a16="http://schemas.microsoft.com/office/drawing/2014/main" id="{724C63A3-AECB-457E-896A-593A59ED8AAD}"/>
              </a:ext>
            </a:extLst>
          </p:cNvPr>
          <p:cNvSpPr txBox="1">
            <a:spLocks noChangeArrowheads="1"/>
          </p:cNvSpPr>
          <p:nvPr/>
        </p:nvSpPr>
        <p:spPr bwMode="auto">
          <a:xfrm>
            <a:off x="6124239" y="8954"/>
            <a:ext cx="565926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mn-lt"/>
                <a:ea typeface="Lato Regular"/>
                <a:cs typeface="Lato Regular"/>
              </a:rPr>
              <a:t>DISPOSICIÓN TEMPORAL</a:t>
            </a:r>
          </a:p>
          <a:p>
            <a:pPr algn="r" eaLnBrk="1" hangingPunct="1"/>
            <a:r>
              <a:rPr lang="es-ES" altLang="es-CO" sz="2800" b="1" dirty="0">
                <a:solidFill>
                  <a:schemeClr val="bg1"/>
                </a:solidFill>
                <a:latin typeface="+mn-lt"/>
                <a:ea typeface="Lato Regular"/>
                <a:cs typeface="Lato Regular"/>
              </a:rPr>
              <a:t>ACTIVOS FARC</a:t>
            </a:r>
          </a:p>
        </p:txBody>
      </p:sp>
    </p:spTree>
    <p:extLst>
      <p:ext uri="{BB962C8B-B14F-4D97-AF65-F5344CB8AC3E}">
        <p14:creationId xmlns:p14="http://schemas.microsoft.com/office/powerpoint/2010/main" val="2219849439"/>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0" name="Rectángulo 9"/>
          <p:cNvSpPr/>
          <p:nvPr/>
        </p:nvSpPr>
        <p:spPr>
          <a:xfrm>
            <a:off x="1524000" y="0"/>
            <a:ext cx="9144000" cy="90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6148" name="Imagen 8" descr="Fondos oscuros-01.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33537" y="198153"/>
            <a:ext cx="1583490"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6924675" y="109465"/>
            <a:ext cx="35639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dirty="0">
                <a:solidFill>
                  <a:schemeClr val="bg1"/>
                </a:solidFill>
                <a:latin typeface="Lato Regular"/>
                <a:ea typeface="Lato Regular"/>
                <a:cs typeface="Lato Regular"/>
              </a:rPr>
              <a:t>Disposición Temporal</a:t>
            </a:r>
          </a:p>
          <a:p>
            <a:pPr algn="r" eaLnBrk="1" hangingPunct="1"/>
            <a:r>
              <a:rPr lang="es-ES" altLang="es-CO" sz="2000" b="1" dirty="0">
                <a:solidFill>
                  <a:schemeClr val="bg1"/>
                </a:solidFill>
                <a:latin typeface="Lato Regular"/>
                <a:ea typeface="Lato Regular"/>
                <a:cs typeface="Lato Regular"/>
              </a:rPr>
              <a:t>Activos FARC</a:t>
            </a:r>
          </a:p>
        </p:txBody>
      </p:sp>
      <p:sp>
        <p:nvSpPr>
          <p:cNvPr id="6151" name="CuadroTexto 11"/>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400" dirty="0">
                <a:solidFill>
                  <a:srgbClr val="A9A8A9"/>
                </a:solidFill>
                <a:latin typeface="Lato Regular"/>
                <a:ea typeface="Lato Regular"/>
                <a:cs typeface="Lato Regular"/>
              </a:rPr>
              <a:t>Gerencia de Bienes Muebles – SAE SAS</a:t>
            </a:r>
          </a:p>
        </p:txBody>
      </p:sp>
      <p:sp>
        <p:nvSpPr>
          <p:cNvPr id="21" name="Título 7">
            <a:extLst>
              <a:ext uri="{FF2B5EF4-FFF2-40B4-BE49-F238E27FC236}">
                <a16:creationId xmlns:a16="http://schemas.microsoft.com/office/drawing/2014/main" id="{DFE4654A-3BF1-4F6F-8D43-09CFC2F0FD7B}"/>
              </a:ext>
            </a:extLst>
          </p:cNvPr>
          <p:cNvSpPr>
            <a:spLocks noGrp="1"/>
          </p:cNvSpPr>
          <p:nvPr>
            <p:ph type="ctrTitle"/>
          </p:nvPr>
        </p:nvSpPr>
        <p:spPr>
          <a:xfrm>
            <a:off x="6479918" y="1461279"/>
            <a:ext cx="4188082" cy="760531"/>
          </a:xfrm>
        </p:spPr>
        <p:txBody>
          <a:bodyPr>
            <a:noAutofit/>
          </a:bodyPr>
          <a:lstStyle/>
          <a:p>
            <a:r>
              <a:rPr lang="es-ES" sz="2800" b="1" dirty="0">
                <a:solidFill>
                  <a:srgbClr val="002060"/>
                </a:solidFill>
              </a:rPr>
              <a:t>Recepción de Activos</a:t>
            </a:r>
            <a:br>
              <a:rPr lang="es-ES" sz="2000" b="1" dirty="0"/>
            </a:br>
            <a:r>
              <a:rPr lang="es-ES" sz="2000" b="1" dirty="0">
                <a:solidFill>
                  <a:schemeClr val="accent1">
                    <a:lumMod val="50000"/>
                  </a:schemeClr>
                </a:solidFill>
              </a:rPr>
              <a:t>15-feb/18</a:t>
            </a:r>
            <a:br>
              <a:rPr lang="es-ES" sz="2000" b="1" dirty="0">
                <a:solidFill>
                  <a:schemeClr val="accent1">
                    <a:lumMod val="50000"/>
                  </a:schemeClr>
                </a:solidFill>
              </a:rPr>
            </a:br>
            <a:br>
              <a:rPr lang="es-ES" sz="2000" b="1" dirty="0">
                <a:solidFill>
                  <a:schemeClr val="accent1">
                    <a:lumMod val="50000"/>
                  </a:schemeClr>
                </a:solidFill>
              </a:rPr>
            </a:br>
            <a:r>
              <a:rPr lang="es-ES" sz="2000" b="1" dirty="0">
                <a:solidFill>
                  <a:schemeClr val="accent1">
                    <a:lumMod val="50000"/>
                  </a:schemeClr>
                </a:solidFill>
              </a:rPr>
              <a:t>MACARENA META</a:t>
            </a:r>
            <a:endParaRPr lang="es-CO" sz="2000" b="1" dirty="0">
              <a:solidFill>
                <a:schemeClr val="accent1">
                  <a:lumMod val="50000"/>
                </a:schemeClr>
              </a:solidFill>
            </a:endParaRPr>
          </a:p>
        </p:txBody>
      </p:sp>
      <p:cxnSp>
        <p:nvCxnSpPr>
          <p:cNvPr id="29" name="Conector recto 28">
            <a:extLst>
              <a:ext uri="{FF2B5EF4-FFF2-40B4-BE49-F238E27FC236}">
                <a16:creationId xmlns:a16="http://schemas.microsoft.com/office/drawing/2014/main" id="{723CDE14-1269-4853-9C3F-ECC418D21C29}"/>
              </a:ext>
            </a:extLst>
          </p:cNvPr>
          <p:cNvCxnSpPr/>
          <p:nvPr/>
        </p:nvCxnSpPr>
        <p:spPr>
          <a:xfrm>
            <a:off x="6738016" y="6192522"/>
            <a:ext cx="3671887" cy="0"/>
          </a:xfrm>
          <a:prstGeom prst="line">
            <a:avLst/>
          </a:prstGeom>
        </p:spPr>
        <p:style>
          <a:lnRef idx="1">
            <a:schemeClr val="accent1"/>
          </a:lnRef>
          <a:fillRef idx="0">
            <a:schemeClr val="accent1"/>
          </a:fillRef>
          <a:effectRef idx="0">
            <a:schemeClr val="accent1"/>
          </a:effectRef>
          <a:fontRef idx="minor">
            <a:schemeClr val="tx1"/>
          </a:fontRef>
        </p:style>
      </p:cxnSp>
      <p:sp>
        <p:nvSpPr>
          <p:cNvPr id="30" name="Rectángulo 29">
            <a:extLst>
              <a:ext uri="{FF2B5EF4-FFF2-40B4-BE49-F238E27FC236}">
                <a16:creationId xmlns:a16="http://schemas.microsoft.com/office/drawing/2014/main" id="{668204DE-701E-484C-BA50-61E19C999B2A}"/>
              </a:ext>
            </a:extLst>
          </p:cNvPr>
          <p:cNvSpPr/>
          <p:nvPr/>
        </p:nvSpPr>
        <p:spPr>
          <a:xfrm>
            <a:off x="6846256" y="2427343"/>
            <a:ext cx="3720777" cy="4031873"/>
          </a:xfrm>
          <a:prstGeom prst="rect">
            <a:avLst/>
          </a:prstGeom>
        </p:spPr>
        <p:txBody>
          <a:bodyPr wrap="square">
            <a:spAutoFit/>
          </a:bodyPr>
          <a:lstStyle/>
          <a:p>
            <a:pPr algn="ctr"/>
            <a:r>
              <a:rPr lang="es-ES" sz="2400" b="1" dirty="0">
                <a:solidFill>
                  <a:srgbClr val="002060"/>
                </a:solidFill>
              </a:rPr>
              <a:t>$450.000 USD</a:t>
            </a:r>
          </a:p>
          <a:p>
            <a:pPr algn="ctr"/>
            <a:endParaRPr lang="es-ES" sz="2000" b="1" dirty="0">
              <a:solidFill>
                <a:srgbClr val="002060"/>
              </a:solidFill>
            </a:endParaRPr>
          </a:p>
          <a:p>
            <a:pPr algn="ctr"/>
            <a:r>
              <a:rPr lang="es-ES" sz="2000" b="1" dirty="0">
                <a:solidFill>
                  <a:srgbClr val="002060"/>
                </a:solidFill>
              </a:rPr>
              <a:t>Valor tentativo:</a:t>
            </a:r>
          </a:p>
          <a:p>
            <a:pPr algn="ctr"/>
            <a:r>
              <a:rPr lang="es-ES" sz="2000" b="1" dirty="0">
                <a:solidFill>
                  <a:srgbClr val="002060"/>
                </a:solidFill>
              </a:rPr>
              <a:t>$1.305.000.000 COP</a:t>
            </a:r>
          </a:p>
          <a:p>
            <a:pPr algn="ctr"/>
            <a:r>
              <a:rPr lang="es-ES" sz="1200" b="1" dirty="0">
                <a:solidFill>
                  <a:srgbClr val="002060"/>
                </a:solidFill>
              </a:rPr>
              <a:t>(Con USD A $2900 COP)</a:t>
            </a:r>
          </a:p>
          <a:p>
            <a:pPr algn="ctr"/>
            <a:endParaRPr lang="es-ES" sz="2000" b="1" dirty="0">
              <a:solidFill>
                <a:srgbClr val="002060"/>
              </a:solidFill>
            </a:endParaRPr>
          </a:p>
          <a:p>
            <a:pPr algn="ctr"/>
            <a:r>
              <a:rPr lang="es-ES" sz="2000" b="1" dirty="0">
                <a:solidFill>
                  <a:srgbClr val="002060"/>
                </a:solidFill>
              </a:rPr>
              <a:t>Custodia a 16 Feb en Batallón </a:t>
            </a:r>
          </a:p>
          <a:p>
            <a:pPr algn="ctr"/>
            <a:r>
              <a:rPr lang="es-ES" sz="2000" b="1" dirty="0">
                <a:solidFill>
                  <a:srgbClr val="002060"/>
                </a:solidFill>
              </a:rPr>
              <a:t>La Macarena</a:t>
            </a:r>
          </a:p>
          <a:p>
            <a:pPr algn="ctr"/>
            <a:endParaRPr lang="es-ES" sz="2000" b="1" dirty="0">
              <a:solidFill>
                <a:srgbClr val="002060"/>
              </a:solidFill>
            </a:endParaRPr>
          </a:p>
          <a:p>
            <a:pPr algn="ctr"/>
            <a:r>
              <a:rPr lang="es-ES" sz="2000" b="1" dirty="0">
                <a:solidFill>
                  <a:srgbClr val="002060"/>
                </a:solidFill>
              </a:rPr>
              <a:t>Transporte a Bogotá el 17/02 en Avión Policía Nacional </a:t>
            </a:r>
          </a:p>
          <a:p>
            <a:pPr algn="ctr"/>
            <a:r>
              <a:rPr lang="es-ES" sz="2000" b="1" dirty="0">
                <a:solidFill>
                  <a:srgbClr val="002060"/>
                </a:solidFill>
              </a:rPr>
              <a:t>Actualmente en Custodia de G4S</a:t>
            </a:r>
            <a:endParaRPr lang="es-ES" sz="2000" b="1" dirty="0"/>
          </a:p>
          <a:p>
            <a:pPr algn="ctr"/>
            <a:endParaRPr lang="es-ES" sz="2000" b="1" dirty="0">
              <a:solidFill>
                <a:srgbClr val="002060"/>
              </a:solidFill>
            </a:endParaRPr>
          </a:p>
        </p:txBody>
      </p:sp>
      <p:pic>
        <p:nvPicPr>
          <p:cNvPr id="16" name="Imagen 15">
            <a:extLst>
              <a:ext uri="{FF2B5EF4-FFF2-40B4-BE49-F238E27FC236}">
                <a16:creationId xmlns:a16="http://schemas.microsoft.com/office/drawing/2014/main" id="{D99F0A09-06CF-4110-A069-424100B3627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0326" y="1252619"/>
            <a:ext cx="4607051" cy="4412890"/>
          </a:xfrm>
          <a:prstGeom prst="rect">
            <a:avLst/>
          </a:prstGeom>
        </p:spPr>
      </p:pic>
      <p:sp>
        <p:nvSpPr>
          <p:cNvPr id="17" name="Rectángulo 16">
            <a:extLst>
              <a:ext uri="{FF2B5EF4-FFF2-40B4-BE49-F238E27FC236}">
                <a16:creationId xmlns:a16="http://schemas.microsoft.com/office/drawing/2014/main" id="{3B286503-3ED8-4CD8-A247-DE251B1B6D36}"/>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FC137BDC-BAEA-4766-9708-665FF48425FB}"/>
              </a:ext>
            </a:extLst>
          </p:cNvPr>
          <p:cNvSpPr txBox="1"/>
          <p:nvPr/>
        </p:nvSpPr>
        <p:spPr>
          <a:xfrm>
            <a:off x="7657579" y="6520419"/>
            <a:ext cx="453442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
        <p:nvSpPr>
          <p:cNvPr id="19" name="Rectángulo 18">
            <a:extLst>
              <a:ext uri="{FF2B5EF4-FFF2-40B4-BE49-F238E27FC236}">
                <a16:creationId xmlns:a16="http://schemas.microsoft.com/office/drawing/2014/main" id="{226610BB-EA54-4AC9-A165-5E7B6AF28FD4}"/>
              </a:ext>
            </a:extLst>
          </p:cNvPr>
          <p:cNvSpPr/>
          <p:nvPr/>
        </p:nvSpPr>
        <p:spPr>
          <a:xfrm>
            <a:off x="0" y="0"/>
            <a:ext cx="12192000" cy="90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20" name="Imagen 8" descr="Fondos oscuros-01.png">
            <a:extLst>
              <a:ext uri="{FF2B5EF4-FFF2-40B4-BE49-F238E27FC236}">
                <a16:creationId xmlns:a16="http://schemas.microsoft.com/office/drawing/2014/main" id="{78356977-112D-4A3A-9C2D-2B4319B31B33}"/>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9517" y="-14289"/>
            <a:ext cx="1976928" cy="92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uadroTexto 21">
            <a:extLst>
              <a:ext uri="{FF2B5EF4-FFF2-40B4-BE49-F238E27FC236}">
                <a16:creationId xmlns:a16="http://schemas.microsoft.com/office/drawing/2014/main" id="{4477125E-F6A5-4FD8-96D4-37D2766D73B9}"/>
              </a:ext>
            </a:extLst>
          </p:cNvPr>
          <p:cNvSpPr txBox="1">
            <a:spLocks noChangeArrowheads="1"/>
          </p:cNvSpPr>
          <p:nvPr/>
        </p:nvSpPr>
        <p:spPr bwMode="auto">
          <a:xfrm>
            <a:off x="6124239" y="8954"/>
            <a:ext cx="565926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mn-lt"/>
                <a:ea typeface="Lato Regular"/>
                <a:cs typeface="Lato Regular"/>
              </a:rPr>
              <a:t>DISPOSICIÓN TEMPORAL</a:t>
            </a:r>
          </a:p>
          <a:p>
            <a:pPr algn="r" eaLnBrk="1" hangingPunct="1"/>
            <a:r>
              <a:rPr lang="es-ES" altLang="es-CO" sz="2800" b="1" dirty="0">
                <a:solidFill>
                  <a:schemeClr val="bg1"/>
                </a:solidFill>
                <a:latin typeface="+mn-lt"/>
                <a:ea typeface="Lato Regular"/>
                <a:cs typeface="Lato Regular"/>
              </a:rPr>
              <a:t>ACTIVOS FARC</a:t>
            </a:r>
          </a:p>
        </p:txBody>
      </p:sp>
    </p:spTree>
    <p:extLst>
      <p:ext uri="{BB962C8B-B14F-4D97-AF65-F5344CB8AC3E}">
        <p14:creationId xmlns:p14="http://schemas.microsoft.com/office/powerpoint/2010/main" val="306735693"/>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0" name="Rectángulo 9"/>
          <p:cNvSpPr/>
          <p:nvPr/>
        </p:nvSpPr>
        <p:spPr>
          <a:xfrm>
            <a:off x="1524000" y="0"/>
            <a:ext cx="9144000" cy="90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6148" name="Imagen 8" descr="Fondos oscuros-01.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33537" y="198153"/>
            <a:ext cx="1583490"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6924675" y="109465"/>
            <a:ext cx="35639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dirty="0">
                <a:solidFill>
                  <a:schemeClr val="bg1"/>
                </a:solidFill>
                <a:latin typeface="Lato Regular"/>
                <a:ea typeface="Lato Regular"/>
                <a:cs typeface="Lato Regular"/>
              </a:rPr>
              <a:t>Disposición Temporal</a:t>
            </a:r>
          </a:p>
          <a:p>
            <a:pPr algn="r" eaLnBrk="1" hangingPunct="1"/>
            <a:r>
              <a:rPr lang="es-ES" altLang="es-CO" sz="2000" b="1" dirty="0">
                <a:solidFill>
                  <a:schemeClr val="bg1"/>
                </a:solidFill>
                <a:latin typeface="Lato Regular"/>
                <a:ea typeface="Lato Regular"/>
                <a:cs typeface="Lato Regular"/>
              </a:rPr>
              <a:t>Activos FARC</a:t>
            </a:r>
          </a:p>
        </p:txBody>
      </p:sp>
      <p:sp>
        <p:nvSpPr>
          <p:cNvPr id="6151" name="CuadroTexto 11"/>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400" dirty="0">
                <a:solidFill>
                  <a:srgbClr val="A9A8A9"/>
                </a:solidFill>
                <a:latin typeface="Lato Regular"/>
                <a:ea typeface="Lato Regular"/>
                <a:cs typeface="Lato Regular"/>
              </a:rPr>
              <a:t>Gerencia de Bienes Muebles – SAE SAS</a:t>
            </a:r>
          </a:p>
        </p:txBody>
      </p:sp>
      <p:sp>
        <p:nvSpPr>
          <p:cNvPr id="21" name="Título 7">
            <a:extLst>
              <a:ext uri="{FF2B5EF4-FFF2-40B4-BE49-F238E27FC236}">
                <a16:creationId xmlns:a16="http://schemas.microsoft.com/office/drawing/2014/main" id="{DFE4654A-3BF1-4F6F-8D43-09CFC2F0FD7B}"/>
              </a:ext>
            </a:extLst>
          </p:cNvPr>
          <p:cNvSpPr>
            <a:spLocks noGrp="1"/>
          </p:cNvSpPr>
          <p:nvPr>
            <p:ph type="ctrTitle"/>
          </p:nvPr>
        </p:nvSpPr>
        <p:spPr>
          <a:xfrm>
            <a:off x="6479918" y="1461279"/>
            <a:ext cx="4188082" cy="760531"/>
          </a:xfrm>
        </p:spPr>
        <p:txBody>
          <a:bodyPr>
            <a:noAutofit/>
          </a:bodyPr>
          <a:lstStyle/>
          <a:p>
            <a:r>
              <a:rPr lang="es-ES" sz="2800" b="1" dirty="0">
                <a:solidFill>
                  <a:srgbClr val="002060"/>
                </a:solidFill>
              </a:rPr>
              <a:t>Recepción de Activos</a:t>
            </a:r>
            <a:br>
              <a:rPr lang="es-ES" sz="2000" b="1" dirty="0"/>
            </a:br>
            <a:r>
              <a:rPr lang="es-ES" sz="2000" b="1" dirty="0">
                <a:solidFill>
                  <a:schemeClr val="accent1">
                    <a:lumMod val="50000"/>
                  </a:schemeClr>
                </a:solidFill>
              </a:rPr>
              <a:t>15-feb/18</a:t>
            </a:r>
            <a:br>
              <a:rPr lang="es-ES" sz="2000" b="1" dirty="0">
                <a:solidFill>
                  <a:schemeClr val="accent1">
                    <a:lumMod val="50000"/>
                  </a:schemeClr>
                </a:solidFill>
              </a:rPr>
            </a:br>
            <a:r>
              <a:rPr lang="es-ES" sz="2000" b="1" dirty="0">
                <a:solidFill>
                  <a:schemeClr val="accent1">
                    <a:lumMod val="50000"/>
                  </a:schemeClr>
                </a:solidFill>
              </a:rPr>
              <a:t>CAÑO INDIO </a:t>
            </a:r>
            <a:br>
              <a:rPr lang="es-ES" sz="2000" b="1" dirty="0">
                <a:solidFill>
                  <a:schemeClr val="accent1">
                    <a:lumMod val="50000"/>
                  </a:schemeClr>
                </a:solidFill>
              </a:rPr>
            </a:br>
            <a:r>
              <a:rPr lang="es-ES" sz="2000" b="1" dirty="0">
                <a:solidFill>
                  <a:schemeClr val="accent1">
                    <a:lumMod val="50000"/>
                  </a:schemeClr>
                </a:solidFill>
              </a:rPr>
              <a:t>NORTE DE SANTANDER</a:t>
            </a:r>
            <a:endParaRPr lang="es-CO" sz="2000" b="1" dirty="0">
              <a:solidFill>
                <a:schemeClr val="accent1">
                  <a:lumMod val="50000"/>
                </a:schemeClr>
              </a:solidFill>
            </a:endParaRPr>
          </a:p>
        </p:txBody>
      </p:sp>
      <p:cxnSp>
        <p:nvCxnSpPr>
          <p:cNvPr id="29" name="Conector recto 28">
            <a:extLst>
              <a:ext uri="{FF2B5EF4-FFF2-40B4-BE49-F238E27FC236}">
                <a16:creationId xmlns:a16="http://schemas.microsoft.com/office/drawing/2014/main" id="{723CDE14-1269-4853-9C3F-ECC418D21C29}"/>
              </a:ext>
            </a:extLst>
          </p:cNvPr>
          <p:cNvCxnSpPr/>
          <p:nvPr/>
        </p:nvCxnSpPr>
        <p:spPr>
          <a:xfrm>
            <a:off x="6738016" y="6192522"/>
            <a:ext cx="3671887" cy="0"/>
          </a:xfrm>
          <a:prstGeom prst="line">
            <a:avLst/>
          </a:prstGeom>
        </p:spPr>
        <p:style>
          <a:lnRef idx="1">
            <a:schemeClr val="accent1"/>
          </a:lnRef>
          <a:fillRef idx="0">
            <a:schemeClr val="accent1"/>
          </a:fillRef>
          <a:effectRef idx="0">
            <a:schemeClr val="accent1"/>
          </a:effectRef>
          <a:fontRef idx="minor">
            <a:schemeClr val="tx1"/>
          </a:fontRef>
        </p:style>
      </p:cxnSp>
      <p:sp>
        <p:nvSpPr>
          <p:cNvPr id="30" name="Rectángulo 29">
            <a:extLst>
              <a:ext uri="{FF2B5EF4-FFF2-40B4-BE49-F238E27FC236}">
                <a16:creationId xmlns:a16="http://schemas.microsoft.com/office/drawing/2014/main" id="{668204DE-701E-484C-BA50-61E19C999B2A}"/>
              </a:ext>
            </a:extLst>
          </p:cNvPr>
          <p:cNvSpPr/>
          <p:nvPr/>
        </p:nvSpPr>
        <p:spPr>
          <a:xfrm>
            <a:off x="6846256" y="2427342"/>
            <a:ext cx="3720777" cy="4154984"/>
          </a:xfrm>
          <a:prstGeom prst="rect">
            <a:avLst/>
          </a:prstGeom>
        </p:spPr>
        <p:txBody>
          <a:bodyPr wrap="square">
            <a:spAutoFit/>
          </a:bodyPr>
          <a:lstStyle/>
          <a:p>
            <a:pPr algn="ctr"/>
            <a:r>
              <a:rPr lang="es-ES" sz="2400" b="1" dirty="0">
                <a:solidFill>
                  <a:srgbClr val="002060"/>
                </a:solidFill>
              </a:rPr>
              <a:t>$500.000.000 COP</a:t>
            </a:r>
          </a:p>
          <a:p>
            <a:pPr algn="ctr"/>
            <a:endParaRPr lang="es-ES" sz="2000" b="1" dirty="0">
              <a:solidFill>
                <a:srgbClr val="002060"/>
              </a:solidFill>
            </a:endParaRPr>
          </a:p>
          <a:p>
            <a:pPr algn="ctr"/>
            <a:endParaRPr lang="es-ES" sz="2000" b="1" dirty="0">
              <a:solidFill>
                <a:srgbClr val="002060"/>
              </a:solidFill>
            </a:endParaRPr>
          </a:p>
          <a:p>
            <a:pPr algn="ctr"/>
            <a:r>
              <a:rPr lang="es-ES" sz="2000" b="1" dirty="0">
                <a:solidFill>
                  <a:srgbClr val="002060"/>
                </a:solidFill>
              </a:rPr>
              <a:t>Custodia a 16 Feb en Batallón </a:t>
            </a:r>
          </a:p>
          <a:p>
            <a:pPr algn="ctr"/>
            <a:r>
              <a:rPr lang="es-ES" sz="2000" b="1" dirty="0">
                <a:solidFill>
                  <a:srgbClr val="002060"/>
                </a:solidFill>
              </a:rPr>
              <a:t>Tibú</a:t>
            </a:r>
          </a:p>
          <a:p>
            <a:pPr algn="ctr"/>
            <a:endParaRPr lang="es-ES" sz="2000" b="1" dirty="0">
              <a:solidFill>
                <a:srgbClr val="002060"/>
              </a:solidFill>
            </a:endParaRPr>
          </a:p>
          <a:p>
            <a:pPr algn="ctr"/>
            <a:r>
              <a:rPr lang="es-ES" sz="2000" b="1" dirty="0">
                <a:solidFill>
                  <a:srgbClr val="002060"/>
                </a:solidFill>
              </a:rPr>
              <a:t>Transporte a Bogotá el 17/02 en Avión Policía Nacional para posterior Custodia de G4S</a:t>
            </a:r>
          </a:p>
          <a:p>
            <a:pPr algn="ctr"/>
            <a:endParaRPr lang="es-ES" sz="2000" b="1" dirty="0">
              <a:solidFill>
                <a:srgbClr val="002060"/>
              </a:solidFill>
            </a:endParaRPr>
          </a:p>
          <a:p>
            <a:pPr algn="ctr"/>
            <a:r>
              <a:rPr lang="es-ES" sz="2000" b="1" dirty="0">
                <a:solidFill>
                  <a:srgbClr val="002060"/>
                </a:solidFill>
              </a:rPr>
              <a:t>Consignación en Bancolombia el 27</a:t>
            </a:r>
            <a:r>
              <a:rPr lang="es-CO" sz="2000" b="1" dirty="0">
                <a:solidFill>
                  <a:srgbClr val="002060"/>
                </a:solidFill>
              </a:rPr>
              <a:t>/02/2018</a:t>
            </a:r>
            <a:endParaRPr lang="es-ES" sz="2000" b="1" dirty="0"/>
          </a:p>
          <a:p>
            <a:pPr algn="ctr"/>
            <a:endParaRPr lang="es-ES" sz="2000" b="1" dirty="0">
              <a:solidFill>
                <a:srgbClr val="002060"/>
              </a:solidFill>
            </a:endParaRPr>
          </a:p>
        </p:txBody>
      </p:sp>
      <p:pic>
        <p:nvPicPr>
          <p:cNvPr id="5" name="Imagen 4">
            <a:extLst>
              <a:ext uri="{FF2B5EF4-FFF2-40B4-BE49-F238E27FC236}">
                <a16:creationId xmlns:a16="http://schemas.microsoft.com/office/drawing/2014/main" id="{54DAF9F4-F670-48EE-97BD-F3AF621430C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32874" y="1668544"/>
            <a:ext cx="4691365" cy="3516198"/>
          </a:xfrm>
          <a:prstGeom prst="rect">
            <a:avLst/>
          </a:prstGeom>
        </p:spPr>
      </p:pic>
      <p:sp>
        <p:nvSpPr>
          <p:cNvPr id="16" name="Rectángulo 15">
            <a:extLst>
              <a:ext uri="{FF2B5EF4-FFF2-40B4-BE49-F238E27FC236}">
                <a16:creationId xmlns:a16="http://schemas.microsoft.com/office/drawing/2014/main" id="{470BC26F-6CF9-47A7-8683-551ED30542C5}"/>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323BED46-F97A-4039-A0A7-B9AE28066C36}"/>
              </a:ext>
            </a:extLst>
          </p:cNvPr>
          <p:cNvSpPr txBox="1"/>
          <p:nvPr/>
        </p:nvSpPr>
        <p:spPr>
          <a:xfrm>
            <a:off x="7657579" y="6520419"/>
            <a:ext cx="453442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
        <p:nvSpPr>
          <p:cNvPr id="19" name="Rectángulo 18">
            <a:extLst>
              <a:ext uri="{FF2B5EF4-FFF2-40B4-BE49-F238E27FC236}">
                <a16:creationId xmlns:a16="http://schemas.microsoft.com/office/drawing/2014/main" id="{B36D35E0-E0A7-4E20-B3D6-D4F4F0448CDF}"/>
              </a:ext>
            </a:extLst>
          </p:cNvPr>
          <p:cNvSpPr/>
          <p:nvPr/>
        </p:nvSpPr>
        <p:spPr>
          <a:xfrm>
            <a:off x="0" y="0"/>
            <a:ext cx="12192000" cy="90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20" name="Imagen 8" descr="Fondos oscuros-01.png">
            <a:extLst>
              <a:ext uri="{FF2B5EF4-FFF2-40B4-BE49-F238E27FC236}">
                <a16:creationId xmlns:a16="http://schemas.microsoft.com/office/drawing/2014/main" id="{DC9731F3-B53F-44B3-8549-AEBC087AC730}"/>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9517" y="-14289"/>
            <a:ext cx="1976928" cy="92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uadroTexto 21">
            <a:extLst>
              <a:ext uri="{FF2B5EF4-FFF2-40B4-BE49-F238E27FC236}">
                <a16:creationId xmlns:a16="http://schemas.microsoft.com/office/drawing/2014/main" id="{94BE869E-846D-4FD1-A6D1-E66B5EA0A5F1}"/>
              </a:ext>
            </a:extLst>
          </p:cNvPr>
          <p:cNvSpPr txBox="1">
            <a:spLocks noChangeArrowheads="1"/>
          </p:cNvSpPr>
          <p:nvPr/>
        </p:nvSpPr>
        <p:spPr bwMode="auto">
          <a:xfrm>
            <a:off x="6124239" y="8954"/>
            <a:ext cx="565926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mn-lt"/>
                <a:ea typeface="Lato Regular"/>
                <a:cs typeface="Lato Regular"/>
              </a:rPr>
              <a:t>DISPOSICIÓN TEMPORAL</a:t>
            </a:r>
          </a:p>
          <a:p>
            <a:pPr algn="r" eaLnBrk="1" hangingPunct="1"/>
            <a:r>
              <a:rPr lang="es-ES" altLang="es-CO" sz="2800" b="1" dirty="0">
                <a:solidFill>
                  <a:schemeClr val="bg1"/>
                </a:solidFill>
                <a:latin typeface="+mn-lt"/>
                <a:ea typeface="Lato Regular"/>
                <a:cs typeface="Lato Regular"/>
              </a:rPr>
              <a:t>ACTIVOS FARC</a:t>
            </a:r>
          </a:p>
        </p:txBody>
      </p:sp>
    </p:spTree>
    <p:extLst>
      <p:ext uri="{BB962C8B-B14F-4D97-AF65-F5344CB8AC3E}">
        <p14:creationId xmlns:p14="http://schemas.microsoft.com/office/powerpoint/2010/main" val="3298482151"/>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0" name="Rectángulo 9"/>
          <p:cNvSpPr/>
          <p:nvPr/>
        </p:nvSpPr>
        <p:spPr>
          <a:xfrm>
            <a:off x="1524000" y="0"/>
            <a:ext cx="9144000" cy="90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6148" name="Imagen 8" descr="Fondos oscuros-01.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33537" y="198153"/>
            <a:ext cx="1583490"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6924675" y="109465"/>
            <a:ext cx="35639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dirty="0">
                <a:solidFill>
                  <a:schemeClr val="bg1"/>
                </a:solidFill>
                <a:latin typeface="Lato Regular"/>
                <a:ea typeface="Lato Regular"/>
                <a:cs typeface="Lato Regular"/>
              </a:rPr>
              <a:t>Disposición Temporal</a:t>
            </a:r>
          </a:p>
          <a:p>
            <a:pPr algn="r" eaLnBrk="1" hangingPunct="1"/>
            <a:r>
              <a:rPr lang="es-ES" altLang="es-CO" sz="2000" b="1" dirty="0">
                <a:solidFill>
                  <a:schemeClr val="bg1"/>
                </a:solidFill>
                <a:latin typeface="Lato Regular"/>
                <a:ea typeface="Lato Regular"/>
                <a:cs typeface="Lato Regular"/>
              </a:rPr>
              <a:t>Activos FARC</a:t>
            </a:r>
          </a:p>
        </p:txBody>
      </p:sp>
      <p:sp>
        <p:nvSpPr>
          <p:cNvPr id="6151" name="CuadroTexto 11"/>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400" dirty="0">
                <a:solidFill>
                  <a:srgbClr val="A9A8A9"/>
                </a:solidFill>
                <a:latin typeface="Lato Regular"/>
                <a:ea typeface="Lato Regular"/>
                <a:cs typeface="Lato Regular"/>
              </a:rPr>
              <a:t>Gerencia de Bienes Muebles – SAE SAS</a:t>
            </a:r>
          </a:p>
        </p:txBody>
      </p:sp>
      <p:sp>
        <p:nvSpPr>
          <p:cNvPr id="21" name="Título 7">
            <a:extLst>
              <a:ext uri="{FF2B5EF4-FFF2-40B4-BE49-F238E27FC236}">
                <a16:creationId xmlns:a16="http://schemas.microsoft.com/office/drawing/2014/main" id="{DFE4654A-3BF1-4F6F-8D43-09CFC2F0FD7B}"/>
              </a:ext>
            </a:extLst>
          </p:cNvPr>
          <p:cNvSpPr>
            <a:spLocks noGrp="1"/>
          </p:cNvSpPr>
          <p:nvPr>
            <p:ph type="ctrTitle"/>
          </p:nvPr>
        </p:nvSpPr>
        <p:spPr>
          <a:xfrm>
            <a:off x="6479918" y="1774511"/>
            <a:ext cx="4188082" cy="760531"/>
          </a:xfrm>
        </p:spPr>
        <p:txBody>
          <a:bodyPr>
            <a:noAutofit/>
          </a:bodyPr>
          <a:lstStyle/>
          <a:p>
            <a:r>
              <a:rPr lang="es-ES" sz="2800" b="1" dirty="0">
                <a:solidFill>
                  <a:srgbClr val="002060"/>
                </a:solidFill>
              </a:rPr>
              <a:t>Recepción de Activos</a:t>
            </a:r>
            <a:br>
              <a:rPr lang="es-ES" sz="2000" b="1" dirty="0"/>
            </a:br>
            <a:r>
              <a:rPr lang="es-ES" sz="2000" b="1" dirty="0">
                <a:solidFill>
                  <a:schemeClr val="accent1">
                    <a:lumMod val="50000"/>
                  </a:schemeClr>
                </a:solidFill>
              </a:rPr>
              <a:t>16-feb/18</a:t>
            </a:r>
            <a:br>
              <a:rPr lang="es-ES" sz="2000" b="1" dirty="0">
                <a:solidFill>
                  <a:schemeClr val="accent1">
                    <a:lumMod val="50000"/>
                  </a:schemeClr>
                </a:solidFill>
              </a:rPr>
            </a:br>
            <a:br>
              <a:rPr lang="es-ES" sz="2000" b="1" dirty="0">
                <a:solidFill>
                  <a:schemeClr val="accent1">
                    <a:lumMod val="50000"/>
                  </a:schemeClr>
                </a:solidFill>
              </a:rPr>
            </a:br>
            <a:r>
              <a:rPr lang="es-ES" sz="2000" b="1" dirty="0">
                <a:solidFill>
                  <a:schemeClr val="accent1">
                    <a:lumMod val="50000"/>
                  </a:schemeClr>
                </a:solidFill>
              </a:rPr>
              <a:t>ITUANGO</a:t>
            </a:r>
            <a:br>
              <a:rPr lang="es-ES" sz="2000" b="1" dirty="0">
                <a:solidFill>
                  <a:schemeClr val="accent1">
                    <a:lumMod val="50000"/>
                  </a:schemeClr>
                </a:solidFill>
              </a:rPr>
            </a:br>
            <a:r>
              <a:rPr lang="es-ES" sz="2000" b="1" dirty="0">
                <a:solidFill>
                  <a:schemeClr val="accent1">
                    <a:lumMod val="50000"/>
                  </a:schemeClr>
                </a:solidFill>
              </a:rPr>
              <a:t>ANTIOQUIA</a:t>
            </a:r>
            <a:endParaRPr lang="es-CO" sz="2000" b="1" dirty="0">
              <a:solidFill>
                <a:schemeClr val="accent1">
                  <a:lumMod val="50000"/>
                </a:schemeClr>
              </a:solidFill>
            </a:endParaRPr>
          </a:p>
        </p:txBody>
      </p:sp>
      <p:cxnSp>
        <p:nvCxnSpPr>
          <p:cNvPr id="29" name="Conector recto 28">
            <a:extLst>
              <a:ext uri="{FF2B5EF4-FFF2-40B4-BE49-F238E27FC236}">
                <a16:creationId xmlns:a16="http://schemas.microsoft.com/office/drawing/2014/main" id="{723CDE14-1269-4853-9C3F-ECC418D21C29}"/>
              </a:ext>
            </a:extLst>
          </p:cNvPr>
          <p:cNvCxnSpPr/>
          <p:nvPr/>
        </p:nvCxnSpPr>
        <p:spPr>
          <a:xfrm>
            <a:off x="6738016" y="6192522"/>
            <a:ext cx="3671887" cy="0"/>
          </a:xfrm>
          <a:prstGeom prst="line">
            <a:avLst/>
          </a:prstGeom>
        </p:spPr>
        <p:style>
          <a:lnRef idx="1">
            <a:schemeClr val="accent1"/>
          </a:lnRef>
          <a:fillRef idx="0">
            <a:schemeClr val="accent1"/>
          </a:fillRef>
          <a:effectRef idx="0">
            <a:schemeClr val="accent1"/>
          </a:effectRef>
          <a:fontRef idx="minor">
            <a:schemeClr val="tx1"/>
          </a:fontRef>
        </p:style>
      </p:cxnSp>
      <p:sp>
        <p:nvSpPr>
          <p:cNvPr id="30" name="Rectángulo 29">
            <a:extLst>
              <a:ext uri="{FF2B5EF4-FFF2-40B4-BE49-F238E27FC236}">
                <a16:creationId xmlns:a16="http://schemas.microsoft.com/office/drawing/2014/main" id="{668204DE-701E-484C-BA50-61E19C999B2A}"/>
              </a:ext>
            </a:extLst>
          </p:cNvPr>
          <p:cNvSpPr/>
          <p:nvPr/>
        </p:nvSpPr>
        <p:spPr>
          <a:xfrm>
            <a:off x="6846256" y="2826771"/>
            <a:ext cx="3720777" cy="3416320"/>
          </a:xfrm>
          <a:prstGeom prst="rect">
            <a:avLst/>
          </a:prstGeom>
        </p:spPr>
        <p:txBody>
          <a:bodyPr wrap="square">
            <a:spAutoFit/>
          </a:bodyPr>
          <a:lstStyle/>
          <a:p>
            <a:pPr algn="ctr"/>
            <a:r>
              <a:rPr lang="es-ES" sz="2400" b="1" dirty="0">
                <a:solidFill>
                  <a:srgbClr val="002060"/>
                </a:solidFill>
              </a:rPr>
              <a:t>20.000 GRAMOS DE ORO</a:t>
            </a:r>
          </a:p>
          <a:p>
            <a:pPr algn="ctr"/>
            <a:endParaRPr lang="es-ES" sz="2000" b="1" dirty="0">
              <a:solidFill>
                <a:srgbClr val="002060"/>
              </a:solidFill>
            </a:endParaRPr>
          </a:p>
          <a:p>
            <a:pPr algn="ctr"/>
            <a:r>
              <a:rPr lang="es-ES" sz="2000" b="1" dirty="0">
                <a:solidFill>
                  <a:srgbClr val="002060"/>
                </a:solidFill>
              </a:rPr>
              <a:t>Valor tentativo:</a:t>
            </a:r>
          </a:p>
          <a:p>
            <a:pPr algn="ctr"/>
            <a:r>
              <a:rPr lang="es-ES" sz="2000" b="1" dirty="0">
                <a:solidFill>
                  <a:srgbClr val="002060"/>
                </a:solidFill>
              </a:rPr>
              <a:t>$2.000.000.000</a:t>
            </a:r>
          </a:p>
          <a:p>
            <a:pPr algn="ctr"/>
            <a:r>
              <a:rPr lang="es-ES" sz="1200" b="1" dirty="0">
                <a:solidFill>
                  <a:srgbClr val="002060"/>
                </a:solidFill>
              </a:rPr>
              <a:t>(Con gramo a $100.000)</a:t>
            </a:r>
          </a:p>
          <a:p>
            <a:pPr algn="ctr"/>
            <a:endParaRPr lang="es-ES" sz="2000" b="1" dirty="0">
              <a:solidFill>
                <a:srgbClr val="002060"/>
              </a:solidFill>
            </a:endParaRPr>
          </a:p>
          <a:p>
            <a:pPr algn="ctr"/>
            <a:r>
              <a:rPr lang="es-ES" sz="2000" b="1" dirty="0">
                <a:solidFill>
                  <a:srgbClr val="002060"/>
                </a:solidFill>
              </a:rPr>
              <a:t>Suspendida El 15 De Feb A Las 8 PM por Seguridad y Acceso</a:t>
            </a:r>
          </a:p>
          <a:p>
            <a:pPr algn="ctr"/>
            <a:endParaRPr lang="es-ES" sz="2000" b="1" dirty="0">
              <a:solidFill>
                <a:srgbClr val="002060"/>
              </a:solidFill>
            </a:endParaRPr>
          </a:p>
          <a:p>
            <a:pPr algn="ctr"/>
            <a:r>
              <a:rPr lang="es-ES" sz="2000" b="1" dirty="0">
                <a:solidFill>
                  <a:srgbClr val="002060"/>
                </a:solidFill>
              </a:rPr>
              <a:t>A Realizar primera semana de Marzo</a:t>
            </a:r>
          </a:p>
        </p:txBody>
      </p:sp>
      <p:pic>
        <p:nvPicPr>
          <p:cNvPr id="4" name="Imagen 3">
            <a:extLst>
              <a:ext uri="{FF2B5EF4-FFF2-40B4-BE49-F238E27FC236}">
                <a16:creationId xmlns:a16="http://schemas.microsoft.com/office/drawing/2014/main" id="{94E0A1F1-6D7D-4898-BB4C-8BD963F160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70274" y="1289734"/>
            <a:ext cx="4652488" cy="4725721"/>
          </a:xfrm>
          <a:prstGeom prst="rect">
            <a:avLst/>
          </a:prstGeom>
        </p:spPr>
      </p:pic>
      <p:sp>
        <p:nvSpPr>
          <p:cNvPr id="12" name="Rectángulo 11">
            <a:extLst>
              <a:ext uri="{FF2B5EF4-FFF2-40B4-BE49-F238E27FC236}">
                <a16:creationId xmlns:a16="http://schemas.microsoft.com/office/drawing/2014/main" id="{BAFA3BD4-9FEB-4239-AC49-276390E6302A}"/>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B3463B1C-4759-49AF-8D24-49E24AF286B5}"/>
              </a:ext>
            </a:extLst>
          </p:cNvPr>
          <p:cNvSpPr txBox="1"/>
          <p:nvPr/>
        </p:nvSpPr>
        <p:spPr>
          <a:xfrm>
            <a:off x="7657579" y="6520419"/>
            <a:ext cx="453442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
        <p:nvSpPr>
          <p:cNvPr id="15" name="Rectángulo 14">
            <a:extLst>
              <a:ext uri="{FF2B5EF4-FFF2-40B4-BE49-F238E27FC236}">
                <a16:creationId xmlns:a16="http://schemas.microsoft.com/office/drawing/2014/main" id="{98EEB721-DFD8-40BF-8795-54B4C80060F4}"/>
              </a:ext>
            </a:extLst>
          </p:cNvPr>
          <p:cNvSpPr/>
          <p:nvPr/>
        </p:nvSpPr>
        <p:spPr>
          <a:xfrm>
            <a:off x="0" y="0"/>
            <a:ext cx="12192000" cy="90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6" name="Imagen 8" descr="Fondos oscuros-01.png">
            <a:extLst>
              <a:ext uri="{FF2B5EF4-FFF2-40B4-BE49-F238E27FC236}">
                <a16:creationId xmlns:a16="http://schemas.microsoft.com/office/drawing/2014/main" id="{A35E7AA1-A103-419F-A3E2-3E5E82BF1677}"/>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9517" y="-14289"/>
            <a:ext cx="1976928" cy="92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uadroTexto 21">
            <a:extLst>
              <a:ext uri="{FF2B5EF4-FFF2-40B4-BE49-F238E27FC236}">
                <a16:creationId xmlns:a16="http://schemas.microsoft.com/office/drawing/2014/main" id="{AAE69B5B-221D-4F12-A726-BF0D2F43D24C}"/>
              </a:ext>
            </a:extLst>
          </p:cNvPr>
          <p:cNvSpPr txBox="1">
            <a:spLocks noChangeArrowheads="1"/>
          </p:cNvSpPr>
          <p:nvPr/>
        </p:nvSpPr>
        <p:spPr bwMode="auto">
          <a:xfrm>
            <a:off x="6124239" y="8954"/>
            <a:ext cx="565926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mn-lt"/>
                <a:ea typeface="Lato Regular"/>
                <a:cs typeface="Lato Regular"/>
              </a:rPr>
              <a:t>DISPOSICIÓN TEMPORAL</a:t>
            </a:r>
          </a:p>
          <a:p>
            <a:pPr algn="r" eaLnBrk="1" hangingPunct="1"/>
            <a:r>
              <a:rPr lang="es-ES" altLang="es-CO" sz="2800" b="1" dirty="0">
                <a:solidFill>
                  <a:schemeClr val="bg1"/>
                </a:solidFill>
                <a:latin typeface="+mn-lt"/>
                <a:ea typeface="Lato Regular"/>
                <a:cs typeface="Lato Regular"/>
              </a:rPr>
              <a:t>ACTIVOS FARC</a:t>
            </a:r>
          </a:p>
        </p:txBody>
      </p:sp>
    </p:spTree>
    <p:extLst>
      <p:ext uri="{BB962C8B-B14F-4D97-AF65-F5344CB8AC3E}">
        <p14:creationId xmlns:p14="http://schemas.microsoft.com/office/powerpoint/2010/main" val="779451144"/>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0" name="Rectángulo 9"/>
          <p:cNvSpPr/>
          <p:nvPr/>
        </p:nvSpPr>
        <p:spPr>
          <a:xfrm>
            <a:off x="1524000" y="0"/>
            <a:ext cx="9144000" cy="90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6148" name="Imagen 8" descr="Fondos oscuros-01.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33537" y="198153"/>
            <a:ext cx="1583490"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6924675" y="109465"/>
            <a:ext cx="35639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dirty="0">
                <a:solidFill>
                  <a:schemeClr val="bg1"/>
                </a:solidFill>
                <a:latin typeface="Lato Regular"/>
                <a:ea typeface="Lato Regular"/>
                <a:cs typeface="Lato Regular"/>
              </a:rPr>
              <a:t>Disposición Temporal</a:t>
            </a:r>
          </a:p>
          <a:p>
            <a:pPr algn="r" eaLnBrk="1" hangingPunct="1"/>
            <a:r>
              <a:rPr lang="es-ES" altLang="es-CO" sz="2000" b="1" dirty="0">
                <a:solidFill>
                  <a:schemeClr val="bg1"/>
                </a:solidFill>
                <a:latin typeface="Lato Regular"/>
                <a:ea typeface="Lato Regular"/>
                <a:cs typeface="Lato Regular"/>
              </a:rPr>
              <a:t>Activos FARC</a:t>
            </a:r>
          </a:p>
        </p:txBody>
      </p:sp>
      <p:sp>
        <p:nvSpPr>
          <p:cNvPr id="6151" name="CuadroTexto 11"/>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400" dirty="0">
                <a:solidFill>
                  <a:srgbClr val="A9A8A9"/>
                </a:solidFill>
                <a:latin typeface="Lato Regular"/>
                <a:ea typeface="Lato Regular"/>
                <a:cs typeface="Lato Regular"/>
              </a:rPr>
              <a:t>Gerencia de Bienes Muebles – SAE SAS</a:t>
            </a:r>
          </a:p>
        </p:txBody>
      </p:sp>
      <p:sp>
        <p:nvSpPr>
          <p:cNvPr id="21" name="Título 7">
            <a:extLst>
              <a:ext uri="{FF2B5EF4-FFF2-40B4-BE49-F238E27FC236}">
                <a16:creationId xmlns:a16="http://schemas.microsoft.com/office/drawing/2014/main" id="{DFE4654A-3BF1-4F6F-8D43-09CFC2F0FD7B}"/>
              </a:ext>
            </a:extLst>
          </p:cNvPr>
          <p:cNvSpPr>
            <a:spLocks noGrp="1"/>
          </p:cNvSpPr>
          <p:nvPr>
            <p:ph type="ctrTitle"/>
          </p:nvPr>
        </p:nvSpPr>
        <p:spPr>
          <a:xfrm>
            <a:off x="6479918" y="1461279"/>
            <a:ext cx="4188082" cy="760531"/>
          </a:xfrm>
        </p:spPr>
        <p:txBody>
          <a:bodyPr>
            <a:noAutofit/>
          </a:bodyPr>
          <a:lstStyle/>
          <a:p>
            <a:r>
              <a:rPr lang="es-ES" sz="2800" b="1" dirty="0">
                <a:solidFill>
                  <a:srgbClr val="002060"/>
                </a:solidFill>
              </a:rPr>
              <a:t>Recepción de Activos</a:t>
            </a:r>
            <a:br>
              <a:rPr lang="es-ES" sz="2000" b="1" dirty="0"/>
            </a:br>
            <a:r>
              <a:rPr lang="es-ES" sz="2000" b="1" dirty="0">
                <a:solidFill>
                  <a:schemeClr val="accent1">
                    <a:lumMod val="50000"/>
                  </a:schemeClr>
                </a:solidFill>
              </a:rPr>
              <a:t>16-feb/18</a:t>
            </a:r>
            <a:br>
              <a:rPr lang="es-ES" sz="2000" b="1" dirty="0">
                <a:solidFill>
                  <a:schemeClr val="accent1">
                    <a:lumMod val="50000"/>
                  </a:schemeClr>
                </a:solidFill>
              </a:rPr>
            </a:br>
            <a:br>
              <a:rPr lang="es-ES" sz="2000" b="1" dirty="0">
                <a:solidFill>
                  <a:schemeClr val="accent1">
                    <a:lumMod val="50000"/>
                  </a:schemeClr>
                </a:solidFill>
              </a:rPr>
            </a:br>
            <a:r>
              <a:rPr lang="es-ES" sz="2000" b="1" dirty="0">
                <a:solidFill>
                  <a:schemeClr val="accent1">
                    <a:lumMod val="50000"/>
                  </a:schemeClr>
                </a:solidFill>
              </a:rPr>
              <a:t>MACARENA META</a:t>
            </a:r>
            <a:endParaRPr lang="es-CO" sz="2000" b="1" dirty="0">
              <a:solidFill>
                <a:schemeClr val="accent1">
                  <a:lumMod val="50000"/>
                </a:schemeClr>
              </a:solidFill>
            </a:endParaRPr>
          </a:p>
        </p:txBody>
      </p:sp>
      <p:cxnSp>
        <p:nvCxnSpPr>
          <p:cNvPr id="29" name="Conector recto 28">
            <a:extLst>
              <a:ext uri="{FF2B5EF4-FFF2-40B4-BE49-F238E27FC236}">
                <a16:creationId xmlns:a16="http://schemas.microsoft.com/office/drawing/2014/main" id="{723CDE14-1269-4853-9C3F-ECC418D21C29}"/>
              </a:ext>
            </a:extLst>
          </p:cNvPr>
          <p:cNvCxnSpPr/>
          <p:nvPr/>
        </p:nvCxnSpPr>
        <p:spPr>
          <a:xfrm>
            <a:off x="6738016" y="6192522"/>
            <a:ext cx="3671887" cy="0"/>
          </a:xfrm>
          <a:prstGeom prst="line">
            <a:avLst/>
          </a:prstGeom>
        </p:spPr>
        <p:style>
          <a:lnRef idx="1">
            <a:schemeClr val="accent1"/>
          </a:lnRef>
          <a:fillRef idx="0">
            <a:schemeClr val="accent1"/>
          </a:fillRef>
          <a:effectRef idx="0">
            <a:schemeClr val="accent1"/>
          </a:effectRef>
          <a:fontRef idx="minor">
            <a:schemeClr val="tx1"/>
          </a:fontRef>
        </p:style>
      </p:cxnSp>
      <p:sp>
        <p:nvSpPr>
          <p:cNvPr id="30" name="Rectángulo 29">
            <a:extLst>
              <a:ext uri="{FF2B5EF4-FFF2-40B4-BE49-F238E27FC236}">
                <a16:creationId xmlns:a16="http://schemas.microsoft.com/office/drawing/2014/main" id="{668204DE-701E-484C-BA50-61E19C999B2A}"/>
              </a:ext>
            </a:extLst>
          </p:cNvPr>
          <p:cNvSpPr/>
          <p:nvPr/>
        </p:nvSpPr>
        <p:spPr>
          <a:xfrm>
            <a:off x="6846256" y="2427343"/>
            <a:ext cx="3720777" cy="3108543"/>
          </a:xfrm>
          <a:prstGeom prst="rect">
            <a:avLst/>
          </a:prstGeom>
        </p:spPr>
        <p:txBody>
          <a:bodyPr wrap="square">
            <a:spAutoFit/>
          </a:bodyPr>
          <a:lstStyle/>
          <a:p>
            <a:pPr algn="ctr"/>
            <a:r>
              <a:rPr lang="es-ES" sz="2400" b="1" dirty="0">
                <a:solidFill>
                  <a:srgbClr val="002060"/>
                </a:solidFill>
              </a:rPr>
              <a:t>7@  DE ORO APROX.</a:t>
            </a:r>
          </a:p>
          <a:p>
            <a:pPr algn="ctr"/>
            <a:endParaRPr lang="es-ES" sz="2000" b="1" dirty="0">
              <a:solidFill>
                <a:srgbClr val="002060"/>
              </a:solidFill>
            </a:endParaRPr>
          </a:p>
          <a:p>
            <a:pPr algn="ctr"/>
            <a:r>
              <a:rPr lang="es-ES" sz="2000" b="1" dirty="0">
                <a:solidFill>
                  <a:srgbClr val="002060"/>
                </a:solidFill>
              </a:rPr>
              <a:t>Valor tentativo:</a:t>
            </a:r>
          </a:p>
          <a:p>
            <a:pPr algn="ctr"/>
            <a:r>
              <a:rPr lang="es-ES" sz="2000" b="1" dirty="0">
                <a:solidFill>
                  <a:srgbClr val="002060"/>
                </a:solidFill>
              </a:rPr>
              <a:t>$8.750.000.000</a:t>
            </a:r>
          </a:p>
          <a:p>
            <a:pPr algn="ctr"/>
            <a:r>
              <a:rPr lang="es-ES" sz="1200" b="1" dirty="0">
                <a:solidFill>
                  <a:srgbClr val="002060"/>
                </a:solidFill>
              </a:rPr>
              <a:t>(Con gramo a $100.000)</a:t>
            </a:r>
          </a:p>
          <a:p>
            <a:pPr algn="ctr"/>
            <a:endParaRPr lang="es-ES" sz="2000" b="1" dirty="0">
              <a:solidFill>
                <a:srgbClr val="002060"/>
              </a:solidFill>
            </a:endParaRPr>
          </a:p>
          <a:p>
            <a:pPr algn="ctr"/>
            <a:r>
              <a:rPr lang="es-ES" sz="2000" b="1" dirty="0">
                <a:solidFill>
                  <a:srgbClr val="002060"/>
                </a:solidFill>
              </a:rPr>
              <a:t>OPERACIÓN SIN HALLAZGO DE MATERIAL</a:t>
            </a:r>
          </a:p>
          <a:p>
            <a:pPr algn="ctr"/>
            <a:endParaRPr lang="es-ES" sz="2000" b="1" dirty="0">
              <a:solidFill>
                <a:srgbClr val="002060"/>
              </a:solidFill>
            </a:endParaRPr>
          </a:p>
          <a:p>
            <a:pPr algn="ctr"/>
            <a:endParaRPr lang="es-ES" sz="2000" b="1" dirty="0">
              <a:solidFill>
                <a:srgbClr val="002060"/>
              </a:solidFill>
            </a:endParaRPr>
          </a:p>
        </p:txBody>
      </p:sp>
      <p:sp>
        <p:nvSpPr>
          <p:cNvPr id="3" name="Rectángulo 2">
            <a:extLst>
              <a:ext uri="{FF2B5EF4-FFF2-40B4-BE49-F238E27FC236}">
                <a16:creationId xmlns:a16="http://schemas.microsoft.com/office/drawing/2014/main" id="{CE813383-1E05-4866-9821-698E19D35E57}"/>
              </a:ext>
            </a:extLst>
          </p:cNvPr>
          <p:cNvSpPr/>
          <p:nvPr/>
        </p:nvSpPr>
        <p:spPr>
          <a:xfrm>
            <a:off x="1907918" y="4799615"/>
            <a:ext cx="4572000" cy="830997"/>
          </a:xfrm>
          <a:prstGeom prst="rect">
            <a:avLst/>
          </a:prstGeom>
        </p:spPr>
        <p:txBody>
          <a:bodyPr>
            <a:spAutoFit/>
          </a:bodyPr>
          <a:lstStyle/>
          <a:p>
            <a:pPr algn="ctr"/>
            <a:r>
              <a:rPr lang="es-ES" sz="2400" b="1" dirty="0">
                <a:solidFill>
                  <a:srgbClr val="002060"/>
                </a:solidFill>
              </a:rPr>
              <a:t>OPERACIÓN DESARROLLADA EL 16/02/18</a:t>
            </a:r>
          </a:p>
        </p:txBody>
      </p:sp>
      <p:pic>
        <p:nvPicPr>
          <p:cNvPr id="5" name="Imagen 4">
            <a:extLst>
              <a:ext uri="{FF2B5EF4-FFF2-40B4-BE49-F238E27FC236}">
                <a16:creationId xmlns:a16="http://schemas.microsoft.com/office/drawing/2014/main" id="{444B4E53-6A9A-43B6-8FF3-45CAB1A738D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43787" y="1557577"/>
            <a:ext cx="4954832" cy="2787093"/>
          </a:xfrm>
          <a:prstGeom prst="rect">
            <a:avLst/>
          </a:prstGeom>
        </p:spPr>
      </p:pic>
      <p:sp>
        <p:nvSpPr>
          <p:cNvPr id="14" name="Rectángulo 13">
            <a:extLst>
              <a:ext uri="{FF2B5EF4-FFF2-40B4-BE49-F238E27FC236}">
                <a16:creationId xmlns:a16="http://schemas.microsoft.com/office/drawing/2014/main" id="{FE7001FF-2E32-44A7-BE88-236AFADCAE3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74C87AF7-4736-4DF8-8658-E175079E22AA}"/>
              </a:ext>
            </a:extLst>
          </p:cNvPr>
          <p:cNvSpPr txBox="1"/>
          <p:nvPr/>
        </p:nvSpPr>
        <p:spPr>
          <a:xfrm>
            <a:off x="7657579" y="6520419"/>
            <a:ext cx="453442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
        <p:nvSpPr>
          <p:cNvPr id="16" name="Rectángulo 15">
            <a:extLst>
              <a:ext uri="{FF2B5EF4-FFF2-40B4-BE49-F238E27FC236}">
                <a16:creationId xmlns:a16="http://schemas.microsoft.com/office/drawing/2014/main" id="{D7BC0FBB-FB3D-4EC3-9292-193833E1D30E}"/>
              </a:ext>
            </a:extLst>
          </p:cNvPr>
          <p:cNvSpPr/>
          <p:nvPr/>
        </p:nvSpPr>
        <p:spPr>
          <a:xfrm>
            <a:off x="0" y="0"/>
            <a:ext cx="12192000" cy="90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7" name="Imagen 8" descr="Fondos oscuros-01.png">
            <a:extLst>
              <a:ext uri="{FF2B5EF4-FFF2-40B4-BE49-F238E27FC236}">
                <a16:creationId xmlns:a16="http://schemas.microsoft.com/office/drawing/2014/main" id="{61C51673-A917-4F49-8AF8-071CC764CA61}"/>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9517" y="-14289"/>
            <a:ext cx="1976928" cy="92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uadroTexto 21">
            <a:extLst>
              <a:ext uri="{FF2B5EF4-FFF2-40B4-BE49-F238E27FC236}">
                <a16:creationId xmlns:a16="http://schemas.microsoft.com/office/drawing/2014/main" id="{EA9C5A92-3713-4FC3-AB03-6201C962E895}"/>
              </a:ext>
            </a:extLst>
          </p:cNvPr>
          <p:cNvSpPr txBox="1">
            <a:spLocks noChangeArrowheads="1"/>
          </p:cNvSpPr>
          <p:nvPr/>
        </p:nvSpPr>
        <p:spPr bwMode="auto">
          <a:xfrm>
            <a:off x="6124239" y="8954"/>
            <a:ext cx="565926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mn-lt"/>
                <a:ea typeface="Lato Regular"/>
                <a:cs typeface="Lato Regular"/>
              </a:rPr>
              <a:t>DISPOSICIÓN TEMPORAL</a:t>
            </a:r>
          </a:p>
          <a:p>
            <a:pPr algn="r" eaLnBrk="1" hangingPunct="1"/>
            <a:r>
              <a:rPr lang="es-ES" altLang="es-CO" sz="2800" b="1" dirty="0">
                <a:solidFill>
                  <a:schemeClr val="bg1"/>
                </a:solidFill>
                <a:latin typeface="+mn-lt"/>
                <a:ea typeface="Lato Regular"/>
                <a:cs typeface="Lato Regular"/>
              </a:rPr>
              <a:t>ACTIVOS FARC</a:t>
            </a:r>
          </a:p>
        </p:txBody>
      </p:sp>
    </p:spTree>
    <p:extLst>
      <p:ext uri="{BB962C8B-B14F-4D97-AF65-F5344CB8AC3E}">
        <p14:creationId xmlns:p14="http://schemas.microsoft.com/office/powerpoint/2010/main" val="1608547783"/>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0" name="Rectángulo 9"/>
          <p:cNvSpPr/>
          <p:nvPr/>
        </p:nvSpPr>
        <p:spPr>
          <a:xfrm>
            <a:off x="1524000" y="0"/>
            <a:ext cx="9144000" cy="90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6148" name="Imagen 8" descr="Fondos oscuros-01.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15503" y="239436"/>
            <a:ext cx="1625160" cy="508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4381501" y="78106"/>
            <a:ext cx="61071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400" b="1" dirty="0">
                <a:solidFill>
                  <a:schemeClr val="bg1"/>
                </a:solidFill>
                <a:latin typeface="Lato Regular"/>
                <a:ea typeface="Lato Regular"/>
                <a:cs typeface="Lato Regular"/>
              </a:rPr>
              <a:t>TOTAL </a:t>
            </a:r>
          </a:p>
          <a:p>
            <a:pPr algn="r" eaLnBrk="1" hangingPunct="1"/>
            <a:r>
              <a:rPr lang="es-ES" altLang="es-CO" sz="2400" b="1" dirty="0">
                <a:solidFill>
                  <a:schemeClr val="bg1"/>
                </a:solidFill>
                <a:latin typeface="Lato Regular"/>
                <a:ea typeface="Lato Regular"/>
                <a:cs typeface="Lato Regular"/>
              </a:rPr>
              <a:t>RECEPCIÓN</a:t>
            </a:r>
          </a:p>
        </p:txBody>
      </p:sp>
      <p:sp>
        <p:nvSpPr>
          <p:cNvPr id="6151" name="CuadroTexto 11"/>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400" dirty="0">
                <a:solidFill>
                  <a:srgbClr val="A9A8A9"/>
                </a:solidFill>
                <a:latin typeface="Lato Regular"/>
                <a:ea typeface="Lato Regular"/>
                <a:cs typeface="Lato Regular"/>
              </a:rPr>
              <a:t>Gerencia de Bienes Muebles – SAE SAS</a:t>
            </a:r>
          </a:p>
        </p:txBody>
      </p:sp>
      <p:pic>
        <p:nvPicPr>
          <p:cNvPr id="4" name="Imagen 3">
            <a:extLst>
              <a:ext uri="{FF2B5EF4-FFF2-40B4-BE49-F238E27FC236}">
                <a16:creationId xmlns:a16="http://schemas.microsoft.com/office/drawing/2014/main" id="{C03CF713-CABA-406C-A623-D087E5AE8F7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24001" y="1047378"/>
            <a:ext cx="9143999" cy="5488360"/>
          </a:xfrm>
          <a:prstGeom prst="rect">
            <a:avLst/>
          </a:prstGeom>
        </p:spPr>
      </p:pic>
      <p:sp>
        <p:nvSpPr>
          <p:cNvPr id="9" name="CuadroTexto 8">
            <a:extLst>
              <a:ext uri="{FF2B5EF4-FFF2-40B4-BE49-F238E27FC236}">
                <a16:creationId xmlns:a16="http://schemas.microsoft.com/office/drawing/2014/main" id="{9CC331E3-F877-4BF5-8C33-890BCAB9F5CF}"/>
              </a:ext>
            </a:extLst>
          </p:cNvPr>
          <p:cNvSpPr txBox="1"/>
          <p:nvPr/>
        </p:nvSpPr>
        <p:spPr>
          <a:xfrm>
            <a:off x="2627605" y="4002948"/>
            <a:ext cx="3023778" cy="2062103"/>
          </a:xfrm>
          <a:prstGeom prst="rect">
            <a:avLst/>
          </a:prstGeom>
          <a:solidFill>
            <a:schemeClr val="bg1"/>
          </a:solidFill>
        </p:spPr>
        <p:txBody>
          <a:bodyPr wrap="square" rtlCol="0">
            <a:spAutoFit/>
          </a:bodyPr>
          <a:lstStyle/>
          <a:p>
            <a:r>
              <a:rPr lang="es-CO" sz="3200" b="1" dirty="0"/>
              <a:t>$ 2.009.300.000</a:t>
            </a:r>
          </a:p>
          <a:p>
            <a:pPr algn="ctr"/>
            <a:r>
              <a:rPr lang="es-CO" sz="3200" b="1" dirty="0"/>
              <a:t>+</a:t>
            </a:r>
          </a:p>
          <a:p>
            <a:pPr algn="ctr"/>
            <a:r>
              <a:rPr lang="es-CO" sz="3200" b="1" dirty="0"/>
              <a:t>$450.000 USD</a:t>
            </a:r>
          </a:p>
          <a:p>
            <a:endParaRPr lang="es-CO" sz="3200" b="1" dirty="0"/>
          </a:p>
        </p:txBody>
      </p:sp>
      <p:sp>
        <p:nvSpPr>
          <p:cNvPr id="5" name="Rectángulo 4">
            <a:extLst>
              <a:ext uri="{FF2B5EF4-FFF2-40B4-BE49-F238E27FC236}">
                <a16:creationId xmlns:a16="http://schemas.microsoft.com/office/drawing/2014/main" id="{285C44C9-A079-463F-9676-F2B5895679E6}"/>
              </a:ext>
            </a:extLst>
          </p:cNvPr>
          <p:cNvSpPr/>
          <p:nvPr/>
        </p:nvSpPr>
        <p:spPr>
          <a:xfrm>
            <a:off x="6718852" y="3797759"/>
            <a:ext cx="2557670" cy="1317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 name="CuadroTexto 2">
            <a:extLst>
              <a:ext uri="{FF2B5EF4-FFF2-40B4-BE49-F238E27FC236}">
                <a16:creationId xmlns:a16="http://schemas.microsoft.com/office/drawing/2014/main" id="{411E2A03-7DA6-466F-ACBB-73B37264EB06}"/>
              </a:ext>
            </a:extLst>
          </p:cNvPr>
          <p:cNvSpPr txBox="1"/>
          <p:nvPr/>
        </p:nvSpPr>
        <p:spPr>
          <a:xfrm>
            <a:off x="6837480" y="3212983"/>
            <a:ext cx="2768367" cy="1077218"/>
          </a:xfrm>
          <a:prstGeom prst="rect">
            <a:avLst/>
          </a:prstGeom>
          <a:solidFill>
            <a:schemeClr val="bg1"/>
          </a:solidFill>
        </p:spPr>
        <p:txBody>
          <a:bodyPr wrap="square" rtlCol="0">
            <a:spAutoFit/>
          </a:bodyPr>
          <a:lstStyle/>
          <a:p>
            <a:pPr algn="ctr"/>
            <a:r>
              <a:rPr lang="es-CO" sz="3200" b="1" dirty="0"/>
              <a:t>134.762 Gramos de Oro </a:t>
            </a:r>
          </a:p>
        </p:txBody>
      </p:sp>
      <p:sp>
        <p:nvSpPr>
          <p:cNvPr id="6" name="Rectángulo 5">
            <a:extLst>
              <a:ext uri="{FF2B5EF4-FFF2-40B4-BE49-F238E27FC236}">
                <a16:creationId xmlns:a16="http://schemas.microsoft.com/office/drawing/2014/main" id="{495271DA-911A-4970-A48A-18E66188BEDB}"/>
              </a:ext>
            </a:extLst>
          </p:cNvPr>
          <p:cNvSpPr/>
          <p:nvPr/>
        </p:nvSpPr>
        <p:spPr>
          <a:xfrm>
            <a:off x="6831755" y="4107916"/>
            <a:ext cx="2666114" cy="1077218"/>
          </a:xfrm>
          <a:prstGeom prst="rect">
            <a:avLst/>
          </a:prstGeom>
        </p:spPr>
        <p:txBody>
          <a:bodyPr wrap="none">
            <a:spAutoFit/>
          </a:bodyPr>
          <a:lstStyle/>
          <a:p>
            <a:pPr algn="ctr"/>
            <a:endParaRPr lang="es-ES" b="1" dirty="0"/>
          </a:p>
          <a:p>
            <a:pPr algn="ctr"/>
            <a:r>
              <a:rPr lang="es-ES" sz="2800" b="1" dirty="0"/>
              <a:t>$13.476.200.000</a:t>
            </a:r>
          </a:p>
          <a:p>
            <a:pPr algn="ctr"/>
            <a:r>
              <a:rPr lang="es-ES" b="1" dirty="0"/>
              <a:t>(Con gramo a $100.000)</a:t>
            </a:r>
          </a:p>
        </p:txBody>
      </p:sp>
      <p:sp>
        <p:nvSpPr>
          <p:cNvPr id="12" name="Rectángulo 11">
            <a:extLst>
              <a:ext uri="{FF2B5EF4-FFF2-40B4-BE49-F238E27FC236}">
                <a16:creationId xmlns:a16="http://schemas.microsoft.com/office/drawing/2014/main" id="{1F3FB01D-569A-401B-BB05-FFC19B6BF68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5FA8D352-D891-4300-92B0-6A47B35C4AFB}"/>
              </a:ext>
            </a:extLst>
          </p:cNvPr>
          <p:cNvSpPr txBox="1"/>
          <p:nvPr/>
        </p:nvSpPr>
        <p:spPr>
          <a:xfrm>
            <a:off x="7657579" y="6520419"/>
            <a:ext cx="453442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
        <p:nvSpPr>
          <p:cNvPr id="14" name="Rectángulo 13">
            <a:extLst>
              <a:ext uri="{FF2B5EF4-FFF2-40B4-BE49-F238E27FC236}">
                <a16:creationId xmlns:a16="http://schemas.microsoft.com/office/drawing/2014/main" id="{0A2EE963-A8FF-4911-9A52-CDB6EC8E7997}"/>
              </a:ext>
            </a:extLst>
          </p:cNvPr>
          <p:cNvSpPr/>
          <p:nvPr/>
        </p:nvSpPr>
        <p:spPr>
          <a:xfrm>
            <a:off x="0" y="0"/>
            <a:ext cx="12192000" cy="104737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5" name="Imagen 8" descr="Fondos oscuros-01.png">
            <a:extLst>
              <a:ext uri="{FF2B5EF4-FFF2-40B4-BE49-F238E27FC236}">
                <a16:creationId xmlns:a16="http://schemas.microsoft.com/office/drawing/2014/main" id="{4247B480-E067-411A-B043-731CEB2BBC94}"/>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9517" y="-14289"/>
            <a:ext cx="1976928" cy="92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uadroTexto 21">
            <a:extLst>
              <a:ext uri="{FF2B5EF4-FFF2-40B4-BE49-F238E27FC236}">
                <a16:creationId xmlns:a16="http://schemas.microsoft.com/office/drawing/2014/main" id="{7AD86515-1212-4B64-B423-73E15FB5B1A3}"/>
              </a:ext>
            </a:extLst>
          </p:cNvPr>
          <p:cNvSpPr txBox="1">
            <a:spLocks noChangeArrowheads="1"/>
          </p:cNvSpPr>
          <p:nvPr/>
        </p:nvSpPr>
        <p:spPr bwMode="auto">
          <a:xfrm>
            <a:off x="6124239" y="264359"/>
            <a:ext cx="5659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mn-lt"/>
                <a:ea typeface="Lato Regular"/>
                <a:cs typeface="Lato Regular"/>
              </a:rPr>
              <a:t>TOTAL RECEPCIÓN</a:t>
            </a:r>
          </a:p>
        </p:txBody>
      </p:sp>
    </p:spTree>
    <p:extLst>
      <p:ext uri="{BB962C8B-B14F-4D97-AF65-F5344CB8AC3E}">
        <p14:creationId xmlns:p14="http://schemas.microsoft.com/office/powerpoint/2010/main" val="3067599020"/>
      </p:ext>
    </p:ext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0" name="Rectángulo 9"/>
          <p:cNvSpPr/>
          <p:nvPr/>
        </p:nvSpPr>
        <p:spPr>
          <a:xfrm>
            <a:off x="1524000" y="0"/>
            <a:ext cx="9144000" cy="9011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6148" name="Imagen 8" descr="Fondos oscuros-01.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15503" y="239436"/>
            <a:ext cx="1625160" cy="508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4381501" y="262771"/>
            <a:ext cx="61071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400" b="1" dirty="0">
                <a:solidFill>
                  <a:schemeClr val="bg1"/>
                </a:solidFill>
                <a:latin typeface="Lato Regular"/>
                <a:ea typeface="Lato Regular"/>
                <a:cs typeface="Lato Regular"/>
              </a:rPr>
              <a:t>CONCLUSIONES</a:t>
            </a:r>
          </a:p>
        </p:txBody>
      </p:sp>
      <p:sp>
        <p:nvSpPr>
          <p:cNvPr id="6151" name="CuadroTexto 11"/>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400" dirty="0">
                <a:solidFill>
                  <a:srgbClr val="A9A8A9"/>
                </a:solidFill>
                <a:latin typeface="Lato Regular"/>
                <a:ea typeface="Lato Regular"/>
                <a:cs typeface="Lato Regular"/>
              </a:rPr>
              <a:t>Gerencia de Bienes Muebles – SAE SAS</a:t>
            </a:r>
          </a:p>
        </p:txBody>
      </p:sp>
      <p:sp>
        <p:nvSpPr>
          <p:cNvPr id="3" name="CuadroTexto 2">
            <a:extLst>
              <a:ext uri="{FF2B5EF4-FFF2-40B4-BE49-F238E27FC236}">
                <a16:creationId xmlns:a16="http://schemas.microsoft.com/office/drawing/2014/main" id="{A3B97ED9-C89F-494D-95EE-5B9596F7C137}"/>
              </a:ext>
            </a:extLst>
          </p:cNvPr>
          <p:cNvSpPr txBox="1"/>
          <p:nvPr/>
        </p:nvSpPr>
        <p:spPr>
          <a:xfrm>
            <a:off x="1709445" y="1140620"/>
            <a:ext cx="8773110" cy="4801314"/>
          </a:xfrm>
          <a:prstGeom prst="rect">
            <a:avLst/>
          </a:prstGeom>
          <a:noFill/>
        </p:spPr>
        <p:txBody>
          <a:bodyPr wrap="square" rtlCol="0">
            <a:spAutoFit/>
          </a:bodyPr>
          <a:lstStyle/>
          <a:p>
            <a:pPr marL="285750" indent="-285750" algn="just">
              <a:buFont typeface="Wingdings" panose="05000000000000000000" pitchFamily="2" charset="2"/>
              <a:buChar char="q"/>
            </a:pPr>
            <a:endParaRPr lang="es-ES" dirty="0"/>
          </a:p>
          <a:p>
            <a:pPr marL="285750" indent="-285750" algn="just">
              <a:buFont typeface="Wingdings" panose="05000000000000000000" pitchFamily="2" charset="2"/>
              <a:buChar char="q"/>
            </a:pPr>
            <a:endParaRPr lang="es-ES" dirty="0"/>
          </a:p>
          <a:p>
            <a:pPr marL="285750" indent="-285750" algn="just">
              <a:buFont typeface="Wingdings" panose="05000000000000000000" pitchFamily="2" charset="2"/>
              <a:buChar char="q"/>
            </a:pPr>
            <a:r>
              <a:rPr lang="es-ES" dirty="0"/>
              <a:t>A LA FECHA EL DINERO RECAUDADO Y CONSIGNADO EN LA CUENTA DE BANCOLOMBIA ES DE </a:t>
            </a:r>
            <a:r>
              <a:rPr lang="es-ES" b="1" dirty="0"/>
              <a:t>$ 1. 509.400.000. </a:t>
            </a:r>
          </a:p>
          <a:p>
            <a:pPr marL="285750" indent="-285750" algn="just">
              <a:buFont typeface="Wingdings" panose="05000000000000000000" pitchFamily="2" charset="2"/>
              <a:buChar char="q"/>
            </a:pPr>
            <a:endParaRPr lang="es-ES" dirty="0"/>
          </a:p>
          <a:p>
            <a:pPr marL="285750" indent="-285750" algn="just">
              <a:buFont typeface="Wingdings" panose="05000000000000000000" pitchFamily="2" charset="2"/>
              <a:buChar char="q"/>
            </a:pPr>
            <a:r>
              <a:rPr lang="es-ES" dirty="0"/>
              <a:t>ESTE DINERO HA GENERADO RENDIMIENTOS CON CORTE AL 25/01/2017 DE </a:t>
            </a:r>
            <a:r>
              <a:rPr lang="es-ES" b="1" dirty="0"/>
              <a:t>$</a:t>
            </a:r>
            <a:r>
              <a:rPr lang="es-CO" b="1" dirty="0"/>
              <a:t>3,297,327.91 </a:t>
            </a:r>
            <a:r>
              <a:rPr lang="es-ES" dirty="0"/>
              <a:t> </a:t>
            </a:r>
          </a:p>
          <a:p>
            <a:pPr marL="285750" indent="-285750" algn="just">
              <a:buFont typeface="Wingdings" panose="05000000000000000000" pitchFamily="2" charset="2"/>
              <a:buChar char="q"/>
            </a:pPr>
            <a:endParaRPr lang="es-ES" dirty="0"/>
          </a:p>
          <a:p>
            <a:pPr marL="285750" indent="-285750" algn="just">
              <a:buFont typeface="Wingdings" panose="05000000000000000000" pitchFamily="2" charset="2"/>
              <a:buChar char="q"/>
            </a:pPr>
            <a:r>
              <a:rPr lang="es-ES" dirty="0"/>
              <a:t>A LA FECHA SE HAN RECIBIDO </a:t>
            </a:r>
            <a:r>
              <a:rPr lang="es-ES" b="1" dirty="0"/>
              <a:t>134.762 GRAMOS DE ORO</a:t>
            </a:r>
          </a:p>
          <a:p>
            <a:pPr marL="285750" indent="-285750" algn="just">
              <a:buFont typeface="Wingdings" panose="05000000000000000000" pitchFamily="2" charset="2"/>
              <a:buChar char="q"/>
            </a:pPr>
            <a:endParaRPr lang="es-ES" dirty="0"/>
          </a:p>
          <a:p>
            <a:pPr marL="285750" indent="-285750" algn="just">
              <a:buFont typeface="Wingdings" panose="05000000000000000000" pitchFamily="2" charset="2"/>
              <a:buChar char="q"/>
            </a:pPr>
            <a:r>
              <a:rPr lang="es-ES" dirty="0"/>
              <a:t>EL ORO DE RECEPCIONES DE 2017 SE ENCUENTRA EN LAS INSTALACIONES DE G4S A LA ESPERA DE CONFIRMACIÓN DE FECHA DE RECEPCIÓN Y GENERACIÓN DE CUSTODIA POR EL BANCO DE LA REPÚBLICA. SE TIENE ESTIMADO QUE LA MISMA SEA EN LA SEMANA DEL 5 AL 9 DE FEBRERO.</a:t>
            </a:r>
          </a:p>
          <a:p>
            <a:pPr algn="just"/>
            <a:endParaRPr lang="es-ES" dirty="0"/>
          </a:p>
          <a:p>
            <a:pPr marL="285750" indent="-285750" algn="just">
              <a:buFont typeface="Wingdings" panose="05000000000000000000" pitchFamily="2" charset="2"/>
              <a:buChar char="q"/>
            </a:pPr>
            <a:r>
              <a:rPr lang="es-ES" dirty="0"/>
              <a:t>A LA FECHA NO SE CUENTA AÚN CON AVALUADOR REGISTRADO ANTE LA ANA PARA LA VALIDACIÓN FINAL DEL ORO.</a:t>
            </a:r>
            <a:endParaRPr lang="es-CO" dirty="0"/>
          </a:p>
        </p:txBody>
      </p:sp>
      <p:sp>
        <p:nvSpPr>
          <p:cNvPr id="8" name="Rectángulo 7">
            <a:extLst>
              <a:ext uri="{FF2B5EF4-FFF2-40B4-BE49-F238E27FC236}">
                <a16:creationId xmlns:a16="http://schemas.microsoft.com/office/drawing/2014/main" id="{6A6D6778-03FA-4041-B942-32E54F3743E6}"/>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0C59E220-0C29-47FD-9FC3-C111473EC120}"/>
              </a:ext>
            </a:extLst>
          </p:cNvPr>
          <p:cNvSpPr txBox="1"/>
          <p:nvPr/>
        </p:nvSpPr>
        <p:spPr>
          <a:xfrm>
            <a:off x="7657579" y="6520419"/>
            <a:ext cx="453442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
        <p:nvSpPr>
          <p:cNvPr id="11" name="Rectángulo 10">
            <a:extLst>
              <a:ext uri="{FF2B5EF4-FFF2-40B4-BE49-F238E27FC236}">
                <a16:creationId xmlns:a16="http://schemas.microsoft.com/office/drawing/2014/main" id="{6B5F6815-2319-4634-A76E-63E9483D6B22}"/>
              </a:ext>
            </a:extLst>
          </p:cNvPr>
          <p:cNvSpPr/>
          <p:nvPr/>
        </p:nvSpPr>
        <p:spPr>
          <a:xfrm>
            <a:off x="0" y="0"/>
            <a:ext cx="12192000" cy="103694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2" name="Imagen 8" descr="Fondos oscuros-01.png">
            <a:extLst>
              <a:ext uri="{FF2B5EF4-FFF2-40B4-BE49-F238E27FC236}">
                <a16:creationId xmlns:a16="http://schemas.microsoft.com/office/drawing/2014/main" id="{3380E324-86C7-44C5-A3C2-CFFE15B36792}"/>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9517" y="-14290"/>
            <a:ext cx="1976928" cy="105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uadroTexto 21">
            <a:extLst>
              <a:ext uri="{FF2B5EF4-FFF2-40B4-BE49-F238E27FC236}">
                <a16:creationId xmlns:a16="http://schemas.microsoft.com/office/drawing/2014/main" id="{91895FF1-2772-404C-B42F-6FB40963E564}"/>
              </a:ext>
            </a:extLst>
          </p:cNvPr>
          <p:cNvSpPr txBox="1">
            <a:spLocks noChangeArrowheads="1"/>
          </p:cNvSpPr>
          <p:nvPr/>
        </p:nvSpPr>
        <p:spPr bwMode="auto">
          <a:xfrm>
            <a:off x="6281518" y="224550"/>
            <a:ext cx="5659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mn-lt"/>
                <a:ea typeface="Lato Regular"/>
                <a:cs typeface="Lato Regular"/>
              </a:rPr>
              <a:t>CONCLUSIONES</a:t>
            </a:r>
          </a:p>
        </p:txBody>
      </p:sp>
    </p:spTree>
    <p:extLst>
      <p:ext uri="{BB962C8B-B14F-4D97-AF65-F5344CB8AC3E}">
        <p14:creationId xmlns:p14="http://schemas.microsoft.com/office/powerpoint/2010/main" val="2862853765"/>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19251" y="132976"/>
            <a:ext cx="2222501" cy="1067549"/>
          </a:xfrm>
          <a:prstGeom prst="rect">
            <a:avLst/>
          </a:prstGeom>
        </p:spPr>
      </p:pic>
      <p:sp>
        <p:nvSpPr>
          <p:cNvPr id="12" name="CuadroTexto 11"/>
          <p:cNvSpPr txBox="1"/>
          <p:nvPr/>
        </p:nvSpPr>
        <p:spPr>
          <a:xfrm>
            <a:off x="5954722" y="6535036"/>
            <a:ext cx="453442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
        <p:nvSpPr>
          <p:cNvPr id="3" name="CuadroTexto 2">
            <a:extLst>
              <a:ext uri="{FF2B5EF4-FFF2-40B4-BE49-F238E27FC236}">
                <a16:creationId xmlns:a16="http://schemas.microsoft.com/office/drawing/2014/main" id="{D9F5610E-4B96-45F7-9513-2D220B06FC26}"/>
              </a:ext>
            </a:extLst>
          </p:cNvPr>
          <p:cNvSpPr txBox="1"/>
          <p:nvPr/>
        </p:nvSpPr>
        <p:spPr>
          <a:xfrm>
            <a:off x="1710689" y="2154042"/>
            <a:ext cx="8488064" cy="4524315"/>
          </a:xfrm>
          <a:prstGeom prst="rect">
            <a:avLst/>
          </a:prstGeom>
          <a:noFill/>
        </p:spPr>
        <p:txBody>
          <a:bodyPr wrap="square" rtlCol="0">
            <a:spAutoFit/>
          </a:bodyPr>
          <a:lstStyle/>
          <a:p>
            <a:pPr marL="285750" indent="-285750">
              <a:buFont typeface="Arial" panose="020B0604020202020204" pitchFamily="34" charset="0"/>
              <a:buChar char="•"/>
            </a:pPr>
            <a:r>
              <a:rPr lang="es-CO" dirty="0"/>
              <a:t>Reuniones de Obtención de Información con ex integrantes FARC en Antioquia y Cúcuta (Semana del 29 de Enero al 2 de Febrero)</a:t>
            </a:r>
          </a:p>
          <a:p>
            <a:pPr marL="285750" indent="-285750">
              <a:buFont typeface="Arial" panose="020B0604020202020204" pitchFamily="34" charset="0"/>
              <a:buChar char="•"/>
            </a:pPr>
            <a:endParaRPr lang="es-CO" dirty="0"/>
          </a:p>
          <a:p>
            <a:pPr marL="285750" indent="-285750">
              <a:buFont typeface="Arial" panose="020B0604020202020204" pitchFamily="34" charset="0"/>
              <a:buChar char="•"/>
            </a:pPr>
            <a:r>
              <a:rPr lang="es-CO" dirty="0"/>
              <a:t>Reuniones Operativas para planear y ejecutar operaciones en Macarena, Tibú y Antioquia (entre el 2 de Febrero y el 13 de Febrero)</a:t>
            </a:r>
          </a:p>
          <a:p>
            <a:pPr marL="285750" indent="-285750">
              <a:buFont typeface="Arial" panose="020B0604020202020204" pitchFamily="34" charset="0"/>
              <a:buChar char="•"/>
            </a:pPr>
            <a:endParaRPr lang="es-CO" dirty="0"/>
          </a:p>
          <a:p>
            <a:pPr marL="285750" indent="-285750">
              <a:buFont typeface="Arial" panose="020B0604020202020204" pitchFamily="34" charset="0"/>
              <a:buChar char="•"/>
            </a:pPr>
            <a:r>
              <a:rPr lang="es-CO" dirty="0"/>
              <a:t>Subcomisión Jurídica en Presidencia de la Republica (7 de Febrero)</a:t>
            </a:r>
          </a:p>
          <a:p>
            <a:pPr marL="285750" indent="-285750">
              <a:buFont typeface="Arial" panose="020B0604020202020204" pitchFamily="34" charset="0"/>
              <a:buChar char="•"/>
            </a:pPr>
            <a:endParaRPr lang="es-CO" dirty="0"/>
          </a:p>
          <a:p>
            <a:pPr marL="285750" indent="-285750">
              <a:buFont typeface="Arial" panose="020B0604020202020204" pitchFamily="34" charset="0"/>
              <a:buChar char="•"/>
            </a:pPr>
            <a:r>
              <a:rPr lang="es-CO" dirty="0"/>
              <a:t>Subcomisión Operativa/ Inmuebles (11, 27 y 28 de febrero) con URT, ANT, IGAC, SNR, Parques Nacionales, DAPRE, FFMM y PONAL</a:t>
            </a:r>
          </a:p>
          <a:p>
            <a:pPr marL="285750" indent="-285750">
              <a:buFont typeface="Arial" panose="020B0604020202020204" pitchFamily="34" charset="0"/>
              <a:buChar char="•"/>
            </a:pPr>
            <a:endParaRPr lang="es-CO" dirty="0"/>
          </a:p>
          <a:p>
            <a:pPr marL="285750" indent="-285750">
              <a:buFont typeface="Arial" panose="020B0604020202020204" pitchFamily="34" charset="0"/>
              <a:buChar char="•"/>
            </a:pPr>
            <a:r>
              <a:rPr lang="es-CO" dirty="0"/>
              <a:t>Reunión de Capacitación y Coordinación con URT el 13 de Febrero</a:t>
            </a:r>
          </a:p>
          <a:p>
            <a:pPr marL="285750" indent="-285750">
              <a:buFont typeface="Arial" panose="020B0604020202020204" pitchFamily="34" charset="0"/>
              <a:buChar char="•"/>
            </a:pPr>
            <a:endParaRPr lang="es-CO" dirty="0"/>
          </a:p>
          <a:p>
            <a:pPr marL="285750" indent="-285750">
              <a:buFont typeface="Arial" panose="020B0604020202020204" pitchFamily="34" charset="0"/>
              <a:buChar char="•"/>
            </a:pPr>
            <a:r>
              <a:rPr lang="es-CO" dirty="0"/>
              <a:t>Reunión con ICA de capacitación y Coordinación 15 de Febrero</a:t>
            </a:r>
          </a:p>
          <a:p>
            <a:pPr marL="285750" indent="-285750">
              <a:buFont typeface="Arial" panose="020B0604020202020204" pitchFamily="34" charset="0"/>
              <a:buChar char="•"/>
            </a:pPr>
            <a:endParaRPr lang="es-CO" dirty="0"/>
          </a:p>
          <a:p>
            <a:pPr marL="285750" indent="-285750">
              <a:buFont typeface="Arial" panose="020B0604020202020204" pitchFamily="34" charset="0"/>
              <a:buChar char="•"/>
            </a:pPr>
            <a:endParaRPr lang="es-CO" dirty="0"/>
          </a:p>
        </p:txBody>
      </p:sp>
      <p:sp>
        <p:nvSpPr>
          <p:cNvPr id="8" name="Rectángulo 7">
            <a:extLst>
              <a:ext uri="{FF2B5EF4-FFF2-40B4-BE49-F238E27FC236}">
                <a16:creationId xmlns:a16="http://schemas.microsoft.com/office/drawing/2014/main" id="{EE584A50-3A4C-4670-976E-79BE667F7C99}"/>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7B1529CC-B87A-4AEE-89BF-59E32B399EB2}"/>
              </a:ext>
            </a:extLst>
          </p:cNvPr>
          <p:cNvSpPr txBox="1"/>
          <p:nvPr/>
        </p:nvSpPr>
        <p:spPr>
          <a:xfrm>
            <a:off x="7657579" y="6520419"/>
            <a:ext cx="453442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
        <p:nvSpPr>
          <p:cNvPr id="13" name="Rectángulo 12">
            <a:extLst>
              <a:ext uri="{FF2B5EF4-FFF2-40B4-BE49-F238E27FC236}">
                <a16:creationId xmlns:a16="http://schemas.microsoft.com/office/drawing/2014/main" id="{7C2333BA-AC5D-4452-AA99-46A0B8980D3D}"/>
              </a:ext>
            </a:extLst>
          </p:cNvPr>
          <p:cNvSpPr/>
          <p:nvPr/>
        </p:nvSpPr>
        <p:spPr>
          <a:xfrm>
            <a:off x="0" y="0"/>
            <a:ext cx="12192000" cy="106273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4" name="Imagen 8" descr="Fondos oscuros-01.png">
            <a:extLst>
              <a:ext uri="{FF2B5EF4-FFF2-40B4-BE49-F238E27FC236}">
                <a16:creationId xmlns:a16="http://schemas.microsoft.com/office/drawing/2014/main" id="{BA2AC669-455E-4C27-B327-3F98CEA3B0B7}"/>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9517" y="-14289"/>
            <a:ext cx="1976928" cy="92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uadroTexto 21">
            <a:extLst>
              <a:ext uri="{FF2B5EF4-FFF2-40B4-BE49-F238E27FC236}">
                <a16:creationId xmlns:a16="http://schemas.microsoft.com/office/drawing/2014/main" id="{E26E795F-14AC-4046-84B5-C6E5AC20EB7A}"/>
              </a:ext>
            </a:extLst>
          </p:cNvPr>
          <p:cNvSpPr txBox="1">
            <a:spLocks noChangeArrowheads="1"/>
          </p:cNvSpPr>
          <p:nvPr/>
        </p:nvSpPr>
        <p:spPr bwMode="auto">
          <a:xfrm>
            <a:off x="6246787" y="346802"/>
            <a:ext cx="5659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mn-lt"/>
                <a:ea typeface="Lato Regular"/>
                <a:cs typeface="Lato Regular"/>
              </a:rPr>
              <a:t>COORDINACIONES EFECTUADAS</a:t>
            </a:r>
          </a:p>
        </p:txBody>
      </p:sp>
    </p:spTree>
    <p:extLst>
      <p:ext uri="{BB962C8B-B14F-4D97-AF65-F5344CB8AC3E}">
        <p14:creationId xmlns:p14="http://schemas.microsoft.com/office/powerpoint/2010/main" val="3072563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51364"/>
            <a:ext cx="2489358" cy="1358703"/>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768455" y="6520419"/>
            <a:ext cx="453442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
        <p:nvSpPr>
          <p:cNvPr id="3" name="CuadroTexto 2"/>
          <p:cNvSpPr txBox="1"/>
          <p:nvPr/>
        </p:nvSpPr>
        <p:spPr>
          <a:xfrm>
            <a:off x="1524000" y="2396995"/>
            <a:ext cx="9144000" cy="1446550"/>
          </a:xfrm>
          <a:prstGeom prst="rect">
            <a:avLst/>
          </a:prstGeom>
          <a:noFill/>
          <a:ln>
            <a:noFill/>
          </a:ln>
        </p:spPr>
        <p:txBody>
          <a:bodyPr wrap="square" rtlCol="0">
            <a:spAutoFit/>
          </a:bodyPr>
          <a:lstStyle/>
          <a:p>
            <a:pPr algn="ctr"/>
            <a:r>
              <a:rPr lang="es-ES" sz="4400" dirty="0">
                <a:solidFill>
                  <a:srgbClr val="000A8B"/>
                </a:solidFill>
              </a:rPr>
              <a:t>Informe Estado Actual Constitución de la Fiducia – Convenio 014 de 2017</a:t>
            </a:r>
          </a:p>
        </p:txBody>
      </p:sp>
      <p:pic>
        <p:nvPicPr>
          <p:cNvPr id="5" name="Imagen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07065" y="0"/>
            <a:ext cx="4660935" cy="1146590"/>
          </a:xfrm>
          <a:prstGeom prst="rect">
            <a:avLst/>
          </a:prstGeom>
        </p:spPr>
      </p:pic>
      <p:sp>
        <p:nvSpPr>
          <p:cNvPr id="7" name="Rectángulo 6">
            <a:extLst>
              <a:ext uri="{FF2B5EF4-FFF2-40B4-BE49-F238E27FC236}">
                <a16:creationId xmlns:a16="http://schemas.microsoft.com/office/drawing/2014/main" id="{71C0048D-46F3-4D73-AE8D-610284187CFD}"/>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7B28BD3E-C29B-47B6-BCB5-7F71577FB45D}"/>
              </a:ext>
            </a:extLst>
          </p:cNvPr>
          <p:cNvSpPr txBox="1"/>
          <p:nvPr/>
        </p:nvSpPr>
        <p:spPr>
          <a:xfrm>
            <a:off x="7657579" y="6520419"/>
            <a:ext cx="453442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
        <p:nvSpPr>
          <p:cNvPr id="10" name="Rectángulo 9">
            <a:extLst>
              <a:ext uri="{FF2B5EF4-FFF2-40B4-BE49-F238E27FC236}">
                <a16:creationId xmlns:a16="http://schemas.microsoft.com/office/drawing/2014/main" id="{1BA408E9-AB9D-410A-835B-7A1A471B5C59}"/>
              </a:ext>
            </a:extLst>
          </p:cNvPr>
          <p:cNvSpPr/>
          <p:nvPr/>
        </p:nvSpPr>
        <p:spPr>
          <a:xfrm>
            <a:off x="0" y="0"/>
            <a:ext cx="12192000" cy="123431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1" name="Imagen 8" descr="Fondos oscuros-01.png">
            <a:extLst>
              <a:ext uri="{FF2B5EF4-FFF2-40B4-BE49-F238E27FC236}">
                <a16:creationId xmlns:a16="http://schemas.microsoft.com/office/drawing/2014/main" id="{A069848C-9855-46E3-BB07-1417375C6827}"/>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9517" y="-14289"/>
            <a:ext cx="1976928" cy="118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uadroTexto 21">
            <a:extLst>
              <a:ext uri="{FF2B5EF4-FFF2-40B4-BE49-F238E27FC236}">
                <a16:creationId xmlns:a16="http://schemas.microsoft.com/office/drawing/2014/main" id="{BB6C1A12-3BDE-458A-A289-561C0CAF6398}"/>
              </a:ext>
            </a:extLst>
          </p:cNvPr>
          <p:cNvSpPr txBox="1">
            <a:spLocks noChangeArrowheads="1"/>
          </p:cNvSpPr>
          <p:nvPr/>
        </p:nvSpPr>
        <p:spPr bwMode="auto">
          <a:xfrm>
            <a:off x="6218507" y="372796"/>
            <a:ext cx="5659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mn-lt"/>
                <a:ea typeface="Lato Regular"/>
                <a:cs typeface="Lato Regular"/>
              </a:rPr>
              <a:t>CONSTITUCIÓN DE FIDUCIA</a:t>
            </a:r>
          </a:p>
        </p:txBody>
      </p:sp>
    </p:spTree>
    <p:extLst>
      <p:ext uri="{BB962C8B-B14F-4D97-AF65-F5344CB8AC3E}">
        <p14:creationId xmlns:p14="http://schemas.microsoft.com/office/powerpoint/2010/main" val="17852169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19251" y="132976"/>
            <a:ext cx="2222501" cy="1067549"/>
          </a:xfrm>
          <a:prstGeom prst="rect">
            <a:avLst/>
          </a:prstGeom>
        </p:spPr>
      </p:pic>
      <p:sp>
        <p:nvSpPr>
          <p:cNvPr id="12" name="CuadroTexto 11"/>
          <p:cNvSpPr txBox="1"/>
          <p:nvPr/>
        </p:nvSpPr>
        <p:spPr>
          <a:xfrm>
            <a:off x="5954722" y="6535036"/>
            <a:ext cx="453442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graphicFrame>
        <p:nvGraphicFramePr>
          <p:cNvPr id="3" name="Diagrama 2">
            <a:extLst>
              <a:ext uri="{FF2B5EF4-FFF2-40B4-BE49-F238E27FC236}">
                <a16:creationId xmlns:a16="http://schemas.microsoft.com/office/drawing/2014/main" id="{74A8860E-78D5-47E5-9501-BC53EF5BB0FF}"/>
              </a:ext>
            </a:extLst>
          </p:cNvPr>
          <p:cNvGraphicFramePr/>
          <p:nvPr>
            <p:extLst/>
          </p:nvPr>
        </p:nvGraphicFramePr>
        <p:xfrm>
          <a:off x="1867948" y="1200524"/>
          <a:ext cx="8621194" cy="52680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3 CuadroTexto"/>
          <p:cNvSpPr txBox="1"/>
          <p:nvPr/>
        </p:nvSpPr>
        <p:spPr>
          <a:xfrm>
            <a:off x="8221932" y="5005753"/>
            <a:ext cx="2091365" cy="1200329"/>
          </a:xfrm>
          <a:prstGeom prst="rect">
            <a:avLst/>
          </a:prstGeom>
          <a:noFill/>
        </p:spPr>
        <p:txBody>
          <a:bodyPr wrap="square" rtlCol="0">
            <a:spAutoFit/>
          </a:bodyPr>
          <a:lstStyle/>
          <a:p>
            <a:pPr algn="ctr"/>
            <a:r>
              <a:rPr lang="es-CO" sz="1200" dirty="0"/>
              <a:t>Se solicita remitir  a consulta de la Subcomisión Legal la inquietud relacionada con  el destinatario de los pagos (Victimas o Entidades Publicas)</a:t>
            </a:r>
          </a:p>
        </p:txBody>
      </p:sp>
      <p:sp>
        <p:nvSpPr>
          <p:cNvPr id="6" name="CuadroTexto 5">
            <a:extLst>
              <a:ext uri="{FF2B5EF4-FFF2-40B4-BE49-F238E27FC236}">
                <a16:creationId xmlns:a16="http://schemas.microsoft.com/office/drawing/2014/main" id="{4C1AF200-7A76-4D28-BB97-C60E0EA6F253}"/>
              </a:ext>
            </a:extLst>
          </p:cNvPr>
          <p:cNvSpPr txBox="1"/>
          <p:nvPr/>
        </p:nvSpPr>
        <p:spPr>
          <a:xfrm>
            <a:off x="1867949" y="5119264"/>
            <a:ext cx="5089443" cy="1200329"/>
          </a:xfrm>
          <a:prstGeom prst="rect">
            <a:avLst/>
          </a:prstGeom>
          <a:noFill/>
        </p:spPr>
        <p:txBody>
          <a:bodyPr wrap="square" rtlCol="0">
            <a:spAutoFit/>
          </a:bodyPr>
          <a:lstStyle/>
          <a:p>
            <a:pPr algn="ctr"/>
            <a:r>
              <a:rPr lang="es-CO" sz="2400" b="1" dirty="0">
                <a:solidFill>
                  <a:schemeClr val="accent1">
                    <a:lumMod val="75000"/>
                  </a:schemeClr>
                </a:solidFill>
              </a:rPr>
              <a:t>Cronograma y costos afectados por lineamiento frente la pago indicado por Unidad de Victimas</a:t>
            </a:r>
          </a:p>
        </p:txBody>
      </p:sp>
      <p:sp>
        <p:nvSpPr>
          <p:cNvPr id="11" name="Rectángulo 10">
            <a:extLst>
              <a:ext uri="{FF2B5EF4-FFF2-40B4-BE49-F238E27FC236}">
                <a16:creationId xmlns:a16="http://schemas.microsoft.com/office/drawing/2014/main" id="{7909A319-B782-4E3B-8DBF-AA99DAA4EAAB}"/>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651E7555-0A73-47A7-90E7-5A9D59087652}"/>
              </a:ext>
            </a:extLst>
          </p:cNvPr>
          <p:cNvSpPr txBox="1"/>
          <p:nvPr/>
        </p:nvSpPr>
        <p:spPr>
          <a:xfrm>
            <a:off x="7657579" y="6520419"/>
            <a:ext cx="453442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
        <p:nvSpPr>
          <p:cNvPr id="14" name="Rectángulo 13">
            <a:extLst>
              <a:ext uri="{FF2B5EF4-FFF2-40B4-BE49-F238E27FC236}">
                <a16:creationId xmlns:a16="http://schemas.microsoft.com/office/drawing/2014/main" id="{3036BAA1-57AC-4B71-9FC0-51B011B88A59}"/>
              </a:ext>
            </a:extLst>
          </p:cNvPr>
          <p:cNvSpPr/>
          <p:nvPr/>
        </p:nvSpPr>
        <p:spPr>
          <a:xfrm>
            <a:off x="0" y="0"/>
            <a:ext cx="12192000" cy="105152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5" name="Imagen 8" descr="Fondos oscuros-01.png">
            <a:extLst>
              <a:ext uri="{FF2B5EF4-FFF2-40B4-BE49-F238E27FC236}">
                <a16:creationId xmlns:a16="http://schemas.microsoft.com/office/drawing/2014/main" id="{9E42C30B-D1FB-4CBA-AF73-1E70258A34E8}"/>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219517" y="-14289"/>
            <a:ext cx="1976928" cy="106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uadroTexto 21">
            <a:extLst>
              <a:ext uri="{FF2B5EF4-FFF2-40B4-BE49-F238E27FC236}">
                <a16:creationId xmlns:a16="http://schemas.microsoft.com/office/drawing/2014/main" id="{4324EC54-C3F2-4CD8-8E10-E0D8E9A26296}"/>
              </a:ext>
            </a:extLst>
          </p:cNvPr>
          <p:cNvSpPr txBox="1">
            <a:spLocks noChangeArrowheads="1"/>
          </p:cNvSpPr>
          <p:nvPr/>
        </p:nvSpPr>
        <p:spPr bwMode="auto">
          <a:xfrm>
            <a:off x="6312775" y="318941"/>
            <a:ext cx="5659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mn-lt"/>
                <a:ea typeface="Lato Regular"/>
                <a:cs typeface="Lato Regular"/>
              </a:rPr>
              <a:t>ACTIVIDADES REALIZADAS</a:t>
            </a:r>
          </a:p>
        </p:txBody>
      </p:sp>
    </p:spTree>
    <p:extLst>
      <p:ext uri="{BB962C8B-B14F-4D97-AF65-F5344CB8AC3E}">
        <p14:creationId xmlns:p14="http://schemas.microsoft.com/office/powerpoint/2010/main" val="826726866"/>
      </p:ext>
    </p:extLst>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1"/>
            <p:extLst/>
          </p:nvPr>
        </p:nvGraphicFramePr>
        <p:xfrm>
          <a:off x="2020387" y="1567547"/>
          <a:ext cx="8347167" cy="4109847"/>
        </p:xfrm>
        <a:graphic>
          <a:graphicData uri="http://schemas.openxmlformats.org/drawingml/2006/table">
            <a:tbl>
              <a:tblPr firstRow="1" firstCol="1" lastRow="1" lastCol="1" bandRow="1" bandCol="1">
                <a:tableStyleId>{5C22544A-7EE6-4342-B048-85BDC9FD1C3A}</a:tableStyleId>
              </a:tblPr>
              <a:tblGrid>
                <a:gridCol w="1514176">
                  <a:extLst>
                    <a:ext uri="{9D8B030D-6E8A-4147-A177-3AD203B41FA5}">
                      <a16:colId xmlns:a16="http://schemas.microsoft.com/office/drawing/2014/main" val="2686331258"/>
                    </a:ext>
                  </a:extLst>
                </a:gridCol>
                <a:gridCol w="3823002">
                  <a:extLst>
                    <a:ext uri="{9D8B030D-6E8A-4147-A177-3AD203B41FA5}">
                      <a16:colId xmlns:a16="http://schemas.microsoft.com/office/drawing/2014/main" val="1189692669"/>
                    </a:ext>
                  </a:extLst>
                </a:gridCol>
                <a:gridCol w="3009989">
                  <a:extLst>
                    <a:ext uri="{9D8B030D-6E8A-4147-A177-3AD203B41FA5}">
                      <a16:colId xmlns:a16="http://schemas.microsoft.com/office/drawing/2014/main" val="228563300"/>
                    </a:ext>
                  </a:extLst>
                </a:gridCol>
              </a:tblGrid>
              <a:tr h="101204">
                <a:tc>
                  <a:txBody>
                    <a:bodyPr/>
                    <a:lstStyle/>
                    <a:p>
                      <a:pPr algn="ctr">
                        <a:lnSpc>
                          <a:spcPct val="107000"/>
                        </a:lnSpc>
                        <a:spcAft>
                          <a:spcPts val="0"/>
                        </a:spcAft>
                      </a:pPr>
                      <a:r>
                        <a:rPr lang="es-ES" sz="1200">
                          <a:effectLst/>
                        </a:rPr>
                        <a:t>No</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tc rowSpan="2">
                  <a:txBody>
                    <a:bodyPr/>
                    <a:lstStyle/>
                    <a:p>
                      <a:pPr algn="ctr">
                        <a:lnSpc>
                          <a:spcPct val="107000"/>
                        </a:lnSpc>
                        <a:spcAft>
                          <a:spcPts val="0"/>
                        </a:spcAft>
                      </a:pPr>
                      <a:r>
                        <a:rPr lang="es-ES" sz="1200" dirty="0">
                          <a:effectLst/>
                        </a:rPr>
                        <a:t>Actividad</a:t>
                      </a:r>
                      <a:endParaRPr lang="es-ES" sz="1200" dirty="0">
                        <a:effectLst/>
                        <a:latin typeface="Times New Roman" panose="02020603050405020304" pitchFamily="18" charset="0"/>
                        <a:ea typeface="MS Mincho"/>
                        <a:cs typeface="Times New Roman" panose="02020603050405020304" pitchFamily="18" charset="0"/>
                      </a:endParaRPr>
                    </a:p>
                  </a:txBody>
                  <a:tcPr marL="30425" marR="30425" marT="0" marB="0" anchor="ctr"/>
                </a:tc>
                <a:tc rowSpan="2">
                  <a:txBody>
                    <a:bodyPr/>
                    <a:lstStyle/>
                    <a:p>
                      <a:pPr algn="ctr">
                        <a:lnSpc>
                          <a:spcPct val="107000"/>
                        </a:lnSpc>
                        <a:spcAft>
                          <a:spcPts val="0"/>
                        </a:spcAft>
                      </a:pPr>
                      <a:r>
                        <a:rPr lang="es-ES" sz="1200">
                          <a:effectLst/>
                        </a:rPr>
                        <a:t>No. días</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extLst>
                  <a:ext uri="{0D108BD9-81ED-4DB2-BD59-A6C34878D82A}">
                    <a16:rowId xmlns:a16="http://schemas.microsoft.com/office/drawing/2014/main" val="2668984254"/>
                  </a:ext>
                </a:extLst>
              </a:tr>
              <a:tr h="101204">
                <a:tc>
                  <a:txBody>
                    <a:bodyPr/>
                    <a:lstStyle/>
                    <a:p>
                      <a:pPr algn="ctr">
                        <a:lnSpc>
                          <a:spcPct val="107000"/>
                        </a:lnSpc>
                        <a:spcAft>
                          <a:spcPts val="0"/>
                        </a:spcAft>
                      </a:pPr>
                      <a:r>
                        <a:rPr lang="es-ES" sz="1200">
                          <a:effectLst/>
                        </a:rPr>
                        <a:t>ACTIVIDADES</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val="2069849573"/>
                  </a:ext>
                </a:extLst>
              </a:tr>
              <a:tr h="202408">
                <a:tc>
                  <a:txBody>
                    <a:bodyPr/>
                    <a:lstStyle/>
                    <a:p>
                      <a:pPr algn="ctr">
                        <a:lnSpc>
                          <a:spcPct val="107000"/>
                        </a:lnSpc>
                        <a:spcAft>
                          <a:spcPts val="0"/>
                        </a:spcAft>
                      </a:pPr>
                      <a:r>
                        <a:rPr lang="es-ES" sz="1200">
                          <a:effectLst/>
                        </a:rPr>
                        <a:t>1</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tc>
                  <a:txBody>
                    <a:bodyPr/>
                    <a:lstStyle/>
                    <a:p>
                      <a:pPr algn="just">
                        <a:lnSpc>
                          <a:spcPct val="107000"/>
                        </a:lnSpc>
                        <a:spcAft>
                          <a:spcPts val="0"/>
                        </a:spcAft>
                      </a:pPr>
                      <a:r>
                        <a:rPr lang="es-ES" sz="1200">
                          <a:effectLst/>
                        </a:rPr>
                        <a:t>Análisis de mercado del sector, envío de invitaciones a cotizar y elaboración de estudios previos </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tc>
                  <a:txBody>
                    <a:bodyPr/>
                    <a:lstStyle/>
                    <a:p>
                      <a:pPr algn="ctr">
                        <a:lnSpc>
                          <a:spcPct val="107000"/>
                        </a:lnSpc>
                        <a:spcAft>
                          <a:spcPts val="0"/>
                        </a:spcAft>
                      </a:pPr>
                      <a:r>
                        <a:rPr lang="es-ES" sz="1200">
                          <a:effectLst/>
                        </a:rPr>
                        <a:t>16 de enero – 14 de febrero</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extLst>
                  <a:ext uri="{0D108BD9-81ED-4DB2-BD59-A6C34878D82A}">
                    <a16:rowId xmlns:a16="http://schemas.microsoft.com/office/drawing/2014/main" val="3302492383"/>
                  </a:ext>
                </a:extLst>
              </a:tr>
              <a:tr h="202408">
                <a:tc>
                  <a:txBody>
                    <a:bodyPr/>
                    <a:lstStyle/>
                    <a:p>
                      <a:pPr algn="ctr">
                        <a:lnSpc>
                          <a:spcPct val="107000"/>
                        </a:lnSpc>
                        <a:spcAft>
                          <a:spcPts val="0"/>
                        </a:spcAft>
                      </a:pPr>
                      <a:r>
                        <a:rPr lang="es-ES" sz="1200">
                          <a:effectLst/>
                        </a:rPr>
                        <a:t>2</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tc>
                  <a:txBody>
                    <a:bodyPr/>
                    <a:lstStyle/>
                    <a:p>
                      <a:pPr algn="just">
                        <a:lnSpc>
                          <a:spcPct val="107000"/>
                        </a:lnSpc>
                        <a:spcAft>
                          <a:spcPts val="0"/>
                        </a:spcAft>
                      </a:pPr>
                      <a:r>
                        <a:rPr lang="es-ES" sz="1200">
                          <a:effectLst/>
                        </a:rPr>
                        <a:t>Radicación por parte del área usuaria de los estudios previos en la Gerencia de Contratos</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tc>
                  <a:txBody>
                    <a:bodyPr/>
                    <a:lstStyle/>
                    <a:p>
                      <a:pPr algn="ctr">
                        <a:lnSpc>
                          <a:spcPct val="107000"/>
                        </a:lnSpc>
                        <a:spcAft>
                          <a:spcPts val="0"/>
                        </a:spcAft>
                      </a:pPr>
                      <a:r>
                        <a:rPr lang="es-ES" sz="1200">
                          <a:effectLst/>
                        </a:rPr>
                        <a:t>15 de febrero</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extLst>
                  <a:ext uri="{0D108BD9-81ED-4DB2-BD59-A6C34878D82A}">
                    <a16:rowId xmlns:a16="http://schemas.microsoft.com/office/drawing/2014/main" val="2218919246"/>
                  </a:ext>
                </a:extLst>
              </a:tr>
              <a:tr h="202408">
                <a:tc>
                  <a:txBody>
                    <a:bodyPr/>
                    <a:lstStyle/>
                    <a:p>
                      <a:pPr algn="ctr">
                        <a:lnSpc>
                          <a:spcPct val="107000"/>
                        </a:lnSpc>
                        <a:spcAft>
                          <a:spcPts val="0"/>
                        </a:spcAft>
                      </a:pPr>
                      <a:r>
                        <a:rPr lang="es-ES" sz="1200">
                          <a:effectLst/>
                        </a:rPr>
                        <a:t>3</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tc>
                  <a:txBody>
                    <a:bodyPr/>
                    <a:lstStyle/>
                    <a:p>
                      <a:pPr algn="just">
                        <a:lnSpc>
                          <a:spcPct val="107000"/>
                        </a:lnSpc>
                        <a:spcAft>
                          <a:spcPts val="0"/>
                        </a:spcAft>
                      </a:pPr>
                      <a:r>
                        <a:rPr lang="es-ES" sz="1200">
                          <a:effectLst/>
                        </a:rPr>
                        <a:t>Revisión de estudios previos y elaboración del proyecto de pliegos de condiciones</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tc>
                  <a:txBody>
                    <a:bodyPr/>
                    <a:lstStyle/>
                    <a:p>
                      <a:pPr algn="ctr">
                        <a:lnSpc>
                          <a:spcPct val="107000"/>
                        </a:lnSpc>
                        <a:spcAft>
                          <a:spcPts val="0"/>
                        </a:spcAft>
                      </a:pPr>
                      <a:r>
                        <a:rPr lang="es-ES" sz="1200">
                          <a:effectLst/>
                        </a:rPr>
                        <a:t>Del 16 de febrero al 22 de febrero</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extLst>
                  <a:ext uri="{0D108BD9-81ED-4DB2-BD59-A6C34878D82A}">
                    <a16:rowId xmlns:a16="http://schemas.microsoft.com/office/drawing/2014/main" val="508590343"/>
                  </a:ext>
                </a:extLst>
              </a:tr>
              <a:tr h="506020">
                <a:tc>
                  <a:txBody>
                    <a:bodyPr/>
                    <a:lstStyle/>
                    <a:p>
                      <a:pPr algn="ctr">
                        <a:lnSpc>
                          <a:spcPct val="107000"/>
                        </a:lnSpc>
                        <a:spcAft>
                          <a:spcPts val="0"/>
                        </a:spcAft>
                      </a:pPr>
                      <a:r>
                        <a:rPr lang="es-ES" sz="1200">
                          <a:effectLst/>
                        </a:rPr>
                        <a:t>1</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tc>
                  <a:txBody>
                    <a:bodyPr/>
                    <a:lstStyle/>
                    <a:p>
                      <a:pPr algn="just">
                        <a:lnSpc>
                          <a:spcPct val="107000"/>
                        </a:lnSpc>
                        <a:spcAft>
                          <a:spcPts val="0"/>
                        </a:spcAft>
                      </a:pPr>
                      <a:r>
                        <a:rPr lang="es-ES" sz="1200" dirty="0">
                          <a:effectLst/>
                        </a:rPr>
                        <a:t>Publicación de Estudios Previos, Aviso de convocatoria de Licitación Pública conforme al artículo 2.2.1.1.2.1.2. del Decreto 1082 de 2015, Proyecto de Pliego de Condiciones, documentos previos, formatos y anexos.</a:t>
                      </a:r>
                      <a:endParaRPr lang="es-ES" sz="1200" dirty="0">
                        <a:effectLst/>
                        <a:latin typeface="Times New Roman" panose="02020603050405020304" pitchFamily="18" charset="0"/>
                        <a:ea typeface="MS Mincho"/>
                        <a:cs typeface="Times New Roman" panose="02020603050405020304" pitchFamily="18" charset="0"/>
                      </a:endParaRPr>
                    </a:p>
                  </a:txBody>
                  <a:tcPr marL="30425" marR="30425" marT="0" marB="0" anchor="ctr"/>
                </a:tc>
                <a:tc>
                  <a:txBody>
                    <a:bodyPr/>
                    <a:lstStyle/>
                    <a:p>
                      <a:pPr algn="ctr">
                        <a:lnSpc>
                          <a:spcPct val="107000"/>
                        </a:lnSpc>
                        <a:spcAft>
                          <a:spcPts val="0"/>
                        </a:spcAft>
                      </a:pPr>
                      <a:r>
                        <a:rPr lang="es-ES" sz="1200">
                          <a:effectLst/>
                        </a:rPr>
                        <a:t>23 de febrero</a:t>
                      </a:r>
                    </a:p>
                    <a:p>
                      <a:pPr algn="ctr">
                        <a:lnSpc>
                          <a:spcPct val="107000"/>
                        </a:lnSpc>
                        <a:spcAft>
                          <a:spcPts val="0"/>
                        </a:spcAft>
                      </a:pPr>
                      <a:r>
                        <a:rPr lang="es-ES" sz="1200">
                          <a:effectLst/>
                        </a:rPr>
                        <a:t>En caso de aplicar acuerdos internacionales o un TLC el plazo entre el aviso de convocatoria y el cierre de la contratación no podrá ser inferior a 30 días calendario.</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extLst>
                  <a:ext uri="{0D108BD9-81ED-4DB2-BD59-A6C34878D82A}">
                    <a16:rowId xmlns:a16="http://schemas.microsoft.com/office/drawing/2014/main" val="2840155155"/>
                  </a:ext>
                </a:extLst>
              </a:tr>
              <a:tr h="303611">
                <a:tc>
                  <a:txBody>
                    <a:bodyPr/>
                    <a:lstStyle/>
                    <a:p>
                      <a:pPr algn="ctr">
                        <a:lnSpc>
                          <a:spcPct val="107000"/>
                        </a:lnSpc>
                        <a:spcAft>
                          <a:spcPts val="0"/>
                        </a:spcAft>
                      </a:pPr>
                      <a:r>
                        <a:rPr lang="es-ES" sz="1200">
                          <a:effectLst/>
                        </a:rPr>
                        <a:t>2</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tc>
                  <a:txBody>
                    <a:bodyPr/>
                    <a:lstStyle/>
                    <a:p>
                      <a:pPr algn="just">
                        <a:lnSpc>
                          <a:spcPct val="107000"/>
                        </a:lnSpc>
                        <a:spcAft>
                          <a:spcPts val="0"/>
                        </a:spcAft>
                      </a:pPr>
                      <a:r>
                        <a:rPr lang="es-ES" sz="1200">
                          <a:effectLst/>
                        </a:rPr>
                        <a:t>Fechas límite para presentar observaciones al Proyecto de Pliego de Condiciones de conformidad con el literal a) del artículo 2.2.1.1.2.1.4. del Decreto 1082 de 2015.</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tc>
                  <a:txBody>
                    <a:bodyPr/>
                    <a:lstStyle/>
                    <a:p>
                      <a:pPr algn="ctr">
                        <a:lnSpc>
                          <a:spcPct val="107000"/>
                        </a:lnSpc>
                        <a:spcAft>
                          <a:spcPts val="0"/>
                        </a:spcAft>
                      </a:pPr>
                      <a:r>
                        <a:rPr lang="es-ES" sz="1200">
                          <a:effectLst/>
                        </a:rPr>
                        <a:t>23 de febrero al 8 de marzo</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extLst>
                  <a:ext uri="{0D108BD9-81ED-4DB2-BD59-A6C34878D82A}">
                    <a16:rowId xmlns:a16="http://schemas.microsoft.com/office/drawing/2014/main" val="3351488944"/>
                  </a:ext>
                </a:extLst>
              </a:tr>
              <a:tr h="202408">
                <a:tc>
                  <a:txBody>
                    <a:bodyPr/>
                    <a:lstStyle/>
                    <a:p>
                      <a:pPr algn="ctr">
                        <a:lnSpc>
                          <a:spcPct val="107000"/>
                        </a:lnSpc>
                        <a:spcAft>
                          <a:spcPts val="0"/>
                        </a:spcAft>
                      </a:pPr>
                      <a:r>
                        <a:rPr lang="es-ES" sz="1200">
                          <a:effectLst/>
                        </a:rPr>
                        <a:t>3</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tc>
                  <a:txBody>
                    <a:bodyPr/>
                    <a:lstStyle/>
                    <a:p>
                      <a:pPr algn="just">
                        <a:lnSpc>
                          <a:spcPct val="107000"/>
                        </a:lnSpc>
                        <a:spcAft>
                          <a:spcPts val="0"/>
                        </a:spcAft>
                      </a:pPr>
                      <a:r>
                        <a:rPr lang="es-ES" sz="1200">
                          <a:effectLst/>
                        </a:rPr>
                        <a:t>Audiencia de Asignación de Riesgos, literal a) del artículo 2.2.1.2.1.1.2. del Decreto 1082 de 2015.</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tc>
                  <a:txBody>
                    <a:bodyPr/>
                    <a:lstStyle/>
                    <a:p>
                      <a:pPr algn="ctr">
                        <a:lnSpc>
                          <a:spcPct val="107000"/>
                        </a:lnSpc>
                        <a:spcAft>
                          <a:spcPts val="0"/>
                        </a:spcAft>
                      </a:pPr>
                      <a:r>
                        <a:rPr lang="es-ES" sz="1200">
                          <a:effectLst/>
                        </a:rPr>
                        <a:t>(05 de marzo) 1 día (Esta comprendido dentro de los 10 días anteriores)</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extLst>
                  <a:ext uri="{0D108BD9-81ED-4DB2-BD59-A6C34878D82A}">
                    <a16:rowId xmlns:a16="http://schemas.microsoft.com/office/drawing/2014/main" val="2649045616"/>
                  </a:ext>
                </a:extLst>
              </a:tr>
              <a:tr h="303611">
                <a:tc>
                  <a:txBody>
                    <a:bodyPr/>
                    <a:lstStyle/>
                    <a:p>
                      <a:pPr algn="ctr">
                        <a:lnSpc>
                          <a:spcPct val="107000"/>
                        </a:lnSpc>
                        <a:spcAft>
                          <a:spcPts val="0"/>
                        </a:spcAft>
                      </a:pPr>
                      <a:r>
                        <a:rPr lang="es-ES" sz="1200">
                          <a:effectLst/>
                        </a:rPr>
                        <a:t>4</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tc>
                  <a:txBody>
                    <a:bodyPr/>
                    <a:lstStyle/>
                    <a:p>
                      <a:pPr algn="just">
                        <a:lnSpc>
                          <a:spcPct val="107000"/>
                        </a:lnSpc>
                        <a:spcAft>
                          <a:spcPts val="0"/>
                        </a:spcAft>
                      </a:pPr>
                      <a:r>
                        <a:rPr lang="es-ES" sz="1200">
                          <a:effectLst/>
                        </a:rPr>
                        <a:t>Respuesta a las observaciones presentadas al Proyecto de Pliego de Condiciones, formatos y anexos.</a:t>
                      </a:r>
                      <a:endParaRPr lang="es-ES" sz="1200">
                        <a:effectLst/>
                        <a:latin typeface="Times New Roman" panose="02020603050405020304" pitchFamily="18" charset="0"/>
                        <a:ea typeface="MS Mincho"/>
                        <a:cs typeface="Times New Roman" panose="02020603050405020304" pitchFamily="18" charset="0"/>
                      </a:endParaRPr>
                    </a:p>
                  </a:txBody>
                  <a:tcPr marL="30425" marR="30425" marT="0" marB="0" anchor="ctr"/>
                </a:tc>
                <a:tc>
                  <a:txBody>
                    <a:bodyPr/>
                    <a:lstStyle/>
                    <a:p>
                      <a:pPr algn="ctr">
                        <a:lnSpc>
                          <a:spcPct val="107000"/>
                        </a:lnSpc>
                        <a:spcAft>
                          <a:spcPts val="0"/>
                        </a:spcAft>
                      </a:pPr>
                      <a:r>
                        <a:rPr lang="es-ES" sz="1200" dirty="0">
                          <a:effectLst/>
                        </a:rPr>
                        <a:t>5 días (Del 09 al 15 de marzo) (pueden ser menos o más dependiendo de la cantidad de observaciones)</a:t>
                      </a:r>
                      <a:endParaRPr lang="es-ES" sz="1200" dirty="0">
                        <a:effectLst/>
                        <a:latin typeface="Times New Roman" panose="02020603050405020304" pitchFamily="18" charset="0"/>
                        <a:ea typeface="MS Mincho"/>
                        <a:cs typeface="Times New Roman" panose="02020603050405020304" pitchFamily="18" charset="0"/>
                      </a:endParaRPr>
                    </a:p>
                  </a:txBody>
                  <a:tcPr marL="30425" marR="30425" marT="0" marB="0" anchor="ctr"/>
                </a:tc>
                <a:extLst>
                  <a:ext uri="{0D108BD9-81ED-4DB2-BD59-A6C34878D82A}">
                    <a16:rowId xmlns:a16="http://schemas.microsoft.com/office/drawing/2014/main" val="1864461952"/>
                  </a:ext>
                </a:extLst>
              </a:tr>
            </a:tbl>
          </a:graphicData>
        </a:graphic>
      </p:graphicFrame>
      <p:sp>
        <p:nvSpPr>
          <p:cNvPr id="9" name="CuadroTexto 8"/>
          <p:cNvSpPr txBox="1"/>
          <p:nvPr/>
        </p:nvSpPr>
        <p:spPr>
          <a:xfrm>
            <a:off x="5743303" y="243473"/>
            <a:ext cx="4032024" cy="707886"/>
          </a:xfrm>
          <a:prstGeom prst="rect">
            <a:avLst/>
          </a:prstGeom>
          <a:noFill/>
        </p:spPr>
        <p:txBody>
          <a:bodyPr wrap="square" rtlCol="0">
            <a:spAutoFit/>
          </a:bodyPr>
          <a:lstStyle/>
          <a:p>
            <a:pPr algn="r"/>
            <a:r>
              <a:rPr lang="es-ES" sz="2000" b="1" dirty="0">
                <a:solidFill>
                  <a:schemeClr val="bg1"/>
                </a:solidFill>
                <a:latin typeface="Lato Regular"/>
                <a:cs typeface="Lato Regular"/>
              </a:rPr>
              <a:t>Cronograma Estimado Licitación</a:t>
            </a:r>
          </a:p>
        </p:txBody>
      </p:sp>
      <p:sp>
        <p:nvSpPr>
          <p:cNvPr id="10" name="Rectángulo 9"/>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p:cNvSpPr txBox="1"/>
          <p:nvPr/>
        </p:nvSpPr>
        <p:spPr>
          <a:xfrm>
            <a:off x="5954722" y="6535036"/>
            <a:ext cx="453442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
        <p:nvSpPr>
          <p:cNvPr id="7" name="Rectángulo 6">
            <a:extLst>
              <a:ext uri="{FF2B5EF4-FFF2-40B4-BE49-F238E27FC236}">
                <a16:creationId xmlns:a16="http://schemas.microsoft.com/office/drawing/2014/main" id="{CFB6B4F3-7FD2-40D4-BCE4-3ABFCDEDA0C8}"/>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4718DD24-1BF2-406A-8C09-67181AE10AFD}"/>
              </a:ext>
            </a:extLst>
          </p:cNvPr>
          <p:cNvSpPr txBox="1"/>
          <p:nvPr/>
        </p:nvSpPr>
        <p:spPr>
          <a:xfrm>
            <a:off x="7657579" y="6520419"/>
            <a:ext cx="453442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
        <p:nvSpPr>
          <p:cNvPr id="13" name="Rectángulo 12">
            <a:extLst>
              <a:ext uri="{FF2B5EF4-FFF2-40B4-BE49-F238E27FC236}">
                <a16:creationId xmlns:a16="http://schemas.microsoft.com/office/drawing/2014/main" id="{E1921323-D590-4DCF-9138-504514C3599B}"/>
              </a:ext>
            </a:extLst>
          </p:cNvPr>
          <p:cNvSpPr/>
          <p:nvPr/>
        </p:nvSpPr>
        <p:spPr>
          <a:xfrm>
            <a:off x="0" y="0"/>
            <a:ext cx="12192000" cy="10840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4" name="Imagen 8" descr="Fondos oscuros-01.png">
            <a:extLst>
              <a:ext uri="{FF2B5EF4-FFF2-40B4-BE49-F238E27FC236}">
                <a16:creationId xmlns:a16="http://schemas.microsoft.com/office/drawing/2014/main" id="{08F0BD27-7A9E-4689-9570-EF1B26AB5AFD}"/>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9517" y="-14289"/>
            <a:ext cx="1976928" cy="92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uadroTexto 21">
            <a:extLst>
              <a:ext uri="{FF2B5EF4-FFF2-40B4-BE49-F238E27FC236}">
                <a16:creationId xmlns:a16="http://schemas.microsoft.com/office/drawing/2014/main" id="{CF101F85-8B86-497F-B699-9BC5CE024ABB}"/>
              </a:ext>
            </a:extLst>
          </p:cNvPr>
          <p:cNvSpPr txBox="1">
            <a:spLocks noChangeArrowheads="1"/>
          </p:cNvSpPr>
          <p:nvPr/>
        </p:nvSpPr>
        <p:spPr bwMode="auto">
          <a:xfrm>
            <a:off x="6193970" y="23909"/>
            <a:ext cx="565926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mn-lt"/>
                <a:ea typeface="Lato Regular"/>
                <a:cs typeface="Lato Regular"/>
              </a:rPr>
              <a:t>CRONOGRAMA ESTIMADO PROCESO DE LICITACIÓN</a:t>
            </a:r>
          </a:p>
        </p:txBody>
      </p:sp>
    </p:spTree>
    <p:extLst>
      <p:ext uri="{BB962C8B-B14F-4D97-AF65-F5344CB8AC3E}">
        <p14:creationId xmlns:p14="http://schemas.microsoft.com/office/powerpoint/2010/main" val="19501022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a 6"/>
          <p:cNvGraphicFramePr>
            <a:graphicFrameLocks noGrp="1"/>
          </p:cNvGraphicFramePr>
          <p:nvPr>
            <p:extLst/>
          </p:nvPr>
        </p:nvGraphicFramePr>
        <p:xfrm>
          <a:off x="1902823" y="142381"/>
          <a:ext cx="8386355" cy="6066917"/>
        </p:xfrm>
        <a:graphic>
          <a:graphicData uri="http://schemas.openxmlformats.org/drawingml/2006/table">
            <a:tbl>
              <a:tblPr firstRow="1" firstCol="1" lastRow="1" lastCol="1" bandRow="1" bandCol="1">
                <a:tableStyleId>{5C22544A-7EE6-4342-B048-85BDC9FD1C3A}</a:tableStyleId>
              </a:tblPr>
              <a:tblGrid>
                <a:gridCol w="1521285">
                  <a:extLst>
                    <a:ext uri="{9D8B030D-6E8A-4147-A177-3AD203B41FA5}">
                      <a16:colId xmlns:a16="http://schemas.microsoft.com/office/drawing/2014/main" val="2026226338"/>
                    </a:ext>
                  </a:extLst>
                </a:gridCol>
                <a:gridCol w="3840950">
                  <a:extLst>
                    <a:ext uri="{9D8B030D-6E8A-4147-A177-3AD203B41FA5}">
                      <a16:colId xmlns:a16="http://schemas.microsoft.com/office/drawing/2014/main" val="1209077403"/>
                    </a:ext>
                  </a:extLst>
                </a:gridCol>
                <a:gridCol w="3024120">
                  <a:extLst>
                    <a:ext uri="{9D8B030D-6E8A-4147-A177-3AD203B41FA5}">
                      <a16:colId xmlns:a16="http://schemas.microsoft.com/office/drawing/2014/main" val="1305849584"/>
                    </a:ext>
                  </a:extLst>
                </a:gridCol>
              </a:tblGrid>
              <a:tr h="1926648">
                <a:tc>
                  <a:txBody>
                    <a:bodyPr/>
                    <a:lstStyle/>
                    <a:p>
                      <a:pPr algn="ctr">
                        <a:lnSpc>
                          <a:spcPct val="107000"/>
                        </a:lnSpc>
                        <a:spcAft>
                          <a:spcPts val="0"/>
                        </a:spcAft>
                      </a:pPr>
                      <a:r>
                        <a:rPr lang="es-ES" sz="1200" dirty="0">
                          <a:effectLst/>
                        </a:rPr>
                        <a:t>5</a:t>
                      </a:r>
                      <a:endParaRPr lang="es-ES" sz="1200" dirty="0">
                        <a:effectLst/>
                        <a:latin typeface="Times New Roman" panose="02020603050405020304" pitchFamily="18" charset="0"/>
                        <a:ea typeface="MS Mincho"/>
                        <a:cs typeface="Times New Roman" panose="02020603050405020304" pitchFamily="18" charset="0"/>
                      </a:endParaRPr>
                    </a:p>
                  </a:txBody>
                  <a:tcPr marL="46745" marR="46745" marT="0" marB="0" anchor="ctr"/>
                </a:tc>
                <a:tc>
                  <a:txBody>
                    <a:bodyPr/>
                    <a:lstStyle/>
                    <a:p>
                      <a:pPr algn="just">
                        <a:lnSpc>
                          <a:spcPct val="107000"/>
                        </a:lnSpc>
                        <a:spcAft>
                          <a:spcPts val="0"/>
                        </a:spcAft>
                      </a:pPr>
                      <a:r>
                        <a:rPr lang="es-ES" sz="1200" dirty="0">
                          <a:effectLst/>
                        </a:rPr>
                        <a:t>Publicación de avisos del numeral 3° del artículo 30 de la Ley 80 de 1993, numeral modificado por el artículo 224 del Decreto 19 de 2012.</a:t>
                      </a:r>
                      <a:endParaRPr lang="es-ES" sz="1200" dirty="0">
                        <a:effectLst/>
                        <a:latin typeface="Times New Roman" panose="02020603050405020304" pitchFamily="18" charset="0"/>
                        <a:ea typeface="MS Mincho"/>
                        <a:cs typeface="Times New Roman" panose="02020603050405020304" pitchFamily="18" charset="0"/>
                      </a:endParaRPr>
                    </a:p>
                  </a:txBody>
                  <a:tcPr marL="46745" marR="46745" marT="0" marB="0" anchor="ctr"/>
                </a:tc>
                <a:tc>
                  <a:txBody>
                    <a:bodyPr/>
                    <a:lstStyle/>
                    <a:p>
                      <a:pPr algn="ctr">
                        <a:lnSpc>
                          <a:spcPct val="107000"/>
                        </a:lnSpc>
                        <a:spcAft>
                          <a:spcPts val="0"/>
                        </a:spcAft>
                      </a:pPr>
                      <a:r>
                        <a:rPr lang="es-ES" sz="1200" dirty="0">
                          <a:effectLst/>
                        </a:rPr>
                        <a:t>Del 16 de marzo al 3 de abril. Dentro de los diez (10) a veinte (20) días calendario anteriores a la apertura de la licitación se publicarán hasta tres (3) avisos con intervalos entre dos (2) y cinco (5) días calendario, según lo exija la naturaleza, objeto y cuantía del contrato, en la página web de la entidad y en el Sistema Electrónico para la Contratación Pública – SECOP (…) Los avisos contendrán información sobre el objeto y características esenciales de la respectiva licitación.</a:t>
                      </a:r>
                      <a:endParaRPr lang="es-ES" sz="1200" dirty="0">
                        <a:effectLst/>
                        <a:latin typeface="Times New Roman" panose="02020603050405020304" pitchFamily="18" charset="0"/>
                        <a:ea typeface="MS Mincho"/>
                        <a:cs typeface="Times New Roman" panose="02020603050405020304" pitchFamily="18" charset="0"/>
                      </a:endParaRPr>
                    </a:p>
                  </a:txBody>
                  <a:tcPr marL="46745" marR="46745" marT="0" marB="0" anchor="ctr"/>
                </a:tc>
                <a:extLst>
                  <a:ext uri="{0D108BD9-81ED-4DB2-BD59-A6C34878D82A}">
                    <a16:rowId xmlns:a16="http://schemas.microsoft.com/office/drawing/2014/main" val="2205268638"/>
                  </a:ext>
                </a:extLst>
              </a:tr>
              <a:tr h="350300">
                <a:tc>
                  <a:txBody>
                    <a:bodyPr/>
                    <a:lstStyle/>
                    <a:p>
                      <a:pPr algn="ctr">
                        <a:lnSpc>
                          <a:spcPct val="107000"/>
                        </a:lnSpc>
                        <a:spcAft>
                          <a:spcPts val="0"/>
                        </a:spcAft>
                      </a:pPr>
                      <a:r>
                        <a:rPr lang="es-ES" sz="1200">
                          <a:effectLst/>
                        </a:rPr>
                        <a:t>7</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tc>
                  <a:txBody>
                    <a:bodyPr/>
                    <a:lstStyle/>
                    <a:p>
                      <a:pPr algn="just">
                        <a:lnSpc>
                          <a:spcPct val="107000"/>
                        </a:lnSpc>
                        <a:spcAft>
                          <a:spcPts val="0"/>
                        </a:spcAft>
                      </a:pPr>
                      <a:r>
                        <a:rPr lang="es-ES" sz="1200">
                          <a:effectLst/>
                        </a:rPr>
                        <a:t>Fecha límite para presentar observaciones al Pliego de Condiciones Definitivo.</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tc>
                  <a:txBody>
                    <a:bodyPr/>
                    <a:lstStyle/>
                    <a:p>
                      <a:pPr algn="ctr">
                        <a:lnSpc>
                          <a:spcPct val="107000"/>
                        </a:lnSpc>
                        <a:spcAft>
                          <a:spcPts val="0"/>
                        </a:spcAft>
                      </a:pPr>
                      <a:r>
                        <a:rPr lang="es-ES" sz="1200">
                          <a:effectLst/>
                        </a:rPr>
                        <a:t>3 de abril</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extLst>
                  <a:ext uri="{0D108BD9-81ED-4DB2-BD59-A6C34878D82A}">
                    <a16:rowId xmlns:a16="http://schemas.microsoft.com/office/drawing/2014/main" val="1028864823"/>
                  </a:ext>
                </a:extLst>
              </a:tr>
              <a:tr h="700599">
                <a:tc>
                  <a:txBody>
                    <a:bodyPr/>
                    <a:lstStyle/>
                    <a:p>
                      <a:pPr algn="ctr">
                        <a:lnSpc>
                          <a:spcPct val="107000"/>
                        </a:lnSpc>
                        <a:spcAft>
                          <a:spcPts val="0"/>
                        </a:spcAft>
                      </a:pPr>
                      <a:r>
                        <a:rPr lang="es-ES" sz="1200">
                          <a:effectLst/>
                        </a:rPr>
                        <a:t>8</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tc>
                  <a:txBody>
                    <a:bodyPr/>
                    <a:lstStyle/>
                    <a:p>
                      <a:pPr algn="just">
                        <a:lnSpc>
                          <a:spcPct val="107000"/>
                        </a:lnSpc>
                        <a:spcAft>
                          <a:spcPts val="0"/>
                        </a:spcAft>
                      </a:pPr>
                      <a:r>
                        <a:rPr lang="es-ES" sz="1200" dirty="0">
                          <a:effectLst/>
                        </a:rPr>
                        <a:t>Publicación de la respuesta a las observaciones presentadas al Pliego de Condiciones Definitivo - Expedición y publicación de Adendas, artículo 89 de la Ley 1474 de 2011 y artículo 2.2.1.1.2.2.1. del Decreto 1082 de 2015.</a:t>
                      </a:r>
                      <a:endParaRPr lang="es-ES" sz="1200" dirty="0">
                        <a:effectLst/>
                        <a:latin typeface="Times New Roman" panose="02020603050405020304" pitchFamily="18" charset="0"/>
                        <a:ea typeface="MS Mincho"/>
                        <a:cs typeface="Times New Roman" panose="02020603050405020304" pitchFamily="18" charset="0"/>
                      </a:endParaRPr>
                    </a:p>
                  </a:txBody>
                  <a:tcPr marL="46745" marR="46745" marT="0" marB="0" anchor="ctr"/>
                </a:tc>
                <a:tc>
                  <a:txBody>
                    <a:bodyPr/>
                    <a:lstStyle/>
                    <a:p>
                      <a:pPr algn="ctr">
                        <a:lnSpc>
                          <a:spcPct val="107000"/>
                        </a:lnSpc>
                        <a:spcAft>
                          <a:spcPts val="0"/>
                        </a:spcAft>
                      </a:pPr>
                      <a:r>
                        <a:rPr lang="es-ES" sz="1200">
                          <a:effectLst/>
                        </a:rPr>
                        <a:t>4 al 10 de abril </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extLst>
                  <a:ext uri="{0D108BD9-81ED-4DB2-BD59-A6C34878D82A}">
                    <a16:rowId xmlns:a16="http://schemas.microsoft.com/office/drawing/2014/main" val="2435975434"/>
                  </a:ext>
                </a:extLst>
              </a:tr>
              <a:tr h="175150">
                <a:tc>
                  <a:txBody>
                    <a:bodyPr/>
                    <a:lstStyle/>
                    <a:p>
                      <a:pPr algn="ctr">
                        <a:lnSpc>
                          <a:spcPct val="107000"/>
                        </a:lnSpc>
                        <a:spcAft>
                          <a:spcPts val="0"/>
                        </a:spcAft>
                      </a:pPr>
                      <a:r>
                        <a:rPr lang="es-ES" sz="1200">
                          <a:effectLst/>
                        </a:rPr>
                        <a:t>9</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tc>
                  <a:txBody>
                    <a:bodyPr/>
                    <a:lstStyle/>
                    <a:p>
                      <a:pPr algn="just">
                        <a:lnSpc>
                          <a:spcPct val="107000"/>
                        </a:lnSpc>
                        <a:spcAft>
                          <a:spcPts val="0"/>
                        </a:spcAft>
                      </a:pPr>
                      <a:r>
                        <a:rPr lang="es-ES" sz="1200">
                          <a:effectLst/>
                        </a:rPr>
                        <a:t>Diligencia de Cierre del Proceso y Presentación de Ofertas</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tc>
                  <a:txBody>
                    <a:bodyPr/>
                    <a:lstStyle/>
                    <a:p>
                      <a:pPr algn="ctr">
                        <a:lnSpc>
                          <a:spcPct val="107000"/>
                        </a:lnSpc>
                        <a:spcAft>
                          <a:spcPts val="0"/>
                        </a:spcAft>
                      </a:pPr>
                      <a:r>
                        <a:rPr lang="es-ES" sz="1200">
                          <a:effectLst/>
                        </a:rPr>
                        <a:t>11 al 17 de abril</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extLst>
                  <a:ext uri="{0D108BD9-81ED-4DB2-BD59-A6C34878D82A}">
                    <a16:rowId xmlns:a16="http://schemas.microsoft.com/office/drawing/2014/main" val="1584141466"/>
                  </a:ext>
                </a:extLst>
              </a:tr>
              <a:tr h="350300">
                <a:tc>
                  <a:txBody>
                    <a:bodyPr/>
                    <a:lstStyle/>
                    <a:p>
                      <a:pPr algn="ctr">
                        <a:lnSpc>
                          <a:spcPct val="107000"/>
                        </a:lnSpc>
                        <a:spcAft>
                          <a:spcPts val="0"/>
                        </a:spcAft>
                      </a:pPr>
                      <a:r>
                        <a:rPr lang="es-ES" sz="1200">
                          <a:effectLst/>
                        </a:rPr>
                        <a:t>10</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tc>
                  <a:txBody>
                    <a:bodyPr/>
                    <a:lstStyle/>
                    <a:p>
                      <a:pPr algn="just">
                        <a:lnSpc>
                          <a:spcPct val="107000"/>
                        </a:lnSpc>
                        <a:spcAft>
                          <a:spcPts val="0"/>
                        </a:spcAft>
                      </a:pPr>
                      <a:r>
                        <a:rPr lang="es-ES" sz="1200">
                          <a:effectLst/>
                        </a:rPr>
                        <a:t>Verificación de Requisitos habilitantes y Ponderación de acuerdo al artículo 5 de la Ley 1882 de 2018. </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tc>
                  <a:txBody>
                    <a:bodyPr/>
                    <a:lstStyle/>
                    <a:p>
                      <a:pPr algn="ctr">
                        <a:lnSpc>
                          <a:spcPct val="107000"/>
                        </a:lnSpc>
                        <a:spcAft>
                          <a:spcPts val="0"/>
                        </a:spcAft>
                      </a:pPr>
                      <a:r>
                        <a:rPr lang="es-ES" sz="1200">
                          <a:effectLst/>
                        </a:rPr>
                        <a:t>18 de abril al 24 de abril</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extLst>
                  <a:ext uri="{0D108BD9-81ED-4DB2-BD59-A6C34878D82A}">
                    <a16:rowId xmlns:a16="http://schemas.microsoft.com/office/drawing/2014/main" val="2574176824"/>
                  </a:ext>
                </a:extLst>
              </a:tr>
              <a:tr h="350300">
                <a:tc>
                  <a:txBody>
                    <a:bodyPr/>
                    <a:lstStyle/>
                    <a:p>
                      <a:pPr algn="ctr">
                        <a:lnSpc>
                          <a:spcPct val="107000"/>
                        </a:lnSpc>
                        <a:spcAft>
                          <a:spcPts val="0"/>
                        </a:spcAft>
                      </a:pPr>
                      <a:r>
                        <a:rPr lang="es-ES" sz="1200">
                          <a:effectLst/>
                        </a:rPr>
                        <a:t>11</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tc>
                  <a:txBody>
                    <a:bodyPr/>
                    <a:lstStyle/>
                    <a:p>
                      <a:pPr algn="just">
                        <a:lnSpc>
                          <a:spcPct val="107000"/>
                        </a:lnSpc>
                        <a:spcAft>
                          <a:spcPts val="0"/>
                        </a:spcAft>
                      </a:pPr>
                      <a:r>
                        <a:rPr lang="es-ES" sz="1200">
                          <a:effectLst/>
                        </a:rPr>
                        <a:t>Subsanación de requisitos que no afecten asignación de puntaje </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tc>
                  <a:txBody>
                    <a:bodyPr/>
                    <a:lstStyle/>
                    <a:p>
                      <a:pPr algn="ctr">
                        <a:lnSpc>
                          <a:spcPct val="107000"/>
                        </a:lnSpc>
                        <a:spcAft>
                          <a:spcPts val="0"/>
                        </a:spcAft>
                      </a:pPr>
                      <a:r>
                        <a:rPr lang="es-ES" sz="1200">
                          <a:effectLst/>
                        </a:rPr>
                        <a:t>24 al 27 de abril*</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extLst>
                  <a:ext uri="{0D108BD9-81ED-4DB2-BD59-A6C34878D82A}">
                    <a16:rowId xmlns:a16="http://schemas.microsoft.com/office/drawing/2014/main" val="853951553"/>
                  </a:ext>
                </a:extLst>
              </a:tr>
              <a:tr h="350300">
                <a:tc>
                  <a:txBody>
                    <a:bodyPr/>
                    <a:lstStyle/>
                    <a:p>
                      <a:pPr algn="ctr">
                        <a:lnSpc>
                          <a:spcPct val="107000"/>
                        </a:lnSpc>
                        <a:spcAft>
                          <a:spcPts val="0"/>
                        </a:spcAft>
                      </a:pPr>
                      <a:r>
                        <a:rPr lang="es-ES" sz="1200">
                          <a:effectLst/>
                        </a:rPr>
                        <a:t>13</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tc>
                  <a:txBody>
                    <a:bodyPr/>
                    <a:lstStyle/>
                    <a:p>
                      <a:pPr algn="just">
                        <a:lnSpc>
                          <a:spcPct val="107000"/>
                        </a:lnSpc>
                        <a:spcAft>
                          <a:spcPts val="0"/>
                        </a:spcAft>
                      </a:pPr>
                      <a:r>
                        <a:rPr lang="es-ES" sz="1200" dirty="0">
                          <a:effectLst/>
                        </a:rPr>
                        <a:t>Publicación y Traslado del informe de evaluación y plazo para presentar observaciones al mismo.</a:t>
                      </a:r>
                      <a:endParaRPr lang="es-ES" sz="1200" dirty="0">
                        <a:effectLst/>
                        <a:latin typeface="Times New Roman" panose="02020603050405020304" pitchFamily="18" charset="0"/>
                        <a:ea typeface="MS Mincho"/>
                        <a:cs typeface="Times New Roman" panose="02020603050405020304" pitchFamily="18" charset="0"/>
                      </a:endParaRPr>
                    </a:p>
                  </a:txBody>
                  <a:tcPr marL="46745" marR="46745" marT="0" marB="0" anchor="ctr"/>
                </a:tc>
                <a:tc>
                  <a:txBody>
                    <a:bodyPr/>
                    <a:lstStyle/>
                    <a:p>
                      <a:pPr algn="ctr">
                        <a:lnSpc>
                          <a:spcPct val="107000"/>
                        </a:lnSpc>
                        <a:spcAft>
                          <a:spcPts val="0"/>
                        </a:spcAft>
                      </a:pPr>
                      <a:r>
                        <a:rPr lang="es-ES" sz="1200">
                          <a:effectLst/>
                        </a:rPr>
                        <a:t>5 días (De 27 de abril al 4 de mayo)</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extLst>
                  <a:ext uri="{0D108BD9-81ED-4DB2-BD59-A6C34878D82A}">
                    <a16:rowId xmlns:a16="http://schemas.microsoft.com/office/drawing/2014/main" val="3490581042"/>
                  </a:ext>
                </a:extLst>
              </a:tr>
              <a:tr h="350300">
                <a:tc>
                  <a:txBody>
                    <a:bodyPr/>
                    <a:lstStyle/>
                    <a:p>
                      <a:pPr algn="ctr">
                        <a:lnSpc>
                          <a:spcPct val="107000"/>
                        </a:lnSpc>
                        <a:spcAft>
                          <a:spcPts val="0"/>
                        </a:spcAft>
                      </a:pPr>
                      <a:r>
                        <a:rPr lang="es-ES" sz="1200">
                          <a:effectLst/>
                        </a:rPr>
                        <a:t>14</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tc>
                  <a:txBody>
                    <a:bodyPr/>
                    <a:lstStyle/>
                    <a:p>
                      <a:pPr algn="just">
                        <a:lnSpc>
                          <a:spcPct val="107000"/>
                        </a:lnSpc>
                        <a:spcAft>
                          <a:spcPts val="0"/>
                        </a:spcAft>
                      </a:pPr>
                      <a:r>
                        <a:rPr lang="es-ES" sz="1200" dirty="0">
                          <a:effectLst/>
                        </a:rPr>
                        <a:t>Audiencia de adjudicación y lectura de las respuestas a las observaciones presentadas al informe de evaluación</a:t>
                      </a:r>
                      <a:endParaRPr lang="es-ES" sz="1200" dirty="0">
                        <a:effectLst/>
                        <a:latin typeface="Times New Roman" panose="02020603050405020304" pitchFamily="18" charset="0"/>
                        <a:ea typeface="MS Mincho"/>
                        <a:cs typeface="Times New Roman" panose="02020603050405020304" pitchFamily="18" charset="0"/>
                      </a:endParaRPr>
                    </a:p>
                  </a:txBody>
                  <a:tcPr marL="46745" marR="46745" marT="0" marB="0" anchor="ctr"/>
                </a:tc>
                <a:tc>
                  <a:txBody>
                    <a:bodyPr/>
                    <a:lstStyle/>
                    <a:p>
                      <a:pPr algn="ctr">
                        <a:lnSpc>
                          <a:spcPct val="107000"/>
                        </a:lnSpc>
                        <a:spcAft>
                          <a:spcPts val="0"/>
                        </a:spcAft>
                      </a:pPr>
                      <a:r>
                        <a:rPr lang="es-ES" sz="1200">
                          <a:effectLst/>
                        </a:rPr>
                        <a:t>1 día (7 de mayo)</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extLst>
                  <a:ext uri="{0D108BD9-81ED-4DB2-BD59-A6C34878D82A}">
                    <a16:rowId xmlns:a16="http://schemas.microsoft.com/office/drawing/2014/main" val="1386729886"/>
                  </a:ext>
                </a:extLst>
              </a:tr>
              <a:tr h="350300">
                <a:tc>
                  <a:txBody>
                    <a:bodyPr/>
                    <a:lstStyle/>
                    <a:p>
                      <a:pPr algn="ctr">
                        <a:lnSpc>
                          <a:spcPct val="107000"/>
                        </a:lnSpc>
                        <a:spcAft>
                          <a:spcPts val="0"/>
                        </a:spcAft>
                      </a:pPr>
                      <a:r>
                        <a:rPr lang="es-ES" sz="1200">
                          <a:effectLst/>
                        </a:rPr>
                        <a:t>15</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tc>
                  <a:txBody>
                    <a:bodyPr/>
                    <a:lstStyle/>
                    <a:p>
                      <a:pPr algn="just">
                        <a:lnSpc>
                          <a:spcPct val="107000"/>
                        </a:lnSpc>
                        <a:spcAft>
                          <a:spcPts val="0"/>
                        </a:spcAft>
                      </a:pPr>
                      <a:r>
                        <a:rPr lang="es-ES" sz="1200">
                          <a:effectLst/>
                        </a:rPr>
                        <a:t>Perfeccionamiento del contrato y cumplimiento de los requisitos de ejecución</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tc>
                  <a:txBody>
                    <a:bodyPr/>
                    <a:lstStyle/>
                    <a:p>
                      <a:pPr algn="ctr">
                        <a:lnSpc>
                          <a:spcPct val="107000"/>
                        </a:lnSpc>
                        <a:spcAft>
                          <a:spcPts val="0"/>
                        </a:spcAft>
                      </a:pPr>
                      <a:r>
                        <a:rPr lang="es-ES" sz="1200" dirty="0">
                          <a:effectLst/>
                        </a:rPr>
                        <a:t>8 al 11 de mayo </a:t>
                      </a:r>
                      <a:endParaRPr lang="es-ES" sz="1200" dirty="0">
                        <a:effectLst/>
                        <a:latin typeface="Times New Roman" panose="02020603050405020304" pitchFamily="18" charset="0"/>
                        <a:ea typeface="MS Mincho"/>
                        <a:cs typeface="Times New Roman" panose="02020603050405020304" pitchFamily="18" charset="0"/>
                      </a:endParaRPr>
                    </a:p>
                  </a:txBody>
                  <a:tcPr marL="46745" marR="46745" marT="0" marB="0" anchor="ctr"/>
                </a:tc>
                <a:extLst>
                  <a:ext uri="{0D108BD9-81ED-4DB2-BD59-A6C34878D82A}">
                    <a16:rowId xmlns:a16="http://schemas.microsoft.com/office/drawing/2014/main" val="1446320506"/>
                  </a:ext>
                </a:extLst>
              </a:tr>
              <a:tr h="535985">
                <a:tc>
                  <a:txBody>
                    <a:bodyPr/>
                    <a:lstStyle/>
                    <a:p>
                      <a:pPr algn="ctr">
                        <a:lnSpc>
                          <a:spcPct val="107000"/>
                        </a:lnSpc>
                        <a:spcAft>
                          <a:spcPts val="0"/>
                        </a:spcAft>
                      </a:pPr>
                      <a:r>
                        <a:rPr lang="es-ES" sz="1200">
                          <a:effectLst/>
                        </a:rPr>
                        <a:t>16</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tc>
                  <a:txBody>
                    <a:bodyPr/>
                    <a:lstStyle/>
                    <a:p>
                      <a:pPr algn="just">
                        <a:lnSpc>
                          <a:spcPct val="107000"/>
                        </a:lnSpc>
                        <a:spcAft>
                          <a:spcPts val="0"/>
                        </a:spcAft>
                      </a:pPr>
                      <a:r>
                        <a:rPr lang="es-ES" sz="1200">
                          <a:effectLst/>
                        </a:rPr>
                        <a:t>Publicación en el Portal Secop. Dentro de los tres (3) días hábiles siguientes a la suscripción del contrato con su respectiva Acta de Inicio</a:t>
                      </a:r>
                      <a:endParaRPr lang="es-ES" sz="1200">
                        <a:effectLst/>
                        <a:latin typeface="Times New Roman" panose="02020603050405020304" pitchFamily="18" charset="0"/>
                        <a:ea typeface="MS Mincho"/>
                        <a:cs typeface="Times New Roman" panose="02020603050405020304" pitchFamily="18" charset="0"/>
                      </a:endParaRPr>
                    </a:p>
                  </a:txBody>
                  <a:tcPr marL="46745" marR="46745" marT="0" marB="0" anchor="ctr"/>
                </a:tc>
                <a:tc>
                  <a:txBody>
                    <a:bodyPr/>
                    <a:lstStyle/>
                    <a:p>
                      <a:pPr algn="ctr">
                        <a:lnSpc>
                          <a:spcPct val="107000"/>
                        </a:lnSpc>
                        <a:spcAft>
                          <a:spcPts val="0"/>
                        </a:spcAft>
                      </a:pPr>
                      <a:r>
                        <a:rPr lang="es-ES" sz="1200" dirty="0">
                          <a:effectLst/>
                        </a:rPr>
                        <a:t>Publicación en el Portal </a:t>
                      </a:r>
                      <a:r>
                        <a:rPr lang="es-ES" sz="1200" dirty="0" err="1">
                          <a:effectLst/>
                        </a:rPr>
                        <a:t>Secop</a:t>
                      </a:r>
                      <a:r>
                        <a:rPr lang="es-ES" sz="1200" dirty="0">
                          <a:effectLst/>
                        </a:rPr>
                        <a:t>. Dentro de los tres (3) días hábiles siguientes a la suscripción del contrato con su respectiva Acta de Inicio </a:t>
                      </a:r>
                      <a:endParaRPr lang="es-ES" sz="1200" dirty="0">
                        <a:effectLst/>
                        <a:latin typeface="Times New Roman" panose="02020603050405020304" pitchFamily="18" charset="0"/>
                        <a:ea typeface="MS Mincho"/>
                        <a:cs typeface="Times New Roman" panose="02020603050405020304" pitchFamily="18" charset="0"/>
                      </a:endParaRPr>
                    </a:p>
                  </a:txBody>
                  <a:tcPr marL="46745" marR="46745" marT="0" marB="0" anchor="ctr"/>
                </a:tc>
                <a:extLst>
                  <a:ext uri="{0D108BD9-81ED-4DB2-BD59-A6C34878D82A}">
                    <a16:rowId xmlns:a16="http://schemas.microsoft.com/office/drawing/2014/main" val="371709511"/>
                  </a:ext>
                </a:extLst>
              </a:tr>
            </a:tbl>
          </a:graphicData>
        </a:graphic>
      </p:graphicFrame>
      <p:sp>
        <p:nvSpPr>
          <p:cNvPr id="9" name="Rectángulo 8"/>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p:cNvSpPr txBox="1"/>
          <p:nvPr/>
        </p:nvSpPr>
        <p:spPr>
          <a:xfrm>
            <a:off x="5954722" y="6535036"/>
            <a:ext cx="453442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
        <p:nvSpPr>
          <p:cNvPr id="11" name="CuadroTexto 10"/>
          <p:cNvSpPr txBox="1"/>
          <p:nvPr/>
        </p:nvSpPr>
        <p:spPr>
          <a:xfrm>
            <a:off x="2072640" y="6230983"/>
            <a:ext cx="4705134" cy="261610"/>
          </a:xfrm>
          <a:prstGeom prst="rect">
            <a:avLst/>
          </a:prstGeom>
          <a:noFill/>
        </p:spPr>
        <p:txBody>
          <a:bodyPr wrap="none" rtlCol="0">
            <a:spAutoFit/>
          </a:bodyPr>
          <a:lstStyle/>
          <a:p>
            <a:r>
              <a:rPr lang="es-ES" sz="1100" dirty="0"/>
              <a:t>Cronograma sujeto a la consecución de las ofertas y absolución de inquietudes.</a:t>
            </a:r>
          </a:p>
        </p:txBody>
      </p:sp>
      <p:sp>
        <p:nvSpPr>
          <p:cNvPr id="6" name="Rectángulo 5">
            <a:extLst>
              <a:ext uri="{FF2B5EF4-FFF2-40B4-BE49-F238E27FC236}">
                <a16:creationId xmlns:a16="http://schemas.microsoft.com/office/drawing/2014/main" id="{E0F8CC15-23B1-4642-866F-CBDB1D9036DC}"/>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923D6307-79A4-4B76-B4B1-F7929A64BE1A}"/>
              </a:ext>
            </a:extLst>
          </p:cNvPr>
          <p:cNvSpPr txBox="1"/>
          <p:nvPr/>
        </p:nvSpPr>
        <p:spPr>
          <a:xfrm>
            <a:off x="7657579" y="6520419"/>
            <a:ext cx="453442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Tree>
    <p:extLst>
      <p:ext uri="{BB962C8B-B14F-4D97-AF65-F5344CB8AC3E}">
        <p14:creationId xmlns:p14="http://schemas.microsoft.com/office/powerpoint/2010/main" val="15193533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006899" y="2832755"/>
            <a:ext cx="10842594" cy="465851"/>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2363773" y="1333410"/>
            <a:ext cx="9485720" cy="8987076"/>
          </a:xfrm>
          <a:prstGeom prst="rect">
            <a:avLst/>
          </a:prstGeom>
          <a:noFill/>
        </p:spPr>
        <p:txBody>
          <a:bodyPr wrap="square" rtlCol="0">
            <a:spAutoFit/>
          </a:bodyPr>
          <a:lstStyle/>
          <a:p>
            <a:pPr marL="342900" lvl="0" indent="-342900">
              <a:buFont typeface="+mj-lt"/>
              <a:buAutoNum type="arabicPeriod"/>
            </a:pPr>
            <a:r>
              <a:rPr lang="es-ES" sz="2400" dirty="0"/>
              <a:t>Verificación del Quorum.</a:t>
            </a:r>
            <a:endParaRPr lang="es-CO" sz="2400" dirty="0"/>
          </a:p>
          <a:p>
            <a:pPr marL="342900" lvl="0" indent="-342900">
              <a:buFont typeface="+mj-lt"/>
              <a:buAutoNum type="arabicPeriod"/>
            </a:pPr>
            <a:r>
              <a:rPr lang="es-ES" sz="2400" dirty="0"/>
              <a:t>Aprobación del orden del día</a:t>
            </a:r>
            <a:endParaRPr lang="es-CO" sz="2400" dirty="0"/>
          </a:p>
          <a:p>
            <a:pPr marL="342900" lvl="0" indent="-342900">
              <a:buFont typeface="+mj-lt"/>
              <a:buAutoNum type="arabicPeriod"/>
            </a:pPr>
            <a:r>
              <a:rPr lang="es-ES" sz="2400" dirty="0"/>
              <a:t>Comité Financiero</a:t>
            </a:r>
            <a:endParaRPr lang="es-CO" sz="2400" dirty="0"/>
          </a:p>
          <a:p>
            <a:pPr marL="457200" lvl="0" indent="-457200">
              <a:buFont typeface="+mj-lt"/>
              <a:buAutoNum type="arabicPeriod"/>
            </a:pPr>
            <a:r>
              <a:rPr lang="es-ES" sz="2400" dirty="0"/>
              <a:t>Seguimiento Bienes FARC</a:t>
            </a:r>
            <a:endParaRPr lang="es-CO" sz="2400" dirty="0"/>
          </a:p>
          <a:p>
            <a:pPr marL="457200" lvl="0" indent="-457200">
              <a:buFont typeface="+mj-lt"/>
              <a:buAutoNum type="arabicPeriod"/>
            </a:pPr>
            <a:r>
              <a:rPr lang="es-ES" sz="2400" dirty="0">
                <a:solidFill>
                  <a:schemeClr val="bg1"/>
                </a:solidFill>
              </a:rPr>
              <a:t>Informe Diligencia secuestro supermercados </a:t>
            </a:r>
            <a:r>
              <a:rPr lang="es-ES" sz="2400" dirty="0" err="1">
                <a:solidFill>
                  <a:schemeClr val="bg1"/>
                </a:solidFill>
              </a:rPr>
              <a:t>Supercundi</a:t>
            </a:r>
            <a:r>
              <a:rPr lang="es-ES" sz="2400" dirty="0">
                <a:solidFill>
                  <a:schemeClr val="bg1"/>
                </a:solidFill>
              </a:rPr>
              <a:t> - </a:t>
            </a:r>
            <a:r>
              <a:rPr lang="es-ES" sz="2400" dirty="0" err="1">
                <a:solidFill>
                  <a:schemeClr val="bg1"/>
                </a:solidFill>
              </a:rPr>
              <a:t>Merkandrea</a:t>
            </a:r>
            <a:r>
              <a:rPr lang="es-ES" sz="2400" dirty="0">
                <a:solidFill>
                  <a:schemeClr val="bg1"/>
                </a:solidFill>
              </a:rPr>
              <a:t> </a:t>
            </a:r>
            <a:endParaRPr lang="es-CO" sz="2400" dirty="0">
              <a:solidFill>
                <a:schemeClr val="bg1"/>
              </a:solidFill>
            </a:endParaRPr>
          </a:p>
          <a:p>
            <a:pPr marL="457200" lvl="0" indent="-457200">
              <a:buFont typeface="+mj-lt"/>
              <a:buAutoNum type="arabicPeriod"/>
            </a:pPr>
            <a:r>
              <a:rPr lang="es-ES" sz="2400" dirty="0"/>
              <a:t>Informe avance venta de sociedades activas</a:t>
            </a:r>
            <a:endParaRPr lang="es-CO" sz="2400" dirty="0"/>
          </a:p>
          <a:p>
            <a:pPr marL="457200" lvl="0" indent="-457200">
              <a:buFont typeface="+mj-lt"/>
              <a:buAutoNum type="arabicPeriod"/>
            </a:pPr>
            <a:r>
              <a:rPr lang="es-ES" sz="2400" dirty="0"/>
              <a:t>Seguimiento Comité de Enajenación Temprana</a:t>
            </a:r>
            <a:endParaRPr lang="es-CO" sz="2400" dirty="0"/>
          </a:p>
          <a:p>
            <a:pPr marL="457200" lvl="0" indent="-457200">
              <a:buFont typeface="+mj-lt"/>
              <a:buAutoNum type="arabicPeriod"/>
            </a:pPr>
            <a:r>
              <a:rPr lang="es-ES" sz="2400" dirty="0"/>
              <a:t>Comité de Asignaciones</a:t>
            </a:r>
            <a:endParaRPr lang="es-CO" sz="2400" dirty="0"/>
          </a:p>
          <a:p>
            <a:pPr marL="457200" lvl="0" indent="-457200">
              <a:buFont typeface="+mj-lt"/>
              <a:buAutoNum type="arabicPeriod"/>
            </a:pPr>
            <a:r>
              <a:rPr lang="es-ES" sz="2400" dirty="0"/>
              <a:t>Proposiciones y Varios.</a:t>
            </a:r>
            <a:endParaRPr lang="es-CO" sz="2400" dirty="0"/>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r>
              <a:rPr lang="es-ES" sz="1400" dirty="0"/>
              <a:t>Anexo: Informe de Gestión 2017.</a:t>
            </a:r>
            <a:endParaRPr lang="es-CO" sz="1400"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83</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31027758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Logo SAE-01.jpg">
            <a:extLst>
              <a:ext uri="{FF2B5EF4-FFF2-40B4-BE49-F238E27FC236}">
                <a16:creationId xmlns:a16="http://schemas.microsoft.com/office/drawing/2014/main" id="{BB6E85A2-38BD-451C-962E-E573A004CDF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10" name="Rectángulo 9">
            <a:extLst>
              <a:ext uri="{FF2B5EF4-FFF2-40B4-BE49-F238E27FC236}">
                <a16:creationId xmlns:a16="http://schemas.microsoft.com/office/drawing/2014/main" id="{F6FEB85F-93B7-471A-AF17-4135407F6DF7}"/>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7" name="CuadroTexto 16">
            <a:extLst>
              <a:ext uri="{FF2B5EF4-FFF2-40B4-BE49-F238E27FC236}">
                <a16:creationId xmlns:a16="http://schemas.microsoft.com/office/drawing/2014/main" id="{451C9242-CECD-4EC2-B6E4-85B34E0E0BF4}"/>
              </a:ext>
            </a:extLst>
          </p:cNvPr>
          <p:cNvSpPr txBox="1"/>
          <p:nvPr/>
        </p:nvSpPr>
        <p:spPr>
          <a:xfrm>
            <a:off x="8216900"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Sociedades Activas</a:t>
            </a:r>
          </a:p>
        </p:txBody>
      </p:sp>
      <p:sp>
        <p:nvSpPr>
          <p:cNvPr id="4" name="Marcador de contenido 3">
            <a:extLst>
              <a:ext uri="{FF2B5EF4-FFF2-40B4-BE49-F238E27FC236}">
                <a16:creationId xmlns:a16="http://schemas.microsoft.com/office/drawing/2014/main" id="{1A8C9A04-81DA-414E-9017-0861F3493976}"/>
              </a:ext>
            </a:extLst>
          </p:cNvPr>
          <p:cNvSpPr>
            <a:spLocks noGrp="1"/>
          </p:cNvSpPr>
          <p:nvPr>
            <p:ph idx="1"/>
          </p:nvPr>
        </p:nvSpPr>
        <p:spPr/>
        <p:txBody>
          <a:bodyPr/>
          <a:lstStyle/>
          <a:p>
            <a:pPr algn="ctr"/>
            <a:endParaRPr lang="es-CO" dirty="0"/>
          </a:p>
          <a:p>
            <a:pPr algn="ctr"/>
            <a:endParaRPr lang="es-CO" dirty="0"/>
          </a:p>
          <a:p>
            <a:pPr marL="0" indent="0" algn="ctr">
              <a:buNone/>
            </a:pPr>
            <a:r>
              <a:rPr lang="es-CO" dirty="0"/>
              <a:t>PROCESO DE EXTINCIONDE DOMINIO No. 201700064 del 15/02/2018 SOBRE LOS BIENES DE LA FAMILIA MORA URREA </a:t>
            </a:r>
          </a:p>
        </p:txBody>
      </p:sp>
      <p:sp>
        <p:nvSpPr>
          <p:cNvPr id="7" name="Rectángulo 6">
            <a:extLst>
              <a:ext uri="{FF2B5EF4-FFF2-40B4-BE49-F238E27FC236}">
                <a16:creationId xmlns:a16="http://schemas.microsoft.com/office/drawing/2014/main" id="{E9DE29A4-B65C-4B88-942B-6639420971F1}"/>
              </a:ext>
            </a:extLst>
          </p:cNvPr>
          <p:cNvSpPr/>
          <p:nvPr/>
        </p:nvSpPr>
        <p:spPr>
          <a:xfrm>
            <a:off x="0" y="0"/>
            <a:ext cx="12192000" cy="12331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8" name="Imagen 7" descr="Fondos oscuros-01.png">
            <a:extLst>
              <a:ext uri="{FF2B5EF4-FFF2-40B4-BE49-F238E27FC236}">
                <a16:creationId xmlns:a16="http://schemas.microsoft.com/office/drawing/2014/main" id="{54C778BB-6136-492D-BFEB-983C4EF820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1" name="CuadroTexto 10">
            <a:extLst>
              <a:ext uri="{FF2B5EF4-FFF2-40B4-BE49-F238E27FC236}">
                <a16:creationId xmlns:a16="http://schemas.microsoft.com/office/drawing/2014/main" id="{E11914F3-42CB-4D3D-B77E-E039854E9656}"/>
              </a:ext>
            </a:extLst>
          </p:cNvPr>
          <p:cNvSpPr txBox="1"/>
          <p:nvPr/>
        </p:nvSpPr>
        <p:spPr>
          <a:xfrm>
            <a:off x="3440784" y="246800"/>
            <a:ext cx="8098845" cy="523220"/>
          </a:xfrm>
          <a:prstGeom prst="rect">
            <a:avLst/>
          </a:prstGeom>
          <a:noFill/>
        </p:spPr>
        <p:txBody>
          <a:bodyPr wrap="square" rtlCol="0">
            <a:spAutoFit/>
          </a:bodyPr>
          <a:lstStyle/>
          <a:p>
            <a:pPr algn="r"/>
            <a:r>
              <a:rPr lang="es-CO" sz="2800" b="1" dirty="0">
                <a:solidFill>
                  <a:schemeClr val="bg1"/>
                </a:solidFill>
              </a:rPr>
              <a:t>PROCESO DE EXTINCIONDE DOMINIO No. 201700064 </a:t>
            </a:r>
          </a:p>
        </p:txBody>
      </p:sp>
    </p:spTree>
    <p:extLst>
      <p:ext uri="{BB962C8B-B14F-4D97-AF65-F5344CB8AC3E}">
        <p14:creationId xmlns:p14="http://schemas.microsoft.com/office/powerpoint/2010/main" val="379413709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Logo SAE-01.jpg">
            <a:extLst>
              <a:ext uri="{FF2B5EF4-FFF2-40B4-BE49-F238E27FC236}">
                <a16:creationId xmlns:a16="http://schemas.microsoft.com/office/drawing/2014/main" id="{BB6E85A2-38BD-451C-962E-E573A004CDF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10" name="Rectángulo 9">
            <a:extLst>
              <a:ext uri="{FF2B5EF4-FFF2-40B4-BE49-F238E27FC236}">
                <a16:creationId xmlns:a16="http://schemas.microsoft.com/office/drawing/2014/main" id="{F6FEB85F-93B7-471A-AF17-4135407F6DF7}"/>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7" name="CuadroTexto 16">
            <a:extLst>
              <a:ext uri="{FF2B5EF4-FFF2-40B4-BE49-F238E27FC236}">
                <a16:creationId xmlns:a16="http://schemas.microsoft.com/office/drawing/2014/main" id="{451C9242-CECD-4EC2-B6E4-85B34E0E0BF4}"/>
              </a:ext>
            </a:extLst>
          </p:cNvPr>
          <p:cNvSpPr txBox="1"/>
          <p:nvPr/>
        </p:nvSpPr>
        <p:spPr>
          <a:xfrm>
            <a:off x="6937375" y="6520419"/>
            <a:ext cx="3365500" cy="307777"/>
          </a:xfrm>
          <a:prstGeom prst="rect">
            <a:avLst/>
          </a:prstGeom>
          <a:noFill/>
        </p:spPr>
        <p:txBody>
          <a:bodyPr wrap="square" rtlCol="0">
            <a:spAutoFit/>
          </a:bodyPr>
          <a:lstStyle/>
          <a:p>
            <a:pPr algn="r"/>
            <a:r>
              <a:rPr lang="es-ES" sz="1400" u="sng" dirty="0">
                <a:solidFill>
                  <a:srgbClr val="A9A8A9"/>
                </a:solidFill>
                <a:latin typeface="Lato Regular"/>
                <a:cs typeface="Lato Regular"/>
              </a:rPr>
              <a:t>Sociedades Activas</a:t>
            </a:r>
          </a:p>
        </p:txBody>
      </p:sp>
      <p:sp>
        <p:nvSpPr>
          <p:cNvPr id="4" name="Marcador de contenido 3">
            <a:extLst>
              <a:ext uri="{FF2B5EF4-FFF2-40B4-BE49-F238E27FC236}">
                <a16:creationId xmlns:a16="http://schemas.microsoft.com/office/drawing/2014/main" id="{1A8C9A04-81DA-414E-9017-0861F3493976}"/>
              </a:ext>
            </a:extLst>
          </p:cNvPr>
          <p:cNvSpPr>
            <a:spLocks noGrp="1"/>
          </p:cNvSpPr>
          <p:nvPr>
            <p:ph idx="1"/>
          </p:nvPr>
        </p:nvSpPr>
        <p:spPr>
          <a:xfrm>
            <a:off x="1795850" y="1600201"/>
            <a:ext cx="8414951" cy="4890413"/>
          </a:xfrm>
        </p:spPr>
        <p:txBody>
          <a:bodyPr>
            <a:normAutofit fontScale="70000" lnSpcReduction="20000"/>
          </a:bodyPr>
          <a:lstStyle/>
          <a:p>
            <a:pPr algn="just"/>
            <a:r>
              <a:rPr lang="es-CO" sz="2500" b="1" dirty="0"/>
              <a:t>ACTIVIDAD:</a:t>
            </a:r>
            <a:r>
              <a:rPr lang="es-CO" sz="2500" dirty="0"/>
              <a:t> Comercio al por menor en establecimientos no especializados con surtido compuesto principalmente por alimentos, bebidas o tabaco. </a:t>
            </a:r>
          </a:p>
          <a:p>
            <a:pPr algn="just"/>
            <a:r>
              <a:rPr lang="es-CO" sz="2500" b="1" dirty="0"/>
              <a:t>ESTABLECIMIENTOS: </a:t>
            </a:r>
          </a:p>
          <a:p>
            <a:pPr lvl="1" algn="just">
              <a:buFont typeface="Wingdings" panose="05000000000000000000" pitchFamily="2" charset="2"/>
              <a:buChar char="ü"/>
            </a:pPr>
            <a:r>
              <a:rPr lang="es-CO" sz="2200" dirty="0"/>
              <a:t>FUSAGASUGA: 11</a:t>
            </a:r>
          </a:p>
          <a:p>
            <a:pPr lvl="1" algn="just">
              <a:buFont typeface="Wingdings" panose="05000000000000000000" pitchFamily="2" charset="2"/>
              <a:buChar char="ü"/>
            </a:pPr>
            <a:r>
              <a:rPr lang="es-CO" sz="2200" dirty="0"/>
              <a:t>BOGOTA: 2</a:t>
            </a:r>
          </a:p>
          <a:p>
            <a:pPr lvl="1" algn="just">
              <a:buFont typeface="Wingdings" panose="05000000000000000000" pitchFamily="2" charset="2"/>
              <a:buChar char="ü"/>
            </a:pPr>
            <a:r>
              <a:rPr lang="es-CO" sz="2200" dirty="0"/>
              <a:t>ARMENIA:1</a:t>
            </a:r>
          </a:p>
          <a:p>
            <a:pPr lvl="1" algn="just">
              <a:buFont typeface="Wingdings" panose="05000000000000000000" pitchFamily="2" charset="2"/>
              <a:buChar char="ü"/>
            </a:pPr>
            <a:r>
              <a:rPr lang="es-CO" sz="2200" dirty="0"/>
              <a:t>CALARCÁ:1</a:t>
            </a:r>
          </a:p>
          <a:p>
            <a:pPr lvl="1" algn="just">
              <a:buFont typeface="Wingdings" panose="05000000000000000000" pitchFamily="2" charset="2"/>
              <a:buChar char="ü"/>
            </a:pPr>
            <a:r>
              <a:rPr lang="es-CO" sz="2200" dirty="0"/>
              <a:t>FACATATIVA: 1</a:t>
            </a:r>
          </a:p>
          <a:p>
            <a:pPr lvl="1" algn="just">
              <a:buFont typeface="Wingdings" panose="05000000000000000000" pitchFamily="2" charset="2"/>
              <a:buChar char="ü"/>
            </a:pPr>
            <a:r>
              <a:rPr lang="es-CO" sz="2200" dirty="0"/>
              <a:t>GIRARDOT: 1</a:t>
            </a:r>
          </a:p>
          <a:p>
            <a:pPr lvl="1" algn="just">
              <a:buFont typeface="Wingdings" panose="05000000000000000000" pitchFamily="2" charset="2"/>
              <a:buChar char="ü"/>
            </a:pPr>
            <a:r>
              <a:rPr lang="es-CO" sz="2200" dirty="0"/>
              <a:t>LERIDA: 1</a:t>
            </a:r>
          </a:p>
          <a:p>
            <a:pPr lvl="1" algn="just">
              <a:buFont typeface="Wingdings" panose="05000000000000000000" pitchFamily="2" charset="2"/>
              <a:buChar char="ü"/>
            </a:pPr>
            <a:r>
              <a:rPr lang="es-CO" sz="2200" dirty="0"/>
              <a:t>MELGAR:1</a:t>
            </a:r>
          </a:p>
          <a:p>
            <a:pPr lvl="1" algn="just">
              <a:buFont typeface="Wingdings" panose="05000000000000000000" pitchFamily="2" charset="2"/>
              <a:buChar char="ü"/>
            </a:pPr>
            <a:r>
              <a:rPr lang="es-CO" sz="2200" dirty="0"/>
              <a:t>PUERTO BOYACÁ: 1</a:t>
            </a:r>
          </a:p>
          <a:p>
            <a:pPr lvl="1" algn="just">
              <a:buFont typeface="Wingdings" panose="05000000000000000000" pitchFamily="2" charset="2"/>
              <a:buChar char="ü"/>
            </a:pPr>
            <a:r>
              <a:rPr lang="es-CO" sz="2200" dirty="0"/>
              <a:t>SALDAÑA:1</a:t>
            </a:r>
          </a:p>
          <a:p>
            <a:pPr lvl="1" algn="just">
              <a:buFont typeface="Wingdings" panose="05000000000000000000" pitchFamily="2" charset="2"/>
              <a:buChar char="ü"/>
            </a:pPr>
            <a:r>
              <a:rPr lang="es-CO" sz="2200" dirty="0"/>
              <a:t>SILVANIA: 1</a:t>
            </a:r>
          </a:p>
          <a:p>
            <a:pPr lvl="1" algn="just">
              <a:buFont typeface="Wingdings" panose="05000000000000000000" pitchFamily="2" charset="2"/>
              <a:buChar char="ü"/>
            </a:pPr>
            <a:r>
              <a:rPr lang="es-CO" sz="2200" dirty="0"/>
              <a:t>TOCAIMA: 1</a:t>
            </a:r>
          </a:p>
          <a:p>
            <a:pPr lvl="1" algn="just">
              <a:buFont typeface="Wingdings" panose="05000000000000000000" pitchFamily="2" charset="2"/>
              <a:buChar char="ü"/>
            </a:pPr>
            <a:r>
              <a:rPr lang="es-CO" sz="2200" dirty="0"/>
              <a:t>VILLETA: 1</a:t>
            </a:r>
          </a:p>
          <a:p>
            <a:pPr algn="just">
              <a:buFont typeface="Arial" panose="020B0604020202020204" pitchFamily="34" charset="0"/>
              <a:buChar char="•"/>
            </a:pPr>
            <a:r>
              <a:rPr lang="es-CO" sz="2500" b="1" dirty="0"/>
              <a:t>MATERIALIZADOS</a:t>
            </a:r>
            <a:r>
              <a:rPr lang="es-CO" sz="2500" dirty="0"/>
              <a:t>: 21</a:t>
            </a:r>
          </a:p>
          <a:p>
            <a:pPr algn="just">
              <a:buFont typeface="Arial" panose="020B0604020202020204" pitchFamily="34" charset="0"/>
              <a:buChar char="•"/>
            </a:pPr>
            <a:r>
              <a:rPr lang="es-CO" sz="2500" b="1" dirty="0"/>
              <a:t>NO MATERIALIZADOS</a:t>
            </a:r>
            <a:r>
              <a:rPr lang="es-CO" sz="2500" dirty="0"/>
              <a:t>: 3</a:t>
            </a:r>
          </a:p>
          <a:p>
            <a:pPr algn="just">
              <a:buFont typeface="Arial" panose="020B0604020202020204" pitchFamily="34" charset="0"/>
              <a:buChar char="•"/>
            </a:pPr>
            <a:r>
              <a:rPr lang="es-CO" sz="2500" b="1" dirty="0"/>
              <a:t>DEPOSITARIO PROVISIONAL: </a:t>
            </a:r>
            <a:r>
              <a:rPr lang="es-CO" sz="2500" dirty="0"/>
              <a:t>ABOGADOS PARAMO ASOCIADOS SAS</a:t>
            </a:r>
            <a:endParaRPr lang="es-CO" dirty="0"/>
          </a:p>
        </p:txBody>
      </p:sp>
      <p:sp>
        <p:nvSpPr>
          <p:cNvPr id="7" name="Rectángulo 6">
            <a:extLst>
              <a:ext uri="{FF2B5EF4-FFF2-40B4-BE49-F238E27FC236}">
                <a16:creationId xmlns:a16="http://schemas.microsoft.com/office/drawing/2014/main" id="{D31E0661-B493-47CA-B852-885ADBD51232}"/>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3F00F19E-CA1E-4F64-A6CB-E5555DA9E3FC}"/>
              </a:ext>
            </a:extLst>
          </p:cNvPr>
          <p:cNvSpPr txBox="1"/>
          <p:nvPr/>
        </p:nvSpPr>
        <p:spPr>
          <a:xfrm>
            <a:off x="8216900"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Sociedades Activas</a:t>
            </a:r>
          </a:p>
        </p:txBody>
      </p:sp>
      <p:sp>
        <p:nvSpPr>
          <p:cNvPr id="11" name="Rectángulo 10">
            <a:extLst>
              <a:ext uri="{FF2B5EF4-FFF2-40B4-BE49-F238E27FC236}">
                <a16:creationId xmlns:a16="http://schemas.microsoft.com/office/drawing/2014/main" id="{87084883-9D5A-45AD-AB46-BF59994157D8}"/>
              </a:ext>
            </a:extLst>
          </p:cNvPr>
          <p:cNvSpPr/>
          <p:nvPr/>
        </p:nvSpPr>
        <p:spPr>
          <a:xfrm>
            <a:off x="0" y="0"/>
            <a:ext cx="12192000" cy="12331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2" name="Imagen 11" descr="Fondos oscuros-01.png">
            <a:extLst>
              <a:ext uri="{FF2B5EF4-FFF2-40B4-BE49-F238E27FC236}">
                <a16:creationId xmlns:a16="http://schemas.microsoft.com/office/drawing/2014/main" id="{46040F11-651A-466D-91E2-162912B5652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0BFA28E7-75FB-434B-BF2E-2B1B8A756368}"/>
              </a:ext>
            </a:extLst>
          </p:cNvPr>
          <p:cNvSpPr txBox="1"/>
          <p:nvPr/>
        </p:nvSpPr>
        <p:spPr>
          <a:xfrm>
            <a:off x="3919828" y="354956"/>
            <a:ext cx="8098845" cy="523220"/>
          </a:xfrm>
          <a:prstGeom prst="rect">
            <a:avLst/>
          </a:prstGeom>
          <a:noFill/>
        </p:spPr>
        <p:txBody>
          <a:bodyPr wrap="square" rtlCol="0">
            <a:spAutoFit/>
          </a:bodyPr>
          <a:lstStyle/>
          <a:p>
            <a:pPr algn="r"/>
            <a:r>
              <a:rPr lang="es-CO" sz="2800" b="1" dirty="0">
                <a:solidFill>
                  <a:schemeClr val="bg1"/>
                </a:solidFill>
              </a:rPr>
              <a:t>SUPERMERCADOS CUNDINAMARCA S.A.</a:t>
            </a:r>
          </a:p>
        </p:txBody>
      </p:sp>
    </p:spTree>
    <p:extLst>
      <p:ext uri="{BB962C8B-B14F-4D97-AF65-F5344CB8AC3E}">
        <p14:creationId xmlns:p14="http://schemas.microsoft.com/office/powerpoint/2010/main" val="32017303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Logo SAE-01.jpg">
            <a:extLst>
              <a:ext uri="{FF2B5EF4-FFF2-40B4-BE49-F238E27FC236}">
                <a16:creationId xmlns:a16="http://schemas.microsoft.com/office/drawing/2014/main" id="{BB6E85A2-38BD-451C-962E-E573A004CDF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10" name="Rectángulo 9">
            <a:extLst>
              <a:ext uri="{FF2B5EF4-FFF2-40B4-BE49-F238E27FC236}">
                <a16:creationId xmlns:a16="http://schemas.microsoft.com/office/drawing/2014/main" id="{F6FEB85F-93B7-471A-AF17-4135407F6DF7}"/>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7" name="CuadroTexto 16">
            <a:extLst>
              <a:ext uri="{FF2B5EF4-FFF2-40B4-BE49-F238E27FC236}">
                <a16:creationId xmlns:a16="http://schemas.microsoft.com/office/drawing/2014/main" id="{451C9242-CECD-4EC2-B6E4-85B34E0E0BF4}"/>
              </a:ext>
            </a:extLst>
          </p:cNvPr>
          <p:cNvSpPr txBox="1"/>
          <p:nvPr/>
        </p:nvSpPr>
        <p:spPr>
          <a:xfrm>
            <a:off x="6937375" y="6520419"/>
            <a:ext cx="3365500" cy="307777"/>
          </a:xfrm>
          <a:prstGeom prst="rect">
            <a:avLst/>
          </a:prstGeom>
          <a:noFill/>
        </p:spPr>
        <p:txBody>
          <a:bodyPr wrap="square" rtlCol="0">
            <a:spAutoFit/>
          </a:bodyPr>
          <a:lstStyle/>
          <a:p>
            <a:pPr algn="r"/>
            <a:r>
              <a:rPr lang="es-ES" sz="1400" u="sng" dirty="0">
                <a:solidFill>
                  <a:srgbClr val="A9A8A9"/>
                </a:solidFill>
                <a:latin typeface="Lato Regular"/>
                <a:cs typeface="Lato Regular"/>
              </a:rPr>
              <a:t>Sociedades Activas</a:t>
            </a:r>
          </a:p>
        </p:txBody>
      </p:sp>
      <p:sp>
        <p:nvSpPr>
          <p:cNvPr id="4" name="Marcador de contenido 3">
            <a:extLst>
              <a:ext uri="{FF2B5EF4-FFF2-40B4-BE49-F238E27FC236}">
                <a16:creationId xmlns:a16="http://schemas.microsoft.com/office/drawing/2014/main" id="{1A8C9A04-81DA-414E-9017-0861F3493976}"/>
              </a:ext>
            </a:extLst>
          </p:cNvPr>
          <p:cNvSpPr>
            <a:spLocks noGrp="1"/>
          </p:cNvSpPr>
          <p:nvPr>
            <p:ph idx="1"/>
          </p:nvPr>
        </p:nvSpPr>
        <p:spPr>
          <a:xfrm>
            <a:off x="1845276" y="2056801"/>
            <a:ext cx="8365524" cy="3775589"/>
          </a:xfrm>
        </p:spPr>
        <p:txBody>
          <a:bodyPr>
            <a:normAutofit/>
          </a:bodyPr>
          <a:lstStyle/>
          <a:p>
            <a:pPr algn="just"/>
            <a:r>
              <a:rPr lang="es-CO" sz="2500" b="1" dirty="0"/>
              <a:t>ACTIVIDAD:</a:t>
            </a:r>
            <a:r>
              <a:rPr lang="es-CO" sz="2500" dirty="0"/>
              <a:t> Comercio al por menor en establecimientos no especializados con surtido compuesto principalmente por alimentos, bebidas o tabaco. </a:t>
            </a:r>
          </a:p>
          <a:p>
            <a:pPr algn="just"/>
            <a:r>
              <a:rPr lang="es-CO" sz="2500" b="1" dirty="0"/>
              <a:t>ESTABLECIMIENTOS: </a:t>
            </a:r>
          </a:p>
          <a:p>
            <a:pPr lvl="1" algn="just">
              <a:buFont typeface="Wingdings" panose="05000000000000000000" pitchFamily="2" charset="2"/>
              <a:buChar char="ü"/>
            </a:pPr>
            <a:r>
              <a:rPr lang="es-CO" sz="2200" dirty="0"/>
              <a:t>BOGOTA: 10</a:t>
            </a:r>
          </a:p>
          <a:p>
            <a:pPr algn="just">
              <a:buFont typeface="Arial" panose="020B0604020202020204" pitchFamily="34" charset="0"/>
              <a:buChar char="•"/>
            </a:pPr>
            <a:r>
              <a:rPr lang="es-CO" sz="2500" b="1" dirty="0"/>
              <a:t>MATERIALIZADOS</a:t>
            </a:r>
            <a:r>
              <a:rPr lang="es-CO" sz="2500" dirty="0"/>
              <a:t>: 8</a:t>
            </a:r>
          </a:p>
          <a:p>
            <a:pPr algn="just">
              <a:buFont typeface="Arial" panose="020B0604020202020204" pitchFamily="34" charset="0"/>
              <a:buChar char="•"/>
            </a:pPr>
            <a:r>
              <a:rPr lang="es-CO" sz="2500" b="1" dirty="0"/>
              <a:t>NO MATERIALIZADOS</a:t>
            </a:r>
            <a:r>
              <a:rPr lang="es-CO" sz="2500" dirty="0"/>
              <a:t>: 2</a:t>
            </a:r>
          </a:p>
          <a:p>
            <a:pPr algn="just">
              <a:buFont typeface="Arial" panose="020B0604020202020204" pitchFamily="34" charset="0"/>
              <a:buChar char="•"/>
            </a:pPr>
            <a:r>
              <a:rPr lang="es-CO" sz="2500" b="1" dirty="0"/>
              <a:t>DEPOSITARIO PROVISIONAL: </a:t>
            </a:r>
            <a:r>
              <a:rPr lang="es-CO" sz="2500" dirty="0"/>
              <a:t>CIAL S.A.S.</a:t>
            </a:r>
            <a:endParaRPr lang="es-CO" dirty="0"/>
          </a:p>
        </p:txBody>
      </p:sp>
      <p:sp>
        <p:nvSpPr>
          <p:cNvPr id="7" name="Rectángulo 6">
            <a:extLst>
              <a:ext uri="{FF2B5EF4-FFF2-40B4-BE49-F238E27FC236}">
                <a16:creationId xmlns:a16="http://schemas.microsoft.com/office/drawing/2014/main" id="{8810D565-F3C3-4EF2-8EFF-DF83531BBE5E}"/>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8E386EB3-7BA3-4BCB-9F75-D8A34DD0FDF6}"/>
              </a:ext>
            </a:extLst>
          </p:cNvPr>
          <p:cNvSpPr txBox="1"/>
          <p:nvPr/>
        </p:nvSpPr>
        <p:spPr>
          <a:xfrm>
            <a:off x="8216900"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Sociedades Activas</a:t>
            </a:r>
          </a:p>
        </p:txBody>
      </p:sp>
      <p:sp>
        <p:nvSpPr>
          <p:cNvPr id="11" name="Rectángulo 10">
            <a:extLst>
              <a:ext uri="{FF2B5EF4-FFF2-40B4-BE49-F238E27FC236}">
                <a16:creationId xmlns:a16="http://schemas.microsoft.com/office/drawing/2014/main" id="{680D4ED7-C485-457D-B6A0-C47F65ECA09B}"/>
              </a:ext>
            </a:extLst>
          </p:cNvPr>
          <p:cNvSpPr/>
          <p:nvPr/>
        </p:nvSpPr>
        <p:spPr>
          <a:xfrm>
            <a:off x="0" y="0"/>
            <a:ext cx="12192000" cy="12331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2" name="Imagen 11" descr="Fondos oscuros-01.png">
            <a:extLst>
              <a:ext uri="{FF2B5EF4-FFF2-40B4-BE49-F238E27FC236}">
                <a16:creationId xmlns:a16="http://schemas.microsoft.com/office/drawing/2014/main" id="{45D40535-33E1-4933-A18E-23740BAD8AD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6DE0FB9A-99F0-4306-9979-2B99034CB7A8}"/>
              </a:ext>
            </a:extLst>
          </p:cNvPr>
          <p:cNvSpPr txBox="1"/>
          <p:nvPr/>
        </p:nvSpPr>
        <p:spPr>
          <a:xfrm>
            <a:off x="3919828" y="354956"/>
            <a:ext cx="8098845" cy="523220"/>
          </a:xfrm>
          <a:prstGeom prst="rect">
            <a:avLst/>
          </a:prstGeom>
          <a:noFill/>
        </p:spPr>
        <p:txBody>
          <a:bodyPr wrap="square" rtlCol="0">
            <a:spAutoFit/>
          </a:bodyPr>
          <a:lstStyle/>
          <a:p>
            <a:pPr algn="r"/>
            <a:r>
              <a:rPr lang="es-CO" sz="2800" b="1" dirty="0">
                <a:solidFill>
                  <a:schemeClr val="bg1"/>
                </a:solidFill>
              </a:rPr>
              <a:t>MERKANDREA</a:t>
            </a:r>
          </a:p>
        </p:txBody>
      </p:sp>
    </p:spTree>
    <p:extLst>
      <p:ext uri="{BB962C8B-B14F-4D97-AF65-F5344CB8AC3E}">
        <p14:creationId xmlns:p14="http://schemas.microsoft.com/office/powerpoint/2010/main" val="28041558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Logo SAE-01.jpg">
            <a:extLst>
              <a:ext uri="{FF2B5EF4-FFF2-40B4-BE49-F238E27FC236}">
                <a16:creationId xmlns:a16="http://schemas.microsoft.com/office/drawing/2014/main" id="{BB6E85A2-38BD-451C-962E-E573A004CDF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10" name="Rectángulo 9">
            <a:extLst>
              <a:ext uri="{FF2B5EF4-FFF2-40B4-BE49-F238E27FC236}">
                <a16:creationId xmlns:a16="http://schemas.microsoft.com/office/drawing/2014/main" id="{F6FEB85F-93B7-471A-AF17-4135407F6DF7}"/>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7" name="CuadroTexto 16">
            <a:extLst>
              <a:ext uri="{FF2B5EF4-FFF2-40B4-BE49-F238E27FC236}">
                <a16:creationId xmlns:a16="http://schemas.microsoft.com/office/drawing/2014/main" id="{451C9242-CECD-4EC2-B6E4-85B34E0E0BF4}"/>
              </a:ext>
            </a:extLst>
          </p:cNvPr>
          <p:cNvSpPr txBox="1"/>
          <p:nvPr/>
        </p:nvSpPr>
        <p:spPr>
          <a:xfrm>
            <a:off x="6937375" y="6520419"/>
            <a:ext cx="3365500" cy="307777"/>
          </a:xfrm>
          <a:prstGeom prst="rect">
            <a:avLst/>
          </a:prstGeom>
          <a:noFill/>
        </p:spPr>
        <p:txBody>
          <a:bodyPr wrap="square" rtlCol="0">
            <a:spAutoFit/>
          </a:bodyPr>
          <a:lstStyle/>
          <a:p>
            <a:pPr algn="r"/>
            <a:r>
              <a:rPr lang="es-ES" sz="1400" u="sng" dirty="0">
                <a:solidFill>
                  <a:srgbClr val="A9A8A9"/>
                </a:solidFill>
                <a:latin typeface="Lato Regular"/>
                <a:cs typeface="Lato Regular"/>
              </a:rPr>
              <a:t>Sociedades Activas</a:t>
            </a:r>
          </a:p>
        </p:txBody>
      </p:sp>
      <p:sp>
        <p:nvSpPr>
          <p:cNvPr id="4" name="Marcador de contenido 3">
            <a:extLst>
              <a:ext uri="{FF2B5EF4-FFF2-40B4-BE49-F238E27FC236}">
                <a16:creationId xmlns:a16="http://schemas.microsoft.com/office/drawing/2014/main" id="{1A8C9A04-81DA-414E-9017-0861F3493976}"/>
              </a:ext>
            </a:extLst>
          </p:cNvPr>
          <p:cNvSpPr>
            <a:spLocks noGrp="1"/>
          </p:cNvSpPr>
          <p:nvPr>
            <p:ph idx="1"/>
          </p:nvPr>
        </p:nvSpPr>
        <p:spPr>
          <a:xfrm>
            <a:off x="1845276" y="2056801"/>
            <a:ext cx="8365524" cy="3775589"/>
          </a:xfrm>
        </p:spPr>
        <p:txBody>
          <a:bodyPr>
            <a:normAutofit/>
          </a:bodyPr>
          <a:lstStyle/>
          <a:p>
            <a:pPr algn="just"/>
            <a:r>
              <a:rPr lang="es-CO" sz="2500" b="1" dirty="0"/>
              <a:t>ACTIVIDAD:</a:t>
            </a:r>
            <a:r>
              <a:rPr lang="es-CO" sz="2500" dirty="0"/>
              <a:t> Transporte de carga por carretera</a:t>
            </a:r>
          </a:p>
          <a:p>
            <a:pPr algn="just"/>
            <a:r>
              <a:rPr lang="es-CO" sz="2500" b="1" dirty="0"/>
              <a:t>ESTABLECIMIENTOS: </a:t>
            </a:r>
          </a:p>
          <a:p>
            <a:pPr lvl="1" algn="just">
              <a:buFont typeface="Wingdings" panose="05000000000000000000" pitchFamily="2" charset="2"/>
              <a:buChar char="ü"/>
            </a:pPr>
            <a:r>
              <a:rPr lang="es-CO" sz="2200" dirty="0"/>
              <a:t>BOGOTA: 10</a:t>
            </a:r>
          </a:p>
          <a:p>
            <a:pPr algn="just">
              <a:buFont typeface="Arial" panose="020B0604020202020204" pitchFamily="34" charset="0"/>
              <a:buChar char="•"/>
            </a:pPr>
            <a:r>
              <a:rPr lang="es-CO" sz="2500" b="1" dirty="0"/>
              <a:t>MATERIALIZADOS</a:t>
            </a:r>
            <a:r>
              <a:rPr lang="es-CO" sz="2500" dirty="0"/>
              <a:t>: 8</a:t>
            </a:r>
          </a:p>
          <a:p>
            <a:pPr algn="just">
              <a:buFont typeface="Arial" panose="020B0604020202020204" pitchFamily="34" charset="0"/>
              <a:buChar char="•"/>
            </a:pPr>
            <a:r>
              <a:rPr lang="es-CO" sz="2500" b="1" dirty="0"/>
              <a:t>NO MATERIALIZADOS</a:t>
            </a:r>
            <a:r>
              <a:rPr lang="es-CO" sz="2500" dirty="0"/>
              <a:t>: 2</a:t>
            </a:r>
          </a:p>
          <a:p>
            <a:pPr algn="just">
              <a:buFont typeface="Arial" panose="020B0604020202020204" pitchFamily="34" charset="0"/>
              <a:buChar char="•"/>
            </a:pPr>
            <a:r>
              <a:rPr lang="es-CO" sz="2500" b="1" dirty="0"/>
              <a:t>DEPOSITARIO PROVISIONAL: </a:t>
            </a:r>
            <a:r>
              <a:rPr lang="es-CO" sz="2500" dirty="0"/>
              <a:t>CIAL S.A.S.</a:t>
            </a:r>
            <a:endParaRPr lang="es-CO" dirty="0"/>
          </a:p>
        </p:txBody>
      </p:sp>
      <p:sp>
        <p:nvSpPr>
          <p:cNvPr id="7" name="Rectángulo 6">
            <a:extLst>
              <a:ext uri="{FF2B5EF4-FFF2-40B4-BE49-F238E27FC236}">
                <a16:creationId xmlns:a16="http://schemas.microsoft.com/office/drawing/2014/main" id="{BB398B3B-53E7-40DA-8896-7F7A018D4ECF}"/>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26774EC4-C605-4F9C-972E-27055408FB60}"/>
              </a:ext>
            </a:extLst>
          </p:cNvPr>
          <p:cNvSpPr txBox="1"/>
          <p:nvPr/>
        </p:nvSpPr>
        <p:spPr>
          <a:xfrm>
            <a:off x="8216900"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Sociedades Activas</a:t>
            </a:r>
          </a:p>
        </p:txBody>
      </p:sp>
      <p:sp>
        <p:nvSpPr>
          <p:cNvPr id="11" name="Rectángulo 10">
            <a:extLst>
              <a:ext uri="{FF2B5EF4-FFF2-40B4-BE49-F238E27FC236}">
                <a16:creationId xmlns:a16="http://schemas.microsoft.com/office/drawing/2014/main" id="{CC72BFDA-7806-4914-ADD9-6808F6FE2069}"/>
              </a:ext>
            </a:extLst>
          </p:cNvPr>
          <p:cNvSpPr/>
          <p:nvPr/>
        </p:nvSpPr>
        <p:spPr>
          <a:xfrm>
            <a:off x="0" y="0"/>
            <a:ext cx="12192000" cy="12331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2" name="Imagen 11" descr="Fondos oscuros-01.png">
            <a:extLst>
              <a:ext uri="{FF2B5EF4-FFF2-40B4-BE49-F238E27FC236}">
                <a16:creationId xmlns:a16="http://schemas.microsoft.com/office/drawing/2014/main" id="{1958B6E4-9DE5-4835-939F-69CAAEC09D2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601BC9D4-F50E-4775-9D77-D4470E9C2EE6}"/>
              </a:ext>
            </a:extLst>
          </p:cNvPr>
          <p:cNvSpPr txBox="1"/>
          <p:nvPr/>
        </p:nvSpPr>
        <p:spPr>
          <a:xfrm>
            <a:off x="3919828" y="354956"/>
            <a:ext cx="8098845" cy="523220"/>
          </a:xfrm>
          <a:prstGeom prst="rect">
            <a:avLst/>
          </a:prstGeom>
          <a:noFill/>
        </p:spPr>
        <p:txBody>
          <a:bodyPr wrap="square" rtlCol="0">
            <a:spAutoFit/>
          </a:bodyPr>
          <a:lstStyle/>
          <a:p>
            <a:pPr algn="r"/>
            <a:r>
              <a:rPr lang="es-CO" sz="2800" b="1" dirty="0">
                <a:solidFill>
                  <a:schemeClr val="bg1"/>
                </a:solidFill>
              </a:rPr>
              <a:t>TRANSPORTES CUNDINAMRCA S.A.</a:t>
            </a:r>
          </a:p>
        </p:txBody>
      </p:sp>
    </p:spTree>
    <p:extLst>
      <p:ext uri="{BB962C8B-B14F-4D97-AF65-F5344CB8AC3E}">
        <p14:creationId xmlns:p14="http://schemas.microsoft.com/office/powerpoint/2010/main" val="21325309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Logo SAE-01.jpg">
            <a:extLst>
              <a:ext uri="{FF2B5EF4-FFF2-40B4-BE49-F238E27FC236}">
                <a16:creationId xmlns:a16="http://schemas.microsoft.com/office/drawing/2014/main" id="{BB6E85A2-38BD-451C-962E-E573A004CDF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10" name="Rectángulo 9">
            <a:extLst>
              <a:ext uri="{FF2B5EF4-FFF2-40B4-BE49-F238E27FC236}">
                <a16:creationId xmlns:a16="http://schemas.microsoft.com/office/drawing/2014/main" id="{F6FEB85F-93B7-471A-AF17-4135407F6DF7}"/>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7" name="CuadroTexto 16">
            <a:extLst>
              <a:ext uri="{FF2B5EF4-FFF2-40B4-BE49-F238E27FC236}">
                <a16:creationId xmlns:a16="http://schemas.microsoft.com/office/drawing/2014/main" id="{451C9242-CECD-4EC2-B6E4-85B34E0E0BF4}"/>
              </a:ext>
            </a:extLst>
          </p:cNvPr>
          <p:cNvSpPr txBox="1"/>
          <p:nvPr/>
        </p:nvSpPr>
        <p:spPr>
          <a:xfrm>
            <a:off x="6937375" y="6520419"/>
            <a:ext cx="3365500" cy="307777"/>
          </a:xfrm>
          <a:prstGeom prst="rect">
            <a:avLst/>
          </a:prstGeom>
          <a:noFill/>
        </p:spPr>
        <p:txBody>
          <a:bodyPr wrap="square" rtlCol="0">
            <a:spAutoFit/>
          </a:bodyPr>
          <a:lstStyle/>
          <a:p>
            <a:pPr algn="r"/>
            <a:r>
              <a:rPr lang="es-ES" sz="1400" u="sng" dirty="0">
                <a:solidFill>
                  <a:srgbClr val="A9A8A9"/>
                </a:solidFill>
                <a:latin typeface="Lato Regular"/>
                <a:cs typeface="Lato Regular"/>
              </a:rPr>
              <a:t>Sociedades Activas</a:t>
            </a:r>
          </a:p>
        </p:txBody>
      </p:sp>
      <p:sp>
        <p:nvSpPr>
          <p:cNvPr id="4" name="Marcador de contenido 3">
            <a:extLst>
              <a:ext uri="{FF2B5EF4-FFF2-40B4-BE49-F238E27FC236}">
                <a16:creationId xmlns:a16="http://schemas.microsoft.com/office/drawing/2014/main" id="{1A8C9A04-81DA-414E-9017-0861F3493976}"/>
              </a:ext>
            </a:extLst>
          </p:cNvPr>
          <p:cNvSpPr>
            <a:spLocks noGrp="1"/>
          </p:cNvSpPr>
          <p:nvPr>
            <p:ph idx="1"/>
          </p:nvPr>
        </p:nvSpPr>
        <p:spPr>
          <a:xfrm>
            <a:off x="1845276" y="2056801"/>
            <a:ext cx="8365524" cy="3775589"/>
          </a:xfrm>
        </p:spPr>
        <p:txBody>
          <a:bodyPr>
            <a:normAutofit/>
          </a:bodyPr>
          <a:lstStyle/>
          <a:p>
            <a:pPr algn="just"/>
            <a:r>
              <a:rPr lang="es-CO" sz="2500" b="1" dirty="0"/>
              <a:t>ACTIVIDAD:</a:t>
            </a:r>
            <a:r>
              <a:rPr lang="es-CO" sz="2500" dirty="0"/>
              <a:t> Comercio al por menor en establecimientos no especializados con surtido compuesto principalmente por alimentos, bebidas o tabaco. </a:t>
            </a:r>
          </a:p>
          <a:p>
            <a:pPr algn="just"/>
            <a:r>
              <a:rPr lang="es-CO" sz="2500" b="1" dirty="0"/>
              <a:t>ESTABLECIMIENTOS: 0</a:t>
            </a:r>
          </a:p>
          <a:p>
            <a:pPr algn="just">
              <a:buFont typeface="Arial" panose="020B0604020202020204" pitchFamily="34" charset="0"/>
              <a:buChar char="•"/>
            </a:pPr>
            <a:r>
              <a:rPr lang="es-CO" sz="2500" b="1" dirty="0"/>
              <a:t>MATERIALIZADOS</a:t>
            </a:r>
            <a:r>
              <a:rPr lang="es-CO" sz="2500" dirty="0"/>
              <a:t>:1 </a:t>
            </a:r>
          </a:p>
          <a:p>
            <a:pPr algn="just">
              <a:buFont typeface="Arial" panose="020B0604020202020204" pitchFamily="34" charset="0"/>
              <a:buChar char="•"/>
            </a:pPr>
            <a:r>
              <a:rPr lang="es-CO" sz="2500" b="1" dirty="0"/>
              <a:t>NO MATERIALIZADOS</a:t>
            </a:r>
            <a:r>
              <a:rPr lang="es-CO" sz="2500" dirty="0"/>
              <a:t>: 0</a:t>
            </a:r>
          </a:p>
          <a:p>
            <a:pPr algn="just">
              <a:buFont typeface="Arial" panose="020B0604020202020204" pitchFamily="34" charset="0"/>
              <a:buChar char="•"/>
            </a:pPr>
            <a:r>
              <a:rPr lang="es-CO" sz="2500" b="1" dirty="0"/>
              <a:t>DEPOSITARIO PROVISIONAL: </a:t>
            </a:r>
            <a:r>
              <a:rPr lang="es-CO" sz="2500" dirty="0"/>
              <a:t>MARIO ERNESTO GOMEZ MELO</a:t>
            </a:r>
            <a:endParaRPr lang="es-CO" dirty="0"/>
          </a:p>
        </p:txBody>
      </p:sp>
      <p:sp>
        <p:nvSpPr>
          <p:cNvPr id="7" name="Rectángulo 6">
            <a:extLst>
              <a:ext uri="{FF2B5EF4-FFF2-40B4-BE49-F238E27FC236}">
                <a16:creationId xmlns:a16="http://schemas.microsoft.com/office/drawing/2014/main" id="{3001C6DF-DF69-45E3-A061-167F94A067B8}"/>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73A0445F-B94A-4242-9CF7-333750C14B8E}"/>
              </a:ext>
            </a:extLst>
          </p:cNvPr>
          <p:cNvSpPr txBox="1"/>
          <p:nvPr/>
        </p:nvSpPr>
        <p:spPr>
          <a:xfrm>
            <a:off x="8216900"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Sociedades Activas</a:t>
            </a:r>
          </a:p>
        </p:txBody>
      </p:sp>
      <p:sp>
        <p:nvSpPr>
          <p:cNvPr id="11" name="Rectángulo 10">
            <a:extLst>
              <a:ext uri="{FF2B5EF4-FFF2-40B4-BE49-F238E27FC236}">
                <a16:creationId xmlns:a16="http://schemas.microsoft.com/office/drawing/2014/main" id="{E44E635D-6CFC-497D-87DE-16FDF7F5A085}"/>
              </a:ext>
            </a:extLst>
          </p:cNvPr>
          <p:cNvSpPr/>
          <p:nvPr/>
        </p:nvSpPr>
        <p:spPr>
          <a:xfrm>
            <a:off x="0" y="0"/>
            <a:ext cx="12192000" cy="12331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2" name="Imagen 11" descr="Fondos oscuros-01.png">
            <a:extLst>
              <a:ext uri="{FF2B5EF4-FFF2-40B4-BE49-F238E27FC236}">
                <a16:creationId xmlns:a16="http://schemas.microsoft.com/office/drawing/2014/main" id="{3C523B32-090F-419D-B73B-8DD29F7E48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71195522-81BA-4428-8318-2DB13C33C90A}"/>
              </a:ext>
            </a:extLst>
          </p:cNvPr>
          <p:cNvSpPr txBox="1"/>
          <p:nvPr/>
        </p:nvSpPr>
        <p:spPr>
          <a:xfrm>
            <a:off x="3919828" y="354956"/>
            <a:ext cx="8098845" cy="523220"/>
          </a:xfrm>
          <a:prstGeom prst="rect">
            <a:avLst/>
          </a:prstGeom>
          <a:noFill/>
        </p:spPr>
        <p:txBody>
          <a:bodyPr wrap="square" rtlCol="0">
            <a:spAutoFit/>
          </a:bodyPr>
          <a:lstStyle/>
          <a:p>
            <a:pPr algn="r"/>
            <a:r>
              <a:rPr lang="es-CO" sz="2800" b="1" dirty="0">
                <a:solidFill>
                  <a:schemeClr val="bg1"/>
                </a:solidFill>
              </a:rPr>
              <a:t>AUTOSERVICIO REMO LTDA.</a:t>
            </a:r>
          </a:p>
        </p:txBody>
      </p:sp>
    </p:spTree>
    <p:extLst>
      <p:ext uri="{BB962C8B-B14F-4D97-AF65-F5344CB8AC3E}">
        <p14:creationId xmlns:p14="http://schemas.microsoft.com/office/powerpoint/2010/main" val="25898041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Logo SAE-01.jpg">
            <a:extLst>
              <a:ext uri="{FF2B5EF4-FFF2-40B4-BE49-F238E27FC236}">
                <a16:creationId xmlns:a16="http://schemas.microsoft.com/office/drawing/2014/main" id="{BB6E85A2-38BD-451C-962E-E573A004CDF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10" name="Rectángulo 9">
            <a:extLst>
              <a:ext uri="{FF2B5EF4-FFF2-40B4-BE49-F238E27FC236}">
                <a16:creationId xmlns:a16="http://schemas.microsoft.com/office/drawing/2014/main" id="{F6FEB85F-93B7-471A-AF17-4135407F6DF7}"/>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7" name="CuadroTexto 16">
            <a:extLst>
              <a:ext uri="{FF2B5EF4-FFF2-40B4-BE49-F238E27FC236}">
                <a16:creationId xmlns:a16="http://schemas.microsoft.com/office/drawing/2014/main" id="{451C9242-CECD-4EC2-B6E4-85B34E0E0BF4}"/>
              </a:ext>
            </a:extLst>
          </p:cNvPr>
          <p:cNvSpPr txBox="1"/>
          <p:nvPr/>
        </p:nvSpPr>
        <p:spPr>
          <a:xfrm>
            <a:off x="6937375" y="6520419"/>
            <a:ext cx="3365500" cy="307777"/>
          </a:xfrm>
          <a:prstGeom prst="rect">
            <a:avLst/>
          </a:prstGeom>
          <a:noFill/>
        </p:spPr>
        <p:txBody>
          <a:bodyPr wrap="square" rtlCol="0">
            <a:spAutoFit/>
          </a:bodyPr>
          <a:lstStyle/>
          <a:p>
            <a:pPr algn="r"/>
            <a:r>
              <a:rPr lang="es-ES" sz="1400" u="sng" dirty="0">
                <a:solidFill>
                  <a:srgbClr val="A9A8A9"/>
                </a:solidFill>
                <a:latin typeface="Lato Regular"/>
                <a:cs typeface="Lato Regular"/>
              </a:rPr>
              <a:t>Sociedades Activas</a:t>
            </a:r>
          </a:p>
        </p:txBody>
      </p:sp>
      <p:sp>
        <p:nvSpPr>
          <p:cNvPr id="4" name="Marcador de contenido 3">
            <a:extLst>
              <a:ext uri="{FF2B5EF4-FFF2-40B4-BE49-F238E27FC236}">
                <a16:creationId xmlns:a16="http://schemas.microsoft.com/office/drawing/2014/main" id="{1A8C9A04-81DA-414E-9017-0861F3493976}"/>
              </a:ext>
            </a:extLst>
          </p:cNvPr>
          <p:cNvSpPr>
            <a:spLocks noGrp="1"/>
          </p:cNvSpPr>
          <p:nvPr>
            <p:ph idx="1"/>
          </p:nvPr>
        </p:nvSpPr>
        <p:spPr>
          <a:xfrm>
            <a:off x="1845276" y="2056801"/>
            <a:ext cx="8365524" cy="3775589"/>
          </a:xfrm>
        </p:spPr>
        <p:txBody>
          <a:bodyPr>
            <a:normAutofit/>
          </a:bodyPr>
          <a:lstStyle/>
          <a:p>
            <a:pPr algn="just"/>
            <a:r>
              <a:rPr lang="es-CO" sz="2500" b="1" dirty="0"/>
              <a:t>ACTIVIDAD:</a:t>
            </a:r>
            <a:r>
              <a:rPr lang="es-CO" sz="2500" dirty="0"/>
              <a:t> </a:t>
            </a:r>
            <a:r>
              <a:rPr lang="es-CO" dirty="0"/>
              <a:t>Actividades inmobiliarias realizadas con bienes propios o arrendados</a:t>
            </a:r>
            <a:r>
              <a:rPr lang="es-CO" sz="2500" dirty="0"/>
              <a:t>. </a:t>
            </a:r>
          </a:p>
          <a:p>
            <a:pPr algn="just"/>
            <a:r>
              <a:rPr lang="es-CO" sz="2500" b="1" dirty="0"/>
              <a:t>ESTABLECIMIENTOS: 0 </a:t>
            </a:r>
          </a:p>
          <a:p>
            <a:pPr algn="just">
              <a:buFont typeface="Arial" panose="020B0604020202020204" pitchFamily="34" charset="0"/>
              <a:buChar char="•"/>
            </a:pPr>
            <a:r>
              <a:rPr lang="es-CO" sz="2500" b="1" dirty="0"/>
              <a:t>MATERIALIZADOS</a:t>
            </a:r>
            <a:r>
              <a:rPr lang="es-CO" sz="2500" dirty="0"/>
              <a:t>: 0</a:t>
            </a:r>
          </a:p>
          <a:p>
            <a:pPr algn="just">
              <a:buFont typeface="Arial" panose="020B0604020202020204" pitchFamily="34" charset="0"/>
              <a:buChar char="•"/>
            </a:pPr>
            <a:r>
              <a:rPr lang="es-CO" sz="2500" b="1" dirty="0"/>
              <a:t>NO MATERIALIZADOS</a:t>
            </a:r>
            <a:r>
              <a:rPr lang="es-CO" sz="2500" dirty="0"/>
              <a:t>: 1</a:t>
            </a:r>
          </a:p>
          <a:p>
            <a:pPr algn="just">
              <a:buFont typeface="Arial" panose="020B0604020202020204" pitchFamily="34" charset="0"/>
              <a:buChar char="•"/>
            </a:pPr>
            <a:r>
              <a:rPr lang="es-CO" sz="2500" b="1" dirty="0"/>
              <a:t>DEPOSITARIO PROVISIONAL: </a:t>
            </a:r>
            <a:r>
              <a:rPr lang="es-CO" sz="2500" dirty="0"/>
              <a:t>MARIO ERNESTO GOMEZ MELO</a:t>
            </a:r>
            <a:endParaRPr lang="es-CO" dirty="0"/>
          </a:p>
        </p:txBody>
      </p:sp>
      <p:sp>
        <p:nvSpPr>
          <p:cNvPr id="7" name="Rectángulo 6">
            <a:extLst>
              <a:ext uri="{FF2B5EF4-FFF2-40B4-BE49-F238E27FC236}">
                <a16:creationId xmlns:a16="http://schemas.microsoft.com/office/drawing/2014/main" id="{8B4DF203-C5A5-4FBF-BA5E-DE8F2960D5C1}"/>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F556299C-4A63-469C-B040-C20D7337D5C3}"/>
              </a:ext>
            </a:extLst>
          </p:cNvPr>
          <p:cNvSpPr txBox="1"/>
          <p:nvPr/>
        </p:nvSpPr>
        <p:spPr>
          <a:xfrm>
            <a:off x="8216900"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Sociedades Activas</a:t>
            </a:r>
          </a:p>
        </p:txBody>
      </p:sp>
      <p:sp>
        <p:nvSpPr>
          <p:cNvPr id="11" name="Rectángulo 10">
            <a:extLst>
              <a:ext uri="{FF2B5EF4-FFF2-40B4-BE49-F238E27FC236}">
                <a16:creationId xmlns:a16="http://schemas.microsoft.com/office/drawing/2014/main" id="{7CC7D7EF-046C-46CE-AC64-AE6A2005D3D2}"/>
              </a:ext>
            </a:extLst>
          </p:cNvPr>
          <p:cNvSpPr/>
          <p:nvPr/>
        </p:nvSpPr>
        <p:spPr>
          <a:xfrm>
            <a:off x="0" y="0"/>
            <a:ext cx="12192000" cy="12331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2" name="Imagen 11" descr="Fondos oscuros-01.png">
            <a:extLst>
              <a:ext uri="{FF2B5EF4-FFF2-40B4-BE49-F238E27FC236}">
                <a16:creationId xmlns:a16="http://schemas.microsoft.com/office/drawing/2014/main" id="{B60F2005-7D8F-49FB-B28B-1CEE493BD6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45F78D7D-2567-439A-B52C-AE642575FDFA}"/>
              </a:ext>
            </a:extLst>
          </p:cNvPr>
          <p:cNvSpPr txBox="1"/>
          <p:nvPr/>
        </p:nvSpPr>
        <p:spPr>
          <a:xfrm>
            <a:off x="3919828" y="354956"/>
            <a:ext cx="8098845" cy="523220"/>
          </a:xfrm>
          <a:prstGeom prst="rect">
            <a:avLst/>
          </a:prstGeom>
          <a:noFill/>
        </p:spPr>
        <p:txBody>
          <a:bodyPr wrap="square" rtlCol="0">
            <a:spAutoFit/>
          </a:bodyPr>
          <a:lstStyle/>
          <a:p>
            <a:pPr algn="r"/>
            <a:r>
              <a:rPr lang="es-CO" sz="2800" b="1" dirty="0">
                <a:solidFill>
                  <a:schemeClr val="bg1"/>
                </a:solidFill>
              </a:rPr>
              <a:t>INVERSIONES MARLU S.A</a:t>
            </a:r>
          </a:p>
        </p:txBody>
      </p:sp>
    </p:spTree>
    <p:extLst>
      <p:ext uri="{BB962C8B-B14F-4D97-AF65-F5344CB8AC3E}">
        <p14:creationId xmlns:p14="http://schemas.microsoft.com/office/powerpoint/2010/main" val="32405452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846643" y="3190973"/>
            <a:ext cx="10842594" cy="465851"/>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2363773" y="1333410"/>
            <a:ext cx="9485720" cy="8402300"/>
          </a:xfrm>
          <a:prstGeom prst="rect">
            <a:avLst/>
          </a:prstGeom>
          <a:noFill/>
        </p:spPr>
        <p:txBody>
          <a:bodyPr wrap="square" rtlCol="0">
            <a:spAutoFit/>
          </a:bodyPr>
          <a:lstStyle/>
          <a:p>
            <a:pPr marL="342900" lvl="0" indent="-342900">
              <a:buFont typeface="+mj-lt"/>
              <a:buAutoNum type="arabicPeriod"/>
            </a:pPr>
            <a:r>
              <a:rPr lang="es-ES" sz="2400" dirty="0"/>
              <a:t>Verificación del Quorum.</a:t>
            </a:r>
            <a:endParaRPr lang="es-CO" sz="2400" dirty="0"/>
          </a:p>
          <a:p>
            <a:pPr marL="342900" lvl="0" indent="-342900">
              <a:buFont typeface="+mj-lt"/>
              <a:buAutoNum type="arabicPeriod"/>
            </a:pPr>
            <a:r>
              <a:rPr lang="es-ES" sz="2400" dirty="0"/>
              <a:t>Aprobación del orden del día</a:t>
            </a:r>
            <a:endParaRPr lang="es-CO" sz="2400" dirty="0"/>
          </a:p>
          <a:p>
            <a:pPr marL="342900" lvl="0" indent="-342900">
              <a:buFont typeface="+mj-lt"/>
              <a:buAutoNum type="arabicPeriod"/>
            </a:pPr>
            <a:r>
              <a:rPr lang="es-ES" sz="2400" dirty="0"/>
              <a:t>Comité Financiero</a:t>
            </a:r>
            <a:endParaRPr lang="es-CO" sz="2400" dirty="0"/>
          </a:p>
          <a:p>
            <a:pPr marL="457200" lvl="0" indent="-457200">
              <a:buFont typeface="+mj-lt"/>
              <a:buAutoNum type="arabicPeriod"/>
            </a:pPr>
            <a:r>
              <a:rPr lang="es-ES" sz="2400" dirty="0"/>
              <a:t>Seguimiento Bienes FARC</a:t>
            </a:r>
            <a:endParaRPr lang="es-CO" sz="2400" dirty="0"/>
          </a:p>
          <a:p>
            <a:pPr marL="457200" lvl="0" indent="-457200">
              <a:buFont typeface="+mj-lt"/>
              <a:buAutoNum type="arabicPeriod"/>
            </a:pPr>
            <a:r>
              <a:rPr lang="es-ES" sz="2400" dirty="0"/>
              <a:t>Informe Diligencia secuestro supermercados </a:t>
            </a:r>
            <a:r>
              <a:rPr lang="es-ES" sz="2400" dirty="0" err="1"/>
              <a:t>Supercundi</a:t>
            </a:r>
            <a:r>
              <a:rPr lang="es-ES" sz="2400" dirty="0"/>
              <a:t> - </a:t>
            </a:r>
            <a:r>
              <a:rPr lang="es-ES" sz="2400" dirty="0" err="1"/>
              <a:t>Merkandrea</a:t>
            </a:r>
            <a:r>
              <a:rPr lang="es-ES" sz="2400" dirty="0"/>
              <a:t> </a:t>
            </a:r>
            <a:endParaRPr lang="es-CO" sz="2400" dirty="0"/>
          </a:p>
          <a:p>
            <a:pPr marL="457200" lvl="0" indent="-457200">
              <a:buFont typeface="+mj-lt"/>
              <a:buAutoNum type="arabicPeriod"/>
            </a:pPr>
            <a:r>
              <a:rPr lang="es-ES" sz="2400" dirty="0">
                <a:solidFill>
                  <a:schemeClr val="bg1"/>
                </a:solidFill>
              </a:rPr>
              <a:t>Informe avance venta de sociedades activas</a:t>
            </a:r>
            <a:endParaRPr lang="es-CO" sz="2400" dirty="0">
              <a:solidFill>
                <a:schemeClr val="bg1"/>
              </a:solidFill>
            </a:endParaRPr>
          </a:p>
          <a:p>
            <a:pPr marL="457200" lvl="0" indent="-457200">
              <a:buFont typeface="+mj-lt"/>
              <a:buAutoNum type="arabicPeriod"/>
            </a:pPr>
            <a:r>
              <a:rPr lang="es-ES" sz="2400" dirty="0"/>
              <a:t>Seguimiento Comité de Enajenación Temprana</a:t>
            </a:r>
            <a:endParaRPr lang="es-CO" sz="2400" dirty="0"/>
          </a:p>
          <a:p>
            <a:pPr marL="457200" lvl="0" indent="-457200">
              <a:buFont typeface="+mj-lt"/>
              <a:buAutoNum type="arabicPeriod"/>
            </a:pPr>
            <a:r>
              <a:rPr lang="es-ES" sz="2400" dirty="0"/>
              <a:t>Comité de Asignaciones</a:t>
            </a:r>
            <a:endParaRPr lang="es-CO" sz="2400" dirty="0"/>
          </a:p>
          <a:p>
            <a:pPr marL="457200" lvl="0" indent="-457200">
              <a:buFont typeface="+mj-lt"/>
              <a:buAutoNum type="arabicPeriod"/>
            </a:pPr>
            <a:r>
              <a:rPr lang="es-ES" sz="2400" dirty="0"/>
              <a:t>Proposiciones y Varios.</a:t>
            </a:r>
            <a:endParaRPr lang="es-CO" sz="2400" dirty="0"/>
          </a:p>
          <a:p>
            <a:pPr lvl="0">
              <a:lnSpc>
                <a:spcPct val="150000"/>
              </a:lnSpc>
            </a:pPr>
            <a:endParaRPr lang="es-CO" sz="2400"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90</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5805140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6"/>
          <p:cNvGrpSpPr/>
          <p:nvPr/>
        </p:nvGrpSpPr>
        <p:grpSpPr>
          <a:xfrm>
            <a:off x="1524000" y="2"/>
            <a:ext cx="9144000" cy="6857999"/>
            <a:chOff x="0" y="1"/>
            <a:chExt cx="9144000" cy="6857999"/>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5413375" y="6520418"/>
              <a:ext cx="3365500" cy="307777"/>
            </a:xfrm>
            <a:prstGeom prst="rect">
              <a:avLst/>
            </a:prstGeom>
            <a:noFill/>
          </p:spPr>
          <p:txBody>
            <a:bodyPr wrap="square" rtlCol="0">
              <a:spAutoFit/>
            </a:bodyPr>
            <a:lstStyle/>
            <a:p>
              <a:pPr algn="r"/>
              <a:r>
                <a:rPr lang="es-ES" sz="1400" u="sng" dirty="0">
                  <a:solidFill>
                    <a:srgbClr val="A9A8A9"/>
                  </a:solidFill>
                  <a:latin typeface="Lato Regular"/>
                  <a:cs typeface="Lato Regular"/>
                </a:rPr>
                <a:t>Sociedades Activas</a:t>
              </a:r>
            </a:p>
          </p:txBody>
        </p:sp>
      </p:grpSp>
      <p:sp>
        <p:nvSpPr>
          <p:cNvPr id="10" name="Título 1">
            <a:extLst>
              <a:ext uri="{FF2B5EF4-FFF2-40B4-BE49-F238E27FC236}">
                <a16:creationId xmlns:a16="http://schemas.microsoft.com/office/drawing/2014/main" id="{F487735B-33AE-449D-86F7-4D0A65D317DC}"/>
              </a:ext>
            </a:extLst>
          </p:cNvPr>
          <p:cNvSpPr txBox="1">
            <a:spLocks/>
          </p:cNvSpPr>
          <p:nvPr/>
        </p:nvSpPr>
        <p:spPr>
          <a:xfrm>
            <a:off x="3130858" y="274638"/>
            <a:ext cx="7079942"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s-CO" dirty="0"/>
          </a:p>
        </p:txBody>
      </p:sp>
      <p:pic>
        <p:nvPicPr>
          <p:cNvPr id="5" name="Imagen 4">
            <a:extLst>
              <a:ext uri="{FF2B5EF4-FFF2-40B4-BE49-F238E27FC236}">
                <a16:creationId xmlns:a16="http://schemas.microsoft.com/office/drawing/2014/main" id="{1E528F7B-9120-49E2-9CAB-030AF15498D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64138" y="2075477"/>
            <a:ext cx="8651280" cy="2561179"/>
          </a:xfrm>
          <a:prstGeom prst="rect">
            <a:avLst/>
          </a:prstGeom>
        </p:spPr>
      </p:pic>
      <p:sp>
        <p:nvSpPr>
          <p:cNvPr id="9" name="Rectángulo 8">
            <a:extLst>
              <a:ext uri="{FF2B5EF4-FFF2-40B4-BE49-F238E27FC236}">
                <a16:creationId xmlns:a16="http://schemas.microsoft.com/office/drawing/2014/main" id="{C644D4FA-A420-4CA4-9B24-D2BF94D4426D}"/>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0DC49C4F-978F-4879-AA02-87CD33C95846}"/>
              </a:ext>
            </a:extLst>
          </p:cNvPr>
          <p:cNvSpPr txBox="1"/>
          <p:nvPr/>
        </p:nvSpPr>
        <p:spPr>
          <a:xfrm>
            <a:off x="8216900"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Sociedades Activas</a:t>
            </a:r>
          </a:p>
        </p:txBody>
      </p:sp>
      <p:sp>
        <p:nvSpPr>
          <p:cNvPr id="12" name="Rectángulo 11">
            <a:extLst>
              <a:ext uri="{FF2B5EF4-FFF2-40B4-BE49-F238E27FC236}">
                <a16:creationId xmlns:a16="http://schemas.microsoft.com/office/drawing/2014/main" id="{5BE6121D-1071-4929-8B65-D1F2BF627956}"/>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a:extLst>
              <a:ext uri="{FF2B5EF4-FFF2-40B4-BE49-F238E27FC236}">
                <a16:creationId xmlns:a16="http://schemas.microsoft.com/office/drawing/2014/main" id="{FF7FDC6F-DF4B-441D-B6FA-7A77F360B4A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2CDDF37A-E3AF-43F0-B5A1-5B7729ABBD8B}"/>
              </a:ext>
            </a:extLst>
          </p:cNvPr>
          <p:cNvSpPr txBox="1"/>
          <p:nvPr/>
        </p:nvSpPr>
        <p:spPr>
          <a:xfrm>
            <a:off x="5844619" y="246800"/>
            <a:ext cx="5695009" cy="954107"/>
          </a:xfrm>
          <a:prstGeom prst="rect">
            <a:avLst/>
          </a:prstGeom>
          <a:noFill/>
        </p:spPr>
        <p:txBody>
          <a:bodyPr wrap="square" rtlCol="0">
            <a:spAutoFit/>
          </a:bodyPr>
          <a:lstStyle/>
          <a:p>
            <a:pPr algn="r"/>
            <a:r>
              <a:rPr lang="es-CO" sz="2800" b="1" dirty="0">
                <a:solidFill>
                  <a:schemeClr val="bg1"/>
                </a:solidFill>
              </a:rPr>
              <a:t>GASEOSAS RIO LTDA Y </a:t>
            </a:r>
          </a:p>
          <a:p>
            <a:pPr algn="r"/>
            <a:r>
              <a:rPr lang="es-CO" sz="2800" b="1" dirty="0">
                <a:solidFill>
                  <a:schemeClr val="bg1"/>
                </a:solidFill>
              </a:rPr>
              <a:t>GRUPO CANO GRACA S EN C</a:t>
            </a:r>
          </a:p>
        </p:txBody>
      </p:sp>
    </p:spTree>
    <p:extLst>
      <p:ext uri="{BB962C8B-B14F-4D97-AF65-F5344CB8AC3E}">
        <p14:creationId xmlns:p14="http://schemas.microsoft.com/office/powerpoint/2010/main" val="31182673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76DBA7-038B-4143-B1BF-1CBE6A32C37E}"/>
              </a:ext>
            </a:extLst>
          </p:cNvPr>
          <p:cNvSpPr>
            <a:spLocks noGrp="1"/>
          </p:cNvSpPr>
          <p:nvPr>
            <p:ph type="title"/>
          </p:nvPr>
        </p:nvSpPr>
        <p:spPr/>
        <p:txBody>
          <a:bodyPr/>
          <a:lstStyle/>
          <a:p>
            <a:r>
              <a:rPr lang="es-CO" dirty="0"/>
              <a:t>PADELMA</a:t>
            </a:r>
          </a:p>
        </p:txBody>
      </p:sp>
      <p:pic>
        <p:nvPicPr>
          <p:cNvPr id="9" name="Imagen 8" descr="Logo SAE-01.jpg">
            <a:extLst>
              <a:ext uri="{FF2B5EF4-FFF2-40B4-BE49-F238E27FC236}">
                <a16:creationId xmlns:a16="http://schemas.microsoft.com/office/drawing/2014/main" id="{BB6E85A2-38BD-451C-962E-E573A004CDF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1" y="1"/>
            <a:ext cx="2222500" cy="1213050"/>
          </a:xfrm>
          <a:prstGeom prst="rect">
            <a:avLst/>
          </a:prstGeom>
        </p:spPr>
      </p:pic>
      <p:sp>
        <p:nvSpPr>
          <p:cNvPr id="10" name="Rectángulo 9">
            <a:extLst>
              <a:ext uri="{FF2B5EF4-FFF2-40B4-BE49-F238E27FC236}">
                <a16:creationId xmlns:a16="http://schemas.microsoft.com/office/drawing/2014/main" id="{F6FEB85F-93B7-471A-AF17-4135407F6DF7}"/>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7" name="CuadroTexto 16">
            <a:extLst>
              <a:ext uri="{FF2B5EF4-FFF2-40B4-BE49-F238E27FC236}">
                <a16:creationId xmlns:a16="http://schemas.microsoft.com/office/drawing/2014/main" id="{451C9242-CECD-4EC2-B6E4-85B34E0E0BF4}"/>
              </a:ext>
            </a:extLst>
          </p:cNvPr>
          <p:cNvSpPr txBox="1"/>
          <p:nvPr/>
        </p:nvSpPr>
        <p:spPr>
          <a:xfrm>
            <a:off x="6937375" y="6520419"/>
            <a:ext cx="3365500" cy="307777"/>
          </a:xfrm>
          <a:prstGeom prst="rect">
            <a:avLst/>
          </a:prstGeom>
          <a:noFill/>
        </p:spPr>
        <p:txBody>
          <a:bodyPr wrap="square" rtlCol="0">
            <a:spAutoFit/>
          </a:bodyPr>
          <a:lstStyle/>
          <a:p>
            <a:pPr algn="r"/>
            <a:r>
              <a:rPr lang="es-ES" sz="1400" u="sng" dirty="0">
                <a:solidFill>
                  <a:srgbClr val="A9A8A9"/>
                </a:solidFill>
                <a:latin typeface="Lato Regular"/>
                <a:cs typeface="Lato Regular"/>
              </a:rPr>
              <a:t>Sociedades Activas</a:t>
            </a:r>
          </a:p>
        </p:txBody>
      </p:sp>
      <p:pic>
        <p:nvPicPr>
          <p:cNvPr id="5" name="Marcador de contenido 4">
            <a:extLst>
              <a:ext uri="{FF2B5EF4-FFF2-40B4-BE49-F238E27FC236}">
                <a16:creationId xmlns:a16="http://schemas.microsoft.com/office/drawing/2014/main" id="{8677E422-F5D4-4339-B89B-DAF4A2AC8711}"/>
              </a:ext>
            </a:extLst>
          </p:cNvPr>
          <p:cNvPicPr>
            <a:picLocks noGrp="1" noChangeAspect="1"/>
          </p:cNvPicPr>
          <p:nvPr>
            <p:ph idx="1"/>
          </p:nvPr>
        </p:nvPicPr>
        <p:blipFill>
          <a:blip r:embed="rId3"/>
          <a:stretch>
            <a:fillRect/>
          </a:stretch>
        </p:blipFill>
        <p:spPr>
          <a:xfrm>
            <a:off x="2471472" y="2198256"/>
            <a:ext cx="7250234" cy="2573987"/>
          </a:xfrm>
          <a:prstGeom prst="rect">
            <a:avLst/>
          </a:prstGeom>
        </p:spPr>
      </p:pic>
      <p:sp>
        <p:nvSpPr>
          <p:cNvPr id="7" name="Rectángulo 6">
            <a:extLst>
              <a:ext uri="{FF2B5EF4-FFF2-40B4-BE49-F238E27FC236}">
                <a16:creationId xmlns:a16="http://schemas.microsoft.com/office/drawing/2014/main" id="{DAD57BC8-61D8-4494-A040-2F65B05F9E82}"/>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48B0C769-B170-41A4-BDB3-A52A791E6E79}"/>
              </a:ext>
            </a:extLst>
          </p:cNvPr>
          <p:cNvSpPr txBox="1"/>
          <p:nvPr/>
        </p:nvSpPr>
        <p:spPr>
          <a:xfrm>
            <a:off x="8216900"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Sociedades Activas</a:t>
            </a:r>
          </a:p>
        </p:txBody>
      </p:sp>
      <p:sp>
        <p:nvSpPr>
          <p:cNvPr id="11" name="Rectángulo 10">
            <a:extLst>
              <a:ext uri="{FF2B5EF4-FFF2-40B4-BE49-F238E27FC236}">
                <a16:creationId xmlns:a16="http://schemas.microsoft.com/office/drawing/2014/main" id="{424D00C3-6D37-4283-A573-AF44FE2C6A59}"/>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BBA91BE8-295E-4F06-897A-DE1BA2BAAA3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1919AD2D-07D9-4D1D-8497-0BDBA1B5BDCD}"/>
              </a:ext>
            </a:extLst>
          </p:cNvPr>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PADELMA</a:t>
            </a:r>
            <a:endParaRPr lang="es-ES" sz="2800" dirty="0">
              <a:solidFill>
                <a:schemeClr val="bg1"/>
              </a:solidFill>
            </a:endParaRPr>
          </a:p>
        </p:txBody>
      </p:sp>
    </p:spTree>
    <p:extLst>
      <p:ext uri="{BB962C8B-B14F-4D97-AF65-F5344CB8AC3E}">
        <p14:creationId xmlns:p14="http://schemas.microsoft.com/office/powerpoint/2010/main" val="287679981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846643" y="3530338"/>
            <a:ext cx="10842594" cy="465851"/>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2363773" y="1333410"/>
            <a:ext cx="9485720" cy="8402300"/>
          </a:xfrm>
          <a:prstGeom prst="rect">
            <a:avLst/>
          </a:prstGeom>
          <a:noFill/>
        </p:spPr>
        <p:txBody>
          <a:bodyPr wrap="square" rtlCol="0">
            <a:spAutoFit/>
          </a:bodyPr>
          <a:lstStyle/>
          <a:p>
            <a:pPr marL="342900" lvl="0" indent="-342900">
              <a:buFont typeface="+mj-lt"/>
              <a:buAutoNum type="arabicPeriod"/>
            </a:pPr>
            <a:r>
              <a:rPr lang="es-ES" sz="2400" dirty="0"/>
              <a:t>Verificación del Quorum.</a:t>
            </a:r>
            <a:endParaRPr lang="es-CO" sz="2400" dirty="0"/>
          </a:p>
          <a:p>
            <a:pPr marL="342900" lvl="0" indent="-342900">
              <a:buFont typeface="+mj-lt"/>
              <a:buAutoNum type="arabicPeriod"/>
            </a:pPr>
            <a:r>
              <a:rPr lang="es-ES" sz="2400" dirty="0"/>
              <a:t>Aprobación del orden del día</a:t>
            </a:r>
            <a:endParaRPr lang="es-CO" sz="2400" dirty="0"/>
          </a:p>
          <a:p>
            <a:pPr marL="342900" lvl="0" indent="-342900">
              <a:buFont typeface="+mj-lt"/>
              <a:buAutoNum type="arabicPeriod"/>
            </a:pPr>
            <a:r>
              <a:rPr lang="es-ES" sz="2400" dirty="0"/>
              <a:t>Comité Financiero</a:t>
            </a:r>
            <a:endParaRPr lang="es-CO" sz="2400" dirty="0"/>
          </a:p>
          <a:p>
            <a:pPr marL="457200" lvl="0" indent="-457200">
              <a:buFont typeface="+mj-lt"/>
              <a:buAutoNum type="arabicPeriod"/>
            </a:pPr>
            <a:r>
              <a:rPr lang="es-ES" sz="2400" dirty="0"/>
              <a:t>Seguimiento Bienes FARC</a:t>
            </a:r>
            <a:endParaRPr lang="es-CO" sz="2400" dirty="0"/>
          </a:p>
          <a:p>
            <a:pPr marL="457200" lvl="0" indent="-457200">
              <a:buFont typeface="+mj-lt"/>
              <a:buAutoNum type="arabicPeriod"/>
            </a:pPr>
            <a:r>
              <a:rPr lang="es-ES" sz="2400" dirty="0"/>
              <a:t>Informe Diligencia secuestro supermercados </a:t>
            </a:r>
            <a:r>
              <a:rPr lang="es-ES" sz="2400" dirty="0" err="1"/>
              <a:t>Supercundi</a:t>
            </a:r>
            <a:r>
              <a:rPr lang="es-ES" sz="2400" dirty="0"/>
              <a:t> - </a:t>
            </a:r>
            <a:r>
              <a:rPr lang="es-ES" sz="2400" dirty="0" err="1"/>
              <a:t>Merkandrea</a:t>
            </a:r>
            <a:r>
              <a:rPr lang="es-ES" sz="2400" dirty="0"/>
              <a:t> </a:t>
            </a:r>
            <a:endParaRPr lang="es-CO" sz="2400" dirty="0"/>
          </a:p>
          <a:p>
            <a:pPr marL="457200" lvl="0" indent="-457200">
              <a:buFont typeface="+mj-lt"/>
              <a:buAutoNum type="arabicPeriod"/>
            </a:pPr>
            <a:r>
              <a:rPr lang="es-ES" sz="2400" dirty="0"/>
              <a:t>Informe avance venta de sociedades activas</a:t>
            </a:r>
            <a:endParaRPr lang="es-CO" sz="2400" dirty="0"/>
          </a:p>
          <a:p>
            <a:pPr marL="457200" lvl="0" indent="-457200">
              <a:buFont typeface="+mj-lt"/>
              <a:buAutoNum type="arabicPeriod"/>
            </a:pPr>
            <a:r>
              <a:rPr lang="es-ES" sz="2400" dirty="0">
                <a:solidFill>
                  <a:schemeClr val="bg1"/>
                </a:solidFill>
              </a:rPr>
              <a:t>Seguimiento Comité de Enajenación Temprana</a:t>
            </a:r>
            <a:endParaRPr lang="es-CO" sz="2400" dirty="0">
              <a:solidFill>
                <a:schemeClr val="bg1"/>
              </a:solidFill>
            </a:endParaRPr>
          </a:p>
          <a:p>
            <a:pPr marL="457200" lvl="0" indent="-457200">
              <a:buFont typeface="+mj-lt"/>
              <a:buAutoNum type="arabicPeriod"/>
            </a:pPr>
            <a:r>
              <a:rPr lang="es-ES" sz="2400" dirty="0"/>
              <a:t>Comité de Asignaciones</a:t>
            </a:r>
            <a:endParaRPr lang="es-CO" sz="2400" dirty="0"/>
          </a:p>
          <a:p>
            <a:pPr marL="457200" lvl="0" indent="-457200">
              <a:buFont typeface="+mj-lt"/>
              <a:buAutoNum type="arabicPeriod"/>
            </a:pPr>
            <a:r>
              <a:rPr lang="es-ES" sz="2400" dirty="0"/>
              <a:t>Proposiciones y Varios.</a:t>
            </a:r>
            <a:endParaRPr lang="es-CO" sz="2400" dirty="0"/>
          </a:p>
          <a:p>
            <a:pPr lvl="0">
              <a:lnSpc>
                <a:spcPct val="150000"/>
              </a:lnSpc>
            </a:pPr>
            <a:endParaRPr lang="es-CO" sz="2400"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93</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243835039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524001" y="1"/>
            <a:ext cx="2222500" cy="1064870"/>
          </a:xfrm>
          <a:prstGeom prst="rect">
            <a:avLst/>
          </a:prstGeom>
        </p:spPr>
      </p:pic>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540203" y="6556424"/>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7" name="Imagen 6"/>
          <p:cNvPicPr/>
          <p:nvPr/>
        </p:nvPicPr>
        <p:blipFill rotWithShape="1">
          <a:blip r:embed="rId3" cstate="email">
            <a:extLst>
              <a:ext uri="{28A0092B-C50C-407E-A947-70E740481C1C}">
                <a14:useLocalDpi xmlns:a14="http://schemas.microsoft.com/office/drawing/2010/main"/>
              </a:ext>
            </a:extLst>
          </a:blip>
          <a:srcRect/>
          <a:stretch/>
        </p:blipFill>
        <p:spPr>
          <a:xfrm>
            <a:off x="5797233" y="23596"/>
            <a:ext cx="4813935" cy="890804"/>
          </a:xfrm>
          <a:prstGeom prst="rect">
            <a:avLst/>
          </a:prstGeom>
        </p:spPr>
      </p:pic>
      <p:sp>
        <p:nvSpPr>
          <p:cNvPr id="3" name="CuadroTexto 2">
            <a:extLst>
              <a:ext uri="{FF2B5EF4-FFF2-40B4-BE49-F238E27FC236}">
                <a16:creationId xmlns:a16="http://schemas.microsoft.com/office/drawing/2014/main" id="{1180E4D8-327A-4752-9E0E-46404614CB31}"/>
              </a:ext>
            </a:extLst>
          </p:cNvPr>
          <p:cNvSpPr txBox="1"/>
          <p:nvPr/>
        </p:nvSpPr>
        <p:spPr>
          <a:xfrm>
            <a:off x="3262751" y="997507"/>
            <a:ext cx="6155183" cy="923330"/>
          </a:xfrm>
          <a:prstGeom prst="rect">
            <a:avLst/>
          </a:prstGeom>
          <a:noFill/>
        </p:spPr>
        <p:txBody>
          <a:bodyPr wrap="square" rtlCol="0">
            <a:spAutoFit/>
          </a:bodyPr>
          <a:lstStyle/>
          <a:p>
            <a:pPr algn="ctr"/>
            <a:r>
              <a:rPr lang="es-CO" b="1" dirty="0"/>
              <a:t>COMITÉ DE ENAJENACIONES DE BIENES DEL FRISCO</a:t>
            </a:r>
          </a:p>
          <a:p>
            <a:pPr algn="ctr"/>
            <a:r>
              <a:rPr lang="es-CO" b="1" dirty="0"/>
              <a:t>ART. 93 DE LA LEY 1708 DE 2014 MODIFICADA ART. 24 LEY 1849 DE 2017.</a:t>
            </a:r>
          </a:p>
        </p:txBody>
      </p:sp>
      <p:sp>
        <p:nvSpPr>
          <p:cNvPr id="9" name="CuadroTexto 8">
            <a:extLst>
              <a:ext uri="{FF2B5EF4-FFF2-40B4-BE49-F238E27FC236}">
                <a16:creationId xmlns:a16="http://schemas.microsoft.com/office/drawing/2014/main" id="{6A837CB7-0E62-426A-ABC0-8E1B025AC9D8}"/>
              </a:ext>
            </a:extLst>
          </p:cNvPr>
          <p:cNvSpPr txBox="1"/>
          <p:nvPr/>
        </p:nvSpPr>
        <p:spPr>
          <a:xfrm>
            <a:off x="1904941" y="2292019"/>
            <a:ext cx="1646154" cy="584775"/>
          </a:xfrm>
          <a:prstGeom prst="rect">
            <a:avLst/>
          </a:prstGeom>
          <a:noFill/>
        </p:spPr>
        <p:txBody>
          <a:bodyPr wrap="square" rtlCol="0">
            <a:spAutoFit/>
          </a:bodyPr>
          <a:lstStyle/>
          <a:p>
            <a:pPr algn="ctr"/>
            <a:r>
              <a:rPr lang="es-CO" sz="1600" b="1" dirty="0"/>
              <a:t>Sesión No. 1</a:t>
            </a:r>
          </a:p>
          <a:p>
            <a:pPr algn="ctr"/>
            <a:r>
              <a:rPr lang="es-CO" sz="1600" b="1" dirty="0"/>
              <a:t>11-enero-2018</a:t>
            </a:r>
          </a:p>
        </p:txBody>
      </p:sp>
      <p:sp>
        <p:nvSpPr>
          <p:cNvPr id="10" name="Flecha: a la derecha 9">
            <a:extLst>
              <a:ext uri="{FF2B5EF4-FFF2-40B4-BE49-F238E27FC236}">
                <a16:creationId xmlns:a16="http://schemas.microsoft.com/office/drawing/2014/main" id="{BE58467B-20B0-4E95-8490-678153B23DBA}"/>
              </a:ext>
            </a:extLst>
          </p:cNvPr>
          <p:cNvSpPr/>
          <p:nvPr/>
        </p:nvSpPr>
        <p:spPr>
          <a:xfrm>
            <a:off x="3618927" y="2406798"/>
            <a:ext cx="798491" cy="27779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1" name="CuadroTexto 10">
            <a:extLst>
              <a:ext uri="{FF2B5EF4-FFF2-40B4-BE49-F238E27FC236}">
                <a16:creationId xmlns:a16="http://schemas.microsoft.com/office/drawing/2014/main" id="{C0D55599-A7DA-4B1B-860B-CA0E43877BA9}"/>
              </a:ext>
            </a:extLst>
          </p:cNvPr>
          <p:cNvSpPr txBox="1"/>
          <p:nvPr/>
        </p:nvSpPr>
        <p:spPr>
          <a:xfrm>
            <a:off x="4477403" y="2273423"/>
            <a:ext cx="6010498" cy="1569660"/>
          </a:xfrm>
          <a:prstGeom prst="rect">
            <a:avLst/>
          </a:prstGeom>
          <a:noFill/>
        </p:spPr>
        <p:txBody>
          <a:bodyPr wrap="square" rtlCol="0">
            <a:spAutoFit/>
          </a:bodyPr>
          <a:lstStyle/>
          <a:p>
            <a:pPr marL="285750" indent="-285750" algn="just">
              <a:buFont typeface="Wingdings" panose="05000000000000000000" pitchFamily="2" charset="2"/>
              <a:buChar char="ü"/>
            </a:pPr>
            <a:r>
              <a:rPr lang="es-CO" sz="1600" dirty="0"/>
              <a:t>Aprobación reglamento</a:t>
            </a:r>
          </a:p>
          <a:p>
            <a:pPr marL="285750" indent="-285750" algn="just">
              <a:buFont typeface="Wingdings" panose="05000000000000000000" pitchFamily="2" charset="2"/>
              <a:buChar char="ü"/>
            </a:pPr>
            <a:r>
              <a:rPr lang="es-CO" sz="1600" dirty="0"/>
              <a:t>Revisión de las Líneas para la Implementación de la Enajenación Temprana.</a:t>
            </a:r>
          </a:p>
          <a:p>
            <a:pPr marL="285750" indent="-285750" algn="just">
              <a:buFont typeface="Wingdings" panose="05000000000000000000" pitchFamily="2" charset="2"/>
              <a:buChar char="ü"/>
            </a:pPr>
            <a:r>
              <a:rPr lang="es-CO" sz="1600" dirty="0"/>
              <a:t>Revisión Casos Especiales:</a:t>
            </a:r>
          </a:p>
          <a:p>
            <a:pPr marL="742950" lvl="1" indent="-285750" algn="just">
              <a:buFont typeface="Arial" panose="020B0604020202020204" pitchFamily="34" charset="0"/>
              <a:buChar char="•"/>
            </a:pPr>
            <a:r>
              <a:rPr lang="es-CO" sz="1600" dirty="0"/>
              <a:t>Semovientes.</a:t>
            </a:r>
          </a:p>
          <a:p>
            <a:pPr marL="742950" lvl="1" indent="-285750" algn="just">
              <a:buFont typeface="Arial" panose="020B0604020202020204" pitchFamily="34" charset="0"/>
              <a:buChar char="•"/>
            </a:pPr>
            <a:r>
              <a:rPr lang="es-CO" sz="1600" dirty="0"/>
              <a:t>Expropiación por utilidad pública y Servidumbres. </a:t>
            </a:r>
          </a:p>
        </p:txBody>
      </p:sp>
      <p:sp>
        <p:nvSpPr>
          <p:cNvPr id="24" name="CuadroTexto 23">
            <a:extLst>
              <a:ext uri="{FF2B5EF4-FFF2-40B4-BE49-F238E27FC236}">
                <a16:creationId xmlns:a16="http://schemas.microsoft.com/office/drawing/2014/main" id="{6FFF324B-EDBA-4244-9A0A-DF6CFC939765}"/>
              </a:ext>
            </a:extLst>
          </p:cNvPr>
          <p:cNvSpPr txBox="1"/>
          <p:nvPr/>
        </p:nvSpPr>
        <p:spPr>
          <a:xfrm>
            <a:off x="1904941" y="4482597"/>
            <a:ext cx="1646154" cy="584775"/>
          </a:xfrm>
          <a:prstGeom prst="rect">
            <a:avLst/>
          </a:prstGeom>
          <a:noFill/>
        </p:spPr>
        <p:txBody>
          <a:bodyPr wrap="square" rtlCol="0">
            <a:spAutoFit/>
          </a:bodyPr>
          <a:lstStyle/>
          <a:p>
            <a:pPr algn="ctr"/>
            <a:r>
              <a:rPr lang="es-CO" sz="1600" b="1" dirty="0"/>
              <a:t>Sesión No. 2</a:t>
            </a:r>
          </a:p>
          <a:p>
            <a:pPr algn="ctr"/>
            <a:r>
              <a:rPr lang="es-CO" sz="1600" b="1" dirty="0"/>
              <a:t>13-febrero-2018</a:t>
            </a:r>
          </a:p>
        </p:txBody>
      </p:sp>
      <p:sp>
        <p:nvSpPr>
          <p:cNvPr id="25" name="Flecha: a la derecha 24">
            <a:extLst>
              <a:ext uri="{FF2B5EF4-FFF2-40B4-BE49-F238E27FC236}">
                <a16:creationId xmlns:a16="http://schemas.microsoft.com/office/drawing/2014/main" id="{7269BC2E-F5F0-4FA2-AA17-FB22E2B91780}"/>
              </a:ext>
            </a:extLst>
          </p:cNvPr>
          <p:cNvSpPr/>
          <p:nvPr/>
        </p:nvSpPr>
        <p:spPr>
          <a:xfrm>
            <a:off x="3618927" y="4569751"/>
            <a:ext cx="798491" cy="27779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6" name="CuadroTexto 25">
            <a:extLst>
              <a:ext uri="{FF2B5EF4-FFF2-40B4-BE49-F238E27FC236}">
                <a16:creationId xmlns:a16="http://schemas.microsoft.com/office/drawing/2014/main" id="{898C64FD-DEB4-4497-A033-FD0928B8F195}"/>
              </a:ext>
            </a:extLst>
          </p:cNvPr>
          <p:cNvSpPr txBox="1"/>
          <p:nvPr/>
        </p:nvSpPr>
        <p:spPr>
          <a:xfrm>
            <a:off x="4425806" y="4284355"/>
            <a:ext cx="6010498" cy="1569660"/>
          </a:xfrm>
          <a:prstGeom prst="rect">
            <a:avLst/>
          </a:prstGeom>
          <a:noFill/>
        </p:spPr>
        <p:txBody>
          <a:bodyPr wrap="square" rtlCol="0">
            <a:spAutoFit/>
          </a:bodyPr>
          <a:lstStyle/>
          <a:p>
            <a:pPr marL="285750" indent="-285750" algn="just">
              <a:buFont typeface="Wingdings" panose="05000000000000000000" pitchFamily="2" charset="2"/>
              <a:buChar char="ü"/>
            </a:pPr>
            <a:r>
              <a:rPr lang="es-CO" sz="1600" dirty="0"/>
              <a:t>Aprobación las Líneas para la Implementación de la Enajenación Temprana.</a:t>
            </a:r>
          </a:p>
          <a:p>
            <a:pPr marL="285750" indent="-285750" algn="just">
              <a:buFont typeface="Wingdings" panose="05000000000000000000" pitchFamily="2" charset="2"/>
              <a:buChar char="ü"/>
            </a:pPr>
            <a:r>
              <a:rPr lang="es-CO" sz="1600" dirty="0"/>
              <a:t>Aprobación casos especiales:</a:t>
            </a:r>
          </a:p>
          <a:p>
            <a:pPr marL="742950" lvl="1" indent="-285750" algn="just">
              <a:buFont typeface="Arial" panose="020B0604020202020204" pitchFamily="34" charset="0"/>
              <a:buChar char="•"/>
            </a:pPr>
            <a:r>
              <a:rPr lang="es-CO" sz="1600" dirty="0"/>
              <a:t>Semovientes                2884 </a:t>
            </a:r>
          </a:p>
          <a:p>
            <a:pPr marL="742950" lvl="1" indent="-285750" algn="just">
              <a:buFont typeface="Arial" panose="020B0604020202020204" pitchFamily="34" charset="0"/>
              <a:buChar char="•"/>
            </a:pPr>
            <a:r>
              <a:rPr lang="es-CO" sz="1600" dirty="0"/>
              <a:t>Expropiación por utilidad pública y Servidumbres. </a:t>
            </a:r>
          </a:p>
          <a:p>
            <a:pPr algn="just"/>
            <a:endParaRPr lang="es-CO" sz="1600" dirty="0"/>
          </a:p>
        </p:txBody>
      </p:sp>
      <p:cxnSp>
        <p:nvCxnSpPr>
          <p:cNvPr id="6" name="Conector recto de flecha 5">
            <a:extLst>
              <a:ext uri="{FF2B5EF4-FFF2-40B4-BE49-F238E27FC236}">
                <a16:creationId xmlns:a16="http://schemas.microsoft.com/office/drawing/2014/main" id="{2FB1CDAA-9384-4526-8CA9-8A03AE097E76}"/>
              </a:ext>
            </a:extLst>
          </p:cNvPr>
          <p:cNvCxnSpPr/>
          <p:nvPr/>
        </p:nvCxnSpPr>
        <p:spPr>
          <a:xfrm>
            <a:off x="6340341" y="5202106"/>
            <a:ext cx="59703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7" name="Conector recto de flecha 26">
            <a:extLst>
              <a:ext uri="{FF2B5EF4-FFF2-40B4-BE49-F238E27FC236}">
                <a16:creationId xmlns:a16="http://schemas.microsoft.com/office/drawing/2014/main" id="{9B04A32B-CBE8-4324-93CC-4746E93B5D21}"/>
              </a:ext>
            </a:extLst>
          </p:cNvPr>
          <p:cNvCxnSpPr>
            <a:cxnSpLocks/>
          </p:cNvCxnSpPr>
          <p:nvPr/>
        </p:nvCxnSpPr>
        <p:spPr>
          <a:xfrm>
            <a:off x="6501130" y="5525351"/>
            <a:ext cx="0" cy="32866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Conector recto de flecha 31">
            <a:extLst>
              <a:ext uri="{FF2B5EF4-FFF2-40B4-BE49-F238E27FC236}">
                <a16:creationId xmlns:a16="http://schemas.microsoft.com/office/drawing/2014/main" id="{4E7B068A-0008-48AA-9D63-79C6B28DB5A7}"/>
              </a:ext>
            </a:extLst>
          </p:cNvPr>
          <p:cNvCxnSpPr>
            <a:cxnSpLocks/>
          </p:cNvCxnSpPr>
          <p:nvPr/>
        </p:nvCxnSpPr>
        <p:spPr>
          <a:xfrm>
            <a:off x="8540203" y="5525351"/>
            <a:ext cx="0" cy="32866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CuadroTexto 17">
            <a:extLst>
              <a:ext uri="{FF2B5EF4-FFF2-40B4-BE49-F238E27FC236}">
                <a16:creationId xmlns:a16="http://schemas.microsoft.com/office/drawing/2014/main" id="{A54E6A62-91AC-45F1-841F-8FBA24A16342}"/>
              </a:ext>
            </a:extLst>
          </p:cNvPr>
          <p:cNvSpPr txBox="1"/>
          <p:nvPr/>
        </p:nvSpPr>
        <p:spPr>
          <a:xfrm>
            <a:off x="6348730" y="5892399"/>
            <a:ext cx="295566" cy="338554"/>
          </a:xfrm>
          <a:prstGeom prst="rect">
            <a:avLst/>
          </a:prstGeom>
          <a:noFill/>
        </p:spPr>
        <p:txBody>
          <a:bodyPr wrap="square" rtlCol="0">
            <a:spAutoFit/>
          </a:bodyPr>
          <a:lstStyle/>
          <a:p>
            <a:r>
              <a:rPr lang="es-CO" sz="1600" dirty="0"/>
              <a:t>6</a:t>
            </a:r>
          </a:p>
        </p:txBody>
      </p:sp>
      <p:sp>
        <p:nvSpPr>
          <p:cNvPr id="33" name="CuadroTexto 32">
            <a:extLst>
              <a:ext uri="{FF2B5EF4-FFF2-40B4-BE49-F238E27FC236}">
                <a16:creationId xmlns:a16="http://schemas.microsoft.com/office/drawing/2014/main" id="{19B05A08-179E-4FDB-9499-6F5DD924A92E}"/>
              </a:ext>
            </a:extLst>
          </p:cNvPr>
          <p:cNvSpPr txBox="1"/>
          <p:nvPr/>
        </p:nvSpPr>
        <p:spPr>
          <a:xfrm>
            <a:off x="8392420" y="5810303"/>
            <a:ext cx="295566" cy="338554"/>
          </a:xfrm>
          <a:prstGeom prst="rect">
            <a:avLst/>
          </a:prstGeom>
          <a:noFill/>
        </p:spPr>
        <p:txBody>
          <a:bodyPr wrap="square" rtlCol="0">
            <a:spAutoFit/>
          </a:bodyPr>
          <a:lstStyle/>
          <a:p>
            <a:r>
              <a:rPr lang="es-CO" sz="1600" dirty="0"/>
              <a:t>8</a:t>
            </a:r>
          </a:p>
        </p:txBody>
      </p:sp>
      <p:sp>
        <p:nvSpPr>
          <p:cNvPr id="21" name="Rectángulo 20">
            <a:extLst>
              <a:ext uri="{FF2B5EF4-FFF2-40B4-BE49-F238E27FC236}">
                <a16:creationId xmlns:a16="http://schemas.microsoft.com/office/drawing/2014/main" id="{FCF53297-4B93-41D0-9B5C-8C829D66DADE}"/>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22" name="Imagen 21" descr="Fondos oscuros-01.png">
            <a:extLst>
              <a:ext uri="{FF2B5EF4-FFF2-40B4-BE49-F238E27FC236}">
                <a16:creationId xmlns:a16="http://schemas.microsoft.com/office/drawing/2014/main" id="{F5D24CED-8EC2-4D5C-A86E-1ACC44B355D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23" name="CuadroTexto 22">
            <a:extLst>
              <a:ext uri="{FF2B5EF4-FFF2-40B4-BE49-F238E27FC236}">
                <a16:creationId xmlns:a16="http://schemas.microsoft.com/office/drawing/2014/main" id="{BE35051C-1888-4033-B630-D30AD759D607}"/>
              </a:ext>
            </a:extLst>
          </p:cNvPr>
          <p:cNvSpPr txBox="1"/>
          <p:nvPr/>
        </p:nvSpPr>
        <p:spPr>
          <a:xfrm>
            <a:off x="5270503" y="246800"/>
            <a:ext cx="6269126" cy="523220"/>
          </a:xfrm>
          <a:prstGeom prst="rect">
            <a:avLst/>
          </a:prstGeom>
          <a:noFill/>
        </p:spPr>
        <p:txBody>
          <a:bodyPr wrap="square" rtlCol="0">
            <a:spAutoFit/>
          </a:bodyPr>
          <a:lstStyle/>
          <a:p>
            <a:pPr algn="r"/>
            <a:r>
              <a:rPr lang="es-ES" sz="2800" b="1" dirty="0">
                <a:solidFill>
                  <a:schemeClr val="bg1"/>
                </a:solidFill>
              </a:rPr>
              <a:t>COMITÉ DE ENAJENACIÓN TEMPRANA</a:t>
            </a:r>
            <a:endParaRPr lang="es-ES" sz="2800" dirty="0">
              <a:solidFill>
                <a:schemeClr val="bg1"/>
              </a:solidFill>
            </a:endParaRPr>
          </a:p>
        </p:txBody>
      </p:sp>
    </p:spTree>
    <p:extLst>
      <p:ext uri="{BB962C8B-B14F-4D97-AF65-F5344CB8AC3E}">
        <p14:creationId xmlns:p14="http://schemas.microsoft.com/office/powerpoint/2010/main" val="16233942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3969" y="1"/>
            <a:ext cx="2222500" cy="1213051"/>
          </a:xfrm>
          <a:prstGeom prst="rect">
            <a:avLst/>
          </a:prstGeom>
        </p:spPr>
      </p:pic>
      <p:sp>
        <p:nvSpPr>
          <p:cNvPr id="52" name="CuadroTexto 51"/>
          <p:cNvSpPr txBox="1"/>
          <p:nvPr/>
        </p:nvSpPr>
        <p:spPr>
          <a:xfrm>
            <a:off x="3715365" y="178886"/>
            <a:ext cx="6432517" cy="646331"/>
          </a:xfrm>
          <a:prstGeom prst="rect">
            <a:avLst/>
          </a:prstGeom>
          <a:noFill/>
        </p:spPr>
        <p:txBody>
          <a:bodyPr wrap="square" rtlCol="0">
            <a:spAutoFit/>
          </a:bodyPr>
          <a:lstStyle/>
          <a:p>
            <a:pPr algn="r"/>
            <a:r>
              <a:rPr lang="es-ES" sz="1600" dirty="0">
                <a:solidFill>
                  <a:srgbClr val="A9A8A9"/>
                </a:solidFill>
                <a:latin typeface="Lato Regular"/>
                <a:cs typeface="Lato Regular"/>
              </a:rPr>
              <a:t>Proceso de alistamiento de inmuebles para Enajenación Temprana</a:t>
            </a:r>
            <a:r>
              <a:rPr lang="es-ES" dirty="0">
                <a:solidFill>
                  <a:srgbClr val="A9A8A9"/>
                </a:solidFill>
                <a:latin typeface="Lato Regular"/>
                <a:cs typeface="Lato Regular"/>
              </a:rPr>
              <a:t> </a:t>
            </a:r>
          </a:p>
          <a:p>
            <a:pPr algn="r"/>
            <a:r>
              <a:rPr lang="es-ES" dirty="0">
                <a:solidFill>
                  <a:srgbClr val="A9A8A9"/>
                </a:solidFill>
                <a:latin typeface="Lato Regular"/>
                <a:cs typeface="Lato Regular"/>
              </a:rPr>
              <a:t>– </a:t>
            </a:r>
            <a:r>
              <a:rPr lang="es-ES" sz="1200" dirty="0">
                <a:solidFill>
                  <a:srgbClr val="A9A8A9"/>
                </a:solidFill>
                <a:latin typeface="Lato Regular"/>
                <a:cs typeface="Lato Regular"/>
              </a:rPr>
              <a:t>Corte-  25 de enero 2018</a:t>
            </a:r>
          </a:p>
        </p:txBody>
      </p:sp>
      <p:sp>
        <p:nvSpPr>
          <p:cNvPr id="19" name="65 CuadroTexto">
            <a:extLst>
              <a:ext uri="{FF2B5EF4-FFF2-40B4-BE49-F238E27FC236}">
                <a16:creationId xmlns:a16="http://schemas.microsoft.com/office/drawing/2014/main" id="{2875783C-CE97-4B89-AD66-4C06D383D3BB}"/>
              </a:ext>
            </a:extLst>
          </p:cNvPr>
          <p:cNvSpPr txBox="1"/>
          <p:nvPr/>
        </p:nvSpPr>
        <p:spPr>
          <a:xfrm>
            <a:off x="1522136" y="6353331"/>
            <a:ext cx="2193229" cy="215444"/>
          </a:xfrm>
          <a:prstGeom prst="rect">
            <a:avLst/>
          </a:prstGeom>
          <a:noFill/>
        </p:spPr>
        <p:txBody>
          <a:bodyPr wrap="none" rtlCol="0">
            <a:spAutoFit/>
          </a:bodyPr>
          <a:lstStyle/>
          <a:p>
            <a:r>
              <a:rPr lang="es-CO" sz="800" dirty="0">
                <a:latin typeface="Arial Narrow" panose="020B0606020202030204" pitchFamily="34" charset="0"/>
              </a:rPr>
              <a:t>Fuente: Sociedad de Activos Especiales S.A.S. - SAE</a:t>
            </a:r>
          </a:p>
        </p:txBody>
      </p:sp>
      <p:sp>
        <p:nvSpPr>
          <p:cNvPr id="20" name="Rectángulo 19">
            <a:extLst>
              <a:ext uri="{FF2B5EF4-FFF2-40B4-BE49-F238E27FC236}">
                <a16:creationId xmlns:a16="http://schemas.microsoft.com/office/drawing/2014/main" id="{5CF51164-3AE4-4C6A-893C-697397DD530C}"/>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54437651-5EFC-4735-BFB0-2DB2EE4C5FC7}"/>
              </a:ext>
            </a:extLst>
          </p:cNvPr>
          <p:cNvSpPr txBox="1"/>
          <p:nvPr/>
        </p:nvSpPr>
        <p:spPr>
          <a:xfrm>
            <a:off x="7662405" y="6548225"/>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
        <p:nvSpPr>
          <p:cNvPr id="23" name="CuadroTexto 22">
            <a:extLst>
              <a:ext uri="{FF2B5EF4-FFF2-40B4-BE49-F238E27FC236}">
                <a16:creationId xmlns:a16="http://schemas.microsoft.com/office/drawing/2014/main" id="{25987B05-2B41-48C7-9B9D-EE8FD9AC35B4}"/>
              </a:ext>
            </a:extLst>
          </p:cNvPr>
          <p:cNvSpPr txBox="1"/>
          <p:nvPr/>
        </p:nvSpPr>
        <p:spPr>
          <a:xfrm>
            <a:off x="3661551" y="1110995"/>
            <a:ext cx="4704613" cy="338554"/>
          </a:xfrm>
          <a:prstGeom prst="rect">
            <a:avLst/>
          </a:prstGeom>
          <a:noFill/>
        </p:spPr>
        <p:txBody>
          <a:bodyPr wrap="square" rtlCol="0">
            <a:spAutoFit/>
          </a:bodyPr>
          <a:lstStyle/>
          <a:p>
            <a:pPr algn="r"/>
            <a:r>
              <a:rPr lang="es-ES" sz="1600" dirty="0">
                <a:solidFill>
                  <a:srgbClr val="A9A8A9"/>
                </a:solidFill>
                <a:latin typeface="Lato Regular"/>
                <a:cs typeface="Lato Regular"/>
              </a:rPr>
              <a:t>Consolidado de Gestión de Enajenación Temprana</a:t>
            </a:r>
            <a:endParaRPr lang="es-ES" sz="1200" dirty="0">
              <a:solidFill>
                <a:srgbClr val="A9A8A9"/>
              </a:solidFill>
              <a:latin typeface="Lato Regular"/>
              <a:cs typeface="Lato Regular"/>
            </a:endParaRPr>
          </a:p>
        </p:txBody>
      </p:sp>
      <p:sp>
        <p:nvSpPr>
          <p:cNvPr id="14" name="Rectángulo 13">
            <a:extLst>
              <a:ext uri="{FF2B5EF4-FFF2-40B4-BE49-F238E27FC236}">
                <a16:creationId xmlns:a16="http://schemas.microsoft.com/office/drawing/2014/main" id="{10F448D1-2CA4-4938-9F75-ED41E842DC22}"/>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5" name="Imagen 14" descr="Fondos oscuros-01.png">
            <a:extLst>
              <a:ext uri="{FF2B5EF4-FFF2-40B4-BE49-F238E27FC236}">
                <a16:creationId xmlns:a16="http://schemas.microsoft.com/office/drawing/2014/main" id="{F4C1096B-393C-4BF0-9EC4-5DF1ACF365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6" name="CuadroTexto 15">
            <a:extLst>
              <a:ext uri="{FF2B5EF4-FFF2-40B4-BE49-F238E27FC236}">
                <a16:creationId xmlns:a16="http://schemas.microsoft.com/office/drawing/2014/main" id="{36C5A9B7-8E23-4DD9-9433-AF3076A245D1}"/>
              </a:ext>
            </a:extLst>
          </p:cNvPr>
          <p:cNvSpPr txBox="1"/>
          <p:nvPr/>
        </p:nvSpPr>
        <p:spPr>
          <a:xfrm>
            <a:off x="5270503" y="246800"/>
            <a:ext cx="6269126" cy="954107"/>
          </a:xfrm>
          <a:prstGeom prst="rect">
            <a:avLst/>
          </a:prstGeom>
          <a:noFill/>
        </p:spPr>
        <p:txBody>
          <a:bodyPr wrap="square" rtlCol="0">
            <a:spAutoFit/>
          </a:bodyPr>
          <a:lstStyle/>
          <a:p>
            <a:pPr algn="r"/>
            <a:r>
              <a:rPr lang="es-ES" sz="2800" b="1" dirty="0">
                <a:solidFill>
                  <a:schemeClr val="bg1"/>
                </a:solidFill>
              </a:rPr>
              <a:t>PROCESO DE ALISTAMIENTO ENAJENACIÓN TEMPRANA (25-01-2018)</a:t>
            </a:r>
            <a:endParaRPr lang="es-ES" sz="2800" dirty="0">
              <a:solidFill>
                <a:schemeClr val="bg1"/>
              </a:solidFill>
            </a:endParaRPr>
          </a:p>
        </p:txBody>
      </p:sp>
      <p:sp>
        <p:nvSpPr>
          <p:cNvPr id="17" name="Rectángulo 16">
            <a:extLst>
              <a:ext uri="{FF2B5EF4-FFF2-40B4-BE49-F238E27FC236}">
                <a16:creationId xmlns:a16="http://schemas.microsoft.com/office/drawing/2014/main" id="{3EFCA6A8-469B-49EB-B519-4BEF5E7F9E40}"/>
              </a:ext>
            </a:extLst>
          </p:cNvPr>
          <p:cNvSpPr/>
          <p:nvPr/>
        </p:nvSpPr>
        <p:spPr>
          <a:xfrm>
            <a:off x="0" y="-13715"/>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8" name="Imagen 17" descr="Fondos oscuros-01.png">
            <a:extLst>
              <a:ext uri="{FF2B5EF4-FFF2-40B4-BE49-F238E27FC236}">
                <a16:creationId xmlns:a16="http://schemas.microsoft.com/office/drawing/2014/main" id="{889AE6B9-136D-4D87-9711-E35A531437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094" y="16016"/>
            <a:ext cx="2159678" cy="1067549"/>
          </a:xfrm>
          <a:prstGeom prst="rect">
            <a:avLst/>
          </a:prstGeom>
        </p:spPr>
      </p:pic>
      <p:sp>
        <p:nvSpPr>
          <p:cNvPr id="22" name="CuadroTexto 21">
            <a:extLst>
              <a:ext uri="{FF2B5EF4-FFF2-40B4-BE49-F238E27FC236}">
                <a16:creationId xmlns:a16="http://schemas.microsoft.com/office/drawing/2014/main" id="{8F5CC707-7AA9-4C80-85D5-B9057C869687}"/>
              </a:ext>
            </a:extLst>
          </p:cNvPr>
          <p:cNvSpPr txBox="1"/>
          <p:nvPr/>
        </p:nvSpPr>
        <p:spPr>
          <a:xfrm>
            <a:off x="5270503" y="233085"/>
            <a:ext cx="6269126" cy="954107"/>
          </a:xfrm>
          <a:prstGeom prst="rect">
            <a:avLst/>
          </a:prstGeom>
          <a:noFill/>
        </p:spPr>
        <p:txBody>
          <a:bodyPr wrap="square" rtlCol="0">
            <a:spAutoFit/>
          </a:bodyPr>
          <a:lstStyle/>
          <a:p>
            <a:pPr algn="r"/>
            <a:r>
              <a:rPr lang="es-ES" sz="2800" b="1" dirty="0">
                <a:solidFill>
                  <a:schemeClr val="bg1"/>
                </a:solidFill>
              </a:rPr>
              <a:t>PROCESO DE ALISTAMIENTO INMUEBLES ENAJENACIÓN TEMPRANA (25-01-2018)</a:t>
            </a:r>
            <a:endParaRPr lang="es-ES" sz="2800" dirty="0">
              <a:solidFill>
                <a:schemeClr val="bg1"/>
              </a:solidFill>
            </a:endParaRPr>
          </a:p>
        </p:txBody>
      </p:sp>
      <p:pic>
        <p:nvPicPr>
          <p:cNvPr id="3" name="Imagen 2">
            <a:extLst>
              <a:ext uri="{FF2B5EF4-FFF2-40B4-BE49-F238E27FC236}">
                <a16:creationId xmlns:a16="http://schemas.microsoft.com/office/drawing/2014/main" id="{48C42DE6-6931-46AA-ACD8-32D95654D08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56806" y="1550898"/>
            <a:ext cx="8763507" cy="1810669"/>
          </a:xfrm>
          <a:prstGeom prst="rect">
            <a:avLst/>
          </a:prstGeom>
        </p:spPr>
      </p:pic>
      <p:pic>
        <p:nvPicPr>
          <p:cNvPr id="11" name="Imagen 10">
            <a:extLst>
              <a:ext uri="{FF2B5EF4-FFF2-40B4-BE49-F238E27FC236}">
                <a16:creationId xmlns:a16="http://schemas.microsoft.com/office/drawing/2014/main" id="{A6941F02-DB85-4C63-B17B-7703A16E8A3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63192" y="3410370"/>
            <a:ext cx="4669374" cy="3012788"/>
          </a:xfrm>
          <a:prstGeom prst="rect">
            <a:avLst/>
          </a:prstGeom>
        </p:spPr>
      </p:pic>
      <p:pic>
        <p:nvPicPr>
          <p:cNvPr id="12" name="Imagen 11">
            <a:extLst>
              <a:ext uri="{FF2B5EF4-FFF2-40B4-BE49-F238E27FC236}">
                <a16:creationId xmlns:a16="http://schemas.microsoft.com/office/drawing/2014/main" id="{A9F3584C-A6A5-4B71-BA6B-360DA13F54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138559" y="3433230"/>
            <a:ext cx="4777680" cy="3017358"/>
          </a:xfrm>
          <a:prstGeom prst="rect">
            <a:avLst/>
          </a:prstGeom>
        </p:spPr>
      </p:pic>
    </p:spTree>
    <p:extLst>
      <p:ext uri="{BB962C8B-B14F-4D97-AF65-F5344CB8AC3E}">
        <p14:creationId xmlns:p14="http://schemas.microsoft.com/office/powerpoint/2010/main" val="148369939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3969" y="1"/>
            <a:ext cx="2222500" cy="1213051"/>
          </a:xfrm>
          <a:prstGeom prst="rect">
            <a:avLst/>
          </a:prstGeom>
        </p:spPr>
      </p:pic>
      <p:sp>
        <p:nvSpPr>
          <p:cNvPr id="52" name="CuadroTexto 51"/>
          <p:cNvSpPr txBox="1"/>
          <p:nvPr/>
        </p:nvSpPr>
        <p:spPr>
          <a:xfrm>
            <a:off x="3715365" y="178886"/>
            <a:ext cx="6432517" cy="646331"/>
          </a:xfrm>
          <a:prstGeom prst="rect">
            <a:avLst/>
          </a:prstGeom>
          <a:noFill/>
        </p:spPr>
        <p:txBody>
          <a:bodyPr wrap="square" rtlCol="0">
            <a:spAutoFit/>
          </a:bodyPr>
          <a:lstStyle/>
          <a:p>
            <a:pPr algn="r"/>
            <a:r>
              <a:rPr lang="es-ES" sz="1600" dirty="0">
                <a:solidFill>
                  <a:srgbClr val="A9A8A9"/>
                </a:solidFill>
                <a:latin typeface="Lato Regular"/>
                <a:cs typeface="Lato Regular"/>
              </a:rPr>
              <a:t>Proceso de alistamiento de inmuebles para Enajenación Temprana</a:t>
            </a:r>
            <a:r>
              <a:rPr lang="es-ES" dirty="0">
                <a:solidFill>
                  <a:srgbClr val="A9A8A9"/>
                </a:solidFill>
                <a:latin typeface="Lato Regular"/>
                <a:cs typeface="Lato Regular"/>
              </a:rPr>
              <a:t> </a:t>
            </a:r>
          </a:p>
          <a:p>
            <a:pPr algn="r"/>
            <a:r>
              <a:rPr lang="es-ES" dirty="0">
                <a:solidFill>
                  <a:srgbClr val="A9A8A9"/>
                </a:solidFill>
                <a:latin typeface="Lato Regular"/>
                <a:cs typeface="Lato Regular"/>
              </a:rPr>
              <a:t>– </a:t>
            </a:r>
            <a:r>
              <a:rPr lang="es-ES" sz="1200" dirty="0">
                <a:solidFill>
                  <a:srgbClr val="A9A8A9"/>
                </a:solidFill>
                <a:latin typeface="Lato Regular"/>
                <a:cs typeface="Lato Regular"/>
              </a:rPr>
              <a:t>Corte-  25 de enero 2018</a:t>
            </a:r>
          </a:p>
        </p:txBody>
      </p:sp>
      <p:sp>
        <p:nvSpPr>
          <p:cNvPr id="19" name="65 CuadroTexto">
            <a:extLst>
              <a:ext uri="{FF2B5EF4-FFF2-40B4-BE49-F238E27FC236}">
                <a16:creationId xmlns:a16="http://schemas.microsoft.com/office/drawing/2014/main" id="{2875783C-CE97-4B89-AD66-4C06D383D3BB}"/>
              </a:ext>
            </a:extLst>
          </p:cNvPr>
          <p:cNvSpPr txBox="1"/>
          <p:nvPr/>
        </p:nvSpPr>
        <p:spPr>
          <a:xfrm>
            <a:off x="1522136" y="6353331"/>
            <a:ext cx="2193229" cy="215444"/>
          </a:xfrm>
          <a:prstGeom prst="rect">
            <a:avLst/>
          </a:prstGeom>
          <a:noFill/>
        </p:spPr>
        <p:txBody>
          <a:bodyPr wrap="none" rtlCol="0">
            <a:spAutoFit/>
          </a:bodyPr>
          <a:lstStyle/>
          <a:p>
            <a:r>
              <a:rPr lang="es-CO" sz="800" dirty="0">
                <a:latin typeface="Arial Narrow" panose="020B0606020202030204" pitchFamily="34" charset="0"/>
              </a:rPr>
              <a:t>Fuente: Sociedad de Activos Especiales S.A.S. - SAE</a:t>
            </a:r>
          </a:p>
        </p:txBody>
      </p:sp>
      <p:sp>
        <p:nvSpPr>
          <p:cNvPr id="20" name="Rectángulo 19">
            <a:extLst>
              <a:ext uri="{FF2B5EF4-FFF2-40B4-BE49-F238E27FC236}">
                <a16:creationId xmlns:a16="http://schemas.microsoft.com/office/drawing/2014/main" id="{5CF51164-3AE4-4C6A-893C-697397DD530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54437651-5EFC-4735-BFB0-2DB2EE4C5FC7}"/>
              </a:ext>
            </a:extLst>
          </p:cNvPr>
          <p:cNvSpPr txBox="1"/>
          <p:nvPr/>
        </p:nvSpPr>
        <p:spPr>
          <a:xfrm>
            <a:off x="5918447" y="6520418"/>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
        <p:nvSpPr>
          <p:cNvPr id="23" name="CuadroTexto 22">
            <a:extLst>
              <a:ext uri="{FF2B5EF4-FFF2-40B4-BE49-F238E27FC236}">
                <a16:creationId xmlns:a16="http://schemas.microsoft.com/office/drawing/2014/main" id="{25987B05-2B41-48C7-9B9D-EE8FD9AC35B4}"/>
              </a:ext>
            </a:extLst>
          </p:cNvPr>
          <p:cNvSpPr txBox="1"/>
          <p:nvPr/>
        </p:nvSpPr>
        <p:spPr>
          <a:xfrm>
            <a:off x="3715365" y="1097333"/>
            <a:ext cx="4704613" cy="338554"/>
          </a:xfrm>
          <a:prstGeom prst="rect">
            <a:avLst/>
          </a:prstGeom>
          <a:noFill/>
        </p:spPr>
        <p:txBody>
          <a:bodyPr wrap="square" rtlCol="0">
            <a:spAutoFit/>
          </a:bodyPr>
          <a:lstStyle/>
          <a:p>
            <a:pPr algn="r"/>
            <a:r>
              <a:rPr lang="es-ES" sz="1600" dirty="0">
                <a:solidFill>
                  <a:srgbClr val="A9A8A9"/>
                </a:solidFill>
                <a:latin typeface="Lato Regular"/>
                <a:cs typeface="Lato Regular"/>
              </a:rPr>
              <a:t>Consolidado de Gestión Causalidad por Regional </a:t>
            </a:r>
            <a:endParaRPr lang="es-ES" sz="1200" dirty="0">
              <a:solidFill>
                <a:srgbClr val="A9A8A9"/>
              </a:solidFill>
              <a:latin typeface="Lato Regular"/>
              <a:cs typeface="Lato Regular"/>
            </a:endParaRPr>
          </a:p>
        </p:txBody>
      </p:sp>
      <p:sp>
        <p:nvSpPr>
          <p:cNvPr id="10" name="Rectángulo 9">
            <a:extLst>
              <a:ext uri="{FF2B5EF4-FFF2-40B4-BE49-F238E27FC236}">
                <a16:creationId xmlns:a16="http://schemas.microsoft.com/office/drawing/2014/main" id="{52010D78-C39B-4146-A5E5-3081A82E5DAC}"/>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0F9CA059-53A0-4778-8898-7D3B0650D7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1321FDA0-1AA0-4FE3-BA2B-1E59E3B4E7D1}"/>
              </a:ext>
            </a:extLst>
          </p:cNvPr>
          <p:cNvSpPr txBox="1"/>
          <p:nvPr/>
        </p:nvSpPr>
        <p:spPr>
          <a:xfrm>
            <a:off x="5270503" y="246800"/>
            <a:ext cx="6269126" cy="954107"/>
          </a:xfrm>
          <a:prstGeom prst="rect">
            <a:avLst/>
          </a:prstGeom>
          <a:noFill/>
        </p:spPr>
        <p:txBody>
          <a:bodyPr wrap="square" rtlCol="0">
            <a:spAutoFit/>
          </a:bodyPr>
          <a:lstStyle/>
          <a:p>
            <a:pPr algn="r"/>
            <a:r>
              <a:rPr lang="es-ES" sz="2800" b="1" dirty="0">
                <a:solidFill>
                  <a:schemeClr val="bg1"/>
                </a:solidFill>
              </a:rPr>
              <a:t>PROCESO DE ALISTAMIENTO ENAJENACIÓN TEMPRANA (25-01-2018)</a:t>
            </a:r>
            <a:endParaRPr lang="es-ES" sz="2800" dirty="0">
              <a:solidFill>
                <a:schemeClr val="bg1"/>
              </a:solidFill>
            </a:endParaRPr>
          </a:p>
        </p:txBody>
      </p:sp>
      <p:sp>
        <p:nvSpPr>
          <p:cNvPr id="13" name="Rectángulo 12">
            <a:extLst>
              <a:ext uri="{FF2B5EF4-FFF2-40B4-BE49-F238E27FC236}">
                <a16:creationId xmlns:a16="http://schemas.microsoft.com/office/drawing/2014/main" id="{095AAF5C-91AF-45F9-A658-91680C0EF991}"/>
              </a:ext>
            </a:extLst>
          </p:cNvPr>
          <p:cNvSpPr/>
          <p:nvPr/>
        </p:nvSpPr>
        <p:spPr>
          <a:xfrm>
            <a:off x="0" y="-15524"/>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a:extLst>
              <a:ext uri="{FF2B5EF4-FFF2-40B4-BE49-F238E27FC236}">
                <a16:creationId xmlns:a16="http://schemas.microsoft.com/office/drawing/2014/main" id="{71AC2BAD-822C-4260-A4CE-2EF42CB61C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094" y="14207"/>
            <a:ext cx="2159678" cy="1067549"/>
          </a:xfrm>
          <a:prstGeom prst="rect">
            <a:avLst/>
          </a:prstGeom>
        </p:spPr>
      </p:pic>
      <p:sp>
        <p:nvSpPr>
          <p:cNvPr id="15" name="CuadroTexto 14">
            <a:extLst>
              <a:ext uri="{FF2B5EF4-FFF2-40B4-BE49-F238E27FC236}">
                <a16:creationId xmlns:a16="http://schemas.microsoft.com/office/drawing/2014/main" id="{EF70A846-E4A5-4D3C-A296-AB33A36ADE31}"/>
              </a:ext>
            </a:extLst>
          </p:cNvPr>
          <p:cNvSpPr txBox="1"/>
          <p:nvPr/>
        </p:nvSpPr>
        <p:spPr>
          <a:xfrm>
            <a:off x="5270503" y="231276"/>
            <a:ext cx="6269126" cy="954107"/>
          </a:xfrm>
          <a:prstGeom prst="rect">
            <a:avLst/>
          </a:prstGeom>
          <a:noFill/>
        </p:spPr>
        <p:txBody>
          <a:bodyPr wrap="square" rtlCol="0">
            <a:spAutoFit/>
          </a:bodyPr>
          <a:lstStyle/>
          <a:p>
            <a:pPr algn="r"/>
            <a:r>
              <a:rPr lang="es-ES" sz="2800" b="1" dirty="0">
                <a:solidFill>
                  <a:schemeClr val="bg1"/>
                </a:solidFill>
              </a:rPr>
              <a:t>PROCESO DE ALISTAMIENTO INMUEBLES ENAJENACIÓN TEMPRANA (25-01-2018)</a:t>
            </a:r>
            <a:endParaRPr lang="es-ES" sz="2800" dirty="0">
              <a:solidFill>
                <a:schemeClr val="bg1"/>
              </a:solidFill>
            </a:endParaRPr>
          </a:p>
        </p:txBody>
      </p:sp>
      <p:sp>
        <p:nvSpPr>
          <p:cNvPr id="16" name="Rectángulo 15">
            <a:extLst>
              <a:ext uri="{FF2B5EF4-FFF2-40B4-BE49-F238E27FC236}">
                <a16:creationId xmlns:a16="http://schemas.microsoft.com/office/drawing/2014/main" id="{174532F2-A414-48CC-A2B8-F9363E9A9B3A}"/>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7" name="CuadroTexto 16">
            <a:extLst>
              <a:ext uri="{FF2B5EF4-FFF2-40B4-BE49-F238E27FC236}">
                <a16:creationId xmlns:a16="http://schemas.microsoft.com/office/drawing/2014/main" id="{5ECE2FE0-0416-49E4-9723-6BE4C12D049E}"/>
              </a:ext>
            </a:extLst>
          </p:cNvPr>
          <p:cNvSpPr txBox="1"/>
          <p:nvPr/>
        </p:nvSpPr>
        <p:spPr>
          <a:xfrm>
            <a:off x="7662405" y="6548225"/>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pic>
        <p:nvPicPr>
          <p:cNvPr id="5" name="Imagen 4">
            <a:extLst>
              <a:ext uri="{FF2B5EF4-FFF2-40B4-BE49-F238E27FC236}">
                <a16:creationId xmlns:a16="http://schemas.microsoft.com/office/drawing/2014/main" id="{92F2228B-93AA-45CF-A864-A7A7C90DD5E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8641" y="1421119"/>
            <a:ext cx="5036820" cy="4983480"/>
          </a:xfrm>
          <a:prstGeom prst="rect">
            <a:avLst/>
          </a:prstGeom>
        </p:spPr>
      </p:pic>
      <p:pic>
        <p:nvPicPr>
          <p:cNvPr id="6" name="Imagen 5">
            <a:extLst>
              <a:ext uri="{FF2B5EF4-FFF2-40B4-BE49-F238E27FC236}">
                <a16:creationId xmlns:a16="http://schemas.microsoft.com/office/drawing/2014/main" id="{AC408B0C-CE0E-4BD7-947C-200AAC3158F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73575" y="1478033"/>
            <a:ext cx="5067300" cy="4884420"/>
          </a:xfrm>
          <a:prstGeom prst="rect">
            <a:avLst/>
          </a:prstGeom>
        </p:spPr>
      </p:pic>
    </p:spTree>
    <p:extLst>
      <p:ext uri="{BB962C8B-B14F-4D97-AF65-F5344CB8AC3E}">
        <p14:creationId xmlns:p14="http://schemas.microsoft.com/office/powerpoint/2010/main" val="9656808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3969" y="1"/>
            <a:ext cx="2222500" cy="1213051"/>
          </a:xfrm>
          <a:prstGeom prst="rect">
            <a:avLst/>
          </a:prstGeom>
        </p:spPr>
      </p:pic>
      <p:sp>
        <p:nvSpPr>
          <p:cNvPr id="52" name="CuadroTexto 51"/>
          <p:cNvSpPr txBox="1"/>
          <p:nvPr/>
        </p:nvSpPr>
        <p:spPr>
          <a:xfrm>
            <a:off x="3715365" y="178886"/>
            <a:ext cx="6432517" cy="646331"/>
          </a:xfrm>
          <a:prstGeom prst="rect">
            <a:avLst/>
          </a:prstGeom>
          <a:noFill/>
        </p:spPr>
        <p:txBody>
          <a:bodyPr wrap="square" rtlCol="0">
            <a:spAutoFit/>
          </a:bodyPr>
          <a:lstStyle/>
          <a:p>
            <a:pPr algn="r"/>
            <a:r>
              <a:rPr lang="es-ES" sz="1600" dirty="0">
                <a:solidFill>
                  <a:srgbClr val="A9A8A9"/>
                </a:solidFill>
                <a:latin typeface="Lato Regular"/>
                <a:cs typeface="Lato Regular"/>
              </a:rPr>
              <a:t>Proceso de alistamiento de inmuebles para Enajenación Temprana</a:t>
            </a:r>
            <a:r>
              <a:rPr lang="es-ES" dirty="0">
                <a:solidFill>
                  <a:srgbClr val="A9A8A9"/>
                </a:solidFill>
                <a:latin typeface="Lato Regular"/>
                <a:cs typeface="Lato Regular"/>
              </a:rPr>
              <a:t> </a:t>
            </a:r>
          </a:p>
          <a:p>
            <a:pPr algn="r"/>
            <a:r>
              <a:rPr lang="es-ES" dirty="0">
                <a:solidFill>
                  <a:srgbClr val="A9A8A9"/>
                </a:solidFill>
                <a:latin typeface="Lato Regular"/>
                <a:cs typeface="Lato Regular"/>
              </a:rPr>
              <a:t>– </a:t>
            </a:r>
            <a:r>
              <a:rPr lang="es-ES" sz="1200" dirty="0">
                <a:solidFill>
                  <a:srgbClr val="A9A8A9"/>
                </a:solidFill>
                <a:latin typeface="Lato Regular"/>
                <a:cs typeface="Lato Regular"/>
              </a:rPr>
              <a:t>Corte-  25 de enero 2018</a:t>
            </a:r>
          </a:p>
        </p:txBody>
      </p:sp>
      <p:sp>
        <p:nvSpPr>
          <p:cNvPr id="19" name="65 CuadroTexto">
            <a:extLst>
              <a:ext uri="{FF2B5EF4-FFF2-40B4-BE49-F238E27FC236}">
                <a16:creationId xmlns:a16="http://schemas.microsoft.com/office/drawing/2014/main" id="{2875783C-CE97-4B89-AD66-4C06D383D3BB}"/>
              </a:ext>
            </a:extLst>
          </p:cNvPr>
          <p:cNvSpPr txBox="1"/>
          <p:nvPr/>
        </p:nvSpPr>
        <p:spPr>
          <a:xfrm>
            <a:off x="1522136" y="6353331"/>
            <a:ext cx="2193229" cy="215444"/>
          </a:xfrm>
          <a:prstGeom prst="rect">
            <a:avLst/>
          </a:prstGeom>
          <a:noFill/>
        </p:spPr>
        <p:txBody>
          <a:bodyPr wrap="none" rtlCol="0">
            <a:spAutoFit/>
          </a:bodyPr>
          <a:lstStyle/>
          <a:p>
            <a:r>
              <a:rPr lang="es-CO" sz="800" dirty="0">
                <a:latin typeface="Arial Narrow" panose="020B0606020202030204" pitchFamily="34" charset="0"/>
              </a:rPr>
              <a:t>Fuente: Sociedad de Activos Especiales S.A.S. - SAE</a:t>
            </a:r>
          </a:p>
        </p:txBody>
      </p:sp>
      <p:sp>
        <p:nvSpPr>
          <p:cNvPr id="20" name="Rectángulo 19">
            <a:extLst>
              <a:ext uri="{FF2B5EF4-FFF2-40B4-BE49-F238E27FC236}">
                <a16:creationId xmlns:a16="http://schemas.microsoft.com/office/drawing/2014/main" id="{5CF51164-3AE4-4C6A-893C-697397DD530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54437651-5EFC-4735-BFB0-2DB2EE4C5FC7}"/>
              </a:ext>
            </a:extLst>
          </p:cNvPr>
          <p:cNvSpPr txBox="1"/>
          <p:nvPr/>
        </p:nvSpPr>
        <p:spPr>
          <a:xfrm>
            <a:off x="5918447" y="6520418"/>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
        <p:nvSpPr>
          <p:cNvPr id="23" name="CuadroTexto 22">
            <a:extLst>
              <a:ext uri="{FF2B5EF4-FFF2-40B4-BE49-F238E27FC236}">
                <a16:creationId xmlns:a16="http://schemas.microsoft.com/office/drawing/2014/main" id="{25987B05-2B41-48C7-9B9D-EE8FD9AC35B4}"/>
              </a:ext>
            </a:extLst>
          </p:cNvPr>
          <p:cNvSpPr txBox="1"/>
          <p:nvPr/>
        </p:nvSpPr>
        <p:spPr>
          <a:xfrm>
            <a:off x="3087662" y="1230944"/>
            <a:ext cx="6432517" cy="338554"/>
          </a:xfrm>
          <a:prstGeom prst="rect">
            <a:avLst/>
          </a:prstGeom>
          <a:noFill/>
        </p:spPr>
        <p:txBody>
          <a:bodyPr wrap="square" rtlCol="0">
            <a:spAutoFit/>
          </a:bodyPr>
          <a:lstStyle/>
          <a:p>
            <a:r>
              <a:rPr lang="es-ES" sz="1600" dirty="0">
                <a:solidFill>
                  <a:srgbClr val="A9A8A9"/>
                </a:solidFill>
                <a:latin typeface="Lato Regular"/>
                <a:cs typeface="Lato Regular"/>
              </a:rPr>
              <a:t>Consolidado de Gestión Aprobación de Fichas  Enajenación Temprana</a:t>
            </a:r>
            <a:endParaRPr lang="es-ES" sz="1200" dirty="0">
              <a:solidFill>
                <a:srgbClr val="A9A8A9"/>
              </a:solidFill>
              <a:latin typeface="Lato Regular"/>
              <a:cs typeface="Lato Regular"/>
            </a:endParaRPr>
          </a:p>
        </p:txBody>
      </p:sp>
      <p:sp>
        <p:nvSpPr>
          <p:cNvPr id="11" name="Rectángulo 10">
            <a:extLst>
              <a:ext uri="{FF2B5EF4-FFF2-40B4-BE49-F238E27FC236}">
                <a16:creationId xmlns:a16="http://schemas.microsoft.com/office/drawing/2014/main" id="{F39EC5F2-53D3-4296-BF27-7408F4ED7B7E}"/>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3FD7087C-1BA2-44AE-AFB3-5040D5C183E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DAF3FE5F-02E6-475A-A47C-FE2C615B54F4}"/>
              </a:ext>
            </a:extLst>
          </p:cNvPr>
          <p:cNvSpPr txBox="1"/>
          <p:nvPr/>
        </p:nvSpPr>
        <p:spPr>
          <a:xfrm>
            <a:off x="5270503" y="246800"/>
            <a:ext cx="6269126" cy="954107"/>
          </a:xfrm>
          <a:prstGeom prst="rect">
            <a:avLst/>
          </a:prstGeom>
          <a:noFill/>
        </p:spPr>
        <p:txBody>
          <a:bodyPr wrap="square" rtlCol="0">
            <a:spAutoFit/>
          </a:bodyPr>
          <a:lstStyle/>
          <a:p>
            <a:pPr algn="r"/>
            <a:r>
              <a:rPr lang="es-ES" sz="2800" b="1" dirty="0">
                <a:solidFill>
                  <a:schemeClr val="bg1"/>
                </a:solidFill>
              </a:rPr>
              <a:t>PROCESO DE ALISTAMIENTO ENAJENACIÓN TEMPRANA (25-01-2018)</a:t>
            </a:r>
            <a:endParaRPr lang="es-ES" sz="2800" dirty="0">
              <a:solidFill>
                <a:schemeClr val="bg1"/>
              </a:solidFill>
            </a:endParaRPr>
          </a:p>
        </p:txBody>
      </p:sp>
      <p:sp>
        <p:nvSpPr>
          <p:cNvPr id="14" name="Rectángulo 13">
            <a:extLst>
              <a:ext uri="{FF2B5EF4-FFF2-40B4-BE49-F238E27FC236}">
                <a16:creationId xmlns:a16="http://schemas.microsoft.com/office/drawing/2014/main" id="{11B4A376-F2B4-4CDB-95B4-2955363DDAF6}"/>
              </a:ext>
            </a:extLst>
          </p:cNvPr>
          <p:cNvSpPr/>
          <p:nvPr/>
        </p:nvSpPr>
        <p:spPr>
          <a:xfrm>
            <a:off x="0" y="-5303"/>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5" name="Imagen 14" descr="Fondos oscuros-01.png">
            <a:extLst>
              <a:ext uri="{FF2B5EF4-FFF2-40B4-BE49-F238E27FC236}">
                <a16:creationId xmlns:a16="http://schemas.microsoft.com/office/drawing/2014/main" id="{F7B85CB9-5DDF-4020-8E36-3771124B6F9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094" y="24428"/>
            <a:ext cx="2159678" cy="1067549"/>
          </a:xfrm>
          <a:prstGeom prst="rect">
            <a:avLst/>
          </a:prstGeom>
        </p:spPr>
      </p:pic>
      <p:sp>
        <p:nvSpPr>
          <p:cNvPr id="16" name="CuadroTexto 15">
            <a:extLst>
              <a:ext uri="{FF2B5EF4-FFF2-40B4-BE49-F238E27FC236}">
                <a16:creationId xmlns:a16="http://schemas.microsoft.com/office/drawing/2014/main" id="{C5D25E0C-A937-477D-AE75-AE2B13D96A78}"/>
              </a:ext>
            </a:extLst>
          </p:cNvPr>
          <p:cNvSpPr txBox="1"/>
          <p:nvPr/>
        </p:nvSpPr>
        <p:spPr>
          <a:xfrm>
            <a:off x="5270503" y="241497"/>
            <a:ext cx="6269126" cy="954107"/>
          </a:xfrm>
          <a:prstGeom prst="rect">
            <a:avLst/>
          </a:prstGeom>
          <a:noFill/>
        </p:spPr>
        <p:txBody>
          <a:bodyPr wrap="square" rtlCol="0">
            <a:spAutoFit/>
          </a:bodyPr>
          <a:lstStyle/>
          <a:p>
            <a:pPr algn="r"/>
            <a:r>
              <a:rPr lang="es-ES" sz="2800" b="1" dirty="0">
                <a:solidFill>
                  <a:schemeClr val="bg1"/>
                </a:solidFill>
              </a:rPr>
              <a:t>PROCESO DE ALISTAMIENTO INMUEBLES ENAJENACIÓN TEMPRANA (25-01-2018)</a:t>
            </a:r>
            <a:endParaRPr lang="es-ES" sz="2800" dirty="0">
              <a:solidFill>
                <a:schemeClr val="bg1"/>
              </a:solidFill>
            </a:endParaRPr>
          </a:p>
        </p:txBody>
      </p:sp>
      <p:sp>
        <p:nvSpPr>
          <p:cNvPr id="17" name="Rectángulo 16">
            <a:extLst>
              <a:ext uri="{FF2B5EF4-FFF2-40B4-BE49-F238E27FC236}">
                <a16:creationId xmlns:a16="http://schemas.microsoft.com/office/drawing/2014/main" id="{6B455A8B-2406-48B5-90DC-E92FB02E5979}"/>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8" name="CuadroTexto 17">
            <a:extLst>
              <a:ext uri="{FF2B5EF4-FFF2-40B4-BE49-F238E27FC236}">
                <a16:creationId xmlns:a16="http://schemas.microsoft.com/office/drawing/2014/main" id="{0AC580FC-EFBC-49B3-B009-AA05925C1119}"/>
              </a:ext>
            </a:extLst>
          </p:cNvPr>
          <p:cNvSpPr txBox="1"/>
          <p:nvPr/>
        </p:nvSpPr>
        <p:spPr>
          <a:xfrm>
            <a:off x="7662405" y="6548225"/>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pic>
        <p:nvPicPr>
          <p:cNvPr id="3" name="Imagen 2">
            <a:extLst>
              <a:ext uri="{FF2B5EF4-FFF2-40B4-BE49-F238E27FC236}">
                <a16:creationId xmlns:a16="http://schemas.microsoft.com/office/drawing/2014/main" id="{5B026047-9C9B-4048-9FF3-21A4CE343BF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63772" y="1682402"/>
            <a:ext cx="7559040" cy="1638022"/>
          </a:xfrm>
          <a:prstGeom prst="rect">
            <a:avLst/>
          </a:prstGeom>
        </p:spPr>
      </p:pic>
      <p:pic>
        <p:nvPicPr>
          <p:cNvPr id="5" name="Imagen 4">
            <a:extLst>
              <a:ext uri="{FF2B5EF4-FFF2-40B4-BE49-F238E27FC236}">
                <a16:creationId xmlns:a16="http://schemas.microsoft.com/office/drawing/2014/main" id="{AC92D03B-5346-44D6-A05B-09AECAFE6FF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7852" y="3433328"/>
            <a:ext cx="5425440" cy="2892196"/>
          </a:xfrm>
          <a:prstGeom prst="rect">
            <a:avLst/>
          </a:prstGeom>
        </p:spPr>
      </p:pic>
      <p:pic>
        <p:nvPicPr>
          <p:cNvPr id="6" name="Imagen 5">
            <a:extLst>
              <a:ext uri="{FF2B5EF4-FFF2-40B4-BE49-F238E27FC236}">
                <a16:creationId xmlns:a16="http://schemas.microsoft.com/office/drawing/2014/main" id="{F6D085DA-509D-47E7-B50B-1056A49C08E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303920" y="3433328"/>
            <a:ext cx="5234940" cy="2901452"/>
          </a:xfrm>
          <a:prstGeom prst="rect">
            <a:avLst/>
          </a:prstGeom>
        </p:spPr>
      </p:pic>
    </p:spTree>
    <p:extLst>
      <p:ext uri="{BB962C8B-B14F-4D97-AF65-F5344CB8AC3E}">
        <p14:creationId xmlns:p14="http://schemas.microsoft.com/office/powerpoint/2010/main" val="285809822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3969" y="1"/>
            <a:ext cx="2222500" cy="1213051"/>
          </a:xfrm>
          <a:prstGeom prst="rect">
            <a:avLst/>
          </a:prstGeom>
        </p:spPr>
      </p:pic>
      <p:sp>
        <p:nvSpPr>
          <p:cNvPr id="52" name="CuadroTexto 51"/>
          <p:cNvSpPr txBox="1"/>
          <p:nvPr/>
        </p:nvSpPr>
        <p:spPr>
          <a:xfrm>
            <a:off x="3715365" y="178886"/>
            <a:ext cx="6432517" cy="646331"/>
          </a:xfrm>
          <a:prstGeom prst="rect">
            <a:avLst/>
          </a:prstGeom>
          <a:noFill/>
        </p:spPr>
        <p:txBody>
          <a:bodyPr wrap="square" rtlCol="0">
            <a:spAutoFit/>
          </a:bodyPr>
          <a:lstStyle/>
          <a:p>
            <a:pPr algn="r"/>
            <a:r>
              <a:rPr lang="es-ES" sz="1600" dirty="0">
                <a:solidFill>
                  <a:srgbClr val="A9A8A9"/>
                </a:solidFill>
                <a:latin typeface="Lato Regular"/>
                <a:cs typeface="Lato Regular"/>
              </a:rPr>
              <a:t>Proceso de alistamiento de inmuebles para Enajenación Temprana</a:t>
            </a:r>
            <a:r>
              <a:rPr lang="es-ES" dirty="0">
                <a:solidFill>
                  <a:srgbClr val="A9A8A9"/>
                </a:solidFill>
                <a:latin typeface="Lato Regular"/>
                <a:cs typeface="Lato Regular"/>
              </a:rPr>
              <a:t> </a:t>
            </a:r>
          </a:p>
          <a:p>
            <a:pPr algn="r"/>
            <a:r>
              <a:rPr lang="es-ES" dirty="0">
                <a:solidFill>
                  <a:srgbClr val="A9A8A9"/>
                </a:solidFill>
                <a:latin typeface="Lato Regular"/>
                <a:cs typeface="Lato Regular"/>
              </a:rPr>
              <a:t>– </a:t>
            </a:r>
            <a:r>
              <a:rPr lang="es-ES" sz="1200" dirty="0">
                <a:solidFill>
                  <a:srgbClr val="A9A8A9"/>
                </a:solidFill>
                <a:latin typeface="Lato Regular"/>
                <a:cs typeface="Lato Regular"/>
              </a:rPr>
              <a:t>Corte-  25 de enero 2018</a:t>
            </a:r>
          </a:p>
        </p:txBody>
      </p:sp>
      <p:sp>
        <p:nvSpPr>
          <p:cNvPr id="19" name="65 CuadroTexto">
            <a:extLst>
              <a:ext uri="{FF2B5EF4-FFF2-40B4-BE49-F238E27FC236}">
                <a16:creationId xmlns:a16="http://schemas.microsoft.com/office/drawing/2014/main" id="{2875783C-CE97-4B89-AD66-4C06D383D3BB}"/>
              </a:ext>
            </a:extLst>
          </p:cNvPr>
          <p:cNvSpPr txBox="1"/>
          <p:nvPr/>
        </p:nvSpPr>
        <p:spPr>
          <a:xfrm>
            <a:off x="1522136" y="6353331"/>
            <a:ext cx="2193229" cy="215444"/>
          </a:xfrm>
          <a:prstGeom prst="rect">
            <a:avLst/>
          </a:prstGeom>
          <a:noFill/>
        </p:spPr>
        <p:txBody>
          <a:bodyPr wrap="none" rtlCol="0">
            <a:spAutoFit/>
          </a:bodyPr>
          <a:lstStyle/>
          <a:p>
            <a:r>
              <a:rPr lang="es-CO" sz="800" dirty="0">
                <a:latin typeface="Arial Narrow" panose="020B0606020202030204" pitchFamily="34" charset="0"/>
              </a:rPr>
              <a:t>Fuente: Sociedad de Activos Especiales S.A.S. - SAE</a:t>
            </a:r>
          </a:p>
        </p:txBody>
      </p:sp>
      <p:sp>
        <p:nvSpPr>
          <p:cNvPr id="20" name="Rectángulo 19">
            <a:extLst>
              <a:ext uri="{FF2B5EF4-FFF2-40B4-BE49-F238E27FC236}">
                <a16:creationId xmlns:a16="http://schemas.microsoft.com/office/drawing/2014/main" id="{5CF51164-3AE4-4C6A-893C-697397DD530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54437651-5EFC-4735-BFB0-2DB2EE4C5FC7}"/>
              </a:ext>
            </a:extLst>
          </p:cNvPr>
          <p:cNvSpPr txBox="1"/>
          <p:nvPr/>
        </p:nvSpPr>
        <p:spPr>
          <a:xfrm>
            <a:off x="5918447" y="6520418"/>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
        <p:nvSpPr>
          <p:cNvPr id="23" name="CuadroTexto 22">
            <a:extLst>
              <a:ext uri="{FF2B5EF4-FFF2-40B4-BE49-F238E27FC236}">
                <a16:creationId xmlns:a16="http://schemas.microsoft.com/office/drawing/2014/main" id="{25987B05-2B41-48C7-9B9D-EE8FD9AC35B4}"/>
              </a:ext>
            </a:extLst>
          </p:cNvPr>
          <p:cNvSpPr txBox="1"/>
          <p:nvPr/>
        </p:nvSpPr>
        <p:spPr>
          <a:xfrm>
            <a:off x="3406048" y="1100800"/>
            <a:ext cx="4704613" cy="338554"/>
          </a:xfrm>
          <a:prstGeom prst="rect">
            <a:avLst/>
          </a:prstGeom>
          <a:noFill/>
        </p:spPr>
        <p:txBody>
          <a:bodyPr wrap="square" rtlCol="0">
            <a:spAutoFit/>
          </a:bodyPr>
          <a:lstStyle/>
          <a:p>
            <a:pPr algn="r"/>
            <a:r>
              <a:rPr lang="es-ES" sz="1600" dirty="0">
                <a:latin typeface="Lato Regular"/>
                <a:cs typeface="Lato Regular"/>
              </a:rPr>
              <a:t>Gestión Fichas de Enajenación Temprana</a:t>
            </a:r>
            <a:endParaRPr lang="es-ES" sz="1200" dirty="0">
              <a:latin typeface="Lato Regular"/>
              <a:cs typeface="Lato Regular"/>
            </a:endParaRPr>
          </a:p>
        </p:txBody>
      </p:sp>
      <p:sp>
        <p:nvSpPr>
          <p:cNvPr id="8" name="CuadroTexto 7">
            <a:extLst>
              <a:ext uri="{FF2B5EF4-FFF2-40B4-BE49-F238E27FC236}">
                <a16:creationId xmlns:a16="http://schemas.microsoft.com/office/drawing/2014/main" id="{80F25C2F-87B2-4FB6-9056-F28EC16BEF1A}"/>
              </a:ext>
            </a:extLst>
          </p:cNvPr>
          <p:cNvSpPr txBox="1"/>
          <p:nvPr/>
        </p:nvSpPr>
        <p:spPr>
          <a:xfrm>
            <a:off x="2007079" y="1507686"/>
            <a:ext cx="8140803" cy="4708981"/>
          </a:xfrm>
          <a:prstGeom prst="rect">
            <a:avLst/>
          </a:prstGeom>
          <a:noFill/>
        </p:spPr>
        <p:txBody>
          <a:bodyPr wrap="square" rtlCol="0">
            <a:spAutoFit/>
          </a:bodyPr>
          <a:lstStyle/>
          <a:p>
            <a:pPr marL="285750" indent="-285750" algn="just">
              <a:buFont typeface="Arial" panose="020B0604020202020204" pitchFamily="34" charset="0"/>
              <a:buChar char="•"/>
            </a:pPr>
            <a:r>
              <a:rPr lang="es-ES" sz="1600" dirty="0">
                <a:latin typeface="Lato Regular"/>
                <a:cs typeface="Lato Regular"/>
              </a:rPr>
              <a:t>Se hizo necesario rediseñar cada una de las fichas existentes a fin de que presentaran una información adicional a la que contenían inicialmente y se realizo un diseño mas comprensible. </a:t>
            </a:r>
          </a:p>
          <a:p>
            <a:pPr marL="285750" indent="-285750" algn="just">
              <a:buFont typeface="Arial" panose="020B0604020202020204" pitchFamily="34" charset="0"/>
              <a:buChar char="•"/>
            </a:pPr>
            <a:endParaRPr lang="es-ES" sz="1600" dirty="0">
              <a:latin typeface="Lato Regular"/>
              <a:cs typeface="Lato Regular"/>
            </a:endParaRPr>
          </a:p>
          <a:p>
            <a:pPr marL="285750" indent="-285750" algn="just">
              <a:buFont typeface="Arial" panose="020B0604020202020204" pitchFamily="34" charset="0"/>
              <a:buChar char="•"/>
            </a:pPr>
            <a:r>
              <a:rPr lang="es-ES" sz="1600" dirty="0">
                <a:latin typeface="Lato Regular"/>
                <a:cs typeface="Lato Regular"/>
              </a:rPr>
              <a:t>La formula matemática a aplicar para la causal 4 Costo- Beneficio, fue reformulada en varias oportunidades, hoy día incluye las observaciones dadas por los representantes que conforman el comité tripartita o externo.</a:t>
            </a:r>
          </a:p>
          <a:p>
            <a:pPr marL="285750" indent="-285750" algn="just">
              <a:buFont typeface="Arial" panose="020B0604020202020204" pitchFamily="34" charset="0"/>
              <a:buChar char="•"/>
            </a:pPr>
            <a:endParaRPr lang="es-ES" sz="1600" dirty="0">
              <a:latin typeface="Lato Regular"/>
              <a:cs typeface="Lato Regular"/>
            </a:endParaRPr>
          </a:p>
          <a:p>
            <a:pPr marL="285750" indent="-285750" algn="just">
              <a:buFont typeface="Arial" panose="020B0604020202020204" pitchFamily="34" charset="0"/>
              <a:buChar char="•"/>
            </a:pPr>
            <a:r>
              <a:rPr lang="es-ES" sz="1600" dirty="0">
                <a:latin typeface="Lato Regular"/>
                <a:cs typeface="Lato Regular"/>
              </a:rPr>
              <a:t>La ficha correspondiente a la causal 4 Costo-Beneficio, por efecto de la aplicación de la formula de calculo, se dividió en dos (2) fichas, en una de ellas denominada Formato A se realice el calculo de la formula para </a:t>
            </a:r>
            <a:r>
              <a:rPr lang="es-ES" sz="1600" b="1" i="1" u="sng" dirty="0">
                <a:latin typeface="Lato Regular"/>
                <a:cs typeface="Lato Regular"/>
              </a:rPr>
              <a:t>Bienes que no han sido o que en algún momento fueron productivos, pero actualmente no son productivos</a:t>
            </a:r>
            <a:r>
              <a:rPr lang="es-ES" sz="1600" i="1" u="sng" dirty="0">
                <a:latin typeface="Lato Regular"/>
                <a:cs typeface="Lato Regular"/>
              </a:rPr>
              <a:t> </a:t>
            </a:r>
            <a:r>
              <a:rPr lang="es-ES" sz="1600" dirty="0">
                <a:latin typeface="Lato Regular"/>
                <a:cs typeface="Lato Regular"/>
              </a:rPr>
              <a:t>y en el Formato B, para los </a:t>
            </a:r>
            <a:r>
              <a:rPr lang="es-ES" sz="1600" b="1" i="1" u="sng" dirty="0">
                <a:latin typeface="Lato Regular"/>
                <a:cs typeface="Lato Regular"/>
              </a:rPr>
              <a:t>Bienes que actualmente son productivos</a:t>
            </a:r>
            <a:r>
              <a:rPr lang="es-ES" sz="1600" i="1" dirty="0">
                <a:latin typeface="Lato Regular"/>
                <a:cs typeface="Lato Regular"/>
              </a:rPr>
              <a:t>.</a:t>
            </a:r>
          </a:p>
          <a:p>
            <a:pPr marL="285750" indent="-285750" algn="just">
              <a:buFont typeface="Arial" panose="020B0604020202020204" pitchFamily="34" charset="0"/>
              <a:buChar char="•"/>
            </a:pPr>
            <a:endParaRPr lang="es-ES" sz="1600" i="1" dirty="0">
              <a:latin typeface="Lato Regular"/>
              <a:cs typeface="Lato Regular"/>
            </a:endParaRPr>
          </a:p>
          <a:p>
            <a:pPr marL="285750" indent="-285750" algn="just">
              <a:buFont typeface="Arial" panose="020B0604020202020204" pitchFamily="34" charset="0"/>
              <a:buChar char="•"/>
            </a:pPr>
            <a:r>
              <a:rPr lang="es-ES" sz="1600" dirty="0">
                <a:latin typeface="Lato Regular"/>
                <a:cs typeface="Lato Regular"/>
              </a:rPr>
              <a:t>Cada una de las fichas ha sido diseñada y formulada de tal manera que al insertar un solo dato (FMI), esta sea cargada o alimentada automáticamente con la información correspondiente al inmueble, la cual se encontrará en una base de datos exclusiva para esta gestión.</a:t>
            </a:r>
          </a:p>
          <a:p>
            <a:pPr algn="r"/>
            <a:endParaRPr lang="es-ES" sz="1200" i="1" dirty="0">
              <a:latin typeface="Lato Regular"/>
              <a:cs typeface="Lato Regular"/>
            </a:endParaRPr>
          </a:p>
        </p:txBody>
      </p:sp>
      <p:sp>
        <p:nvSpPr>
          <p:cNvPr id="9" name="Rectángulo 8">
            <a:extLst>
              <a:ext uri="{FF2B5EF4-FFF2-40B4-BE49-F238E27FC236}">
                <a16:creationId xmlns:a16="http://schemas.microsoft.com/office/drawing/2014/main" id="{DA6547D2-8A67-41A6-B59B-AB242E7061B6}"/>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a:extLst>
              <a:ext uri="{FF2B5EF4-FFF2-40B4-BE49-F238E27FC236}">
                <a16:creationId xmlns:a16="http://schemas.microsoft.com/office/drawing/2014/main" id="{4E2662E2-876C-43B6-BDC9-43EE12C5E36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1" name="CuadroTexto 10">
            <a:extLst>
              <a:ext uri="{FF2B5EF4-FFF2-40B4-BE49-F238E27FC236}">
                <a16:creationId xmlns:a16="http://schemas.microsoft.com/office/drawing/2014/main" id="{F092159D-032C-4E8C-A0A0-BC8FEA22FA6D}"/>
              </a:ext>
            </a:extLst>
          </p:cNvPr>
          <p:cNvSpPr txBox="1"/>
          <p:nvPr/>
        </p:nvSpPr>
        <p:spPr>
          <a:xfrm>
            <a:off x="5270503" y="246800"/>
            <a:ext cx="6269126" cy="954107"/>
          </a:xfrm>
          <a:prstGeom prst="rect">
            <a:avLst/>
          </a:prstGeom>
          <a:noFill/>
        </p:spPr>
        <p:txBody>
          <a:bodyPr wrap="square" rtlCol="0">
            <a:spAutoFit/>
          </a:bodyPr>
          <a:lstStyle/>
          <a:p>
            <a:pPr algn="r"/>
            <a:r>
              <a:rPr lang="es-ES" sz="2800" b="1" dirty="0">
                <a:solidFill>
                  <a:schemeClr val="bg1"/>
                </a:solidFill>
              </a:rPr>
              <a:t>PROCESO DE ALISTAMIENTO INMUEBLES ENAJENACIÓN TEMPRANA (25-01-2018)</a:t>
            </a:r>
            <a:endParaRPr lang="es-ES" sz="2800" dirty="0">
              <a:solidFill>
                <a:schemeClr val="bg1"/>
              </a:solidFill>
            </a:endParaRPr>
          </a:p>
        </p:txBody>
      </p:sp>
      <p:sp>
        <p:nvSpPr>
          <p:cNvPr id="12" name="Rectángulo 11">
            <a:extLst>
              <a:ext uri="{FF2B5EF4-FFF2-40B4-BE49-F238E27FC236}">
                <a16:creationId xmlns:a16="http://schemas.microsoft.com/office/drawing/2014/main" id="{0496F47B-5785-41DB-A78C-3B74CD03D66C}"/>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641C472A-8869-450A-9F41-7DA02D9B08D3}"/>
              </a:ext>
            </a:extLst>
          </p:cNvPr>
          <p:cNvSpPr txBox="1"/>
          <p:nvPr/>
        </p:nvSpPr>
        <p:spPr>
          <a:xfrm>
            <a:off x="7662405" y="6548225"/>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Tree>
    <p:extLst>
      <p:ext uri="{BB962C8B-B14F-4D97-AF65-F5344CB8AC3E}">
        <p14:creationId xmlns:p14="http://schemas.microsoft.com/office/powerpoint/2010/main" val="317200362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3969" y="1"/>
            <a:ext cx="2222500" cy="1213051"/>
          </a:xfrm>
          <a:prstGeom prst="rect">
            <a:avLst/>
          </a:prstGeom>
        </p:spPr>
      </p:pic>
      <p:sp>
        <p:nvSpPr>
          <p:cNvPr id="52" name="CuadroTexto 51"/>
          <p:cNvSpPr txBox="1"/>
          <p:nvPr/>
        </p:nvSpPr>
        <p:spPr>
          <a:xfrm>
            <a:off x="3715365" y="178886"/>
            <a:ext cx="6432517" cy="646331"/>
          </a:xfrm>
          <a:prstGeom prst="rect">
            <a:avLst/>
          </a:prstGeom>
          <a:noFill/>
        </p:spPr>
        <p:txBody>
          <a:bodyPr wrap="square" rtlCol="0">
            <a:spAutoFit/>
          </a:bodyPr>
          <a:lstStyle/>
          <a:p>
            <a:pPr algn="r"/>
            <a:r>
              <a:rPr lang="es-ES" sz="1600" dirty="0">
                <a:solidFill>
                  <a:srgbClr val="A9A8A9"/>
                </a:solidFill>
                <a:latin typeface="Lato Regular"/>
                <a:cs typeface="Lato Regular"/>
              </a:rPr>
              <a:t>Proceso de alistamiento de inmuebles para Enajenación Temprana</a:t>
            </a:r>
            <a:r>
              <a:rPr lang="es-ES" dirty="0">
                <a:solidFill>
                  <a:srgbClr val="A9A8A9"/>
                </a:solidFill>
                <a:latin typeface="Lato Regular"/>
                <a:cs typeface="Lato Regular"/>
              </a:rPr>
              <a:t> </a:t>
            </a:r>
          </a:p>
          <a:p>
            <a:pPr algn="r"/>
            <a:r>
              <a:rPr lang="es-ES" dirty="0">
                <a:solidFill>
                  <a:srgbClr val="A9A8A9"/>
                </a:solidFill>
                <a:latin typeface="Lato Regular"/>
                <a:cs typeface="Lato Regular"/>
              </a:rPr>
              <a:t>– </a:t>
            </a:r>
            <a:r>
              <a:rPr lang="es-ES" sz="1200" dirty="0">
                <a:solidFill>
                  <a:srgbClr val="A9A8A9"/>
                </a:solidFill>
                <a:latin typeface="Lato Regular"/>
                <a:cs typeface="Lato Regular"/>
              </a:rPr>
              <a:t>Corte-  25 de enero 2018</a:t>
            </a:r>
          </a:p>
        </p:txBody>
      </p:sp>
      <p:sp>
        <p:nvSpPr>
          <p:cNvPr id="19" name="65 CuadroTexto">
            <a:extLst>
              <a:ext uri="{FF2B5EF4-FFF2-40B4-BE49-F238E27FC236}">
                <a16:creationId xmlns:a16="http://schemas.microsoft.com/office/drawing/2014/main" id="{2875783C-CE97-4B89-AD66-4C06D383D3BB}"/>
              </a:ext>
            </a:extLst>
          </p:cNvPr>
          <p:cNvSpPr txBox="1"/>
          <p:nvPr/>
        </p:nvSpPr>
        <p:spPr>
          <a:xfrm>
            <a:off x="1522136" y="6353331"/>
            <a:ext cx="2193229" cy="215444"/>
          </a:xfrm>
          <a:prstGeom prst="rect">
            <a:avLst/>
          </a:prstGeom>
          <a:noFill/>
        </p:spPr>
        <p:txBody>
          <a:bodyPr wrap="none" rtlCol="0">
            <a:spAutoFit/>
          </a:bodyPr>
          <a:lstStyle/>
          <a:p>
            <a:r>
              <a:rPr lang="es-CO" sz="800" dirty="0">
                <a:latin typeface="Arial Narrow" panose="020B0606020202030204" pitchFamily="34" charset="0"/>
              </a:rPr>
              <a:t>Fuente: Sociedad de Activos Especiales S.A.S. - SAE</a:t>
            </a:r>
          </a:p>
        </p:txBody>
      </p:sp>
      <p:sp>
        <p:nvSpPr>
          <p:cNvPr id="20" name="Rectángulo 19">
            <a:extLst>
              <a:ext uri="{FF2B5EF4-FFF2-40B4-BE49-F238E27FC236}">
                <a16:creationId xmlns:a16="http://schemas.microsoft.com/office/drawing/2014/main" id="{5CF51164-3AE4-4C6A-893C-697397DD530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54437651-5EFC-4735-BFB0-2DB2EE4C5FC7}"/>
              </a:ext>
            </a:extLst>
          </p:cNvPr>
          <p:cNvSpPr txBox="1"/>
          <p:nvPr/>
        </p:nvSpPr>
        <p:spPr>
          <a:xfrm>
            <a:off x="5918447" y="6520418"/>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
        <p:nvSpPr>
          <p:cNvPr id="23" name="CuadroTexto 22">
            <a:extLst>
              <a:ext uri="{FF2B5EF4-FFF2-40B4-BE49-F238E27FC236}">
                <a16:creationId xmlns:a16="http://schemas.microsoft.com/office/drawing/2014/main" id="{25987B05-2B41-48C7-9B9D-EE8FD9AC35B4}"/>
              </a:ext>
            </a:extLst>
          </p:cNvPr>
          <p:cNvSpPr txBox="1"/>
          <p:nvPr/>
        </p:nvSpPr>
        <p:spPr>
          <a:xfrm>
            <a:off x="3766469" y="1233134"/>
            <a:ext cx="4704613" cy="338554"/>
          </a:xfrm>
          <a:prstGeom prst="rect">
            <a:avLst/>
          </a:prstGeom>
          <a:noFill/>
        </p:spPr>
        <p:txBody>
          <a:bodyPr wrap="square" rtlCol="0">
            <a:spAutoFit/>
          </a:bodyPr>
          <a:lstStyle/>
          <a:p>
            <a:pPr algn="r"/>
            <a:r>
              <a:rPr lang="es-ES" sz="1600" dirty="0">
                <a:latin typeface="Lato Regular"/>
                <a:cs typeface="Lato Regular"/>
              </a:rPr>
              <a:t>Consolidado de Gestión de Enajenación Temprana</a:t>
            </a:r>
            <a:endParaRPr lang="es-ES" sz="1200" dirty="0">
              <a:latin typeface="Lato Regular"/>
              <a:cs typeface="Lato Regular"/>
            </a:endParaRPr>
          </a:p>
        </p:txBody>
      </p:sp>
      <p:sp>
        <p:nvSpPr>
          <p:cNvPr id="8" name="CuadroTexto 7">
            <a:extLst>
              <a:ext uri="{FF2B5EF4-FFF2-40B4-BE49-F238E27FC236}">
                <a16:creationId xmlns:a16="http://schemas.microsoft.com/office/drawing/2014/main" id="{38B0699A-32F9-4C04-A505-225BB786F417}"/>
              </a:ext>
            </a:extLst>
          </p:cNvPr>
          <p:cNvSpPr txBox="1"/>
          <p:nvPr/>
        </p:nvSpPr>
        <p:spPr>
          <a:xfrm>
            <a:off x="2076091" y="1536422"/>
            <a:ext cx="8071790" cy="2246769"/>
          </a:xfrm>
          <a:prstGeom prst="rect">
            <a:avLst/>
          </a:prstGeom>
          <a:noFill/>
        </p:spPr>
        <p:txBody>
          <a:bodyPr wrap="square" rtlCol="0">
            <a:spAutoFit/>
          </a:bodyPr>
          <a:lstStyle/>
          <a:p>
            <a:pPr marL="285750" indent="-285750" algn="just">
              <a:buFont typeface="Arial" panose="020B0604020202020204" pitchFamily="34" charset="0"/>
              <a:buChar char="•"/>
            </a:pPr>
            <a:r>
              <a:rPr lang="es-ES" sz="1600" dirty="0">
                <a:latin typeface="Lato Regular"/>
                <a:cs typeface="Lato Regular"/>
              </a:rPr>
              <a:t>Las fichas correspondientes a la causal 4 Costo- Beneficio, además de ser cargada o alimentada con la información del inmueble, realizara el calculo de la formula matemática establecida, proyectando un resultado de manera automática que indicará en primera instancia la decisión a tomar respecto de enajenar o no el bien.</a:t>
            </a:r>
          </a:p>
          <a:p>
            <a:pPr marL="285750" indent="-285750">
              <a:buFont typeface="Arial" panose="020B0604020202020204" pitchFamily="34" charset="0"/>
              <a:buChar char="•"/>
            </a:pPr>
            <a:endParaRPr lang="es-ES" sz="1600" dirty="0">
              <a:latin typeface="Lato Regular"/>
              <a:cs typeface="Lato Regular"/>
            </a:endParaRPr>
          </a:p>
          <a:p>
            <a:pPr marL="285750" indent="-285750" algn="just">
              <a:buFont typeface="Arial" panose="020B0604020202020204" pitchFamily="34" charset="0"/>
              <a:buChar char="•"/>
            </a:pPr>
            <a:r>
              <a:rPr lang="es-ES" sz="1600" dirty="0">
                <a:latin typeface="Lato Regular"/>
                <a:cs typeface="Lato Regular"/>
              </a:rPr>
              <a:t>Para el desarrollo de esta funcionabilidad en las fichas, se desarrolló paralelamente la arquitectura de una base de datos que contenga la información necesaria para el diligenciamiento y calculo correspondiente. </a:t>
            </a:r>
            <a:endParaRPr lang="es-ES" sz="1600" i="1" dirty="0">
              <a:latin typeface="Lato Regular"/>
              <a:cs typeface="Lato Regular"/>
            </a:endParaRPr>
          </a:p>
          <a:p>
            <a:pPr algn="r"/>
            <a:endParaRPr lang="es-ES" sz="1200" i="1" dirty="0">
              <a:latin typeface="Lato Regular"/>
              <a:cs typeface="Lato Regular"/>
            </a:endParaRPr>
          </a:p>
        </p:txBody>
      </p:sp>
      <p:sp>
        <p:nvSpPr>
          <p:cNvPr id="9" name="Rectángulo 8">
            <a:extLst>
              <a:ext uri="{FF2B5EF4-FFF2-40B4-BE49-F238E27FC236}">
                <a16:creationId xmlns:a16="http://schemas.microsoft.com/office/drawing/2014/main" id="{71FB0A45-9904-46C4-8AD8-FF01FB616AAE}"/>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a:extLst>
              <a:ext uri="{FF2B5EF4-FFF2-40B4-BE49-F238E27FC236}">
                <a16:creationId xmlns:a16="http://schemas.microsoft.com/office/drawing/2014/main" id="{D923EA51-9819-4608-BDF0-43853A05C54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1" name="CuadroTexto 10">
            <a:extLst>
              <a:ext uri="{FF2B5EF4-FFF2-40B4-BE49-F238E27FC236}">
                <a16:creationId xmlns:a16="http://schemas.microsoft.com/office/drawing/2014/main" id="{ECF40949-AF51-4861-B7E8-7066A8506209}"/>
              </a:ext>
            </a:extLst>
          </p:cNvPr>
          <p:cNvSpPr txBox="1"/>
          <p:nvPr/>
        </p:nvSpPr>
        <p:spPr>
          <a:xfrm>
            <a:off x="5270503" y="246800"/>
            <a:ext cx="6269126" cy="954107"/>
          </a:xfrm>
          <a:prstGeom prst="rect">
            <a:avLst/>
          </a:prstGeom>
          <a:noFill/>
        </p:spPr>
        <p:txBody>
          <a:bodyPr wrap="square" rtlCol="0">
            <a:spAutoFit/>
          </a:bodyPr>
          <a:lstStyle/>
          <a:p>
            <a:pPr algn="r"/>
            <a:r>
              <a:rPr lang="es-ES" sz="2800" b="1" dirty="0">
                <a:solidFill>
                  <a:schemeClr val="bg1"/>
                </a:solidFill>
              </a:rPr>
              <a:t>PROCESO DE ALISTAMIENTO INMUEBLES ENAJENACIÓN TEMPRANA (25-01-2018)</a:t>
            </a:r>
            <a:endParaRPr lang="es-ES" sz="2800" dirty="0">
              <a:solidFill>
                <a:schemeClr val="bg1"/>
              </a:solidFill>
            </a:endParaRPr>
          </a:p>
        </p:txBody>
      </p:sp>
      <p:sp>
        <p:nvSpPr>
          <p:cNvPr id="12" name="Rectángulo 11">
            <a:extLst>
              <a:ext uri="{FF2B5EF4-FFF2-40B4-BE49-F238E27FC236}">
                <a16:creationId xmlns:a16="http://schemas.microsoft.com/office/drawing/2014/main" id="{65546179-FF77-44D9-8B7A-F8B6AA42CEAC}"/>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24042524-3713-49AB-AFC1-C51C6E7FF185}"/>
              </a:ext>
            </a:extLst>
          </p:cNvPr>
          <p:cNvSpPr txBox="1"/>
          <p:nvPr/>
        </p:nvSpPr>
        <p:spPr>
          <a:xfrm>
            <a:off x="7662405" y="6548225"/>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Tree>
    <p:extLst>
      <p:ext uri="{BB962C8B-B14F-4D97-AF65-F5344CB8AC3E}">
        <p14:creationId xmlns:p14="http://schemas.microsoft.com/office/powerpoint/2010/main" val="287127072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3969" y="1"/>
            <a:ext cx="2222500" cy="1213051"/>
          </a:xfrm>
          <a:prstGeom prst="rect">
            <a:avLst/>
          </a:prstGeom>
        </p:spPr>
      </p:pic>
      <p:sp>
        <p:nvSpPr>
          <p:cNvPr id="52" name="CuadroTexto 51"/>
          <p:cNvSpPr txBox="1"/>
          <p:nvPr/>
        </p:nvSpPr>
        <p:spPr>
          <a:xfrm>
            <a:off x="3870359" y="218824"/>
            <a:ext cx="6432517" cy="646331"/>
          </a:xfrm>
          <a:prstGeom prst="rect">
            <a:avLst/>
          </a:prstGeom>
          <a:noFill/>
        </p:spPr>
        <p:txBody>
          <a:bodyPr wrap="square" rtlCol="0">
            <a:spAutoFit/>
          </a:bodyPr>
          <a:lstStyle/>
          <a:p>
            <a:pPr algn="r"/>
            <a:r>
              <a:rPr lang="es-ES" sz="1600" dirty="0">
                <a:solidFill>
                  <a:srgbClr val="A9A8A9"/>
                </a:solidFill>
                <a:latin typeface="Lato Regular"/>
                <a:cs typeface="Lato Regular"/>
              </a:rPr>
              <a:t>Proceso de alistamiento de inmuebles para Enajenación Temprana</a:t>
            </a:r>
            <a:r>
              <a:rPr lang="es-ES" dirty="0">
                <a:solidFill>
                  <a:srgbClr val="A9A8A9"/>
                </a:solidFill>
                <a:latin typeface="Lato Regular"/>
                <a:cs typeface="Lato Regular"/>
              </a:rPr>
              <a:t> </a:t>
            </a:r>
          </a:p>
          <a:p>
            <a:pPr algn="r"/>
            <a:r>
              <a:rPr lang="es-ES" dirty="0">
                <a:solidFill>
                  <a:srgbClr val="A9A8A9"/>
                </a:solidFill>
                <a:latin typeface="Lato Regular"/>
                <a:cs typeface="Lato Regular"/>
              </a:rPr>
              <a:t>– </a:t>
            </a:r>
            <a:r>
              <a:rPr lang="es-ES" sz="1200" dirty="0">
                <a:solidFill>
                  <a:srgbClr val="A9A8A9"/>
                </a:solidFill>
                <a:latin typeface="Lato Regular"/>
                <a:cs typeface="Lato Regular"/>
              </a:rPr>
              <a:t>Corte-  25 de enero 2018</a:t>
            </a:r>
          </a:p>
        </p:txBody>
      </p:sp>
      <p:sp>
        <p:nvSpPr>
          <p:cNvPr id="19" name="65 CuadroTexto">
            <a:extLst>
              <a:ext uri="{FF2B5EF4-FFF2-40B4-BE49-F238E27FC236}">
                <a16:creationId xmlns:a16="http://schemas.microsoft.com/office/drawing/2014/main" id="{2875783C-CE97-4B89-AD66-4C06D383D3BB}"/>
              </a:ext>
            </a:extLst>
          </p:cNvPr>
          <p:cNvSpPr txBox="1"/>
          <p:nvPr/>
        </p:nvSpPr>
        <p:spPr>
          <a:xfrm>
            <a:off x="1522136" y="6353331"/>
            <a:ext cx="2193229" cy="215444"/>
          </a:xfrm>
          <a:prstGeom prst="rect">
            <a:avLst/>
          </a:prstGeom>
          <a:noFill/>
        </p:spPr>
        <p:txBody>
          <a:bodyPr wrap="none" rtlCol="0">
            <a:spAutoFit/>
          </a:bodyPr>
          <a:lstStyle/>
          <a:p>
            <a:r>
              <a:rPr lang="es-CO" sz="800" dirty="0">
                <a:latin typeface="Arial Narrow" panose="020B0606020202030204" pitchFamily="34" charset="0"/>
              </a:rPr>
              <a:t>Fuente: Sociedad de Activos Especiales S.A.S. - SAE</a:t>
            </a:r>
          </a:p>
        </p:txBody>
      </p:sp>
      <p:sp>
        <p:nvSpPr>
          <p:cNvPr id="20" name="Rectángulo 19">
            <a:extLst>
              <a:ext uri="{FF2B5EF4-FFF2-40B4-BE49-F238E27FC236}">
                <a16:creationId xmlns:a16="http://schemas.microsoft.com/office/drawing/2014/main" id="{5CF51164-3AE4-4C6A-893C-697397DD530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54437651-5EFC-4735-BFB0-2DB2EE4C5FC7}"/>
              </a:ext>
            </a:extLst>
          </p:cNvPr>
          <p:cNvSpPr txBox="1"/>
          <p:nvPr/>
        </p:nvSpPr>
        <p:spPr>
          <a:xfrm>
            <a:off x="5918447" y="6520418"/>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
        <p:nvSpPr>
          <p:cNvPr id="23" name="CuadroTexto 22">
            <a:extLst>
              <a:ext uri="{FF2B5EF4-FFF2-40B4-BE49-F238E27FC236}">
                <a16:creationId xmlns:a16="http://schemas.microsoft.com/office/drawing/2014/main" id="{25987B05-2B41-48C7-9B9D-EE8FD9AC35B4}"/>
              </a:ext>
            </a:extLst>
          </p:cNvPr>
          <p:cNvSpPr txBox="1"/>
          <p:nvPr/>
        </p:nvSpPr>
        <p:spPr>
          <a:xfrm>
            <a:off x="3934929" y="1153532"/>
            <a:ext cx="6303375" cy="338554"/>
          </a:xfrm>
          <a:prstGeom prst="rect">
            <a:avLst/>
          </a:prstGeom>
          <a:noFill/>
        </p:spPr>
        <p:txBody>
          <a:bodyPr wrap="square" rtlCol="0">
            <a:spAutoFit/>
          </a:bodyPr>
          <a:lstStyle/>
          <a:p>
            <a:pPr algn="r"/>
            <a:r>
              <a:rPr lang="es-ES" sz="1600" dirty="0">
                <a:solidFill>
                  <a:srgbClr val="A9A8A9"/>
                </a:solidFill>
                <a:latin typeface="Lato Regular"/>
                <a:cs typeface="Lato Regular"/>
              </a:rPr>
              <a:t>Ficha Causal </a:t>
            </a:r>
            <a:r>
              <a:rPr lang="es-ES" sz="1600" dirty="0" err="1">
                <a:solidFill>
                  <a:srgbClr val="A9A8A9"/>
                </a:solidFill>
                <a:latin typeface="Lato Regular"/>
                <a:cs typeface="Lato Regular"/>
              </a:rPr>
              <a:t>N°</a:t>
            </a:r>
            <a:r>
              <a:rPr lang="es-ES" sz="1600" dirty="0">
                <a:solidFill>
                  <a:srgbClr val="A9A8A9"/>
                </a:solidFill>
                <a:latin typeface="Lato Regular"/>
                <a:cs typeface="Lato Regular"/>
              </a:rPr>
              <a:t> 1 Sea Necesario u Obligatorio Dada su Naturaleza</a:t>
            </a:r>
            <a:endParaRPr lang="es-ES" sz="1200" dirty="0">
              <a:solidFill>
                <a:srgbClr val="A9A8A9"/>
              </a:solidFill>
              <a:latin typeface="Lato Regular"/>
              <a:cs typeface="Lato Regular"/>
            </a:endParaRPr>
          </a:p>
        </p:txBody>
      </p:sp>
      <p:pic>
        <p:nvPicPr>
          <p:cNvPr id="2" name="Imagen 1">
            <a:extLst>
              <a:ext uri="{FF2B5EF4-FFF2-40B4-BE49-F238E27FC236}">
                <a16:creationId xmlns:a16="http://schemas.microsoft.com/office/drawing/2014/main" id="{F7A19697-B801-4B47-A50A-9F841024389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74166" y="1489983"/>
            <a:ext cx="4321834" cy="4832504"/>
          </a:xfrm>
          <a:prstGeom prst="rect">
            <a:avLst/>
          </a:prstGeom>
        </p:spPr>
      </p:pic>
      <p:pic>
        <p:nvPicPr>
          <p:cNvPr id="3" name="Imagen 2">
            <a:extLst>
              <a:ext uri="{FF2B5EF4-FFF2-40B4-BE49-F238E27FC236}">
                <a16:creationId xmlns:a16="http://schemas.microsoft.com/office/drawing/2014/main" id="{6A68C035-2F4F-4FB9-82F6-27ED2B70231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44901" y="1621410"/>
            <a:ext cx="4057974" cy="2933338"/>
          </a:xfrm>
          <a:prstGeom prst="rect">
            <a:avLst/>
          </a:prstGeom>
        </p:spPr>
      </p:pic>
      <p:sp>
        <p:nvSpPr>
          <p:cNvPr id="13" name="Rectángulo 12">
            <a:extLst>
              <a:ext uri="{FF2B5EF4-FFF2-40B4-BE49-F238E27FC236}">
                <a16:creationId xmlns:a16="http://schemas.microsoft.com/office/drawing/2014/main" id="{6369BA97-2D21-4511-9FD8-445B69C702B0}"/>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a:extLst>
              <a:ext uri="{FF2B5EF4-FFF2-40B4-BE49-F238E27FC236}">
                <a16:creationId xmlns:a16="http://schemas.microsoft.com/office/drawing/2014/main" id="{A8F49F51-3F2F-4DD4-B9DF-A62BC68C0B3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5" name="CuadroTexto 14">
            <a:extLst>
              <a:ext uri="{FF2B5EF4-FFF2-40B4-BE49-F238E27FC236}">
                <a16:creationId xmlns:a16="http://schemas.microsoft.com/office/drawing/2014/main" id="{5B5E44A8-9966-42FD-AED8-A82624B02603}"/>
              </a:ext>
            </a:extLst>
          </p:cNvPr>
          <p:cNvSpPr txBox="1"/>
          <p:nvPr/>
        </p:nvSpPr>
        <p:spPr>
          <a:xfrm>
            <a:off x="5270503" y="246800"/>
            <a:ext cx="6269126" cy="954107"/>
          </a:xfrm>
          <a:prstGeom prst="rect">
            <a:avLst/>
          </a:prstGeom>
          <a:noFill/>
        </p:spPr>
        <p:txBody>
          <a:bodyPr wrap="square" rtlCol="0">
            <a:spAutoFit/>
          </a:bodyPr>
          <a:lstStyle/>
          <a:p>
            <a:pPr algn="r"/>
            <a:r>
              <a:rPr lang="es-ES" sz="2800" b="1" dirty="0">
                <a:solidFill>
                  <a:schemeClr val="bg1"/>
                </a:solidFill>
              </a:rPr>
              <a:t>PROCESO DE ALISTAMIENTO INMUEBLES ENAJENACIÓN TEMPRANA (25-01-2018)</a:t>
            </a:r>
            <a:endParaRPr lang="es-ES" sz="2800" dirty="0">
              <a:solidFill>
                <a:schemeClr val="bg1"/>
              </a:solidFill>
            </a:endParaRPr>
          </a:p>
        </p:txBody>
      </p:sp>
      <p:sp>
        <p:nvSpPr>
          <p:cNvPr id="16" name="Rectángulo 15">
            <a:extLst>
              <a:ext uri="{FF2B5EF4-FFF2-40B4-BE49-F238E27FC236}">
                <a16:creationId xmlns:a16="http://schemas.microsoft.com/office/drawing/2014/main" id="{54F0AB73-3C7C-479E-B99C-456EDE5D97A8}"/>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7" name="CuadroTexto 16">
            <a:extLst>
              <a:ext uri="{FF2B5EF4-FFF2-40B4-BE49-F238E27FC236}">
                <a16:creationId xmlns:a16="http://schemas.microsoft.com/office/drawing/2014/main" id="{F81608AF-26C0-45AE-A544-E1BA60B86542}"/>
              </a:ext>
            </a:extLst>
          </p:cNvPr>
          <p:cNvSpPr txBox="1"/>
          <p:nvPr/>
        </p:nvSpPr>
        <p:spPr>
          <a:xfrm>
            <a:off x="7662405" y="6548225"/>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Tree>
    <p:extLst>
      <p:ext uri="{BB962C8B-B14F-4D97-AF65-F5344CB8AC3E}">
        <p14:creationId xmlns:p14="http://schemas.microsoft.com/office/powerpoint/2010/main" val="272334548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3969" y="1"/>
            <a:ext cx="2222500" cy="1213051"/>
          </a:xfrm>
          <a:prstGeom prst="rect">
            <a:avLst/>
          </a:prstGeom>
        </p:spPr>
      </p:pic>
      <p:sp>
        <p:nvSpPr>
          <p:cNvPr id="52" name="CuadroTexto 51"/>
          <p:cNvSpPr txBox="1"/>
          <p:nvPr/>
        </p:nvSpPr>
        <p:spPr>
          <a:xfrm>
            <a:off x="3870359" y="218824"/>
            <a:ext cx="6432517" cy="646331"/>
          </a:xfrm>
          <a:prstGeom prst="rect">
            <a:avLst/>
          </a:prstGeom>
          <a:noFill/>
        </p:spPr>
        <p:txBody>
          <a:bodyPr wrap="square" rtlCol="0">
            <a:spAutoFit/>
          </a:bodyPr>
          <a:lstStyle/>
          <a:p>
            <a:pPr algn="r"/>
            <a:r>
              <a:rPr lang="es-ES" sz="1600" dirty="0">
                <a:solidFill>
                  <a:srgbClr val="A9A8A9"/>
                </a:solidFill>
                <a:latin typeface="Lato Regular"/>
                <a:cs typeface="Lato Regular"/>
              </a:rPr>
              <a:t>Proceso de alistamiento de inmuebles para Enajenación Temprana</a:t>
            </a:r>
            <a:r>
              <a:rPr lang="es-ES" dirty="0">
                <a:solidFill>
                  <a:srgbClr val="A9A8A9"/>
                </a:solidFill>
                <a:latin typeface="Lato Regular"/>
                <a:cs typeface="Lato Regular"/>
              </a:rPr>
              <a:t> </a:t>
            </a:r>
          </a:p>
          <a:p>
            <a:pPr algn="r"/>
            <a:r>
              <a:rPr lang="es-ES" dirty="0">
                <a:solidFill>
                  <a:srgbClr val="A9A8A9"/>
                </a:solidFill>
                <a:latin typeface="Lato Regular"/>
                <a:cs typeface="Lato Regular"/>
              </a:rPr>
              <a:t>– </a:t>
            </a:r>
            <a:r>
              <a:rPr lang="es-ES" sz="1200" dirty="0">
                <a:solidFill>
                  <a:srgbClr val="A9A8A9"/>
                </a:solidFill>
                <a:latin typeface="Lato Regular"/>
                <a:cs typeface="Lato Regular"/>
              </a:rPr>
              <a:t>Corte-  25 de enero 2018</a:t>
            </a:r>
          </a:p>
        </p:txBody>
      </p:sp>
      <p:sp>
        <p:nvSpPr>
          <p:cNvPr id="19" name="65 CuadroTexto">
            <a:extLst>
              <a:ext uri="{FF2B5EF4-FFF2-40B4-BE49-F238E27FC236}">
                <a16:creationId xmlns:a16="http://schemas.microsoft.com/office/drawing/2014/main" id="{2875783C-CE97-4B89-AD66-4C06D383D3BB}"/>
              </a:ext>
            </a:extLst>
          </p:cNvPr>
          <p:cNvSpPr txBox="1"/>
          <p:nvPr/>
        </p:nvSpPr>
        <p:spPr>
          <a:xfrm>
            <a:off x="1522136" y="6353331"/>
            <a:ext cx="2193229" cy="215444"/>
          </a:xfrm>
          <a:prstGeom prst="rect">
            <a:avLst/>
          </a:prstGeom>
          <a:noFill/>
        </p:spPr>
        <p:txBody>
          <a:bodyPr wrap="none" rtlCol="0">
            <a:spAutoFit/>
          </a:bodyPr>
          <a:lstStyle/>
          <a:p>
            <a:r>
              <a:rPr lang="es-CO" sz="800" dirty="0">
                <a:latin typeface="Arial Narrow" panose="020B0606020202030204" pitchFamily="34" charset="0"/>
              </a:rPr>
              <a:t>Fuente: Sociedad de Activos Especiales S.A.S. - SAE</a:t>
            </a:r>
          </a:p>
        </p:txBody>
      </p:sp>
      <p:sp>
        <p:nvSpPr>
          <p:cNvPr id="20" name="Rectángulo 19">
            <a:extLst>
              <a:ext uri="{FF2B5EF4-FFF2-40B4-BE49-F238E27FC236}">
                <a16:creationId xmlns:a16="http://schemas.microsoft.com/office/drawing/2014/main" id="{5CF51164-3AE4-4C6A-893C-697397DD530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54437651-5EFC-4735-BFB0-2DB2EE4C5FC7}"/>
              </a:ext>
            </a:extLst>
          </p:cNvPr>
          <p:cNvSpPr txBox="1"/>
          <p:nvPr/>
        </p:nvSpPr>
        <p:spPr>
          <a:xfrm>
            <a:off x="5918447" y="6520418"/>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
        <p:nvSpPr>
          <p:cNvPr id="23" name="CuadroTexto 22">
            <a:extLst>
              <a:ext uri="{FF2B5EF4-FFF2-40B4-BE49-F238E27FC236}">
                <a16:creationId xmlns:a16="http://schemas.microsoft.com/office/drawing/2014/main" id="{25987B05-2B41-48C7-9B9D-EE8FD9AC35B4}"/>
              </a:ext>
            </a:extLst>
          </p:cNvPr>
          <p:cNvSpPr txBox="1"/>
          <p:nvPr/>
        </p:nvSpPr>
        <p:spPr>
          <a:xfrm>
            <a:off x="3499880" y="1136594"/>
            <a:ext cx="6303375" cy="338554"/>
          </a:xfrm>
          <a:prstGeom prst="rect">
            <a:avLst/>
          </a:prstGeom>
          <a:noFill/>
        </p:spPr>
        <p:txBody>
          <a:bodyPr wrap="square" rtlCol="0">
            <a:spAutoFit/>
          </a:bodyPr>
          <a:lstStyle/>
          <a:p>
            <a:pPr algn="r"/>
            <a:r>
              <a:rPr lang="es-ES" sz="1600" dirty="0">
                <a:solidFill>
                  <a:srgbClr val="A9A8A9"/>
                </a:solidFill>
                <a:latin typeface="Lato Regular"/>
                <a:cs typeface="Lato Regular"/>
              </a:rPr>
              <a:t>Ficha Causal </a:t>
            </a:r>
            <a:r>
              <a:rPr lang="es-ES" sz="1600" dirty="0" err="1">
                <a:solidFill>
                  <a:srgbClr val="A9A8A9"/>
                </a:solidFill>
                <a:latin typeface="Lato Regular"/>
                <a:cs typeface="Lato Regular"/>
              </a:rPr>
              <a:t>N°</a:t>
            </a:r>
            <a:r>
              <a:rPr lang="es-ES" sz="1600" dirty="0">
                <a:solidFill>
                  <a:srgbClr val="A9A8A9"/>
                </a:solidFill>
                <a:latin typeface="Lato Regular"/>
                <a:cs typeface="Lato Regular"/>
              </a:rPr>
              <a:t> 2 Representen Peligro para el Medio Ambiente</a:t>
            </a:r>
            <a:endParaRPr lang="es-ES" sz="1200" dirty="0">
              <a:solidFill>
                <a:srgbClr val="A9A8A9"/>
              </a:solidFill>
              <a:latin typeface="Lato Regular"/>
              <a:cs typeface="Lato Regular"/>
            </a:endParaRPr>
          </a:p>
        </p:txBody>
      </p:sp>
      <p:pic>
        <p:nvPicPr>
          <p:cNvPr id="5" name="Imagen 4">
            <a:extLst>
              <a:ext uri="{FF2B5EF4-FFF2-40B4-BE49-F238E27FC236}">
                <a16:creationId xmlns:a16="http://schemas.microsoft.com/office/drawing/2014/main" id="{89FD28BB-B15C-4394-9539-553A800411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91420" y="1489983"/>
            <a:ext cx="4266470" cy="4832503"/>
          </a:xfrm>
          <a:prstGeom prst="rect">
            <a:avLst/>
          </a:prstGeom>
        </p:spPr>
      </p:pic>
      <p:pic>
        <p:nvPicPr>
          <p:cNvPr id="6" name="Imagen 5">
            <a:extLst>
              <a:ext uri="{FF2B5EF4-FFF2-40B4-BE49-F238E27FC236}">
                <a16:creationId xmlns:a16="http://schemas.microsoft.com/office/drawing/2014/main" id="{16A19631-1980-46ED-A9E1-E3BCAF064D5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51276" y="1489983"/>
            <a:ext cx="4051600" cy="3073392"/>
          </a:xfrm>
          <a:prstGeom prst="rect">
            <a:avLst/>
          </a:prstGeom>
        </p:spPr>
      </p:pic>
      <p:sp>
        <p:nvSpPr>
          <p:cNvPr id="10" name="Rectángulo 9">
            <a:extLst>
              <a:ext uri="{FF2B5EF4-FFF2-40B4-BE49-F238E27FC236}">
                <a16:creationId xmlns:a16="http://schemas.microsoft.com/office/drawing/2014/main" id="{71086D1F-4C93-4F63-BDA6-3C62424A7A08}"/>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7A167A7A-024D-49FE-90AC-0F05384E29A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7444E877-0829-41D4-935C-84124B57D83A}"/>
              </a:ext>
            </a:extLst>
          </p:cNvPr>
          <p:cNvSpPr txBox="1"/>
          <p:nvPr/>
        </p:nvSpPr>
        <p:spPr>
          <a:xfrm>
            <a:off x="5270503" y="246800"/>
            <a:ext cx="6269126" cy="954107"/>
          </a:xfrm>
          <a:prstGeom prst="rect">
            <a:avLst/>
          </a:prstGeom>
          <a:noFill/>
        </p:spPr>
        <p:txBody>
          <a:bodyPr wrap="square" rtlCol="0">
            <a:spAutoFit/>
          </a:bodyPr>
          <a:lstStyle/>
          <a:p>
            <a:pPr algn="r"/>
            <a:r>
              <a:rPr lang="es-ES" sz="2800" b="1" dirty="0">
                <a:solidFill>
                  <a:schemeClr val="bg1"/>
                </a:solidFill>
              </a:rPr>
              <a:t>PROCESO DE ALISTAMIENTO INMUEBLES ENAJENACIÓN TEMPRANA (25-01-2018)</a:t>
            </a:r>
            <a:endParaRPr lang="es-ES" sz="2800" dirty="0">
              <a:solidFill>
                <a:schemeClr val="bg1"/>
              </a:solidFill>
            </a:endParaRPr>
          </a:p>
        </p:txBody>
      </p:sp>
      <p:sp>
        <p:nvSpPr>
          <p:cNvPr id="13" name="Rectángulo 12">
            <a:extLst>
              <a:ext uri="{FF2B5EF4-FFF2-40B4-BE49-F238E27FC236}">
                <a16:creationId xmlns:a16="http://schemas.microsoft.com/office/drawing/2014/main" id="{7416B6A5-A67C-4F22-96C0-95EF2B995E7F}"/>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FA1982B2-6C50-4CF3-A239-892D54ACB158}"/>
              </a:ext>
            </a:extLst>
          </p:cNvPr>
          <p:cNvSpPr txBox="1"/>
          <p:nvPr/>
        </p:nvSpPr>
        <p:spPr>
          <a:xfrm>
            <a:off x="7662405" y="6548225"/>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Tree>
    <p:extLst>
      <p:ext uri="{BB962C8B-B14F-4D97-AF65-F5344CB8AC3E}">
        <p14:creationId xmlns:p14="http://schemas.microsoft.com/office/powerpoint/2010/main" val="285494288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3969" y="1"/>
            <a:ext cx="2222500" cy="1213051"/>
          </a:xfrm>
          <a:prstGeom prst="rect">
            <a:avLst/>
          </a:prstGeom>
        </p:spPr>
      </p:pic>
      <p:sp>
        <p:nvSpPr>
          <p:cNvPr id="52" name="CuadroTexto 51"/>
          <p:cNvSpPr txBox="1"/>
          <p:nvPr/>
        </p:nvSpPr>
        <p:spPr>
          <a:xfrm>
            <a:off x="3870359" y="218824"/>
            <a:ext cx="6432517" cy="646331"/>
          </a:xfrm>
          <a:prstGeom prst="rect">
            <a:avLst/>
          </a:prstGeom>
          <a:noFill/>
        </p:spPr>
        <p:txBody>
          <a:bodyPr wrap="square" rtlCol="0">
            <a:spAutoFit/>
          </a:bodyPr>
          <a:lstStyle/>
          <a:p>
            <a:pPr algn="r"/>
            <a:r>
              <a:rPr lang="es-ES" sz="1600" dirty="0">
                <a:solidFill>
                  <a:srgbClr val="A9A8A9"/>
                </a:solidFill>
                <a:latin typeface="Lato Regular"/>
                <a:cs typeface="Lato Regular"/>
              </a:rPr>
              <a:t>Proceso de alistamiento de inmuebles para Enajenación Temprana</a:t>
            </a:r>
            <a:r>
              <a:rPr lang="es-ES" dirty="0">
                <a:solidFill>
                  <a:srgbClr val="A9A8A9"/>
                </a:solidFill>
                <a:latin typeface="Lato Regular"/>
                <a:cs typeface="Lato Regular"/>
              </a:rPr>
              <a:t> </a:t>
            </a:r>
          </a:p>
          <a:p>
            <a:pPr algn="r"/>
            <a:r>
              <a:rPr lang="es-ES" dirty="0">
                <a:solidFill>
                  <a:srgbClr val="A9A8A9"/>
                </a:solidFill>
                <a:latin typeface="Lato Regular"/>
                <a:cs typeface="Lato Regular"/>
              </a:rPr>
              <a:t>– </a:t>
            </a:r>
            <a:r>
              <a:rPr lang="es-ES" sz="1200" dirty="0">
                <a:solidFill>
                  <a:srgbClr val="A9A8A9"/>
                </a:solidFill>
                <a:latin typeface="Lato Regular"/>
                <a:cs typeface="Lato Regular"/>
              </a:rPr>
              <a:t>Corte-  25 de enero 2018</a:t>
            </a:r>
          </a:p>
        </p:txBody>
      </p:sp>
      <p:sp>
        <p:nvSpPr>
          <p:cNvPr id="19" name="65 CuadroTexto">
            <a:extLst>
              <a:ext uri="{FF2B5EF4-FFF2-40B4-BE49-F238E27FC236}">
                <a16:creationId xmlns:a16="http://schemas.microsoft.com/office/drawing/2014/main" id="{2875783C-CE97-4B89-AD66-4C06D383D3BB}"/>
              </a:ext>
            </a:extLst>
          </p:cNvPr>
          <p:cNvSpPr txBox="1"/>
          <p:nvPr/>
        </p:nvSpPr>
        <p:spPr>
          <a:xfrm>
            <a:off x="1522136" y="6353331"/>
            <a:ext cx="2193229" cy="215444"/>
          </a:xfrm>
          <a:prstGeom prst="rect">
            <a:avLst/>
          </a:prstGeom>
          <a:noFill/>
        </p:spPr>
        <p:txBody>
          <a:bodyPr wrap="none" rtlCol="0">
            <a:spAutoFit/>
          </a:bodyPr>
          <a:lstStyle/>
          <a:p>
            <a:r>
              <a:rPr lang="es-CO" sz="800" dirty="0">
                <a:latin typeface="Arial Narrow" panose="020B0606020202030204" pitchFamily="34" charset="0"/>
              </a:rPr>
              <a:t>Fuente: Sociedad de Activos Especiales S.A.S. - SAE</a:t>
            </a:r>
          </a:p>
        </p:txBody>
      </p:sp>
      <p:sp>
        <p:nvSpPr>
          <p:cNvPr id="20" name="Rectángulo 19">
            <a:extLst>
              <a:ext uri="{FF2B5EF4-FFF2-40B4-BE49-F238E27FC236}">
                <a16:creationId xmlns:a16="http://schemas.microsoft.com/office/drawing/2014/main" id="{5CF51164-3AE4-4C6A-893C-697397DD530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54437651-5EFC-4735-BFB0-2DB2EE4C5FC7}"/>
              </a:ext>
            </a:extLst>
          </p:cNvPr>
          <p:cNvSpPr txBox="1"/>
          <p:nvPr/>
        </p:nvSpPr>
        <p:spPr>
          <a:xfrm>
            <a:off x="5918447" y="6520418"/>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
        <p:nvSpPr>
          <p:cNvPr id="23" name="CuadroTexto 22">
            <a:extLst>
              <a:ext uri="{FF2B5EF4-FFF2-40B4-BE49-F238E27FC236}">
                <a16:creationId xmlns:a16="http://schemas.microsoft.com/office/drawing/2014/main" id="{25987B05-2B41-48C7-9B9D-EE8FD9AC35B4}"/>
              </a:ext>
            </a:extLst>
          </p:cNvPr>
          <p:cNvSpPr txBox="1"/>
          <p:nvPr/>
        </p:nvSpPr>
        <p:spPr>
          <a:xfrm>
            <a:off x="3079519" y="1125936"/>
            <a:ext cx="6303375" cy="338554"/>
          </a:xfrm>
          <a:prstGeom prst="rect">
            <a:avLst/>
          </a:prstGeom>
          <a:noFill/>
        </p:spPr>
        <p:txBody>
          <a:bodyPr wrap="square" rtlCol="0">
            <a:spAutoFit/>
          </a:bodyPr>
          <a:lstStyle/>
          <a:p>
            <a:pPr algn="r"/>
            <a:r>
              <a:rPr lang="es-ES" sz="1600" dirty="0">
                <a:solidFill>
                  <a:srgbClr val="A9A8A9"/>
                </a:solidFill>
                <a:latin typeface="Lato Regular"/>
                <a:cs typeface="Lato Regular"/>
              </a:rPr>
              <a:t>Ficha Causal </a:t>
            </a:r>
            <a:r>
              <a:rPr lang="es-ES" sz="1600" dirty="0" err="1">
                <a:solidFill>
                  <a:srgbClr val="A9A8A9"/>
                </a:solidFill>
                <a:latin typeface="Lato Regular"/>
                <a:cs typeface="Lato Regular"/>
              </a:rPr>
              <a:t>N°</a:t>
            </a:r>
            <a:r>
              <a:rPr lang="es-ES" sz="1600" dirty="0">
                <a:solidFill>
                  <a:srgbClr val="A9A8A9"/>
                </a:solidFill>
                <a:latin typeface="Lato Regular"/>
                <a:cs typeface="Lato Regular"/>
              </a:rPr>
              <a:t> 3 Amenacen Ruina, Pérdida o Deterioro</a:t>
            </a:r>
            <a:endParaRPr lang="es-ES" sz="1200" dirty="0">
              <a:solidFill>
                <a:srgbClr val="A9A8A9"/>
              </a:solidFill>
              <a:latin typeface="Lato Regular"/>
              <a:cs typeface="Lato Regular"/>
            </a:endParaRPr>
          </a:p>
        </p:txBody>
      </p:sp>
      <p:pic>
        <p:nvPicPr>
          <p:cNvPr id="2" name="Imagen 1">
            <a:extLst>
              <a:ext uri="{FF2B5EF4-FFF2-40B4-BE49-F238E27FC236}">
                <a16:creationId xmlns:a16="http://schemas.microsoft.com/office/drawing/2014/main" id="{9F0869D3-FDEB-4778-B5EA-C83D52D6393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74167" y="1447706"/>
            <a:ext cx="4321834" cy="4874779"/>
          </a:xfrm>
          <a:prstGeom prst="rect">
            <a:avLst/>
          </a:prstGeom>
        </p:spPr>
      </p:pic>
      <p:pic>
        <p:nvPicPr>
          <p:cNvPr id="3" name="Imagen 2">
            <a:extLst>
              <a:ext uri="{FF2B5EF4-FFF2-40B4-BE49-F238E27FC236}">
                <a16:creationId xmlns:a16="http://schemas.microsoft.com/office/drawing/2014/main" id="{0D92D0AC-1180-4197-BDFA-7C155197922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31207" y="1447706"/>
            <a:ext cx="4071668" cy="2741158"/>
          </a:xfrm>
          <a:prstGeom prst="rect">
            <a:avLst/>
          </a:prstGeom>
        </p:spPr>
      </p:pic>
      <p:sp>
        <p:nvSpPr>
          <p:cNvPr id="10" name="Rectángulo 9">
            <a:extLst>
              <a:ext uri="{FF2B5EF4-FFF2-40B4-BE49-F238E27FC236}">
                <a16:creationId xmlns:a16="http://schemas.microsoft.com/office/drawing/2014/main" id="{9F18431E-B54B-429A-B2EB-CAFDF01EDE98}"/>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0D00ADC1-B92C-4F85-93A8-A96AF4CAD35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04372C4B-8CA6-4C32-AE94-A16C1B389C96}"/>
              </a:ext>
            </a:extLst>
          </p:cNvPr>
          <p:cNvSpPr txBox="1"/>
          <p:nvPr/>
        </p:nvSpPr>
        <p:spPr>
          <a:xfrm>
            <a:off x="5270503" y="246800"/>
            <a:ext cx="6269126" cy="954107"/>
          </a:xfrm>
          <a:prstGeom prst="rect">
            <a:avLst/>
          </a:prstGeom>
          <a:noFill/>
        </p:spPr>
        <p:txBody>
          <a:bodyPr wrap="square" rtlCol="0">
            <a:spAutoFit/>
          </a:bodyPr>
          <a:lstStyle/>
          <a:p>
            <a:pPr algn="r"/>
            <a:r>
              <a:rPr lang="es-ES" sz="2800" b="1" dirty="0">
                <a:solidFill>
                  <a:schemeClr val="bg1"/>
                </a:solidFill>
              </a:rPr>
              <a:t>PROCESO DE ALISTAMIENTO INMUEBLES ENAJENACIÓN TEMPRANA (25-01-2018)</a:t>
            </a:r>
            <a:endParaRPr lang="es-ES" sz="2800" dirty="0">
              <a:solidFill>
                <a:schemeClr val="bg1"/>
              </a:solidFill>
            </a:endParaRPr>
          </a:p>
        </p:txBody>
      </p:sp>
      <p:sp>
        <p:nvSpPr>
          <p:cNvPr id="13" name="Rectángulo 12">
            <a:extLst>
              <a:ext uri="{FF2B5EF4-FFF2-40B4-BE49-F238E27FC236}">
                <a16:creationId xmlns:a16="http://schemas.microsoft.com/office/drawing/2014/main" id="{02BFF790-FE61-40FA-B63F-89EF75667473}"/>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F14598F4-5FB0-4878-B0BD-767698D9E585}"/>
              </a:ext>
            </a:extLst>
          </p:cNvPr>
          <p:cNvSpPr txBox="1"/>
          <p:nvPr/>
        </p:nvSpPr>
        <p:spPr>
          <a:xfrm>
            <a:off x="7662405" y="6548225"/>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Tree>
    <p:extLst>
      <p:ext uri="{BB962C8B-B14F-4D97-AF65-F5344CB8AC3E}">
        <p14:creationId xmlns:p14="http://schemas.microsoft.com/office/powerpoint/2010/main" val="102444895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3969" y="1"/>
            <a:ext cx="2222500" cy="1213051"/>
          </a:xfrm>
          <a:prstGeom prst="rect">
            <a:avLst/>
          </a:prstGeom>
        </p:spPr>
      </p:pic>
      <p:sp>
        <p:nvSpPr>
          <p:cNvPr id="52" name="CuadroTexto 51"/>
          <p:cNvSpPr txBox="1"/>
          <p:nvPr/>
        </p:nvSpPr>
        <p:spPr>
          <a:xfrm>
            <a:off x="3870359" y="218824"/>
            <a:ext cx="6432517" cy="646331"/>
          </a:xfrm>
          <a:prstGeom prst="rect">
            <a:avLst/>
          </a:prstGeom>
          <a:noFill/>
        </p:spPr>
        <p:txBody>
          <a:bodyPr wrap="square" rtlCol="0">
            <a:spAutoFit/>
          </a:bodyPr>
          <a:lstStyle/>
          <a:p>
            <a:pPr algn="r"/>
            <a:r>
              <a:rPr lang="es-ES" sz="1600" dirty="0">
                <a:solidFill>
                  <a:srgbClr val="A9A8A9"/>
                </a:solidFill>
                <a:latin typeface="Lato Regular"/>
                <a:cs typeface="Lato Regular"/>
              </a:rPr>
              <a:t>Proceso de alistamiento de inmuebles para Enajenación Temprana</a:t>
            </a:r>
            <a:r>
              <a:rPr lang="es-ES" dirty="0">
                <a:solidFill>
                  <a:srgbClr val="A9A8A9"/>
                </a:solidFill>
                <a:latin typeface="Lato Regular"/>
                <a:cs typeface="Lato Regular"/>
              </a:rPr>
              <a:t> </a:t>
            </a:r>
          </a:p>
          <a:p>
            <a:pPr algn="r"/>
            <a:r>
              <a:rPr lang="es-ES" dirty="0">
                <a:solidFill>
                  <a:srgbClr val="A9A8A9"/>
                </a:solidFill>
                <a:latin typeface="Lato Regular"/>
                <a:cs typeface="Lato Regular"/>
              </a:rPr>
              <a:t>– </a:t>
            </a:r>
            <a:r>
              <a:rPr lang="es-ES" sz="1200" dirty="0">
                <a:solidFill>
                  <a:srgbClr val="A9A8A9"/>
                </a:solidFill>
                <a:latin typeface="Lato Regular"/>
                <a:cs typeface="Lato Regular"/>
              </a:rPr>
              <a:t>Corte-  25 de enero 2018</a:t>
            </a:r>
          </a:p>
        </p:txBody>
      </p:sp>
      <p:sp>
        <p:nvSpPr>
          <p:cNvPr id="19" name="65 CuadroTexto">
            <a:extLst>
              <a:ext uri="{FF2B5EF4-FFF2-40B4-BE49-F238E27FC236}">
                <a16:creationId xmlns:a16="http://schemas.microsoft.com/office/drawing/2014/main" id="{2875783C-CE97-4B89-AD66-4C06D383D3BB}"/>
              </a:ext>
            </a:extLst>
          </p:cNvPr>
          <p:cNvSpPr txBox="1"/>
          <p:nvPr/>
        </p:nvSpPr>
        <p:spPr>
          <a:xfrm>
            <a:off x="1522136" y="6353331"/>
            <a:ext cx="2193229" cy="215444"/>
          </a:xfrm>
          <a:prstGeom prst="rect">
            <a:avLst/>
          </a:prstGeom>
          <a:noFill/>
        </p:spPr>
        <p:txBody>
          <a:bodyPr wrap="none" rtlCol="0">
            <a:spAutoFit/>
          </a:bodyPr>
          <a:lstStyle/>
          <a:p>
            <a:r>
              <a:rPr lang="es-CO" sz="800" dirty="0">
                <a:latin typeface="Arial Narrow" panose="020B0606020202030204" pitchFamily="34" charset="0"/>
              </a:rPr>
              <a:t>Fuente: Sociedad de Activos Especiales S.A.S. - SAE</a:t>
            </a:r>
          </a:p>
        </p:txBody>
      </p:sp>
      <p:sp>
        <p:nvSpPr>
          <p:cNvPr id="20" name="Rectángulo 19">
            <a:extLst>
              <a:ext uri="{FF2B5EF4-FFF2-40B4-BE49-F238E27FC236}">
                <a16:creationId xmlns:a16="http://schemas.microsoft.com/office/drawing/2014/main" id="{5CF51164-3AE4-4C6A-893C-697397DD530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54437651-5EFC-4735-BFB0-2DB2EE4C5FC7}"/>
              </a:ext>
            </a:extLst>
          </p:cNvPr>
          <p:cNvSpPr txBox="1"/>
          <p:nvPr/>
        </p:nvSpPr>
        <p:spPr>
          <a:xfrm>
            <a:off x="5918447" y="6520418"/>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
        <p:nvSpPr>
          <p:cNvPr id="23" name="CuadroTexto 22">
            <a:extLst>
              <a:ext uri="{FF2B5EF4-FFF2-40B4-BE49-F238E27FC236}">
                <a16:creationId xmlns:a16="http://schemas.microsoft.com/office/drawing/2014/main" id="{25987B05-2B41-48C7-9B9D-EE8FD9AC35B4}"/>
              </a:ext>
            </a:extLst>
          </p:cNvPr>
          <p:cNvSpPr txBox="1"/>
          <p:nvPr/>
        </p:nvSpPr>
        <p:spPr>
          <a:xfrm>
            <a:off x="3631856" y="1079745"/>
            <a:ext cx="6303375" cy="338554"/>
          </a:xfrm>
          <a:prstGeom prst="rect">
            <a:avLst/>
          </a:prstGeom>
          <a:noFill/>
        </p:spPr>
        <p:txBody>
          <a:bodyPr wrap="square" rtlCol="0">
            <a:spAutoFit/>
          </a:bodyPr>
          <a:lstStyle/>
          <a:p>
            <a:pPr algn="r"/>
            <a:r>
              <a:rPr lang="es-ES" sz="1600" dirty="0">
                <a:solidFill>
                  <a:srgbClr val="A9A8A9"/>
                </a:solidFill>
                <a:latin typeface="Lato Regular"/>
                <a:cs typeface="Lato Regular"/>
              </a:rPr>
              <a:t>Ficha Causal </a:t>
            </a:r>
            <a:r>
              <a:rPr lang="es-ES" sz="1600" dirty="0" err="1">
                <a:solidFill>
                  <a:srgbClr val="A9A8A9"/>
                </a:solidFill>
                <a:latin typeface="Lato Regular"/>
                <a:cs typeface="Lato Regular"/>
              </a:rPr>
              <a:t>N°</a:t>
            </a:r>
            <a:r>
              <a:rPr lang="es-ES" sz="1600" dirty="0">
                <a:solidFill>
                  <a:srgbClr val="A9A8A9"/>
                </a:solidFill>
                <a:latin typeface="Lato Regular"/>
                <a:cs typeface="Lato Regular"/>
              </a:rPr>
              <a:t> 4 A Costo-Beneficio Bienes Improductivos</a:t>
            </a:r>
            <a:endParaRPr lang="es-ES" sz="1200" dirty="0">
              <a:solidFill>
                <a:srgbClr val="A9A8A9"/>
              </a:solidFill>
              <a:latin typeface="Lato Regular"/>
              <a:cs typeface="Lato Regular"/>
            </a:endParaRPr>
          </a:p>
        </p:txBody>
      </p:sp>
      <p:pic>
        <p:nvPicPr>
          <p:cNvPr id="2" name="Imagen 1">
            <a:extLst>
              <a:ext uri="{FF2B5EF4-FFF2-40B4-BE49-F238E27FC236}">
                <a16:creationId xmlns:a16="http://schemas.microsoft.com/office/drawing/2014/main" id="{2E980C96-06C6-4636-9D28-8C63F10F653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91397" y="1410984"/>
            <a:ext cx="4321857" cy="4911503"/>
          </a:xfrm>
          <a:prstGeom prst="rect">
            <a:avLst/>
          </a:prstGeom>
        </p:spPr>
      </p:pic>
      <p:pic>
        <p:nvPicPr>
          <p:cNvPr id="3" name="Imagen 2">
            <a:extLst>
              <a:ext uri="{FF2B5EF4-FFF2-40B4-BE49-F238E27FC236}">
                <a16:creationId xmlns:a16="http://schemas.microsoft.com/office/drawing/2014/main" id="{B23D5563-01AC-47F9-A6A6-2D9F5AF9CA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11661" y="1438381"/>
            <a:ext cx="4123427" cy="4884105"/>
          </a:xfrm>
          <a:prstGeom prst="rect">
            <a:avLst/>
          </a:prstGeom>
        </p:spPr>
      </p:pic>
      <p:sp>
        <p:nvSpPr>
          <p:cNvPr id="10" name="Rectángulo 9">
            <a:extLst>
              <a:ext uri="{FF2B5EF4-FFF2-40B4-BE49-F238E27FC236}">
                <a16:creationId xmlns:a16="http://schemas.microsoft.com/office/drawing/2014/main" id="{205AD39E-9810-420F-A744-1FC9B3C51B98}"/>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1A19D6E0-50E9-4F91-851F-3B2CB334666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3F00423B-C4CA-40F8-9814-9CFB2451ED94}"/>
              </a:ext>
            </a:extLst>
          </p:cNvPr>
          <p:cNvSpPr txBox="1"/>
          <p:nvPr/>
        </p:nvSpPr>
        <p:spPr>
          <a:xfrm>
            <a:off x="5270503" y="246800"/>
            <a:ext cx="6269126" cy="954107"/>
          </a:xfrm>
          <a:prstGeom prst="rect">
            <a:avLst/>
          </a:prstGeom>
          <a:noFill/>
        </p:spPr>
        <p:txBody>
          <a:bodyPr wrap="square" rtlCol="0">
            <a:spAutoFit/>
          </a:bodyPr>
          <a:lstStyle/>
          <a:p>
            <a:pPr algn="r"/>
            <a:r>
              <a:rPr lang="es-ES" sz="2800" b="1" dirty="0">
                <a:solidFill>
                  <a:schemeClr val="bg1"/>
                </a:solidFill>
              </a:rPr>
              <a:t>PROCESO DE ALISTAMIENTO INMUEBLES ENAJENACIÓN TEMPRANA (25-01-2018)</a:t>
            </a:r>
            <a:endParaRPr lang="es-ES" sz="2800" dirty="0">
              <a:solidFill>
                <a:schemeClr val="bg1"/>
              </a:solidFill>
            </a:endParaRPr>
          </a:p>
        </p:txBody>
      </p:sp>
      <p:sp>
        <p:nvSpPr>
          <p:cNvPr id="13" name="Rectángulo 12">
            <a:extLst>
              <a:ext uri="{FF2B5EF4-FFF2-40B4-BE49-F238E27FC236}">
                <a16:creationId xmlns:a16="http://schemas.microsoft.com/office/drawing/2014/main" id="{E56374BA-2C98-48B4-8400-E754A116784C}"/>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A9ADE5B8-45A1-41B9-B67E-317192EA7524}"/>
              </a:ext>
            </a:extLst>
          </p:cNvPr>
          <p:cNvSpPr txBox="1"/>
          <p:nvPr/>
        </p:nvSpPr>
        <p:spPr>
          <a:xfrm>
            <a:off x="7662405" y="6548225"/>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Tree>
    <p:extLst>
      <p:ext uri="{BB962C8B-B14F-4D97-AF65-F5344CB8AC3E}">
        <p14:creationId xmlns:p14="http://schemas.microsoft.com/office/powerpoint/2010/main" val="289456486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3969" y="1"/>
            <a:ext cx="2222500" cy="1213051"/>
          </a:xfrm>
          <a:prstGeom prst="rect">
            <a:avLst/>
          </a:prstGeom>
        </p:spPr>
      </p:pic>
      <p:sp>
        <p:nvSpPr>
          <p:cNvPr id="52" name="CuadroTexto 51"/>
          <p:cNvSpPr txBox="1"/>
          <p:nvPr/>
        </p:nvSpPr>
        <p:spPr>
          <a:xfrm>
            <a:off x="3870359" y="218824"/>
            <a:ext cx="6432517" cy="646331"/>
          </a:xfrm>
          <a:prstGeom prst="rect">
            <a:avLst/>
          </a:prstGeom>
          <a:noFill/>
        </p:spPr>
        <p:txBody>
          <a:bodyPr wrap="square" rtlCol="0">
            <a:spAutoFit/>
          </a:bodyPr>
          <a:lstStyle/>
          <a:p>
            <a:pPr algn="r"/>
            <a:r>
              <a:rPr lang="es-ES" sz="1600" dirty="0">
                <a:solidFill>
                  <a:srgbClr val="A9A8A9"/>
                </a:solidFill>
                <a:latin typeface="Lato Regular"/>
                <a:cs typeface="Lato Regular"/>
              </a:rPr>
              <a:t>Proceso de alistamiento de inmuebles para Enajenación Temprana</a:t>
            </a:r>
            <a:r>
              <a:rPr lang="es-ES" dirty="0">
                <a:solidFill>
                  <a:srgbClr val="A9A8A9"/>
                </a:solidFill>
                <a:latin typeface="Lato Regular"/>
                <a:cs typeface="Lato Regular"/>
              </a:rPr>
              <a:t> </a:t>
            </a:r>
          </a:p>
          <a:p>
            <a:pPr algn="r"/>
            <a:r>
              <a:rPr lang="es-ES" dirty="0">
                <a:solidFill>
                  <a:srgbClr val="A9A8A9"/>
                </a:solidFill>
                <a:latin typeface="Lato Regular"/>
                <a:cs typeface="Lato Regular"/>
              </a:rPr>
              <a:t>– </a:t>
            </a:r>
            <a:r>
              <a:rPr lang="es-ES" sz="1200" dirty="0">
                <a:solidFill>
                  <a:srgbClr val="A9A8A9"/>
                </a:solidFill>
                <a:latin typeface="Lato Regular"/>
                <a:cs typeface="Lato Regular"/>
              </a:rPr>
              <a:t>Corte-  25 de enero 2018</a:t>
            </a:r>
          </a:p>
        </p:txBody>
      </p:sp>
      <p:sp>
        <p:nvSpPr>
          <p:cNvPr id="19" name="65 CuadroTexto">
            <a:extLst>
              <a:ext uri="{FF2B5EF4-FFF2-40B4-BE49-F238E27FC236}">
                <a16:creationId xmlns:a16="http://schemas.microsoft.com/office/drawing/2014/main" id="{2875783C-CE97-4B89-AD66-4C06D383D3BB}"/>
              </a:ext>
            </a:extLst>
          </p:cNvPr>
          <p:cNvSpPr txBox="1"/>
          <p:nvPr/>
        </p:nvSpPr>
        <p:spPr>
          <a:xfrm>
            <a:off x="1522136" y="6353331"/>
            <a:ext cx="2193229" cy="215444"/>
          </a:xfrm>
          <a:prstGeom prst="rect">
            <a:avLst/>
          </a:prstGeom>
          <a:noFill/>
        </p:spPr>
        <p:txBody>
          <a:bodyPr wrap="none" rtlCol="0">
            <a:spAutoFit/>
          </a:bodyPr>
          <a:lstStyle/>
          <a:p>
            <a:r>
              <a:rPr lang="es-CO" sz="800" dirty="0">
                <a:latin typeface="Arial Narrow" panose="020B0606020202030204" pitchFamily="34" charset="0"/>
              </a:rPr>
              <a:t>Fuente: Sociedad de Activos Especiales S.A.S. - SAE</a:t>
            </a:r>
          </a:p>
        </p:txBody>
      </p:sp>
      <p:sp>
        <p:nvSpPr>
          <p:cNvPr id="20" name="Rectángulo 19">
            <a:extLst>
              <a:ext uri="{FF2B5EF4-FFF2-40B4-BE49-F238E27FC236}">
                <a16:creationId xmlns:a16="http://schemas.microsoft.com/office/drawing/2014/main" id="{5CF51164-3AE4-4C6A-893C-697397DD530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54437651-5EFC-4735-BFB0-2DB2EE4C5FC7}"/>
              </a:ext>
            </a:extLst>
          </p:cNvPr>
          <p:cNvSpPr txBox="1"/>
          <p:nvPr/>
        </p:nvSpPr>
        <p:spPr>
          <a:xfrm>
            <a:off x="5918447" y="6520418"/>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
        <p:nvSpPr>
          <p:cNvPr id="23" name="CuadroTexto 22">
            <a:extLst>
              <a:ext uri="{FF2B5EF4-FFF2-40B4-BE49-F238E27FC236}">
                <a16:creationId xmlns:a16="http://schemas.microsoft.com/office/drawing/2014/main" id="{25987B05-2B41-48C7-9B9D-EE8FD9AC35B4}"/>
              </a:ext>
            </a:extLst>
          </p:cNvPr>
          <p:cNvSpPr txBox="1"/>
          <p:nvPr/>
        </p:nvSpPr>
        <p:spPr>
          <a:xfrm>
            <a:off x="1543969" y="1229561"/>
            <a:ext cx="9428831" cy="338554"/>
          </a:xfrm>
          <a:prstGeom prst="rect">
            <a:avLst/>
          </a:prstGeom>
          <a:noFill/>
        </p:spPr>
        <p:txBody>
          <a:bodyPr wrap="square" rtlCol="0">
            <a:spAutoFit/>
          </a:bodyPr>
          <a:lstStyle/>
          <a:p>
            <a:pPr algn="r"/>
            <a:r>
              <a:rPr lang="es-ES" sz="1600" dirty="0">
                <a:solidFill>
                  <a:srgbClr val="A9A8A9"/>
                </a:solidFill>
                <a:latin typeface="Lato Regular"/>
                <a:cs typeface="Lato Regular"/>
              </a:rPr>
              <a:t>Ejemplo Ficha Causal </a:t>
            </a:r>
            <a:r>
              <a:rPr lang="es-ES" sz="1600" dirty="0" err="1">
                <a:solidFill>
                  <a:srgbClr val="A9A8A9"/>
                </a:solidFill>
                <a:latin typeface="Lato Regular"/>
                <a:cs typeface="Lato Regular"/>
              </a:rPr>
              <a:t>N°</a:t>
            </a:r>
            <a:r>
              <a:rPr lang="es-ES" sz="1600" dirty="0">
                <a:solidFill>
                  <a:srgbClr val="A9A8A9"/>
                </a:solidFill>
                <a:latin typeface="Lato Regular"/>
                <a:cs typeface="Lato Regular"/>
              </a:rPr>
              <a:t> 4 A Costo-Beneficio Bienes Improductivos Diligenciada Automáticamente</a:t>
            </a:r>
            <a:endParaRPr lang="es-ES" sz="1200" dirty="0">
              <a:solidFill>
                <a:srgbClr val="A9A8A9"/>
              </a:solidFill>
              <a:latin typeface="Lato Regular"/>
              <a:cs typeface="Lato Regular"/>
            </a:endParaRPr>
          </a:p>
        </p:txBody>
      </p:sp>
      <p:pic>
        <p:nvPicPr>
          <p:cNvPr id="5" name="Imagen 4">
            <a:extLst>
              <a:ext uri="{FF2B5EF4-FFF2-40B4-BE49-F238E27FC236}">
                <a16:creationId xmlns:a16="http://schemas.microsoft.com/office/drawing/2014/main" id="{52DF8568-7607-4D9B-9DCE-376F43E15F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89667" y="1538652"/>
            <a:ext cx="8413209" cy="4783835"/>
          </a:xfrm>
          <a:prstGeom prst="rect">
            <a:avLst/>
          </a:prstGeom>
        </p:spPr>
      </p:pic>
      <p:sp>
        <p:nvSpPr>
          <p:cNvPr id="9" name="Rectángulo 8">
            <a:extLst>
              <a:ext uri="{FF2B5EF4-FFF2-40B4-BE49-F238E27FC236}">
                <a16:creationId xmlns:a16="http://schemas.microsoft.com/office/drawing/2014/main" id="{10ED88C6-7228-49BC-9904-9916140BC30E}"/>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a:extLst>
              <a:ext uri="{FF2B5EF4-FFF2-40B4-BE49-F238E27FC236}">
                <a16:creationId xmlns:a16="http://schemas.microsoft.com/office/drawing/2014/main" id="{A3ADF76A-B05B-48CB-8281-435E151D425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1" name="CuadroTexto 10">
            <a:extLst>
              <a:ext uri="{FF2B5EF4-FFF2-40B4-BE49-F238E27FC236}">
                <a16:creationId xmlns:a16="http://schemas.microsoft.com/office/drawing/2014/main" id="{6994A61B-1942-4CB9-9A91-A3CBB05A53F6}"/>
              </a:ext>
            </a:extLst>
          </p:cNvPr>
          <p:cNvSpPr txBox="1"/>
          <p:nvPr/>
        </p:nvSpPr>
        <p:spPr>
          <a:xfrm>
            <a:off x="5270503" y="246800"/>
            <a:ext cx="6269126" cy="954107"/>
          </a:xfrm>
          <a:prstGeom prst="rect">
            <a:avLst/>
          </a:prstGeom>
          <a:noFill/>
        </p:spPr>
        <p:txBody>
          <a:bodyPr wrap="square" rtlCol="0">
            <a:spAutoFit/>
          </a:bodyPr>
          <a:lstStyle/>
          <a:p>
            <a:pPr algn="r"/>
            <a:r>
              <a:rPr lang="es-ES" sz="2800" b="1" dirty="0">
                <a:solidFill>
                  <a:schemeClr val="bg1"/>
                </a:solidFill>
              </a:rPr>
              <a:t>PROCESO DE ALISTAMIENTO INMUEBLES ENAJENACIÓN TEMPRANA (25-01-2018)</a:t>
            </a:r>
            <a:endParaRPr lang="es-ES" sz="2800" dirty="0">
              <a:solidFill>
                <a:schemeClr val="bg1"/>
              </a:solidFill>
            </a:endParaRPr>
          </a:p>
        </p:txBody>
      </p:sp>
      <p:sp>
        <p:nvSpPr>
          <p:cNvPr id="12" name="Rectángulo 11">
            <a:extLst>
              <a:ext uri="{FF2B5EF4-FFF2-40B4-BE49-F238E27FC236}">
                <a16:creationId xmlns:a16="http://schemas.microsoft.com/office/drawing/2014/main" id="{2289928D-F372-484B-8C39-78B708BC35D6}"/>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BD14DF4D-48CA-410B-831B-13464E1B6C85}"/>
              </a:ext>
            </a:extLst>
          </p:cNvPr>
          <p:cNvSpPr txBox="1"/>
          <p:nvPr/>
        </p:nvSpPr>
        <p:spPr>
          <a:xfrm>
            <a:off x="7662405" y="6548225"/>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Tree>
    <p:extLst>
      <p:ext uri="{BB962C8B-B14F-4D97-AF65-F5344CB8AC3E}">
        <p14:creationId xmlns:p14="http://schemas.microsoft.com/office/powerpoint/2010/main" val="22823683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3969" y="1"/>
            <a:ext cx="2222500" cy="1213051"/>
          </a:xfrm>
          <a:prstGeom prst="rect">
            <a:avLst/>
          </a:prstGeom>
        </p:spPr>
      </p:pic>
      <p:sp>
        <p:nvSpPr>
          <p:cNvPr id="52" name="CuadroTexto 51"/>
          <p:cNvSpPr txBox="1"/>
          <p:nvPr/>
        </p:nvSpPr>
        <p:spPr>
          <a:xfrm>
            <a:off x="3870359" y="218824"/>
            <a:ext cx="6432517" cy="646331"/>
          </a:xfrm>
          <a:prstGeom prst="rect">
            <a:avLst/>
          </a:prstGeom>
          <a:noFill/>
        </p:spPr>
        <p:txBody>
          <a:bodyPr wrap="square" rtlCol="0">
            <a:spAutoFit/>
          </a:bodyPr>
          <a:lstStyle/>
          <a:p>
            <a:pPr algn="r"/>
            <a:r>
              <a:rPr lang="es-ES" sz="1600" dirty="0">
                <a:solidFill>
                  <a:srgbClr val="A9A8A9"/>
                </a:solidFill>
                <a:latin typeface="Lato Regular"/>
                <a:cs typeface="Lato Regular"/>
              </a:rPr>
              <a:t>Proceso de alistamiento de inmuebles para Enajenación Temprana</a:t>
            </a:r>
            <a:r>
              <a:rPr lang="es-ES" dirty="0">
                <a:solidFill>
                  <a:srgbClr val="A9A8A9"/>
                </a:solidFill>
                <a:latin typeface="Lato Regular"/>
                <a:cs typeface="Lato Regular"/>
              </a:rPr>
              <a:t> </a:t>
            </a:r>
          </a:p>
          <a:p>
            <a:pPr algn="r"/>
            <a:r>
              <a:rPr lang="es-ES" dirty="0">
                <a:solidFill>
                  <a:srgbClr val="A9A8A9"/>
                </a:solidFill>
                <a:latin typeface="Lato Regular"/>
                <a:cs typeface="Lato Regular"/>
              </a:rPr>
              <a:t>– </a:t>
            </a:r>
            <a:r>
              <a:rPr lang="es-ES" sz="1200" dirty="0">
                <a:solidFill>
                  <a:srgbClr val="A9A8A9"/>
                </a:solidFill>
                <a:latin typeface="Lato Regular"/>
                <a:cs typeface="Lato Regular"/>
              </a:rPr>
              <a:t>Corte-  25 de enero 2018</a:t>
            </a:r>
          </a:p>
        </p:txBody>
      </p:sp>
      <p:sp>
        <p:nvSpPr>
          <p:cNvPr id="19" name="65 CuadroTexto">
            <a:extLst>
              <a:ext uri="{FF2B5EF4-FFF2-40B4-BE49-F238E27FC236}">
                <a16:creationId xmlns:a16="http://schemas.microsoft.com/office/drawing/2014/main" id="{2875783C-CE97-4B89-AD66-4C06D383D3BB}"/>
              </a:ext>
            </a:extLst>
          </p:cNvPr>
          <p:cNvSpPr txBox="1"/>
          <p:nvPr/>
        </p:nvSpPr>
        <p:spPr>
          <a:xfrm>
            <a:off x="1522136" y="6353331"/>
            <a:ext cx="2193229" cy="215444"/>
          </a:xfrm>
          <a:prstGeom prst="rect">
            <a:avLst/>
          </a:prstGeom>
          <a:noFill/>
        </p:spPr>
        <p:txBody>
          <a:bodyPr wrap="none" rtlCol="0">
            <a:spAutoFit/>
          </a:bodyPr>
          <a:lstStyle/>
          <a:p>
            <a:r>
              <a:rPr lang="es-CO" sz="800" dirty="0">
                <a:latin typeface="Arial Narrow" panose="020B0606020202030204" pitchFamily="34" charset="0"/>
              </a:rPr>
              <a:t>Fuente: Sociedad de Activos Especiales S.A.S. - SAE</a:t>
            </a:r>
          </a:p>
        </p:txBody>
      </p:sp>
      <p:sp>
        <p:nvSpPr>
          <p:cNvPr id="20" name="Rectángulo 19">
            <a:extLst>
              <a:ext uri="{FF2B5EF4-FFF2-40B4-BE49-F238E27FC236}">
                <a16:creationId xmlns:a16="http://schemas.microsoft.com/office/drawing/2014/main" id="{5CF51164-3AE4-4C6A-893C-697397DD530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54437651-5EFC-4735-BFB0-2DB2EE4C5FC7}"/>
              </a:ext>
            </a:extLst>
          </p:cNvPr>
          <p:cNvSpPr txBox="1"/>
          <p:nvPr/>
        </p:nvSpPr>
        <p:spPr>
          <a:xfrm>
            <a:off x="5918447" y="6520418"/>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
        <p:nvSpPr>
          <p:cNvPr id="23" name="CuadroTexto 22">
            <a:extLst>
              <a:ext uri="{FF2B5EF4-FFF2-40B4-BE49-F238E27FC236}">
                <a16:creationId xmlns:a16="http://schemas.microsoft.com/office/drawing/2014/main" id="{25987B05-2B41-48C7-9B9D-EE8FD9AC35B4}"/>
              </a:ext>
            </a:extLst>
          </p:cNvPr>
          <p:cNvSpPr txBox="1"/>
          <p:nvPr/>
        </p:nvSpPr>
        <p:spPr>
          <a:xfrm>
            <a:off x="2944312" y="1145138"/>
            <a:ext cx="6303375" cy="338554"/>
          </a:xfrm>
          <a:prstGeom prst="rect">
            <a:avLst/>
          </a:prstGeom>
          <a:noFill/>
        </p:spPr>
        <p:txBody>
          <a:bodyPr wrap="square" rtlCol="0">
            <a:spAutoFit/>
          </a:bodyPr>
          <a:lstStyle/>
          <a:p>
            <a:pPr algn="r"/>
            <a:r>
              <a:rPr lang="es-ES" sz="1600" dirty="0">
                <a:solidFill>
                  <a:srgbClr val="A9A8A9"/>
                </a:solidFill>
                <a:latin typeface="Lato Regular"/>
                <a:cs typeface="Lato Regular"/>
              </a:rPr>
              <a:t>Ficha Causal </a:t>
            </a:r>
            <a:r>
              <a:rPr lang="es-ES" sz="1600" dirty="0" err="1">
                <a:solidFill>
                  <a:srgbClr val="A9A8A9"/>
                </a:solidFill>
                <a:latin typeface="Lato Regular"/>
                <a:cs typeface="Lato Regular"/>
              </a:rPr>
              <a:t>N°</a:t>
            </a:r>
            <a:r>
              <a:rPr lang="es-ES" sz="1600" dirty="0">
                <a:solidFill>
                  <a:srgbClr val="A9A8A9"/>
                </a:solidFill>
                <a:latin typeface="Lato Regular"/>
                <a:cs typeface="Lato Regular"/>
              </a:rPr>
              <a:t> 4 B Costo- Beneficio Bienes Productivos</a:t>
            </a:r>
            <a:endParaRPr lang="es-ES" sz="1200" dirty="0">
              <a:solidFill>
                <a:srgbClr val="A9A8A9"/>
              </a:solidFill>
              <a:latin typeface="Lato Regular"/>
              <a:cs typeface="Lato Regular"/>
            </a:endParaRPr>
          </a:p>
        </p:txBody>
      </p:sp>
      <p:pic>
        <p:nvPicPr>
          <p:cNvPr id="2" name="Imagen 1">
            <a:extLst>
              <a:ext uri="{FF2B5EF4-FFF2-40B4-BE49-F238E27FC236}">
                <a16:creationId xmlns:a16="http://schemas.microsoft.com/office/drawing/2014/main" id="{E75207C9-2B78-40B7-8471-EFEB6BDD5D7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91872" y="1510021"/>
            <a:ext cx="4304128" cy="4812466"/>
          </a:xfrm>
          <a:prstGeom prst="rect">
            <a:avLst/>
          </a:prstGeom>
        </p:spPr>
      </p:pic>
      <p:pic>
        <p:nvPicPr>
          <p:cNvPr id="3" name="Imagen 2">
            <a:extLst>
              <a:ext uri="{FF2B5EF4-FFF2-40B4-BE49-F238E27FC236}">
                <a16:creationId xmlns:a16="http://schemas.microsoft.com/office/drawing/2014/main" id="{357FBF60-00AE-45BD-A66E-B1A8047CFED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18117" y="1510021"/>
            <a:ext cx="3984759" cy="4713428"/>
          </a:xfrm>
          <a:prstGeom prst="rect">
            <a:avLst/>
          </a:prstGeom>
        </p:spPr>
      </p:pic>
      <p:sp>
        <p:nvSpPr>
          <p:cNvPr id="10" name="Rectángulo 9">
            <a:extLst>
              <a:ext uri="{FF2B5EF4-FFF2-40B4-BE49-F238E27FC236}">
                <a16:creationId xmlns:a16="http://schemas.microsoft.com/office/drawing/2014/main" id="{94B6FACA-E8C6-40EF-814A-6C00CD8326F1}"/>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0B58DBD4-8FE4-4E31-9447-78F663E9A99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DAC26571-C279-4653-B900-5A74A2AC909B}"/>
              </a:ext>
            </a:extLst>
          </p:cNvPr>
          <p:cNvSpPr txBox="1"/>
          <p:nvPr/>
        </p:nvSpPr>
        <p:spPr>
          <a:xfrm>
            <a:off x="5270503" y="246800"/>
            <a:ext cx="6269126" cy="954107"/>
          </a:xfrm>
          <a:prstGeom prst="rect">
            <a:avLst/>
          </a:prstGeom>
          <a:noFill/>
        </p:spPr>
        <p:txBody>
          <a:bodyPr wrap="square" rtlCol="0">
            <a:spAutoFit/>
          </a:bodyPr>
          <a:lstStyle/>
          <a:p>
            <a:pPr algn="r"/>
            <a:r>
              <a:rPr lang="es-ES" sz="2800" b="1" dirty="0">
                <a:solidFill>
                  <a:schemeClr val="bg1"/>
                </a:solidFill>
              </a:rPr>
              <a:t>PROCESO DE ALISTAMIENTO INMUEBLES ENAJENACIÓN TEMPRANA (25-01-2018)</a:t>
            </a:r>
            <a:endParaRPr lang="es-ES" sz="2800" dirty="0">
              <a:solidFill>
                <a:schemeClr val="bg1"/>
              </a:solidFill>
            </a:endParaRPr>
          </a:p>
        </p:txBody>
      </p:sp>
      <p:sp>
        <p:nvSpPr>
          <p:cNvPr id="13" name="Rectángulo 12">
            <a:extLst>
              <a:ext uri="{FF2B5EF4-FFF2-40B4-BE49-F238E27FC236}">
                <a16:creationId xmlns:a16="http://schemas.microsoft.com/office/drawing/2014/main" id="{560F86BB-B491-4BD3-8A0D-1D2208C25357}"/>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2A95ED03-65A0-4489-A6AE-7F4CF9A3DB96}"/>
              </a:ext>
            </a:extLst>
          </p:cNvPr>
          <p:cNvSpPr txBox="1"/>
          <p:nvPr/>
        </p:nvSpPr>
        <p:spPr>
          <a:xfrm>
            <a:off x="7662405" y="6548225"/>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Tree>
    <p:extLst>
      <p:ext uri="{BB962C8B-B14F-4D97-AF65-F5344CB8AC3E}">
        <p14:creationId xmlns:p14="http://schemas.microsoft.com/office/powerpoint/2010/main" val="23973064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3969" y="1"/>
            <a:ext cx="2222500" cy="1213051"/>
          </a:xfrm>
          <a:prstGeom prst="rect">
            <a:avLst/>
          </a:prstGeom>
        </p:spPr>
      </p:pic>
      <p:sp>
        <p:nvSpPr>
          <p:cNvPr id="52" name="CuadroTexto 51"/>
          <p:cNvSpPr txBox="1"/>
          <p:nvPr/>
        </p:nvSpPr>
        <p:spPr>
          <a:xfrm>
            <a:off x="3870359" y="218824"/>
            <a:ext cx="6432517" cy="646331"/>
          </a:xfrm>
          <a:prstGeom prst="rect">
            <a:avLst/>
          </a:prstGeom>
          <a:noFill/>
        </p:spPr>
        <p:txBody>
          <a:bodyPr wrap="square" rtlCol="0">
            <a:spAutoFit/>
          </a:bodyPr>
          <a:lstStyle/>
          <a:p>
            <a:pPr algn="r"/>
            <a:r>
              <a:rPr lang="es-ES" sz="1600" dirty="0">
                <a:solidFill>
                  <a:srgbClr val="A9A8A9"/>
                </a:solidFill>
                <a:latin typeface="Lato Regular"/>
                <a:cs typeface="Lato Regular"/>
              </a:rPr>
              <a:t>Proceso de alistamiento de inmuebles para Enajenación Temprana</a:t>
            </a:r>
            <a:r>
              <a:rPr lang="es-ES" dirty="0">
                <a:solidFill>
                  <a:srgbClr val="A9A8A9"/>
                </a:solidFill>
                <a:latin typeface="Lato Regular"/>
                <a:cs typeface="Lato Regular"/>
              </a:rPr>
              <a:t> </a:t>
            </a:r>
          </a:p>
          <a:p>
            <a:pPr algn="r"/>
            <a:r>
              <a:rPr lang="es-ES" dirty="0">
                <a:solidFill>
                  <a:srgbClr val="A9A8A9"/>
                </a:solidFill>
                <a:latin typeface="Lato Regular"/>
                <a:cs typeface="Lato Regular"/>
              </a:rPr>
              <a:t>– </a:t>
            </a:r>
            <a:r>
              <a:rPr lang="es-ES" sz="1200" dirty="0">
                <a:solidFill>
                  <a:srgbClr val="A9A8A9"/>
                </a:solidFill>
                <a:latin typeface="Lato Regular"/>
                <a:cs typeface="Lato Regular"/>
              </a:rPr>
              <a:t>Corte-  25 de enero 2018</a:t>
            </a:r>
          </a:p>
        </p:txBody>
      </p:sp>
      <p:sp>
        <p:nvSpPr>
          <p:cNvPr id="19" name="65 CuadroTexto">
            <a:extLst>
              <a:ext uri="{FF2B5EF4-FFF2-40B4-BE49-F238E27FC236}">
                <a16:creationId xmlns:a16="http://schemas.microsoft.com/office/drawing/2014/main" id="{2875783C-CE97-4B89-AD66-4C06D383D3BB}"/>
              </a:ext>
            </a:extLst>
          </p:cNvPr>
          <p:cNvSpPr txBox="1"/>
          <p:nvPr/>
        </p:nvSpPr>
        <p:spPr>
          <a:xfrm>
            <a:off x="1522136" y="6353331"/>
            <a:ext cx="2193229" cy="215444"/>
          </a:xfrm>
          <a:prstGeom prst="rect">
            <a:avLst/>
          </a:prstGeom>
          <a:noFill/>
        </p:spPr>
        <p:txBody>
          <a:bodyPr wrap="none" rtlCol="0">
            <a:spAutoFit/>
          </a:bodyPr>
          <a:lstStyle/>
          <a:p>
            <a:r>
              <a:rPr lang="es-CO" sz="800" dirty="0">
                <a:latin typeface="Arial Narrow" panose="020B0606020202030204" pitchFamily="34" charset="0"/>
              </a:rPr>
              <a:t>Fuente: Sociedad de Activos Especiales S.A.S. - SAE</a:t>
            </a:r>
          </a:p>
        </p:txBody>
      </p:sp>
      <p:sp>
        <p:nvSpPr>
          <p:cNvPr id="20" name="Rectángulo 19">
            <a:extLst>
              <a:ext uri="{FF2B5EF4-FFF2-40B4-BE49-F238E27FC236}">
                <a16:creationId xmlns:a16="http://schemas.microsoft.com/office/drawing/2014/main" id="{5CF51164-3AE4-4C6A-893C-697397DD530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54437651-5EFC-4735-BFB0-2DB2EE4C5FC7}"/>
              </a:ext>
            </a:extLst>
          </p:cNvPr>
          <p:cNvSpPr txBox="1"/>
          <p:nvPr/>
        </p:nvSpPr>
        <p:spPr>
          <a:xfrm>
            <a:off x="5918447" y="6520418"/>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
        <p:nvSpPr>
          <p:cNvPr id="23" name="CuadroTexto 22">
            <a:extLst>
              <a:ext uri="{FF2B5EF4-FFF2-40B4-BE49-F238E27FC236}">
                <a16:creationId xmlns:a16="http://schemas.microsoft.com/office/drawing/2014/main" id="{25987B05-2B41-48C7-9B9D-EE8FD9AC35B4}"/>
              </a:ext>
            </a:extLst>
          </p:cNvPr>
          <p:cNvSpPr txBox="1"/>
          <p:nvPr/>
        </p:nvSpPr>
        <p:spPr>
          <a:xfrm>
            <a:off x="2913555" y="1089033"/>
            <a:ext cx="6587511" cy="584775"/>
          </a:xfrm>
          <a:prstGeom prst="rect">
            <a:avLst/>
          </a:prstGeom>
          <a:noFill/>
        </p:spPr>
        <p:txBody>
          <a:bodyPr wrap="square" rtlCol="0">
            <a:spAutoFit/>
          </a:bodyPr>
          <a:lstStyle/>
          <a:p>
            <a:pPr algn="r"/>
            <a:r>
              <a:rPr lang="es-ES" sz="1600" dirty="0">
                <a:solidFill>
                  <a:srgbClr val="A9A8A9"/>
                </a:solidFill>
                <a:latin typeface="Lato Regular"/>
                <a:cs typeface="Lato Regular"/>
              </a:rPr>
              <a:t>Ficha Causal </a:t>
            </a:r>
            <a:r>
              <a:rPr lang="es-ES" sz="1600" dirty="0" err="1">
                <a:solidFill>
                  <a:srgbClr val="A9A8A9"/>
                </a:solidFill>
                <a:latin typeface="Lato Regular"/>
                <a:cs typeface="Lato Regular"/>
              </a:rPr>
              <a:t>N°</a:t>
            </a:r>
            <a:r>
              <a:rPr lang="es-ES" sz="1600" dirty="0">
                <a:solidFill>
                  <a:srgbClr val="A9A8A9"/>
                </a:solidFill>
                <a:latin typeface="Lato Regular"/>
                <a:cs typeface="Lato Regular"/>
              </a:rPr>
              <a:t> 5 Sean Materia de Expropiación por Utilidad Publica o servidumbre.</a:t>
            </a:r>
            <a:endParaRPr lang="es-ES" sz="1200" dirty="0">
              <a:solidFill>
                <a:srgbClr val="A9A8A9"/>
              </a:solidFill>
              <a:latin typeface="Lato Regular"/>
              <a:cs typeface="Lato Regular"/>
            </a:endParaRPr>
          </a:p>
        </p:txBody>
      </p:sp>
      <p:pic>
        <p:nvPicPr>
          <p:cNvPr id="2" name="Imagen 1">
            <a:extLst>
              <a:ext uri="{FF2B5EF4-FFF2-40B4-BE49-F238E27FC236}">
                <a16:creationId xmlns:a16="http://schemas.microsoft.com/office/drawing/2014/main" id="{0ABB95D1-E26F-4C03-9B15-1406B60A936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81126" y="1489984"/>
            <a:ext cx="4323500" cy="4798674"/>
          </a:xfrm>
          <a:prstGeom prst="rect">
            <a:avLst/>
          </a:prstGeom>
        </p:spPr>
      </p:pic>
      <p:pic>
        <p:nvPicPr>
          <p:cNvPr id="3" name="Imagen 2">
            <a:extLst>
              <a:ext uri="{FF2B5EF4-FFF2-40B4-BE49-F238E27FC236}">
                <a16:creationId xmlns:a16="http://schemas.microsoft.com/office/drawing/2014/main" id="{469C388E-F112-42AC-81C7-4521B61CF01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09995" y="1615597"/>
            <a:ext cx="4090587" cy="2452547"/>
          </a:xfrm>
          <a:prstGeom prst="rect">
            <a:avLst/>
          </a:prstGeom>
        </p:spPr>
      </p:pic>
      <p:sp>
        <p:nvSpPr>
          <p:cNvPr id="10" name="Rectángulo 9">
            <a:extLst>
              <a:ext uri="{FF2B5EF4-FFF2-40B4-BE49-F238E27FC236}">
                <a16:creationId xmlns:a16="http://schemas.microsoft.com/office/drawing/2014/main" id="{9C066E84-1415-4A3E-B2D7-02F68C52DA35}"/>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0017F221-73C4-4A8D-B202-0B9852F9B60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B7320507-13DF-4586-B127-E42E849057D7}"/>
              </a:ext>
            </a:extLst>
          </p:cNvPr>
          <p:cNvSpPr txBox="1"/>
          <p:nvPr/>
        </p:nvSpPr>
        <p:spPr>
          <a:xfrm>
            <a:off x="5270503" y="246800"/>
            <a:ext cx="6269126" cy="954107"/>
          </a:xfrm>
          <a:prstGeom prst="rect">
            <a:avLst/>
          </a:prstGeom>
          <a:noFill/>
        </p:spPr>
        <p:txBody>
          <a:bodyPr wrap="square" rtlCol="0">
            <a:spAutoFit/>
          </a:bodyPr>
          <a:lstStyle/>
          <a:p>
            <a:pPr algn="r"/>
            <a:r>
              <a:rPr lang="es-ES" sz="2800" b="1" dirty="0">
                <a:solidFill>
                  <a:schemeClr val="bg1"/>
                </a:solidFill>
              </a:rPr>
              <a:t>PROCESO DE ALISTAMIENTO INMUEBLES ENAJENACIÓN TEMPRANA (25-01-2018)</a:t>
            </a:r>
            <a:endParaRPr lang="es-ES" sz="2800" dirty="0">
              <a:solidFill>
                <a:schemeClr val="bg1"/>
              </a:solidFill>
            </a:endParaRPr>
          </a:p>
        </p:txBody>
      </p:sp>
      <p:sp>
        <p:nvSpPr>
          <p:cNvPr id="13" name="Rectángulo 12">
            <a:extLst>
              <a:ext uri="{FF2B5EF4-FFF2-40B4-BE49-F238E27FC236}">
                <a16:creationId xmlns:a16="http://schemas.microsoft.com/office/drawing/2014/main" id="{6FDA8620-7B4A-4E23-B990-86F2CAAAF6B1}"/>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B59F06BE-3716-4888-8A10-C2D2C4EBAA75}"/>
              </a:ext>
            </a:extLst>
          </p:cNvPr>
          <p:cNvSpPr txBox="1"/>
          <p:nvPr/>
        </p:nvSpPr>
        <p:spPr>
          <a:xfrm>
            <a:off x="7662405" y="6548225"/>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Tree>
    <p:extLst>
      <p:ext uri="{BB962C8B-B14F-4D97-AF65-F5344CB8AC3E}">
        <p14:creationId xmlns:p14="http://schemas.microsoft.com/office/powerpoint/2010/main" val="351614431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3969" y="1"/>
            <a:ext cx="2222500" cy="1213051"/>
          </a:xfrm>
          <a:prstGeom prst="rect">
            <a:avLst/>
          </a:prstGeom>
        </p:spPr>
      </p:pic>
      <p:sp>
        <p:nvSpPr>
          <p:cNvPr id="52" name="CuadroTexto 51"/>
          <p:cNvSpPr txBox="1"/>
          <p:nvPr/>
        </p:nvSpPr>
        <p:spPr>
          <a:xfrm>
            <a:off x="3870359" y="218824"/>
            <a:ext cx="6432517" cy="646331"/>
          </a:xfrm>
          <a:prstGeom prst="rect">
            <a:avLst/>
          </a:prstGeom>
          <a:noFill/>
        </p:spPr>
        <p:txBody>
          <a:bodyPr wrap="square" rtlCol="0">
            <a:spAutoFit/>
          </a:bodyPr>
          <a:lstStyle/>
          <a:p>
            <a:pPr algn="r"/>
            <a:r>
              <a:rPr lang="es-ES" sz="1600" dirty="0">
                <a:solidFill>
                  <a:srgbClr val="A9A8A9"/>
                </a:solidFill>
                <a:latin typeface="Lato Regular"/>
                <a:cs typeface="Lato Regular"/>
              </a:rPr>
              <a:t>Proceso de alistamiento de inmuebles para Enajenación Temprana</a:t>
            </a:r>
            <a:r>
              <a:rPr lang="es-ES" dirty="0">
                <a:solidFill>
                  <a:srgbClr val="A9A8A9"/>
                </a:solidFill>
                <a:latin typeface="Lato Regular"/>
                <a:cs typeface="Lato Regular"/>
              </a:rPr>
              <a:t> </a:t>
            </a:r>
          </a:p>
          <a:p>
            <a:pPr algn="r"/>
            <a:r>
              <a:rPr lang="es-ES" dirty="0">
                <a:solidFill>
                  <a:srgbClr val="A9A8A9"/>
                </a:solidFill>
                <a:latin typeface="Lato Regular"/>
                <a:cs typeface="Lato Regular"/>
              </a:rPr>
              <a:t>– </a:t>
            </a:r>
            <a:r>
              <a:rPr lang="es-ES" sz="1200" dirty="0">
                <a:solidFill>
                  <a:srgbClr val="A9A8A9"/>
                </a:solidFill>
                <a:latin typeface="Lato Regular"/>
                <a:cs typeface="Lato Regular"/>
              </a:rPr>
              <a:t>Corte-  25 de enero 2018</a:t>
            </a:r>
          </a:p>
        </p:txBody>
      </p:sp>
      <p:sp>
        <p:nvSpPr>
          <p:cNvPr id="20" name="Rectángulo 19">
            <a:extLst>
              <a:ext uri="{FF2B5EF4-FFF2-40B4-BE49-F238E27FC236}">
                <a16:creationId xmlns:a16="http://schemas.microsoft.com/office/drawing/2014/main" id="{5CF51164-3AE4-4C6A-893C-697397DD530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54437651-5EFC-4735-BFB0-2DB2EE4C5FC7}"/>
              </a:ext>
            </a:extLst>
          </p:cNvPr>
          <p:cNvSpPr txBox="1"/>
          <p:nvPr/>
        </p:nvSpPr>
        <p:spPr>
          <a:xfrm>
            <a:off x="5918447" y="6520418"/>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
        <p:nvSpPr>
          <p:cNvPr id="23" name="CuadroTexto 22">
            <a:extLst>
              <a:ext uri="{FF2B5EF4-FFF2-40B4-BE49-F238E27FC236}">
                <a16:creationId xmlns:a16="http://schemas.microsoft.com/office/drawing/2014/main" id="{25987B05-2B41-48C7-9B9D-EE8FD9AC35B4}"/>
              </a:ext>
            </a:extLst>
          </p:cNvPr>
          <p:cNvSpPr txBox="1"/>
          <p:nvPr/>
        </p:nvSpPr>
        <p:spPr>
          <a:xfrm>
            <a:off x="1687398" y="1105625"/>
            <a:ext cx="8663979" cy="584775"/>
          </a:xfrm>
          <a:prstGeom prst="rect">
            <a:avLst/>
          </a:prstGeom>
          <a:noFill/>
        </p:spPr>
        <p:txBody>
          <a:bodyPr wrap="square" rtlCol="0">
            <a:spAutoFit/>
          </a:bodyPr>
          <a:lstStyle/>
          <a:p>
            <a:pPr algn="r"/>
            <a:r>
              <a:rPr lang="es-ES" sz="1600" dirty="0">
                <a:solidFill>
                  <a:srgbClr val="A9A8A9"/>
                </a:solidFill>
                <a:latin typeface="Lato Regular"/>
                <a:cs typeface="Lato Regular"/>
              </a:rPr>
              <a:t>Ejemplo Ficha Causal </a:t>
            </a:r>
            <a:r>
              <a:rPr lang="es-ES" sz="1600" dirty="0" err="1">
                <a:solidFill>
                  <a:srgbClr val="A9A8A9"/>
                </a:solidFill>
                <a:latin typeface="Lato Regular"/>
                <a:cs typeface="Lato Regular"/>
              </a:rPr>
              <a:t>N°</a:t>
            </a:r>
            <a:r>
              <a:rPr lang="es-ES" sz="1600" dirty="0">
                <a:solidFill>
                  <a:srgbClr val="A9A8A9"/>
                </a:solidFill>
                <a:latin typeface="Lato Regular"/>
                <a:cs typeface="Lato Regular"/>
              </a:rPr>
              <a:t> 6 Ubicación Geográfica o Condiciones de Seguridad Diligenciada Automáticamente</a:t>
            </a:r>
            <a:endParaRPr lang="es-ES" sz="1200" dirty="0">
              <a:solidFill>
                <a:srgbClr val="A9A8A9"/>
              </a:solidFill>
              <a:latin typeface="Lato Regular"/>
              <a:cs typeface="Lato Regular"/>
            </a:endParaRPr>
          </a:p>
        </p:txBody>
      </p:sp>
      <p:pic>
        <p:nvPicPr>
          <p:cNvPr id="5" name="Imagen 4">
            <a:extLst>
              <a:ext uri="{FF2B5EF4-FFF2-40B4-BE49-F238E27FC236}">
                <a16:creationId xmlns:a16="http://schemas.microsoft.com/office/drawing/2014/main" id="{DCBD29B9-364D-4A6F-BFFE-811F67B63C5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92122" y="1671183"/>
            <a:ext cx="8510754" cy="4785775"/>
          </a:xfrm>
          <a:prstGeom prst="rect">
            <a:avLst/>
          </a:prstGeom>
        </p:spPr>
      </p:pic>
      <p:sp>
        <p:nvSpPr>
          <p:cNvPr id="9" name="Rectángulo 8">
            <a:extLst>
              <a:ext uri="{FF2B5EF4-FFF2-40B4-BE49-F238E27FC236}">
                <a16:creationId xmlns:a16="http://schemas.microsoft.com/office/drawing/2014/main" id="{9FC91989-0116-4ADB-ABF8-B9923C4EAA95}"/>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a:extLst>
              <a:ext uri="{FF2B5EF4-FFF2-40B4-BE49-F238E27FC236}">
                <a16:creationId xmlns:a16="http://schemas.microsoft.com/office/drawing/2014/main" id="{DEF8D38D-AE93-4B4D-827C-8061A6EE49B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1" name="CuadroTexto 10">
            <a:extLst>
              <a:ext uri="{FF2B5EF4-FFF2-40B4-BE49-F238E27FC236}">
                <a16:creationId xmlns:a16="http://schemas.microsoft.com/office/drawing/2014/main" id="{62362DFD-8101-47A1-A552-F72ECC39E1C4}"/>
              </a:ext>
            </a:extLst>
          </p:cNvPr>
          <p:cNvSpPr txBox="1"/>
          <p:nvPr/>
        </p:nvSpPr>
        <p:spPr>
          <a:xfrm>
            <a:off x="5270503" y="246800"/>
            <a:ext cx="6269126" cy="954107"/>
          </a:xfrm>
          <a:prstGeom prst="rect">
            <a:avLst/>
          </a:prstGeom>
          <a:noFill/>
        </p:spPr>
        <p:txBody>
          <a:bodyPr wrap="square" rtlCol="0">
            <a:spAutoFit/>
          </a:bodyPr>
          <a:lstStyle/>
          <a:p>
            <a:pPr algn="r"/>
            <a:r>
              <a:rPr lang="es-ES" sz="2800" b="1" dirty="0">
                <a:solidFill>
                  <a:schemeClr val="bg1"/>
                </a:solidFill>
              </a:rPr>
              <a:t>PROCESO DE ALISTAMIENTO INMUEBLES ENAJENACIÓN TEMPRANA (25-01-2018)</a:t>
            </a:r>
            <a:endParaRPr lang="es-ES" sz="2800" dirty="0">
              <a:solidFill>
                <a:schemeClr val="bg1"/>
              </a:solidFill>
            </a:endParaRPr>
          </a:p>
        </p:txBody>
      </p:sp>
      <p:sp>
        <p:nvSpPr>
          <p:cNvPr id="12" name="Rectángulo 11">
            <a:extLst>
              <a:ext uri="{FF2B5EF4-FFF2-40B4-BE49-F238E27FC236}">
                <a16:creationId xmlns:a16="http://schemas.microsoft.com/office/drawing/2014/main" id="{1D6B60F4-2A2E-4813-A9A3-AEE6215CD40B}"/>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3F431B2F-B6D6-472D-BF0A-50748F815C81}"/>
              </a:ext>
            </a:extLst>
          </p:cNvPr>
          <p:cNvSpPr txBox="1"/>
          <p:nvPr/>
        </p:nvSpPr>
        <p:spPr>
          <a:xfrm>
            <a:off x="7662405" y="6548225"/>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Tree>
    <p:extLst>
      <p:ext uri="{BB962C8B-B14F-4D97-AF65-F5344CB8AC3E}">
        <p14:creationId xmlns:p14="http://schemas.microsoft.com/office/powerpoint/2010/main" val="208962482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801042" y="3888556"/>
            <a:ext cx="10842594" cy="465851"/>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2363773" y="1333410"/>
            <a:ext cx="9485720" cy="8402300"/>
          </a:xfrm>
          <a:prstGeom prst="rect">
            <a:avLst/>
          </a:prstGeom>
          <a:noFill/>
        </p:spPr>
        <p:txBody>
          <a:bodyPr wrap="square" rtlCol="0">
            <a:spAutoFit/>
          </a:bodyPr>
          <a:lstStyle/>
          <a:p>
            <a:pPr marL="342900" lvl="0" indent="-342900">
              <a:buFont typeface="+mj-lt"/>
              <a:buAutoNum type="arabicPeriod"/>
            </a:pPr>
            <a:r>
              <a:rPr lang="es-ES" sz="2400" dirty="0"/>
              <a:t>Verificación del Quorum.</a:t>
            </a:r>
            <a:endParaRPr lang="es-CO" sz="2400" dirty="0"/>
          </a:p>
          <a:p>
            <a:pPr marL="342900" lvl="0" indent="-342900">
              <a:buFont typeface="+mj-lt"/>
              <a:buAutoNum type="arabicPeriod"/>
            </a:pPr>
            <a:r>
              <a:rPr lang="es-ES" sz="2400" dirty="0"/>
              <a:t>Aprobación del orden del día</a:t>
            </a:r>
            <a:endParaRPr lang="es-CO" sz="2400" dirty="0"/>
          </a:p>
          <a:p>
            <a:pPr marL="342900" lvl="0" indent="-342900">
              <a:buFont typeface="+mj-lt"/>
              <a:buAutoNum type="arabicPeriod"/>
            </a:pPr>
            <a:r>
              <a:rPr lang="es-ES" sz="2400" dirty="0"/>
              <a:t>Comité Financiero</a:t>
            </a:r>
            <a:endParaRPr lang="es-CO" sz="2400" dirty="0"/>
          </a:p>
          <a:p>
            <a:pPr marL="457200" lvl="0" indent="-457200">
              <a:buFont typeface="+mj-lt"/>
              <a:buAutoNum type="arabicPeriod"/>
            </a:pPr>
            <a:r>
              <a:rPr lang="es-ES" sz="2400" dirty="0"/>
              <a:t>Seguimiento Bienes FARC</a:t>
            </a:r>
            <a:endParaRPr lang="es-CO" sz="2400" dirty="0"/>
          </a:p>
          <a:p>
            <a:pPr marL="457200" lvl="0" indent="-457200">
              <a:buFont typeface="+mj-lt"/>
              <a:buAutoNum type="arabicPeriod"/>
            </a:pPr>
            <a:r>
              <a:rPr lang="es-ES" sz="2400" dirty="0"/>
              <a:t>Informe Diligencia secuestro supermercados </a:t>
            </a:r>
            <a:r>
              <a:rPr lang="es-ES" sz="2400" dirty="0" err="1"/>
              <a:t>Supercundi</a:t>
            </a:r>
            <a:r>
              <a:rPr lang="es-ES" sz="2400" dirty="0"/>
              <a:t> - </a:t>
            </a:r>
            <a:r>
              <a:rPr lang="es-ES" sz="2400" dirty="0" err="1"/>
              <a:t>Merkandrea</a:t>
            </a:r>
            <a:r>
              <a:rPr lang="es-ES" sz="2400" dirty="0"/>
              <a:t> </a:t>
            </a:r>
            <a:endParaRPr lang="es-CO" sz="2400" dirty="0"/>
          </a:p>
          <a:p>
            <a:pPr marL="457200" lvl="0" indent="-457200">
              <a:buFont typeface="+mj-lt"/>
              <a:buAutoNum type="arabicPeriod"/>
            </a:pPr>
            <a:r>
              <a:rPr lang="es-ES" sz="2400" dirty="0"/>
              <a:t>Informe avance venta de sociedades activas</a:t>
            </a:r>
            <a:endParaRPr lang="es-CO" sz="2400" dirty="0"/>
          </a:p>
          <a:p>
            <a:pPr marL="457200" lvl="0" indent="-457200">
              <a:buFont typeface="+mj-lt"/>
              <a:buAutoNum type="arabicPeriod"/>
            </a:pPr>
            <a:r>
              <a:rPr lang="es-ES" sz="2400" dirty="0"/>
              <a:t>Seguimiento Comité de Enajenación Temprana</a:t>
            </a:r>
            <a:endParaRPr lang="es-CO" sz="2400" dirty="0"/>
          </a:p>
          <a:p>
            <a:pPr marL="457200" lvl="0" indent="-457200">
              <a:buFont typeface="+mj-lt"/>
              <a:buAutoNum type="arabicPeriod"/>
            </a:pPr>
            <a:r>
              <a:rPr lang="es-ES" sz="2400" dirty="0">
                <a:solidFill>
                  <a:schemeClr val="bg1"/>
                </a:solidFill>
              </a:rPr>
              <a:t>Comité de Asignaciones</a:t>
            </a:r>
            <a:endParaRPr lang="es-CO" sz="2400" dirty="0">
              <a:solidFill>
                <a:schemeClr val="bg1"/>
              </a:solidFill>
            </a:endParaRPr>
          </a:p>
          <a:p>
            <a:pPr marL="457200" lvl="0" indent="-457200">
              <a:buFont typeface="+mj-lt"/>
              <a:buAutoNum type="arabicPeriod"/>
            </a:pPr>
            <a:r>
              <a:rPr lang="es-ES" sz="2400" dirty="0"/>
              <a:t>Proposiciones y Varios.</a:t>
            </a:r>
            <a:endParaRPr lang="es-CO" sz="2400" dirty="0"/>
          </a:p>
          <a:p>
            <a:pPr lvl="0">
              <a:lnSpc>
                <a:spcPct val="150000"/>
              </a:lnSpc>
            </a:pPr>
            <a:endParaRPr lang="es-CO" sz="2400"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108</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386109483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524001" y="1"/>
            <a:ext cx="2222500" cy="106487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7" name="Imagen 6"/>
          <p:cNvPicPr/>
          <p:nvPr/>
        </p:nvPicPr>
        <p:blipFill rotWithShape="1">
          <a:blip r:embed="rId3" cstate="email">
            <a:extLst>
              <a:ext uri="{28A0092B-C50C-407E-A947-70E740481C1C}">
                <a14:useLocalDpi xmlns:a14="http://schemas.microsoft.com/office/drawing/2010/main"/>
              </a:ext>
            </a:extLst>
          </a:blip>
          <a:srcRect/>
          <a:stretch/>
        </p:blipFill>
        <p:spPr>
          <a:xfrm>
            <a:off x="5797233" y="23596"/>
            <a:ext cx="4813935" cy="890804"/>
          </a:xfrm>
          <a:prstGeom prst="rect">
            <a:avLst/>
          </a:prstGeom>
        </p:spPr>
      </p:pic>
      <p:sp>
        <p:nvSpPr>
          <p:cNvPr id="3" name="CuadroTexto 2">
            <a:extLst>
              <a:ext uri="{FF2B5EF4-FFF2-40B4-BE49-F238E27FC236}">
                <a16:creationId xmlns:a16="http://schemas.microsoft.com/office/drawing/2014/main" id="{1180E4D8-327A-4752-9E0E-46404614CB31}"/>
              </a:ext>
            </a:extLst>
          </p:cNvPr>
          <p:cNvSpPr txBox="1"/>
          <p:nvPr/>
        </p:nvSpPr>
        <p:spPr>
          <a:xfrm>
            <a:off x="3262751" y="1142295"/>
            <a:ext cx="5486400" cy="646331"/>
          </a:xfrm>
          <a:prstGeom prst="rect">
            <a:avLst/>
          </a:prstGeom>
          <a:noFill/>
        </p:spPr>
        <p:txBody>
          <a:bodyPr wrap="square" rtlCol="0">
            <a:spAutoFit/>
          </a:bodyPr>
          <a:lstStyle/>
          <a:p>
            <a:pPr algn="ctr"/>
            <a:r>
              <a:rPr lang="es-CO" b="1" dirty="0"/>
              <a:t>COMITÉ DE ASIGNACIONES DE BIENES DEL FRISCO</a:t>
            </a:r>
          </a:p>
          <a:p>
            <a:pPr algn="ctr"/>
            <a:r>
              <a:rPr lang="es-CO" b="1" dirty="0"/>
              <a:t>Decreto 2136 de 2015</a:t>
            </a:r>
          </a:p>
        </p:txBody>
      </p:sp>
      <p:sp>
        <p:nvSpPr>
          <p:cNvPr id="9" name="CuadroTexto 8">
            <a:extLst>
              <a:ext uri="{FF2B5EF4-FFF2-40B4-BE49-F238E27FC236}">
                <a16:creationId xmlns:a16="http://schemas.microsoft.com/office/drawing/2014/main" id="{6A837CB7-0E62-426A-ABC0-8E1B025AC9D8}"/>
              </a:ext>
            </a:extLst>
          </p:cNvPr>
          <p:cNvSpPr txBox="1"/>
          <p:nvPr/>
        </p:nvSpPr>
        <p:spPr>
          <a:xfrm>
            <a:off x="1904941" y="1643839"/>
            <a:ext cx="1646154" cy="584775"/>
          </a:xfrm>
          <a:prstGeom prst="rect">
            <a:avLst/>
          </a:prstGeom>
          <a:noFill/>
        </p:spPr>
        <p:txBody>
          <a:bodyPr wrap="square" rtlCol="0">
            <a:spAutoFit/>
          </a:bodyPr>
          <a:lstStyle/>
          <a:p>
            <a:pPr algn="ctr"/>
            <a:r>
              <a:rPr lang="es-CO" sz="1600" b="1" dirty="0"/>
              <a:t>Sesión No. 10</a:t>
            </a:r>
          </a:p>
          <a:p>
            <a:pPr algn="ctr"/>
            <a:r>
              <a:rPr lang="es-CO" sz="1600" b="1" dirty="0"/>
              <a:t>23- enero-2018</a:t>
            </a:r>
          </a:p>
        </p:txBody>
      </p:sp>
      <p:sp>
        <p:nvSpPr>
          <p:cNvPr id="10" name="Flecha: a la derecha 9">
            <a:extLst>
              <a:ext uri="{FF2B5EF4-FFF2-40B4-BE49-F238E27FC236}">
                <a16:creationId xmlns:a16="http://schemas.microsoft.com/office/drawing/2014/main" id="{BE58467B-20B0-4E95-8490-678153B23DBA}"/>
              </a:ext>
            </a:extLst>
          </p:cNvPr>
          <p:cNvSpPr/>
          <p:nvPr/>
        </p:nvSpPr>
        <p:spPr>
          <a:xfrm>
            <a:off x="3618927" y="1758618"/>
            <a:ext cx="798491" cy="27779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1" name="CuadroTexto 10">
            <a:extLst>
              <a:ext uri="{FF2B5EF4-FFF2-40B4-BE49-F238E27FC236}">
                <a16:creationId xmlns:a16="http://schemas.microsoft.com/office/drawing/2014/main" id="{C0D55599-A7DA-4B1B-860B-CA0E43877BA9}"/>
              </a:ext>
            </a:extLst>
          </p:cNvPr>
          <p:cNvSpPr txBox="1"/>
          <p:nvPr/>
        </p:nvSpPr>
        <p:spPr>
          <a:xfrm>
            <a:off x="4477403" y="1625244"/>
            <a:ext cx="6010498" cy="584775"/>
          </a:xfrm>
          <a:prstGeom prst="rect">
            <a:avLst/>
          </a:prstGeom>
          <a:noFill/>
        </p:spPr>
        <p:txBody>
          <a:bodyPr wrap="square" rtlCol="0">
            <a:spAutoFit/>
          </a:bodyPr>
          <a:lstStyle/>
          <a:p>
            <a:pPr algn="just"/>
            <a:r>
              <a:rPr lang="es-CO" sz="1600" b="1" dirty="0"/>
              <a:t>ACOGE</a:t>
            </a:r>
            <a:r>
              <a:rPr lang="es-CO" sz="1600" dirty="0"/>
              <a:t> concepto de la </a:t>
            </a:r>
            <a:r>
              <a:rPr lang="es-ES" sz="1600" dirty="0"/>
              <a:t>Sala de Consulta y Servicio Civil del</a:t>
            </a:r>
            <a:r>
              <a:rPr lang="es-CO" sz="1600" dirty="0"/>
              <a:t> Consejo de Estado del 11-jul-2017, rad. 2345.</a:t>
            </a:r>
          </a:p>
        </p:txBody>
      </p:sp>
      <p:sp>
        <p:nvSpPr>
          <p:cNvPr id="12" name="CuadroTexto 11">
            <a:extLst>
              <a:ext uri="{FF2B5EF4-FFF2-40B4-BE49-F238E27FC236}">
                <a16:creationId xmlns:a16="http://schemas.microsoft.com/office/drawing/2014/main" id="{945DEF38-FDE0-492A-84F5-B47D77180977}"/>
              </a:ext>
            </a:extLst>
          </p:cNvPr>
          <p:cNvSpPr txBox="1"/>
          <p:nvPr/>
        </p:nvSpPr>
        <p:spPr>
          <a:xfrm>
            <a:off x="1663386" y="3239391"/>
            <a:ext cx="1763829" cy="584775"/>
          </a:xfrm>
          <a:prstGeom prst="rect">
            <a:avLst/>
          </a:prstGeom>
          <a:noFill/>
        </p:spPr>
        <p:txBody>
          <a:bodyPr wrap="square" rtlCol="0">
            <a:spAutoFit/>
          </a:bodyPr>
          <a:lstStyle/>
          <a:p>
            <a:pPr algn="ctr"/>
            <a:r>
              <a:rPr lang="es-CO" sz="1600" b="1" dirty="0"/>
              <a:t>Sesión No. 11</a:t>
            </a:r>
          </a:p>
          <a:p>
            <a:pPr algn="ctr"/>
            <a:r>
              <a:rPr lang="es-CO" sz="1600" b="1" dirty="0"/>
              <a:t>19-febrero-2018</a:t>
            </a:r>
            <a:endParaRPr lang="es-CO" b="1" dirty="0"/>
          </a:p>
        </p:txBody>
      </p:sp>
      <p:sp>
        <p:nvSpPr>
          <p:cNvPr id="13" name="Flecha: a la derecha 12">
            <a:extLst>
              <a:ext uri="{FF2B5EF4-FFF2-40B4-BE49-F238E27FC236}">
                <a16:creationId xmlns:a16="http://schemas.microsoft.com/office/drawing/2014/main" id="{619E8964-D65E-4102-8452-89F11E477FE1}"/>
              </a:ext>
            </a:extLst>
          </p:cNvPr>
          <p:cNvSpPr/>
          <p:nvPr/>
        </p:nvSpPr>
        <p:spPr>
          <a:xfrm>
            <a:off x="3495413" y="3412801"/>
            <a:ext cx="522760" cy="27779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4" name="CuadroTexto 13">
            <a:extLst>
              <a:ext uri="{FF2B5EF4-FFF2-40B4-BE49-F238E27FC236}">
                <a16:creationId xmlns:a16="http://schemas.microsoft.com/office/drawing/2014/main" id="{0FB35FC8-63A5-48FE-A356-28E1AE08A70F}"/>
              </a:ext>
            </a:extLst>
          </p:cNvPr>
          <p:cNvSpPr txBox="1"/>
          <p:nvPr/>
        </p:nvSpPr>
        <p:spPr>
          <a:xfrm>
            <a:off x="4069689" y="2333893"/>
            <a:ext cx="6344906" cy="2277547"/>
          </a:xfrm>
          <a:prstGeom prst="rect">
            <a:avLst/>
          </a:prstGeom>
          <a:noFill/>
        </p:spPr>
        <p:txBody>
          <a:bodyPr wrap="square" rtlCol="0">
            <a:spAutoFit/>
          </a:bodyPr>
          <a:lstStyle/>
          <a:p>
            <a:pPr algn="just"/>
            <a:r>
              <a:rPr lang="es-CO" sz="1400" b="1" dirty="0"/>
              <a:t>APROBÓ:</a:t>
            </a:r>
          </a:p>
          <a:p>
            <a:pPr marL="342900" indent="-342900" algn="just">
              <a:buAutoNum type="arabicPeriod"/>
            </a:pPr>
            <a:r>
              <a:rPr lang="es-CO" sz="1400" b="1" dirty="0"/>
              <a:t>MIRALINDO:  - solicitud ANT y Min. Defensa</a:t>
            </a:r>
          </a:p>
          <a:p>
            <a:pPr marL="285750" indent="-285750" algn="just">
              <a:buFont typeface="Wingdings" panose="05000000000000000000" pitchFamily="2" charset="2"/>
              <a:buChar char="ü"/>
            </a:pPr>
            <a:r>
              <a:rPr lang="es-CO" sz="1400" dirty="0"/>
              <a:t>Revocatoria directa parcial de la Resolución No. 1194 de 2016, predios “El Cairo”  y “El Recuerdo”, al configurarse el supuesto de hecho del numeral 2° del artículo 93 del CPACA.</a:t>
            </a:r>
          </a:p>
          <a:p>
            <a:pPr marL="285750" indent="-285750" algn="just">
              <a:buFont typeface="Wingdings" panose="05000000000000000000" pitchFamily="2" charset="2"/>
              <a:buChar char="ü"/>
            </a:pPr>
            <a:r>
              <a:rPr lang="es-CO" sz="1400" dirty="0"/>
              <a:t>Asignación definitiva de los predios “El Cairo”  y “El Recuerdo” al Ejercito Nacional, en cumplimiento a lo dispuesto en el inciso 3° del artículo 91 de la Ley 1708 de 2014, modificado por el artículo 22 de la Ley 1849 de 2017.</a:t>
            </a:r>
          </a:p>
          <a:p>
            <a:pPr algn="just"/>
            <a:endParaRPr lang="es-CO" sz="1200" b="1" dirty="0"/>
          </a:p>
          <a:p>
            <a:pPr algn="just"/>
            <a:r>
              <a:rPr lang="es-CO" b="1" dirty="0"/>
              <a:t>2. CASOS POLICIA NACIONAL Y MUNICIPIO DE CAUCASIA: </a:t>
            </a:r>
          </a:p>
        </p:txBody>
      </p:sp>
      <p:sp>
        <p:nvSpPr>
          <p:cNvPr id="21" name="Cerrar llave 20">
            <a:extLst>
              <a:ext uri="{FF2B5EF4-FFF2-40B4-BE49-F238E27FC236}">
                <a16:creationId xmlns:a16="http://schemas.microsoft.com/office/drawing/2014/main" id="{4E5458B3-CE38-41F8-B863-6F16E72AF7B4}"/>
              </a:ext>
            </a:extLst>
          </p:cNvPr>
          <p:cNvSpPr/>
          <p:nvPr/>
        </p:nvSpPr>
        <p:spPr>
          <a:xfrm>
            <a:off x="3581580" y="4863330"/>
            <a:ext cx="300099" cy="81022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22" name="CuadroTexto 21">
            <a:extLst>
              <a:ext uri="{FF2B5EF4-FFF2-40B4-BE49-F238E27FC236}">
                <a16:creationId xmlns:a16="http://schemas.microsoft.com/office/drawing/2014/main" id="{3739E149-61D9-4C15-B21E-942996768275}"/>
              </a:ext>
            </a:extLst>
          </p:cNvPr>
          <p:cNvSpPr txBox="1"/>
          <p:nvPr/>
        </p:nvSpPr>
        <p:spPr>
          <a:xfrm>
            <a:off x="3881678" y="4628246"/>
            <a:ext cx="3239204" cy="1169551"/>
          </a:xfrm>
          <a:prstGeom prst="rect">
            <a:avLst/>
          </a:prstGeom>
          <a:noFill/>
        </p:spPr>
        <p:txBody>
          <a:bodyPr wrap="square" rtlCol="0">
            <a:spAutoFit/>
          </a:bodyPr>
          <a:lstStyle/>
          <a:p>
            <a:pPr algn="just"/>
            <a:r>
              <a:rPr lang="es-CO" sz="1400" b="1" dirty="0"/>
              <a:t>APROBÓ </a:t>
            </a:r>
            <a:r>
              <a:rPr lang="es-CO" sz="1400" dirty="0"/>
              <a:t>la revocatoria directa parcial de la Resoluciones de Asignación definitiva del CNE.</a:t>
            </a:r>
          </a:p>
          <a:p>
            <a:pPr algn="just"/>
            <a:r>
              <a:rPr lang="es-CO" sz="1400" dirty="0"/>
              <a:t>       supresión destinación especifica. </a:t>
            </a:r>
          </a:p>
          <a:p>
            <a:pPr algn="just"/>
            <a:r>
              <a:rPr lang="es-CO" sz="1400" dirty="0"/>
              <a:t>        supresión condición resolutoria. </a:t>
            </a:r>
          </a:p>
        </p:txBody>
      </p:sp>
      <p:sp>
        <p:nvSpPr>
          <p:cNvPr id="23" name="CuadroTexto 22">
            <a:extLst>
              <a:ext uri="{FF2B5EF4-FFF2-40B4-BE49-F238E27FC236}">
                <a16:creationId xmlns:a16="http://schemas.microsoft.com/office/drawing/2014/main" id="{85E88D2C-41C8-4AFF-BC6F-ECAFAB2A33C1}"/>
              </a:ext>
            </a:extLst>
          </p:cNvPr>
          <p:cNvSpPr txBox="1"/>
          <p:nvPr/>
        </p:nvSpPr>
        <p:spPr>
          <a:xfrm>
            <a:off x="1632209" y="4735314"/>
            <a:ext cx="2114292" cy="1384995"/>
          </a:xfrm>
          <a:prstGeom prst="rect">
            <a:avLst/>
          </a:prstGeom>
          <a:noFill/>
        </p:spPr>
        <p:txBody>
          <a:bodyPr wrap="square" rtlCol="0">
            <a:spAutoFit/>
          </a:bodyPr>
          <a:lstStyle/>
          <a:p>
            <a:pPr marL="285750" indent="-285750" algn="just">
              <a:buFont typeface="Arial" panose="020B0604020202020204" pitchFamily="34" charset="0"/>
              <a:buChar char="•"/>
            </a:pPr>
            <a:r>
              <a:rPr lang="es-CO" sz="1400" b="1" dirty="0"/>
              <a:t>Mónaco </a:t>
            </a:r>
          </a:p>
          <a:p>
            <a:pPr marL="285750" indent="-285750" algn="just">
              <a:buFont typeface="Arial" panose="020B0604020202020204" pitchFamily="34" charset="0"/>
              <a:buChar char="•"/>
            </a:pPr>
            <a:r>
              <a:rPr lang="es-CO" sz="1400" b="1" dirty="0"/>
              <a:t>Porvenir y Brasilia </a:t>
            </a:r>
          </a:p>
          <a:p>
            <a:pPr marL="285750" indent="-285750" algn="just">
              <a:buFont typeface="Arial" panose="020B0604020202020204" pitchFamily="34" charset="0"/>
              <a:buChar char="•"/>
            </a:pPr>
            <a:r>
              <a:rPr lang="es-CO" sz="1400" b="1" dirty="0"/>
              <a:t>Finca Alterón</a:t>
            </a:r>
          </a:p>
          <a:p>
            <a:pPr marL="285750" indent="-285750" algn="just">
              <a:buFont typeface="Arial" panose="020B0604020202020204" pitchFamily="34" charset="0"/>
              <a:buChar char="•"/>
            </a:pPr>
            <a:endParaRPr lang="es-CO" sz="1400" b="1" dirty="0"/>
          </a:p>
          <a:p>
            <a:pPr marL="285750" indent="-285750" algn="just">
              <a:buFont typeface="Arial" panose="020B0604020202020204" pitchFamily="34" charset="0"/>
              <a:buChar char="•"/>
            </a:pPr>
            <a:endParaRPr lang="es-CO" sz="1400" b="1" dirty="0"/>
          </a:p>
          <a:p>
            <a:pPr marL="285750" indent="-285750" algn="just">
              <a:buFont typeface="Arial" panose="020B0604020202020204" pitchFamily="34" charset="0"/>
              <a:buChar char="•"/>
            </a:pPr>
            <a:r>
              <a:rPr lang="es-CO" sz="1400" b="1" dirty="0"/>
              <a:t>Paraguay</a:t>
            </a:r>
            <a:endParaRPr lang="es-CO" sz="1400" dirty="0"/>
          </a:p>
        </p:txBody>
      </p:sp>
      <p:sp>
        <p:nvSpPr>
          <p:cNvPr id="30" name="Cerrar llave 29">
            <a:extLst>
              <a:ext uri="{FF2B5EF4-FFF2-40B4-BE49-F238E27FC236}">
                <a16:creationId xmlns:a16="http://schemas.microsoft.com/office/drawing/2014/main" id="{E1BBCA96-61DF-493E-890B-CF6B2A16D106}"/>
              </a:ext>
            </a:extLst>
          </p:cNvPr>
          <p:cNvSpPr/>
          <p:nvPr/>
        </p:nvSpPr>
        <p:spPr>
          <a:xfrm>
            <a:off x="7461117" y="4830103"/>
            <a:ext cx="370390" cy="155992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31" name="CuadroTexto 30">
            <a:extLst>
              <a:ext uri="{FF2B5EF4-FFF2-40B4-BE49-F238E27FC236}">
                <a16:creationId xmlns:a16="http://schemas.microsoft.com/office/drawing/2014/main" id="{65FC32E4-816C-475F-9603-C7452F0C3B67}"/>
              </a:ext>
            </a:extLst>
          </p:cNvPr>
          <p:cNvSpPr txBox="1"/>
          <p:nvPr/>
        </p:nvSpPr>
        <p:spPr>
          <a:xfrm>
            <a:off x="3482772" y="5840698"/>
            <a:ext cx="4037016" cy="646331"/>
          </a:xfrm>
          <a:prstGeom prst="rect">
            <a:avLst/>
          </a:prstGeom>
          <a:noFill/>
        </p:spPr>
        <p:txBody>
          <a:bodyPr wrap="square" rtlCol="0">
            <a:spAutoFit/>
          </a:bodyPr>
          <a:lstStyle/>
          <a:p>
            <a:pPr algn="just"/>
            <a:r>
              <a:rPr lang="es-CO" sz="1200" b="1" dirty="0"/>
              <a:t>NEGÓ </a:t>
            </a:r>
            <a:r>
              <a:rPr lang="es-CO" sz="1200" dirty="0"/>
              <a:t>revocatoria directa parcial de la Resoluciones de Asignación definitiva del CNE por cumplimiento de la asignación e inexistencia jurídica de los predios por englobe.</a:t>
            </a:r>
            <a:r>
              <a:rPr lang="es-CO" sz="1200" b="1" dirty="0"/>
              <a:t> </a:t>
            </a:r>
          </a:p>
        </p:txBody>
      </p:sp>
      <p:cxnSp>
        <p:nvCxnSpPr>
          <p:cNvPr id="34" name="Conector recto de flecha 33">
            <a:extLst>
              <a:ext uri="{FF2B5EF4-FFF2-40B4-BE49-F238E27FC236}">
                <a16:creationId xmlns:a16="http://schemas.microsoft.com/office/drawing/2014/main" id="{EBE19D0E-08CC-4C38-85DA-8C2446601407}"/>
              </a:ext>
            </a:extLst>
          </p:cNvPr>
          <p:cNvCxnSpPr>
            <a:cxnSpLocks/>
          </p:cNvCxnSpPr>
          <p:nvPr/>
        </p:nvCxnSpPr>
        <p:spPr>
          <a:xfrm>
            <a:off x="3956836" y="5436661"/>
            <a:ext cx="22570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5" name="CuadroTexto 34">
            <a:extLst>
              <a:ext uri="{FF2B5EF4-FFF2-40B4-BE49-F238E27FC236}">
                <a16:creationId xmlns:a16="http://schemas.microsoft.com/office/drawing/2014/main" id="{3CFC8ACE-11B3-45A9-A979-EF9D2E66FCA1}"/>
              </a:ext>
            </a:extLst>
          </p:cNvPr>
          <p:cNvSpPr txBox="1"/>
          <p:nvPr/>
        </p:nvSpPr>
        <p:spPr>
          <a:xfrm>
            <a:off x="7934927" y="4997577"/>
            <a:ext cx="2405717" cy="1169551"/>
          </a:xfrm>
          <a:prstGeom prst="rect">
            <a:avLst/>
          </a:prstGeom>
          <a:noFill/>
        </p:spPr>
        <p:txBody>
          <a:bodyPr wrap="square" rtlCol="0">
            <a:spAutoFit/>
          </a:bodyPr>
          <a:lstStyle/>
          <a:p>
            <a:pPr algn="just"/>
            <a:r>
              <a:rPr lang="es-CO" sz="1400" dirty="0"/>
              <a:t>Disposición de la propiedad en el marco de la Constitución Política y la ley, siempre y cuando, se cumplan las finalidades del FRISCO.</a:t>
            </a:r>
          </a:p>
        </p:txBody>
      </p:sp>
      <p:cxnSp>
        <p:nvCxnSpPr>
          <p:cNvPr id="36" name="Conector recto de flecha 35">
            <a:extLst>
              <a:ext uri="{FF2B5EF4-FFF2-40B4-BE49-F238E27FC236}">
                <a16:creationId xmlns:a16="http://schemas.microsoft.com/office/drawing/2014/main" id="{6A0E36DC-CF8D-40C6-8FE4-F3C58EE5E0BA}"/>
              </a:ext>
            </a:extLst>
          </p:cNvPr>
          <p:cNvCxnSpPr>
            <a:cxnSpLocks/>
          </p:cNvCxnSpPr>
          <p:nvPr/>
        </p:nvCxnSpPr>
        <p:spPr>
          <a:xfrm>
            <a:off x="2985005" y="6015812"/>
            <a:ext cx="55549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3" name="Conector recto de flecha 42">
            <a:extLst>
              <a:ext uri="{FF2B5EF4-FFF2-40B4-BE49-F238E27FC236}">
                <a16:creationId xmlns:a16="http://schemas.microsoft.com/office/drawing/2014/main" id="{77E9D964-69CA-454A-A6A2-3AA60C6FBE84}"/>
              </a:ext>
            </a:extLst>
          </p:cNvPr>
          <p:cNvCxnSpPr>
            <a:cxnSpLocks/>
          </p:cNvCxnSpPr>
          <p:nvPr/>
        </p:nvCxnSpPr>
        <p:spPr>
          <a:xfrm>
            <a:off x="3958761" y="5623786"/>
            <a:ext cx="22570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4" name="Rectángulo 23">
            <a:extLst>
              <a:ext uri="{FF2B5EF4-FFF2-40B4-BE49-F238E27FC236}">
                <a16:creationId xmlns:a16="http://schemas.microsoft.com/office/drawing/2014/main" id="{31C09CFB-1E16-4A3A-B9CF-86C15B58BC22}"/>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25" name="Imagen 24" descr="Fondos oscuros-01.png">
            <a:extLst>
              <a:ext uri="{FF2B5EF4-FFF2-40B4-BE49-F238E27FC236}">
                <a16:creationId xmlns:a16="http://schemas.microsoft.com/office/drawing/2014/main" id="{6F893FE5-EA2C-4D63-A1E9-A406215DB95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094" y="29731"/>
            <a:ext cx="2159678" cy="1067549"/>
          </a:xfrm>
          <a:prstGeom prst="rect">
            <a:avLst/>
          </a:prstGeom>
        </p:spPr>
      </p:pic>
      <p:sp>
        <p:nvSpPr>
          <p:cNvPr id="26" name="CuadroTexto 25">
            <a:extLst>
              <a:ext uri="{FF2B5EF4-FFF2-40B4-BE49-F238E27FC236}">
                <a16:creationId xmlns:a16="http://schemas.microsoft.com/office/drawing/2014/main" id="{34F731C2-9B3E-4F7A-A6B9-554AFCE37B05}"/>
              </a:ext>
            </a:extLst>
          </p:cNvPr>
          <p:cNvSpPr txBox="1"/>
          <p:nvPr/>
        </p:nvSpPr>
        <p:spPr>
          <a:xfrm>
            <a:off x="5270503" y="246800"/>
            <a:ext cx="6269126" cy="954107"/>
          </a:xfrm>
          <a:prstGeom prst="rect">
            <a:avLst/>
          </a:prstGeom>
          <a:noFill/>
        </p:spPr>
        <p:txBody>
          <a:bodyPr wrap="square" rtlCol="0">
            <a:spAutoFit/>
          </a:bodyPr>
          <a:lstStyle/>
          <a:p>
            <a:pPr algn="r"/>
            <a:r>
              <a:rPr lang="es-ES" sz="2800" b="1" dirty="0">
                <a:solidFill>
                  <a:schemeClr val="bg1"/>
                </a:solidFill>
              </a:rPr>
              <a:t>COMITÉ DE ASIGNACIONES DE BIENES DE FRISCO</a:t>
            </a:r>
            <a:endParaRPr lang="es-ES" sz="2800" dirty="0">
              <a:solidFill>
                <a:schemeClr val="bg1"/>
              </a:solidFill>
            </a:endParaRPr>
          </a:p>
        </p:txBody>
      </p:sp>
      <p:sp>
        <p:nvSpPr>
          <p:cNvPr id="27" name="Rectángulo 26">
            <a:extLst>
              <a:ext uri="{FF2B5EF4-FFF2-40B4-BE49-F238E27FC236}">
                <a16:creationId xmlns:a16="http://schemas.microsoft.com/office/drawing/2014/main" id="{7A3FBBE0-51F2-45D4-B114-9878F8D50916}"/>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8" name="CuadroTexto 27">
            <a:extLst>
              <a:ext uri="{FF2B5EF4-FFF2-40B4-BE49-F238E27FC236}">
                <a16:creationId xmlns:a16="http://schemas.microsoft.com/office/drawing/2014/main" id="{E37612F7-74E8-4D34-88AF-3701608237BA}"/>
              </a:ext>
            </a:extLst>
          </p:cNvPr>
          <p:cNvSpPr txBox="1"/>
          <p:nvPr/>
        </p:nvSpPr>
        <p:spPr>
          <a:xfrm>
            <a:off x="8540203" y="6556424"/>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Tree>
    <p:extLst>
      <p:ext uri="{BB962C8B-B14F-4D97-AF65-F5344CB8AC3E}">
        <p14:creationId xmlns:p14="http://schemas.microsoft.com/office/powerpoint/2010/main" val="199733104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AME" val="Arrow"/>
</p:tagLst>
</file>

<file path=ppt/tags/tag2.xml><?xml version="1.0" encoding="utf-8"?>
<p:tagLst xmlns:a="http://schemas.openxmlformats.org/drawingml/2006/main" xmlns:r="http://schemas.openxmlformats.org/officeDocument/2006/relationships" xmlns:p="http://schemas.openxmlformats.org/presentationml/2006/main">
  <p:tag name="NAME" val="Arrow"/>
</p:tagLst>
</file>

<file path=ppt/tags/tag3.xml><?xml version="1.0" encoding="utf-8"?>
<p:tagLst xmlns:a="http://schemas.openxmlformats.org/drawingml/2006/main" xmlns:r="http://schemas.openxmlformats.org/officeDocument/2006/relationships" xmlns:p="http://schemas.openxmlformats.org/presentationml/2006/main">
  <p:tag name="NAME" val="Arrow"/>
</p:tagLst>
</file>

<file path=ppt/tags/tag4.xml><?xml version="1.0" encoding="utf-8"?>
<p:tagLst xmlns:a="http://schemas.openxmlformats.org/drawingml/2006/main" xmlns:r="http://schemas.openxmlformats.org/officeDocument/2006/relationships" xmlns:p="http://schemas.openxmlformats.org/presentationml/2006/main">
  <p:tag name="NAME" val="Arrow"/>
</p:tagLst>
</file>

<file path=ppt/tags/tag5.xml><?xml version="1.0" encoding="utf-8"?>
<p:tagLst xmlns:a="http://schemas.openxmlformats.org/drawingml/2006/main" xmlns:r="http://schemas.openxmlformats.org/officeDocument/2006/relationships" xmlns:p="http://schemas.openxmlformats.org/presentationml/2006/main">
  <p:tag name="NAME" val="Arrow"/>
</p:tagLst>
</file>

<file path=ppt/tags/tag6.xml><?xml version="1.0" encoding="utf-8"?>
<p:tagLst xmlns:a="http://schemas.openxmlformats.org/drawingml/2006/main" xmlns:r="http://schemas.openxmlformats.org/officeDocument/2006/relationships" xmlns:p="http://schemas.openxmlformats.org/presentationml/2006/main">
  <p:tag name="NAME" val="Arrow"/>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3.xml><?xml version="1.0" encoding="utf-8"?>
<a:theme xmlns:a="http://schemas.openxmlformats.org/drawingml/2006/main" name="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19081</TotalTime>
  <Words>7042</Words>
  <Application>Microsoft Office PowerPoint</Application>
  <PresentationFormat>Panorámica</PresentationFormat>
  <Paragraphs>1246</Paragraphs>
  <Slides>109</Slides>
  <Notes>6</Notes>
  <HiddenSlides>1</HiddenSlides>
  <MMClips>0</MMClips>
  <ScaleCrop>false</ScaleCrop>
  <HeadingPairs>
    <vt:vector size="6" baseType="variant">
      <vt:variant>
        <vt:lpstr>Fuentes usadas</vt:lpstr>
      </vt:variant>
      <vt:variant>
        <vt:i4>8</vt:i4>
      </vt:variant>
      <vt:variant>
        <vt:lpstr>Tema</vt:lpstr>
      </vt:variant>
      <vt:variant>
        <vt:i4>3</vt:i4>
      </vt:variant>
      <vt:variant>
        <vt:lpstr>Títulos de diapositiva</vt:lpstr>
      </vt:variant>
      <vt:variant>
        <vt:i4>109</vt:i4>
      </vt:variant>
    </vt:vector>
  </HeadingPairs>
  <TitlesOfParts>
    <vt:vector size="120" baseType="lpstr">
      <vt:lpstr>MS Mincho</vt:lpstr>
      <vt:lpstr>Arial</vt:lpstr>
      <vt:lpstr>Arial Narrow</vt:lpstr>
      <vt:lpstr>Calibri</vt:lpstr>
      <vt:lpstr>Lato Bold</vt:lpstr>
      <vt:lpstr>Lato Regular</vt:lpstr>
      <vt:lpstr>Times New Roman</vt:lpstr>
      <vt:lpstr>Wingdings</vt:lpstr>
      <vt:lpstr>Tema de Office</vt:lpstr>
      <vt:lpstr>1_Tema1</vt:lpstr>
      <vt:lpstr>Tema1</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Recepción de Activos 22/SEP/17</vt:lpstr>
      <vt:lpstr>Recepción de Activos 27-28/DIC/17</vt:lpstr>
      <vt:lpstr>Recepción de Activos 14-feb/18  MACARENA META</vt:lpstr>
      <vt:lpstr>Recepción de Activos 15-feb/18  MACARENA META</vt:lpstr>
      <vt:lpstr>Recepción de Activos 15-feb/18 CAÑO INDIO  NORTE DE SANTANDER</vt:lpstr>
      <vt:lpstr>Recepción de Activos 16-feb/18  ITUANGO ANTIOQUIA</vt:lpstr>
      <vt:lpstr>Recepción de Activos 16-feb/18  MACARENA META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PADELMA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763</cp:revision>
  <cp:lastPrinted>2017-05-30T21:05:11Z</cp:lastPrinted>
  <dcterms:created xsi:type="dcterms:W3CDTF">2015-02-19T23:51:59Z</dcterms:created>
  <dcterms:modified xsi:type="dcterms:W3CDTF">2018-11-30T14:25:02Z</dcterms:modified>
</cp:coreProperties>
</file>