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8"/>
  </p:notesMasterIdLst>
  <p:sldIdLst>
    <p:sldId id="257" r:id="rId2"/>
    <p:sldId id="293" r:id="rId3"/>
    <p:sldId id="258" r:id="rId4"/>
    <p:sldId id="294" r:id="rId5"/>
    <p:sldId id="398" r:id="rId6"/>
    <p:sldId id="399" r:id="rId7"/>
    <p:sldId id="400" r:id="rId8"/>
    <p:sldId id="401" r:id="rId9"/>
    <p:sldId id="402" r:id="rId10"/>
    <p:sldId id="403" r:id="rId11"/>
    <p:sldId id="404" r:id="rId12"/>
    <p:sldId id="405" r:id="rId13"/>
    <p:sldId id="406" r:id="rId14"/>
    <p:sldId id="407" r:id="rId15"/>
    <p:sldId id="275" r:id="rId16"/>
    <p:sldId id="441" r:id="rId17"/>
    <p:sldId id="442" r:id="rId18"/>
    <p:sldId id="444" r:id="rId19"/>
    <p:sldId id="443" r:id="rId20"/>
    <p:sldId id="436" r:id="rId21"/>
    <p:sldId id="437" r:id="rId22"/>
    <p:sldId id="438" r:id="rId23"/>
    <p:sldId id="439" r:id="rId24"/>
    <p:sldId id="440" r:id="rId25"/>
    <p:sldId id="445" r:id="rId26"/>
    <p:sldId id="471" r:id="rId27"/>
    <p:sldId id="477" r:id="rId28"/>
    <p:sldId id="478" r:id="rId29"/>
    <p:sldId id="479" r:id="rId30"/>
    <p:sldId id="480" r:id="rId31"/>
    <p:sldId id="481" r:id="rId32"/>
    <p:sldId id="482" r:id="rId33"/>
    <p:sldId id="483" r:id="rId34"/>
    <p:sldId id="484" r:id="rId35"/>
    <p:sldId id="485" r:id="rId36"/>
    <p:sldId id="486" r:id="rId37"/>
    <p:sldId id="487" r:id="rId38"/>
    <p:sldId id="488" r:id="rId39"/>
    <p:sldId id="489" r:id="rId40"/>
    <p:sldId id="490" r:id="rId41"/>
    <p:sldId id="491" r:id="rId42"/>
    <p:sldId id="492" r:id="rId43"/>
    <p:sldId id="493" r:id="rId44"/>
    <p:sldId id="494" r:id="rId45"/>
    <p:sldId id="495" r:id="rId46"/>
    <p:sldId id="496" r:id="rId47"/>
    <p:sldId id="425" r:id="rId48"/>
    <p:sldId id="421" r:id="rId49"/>
    <p:sldId id="422" r:id="rId50"/>
    <p:sldId id="423" r:id="rId51"/>
    <p:sldId id="424" r:id="rId52"/>
    <p:sldId id="292" r:id="rId53"/>
    <p:sldId id="276" r:id="rId54"/>
    <p:sldId id="277" r:id="rId55"/>
    <p:sldId id="278" r:id="rId56"/>
    <p:sldId id="279" r:id="rId57"/>
    <p:sldId id="280" r:id="rId58"/>
    <p:sldId id="281" r:id="rId59"/>
    <p:sldId id="282" r:id="rId60"/>
    <p:sldId id="283" r:id="rId61"/>
    <p:sldId id="284" r:id="rId62"/>
    <p:sldId id="285" r:id="rId63"/>
    <p:sldId id="286" r:id="rId64"/>
    <p:sldId id="287" r:id="rId65"/>
    <p:sldId id="288" r:id="rId66"/>
    <p:sldId id="289" r:id="rId67"/>
    <p:sldId id="290" r:id="rId68"/>
    <p:sldId id="291" r:id="rId69"/>
    <p:sldId id="301" r:id="rId70"/>
    <p:sldId id="416" r:id="rId71"/>
    <p:sldId id="302" r:id="rId72"/>
    <p:sldId id="415" r:id="rId73"/>
    <p:sldId id="446" r:id="rId74"/>
    <p:sldId id="447" r:id="rId75"/>
    <p:sldId id="448" r:id="rId76"/>
    <p:sldId id="449" r:id="rId77"/>
    <p:sldId id="450" r:id="rId78"/>
    <p:sldId id="451" r:id="rId79"/>
    <p:sldId id="452" r:id="rId80"/>
    <p:sldId id="453" r:id="rId81"/>
    <p:sldId id="454" r:id="rId82"/>
    <p:sldId id="455" r:id="rId83"/>
    <p:sldId id="456" r:id="rId84"/>
    <p:sldId id="457" r:id="rId85"/>
    <p:sldId id="458" r:id="rId86"/>
    <p:sldId id="459" r:id="rId87"/>
    <p:sldId id="460" r:id="rId88"/>
    <p:sldId id="461" r:id="rId89"/>
    <p:sldId id="462" r:id="rId90"/>
    <p:sldId id="463" r:id="rId91"/>
    <p:sldId id="464" r:id="rId92"/>
    <p:sldId id="465" r:id="rId93"/>
    <p:sldId id="466" r:id="rId94"/>
    <p:sldId id="467" r:id="rId95"/>
    <p:sldId id="468" r:id="rId96"/>
    <p:sldId id="469" r:id="rId97"/>
    <p:sldId id="470" r:id="rId98"/>
    <p:sldId id="322" r:id="rId99"/>
    <p:sldId id="414" r:id="rId100"/>
    <p:sldId id="324" r:id="rId101"/>
    <p:sldId id="410" r:id="rId102"/>
    <p:sldId id="411" r:id="rId103"/>
    <p:sldId id="412" r:id="rId104"/>
    <p:sldId id="413" r:id="rId105"/>
    <p:sldId id="391" r:id="rId106"/>
    <p:sldId id="408" r:id="rId107"/>
    <p:sldId id="409" r:id="rId108"/>
    <p:sldId id="397" r:id="rId109"/>
    <p:sldId id="426" r:id="rId110"/>
    <p:sldId id="427" r:id="rId111"/>
    <p:sldId id="428" r:id="rId112"/>
    <p:sldId id="429" r:id="rId113"/>
    <p:sldId id="430" r:id="rId114"/>
    <p:sldId id="431" r:id="rId115"/>
    <p:sldId id="432" r:id="rId116"/>
    <p:sldId id="396" r:id="rId117"/>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72" d="100"/>
          <a:sy n="72" d="100"/>
        </p:scale>
        <p:origin x="135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microsoft.com/office/2015/10/relationships/revisionInfo" Target="revisionInfo.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jacevedo\Desktop\PORTAFOLIO\informe%20de%20Portafolio%20para%20comite%20Dra%20Martha.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hriveros\Documents\graficos.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Libro1"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Users\amurcia\AppData\Local\Microsoft\Windows\INetCache\Content.Outlook\J6OXCLMJ\Analisis%20seguimiento%20de%20riesgo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saesas-my.sharepoint.com/personal/amurcia_saesas_gov_co/Documents/Desktop/Andr&#233;s%20Murcia/Riesgos/Gestion%20de%20Riesgos%20SAE/2017/Consolidado%20-%20Editable.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saesas-my.sharepoint.com/personal/amurcia_saesas_gov_co/Documents/Desktop/Andr&#233;s%20Murcia/Riesgos/Gestion%20de%20Riesgos%20SAE/2017/Consolidado%20-%20Editable.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ompartida\Publica\1%20-%20Oficina%20Asesora%20de%20Planeaci&#242;n\2.%20Riesgos\Historico%20Riesgos.xlsm" TargetMode="External"/></Relationships>
</file>

<file path=ppt/charts/_rels/chart12.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ompartida\Publica\1%20-%20Oficina%20Asesora%20de%20Planeaci&#242;n\2.%20Riesgos\Historico%20Riesgos.xlsm"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file:///\\compartida\Publica\1%20-%20Oficina%20Asesora%20de%20Planeaci&#242;n\2.%20Riesgos\Historico%20Riesgos.xlsm" TargetMode="External"/><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b="1">
                <a:solidFill>
                  <a:srgbClr val="002060"/>
                </a:solidFill>
              </a:rPr>
              <a:t>COMPOSICION DEL PORTAFOLIO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1959471869886886E-2"/>
          <c:y val="0.24841151157280816"/>
          <c:w val="0.8160810562602262"/>
          <c:h val="0.51807156098918372"/>
        </c:manualLayout>
      </c:layout>
      <c:pie3DChart>
        <c:varyColors val="1"/>
        <c:ser>
          <c:idx val="0"/>
          <c:order val="0"/>
          <c:tx>
            <c:strRef>
              <c:f>'Saldos Dic 2017'!$L$17</c:f>
              <c:strCache>
                <c:ptCount val="1"/>
                <c:pt idx="0">
                  <c:v>TOTAL</c:v>
                </c:pt>
              </c:strCache>
            </c:strRef>
          </c:tx>
          <c:explosion val="37"/>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8FBE-4896-927F-D4DA12343A8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8FBE-4896-927F-D4DA12343A82}"/>
              </c:ext>
            </c:extLst>
          </c:dPt>
          <c:dLbls>
            <c:dLbl>
              <c:idx val="0"/>
              <c:layout>
                <c:manualLayout>
                  <c:x val="9.1487314085739277E-2"/>
                  <c:y val="2.3671624380285798E-2"/>
                </c:manualLayout>
              </c:layout>
              <c:tx>
                <c:rich>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fld id="{AB0640D9-D30B-434F-8B50-798D7D1BD58A}" type="VALUE">
                      <a:rPr lang="en-US" smtClean="0"/>
                      <a:pPr>
                        <a:defRPr sz="1050" b="1"/>
                      </a:pPr>
                      <a:t>[VALOR]</a:t>
                    </a:fld>
                    <a:r>
                      <a:rPr lang="en-US" baseline="0" dirty="0"/>
                      <a:t>, </a:t>
                    </a:r>
                  </a:p>
                  <a:p>
                    <a:pPr>
                      <a:defRPr sz="1050" b="1"/>
                    </a:pPr>
                    <a:fld id="{B0891962-90EF-4FD1-A432-3BDF3B1EE674}" type="PERCENTAGE">
                      <a:rPr lang="en-US" baseline="0" smtClean="0"/>
                      <a:pPr>
                        <a:defRPr sz="1050" b="1"/>
                      </a:pPr>
                      <a:t>[PORCENTAJE]</a:t>
                    </a:fld>
                    <a:endParaRPr lang="es-CO"/>
                  </a:p>
                </c:rich>
              </c:tx>
              <c:numFmt formatCode="#%"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FBE-4896-927F-D4DA12343A82}"/>
                </c:ext>
              </c:extLst>
            </c:dLbl>
            <c:dLbl>
              <c:idx val="1"/>
              <c:layout>
                <c:manualLayout>
                  <c:x val="9.4615813648293967E-2"/>
                  <c:y val="-0.28960666375036453"/>
                </c:manualLayout>
              </c:layout>
              <c:tx>
                <c:rich>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fld id="{1C299999-3142-42CC-8CBC-853851711448}" type="VALUE">
                      <a:rPr lang="en-US" dirty="0"/>
                      <a:pPr>
                        <a:defRPr sz="1050" b="1"/>
                      </a:pPr>
                      <a:t>[VALOR]</a:t>
                    </a:fld>
                    <a:r>
                      <a:rPr lang="en-US" baseline="0" dirty="0"/>
                      <a:t>, </a:t>
                    </a:r>
                  </a:p>
                  <a:p>
                    <a:pPr>
                      <a:defRPr sz="1050" b="1"/>
                    </a:pPr>
                    <a:fld id="{0A557F9C-F007-4515-9BFA-B383A29E46A4}" type="PERCENTAGE">
                      <a:rPr lang="en-US" baseline="0" smtClean="0"/>
                      <a:pPr>
                        <a:defRPr sz="1050" b="1"/>
                      </a:pPr>
                      <a:t>[PORCENTAJE]</a:t>
                    </a:fld>
                    <a:endParaRPr lang="es-CO"/>
                  </a:p>
                </c:rich>
              </c:tx>
              <c:numFmt formatCode="#%"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FBE-4896-927F-D4DA12343A82}"/>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'Saldos Dic 2017'!$M$10:$O$10</c:f>
              <c:strCache>
                <c:ptCount val="2"/>
                <c:pt idx="0">
                  <c:v>EXTINTOS</c:v>
                </c:pt>
                <c:pt idx="1">
                  <c:v>INCAUTADOS</c:v>
                </c:pt>
              </c:strCache>
            </c:strRef>
          </c:cat>
          <c:val>
            <c:numRef>
              <c:f>'Saldos Dic 2017'!$M$17:$O$17</c:f>
              <c:numCache>
                <c:formatCode>#,##0,,</c:formatCode>
                <c:ptCount val="2"/>
                <c:pt idx="0">
                  <c:v>137602363496.31</c:v>
                </c:pt>
                <c:pt idx="1">
                  <c:v>640512459680.14087</c:v>
                </c:pt>
              </c:numCache>
            </c:numRef>
          </c:val>
          <c:extLst>
            <c:ext xmlns:c16="http://schemas.microsoft.com/office/drawing/2014/chart" uri="{C3380CC4-5D6E-409C-BE32-E72D297353CC}">
              <c16:uniqueId val="{00000004-8FBE-4896-927F-D4DA12343A82}"/>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solidFill>
        <a:schemeClr val="accent1"/>
      </a:solidFill>
      <a:round/>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r>
              <a:rPr lang="es-CO" dirty="0"/>
              <a:t>PORCENTAJE DESALOJOS EN LOS DEPARTAMENTOS DE LA  REGIONAL CENTRO</a:t>
            </a:r>
            <a:r>
              <a:rPr lang="es-CO" baseline="0" dirty="0"/>
              <a:t> ORIENTE</a:t>
            </a:r>
            <a:r>
              <a:rPr lang="es-CO" dirty="0"/>
              <a:t> 2018 </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pie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0283-4219-B3E3-61AB9063E9D5}"/>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0283-4219-B3E3-61AB9063E9D5}"/>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0283-4219-B3E3-61AB9063E9D5}"/>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0283-4219-B3E3-61AB9063E9D5}"/>
              </c:ext>
            </c:extLst>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9-0283-4219-B3E3-61AB9063E9D5}"/>
              </c:ext>
            </c:extLst>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B-0283-4219-B3E3-61AB9063E9D5}"/>
              </c:ext>
            </c:extLst>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D-0283-4219-B3E3-61AB9063E9D5}"/>
              </c:ext>
            </c:extLst>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F-0283-4219-B3E3-61AB9063E9D5}"/>
              </c:ext>
            </c:extLst>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1-0283-4219-B3E3-61AB9063E9D5}"/>
              </c:ext>
            </c:extLst>
          </c:dPt>
          <c:dPt>
            <c:idx val="9"/>
            <c:bubble3D val="0"/>
            <c:spPr>
              <a:gradFill rotWithShape="1">
                <a:gsLst>
                  <a:gs pos="0">
                    <a:schemeClr val="accent4">
                      <a:lumMod val="60000"/>
                      <a:shade val="51000"/>
                      <a:satMod val="130000"/>
                    </a:schemeClr>
                  </a:gs>
                  <a:gs pos="80000">
                    <a:schemeClr val="accent4">
                      <a:lumMod val="60000"/>
                      <a:shade val="93000"/>
                      <a:satMod val="130000"/>
                    </a:schemeClr>
                  </a:gs>
                  <a:gs pos="100000">
                    <a:schemeClr val="accent4">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3-0283-4219-B3E3-61AB9063E9D5}"/>
              </c:ext>
            </c:extLst>
          </c:dPt>
          <c:dPt>
            <c:idx val="10"/>
            <c:bubble3D val="0"/>
            <c:spPr>
              <a:gradFill rotWithShape="1">
                <a:gsLst>
                  <a:gs pos="0">
                    <a:schemeClr val="accent5">
                      <a:lumMod val="60000"/>
                      <a:shade val="51000"/>
                      <a:satMod val="130000"/>
                    </a:schemeClr>
                  </a:gs>
                  <a:gs pos="80000">
                    <a:schemeClr val="accent5">
                      <a:lumMod val="60000"/>
                      <a:shade val="93000"/>
                      <a:satMod val="130000"/>
                    </a:schemeClr>
                  </a:gs>
                  <a:gs pos="100000">
                    <a:schemeClr val="accent5">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5-0283-4219-B3E3-61AB9063E9D5}"/>
              </c:ext>
            </c:extLst>
          </c:dPt>
          <c:dPt>
            <c:idx val="11"/>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7-0283-4219-B3E3-61AB9063E9D5}"/>
              </c:ext>
            </c:extLst>
          </c:dPt>
          <c:dPt>
            <c:idx val="12"/>
            <c:bubble3D val="0"/>
            <c:spPr>
              <a:gradFill rotWithShape="1">
                <a:gsLst>
                  <a:gs pos="0">
                    <a:schemeClr val="accent1">
                      <a:lumMod val="80000"/>
                      <a:lumOff val="20000"/>
                      <a:shade val="51000"/>
                      <a:satMod val="130000"/>
                    </a:schemeClr>
                  </a:gs>
                  <a:gs pos="80000">
                    <a:schemeClr val="accent1">
                      <a:lumMod val="80000"/>
                      <a:lumOff val="20000"/>
                      <a:shade val="93000"/>
                      <a:satMod val="130000"/>
                    </a:schemeClr>
                  </a:gs>
                  <a:gs pos="100000">
                    <a:schemeClr val="accent1">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9-0283-4219-B3E3-61AB9063E9D5}"/>
              </c:ext>
            </c:extLst>
          </c:dPt>
          <c:dPt>
            <c:idx val="13"/>
            <c:bubble3D val="0"/>
            <c:spPr>
              <a:gradFill rotWithShape="1">
                <a:gsLst>
                  <a:gs pos="0">
                    <a:schemeClr val="accent2">
                      <a:lumMod val="80000"/>
                      <a:lumOff val="20000"/>
                      <a:shade val="51000"/>
                      <a:satMod val="130000"/>
                    </a:schemeClr>
                  </a:gs>
                  <a:gs pos="80000">
                    <a:schemeClr val="accent2">
                      <a:lumMod val="80000"/>
                      <a:lumOff val="20000"/>
                      <a:shade val="93000"/>
                      <a:satMod val="130000"/>
                    </a:schemeClr>
                  </a:gs>
                  <a:gs pos="100000">
                    <a:schemeClr val="accent2">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B-0283-4219-B3E3-61AB9063E9D5}"/>
              </c:ext>
            </c:extLst>
          </c:dPt>
          <c:dPt>
            <c:idx val="14"/>
            <c:bubble3D val="0"/>
            <c:spPr>
              <a:gradFill rotWithShape="1">
                <a:gsLst>
                  <a:gs pos="0">
                    <a:schemeClr val="accent3">
                      <a:lumMod val="80000"/>
                      <a:lumOff val="20000"/>
                      <a:shade val="51000"/>
                      <a:satMod val="130000"/>
                    </a:schemeClr>
                  </a:gs>
                  <a:gs pos="80000">
                    <a:schemeClr val="accent3">
                      <a:lumMod val="80000"/>
                      <a:lumOff val="20000"/>
                      <a:shade val="93000"/>
                      <a:satMod val="130000"/>
                    </a:schemeClr>
                  </a:gs>
                  <a:gs pos="100000">
                    <a:schemeClr val="accent3">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D-0283-4219-B3E3-61AB9063E9D5}"/>
              </c:ext>
            </c:extLst>
          </c:dPt>
          <c:dPt>
            <c:idx val="15"/>
            <c:bubble3D val="0"/>
            <c:spPr>
              <a:gradFill rotWithShape="1">
                <a:gsLst>
                  <a:gs pos="0">
                    <a:schemeClr val="accent4">
                      <a:lumMod val="80000"/>
                      <a:lumOff val="20000"/>
                      <a:shade val="51000"/>
                      <a:satMod val="130000"/>
                    </a:schemeClr>
                  </a:gs>
                  <a:gs pos="80000">
                    <a:schemeClr val="accent4">
                      <a:lumMod val="80000"/>
                      <a:lumOff val="20000"/>
                      <a:shade val="93000"/>
                      <a:satMod val="130000"/>
                    </a:schemeClr>
                  </a:gs>
                  <a:gs pos="100000">
                    <a:schemeClr val="accent4">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F-0283-4219-B3E3-61AB9063E9D5}"/>
              </c:ext>
            </c:extLst>
          </c:dPt>
          <c:dPt>
            <c:idx val="16"/>
            <c:bubble3D val="0"/>
            <c:spPr>
              <a:gradFill rotWithShape="1">
                <a:gsLst>
                  <a:gs pos="0">
                    <a:schemeClr val="accent5">
                      <a:lumMod val="80000"/>
                      <a:lumOff val="20000"/>
                      <a:shade val="51000"/>
                      <a:satMod val="130000"/>
                    </a:schemeClr>
                  </a:gs>
                  <a:gs pos="80000">
                    <a:schemeClr val="accent5">
                      <a:lumMod val="80000"/>
                      <a:lumOff val="20000"/>
                      <a:shade val="93000"/>
                      <a:satMod val="130000"/>
                    </a:schemeClr>
                  </a:gs>
                  <a:gs pos="100000">
                    <a:schemeClr val="accent5">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21-0283-4219-B3E3-61AB9063E9D5}"/>
              </c:ext>
            </c:extLst>
          </c:dPt>
          <c:dPt>
            <c:idx val="17"/>
            <c:bubble3D val="0"/>
            <c:spPr>
              <a:gradFill rotWithShape="1">
                <a:gsLst>
                  <a:gs pos="0">
                    <a:schemeClr val="accent6">
                      <a:lumMod val="80000"/>
                      <a:lumOff val="20000"/>
                      <a:shade val="51000"/>
                      <a:satMod val="130000"/>
                    </a:schemeClr>
                  </a:gs>
                  <a:gs pos="80000">
                    <a:schemeClr val="accent6">
                      <a:lumMod val="80000"/>
                      <a:lumOff val="20000"/>
                      <a:shade val="93000"/>
                      <a:satMod val="130000"/>
                    </a:schemeClr>
                  </a:gs>
                  <a:gs pos="100000">
                    <a:schemeClr val="accent6">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23-0283-4219-B3E3-61AB9063E9D5}"/>
              </c:ext>
            </c:extLst>
          </c:dPt>
          <c:dLbls>
            <c:dLbl>
              <c:idx val="2"/>
              <c:layout>
                <c:manualLayout>
                  <c:x val="2.7970422865305069E-2"/>
                  <c:y val="5.478638677656964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283-4219-B3E3-61AB9063E9D5}"/>
                </c:ext>
              </c:extLst>
            </c:dLbl>
            <c:numFmt formatCode="0.00%" sourceLinked="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Arial Narrow" panose="020B0606020202030204" pitchFamily="34" charset="0"/>
                    <a:ea typeface="+mn-ea"/>
                    <a:cs typeface="+mn-cs"/>
                  </a:defRPr>
                </a:pPr>
                <a:endParaRPr lang="es-CO"/>
              </a:p>
            </c:txPr>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Hoja1!$R$2:$R$19</c:f>
              <c:strCache>
                <c:ptCount val="18"/>
                <c:pt idx="0">
                  <c:v>Amazonas</c:v>
                </c:pt>
                <c:pt idx="1">
                  <c:v>Arauca</c:v>
                </c:pt>
                <c:pt idx="2">
                  <c:v>San Andres y providencia y Santa Catalina </c:v>
                </c:pt>
                <c:pt idx="3">
                  <c:v>Bogotá D.C</c:v>
                </c:pt>
                <c:pt idx="4">
                  <c:v>Boyacá</c:v>
                </c:pt>
                <c:pt idx="5">
                  <c:v>Caqueta </c:v>
                </c:pt>
                <c:pt idx="6">
                  <c:v>Casanare</c:v>
                </c:pt>
                <c:pt idx="7">
                  <c:v>Cundinamarca</c:v>
                </c:pt>
                <c:pt idx="8">
                  <c:v>Girardot</c:v>
                </c:pt>
                <c:pt idx="9">
                  <c:v>Guaviare</c:v>
                </c:pt>
                <c:pt idx="10">
                  <c:v>Huila</c:v>
                </c:pt>
                <c:pt idx="11">
                  <c:v>Madrid</c:v>
                </c:pt>
                <c:pt idx="12">
                  <c:v>Meta</c:v>
                </c:pt>
                <c:pt idx="13">
                  <c:v>Norte de Santander</c:v>
                </c:pt>
                <c:pt idx="14">
                  <c:v>Putumayo</c:v>
                </c:pt>
                <c:pt idx="15">
                  <c:v>Santander</c:v>
                </c:pt>
                <c:pt idx="16">
                  <c:v>Soacha</c:v>
                </c:pt>
                <c:pt idx="17">
                  <c:v>Tolima</c:v>
                </c:pt>
              </c:strCache>
            </c:strRef>
          </c:cat>
          <c:val>
            <c:numRef>
              <c:f>Hoja1!$S$2:$S$19</c:f>
              <c:numCache>
                <c:formatCode>0.00%</c:formatCode>
                <c:ptCount val="18"/>
                <c:pt idx="0">
                  <c:v>2.29E-2</c:v>
                </c:pt>
                <c:pt idx="1">
                  <c:v>3.8800000000000001E-2</c:v>
                </c:pt>
                <c:pt idx="2">
                  <c:v>3.3500000000000002E-2</c:v>
                </c:pt>
                <c:pt idx="3">
                  <c:v>0.47270000000000001</c:v>
                </c:pt>
                <c:pt idx="4">
                  <c:v>2.12E-2</c:v>
                </c:pt>
                <c:pt idx="5">
                  <c:v>2.12E-2</c:v>
                </c:pt>
                <c:pt idx="6">
                  <c:v>7.1000000000000004E-3</c:v>
                </c:pt>
                <c:pt idx="7">
                  <c:v>0.1323</c:v>
                </c:pt>
                <c:pt idx="8">
                  <c:v>3.5000000000000001E-3</c:v>
                </c:pt>
                <c:pt idx="9">
                  <c:v>1.8E-3</c:v>
                </c:pt>
                <c:pt idx="10">
                  <c:v>2.29E-2</c:v>
                </c:pt>
                <c:pt idx="11">
                  <c:v>1.8E-3</c:v>
                </c:pt>
                <c:pt idx="12">
                  <c:v>6.1699999999999998E-2</c:v>
                </c:pt>
                <c:pt idx="13">
                  <c:v>5.8200000000000002E-2</c:v>
                </c:pt>
                <c:pt idx="14">
                  <c:v>5.3E-3</c:v>
                </c:pt>
                <c:pt idx="15">
                  <c:v>4.9399999999999999E-2</c:v>
                </c:pt>
                <c:pt idx="16">
                  <c:v>1.8E-3</c:v>
                </c:pt>
                <c:pt idx="17">
                  <c:v>4.41E-2</c:v>
                </c:pt>
              </c:numCache>
            </c:numRef>
          </c:val>
          <c:extLst>
            <c:ext xmlns:c16="http://schemas.microsoft.com/office/drawing/2014/chart" uri="{C3380CC4-5D6E-409C-BE32-E72D297353CC}">
              <c16:uniqueId val="{00000024-0283-4219-B3E3-61AB9063E9D5}"/>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ysClr val="window" lastClr="FFFFFF"/>
    </a:solidFill>
    <a:ln>
      <a:noFill/>
    </a:ln>
    <a:effectLst/>
  </c:spPr>
  <c:txPr>
    <a:bodyPr/>
    <a:lstStyle/>
    <a:p>
      <a:pPr>
        <a:defRPr>
          <a:solidFill>
            <a:schemeClr val="tx1"/>
          </a:solidFill>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r>
              <a:rPr lang="es-CO"/>
              <a:t>PORCENTAJE DESALOJOS EN LOS DEPARTAMENTOS DE LA  REGIONAL SUROCCIDENTE 2018 </a:t>
            </a:r>
          </a:p>
        </c:rich>
      </c:tx>
      <c:layout>
        <c:manualLayout>
          <c:xMode val="edge"/>
          <c:yMode val="edge"/>
          <c:x val="0.22276194365267718"/>
          <c:y val="1.4763654094427545E-2"/>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pieChart>
        <c:varyColors val="1"/>
        <c:ser>
          <c:idx val="0"/>
          <c:order val="0"/>
          <c:spPr>
            <a:scene3d>
              <a:camera prst="orthographicFront"/>
              <a:lightRig rig="threePt" dir="t"/>
            </a:scene3d>
            <a:sp3d prstMaterial="dkEdge">
              <a:bevelT/>
            </a:sp3d>
          </c:spPr>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prstMaterial="dkEdge">
                <a:bevelT/>
              </a:sp3d>
            </c:spPr>
            <c:extLst>
              <c:ext xmlns:c16="http://schemas.microsoft.com/office/drawing/2014/chart" uri="{C3380CC4-5D6E-409C-BE32-E72D297353CC}">
                <c16:uniqueId val="{00000001-CA41-4BF9-94C0-EC1B2C65CBB2}"/>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prstMaterial="dkEdge">
                <a:bevelT/>
              </a:sp3d>
            </c:spPr>
            <c:extLst>
              <c:ext xmlns:c16="http://schemas.microsoft.com/office/drawing/2014/chart" uri="{C3380CC4-5D6E-409C-BE32-E72D297353CC}">
                <c16:uniqueId val="{00000003-CA41-4BF9-94C0-EC1B2C65CBB2}"/>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prstMaterial="dkEdge">
                <a:bevelT/>
              </a:sp3d>
            </c:spPr>
            <c:extLst>
              <c:ext xmlns:c16="http://schemas.microsoft.com/office/drawing/2014/chart" uri="{C3380CC4-5D6E-409C-BE32-E72D297353CC}">
                <c16:uniqueId val="{00000005-CA41-4BF9-94C0-EC1B2C65CBB2}"/>
              </c:ext>
            </c:extLst>
          </c:dPt>
          <c:dLbls>
            <c:dLbl>
              <c:idx val="0"/>
              <c:layout>
                <c:manualLayout>
                  <c:x val="-8.8129991737813274E-2"/>
                  <c:y val="5.6394167471441152E-2"/>
                </c:manualLayout>
              </c:layout>
              <c:tx>
                <c:rich>
                  <a:bodyPr/>
                  <a:lstStyle/>
                  <a:p>
                    <a:r>
                      <a:rPr lang="en-US" baseline="0"/>
                      <a:t>CAUCA, </a:t>
                    </a:r>
                    <a:fld id="{4DE34363-B8A8-4559-BC6C-53B719A8A16E}" type="VALUE">
                      <a:rPr lang="en-US" baseline="0"/>
                      <a:pPr/>
                      <a:t>[VALOR]</a:t>
                    </a:fld>
                    <a:endParaRPr lang="en-US" baseline="0"/>
                  </a:p>
                </c:rich>
              </c:tx>
              <c:dLblPos val="bestFit"/>
              <c:showLegendKey val="0"/>
              <c:showVal val="1"/>
              <c:showCatName val="1"/>
              <c:showSerName val="0"/>
              <c:showPercent val="0"/>
              <c:showBubbleSize val="0"/>
              <c:extLst>
                <c:ext xmlns:c15="http://schemas.microsoft.com/office/drawing/2012/chart" uri="{CE6537A1-D6FC-4f65-9D91-7224C49458BB}">
                  <c15:layout>
                    <c:manualLayout>
                      <c:w val="0.19003029468465987"/>
                      <c:h val="0.16223231667748217"/>
                    </c:manualLayout>
                  </c15:layout>
                  <c15:dlblFieldTable/>
                  <c15:showDataLabelsRange val="0"/>
                </c:ext>
                <c:ext xmlns:c16="http://schemas.microsoft.com/office/drawing/2014/chart" uri="{C3380CC4-5D6E-409C-BE32-E72D297353CC}">
                  <c16:uniqueId val="{00000001-CA41-4BF9-94C0-EC1B2C65CBB2}"/>
                </c:ext>
              </c:extLst>
            </c:dLbl>
            <c:dLbl>
              <c:idx val="1"/>
              <c:layout>
                <c:manualLayout>
                  <c:x val="4.0066184235921211E-2"/>
                  <c:y val="7.9200028614203884E-4"/>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A41-4BF9-94C0-EC1B2C65CBB2}"/>
                </c:ext>
              </c:extLst>
            </c:dLbl>
            <c:dLbl>
              <c:idx val="2"/>
              <c:layout>
                <c:manualLayout>
                  <c:x val="4.7588785979004074E-2"/>
                  <c:y val="-1.4014146998659561E-2"/>
                </c:manualLayout>
              </c:layout>
              <c:tx>
                <c:rich>
                  <a:bodyPr/>
                  <a:lstStyle/>
                  <a:p>
                    <a:r>
                      <a:rPr lang="en-US" baseline="0"/>
                      <a:t>VALLE, </a:t>
                    </a:r>
                    <a:fld id="{EC4EF605-59D3-4205-8A6D-F79BB9D21151}" type="VALUE">
                      <a:rPr lang="en-US" baseline="0"/>
                      <a:pPr/>
                      <a:t>[VALOR]</a:t>
                    </a:fld>
                    <a:endParaRPr lang="en-US" baseline="0"/>
                  </a:p>
                </c:rich>
              </c:tx>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A41-4BF9-94C0-EC1B2C65CBB2}"/>
                </c:ext>
              </c:extLst>
            </c:dLbl>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Arial Narrow" panose="020B0606020202030204" pitchFamily="34" charset="0"/>
                    <a:ea typeface="+mn-ea"/>
                    <a:cs typeface="+mn-cs"/>
                  </a:defRPr>
                </a:pPr>
                <a:endParaRPr lang="es-CO"/>
              </a:p>
            </c:txPr>
            <c:dLblPos val="bestFit"/>
            <c:showLegendKey val="0"/>
            <c:showVal val="1"/>
            <c:showCatName val="1"/>
            <c:showSerName val="0"/>
            <c:showPercent val="0"/>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Hoja1!$A$4:$A$6</c:f>
              <c:strCache>
                <c:ptCount val="3"/>
                <c:pt idx="0">
                  <c:v>CAUCA</c:v>
                </c:pt>
                <c:pt idx="1">
                  <c:v>NARIÑO </c:v>
                </c:pt>
                <c:pt idx="2">
                  <c:v>VALLE</c:v>
                </c:pt>
              </c:strCache>
            </c:strRef>
          </c:cat>
          <c:val>
            <c:numRef>
              <c:f>Hoja1!$B$4:$B$6</c:f>
              <c:numCache>
                <c:formatCode>0%</c:formatCode>
                <c:ptCount val="3"/>
                <c:pt idx="0">
                  <c:v>0.02</c:v>
                </c:pt>
                <c:pt idx="1">
                  <c:v>0.02</c:v>
                </c:pt>
                <c:pt idx="2">
                  <c:v>0.96</c:v>
                </c:pt>
              </c:numCache>
            </c:numRef>
          </c:val>
          <c:extLst>
            <c:ext xmlns:c16="http://schemas.microsoft.com/office/drawing/2014/chart" uri="{C3380CC4-5D6E-409C-BE32-E72D297353CC}">
              <c16:uniqueId val="{00000006-CA41-4BF9-94C0-EC1B2C65CBB2}"/>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CO"/>
        </a:p>
      </c:txPr>
    </c:legend>
    <c:plotVisOnly val="1"/>
    <c:dispBlanksAs val="gap"/>
    <c:showDLblsOverMax val="0"/>
  </c:chart>
  <c:spPr>
    <a:solidFill>
      <a:sysClr val="window" lastClr="FFFFFF"/>
    </a:solidFill>
    <a:ln>
      <a:noFill/>
    </a:ln>
    <a:effectLst/>
  </c:spPr>
  <c:txPr>
    <a:bodyPr/>
    <a:lstStyle/>
    <a:p>
      <a:pPr>
        <a:defRPr>
          <a:solidFill>
            <a:schemeClr val="tx1"/>
          </a:solidFill>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r>
              <a:rPr lang="es-CO"/>
              <a:t>PORCENTAJE DESALOJOS EN LOS DEPARTAMENTOS DE LA  REGIONAL SUROCCIDENTE 2018 </a:t>
            </a:r>
          </a:p>
        </c:rich>
      </c:tx>
      <c:layout>
        <c:manualLayout>
          <c:xMode val="edge"/>
          <c:yMode val="edge"/>
          <c:x val="0.22276194365267718"/>
          <c:y val="1.4763654094427545E-2"/>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CO"/>
        </a:p>
      </c:txPr>
    </c:legend>
    <c:plotVisOnly val="1"/>
    <c:dispBlanksAs val="gap"/>
    <c:showDLblsOverMax val="0"/>
  </c:chart>
  <c:spPr>
    <a:solidFill>
      <a:sysClr val="window" lastClr="FFFFFF"/>
    </a:solidFill>
    <a:ln>
      <a:noFill/>
    </a:ln>
    <a:effectLst/>
  </c:spPr>
  <c:txPr>
    <a:bodyPr/>
    <a:lstStyle/>
    <a:p>
      <a:pPr>
        <a:defRPr>
          <a:solidFill>
            <a:schemeClr val="tx1"/>
          </a:solidFill>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r>
              <a:rPr lang="es-CO"/>
              <a:t>PORCENTAJE DESALOJOS EN LOS DEPARTAMENTOS DE LA  REGIONAL OCCIDENTE 2018 </a:t>
            </a:r>
          </a:p>
        </c:rich>
      </c:tx>
      <c:layout>
        <c:manualLayout>
          <c:xMode val="edge"/>
          <c:yMode val="edge"/>
          <c:x val="0.12374056224188931"/>
          <c:y val="9.9173361370303546E-3"/>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pieChart>
        <c:varyColors val="1"/>
        <c:ser>
          <c:idx val="0"/>
          <c:order val="0"/>
          <c:spPr>
            <a:scene3d>
              <a:camera prst="orthographicFront"/>
              <a:lightRig rig="threePt" dir="t"/>
            </a:scene3d>
            <a:sp3d prstMaterial="dkEdge">
              <a:bevelT/>
            </a:sp3d>
          </c:spPr>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prstMaterial="dkEdge">
                <a:bevelT/>
              </a:sp3d>
            </c:spPr>
            <c:extLst>
              <c:ext xmlns:c16="http://schemas.microsoft.com/office/drawing/2014/chart" uri="{C3380CC4-5D6E-409C-BE32-E72D297353CC}">
                <c16:uniqueId val="{00000001-A636-4C74-A7E5-504FAA5109F1}"/>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prstMaterial="dkEdge">
                <a:bevelT/>
              </a:sp3d>
            </c:spPr>
            <c:extLst>
              <c:ext xmlns:c16="http://schemas.microsoft.com/office/drawing/2014/chart" uri="{C3380CC4-5D6E-409C-BE32-E72D297353CC}">
                <c16:uniqueId val="{00000003-A636-4C74-A7E5-504FAA5109F1}"/>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prstMaterial="dkEdge">
                <a:bevelT/>
              </a:sp3d>
            </c:spPr>
            <c:extLst>
              <c:ext xmlns:c16="http://schemas.microsoft.com/office/drawing/2014/chart" uri="{C3380CC4-5D6E-409C-BE32-E72D297353CC}">
                <c16:uniqueId val="{00000005-A636-4C74-A7E5-504FAA5109F1}"/>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prstMaterial="dkEdge">
                <a:bevelT/>
              </a:sp3d>
            </c:spPr>
            <c:extLst>
              <c:ext xmlns:c16="http://schemas.microsoft.com/office/drawing/2014/chart" uri="{C3380CC4-5D6E-409C-BE32-E72D297353CC}">
                <c16:uniqueId val="{00000007-A636-4C74-A7E5-504FAA5109F1}"/>
              </c:ext>
            </c:extLst>
          </c:dPt>
          <c:dLbls>
            <c:dLbl>
              <c:idx val="2"/>
              <c:layout>
                <c:manualLayout>
                  <c:x val="0.11668917823878006"/>
                  <c:y val="9.8943655201933989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636-4C74-A7E5-504FAA5109F1}"/>
                </c:ext>
              </c:extLst>
            </c:dLbl>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Arial Narrow" panose="020B0606020202030204" pitchFamily="34" charset="0"/>
                    <a:ea typeface="+mn-ea"/>
                    <a:cs typeface="+mn-cs"/>
                  </a:defRPr>
                </a:pPr>
                <a:endParaRPr lang="es-CO"/>
              </a:p>
            </c:txPr>
            <c:dLblPos val="bestFit"/>
            <c:showLegendKey val="0"/>
            <c:showVal val="1"/>
            <c:showCatName val="1"/>
            <c:showSerName val="0"/>
            <c:showPercent val="0"/>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Hoja3!$A$1:$A$4</c:f>
              <c:strCache>
                <c:ptCount val="4"/>
                <c:pt idx="0">
                  <c:v>ANTIOQUIA </c:v>
                </c:pt>
                <c:pt idx="1">
                  <c:v>CALDAS </c:v>
                </c:pt>
                <c:pt idx="2">
                  <c:v>RISARALDA</c:v>
                </c:pt>
                <c:pt idx="3">
                  <c:v>QUINDIO</c:v>
                </c:pt>
              </c:strCache>
            </c:strRef>
          </c:cat>
          <c:val>
            <c:numRef>
              <c:f>Hoja3!$B$1:$B$4</c:f>
              <c:numCache>
                <c:formatCode>0.00%</c:formatCode>
                <c:ptCount val="4"/>
                <c:pt idx="0">
                  <c:v>0.78884462151394419</c:v>
                </c:pt>
                <c:pt idx="1">
                  <c:v>2.7888446215139442E-2</c:v>
                </c:pt>
                <c:pt idx="2">
                  <c:v>0.13147410358565736</c:v>
                </c:pt>
                <c:pt idx="3">
                  <c:v>5.1792828685258967E-2</c:v>
                </c:pt>
              </c:numCache>
            </c:numRef>
          </c:val>
          <c:extLst>
            <c:ext xmlns:c16="http://schemas.microsoft.com/office/drawing/2014/chart" uri="{C3380CC4-5D6E-409C-BE32-E72D297353CC}">
              <c16:uniqueId val="{00000008-A636-4C74-A7E5-504FAA5109F1}"/>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CO"/>
        </a:p>
      </c:txPr>
    </c:legend>
    <c:plotVisOnly val="1"/>
    <c:dispBlanksAs val="gap"/>
    <c:showDLblsOverMax val="0"/>
  </c:chart>
  <c:spPr>
    <a:solidFill>
      <a:sysClr val="window" lastClr="FFFFFF"/>
    </a:solidFill>
    <a:ln>
      <a:noFill/>
    </a:ln>
    <a:effectLst/>
  </c:spPr>
  <c:txPr>
    <a:bodyPr/>
    <a:lstStyle/>
    <a:p>
      <a:pPr>
        <a:defRPr>
          <a:solidFill>
            <a:schemeClr val="tx1"/>
          </a:solidFill>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r>
              <a:rPr lang="es-CO"/>
              <a:t>PORCENTAJE DESALOJOS EN LOS DEPARTAMENTOS DE LA  REGIONAL SUROCCIDENTE 2018 </a:t>
            </a:r>
          </a:p>
        </c:rich>
      </c:tx>
      <c:layout>
        <c:manualLayout>
          <c:xMode val="edge"/>
          <c:yMode val="edge"/>
          <c:x val="0.22276194365267718"/>
          <c:y val="1.4763654094427545E-2"/>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CO"/>
        </a:p>
      </c:txPr>
    </c:legend>
    <c:plotVisOnly val="1"/>
    <c:dispBlanksAs val="gap"/>
    <c:showDLblsOverMax val="0"/>
  </c:chart>
  <c:spPr>
    <a:solidFill>
      <a:sysClr val="window" lastClr="FFFFFF"/>
    </a:solidFill>
    <a:ln>
      <a:noFill/>
    </a:ln>
    <a:effectLst/>
  </c:spPr>
  <c:txPr>
    <a:bodyPr/>
    <a:lstStyle/>
    <a:p>
      <a:pPr>
        <a:defRPr>
          <a:solidFill>
            <a:schemeClr val="tx1"/>
          </a:solidFill>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r>
              <a:rPr lang="es-CO"/>
              <a:t>PORCENTAJE DESALOJOS EN LOS DEPARTAMENTOS DE LA  REGIONAL NORTE 2018 </a:t>
            </a:r>
          </a:p>
        </c:rich>
      </c:tx>
      <c:layout>
        <c:manualLayout>
          <c:xMode val="edge"/>
          <c:yMode val="edge"/>
          <c:x val="0.10490246129007109"/>
          <c:y val="0"/>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tx1"/>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pie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CDCC-42AB-84CC-C69BBC132FEE}"/>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CDCC-42AB-84CC-C69BBC132FEE}"/>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CDCC-42AB-84CC-C69BBC132FEE}"/>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CDCC-42AB-84CC-C69BBC132FEE}"/>
              </c:ext>
            </c:extLst>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9-CDCC-42AB-84CC-C69BBC132FEE}"/>
              </c:ext>
            </c:extLst>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B-CDCC-42AB-84CC-C69BBC132FEE}"/>
              </c:ext>
            </c:extLst>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D-CDCC-42AB-84CC-C69BBC132FEE}"/>
              </c:ext>
            </c:extLst>
          </c:dPt>
          <c:dLbls>
            <c:dLbl>
              <c:idx val="2"/>
              <c:layout>
                <c:manualLayout>
                  <c:x val="1.9059217326355446E-2"/>
                  <c:y val="4.701681790135686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DCC-42AB-84CC-C69BBC132FEE}"/>
                </c:ext>
              </c:extLst>
            </c:dLbl>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Arial Narrow" panose="020B0606020202030204" pitchFamily="34" charset="0"/>
                    <a:ea typeface="+mn-ea"/>
                    <a:cs typeface="+mn-cs"/>
                  </a:defRPr>
                </a:pPr>
                <a:endParaRPr lang="es-CO"/>
              </a:p>
            </c:txPr>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Hoja1!$E$3:$E$9</c:f>
              <c:strCache>
                <c:ptCount val="7"/>
                <c:pt idx="0">
                  <c:v>ATLANTICO</c:v>
                </c:pt>
                <c:pt idx="1">
                  <c:v>MAGDALENA</c:v>
                </c:pt>
                <c:pt idx="2">
                  <c:v>GUAJIRA</c:v>
                </c:pt>
                <c:pt idx="3">
                  <c:v>CORDOBA </c:v>
                </c:pt>
                <c:pt idx="4">
                  <c:v>CESAR</c:v>
                </c:pt>
                <c:pt idx="5">
                  <c:v>BOLIVAR </c:v>
                </c:pt>
                <c:pt idx="6">
                  <c:v>SUCRE</c:v>
                </c:pt>
              </c:strCache>
            </c:strRef>
          </c:cat>
          <c:val>
            <c:numRef>
              <c:f>Hoja1!$F$3:$F$9</c:f>
              <c:numCache>
                <c:formatCode>0%</c:formatCode>
                <c:ptCount val="7"/>
                <c:pt idx="0">
                  <c:v>0.54</c:v>
                </c:pt>
                <c:pt idx="1">
                  <c:v>0.22</c:v>
                </c:pt>
                <c:pt idx="2">
                  <c:v>0.01</c:v>
                </c:pt>
                <c:pt idx="3">
                  <c:v>0.04</c:v>
                </c:pt>
                <c:pt idx="4">
                  <c:v>0.02</c:v>
                </c:pt>
                <c:pt idx="5">
                  <c:v>0.18</c:v>
                </c:pt>
                <c:pt idx="6">
                  <c:v>0.01</c:v>
                </c:pt>
              </c:numCache>
            </c:numRef>
          </c:val>
          <c:extLst>
            <c:ext xmlns:c16="http://schemas.microsoft.com/office/drawing/2014/chart" uri="{C3380CC4-5D6E-409C-BE32-E72D297353CC}">
              <c16:uniqueId val="{0000000E-CDCC-42AB-84CC-C69BBC132FEE}"/>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ysClr val="window" lastClr="FFFFFF"/>
    </a:solidFill>
    <a:ln>
      <a:noFill/>
    </a:ln>
    <a:effectLst/>
  </c:spPr>
  <c:txPr>
    <a:bodyPr/>
    <a:lstStyle/>
    <a:p>
      <a:pPr>
        <a:defRPr>
          <a:solidFill>
            <a:schemeClr val="tx1"/>
          </a:solidFill>
        </a:defRPr>
      </a:pPr>
      <a:endParaRPr lang="es-CO"/>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dirty="0" err="1">
                <a:effectLst/>
              </a:rPr>
              <a:t>Corrección</a:t>
            </a:r>
            <a:r>
              <a:rPr lang="en-US" sz="1800" b="0" i="0" baseline="0" dirty="0">
                <a:effectLst/>
              </a:rPr>
              <a:t> </a:t>
            </a:r>
            <a:r>
              <a:rPr lang="en-US" sz="1800" b="0" i="0" baseline="0" dirty="0" err="1">
                <a:effectLst/>
              </a:rPr>
              <a:t>Redacción</a:t>
            </a:r>
            <a:br>
              <a:rPr lang="en-US" sz="1800" b="0" i="0" baseline="0" dirty="0">
                <a:effectLst/>
              </a:rPr>
            </a:br>
            <a:r>
              <a:rPr lang="en-US" sz="1800" b="0" i="0" baseline="0" dirty="0">
                <a:effectLst/>
              </a:rPr>
              <a:t>(18 Riesgos)</a:t>
            </a:r>
            <a:endParaRPr lang="es-CO"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bar"/>
        <c:grouping val="clustered"/>
        <c:varyColors val="0"/>
        <c:ser>
          <c:idx val="0"/>
          <c:order val="0"/>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423-4C79-898E-9B0A377484AB}"/>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423-4C79-898E-9B0A377484AB}"/>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423-4C79-898E-9B0A377484AB}"/>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423-4C79-898E-9B0A377484AB}"/>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423-4C79-898E-9B0A377484AB}"/>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423-4C79-898E-9B0A377484A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'Lista de Riesgos'!$F$1:$F$6</c:f>
              <c:strCache>
                <c:ptCount val="6"/>
                <c:pt idx="0">
                  <c:v>TODOS LOS PROCESOS</c:v>
                </c:pt>
                <c:pt idx="1">
                  <c:v>DIAGNOSTICO Y ALISTAMIENTO DE ACTIVOS</c:v>
                </c:pt>
                <c:pt idx="2">
                  <c:v>DISPOSICIÓN TEMPORAL DE ACTIVOS</c:v>
                </c:pt>
                <c:pt idx="3">
                  <c:v>DISPOSICIÓN FINAL DE ACTIVOS</c:v>
                </c:pt>
                <c:pt idx="4">
                  <c:v>GESTIÓN FINANCIERA</c:v>
                </c:pt>
                <c:pt idx="5">
                  <c:v>GESTIÓN JURÍDICA</c:v>
                </c:pt>
              </c:strCache>
            </c:strRef>
          </c:cat>
          <c:val>
            <c:numRef>
              <c:f>'Lista de Riesgos'!$G$1:$G$6</c:f>
              <c:numCache>
                <c:formatCode>General</c:formatCode>
                <c:ptCount val="6"/>
                <c:pt idx="0">
                  <c:v>12</c:v>
                </c:pt>
                <c:pt idx="1">
                  <c:v>3</c:v>
                </c:pt>
                <c:pt idx="2">
                  <c:v>1</c:v>
                </c:pt>
                <c:pt idx="3">
                  <c:v>1</c:v>
                </c:pt>
                <c:pt idx="4">
                  <c:v>1</c:v>
                </c:pt>
                <c:pt idx="5">
                  <c:v>1</c:v>
                </c:pt>
              </c:numCache>
            </c:numRef>
          </c:val>
          <c:extLst>
            <c:ext xmlns:c16="http://schemas.microsoft.com/office/drawing/2014/chart" uri="{C3380CC4-5D6E-409C-BE32-E72D297353CC}">
              <c16:uniqueId val="{00000000-0423-4C79-898E-9B0A377484AB}"/>
            </c:ext>
          </c:extLst>
        </c:ser>
        <c:dLbls>
          <c:showLegendKey val="0"/>
          <c:showVal val="0"/>
          <c:showCatName val="0"/>
          <c:showSerName val="0"/>
          <c:showPercent val="0"/>
          <c:showBubbleSize val="0"/>
        </c:dLbls>
        <c:gapWidth val="182"/>
        <c:axId val="1136638223"/>
        <c:axId val="1139624223"/>
      </c:barChart>
      <c:catAx>
        <c:axId val="11366382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139624223"/>
        <c:crosses val="autoZero"/>
        <c:auto val="1"/>
        <c:lblAlgn val="ctr"/>
        <c:lblOffset val="100"/>
        <c:noMultiLvlLbl val="0"/>
      </c:catAx>
      <c:valAx>
        <c:axId val="1139624223"/>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136638223"/>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cap="none" spc="20" baseline="0">
                <a:solidFill>
                  <a:schemeClr val="tx1">
                    <a:lumMod val="50000"/>
                    <a:lumOff val="50000"/>
                  </a:schemeClr>
                </a:solidFill>
                <a:latin typeface="+mn-lt"/>
                <a:ea typeface="+mn-ea"/>
                <a:cs typeface="+mn-cs"/>
              </a:defRPr>
            </a:pPr>
            <a:r>
              <a:rPr lang="es-CO"/>
              <a:t>185 Controles</a:t>
            </a:r>
          </a:p>
        </c:rich>
      </c:tx>
      <c:overlay val="0"/>
      <c:spPr>
        <a:noFill/>
        <a:ln>
          <a:noFill/>
        </a:ln>
        <a:effectLst/>
      </c:spPr>
      <c:txPr>
        <a:bodyPr rot="0" spcFirstLastPara="1" vertOverflow="ellipsis" vert="horz" wrap="square" anchor="ctr" anchorCtr="1"/>
        <a:lstStyle/>
        <a:p>
          <a:pPr>
            <a:defRPr sz="2160" b="0" i="0" u="none" strike="noStrike" kern="1200" cap="none" spc="20" baseline="0">
              <a:solidFill>
                <a:schemeClr val="tx1">
                  <a:lumMod val="50000"/>
                  <a:lumOff val="50000"/>
                </a:schemeClr>
              </a:solidFill>
              <a:latin typeface="+mn-lt"/>
              <a:ea typeface="+mn-ea"/>
              <a:cs typeface="+mn-cs"/>
            </a:defRPr>
          </a:pPr>
          <a:endParaRPr lang="es-CO"/>
        </a:p>
      </c:txPr>
    </c:title>
    <c:autoTitleDeleted val="0"/>
    <c:plotArea>
      <c:layout/>
      <c:pie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1-F5CC-4B22-82B7-2427A94C1923}"/>
              </c:ext>
            </c:extLst>
          </c:dPt>
          <c:dPt>
            <c:idx val="1"/>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3-F5CC-4B22-82B7-2427A94C1923}"/>
              </c:ext>
            </c:extLst>
          </c:dPt>
          <c:dPt>
            <c:idx val="2"/>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5-F5CC-4B22-82B7-2427A94C1923}"/>
              </c:ext>
            </c:extLst>
          </c:dPt>
          <c:dLbls>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dLblPos val="ct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'Riesgos Analisis'!$A$205:$A$207</c:f>
              <c:strCache>
                <c:ptCount val="3"/>
                <c:pt idx="0">
                  <c:v>Controles Actualizados</c:v>
                </c:pt>
                <c:pt idx="1">
                  <c:v>Controles Nuevos</c:v>
                </c:pt>
                <c:pt idx="2">
                  <c:v>Controles</c:v>
                </c:pt>
              </c:strCache>
            </c:strRef>
          </c:cat>
          <c:val>
            <c:numRef>
              <c:f>'Riesgos Analisis'!$B$205:$B$207</c:f>
              <c:numCache>
                <c:formatCode>General</c:formatCode>
                <c:ptCount val="3"/>
                <c:pt idx="0">
                  <c:v>100</c:v>
                </c:pt>
                <c:pt idx="1">
                  <c:v>23</c:v>
                </c:pt>
                <c:pt idx="2">
                  <c:v>62</c:v>
                </c:pt>
              </c:numCache>
            </c:numRef>
          </c:val>
          <c:extLst>
            <c:ext xmlns:c16="http://schemas.microsoft.com/office/drawing/2014/chart" uri="{C3380CC4-5D6E-409C-BE32-E72D297353CC}">
              <c16:uniqueId val="{00000006-F5CC-4B22-82B7-2427A94C192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50000"/>
                  <a:lumOff val="50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800"/>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bar"/>
        <c:grouping val="clustered"/>
        <c:varyColors val="0"/>
        <c:ser>
          <c:idx val="0"/>
          <c:order val="0"/>
          <c:tx>
            <c:strRef>
              <c:f>'Riesgos Analisis'!$C$182</c:f>
              <c:strCache>
                <c:ptCount val="1"/>
                <c:pt idx="0">
                  <c:v>Controles suceptibles de mejora
(23 Controles)</c:v>
                </c:pt>
              </c:strCache>
            </c:strRef>
          </c:tx>
          <c:spPr>
            <a:solidFill>
              <a:schemeClr val="accent1"/>
            </a:solidFill>
            <a:ln>
              <a:noFill/>
            </a:ln>
            <a:effectLst/>
          </c:spPr>
          <c:invertIfNegative val="0"/>
          <c:cat>
            <c:strRef>
              <c:f>'Riesgos Analisis'!$B$183:$B$191</c:f>
              <c:strCache>
                <c:ptCount val="9"/>
                <c:pt idx="0">
                  <c:v>TODOS LOS PROCESOS</c:v>
                </c:pt>
                <c:pt idx="1">
                  <c:v>GESTIÓN DOCUMENTAL</c:v>
                </c:pt>
                <c:pt idx="2">
                  <c:v>DISPOSICIÓN FINAL DE ACTIVOS</c:v>
                </c:pt>
                <c:pt idx="3">
                  <c:v>COMUNICACIÓN Y ATENCIÓN DE REQUERIMIENTOS</c:v>
                </c:pt>
                <c:pt idx="4">
                  <c:v>DIRECCIONAMIENTO ESTRATEGICO</c:v>
                </c:pt>
                <c:pt idx="5">
                  <c:v>GESTIÓN DEL TALENTO HUMANO</c:v>
                </c:pt>
                <c:pt idx="6">
                  <c:v>ADMINISTRACIÒN DE BIENES DE FUNICIONAMIENTO</c:v>
                </c:pt>
                <c:pt idx="7">
                  <c:v>ADMINISTRACIÓN DE DESARROLLO DE SOLUCIONES TÉCNOLOGICAS</c:v>
                </c:pt>
                <c:pt idx="8">
                  <c:v>GESTION DE LA INFRAESTRUCTURA TECNOLOGICA</c:v>
                </c:pt>
              </c:strCache>
            </c:strRef>
          </c:cat>
          <c:val>
            <c:numRef>
              <c:f>'Riesgos Analisis'!$C$183:$C$191</c:f>
              <c:numCache>
                <c:formatCode>General</c:formatCode>
                <c:ptCount val="9"/>
                <c:pt idx="0">
                  <c:v>7</c:v>
                </c:pt>
                <c:pt idx="1">
                  <c:v>6</c:v>
                </c:pt>
                <c:pt idx="2">
                  <c:v>3</c:v>
                </c:pt>
                <c:pt idx="3">
                  <c:v>2</c:v>
                </c:pt>
                <c:pt idx="4">
                  <c:v>1</c:v>
                </c:pt>
                <c:pt idx="5">
                  <c:v>1</c:v>
                </c:pt>
                <c:pt idx="6">
                  <c:v>1</c:v>
                </c:pt>
                <c:pt idx="7">
                  <c:v>1</c:v>
                </c:pt>
                <c:pt idx="8">
                  <c:v>1</c:v>
                </c:pt>
              </c:numCache>
            </c:numRef>
          </c:val>
          <c:extLst>
            <c:ext xmlns:c16="http://schemas.microsoft.com/office/drawing/2014/chart" uri="{C3380CC4-5D6E-409C-BE32-E72D297353CC}">
              <c16:uniqueId val="{00000000-6E4B-48B9-9EB6-0407D9A0A3BF}"/>
            </c:ext>
          </c:extLst>
        </c:ser>
        <c:dLbls>
          <c:showLegendKey val="0"/>
          <c:showVal val="0"/>
          <c:showCatName val="0"/>
          <c:showSerName val="0"/>
          <c:showPercent val="0"/>
          <c:showBubbleSize val="0"/>
        </c:dLbls>
        <c:gapWidth val="182"/>
        <c:axId val="1075085855"/>
        <c:axId val="1461397551"/>
      </c:barChart>
      <c:catAx>
        <c:axId val="10750858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461397551"/>
        <c:crosses val="autoZero"/>
        <c:auto val="1"/>
        <c:lblAlgn val="ctr"/>
        <c:lblOffset val="100"/>
        <c:noMultiLvlLbl val="0"/>
      </c:catAx>
      <c:valAx>
        <c:axId val="1461397551"/>
        <c:scaling>
          <c:orientation val="minMax"/>
          <c:max val="7"/>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07508585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39405738891881"/>
          <c:y val="5.0958036421219328E-2"/>
          <c:w val="0.75192149847611134"/>
          <c:h val="0.77739265964676019"/>
        </c:manualLayout>
      </c:layout>
      <c:scatterChart>
        <c:scatterStyle val="lineMarker"/>
        <c:varyColors val="0"/>
        <c:ser>
          <c:idx val="0"/>
          <c:order val="0"/>
          <c:tx>
            <c:strRef>
              <c:f>'Junio-Agosto 2016'!$F$1</c:f>
              <c:strCache>
                <c:ptCount val="1"/>
                <c:pt idx="0">
                  <c:v>Probabilidad 2</c:v>
                </c:pt>
              </c:strCache>
            </c:strRef>
          </c:tx>
          <c:spPr>
            <a:ln w="19050" cap="rnd">
              <a:noFill/>
              <a:round/>
            </a:ln>
            <a:effectLst/>
          </c:spPr>
          <c:marker>
            <c:symbol val="circle"/>
            <c:size val="5"/>
            <c:spPr>
              <a:solidFill>
                <a:schemeClr val="accent1"/>
              </a:solidFill>
              <a:ln w="9525">
                <a:solidFill>
                  <a:schemeClr val="accent1"/>
                </a:solidFill>
              </a:ln>
              <a:effectLst/>
            </c:spPr>
          </c:marker>
          <c:dLbls>
            <c:dLbl>
              <c:idx val="0"/>
              <c:layout>
                <c:manualLayout>
                  <c:x val="-1.3695278964667721E-2"/>
                  <c:y val="-3.4858395772710452E-2"/>
                </c:manualLayout>
              </c:layout>
              <c:tx>
                <c:rich>
                  <a:bodyPr/>
                  <a:lstStyle/>
                  <a:p>
                    <a:fld id="{C0655320-6BB3-4AD1-A012-6F1F51BF58F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D42D-43D6-B0C6-1F7BB0FD7227}"/>
                </c:ext>
              </c:extLst>
            </c:dLbl>
            <c:dLbl>
              <c:idx val="1"/>
              <c:layout>
                <c:manualLayout>
                  <c:x val="-1.8547143658742941E-2"/>
                  <c:y val="4.0668045342472869E-2"/>
                </c:manualLayout>
              </c:layout>
              <c:tx>
                <c:rich>
                  <a:bodyPr/>
                  <a:lstStyle/>
                  <a:p>
                    <a:fld id="{2F440F76-CEB1-48D1-8717-EC8A2B0860AC}"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D42D-43D6-B0C6-1F7BB0FD7227}"/>
                </c:ext>
              </c:extLst>
            </c:dLbl>
            <c:dLbl>
              <c:idx val="2"/>
              <c:layout>
                <c:manualLayout>
                  <c:x val="-2.3477621082287521E-2"/>
                  <c:y val="-3.1953529458317913E-2"/>
                </c:manualLayout>
              </c:layout>
              <c:tx>
                <c:rich>
                  <a:bodyPr/>
                  <a:lstStyle/>
                  <a:p>
                    <a:fld id="{2D7D44DD-6A7D-4B58-99AF-C8F9EB91235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D42D-43D6-B0C6-1F7BB0FD7227}"/>
                </c:ext>
              </c:extLst>
            </c:dLbl>
            <c:dLbl>
              <c:idx val="3"/>
              <c:layout>
                <c:manualLayout>
                  <c:x val="-2.3477621082287594E-2"/>
                  <c:y val="4.9382727344673034E-2"/>
                </c:manualLayout>
              </c:layout>
              <c:tx>
                <c:rich>
                  <a:bodyPr/>
                  <a:lstStyle/>
                  <a:p>
                    <a:fld id="{50907A28-8250-47EF-A2E5-65B140FB8BBA}"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D42D-43D6-B0C6-1F7BB0FD7227}"/>
                </c:ext>
              </c:extLst>
            </c:dLbl>
            <c:dLbl>
              <c:idx val="4"/>
              <c:layout>
                <c:manualLayout>
                  <c:x val="-5.8694052705718803E-3"/>
                  <c:y val="4.3572994715888061E-2"/>
                </c:manualLayout>
              </c:layout>
              <c:tx>
                <c:rich>
                  <a:bodyPr/>
                  <a:lstStyle/>
                  <a:p>
                    <a:fld id="{938A990F-3445-4349-AC46-748CFAC08814}"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D42D-43D6-B0C6-1F7BB0FD7227}"/>
                </c:ext>
              </c:extLst>
            </c:dLbl>
            <c:dLbl>
              <c:idx val="5"/>
              <c:layout>
                <c:manualLayout>
                  <c:x val="-6.4563457976290761E-2"/>
                  <c:y val="5.809732628785075E-3"/>
                </c:manualLayout>
              </c:layout>
              <c:tx>
                <c:rich>
                  <a:bodyPr/>
                  <a:lstStyle/>
                  <a:p>
                    <a:fld id="{25DB139A-8132-468A-8422-BDCAE864D20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D42D-43D6-B0C6-1F7BB0FD7227}"/>
                </c:ext>
              </c:extLst>
            </c:dLbl>
            <c:dLbl>
              <c:idx val="6"/>
              <c:tx>
                <c:rich>
                  <a:bodyPr/>
                  <a:lstStyle/>
                  <a:p>
                    <a:fld id="{22127BA1-AC5B-4C36-98A9-4DE4537BEB43}"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42D-43D6-B0C6-1F7BB0FD7227}"/>
                </c:ext>
              </c:extLst>
            </c:dLbl>
            <c:dLbl>
              <c:idx val="7"/>
              <c:layout>
                <c:manualLayout>
                  <c:x val="-5.8694052705718803E-3"/>
                  <c:y val="-3.1953529458317913E-2"/>
                </c:manualLayout>
              </c:layout>
              <c:tx>
                <c:rich>
                  <a:bodyPr/>
                  <a:lstStyle/>
                  <a:p>
                    <a:fld id="{F4CE69D5-BCF4-484A-BE9F-C77BF14A2AB4}"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D42D-43D6-B0C6-1F7BB0FD7227}"/>
                </c:ext>
              </c:extLst>
            </c:dLbl>
            <c:dLbl>
              <c:idx val="8"/>
              <c:layout>
                <c:manualLayout>
                  <c:x val="-7.8258736940959844E-3"/>
                  <c:y val="-3.1953529458317913E-2"/>
                </c:manualLayout>
              </c:layout>
              <c:tx>
                <c:rich>
                  <a:bodyPr/>
                  <a:lstStyle/>
                  <a:p>
                    <a:fld id="{A91A0DDD-D631-47EA-A34E-4267093B44D4}"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D42D-43D6-B0C6-1F7BB0FD7227}"/>
                </c:ext>
              </c:extLst>
            </c:dLbl>
            <c:dLbl>
              <c:idx val="9"/>
              <c:layout>
                <c:manualLayout>
                  <c:x val="6.1823812195809808E-3"/>
                  <c:y val="-2.8985513861808483E-2"/>
                </c:manualLayout>
              </c:layout>
              <c:tx>
                <c:rich>
                  <a:bodyPr/>
                  <a:lstStyle/>
                  <a:p>
                    <a:fld id="{A35D688F-D83B-4F72-B720-734F5850A12A}"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D42D-43D6-B0C6-1F7BB0FD7227}"/>
                </c:ext>
              </c:extLst>
            </c:dLbl>
            <c:dLbl>
              <c:idx val="10"/>
              <c:layout>
                <c:manualLayout>
                  <c:x val="-3.9129368470479202E-2"/>
                  <c:y val="-4.0668128401495529E-2"/>
                </c:manualLayout>
              </c:layout>
              <c:tx>
                <c:rich>
                  <a:bodyPr/>
                  <a:lstStyle/>
                  <a:p>
                    <a:fld id="{6C98F894-6071-49AF-A586-C055F009AC14}"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D42D-43D6-B0C6-1F7BB0FD7227}"/>
                </c:ext>
              </c:extLst>
            </c:dLbl>
            <c:dLbl>
              <c:idx val="11"/>
              <c:layout>
                <c:manualLayout>
                  <c:x val="-1.7608215811715643E-2"/>
                  <c:y val="-3.776326208710299E-2"/>
                </c:manualLayout>
              </c:layout>
              <c:tx>
                <c:rich>
                  <a:bodyPr/>
                  <a:lstStyle/>
                  <a:p>
                    <a:fld id="{FB596DFF-277A-4798-AD74-3B22BBD9FAA0}"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D42D-43D6-B0C6-1F7BB0FD7227}"/>
                </c:ext>
              </c:extLst>
            </c:dLbl>
            <c:dLbl>
              <c:idx val="12"/>
              <c:layout>
                <c:manualLayout>
                  <c:x val="1.1738810541143761E-2"/>
                  <c:y val="2.6143796829532783E-2"/>
                </c:manualLayout>
              </c:layout>
              <c:tx>
                <c:rich>
                  <a:bodyPr/>
                  <a:lstStyle/>
                  <a:p>
                    <a:fld id="{EA9F2DE2-1E77-4BE7-B199-95401CCA4C17}"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D42D-43D6-B0C6-1F7BB0FD7227}"/>
                </c:ext>
              </c:extLst>
            </c:dLbl>
            <c:dLbl>
              <c:idx val="13"/>
              <c:layout>
                <c:manualLayout>
                  <c:x val="2.9347026352859403E-2"/>
                  <c:y val="-1.161946525757015E-2"/>
                </c:manualLayout>
              </c:layout>
              <c:tx>
                <c:rich>
                  <a:bodyPr/>
                  <a:lstStyle/>
                  <a:p>
                    <a:fld id="{766991FA-BE71-4D5F-AB8B-1F5C1191BA07}"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D42D-43D6-B0C6-1F7BB0FD7227}"/>
                </c:ext>
              </c:extLst>
            </c:dLbl>
            <c:dLbl>
              <c:idx val="14"/>
              <c:layout>
                <c:manualLayout>
                  <c:x val="3.717290004695524E-2"/>
                  <c:y val="-4.0668128401495578E-2"/>
                </c:manualLayout>
              </c:layout>
              <c:tx>
                <c:rich>
                  <a:bodyPr/>
                  <a:lstStyle/>
                  <a:p>
                    <a:fld id="{F75E5B68-09B6-450A-8A61-86CD6CC37C84}"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D42D-43D6-B0C6-1F7BB0FD7227}"/>
                </c:ext>
              </c:extLst>
            </c:dLbl>
            <c:dLbl>
              <c:idx val="15"/>
              <c:layout>
                <c:manualLayout>
                  <c:x val="-5.6618357487922703E-2"/>
                  <c:y val="-5.0219711236660393E-3"/>
                </c:manualLayout>
              </c:layout>
              <c:tx>
                <c:rich>
                  <a:bodyPr/>
                  <a:lstStyle/>
                  <a:p>
                    <a:fld id="{A85AF6B1-8D6A-47F6-8ADE-B77767B4D4BB}" type="CELLRANGE">
                      <a:rPr lang="en-US"/>
                      <a:pPr/>
                      <a:t>[CELLRANGE]</a:t>
                    </a:fld>
                    <a:endParaRPr lang="es-CO"/>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D42D-43D6-B0C6-1F7BB0FD7227}"/>
                </c:ext>
              </c:extLst>
            </c:dLbl>
            <c:dLbl>
              <c:idx val="16"/>
              <c:layout>
                <c:manualLayout>
                  <c:x val="-1.7154196305171998E-3"/>
                  <c:y val="5.5192451226082614E-2"/>
                </c:manualLayout>
              </c:layout>
              <c:tx>
                <c:rich>
                  <a:bodyPr/>
                  <a:lstStyle/>
                  <a:p>
                    <a:fld id="{81C004CB-97EB-456A-9B83-E5A55C20EABD}"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D42D-43D6-B0C6-1F7BB0FD7227}"/>
                </c:ext>
              </c:extLst>
            </c:dLbl>
            <c:dLbl>
              <c:idx val="17"/>
              <c:layout>
                <c:manualLayout>
                  <c:x val="-4.6021910304690175E-2"/>
                  <c:y val="4.6477947318732053E-2"/>
                </c:manualLayout>
              </c:layout>
              <c:tx>
                <c:rich>
                  <a:bodyPr/>
                  <a:lstStyle/>
                  <a:p>
                    <a:fld id="{53398348-373B-4034-91AD-26E619C76EF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D42D-43D6-B0C6-1F7BB0FD7227}"/>
                </c:ext>
              </c:extLst>
            </c:dLbl>
            <c:dLbl>
              <c:idx val="18"/>
              <c:layout>
                <c:manualLayout>
                  <c:x val="-3.5216431623431285E-2"/>
                  <c:y val="-5.8097326287850748E-2"/>
                </c:manualLayout>
              </c:layout>
              <c:tx>
                <c:rich>
                  <a:bodyPr/>
                  <a:lstStyle/>
                  <a:p>
                    <a:fld id="{C75FE82F-31CB-4FBE-B6F2-18C32C7C5943}"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D42D-43D6-B0C6-1F7BB0FD7227}"/>
                </c:ext>
              </c:extLst>
            </c:dLbl>
            <c:dLbl>
              <c:idx val="19"/>
              <c:tx>
                <c:rich>
                  <a:bodyPr/>
                  <a:lstStyle/>
                  <a:p>
                    <a:fld id="{3C9595C8-9BCC-482F-B8A0-E8E8E31D9DE0}" type="CELLRANGE">
                      <a:rPr lang="en-US"/>
                      <a:pPr/>
                      <a:t>[CELLRANGE]</a:t>
                    </a:fld>
                    <a:endParaRPr lang="es-CO"/>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D42D-43D6-B0C6-1F7BB0FD7227}"/>
                </c:ext>
              </c:extLst>
            </c:dLbl>
            <c:dLbl>
              <c:idx val="20"/>
              <c:tx>
                <c:rich>
                  <a:bodyPr/>
                  <a:lstStyle/>
                  <a:p>
                    <a:fld id="{E656B331-620E-4311-A532-24135C0110E0}" type="CELLRANGE">
                      <a:rPr lang="en-US"/>
                      <a:pPr/>
                      <a:t>[CELLRANGE]</a:t>
                    </a:fld>
                    <a:endParaRPr lang="es-CO"/>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D42D-43D6-B0C6-1F7BB0FD7227}"/>
                </c:ext>
              </c:extLst>
            </c:dLbl>
            <c:dLbl>
              <c:idx val="21"/>
              <c:tx>
                <c:rich>
                  <a:bodyPr/>
                  <a:lstStyle/>
                  <a:p>
                    <a:fld id="{196A5506-8619-4B77-9A4F-626E9FDCBB0E}"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D42D-43D6-B0C6-1F7BB0FD7227}"/>
                </c:ext>
              </c:extLst>
            </c:dLbl>
            <c:dLbl>
              <c:idx val="22"/>
              <c:tx>
                <c:rich>
                  <a:bodyPr/>
                  <a:lstStyle/>
                  <a:p>
                    <a:fld id="{DC7476F6-CDF6-4BFD-9D7B-AD92FDC28428}"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D42D-43D6-B0C6-1F7BB0FD7227}"/>
                </c:ext>
              </c:extLst>
            </c:dLbl>
            <c:dLbl>
              <c:idx val="23"/>
              <c:layout>
                <c:manualLayout>
                  <c:x val="-1.0341080553336631E-2"/>
                  <c:y val="4.0077306720840686E-2"/>
                </c:manualLayout>
              </c:layout>
              <c:tx>
                <c:rich>
                  <a:bodyPr/>
                  <a:lstStyle/>
                  <a:p>
                    <a:fld id="{A024628E-5922-42FB-A755-7ED8125555A0}"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D42D-43D6-B0C6-1F7BB0FD7227}"/>
                </c:ext>
              </c:extLst>
            </c:dLbl>
            <c:dLbl>
              <c:idx val="24"/>
              <c:layout>
                <c:manualLayout>
                  <c:x val="-7.1371777900307715E-2"/>
                  <c:y val="-5.8792664337022557E-3"/>
                </c:manualLayout>
              </c:layout>
              <c:tx>
                <c:rich>
                  <a:bodyPr/>
                  <a:lstStyle/>
                  <a:p>
                    <a:fld id="{35776280-A038-4159-B15A-3AB5AD54FB26}"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D42D-43D6-B0C6-1F7BB0FD7227}"/>
                </c:ext>
              </c:extLst>
            </c:dLbl>
            <c:dLbl>
              <c:idx val="25"/>
              <c:tx>
                <c:rich>
                  <a:bodyPr/>
                  <a:lstStyle/>
                  <a:p>
                    <a:fld id="{7041FA71-860A-4688-B551-94AEF1188720}"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D42D-43D6-B0C6-1F7BB0FD7227}"/>
                </c:ext>
              </c:extLst>
            </c:dLbl>
            <c:dLbl>
              <c:idx val="26"/>
              <c:layout>
                <c:manualLayout>
                  <c:x val="0"/>
                  <c:y val="4.0668128401495529E-2"/>
                </c:manualLayout>
              </c:layout>
              <c:tx>
                <c:rich>
                  <a:bodyPr/>
                  <a:lstStyle/>
                  <a:p>
                    <a:fld id="{6E6748A3-33A7-47CB-B42F-C81812C035AF}"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A-D42D-43D6-B0C6-1F7BB0FD7227}"/>
                </c:ext>
              </c:extLst>
            </c:dLbl>
            <c:dLbl>
              <c:idx val="27"/>
              <c:layout>
                <c:manualLayout>
                  <c:x val="0"/>
                  <c:y val="-3.347137928999578E-2"/>
                </c:manualLayout>
              </c:layout>
              <c:tx>
                <c:rich>
                  <a:bodyPr/>
                  <a:lstStyle/>
                  <a:p>
                    <a:fld id="{FD996A4A-E3BA-4D77-9F6E-B49084928F3C}"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D42D-43D6-B0C6-1F7BB0FD7227}"/>
                </c:ext>
              </c:extLst>
            </c:dLbl>
            <c:dLbl>
              <c:idx val="28"/>
              <c:layout>
                <c:manualLayout>
                  <c:x val="-1.1738810541143761E-2"/>
                  <c:y val="3.1953529458317809E-2"/>
                </c:manualLayout>
              </c:layout>
              <c:tx>
                <c:rich>
                  <a:bodyPr/>
                  <a:lstStyle/>
                  <a:p>
                    <a:fld id="{6FF53E02-BD46-4C07-BD2B-846915B2A577}"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C-D42D-43D6-B0C6-1F7BB0FD7227}"/>
                </c:ext>
              </c:extLst>
            </c:dLbl>
            <c:dLbl>
              <c:idx val="29"/>
              <c:layout>
                <c:manualLayout>
                  <c:x val="-1.9564684235238885E-3"/>
                  <c:y val="-2.6143796829532839E-2"/>
                </c:manualLayout>
              </c:layout>
              <c:tx>
                <c:rich>
                  <a:bodyPr/>
                  <a:lstStyle/>
                  <a:p>
                    <a:fld id="{F7642553-F0B6-4502-9AC8-AD1CF9B77AEC}"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D42D-43D6-B0C6-1F7BB0FD7227}"/>
                </c:ext>
              </c:extLst>
            </c:dLbl>
            <c:dLbl>
              <c:idx val="30"/>
              <c:layout>
                <c:manualLayout>
                  <c:x val="-7.1736346824811844E-17"/>
                  <c:y val="2.9048663143925322E-2"/>
                </c:manualLayout>
              </c:layout>
              <c:tx>
                <c:rich>
                  <a:bodyPr/>
                  <a:lstStyle/>
                  <a:p>
                    <a:fld id="{60B0D49D-3C3E-49DD-B7E6-CA532CDCA702}"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D42D-43D6-B0C6-1F7BB0FD7227}"/>
                </c:ext>
              </c:extLst>
            </c:dLbl>
            <c:dLbl>
              <c:idx val="31"/>
              <c:layout>
                <c:manualLayout>
                  <c:x val="4.9304895894217351E-3"/>
                  <c:y val="3.1940895113749881E-2"/>
                </c:manualLayout>
              </c:layout>
              <c:tx>
                <c:rich>
                  <a:bodyPr/>
                  <a:lstStyle/>
                  <a:p>
                    <a:fld id="{4B26B4B3-C649-41C7-A22E-758A8F02271D}"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D42D-43D6-B0C6-1F7BB0FD7227}"/>
                </c:ext>
              </c:extLst>
            </c:dLbl>
            <c:dLbl>
              <c:idx val="32"/>
              <c:layout>
                <c:manualLayout>
                  <c:x val="-3.3259963199907323E-2"/>
                  <c:y val="-3.4858395772710452E-2"/>
                </c:manualLayout>
              </c:layout>
              <c:tx>
                <c:rich>
                  <a:bodyPr/>
                  <a:lstStyle/>
                  <a:p>
                    <a:fld id="{060AB924-4B88-48DF-BAA8-19B7E3209850}"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0-D42D-43D6-B0C6-1F7BB0FD7227}"/>
                </c:ext>
              </c:extLst>
            </c:dLbl>
            <c:dLbl>
              <c:idx val="33"/>
              <c:layout>
                <c:manualLayout>
                  <c:x val="3.1303494776383327E-2"/>
                  <c:y val="0"/>
                </c:manualLayout>
              </c:layout>
              <c:tx>
                <c:rich>
                  <a:bodyPr/>
                  <a:lstStyle/>
                  <a:p>
                    <a:fld id="{7702B98B-0A93-44DE-A525-F016D03F8ADE}"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1-D42D-43D6-B0C6-1F7BB0FD7227}"/>
                </c:ext>
              </c:extLst>
            </c:dLbl>
            <c:dLbl>
              <c:idx val="34"/>
              <c:layout>
                <c:manualLayout>
                  <c:x val="-4.0257648953301126E-2"/>
                  <c:y val="-3.5153797865662272E-2"/>
                </c:manualLayout>
              </c:layout>
              <c:tx>
                <c:rich>
                  <a:bodyPr/>
                  <a:lstStyle/>
                  <a:p>
                    <a:fld id="{D47980C7-9BB0-43FA-885A-F6B787C60D71}"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2-D42D-43D6-B0C6-1F7BB0FD7227}"/>
                </c:ext>
              </c:extLst>
            </c:dLbl>
            <c:dLbl>
              <c:idx val="35"/>
              <c:layout>
                <c:manualLayout>
                  <c:x val="-3.5216431623431285E-2"/>
                  <c:y val="2.904866314392527E-2"/>
                </c:manualLayout>
              </c:layout>
              <c:tx>
                <c:rich>
                  <a:bodyPr/>
                  <a:lstStyle/>
                  <a:p>
                    <a:fld id="{8A4B6EDF-3B23-431C-8206-2EFA35787C38}"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3-D42D-43D6-B0C6-1F7BB0FD7227}"/>
                </c:ext>
              </c:extLst>
            </c:dLbl>
            <c:dLbl>
              <c:idx val="36"/>
              <c:tx>
                <c:rich>
                  <a:bodyPr/>
                  <a:lstStyle/>
                  <a:p>
                    <a:fld id="{E83843DF-F3F5-42D7-AD74-07B33EE14CC2}" type="CELLRANGE">
                      <a:rPr lang="en-US"/>
                      <a:pPr/>
                      <a:t>[CELLRANGE]</a:t>
                    </a:fld>
                    <a:endParaRPr lang="es-CO"/>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4-D42D-43D6-B0C6-1F7BB0FD7227}"/>
                </c:ext>
              </c:extLst>
            </c:dLbl>
            <c:dLbl>
              <c:idx val="37"/>
              <c:layout>
                <c:manualLayout>
                  <c:x val="-1.7608215811715785E-2"/>
                  <c:y val="-5.7342289775739796E-2"/>
                </c:manualLayout>
              </c:layout>
              <c:tx>
                <c:rich>
                  <a:bodyPr/>
                  <a:lstStyle/>
                  <a:p>
                    <a:fld id="{3076B020-2349-4533-B2B1-B9CC5B180FEA}"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5-D42D-43D6-B0C6-1F7BB0FD7227}"/>
                </c:ext>
              </c:extLst>
            </c:dLbl>
            <c:dLbl>
              <c:idx val="38"/>
              <c:layout>
                <c:manualLayout>
                  <c:x val="-3.0144547148997679E-2"/>
                  <c:y val="3.658169847413132E-2"/>
                </c:manualLayout>
              </c:layout>
              <c:tx>
                <c:rich>
                  <a:bodyPr/>
                  <a:lstStyle/>
                  <a:p>
                    <a:fld id="{432C6D77-5408-494B-A2B5-8F1524F54918}"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6-D42D-43D6-B0C6-1F7BB0FD7227}"/>
                </c:ext>
              </c:extLst>
            </c:dLbl>
            <c:dLbl>
              <c:idx val="39"/>
              <c:layout>
                <c:manualLayout>
                  <c:x val="-3.9129368470479922E-3"/>
                  <c:y val="2.32389305151403E-2"/>
                </c:manualLayout>
              </c:layout>
              <c:tx>
                <c:rich>
                  <a:bodyPr/>
                  <a:lstStyle/>
                  <a:p>
                    <a:fld id="{AA9C57B2-0D18-4264-A181-B0AA03FAEB96}"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7-D42D-43D6-B0C6-1F7BB0FD7227}"/>
                </c:ext>
              </c:extLst>
            </c:dLbl>
            <c:dLbl>
              <c:idx val="40"/>
              <c:tx>
                <c:rich>
                  <a:bodyPr/>
                  <a:lstStyle/>
                  <a:p>
                    <a:fld id="{178646A2-92B2-4C5D-A6ED-8EEA5548201E}"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8-D42D-43D6-B0C6-1F7BB0FD7227}"/>
                </c:ext>
              </c:extLst>
            </c:dLbl>
            <c:dLbl>
              <c:idx val="41"/>
              <c:layout>
                <c:manualLayout>
                  <c:x val="-0.10161905486451875"/>
                  <c:y val="-4.1423353154302039E-2"/>
                </c:manualLayout>
              </c:layout>
              <c:tx>
                <c:rich>
                  <a:bodyPr/>
                  <a:lstStyle/>
                  <a:p>
                    <a:fld id="{72342CE7-754E-4766-8D28-544E0AD5ED90}"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9-D42D-43D6-B0C6-1F7BB0FD7227}"/>
                </c:ext>
              </c:extLst>
            </c:dLbl>
            <c:dLbl>
              <c:idx val="42"/>
              <c:layout>
                <c:manualLayout>
                  <c:x val="-4.1085836894003164E-2"/>
                  <c:y val="2.6143796829532839E-2"/>
                </c:manualLayout>
              </c:layout>
              <c:tx>
                <c:rich>
                  <a:bodyPr/>
                  <a:lstStyle/>
                  <a:p>
                    <a:fld id="{95DF1F7B-C543-4A46-B2DE-9C9BE55E2522}"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A-D42D-43D6-B0C6-1F7BB0FD7227}"/>
                </c:ext>
              </c:extLst>
            </c:dLbl>
            <c:dLbl>
              <c:idx val="43"/>
              <c:layout>
                <c:manualLayout>
                  <c:x val="-1.9564684235239601E-3"/>
                  <c:y val="4.0668128401495529E-2"/>
                </c:manualLayout>
              </c:layout>
              <c:tx>
                <c:rich>
                  <a:bodyPr/>
                  <a:lstStyle/>
                  <a:p>
                    <a:fld id="{753B2813-8BF2-4602-A052-C47BA94B1DD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B-D42D-43D6-B0C6-1F7BB0FD7227}"/>
                </c:ext>
              </c:extLst>
            </c:dLbl>
            <c:dLbl>
              <c:idx val="44"/>
              <c:layout>
                <c:manualLayout>
                  <c:x val="-5.2824647435147067E-2"/>
                  <c:y val="3.4858395772710347E-2"/>
                </c:manualLayout>
              </c:layout>
              <c:tx>
                <c:rich>
                  <a:bodyPr/>
                  <a:lstStyle/>
                  <a:p>
                    <a:fld id="{E0BC1434-69BC-40F6-ABA6-1E46EF513EEA}"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C-D42D-43D6-B0C6-1F7BB0FD7227}"/>
                </c:ext>
              </c:extLst>
            </c:dLbl>
            <c:dLbl>
              <c:idx val="45"/>
              <c:layout>
                <c:manualLayout>
                  <c:x val="-8.0215205364482359E-2"/>
                  <c:y val="-5.5700925943292436E-2"/>
                </c:manualLayout>
              </c:layout>
              <c:tx>
                <c:rich>
                  <a:bodyPr/>
                  <a:lstStyle/>
                  <a:p>
                    <a:fld id="{444443E5-B003-4212-92C4-671012698A02}"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D-D42D-43D6-B0C6-1F7BB0FD7227}"/>
                </c:ext>
              </c:extLst>
            </c:dLbl>
            <c:dLbl>
              <c:idx val="46"/>
              <c:layout>
                <c:manualLayout>
                  <c:x val="-5.8694052705718803E-3"/>
                  <c:y val="-3.4858395772710452E-2"/>
                </c:manualLayout>
              </c:layout>
              <c:tx>
                <c:rich>
                  <a:bodyPr/>
                  <a:lstStyle/>
                  <a:p>
                    <a:fld id="{042D3670-F9AA-4719-8104-1B656A8851EA}"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E-D42D-43D6-B0C6-1F7BB0FD7227}"/>
                </c:ext>
              </c:extLst>
            </c:dLbl>
            <c:dLbl>
              <c:idx val="47"/>
              <c:layout>
                <c:manualLayout>
                  <c:x val="0"/>
                  <c:y val="3.4858395772710347E-2"/>
                </c:manualLayout>
              </c:layout>
              <c:tx>
                <c:rich>
                  <a:bodyPr/>
                  <a:lstStyle/>
                  <a:p>
                    <a:fld id="{745101DB-4C4D-45A2-A7ED-910E9259D559}"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F-D42D-43D6-B0C6-1F7BB0FD7227}"/>
                </c:ext>
              </c:extLst>
            </c:dLbl>
            <c:dLbl>
              <c:idx val="48"/>
              <c:tx>
                <c:rich>
                  <a:bodyPr/>
                  <a:lstStyle/>
                  <a:p>
                    <a:fld id="{DD4A47FF-6685-445C-8DD6-B841A19A57C0}"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0-D42D-43D6-B0C6-1F7BB0FD7227}"/>
                </c:ext>
              </c:extLst>
            </c:dLbl>
            <c:dLbl>
              <c:idx val="49"/>
              <c:layout>
                <c:manualLayout>
                  <c:x val="-4.1545893719806765E-3"/>
                  <c:y val="3.5969967030957291E-2"/>
                </c:manualLayout>
              </c:layout>
              <c:tx>
                <c:rich>
                  <a:bodyPr/>
                  <a:lstStyle/>
                  <a:p>
                    <a:fld id="{4B851ACD-B4ED-4531-8F41-333847D3C309}" type="CELLRANGE">
                      <a:rPr lang="en-US"/>
                      <a:pPr/>
                      <a:t>[CELLRANGE]</a:t>
                    </a:fld>
                    <a:endParaRPr lang="es-CO"/>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1-D42D-43D6-B0C6-1F7BB0FD7227}"/>
                </c:ext>
              </c:extLst>
            </c:dLbl>
            <c:dLbl>
              <c:idx val="50"/>
              <c:tx>
                <c:rich>
                  <a:bodyPr/>
                  <a:lstStyle/>
                  <a:p>
                    <a:fld id="{F0477CE0-70BE-49D6-8283-480240683018}"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2-D42D-43D6-B0C6-1F7BB0FD7227}"/>
                </c:ext>
              </c:extLst>
            </c:dLbl>
            <c:dLbl>
              <c:idx val="51"/>
              <c:layout>
                <c:manualLayout>
                  <c:x val="-1.1738810541143832E-2"/>
                  <c:y val="-3.8903635944397663E-2"/>
                </c:manualLayout>
              </c:layout>
              <c:tx>
                <c:rich>
                  <a:bodyPr/>
                  <a:lstStyle/>
                  <a:p>
                    <a:fld id="{E730F3C2-7D45-4A1C-A90D-3DFF5C4F3D1E}"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3-D42D-43D6-B0C6-1F7BB0FD7227}"/>
                </c:ext>
              </c:extLst>
            </c:dLbl>
            <c:dLbl>
              <c:idx val="52"/>
              <c:layout>
                <c:manualLayout>
                  <c:x val="-6.6519926399814716E-2"/>
                  <c:y val="-4.0668128401495529E-2"/>
                </c:manualLayout>
              </c:layout>
              <c:tx>
                <c:rich>
                  <a:bodyPr/>
                  <a:lstStyle/>
                  <a:p>
                    <a:fld id="{BB34C47C-6070-471D-B315-4ED6BAD2B64F}"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4-D42D-43D6-B0C6-1F7BB0FD7227}"/>
                </c:ext>
              </c:extLst>
            </c:dLbl>
            <c:dLbl>
              <c:idx val="53"/>
              <c:layout>
                <c:manualLayout>
                  <c:x val="-4.7555492956466626E-2"/>
                  <c:y val="3.1978781690923483E-2"/>
                </c:manualLayout>
              </c:layout>
              <c:tx>
                <c:rich>
                  <a:bodyPr/>
                  <a:lstStyle/>
                  <a:p>
                    <a:fld id="{48B875AC-0383-4639-B596-E758E75B1D35}"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5-D42D-43D6-B0C6-1F7BB0FD7227}"/>
                </c:ext>
              </c:extLst>
            </c:dLbl>
            <c:dLbl>
              <c:idx val="54"/>
              <c:layout>
                <c:manualLayout>
                  <c:x val="-3.451180445371603E-2"/>
                  <c:y val="-3.7744388393104733E-2"/>
                </c:manualLayout>
              </c:layout>
              <c:tx>
                <c:rich>
                  <a:bodyPr/>
                  <a:lstStyle/>
                  <a:p>
                    <a:fld id="{56AE953A-860E-4038-AA71-9AF4369900F6}"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6-D42D-43D6-B0C6-1F7BB0FD7227}"/>
                </c:ext>
              </c:extLst>
            </c:dLbl>
            <c:dLbl>
              <c:idx val="55"/>
              <c:tx>
                <c:rich>
                  <a:bodyPr/>
                  <a:lstStyle/>
                  <a:p>
                    <a:fld id="{168F8BBC-EEFD-405F-8F80-0D5C773BF006}"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7-D42D-43D6-B0C6-1F7BB0FD7227}"/>
                </c:ext>
              </c:extLst>
            </c:dLbl>
            <c:dLbl>
              <c:idx val="56"/>
              <c:layout>
                <c:manualLayout>
                  <c:x val="-1.4347269364962369E-16"/>
                  <c:y val="-2.6143796829532839E-2"/>
                </c:manualLayout>
              </c:layout>
              <c:tx>
                <c:rich>
                  <a:bodyPr/>
                  <a:lstStyle/>
                  <a:p>
                    <a:fld id="{22F6E8A2-1FF4-4F3F-8826-F4CAECE0D75C}"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8-D42D-43D6-B0C6-1F7BB0FD7227}"/>
                </c:ext>
              </c:extLst>
            </c:dLbl>
            <c:dLbl>
              <c:idx val="57"/>
              <c:layout>
                <c:manualLayout>
                  <c:x val="-3.419895324659393E-2"/>
                  <c:y val="-4.0661883067872433E-2"/>
                </c:manualLayout>
              </c:layout>
              <c:tx>
                <c:rich>
                  <a:bodyPr/>
                  <a:lstStyle/>
                  <a:p>
                    <a:fld id="{D37F07B2-0614-45D2-A081-AA73D152DF3A}"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9-D42D-43D6-B0C6-1F7BB0FD7227}"/>
                </c:ext>
              </c:extLst>
            </c:dLbl>
            <c:dLbl>
              <c:idx val="58"/>
              <c:tx>
                <c:rich>
                  <a:bodyPr/>
                  <a:lstStyle/>
                  <a:p>
                    <a:fld id="{22A56079-8BAD-44FB-8954-C23DD1F781E8}"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A-D42D-43D6-B0C6-1F7BB0FD7227}"/>
                </c:ext>
              </c:extLst>
            </c:dLbl>
            <c:dLbl>
              <c:idx val="59"/>
              <c:layout>
                <c:manualLayout>
                  <c:x val="-5.4781115858670883E-2"/>
                  <c:y val="-1.0651053444227694E-16"/>
                </c:manualLayout>
              </c:layout>
              <c:tx>
                <c:rich>
                  <a:bodyPr/>
                  <a:lstStyle/>
                  <a:p>
                    <a:fld id="{EDB68CD1-0399-4A8A-9FD2-FE24AC6D3B53}"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B-D42D-43D6-B0C6-1F7BB0FD7227}"/>
                </c:ext>
              </c:extLst>
            </c:dLbl>
            <c:dLbl>
              <c:idx val="60"/>
              <c:layout>
                <c:manualLayout>
                  <c:x val="-7.8258736940958473E-2"/>
                  <c:y val="-4.5345191897298569E-2"/>
                </c:manualLayout>
              </c:layout>
              <c:tx>
                <c:rich>
                  <a:bodyPr/>
                  <a:lstStyle/>
                  <a:p>
                    <a:fld id="{36E660A0-A64C-42F1-8D60-4394BB79B16C}"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C-D42D-43D6-B0C6-1F7BB0FD7227}"/>
                </c:ext>
              </c:extLst>
            </c:dLbl>
            <c:dLbl>
              <c:idx val="61"/>
              <c:layout>
                <c:manualLayout>
                  <c:x val="-7.1736346824811844E-17"/>
                  <c:y val="2.9048663143925374E-2"/>
                </c:manualLayout>
              </c:layout>
              <c:tx>
                <c:rich>
                  <a:bodyPr/>
                  <a:lstStyle/>
                  <a:p>
                    <a:fld id="{0C356C73-B46C-4A54-845F-FBCC7C464941}"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D-D42D-43D6-B0C6-1F7BB0FD7227}"/>
                </c:ext>
              </c:extLst>
            </c:dLbl>
            <c:dLbl>
              <c:idx val="62"/>
              <c:layout>
                <c:manualLayout>
                  <c:x val="-1.7608215811715643E-2"/>
                  <c:y val="-3.4858395772710507E-2"/>
                </c:manualLayout>
              </c:layout>
              <c:tx>
                <c:rich>
                  <a:bodyPr/>
                  <a:lstStyle/>
                  <a:p>
                    <a:fld id="{B3EDD7E1-DFC8-4B66-8DDE-14D32107FB12}"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E-D42D-43D6-B0C6-1F7BB0FD7227}"/>
                </c:ext>
              </c:extLst>
            </c:dLbl>
            <c:dLbl>
              <c:idx val="63"/>
              <c:layout>
                <c:manualLayout>
                  <c:x val="-2.3477621082287521E-2"/>
                  <c:y val="-2.3238930515140355E-2"/>
                </c:manualLayout>
              </c:layout>
              <c:tx>
                <c:rich>
                  <a:bodyPr/>
                  <a:lstStyle/>
                  <a:p>
                    <a:fld id="{18EA4E09-95E4-4958-BE3D-8F4D2D4FFF92}"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F-D42D-43D6-B0C6-1F7BB0FD7227}"/>
                </c:ext>
              </c:extLst>
            </c:dLbl>
            <c:dLbl>
              <c:idx val="64"/>
              <c:layout>
                <c:manualLayout>
                  <c:x val="-1.1738810541143761E-2"/>
                  <c:y val="-4.0668128401495529E-2"/>
                </c:manualLayout>
              </c:layout>
              <c:tx>
                <c:rich>
                  <a:bodyPr/>
                  <a:lstStyle/>
                  <a:p>
                    <a:fld id="{0E14834C-DA5A-4C1A-90AE-D584ACFD3318}"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0-D42D-43D6-B0C6-1F7BB0FD7227}"/>
                </c:ext>
              </c:extLst>
            </c:dLbl>
            <c:dLbl>
              <c:idx val="65"/>
              <c:tx>
                <c:rich>
                  <a:bodyPr/>
                  <a:lstStyle/>
                  <a:p>
                    <a:fld id="{8A711744-64E1-413F-BA1B-73FEC8CA5CA3}"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1-D42D-43D6-B0C6-1F7BB0FD7227}"/>
                </c:ext>
              </c:extLst>
            </c:dLbl>
            <c:dLbl>
              <c:idx val="66"/>
              <c:layout>
                <c:manualLayout>
                  <c:x val="-7.8780412528717314E-2"/>
                  <c:y val="-3.2953562239772333E-2"/>
                </c:manualLayout>
              </c:layout>
              <c:tx>
                <c:rich>
                  <a:bodyPr/>
                  <a:lstStyle/>
                  <a:p>
                    <a:fld id="{C02FB513-B8A1-43A3-8A13-E6E13803F93F}"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2-D42D-43D6-B0C6-1F7BB0FD7227}"/>
                </c:ext>
              </c:extLst>
            </c:dLbl>
            <c:dLbl>
              <c:idx val="67"/>
              <c:layout>
                <c:manualLayout>
                  <c:x val="-6.6519926399814716E-2"/>
                  <c:y val="5.8097326287850221E-3"/>
                </c:manualLayout>
              </c:layout>
              <c:tx>
                <c:rich>
                  <a:bodyPr/>
                  <a:lstStyle/>
                  <a:p>
                    <a:fld id="{AC1784C1-42ED-41E1-9C35-A7220AB257CA}"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3-D42D-43D6-B0C6-1F7BB0FD7227}"/>
                </c:ext>
              </c:extLst>
            </c:dLbl>
            <c:dLbl>
              <c:idx val="68"/>
              <c:layout>
                <c:manualLayout>
                  <c:x val="-1.1738810541143761E-2"/>
                  <c:y val="-3.8903635944397663E-2"/>
                </c:manualLayout>
              </c:layout>
              <c:tx>
                <c:rich>
                  <a:bodyPr/>
                  <a:lstStyle/>
                  <a:p>
                    <a:fld id="{FFB5BE7A-AC23-4BF1-9123-CBE7ED1979AF}"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4-D42D-43D6-B0C6-1F7BB0FD722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'Junio-Agosto 2016'!$E$2:$E$70</c:f>
              <c:numCache>
                <c:formatCode>General</c:formatCode>
                <c:ptCount val="69"/>
                <c:pt idx="0">
                  <c:v>12.976190476190476</c:v>
                </c:pt>
                <c:pt idx="1">
                  <c:v>7.5503663003663011</c:v>
                </c:pt>
                <c:pt idx="2">
                  <c:v>12.61904761904762</c:v>
                </c:pt>
                <c:pt idx="3">
                  <c:v>8.7499999999999982</c:v>
                </c:pt>
                <c:pt idx="4">
                  <c:v>8.8690476190476186</c:v>
                </c:pt>
                <c:pt idx="5">
                  <c:v>8.3150183150183157</c:v>
                </c:pt>
                <c:pt idx="6">
                  <c:v>9.4642857142857135</c:v>
                </c:pt>
                <c:pt idx="7">
                  <c:v>14.047619047619049</c:v>
                </c:pt>
                <c:pt idx="8">
                  <c:v>13.333333333333334</c:v>
                </c:pt>
                <c:pt idx="9">
                  <c:v>12.948717948717951</c:v>
                </c:pt>
                <c:pt idx="10">
                  <c:v>8.75</c:v>
                </c:pt>
                <c:pt idx="11">
                  <c:v>9.1071428571428594</c:v>
                </c:pt>
                <c:pt idx="12">
                  <c:v>14.107142857142859</c:v>
                </c:pt>
                <c:pt idx="13">
                  <c:v>14.107142857142859</c:v>
                </c:pt>
                <c:pt idx="14">
                  <c:v>14.107142857142859</c:v>
                </c:pt>
                <c:pt idx="15">
                  <c:v>14.107142857142859</c:v>
                </c:pt>
                <c:pt idx="16">
                  <c:v>14.107142857142859</c:v>
                </c:pt>
                <c:pt idx="17">
                  <c:v>14.107142857142859</c:v>
                </c:pt>
                <c:pt idx="18">
                  <c:v>14.107142857142859</c:v>
                </c:pt>
                <c:pt idx="19">
                  <c:v>14.107142857142859</c:v>
                </c:pt>
                <c:pt idx="20">
                  <c:v>14.107142857142859</c:v>
                </c:pt>
                <c:pt idx="21">
                  <c:v>0</c:v>
                </c:pt>
                <c:pt idx="22">
                  <c:v>6.333333333333333</c:v>
                </c:pt>
                <c:pt idx="23">
                  <c:v>12.500000000000002</c:v>
                </c:pt>
                <c:pt idx="24">
                  <c:v>12.333333333333336</c:v>
                </c:pt>
                <c:pt idx="25">
                  <c:v>14.666666666666666</c:v>
                </c:pt>
                <c:pt idx="26">
                  <c:v>0</c:v>
                </c:pt>
                <c:pt idx="27">
                  <c:v>0</c:v>
                </c:pt>
                <c:pt idx="28">
                  <c:v>13.333333333333334</c:v>
                </c:pt>
                <c:pt idx="29">
                  <c:v>8.6666666666666661</c:v>
                </c:pt>
                <c:pt idx="30">
                  <c:v>4.166666666666667</c:v>
                </c:pt>
                <c:pt idx="31">
                  <c:v>12.125</c:v>
                </c:pt>
                <c:pt idx="32">
                  <c:v>10.333333333333334</c:v>
                </c:pt>
                <c:pt idx="33">
                  <c:v>0</c:v>
                </c:pt>
                <c:pt idx="34">
                  <c:v>11.527777777777777</c:v>
                </c:pt>
                <c:pt idx="35">
                  <c:v>13.055555555555555</c:v>
                </c:pt>
                <c:pt idx="36">
                  <c:v>13.888888888888886</c:v>
                </c:pt>
                <c:pt idx="37">
                  <c:v>14.444444444444443</c:v>
                </c:pt>
                <c:pt idx="38">
                  <c:v>12.222222222222221</c:v>
                </c:pt>
                <c:pt idx="39">
                  <c:v>3.1458333333333335</c:v>
                </c:pt>
                <c:pt idx="40">
                  <c:v>9.1666666666666679</c:v>
                </c:pt>
                <c:pt idx="41">
                  <c:v>13.83333333333333</c:v>
                </c:pt>
                <c:pt idx="42">
                  <c:v>10.625</c:v>
                </c:pt>
                <c:pt idx="43">
                  <c:v>9.1666666666666661</c:v>
                </c:pt>
                <c:pt idx="44">
                  <c:v>12.5</c:v>
                </c:pt>
                <c:pt idx="45">
                  <c:v>14.166666666666666</c:v>
                </c:pt>
                <c:pt idx="46">
                  <c:v>14.166666666666666</c:v>
                </c:pt>
                <c:pt idx="47">
                  <c:v>14.166666666666666</c:v>
                </c:pt>
                <c:pt idx="48">
                  <c:v>15</c:v>
                </c:pt>
                <c:pt idx="49">
                  <c:v>10.833333333333334</c:v>
                </c:pt>
                <c:pt idx="50">
                  <c:v>5.833333333333333</c:v>
                </c:pt>
                <c:pt idx="51">
                  <c:v>3.3333333333333335</c:v>
                </c:pt>
                <c:pt idx="52">
                  <c:v>8.3333333333333339</c:v>
                </c:pt>
                <c:pt idx="53">
                  <c:v>8.75</c:v>
                </c:pt>
                <c:pt idx="54">
                  <c:v>7.916666666666667</c:v>
                </c:pt>
                <c:pt idx="55">
                  <c:v>4.166666666666667</c:v>
                </c:pt>
                <c:pt idx="56">
                  <c:v>14.583333333333334</c:v>
                </c:pt>
                <c:pt idx="57">
                  <c:v>12.083333333333334</c:v>
                </c:pt>
                <c:pt idx="58">
                  <c:v>0.83333333333333337</c:v>
                </c:pt>
                <c:pt idx="59">
                  <c:v>4.583333333333333</c:v>
                </c:pt>
                <c:pt idx="60">
                  <c:v>9.7222222222222214</c:v>
                </c:pt>
                <c:pt idx="61">
                  <c:v>8.3333333333333357</c:v>
                </c:pt>
                <c:pt idx="62">
                  <c:v>10</c:v>
                </c:pt>
                <c:pt idx="63">
                  <c:v>10</c:v>
                </c:pt>
                <c:pt idx="64">
                  <c:v>5.833333333333333</c:v>
                </c:pt>
                <c:pt idx="65">
                  <c:v>12.5</c:v>
                </c:pt>
                <c:pt idx="66">
                  <c:v>10</c:v>
                </c:pt>
                <c:pt idx="67">
                  <c:v>8.3333333333333339</c:v>
                </c:pt>
                <c:pt idx="68">
                  <c:v>4.166666666666667</c:v>
                </c:pt>
              </c:numCache>
            </c:numRef>
          </c:xVal>
          <c:yVal>
            <c:numRef>
              <c:f>'Junio-Agosto 2016'!$F$2:$F$70</c:f>
              <c:numCache>
                <c:formatCode>General</c:formatCode>
                <c:ptCount val="69"/>
                <c:pt idx="0">
                  <c:v>1.5</c:v>
                </c:pt>
                <c:pt idx="1">
                  <c:v>1.5</c:v>
                </c:pt>
                <c:pt idx="2">
                  <c:v>1.5</c:v>
                </c:pt>
                <c:pt idx="3">
                  <c:v>1.5</c:v>
                </c:pt>
                <c:pt idx="4">
                  <c:v>0.5</c:v>
                </c:pt>
                <c:pt idx="5">
                  <c:v>0.5</c:v>
                </c:pt>
                <c:pt idx="6">
                  <c:v>0.5</c:v>
                </c:pt>
                <c:pt idx="7">
                  <c:v>0.5</c:v>
                </c:pt>
                <c:pt idx="8">
                  <c:v>0.5</c:v>
                </c:pt>
                <c:pt idx="9">
                  <c:v>1.5</c:v>
                </c:pt>
                <c:pt idx="10">
                  <c:v>1.5</c:v>
                </c:pt>
                <c:pt idx="11">
                  <c:v>0.5</c:v>
                </c:pt>
                <c:pt idx="12">
                  <c:v>2.5</c:v>
                </c:pt>
                <c:pt idx="13">
                  <c:v>2.5</c:v>
                </c:pt>
                <c:pt idx="14">
                  <c:v>2.5</c:v>
                </c:pt>
                <c:pt idx="15">
                  <c:v>3.5</c:v>
                </c:pt>
                <c:pt idx="16">
                  <c:v>2.5</c:v>
                </c:pt>
                <c:pt idx="17">
                  <c:v>2.5</c:v>
                </c:pt>
                <c:pt idx="18">
                  <c:v>2.5</c:v>
                </c:pt>
                <c:pt idx="19">
                  <c:v>3.5</c:v>
                </c:pt>
                <c:pt idx="20">
                  <c:v>3.5</c:v>
                </c:pt>
                <c:pt idx="21">
                  <c:v>0.5</c:v>
                </c:pt>
                <c:pt idx="22">
                  <c:v>2.5</c:v>
                </c:pt>
                <c:pt idx="23">
                  <c:v>2.5</c:v>
                </c:pt>
                <c:pt idx="24">
                  <c:v>1.5</c:v>
                </c:pt>
                <c:pt idx="25">
                  <c:v>1.5</c:v>
                </c:pt>
                <c:pt idx="26">
                  <c:v>0.5</c:v>
                </c:pt>
                <c:pt idx="27">
                  <c:v>0.5</c:v>
                </c:pt>
                <c:pt idx="28">
                  <c:v>1.5</c:v>
                </c:pt>
                <c:pt idx="29">
                  <c:v>1.5</c:v>
                </c:pt>
                <c:pt idx="30">
                  <c:v>3.5</c:v>
                </c:pt>
                <c:pt idx="31">
                  <c:v>1.5</c:v>
                </c:pt>
                <c:pt idx="32">
                  <c:v>2.5</c:v>
                </c:pt>
                <c:pt idx="33">
                  <c:v>1.5</c:v>
                </c:pt>
                <c:pt idx="34">
                  <c:v>2.5</c:v>
                </c:pt>
                <c:pt idx="35">
                  <c:v>0.5</c:v>
                </c:pt>
                <c:pt idx="36">
                  <c:v>3.5</c:v>
                </c:pt>
                <c:pt idx="37">
                  <c:v>2.5</c:v>
                </c:pt>
                <c:pt idx="38">
                  <c:v>2.5</c:v>
                </c:pt>
                <c:pt idx="39">
                  <c:v>2.5</c:v>
                </c:pt>
                <c:pt idx="40">
                  <c:v>1.5</c:v>
                </c:pt>
                <c:pt idx="41">
                  <c:v>2.5</c:v>
                </c:pt>
                <c:pt idx="42">
                  <c:v>3.5</c:v>
                </c:pt>
                <c:pt idx="43">
                  <c:v>0.5</c:v>
                </c:pt>
                <c:pt idx="44">
                  <c:v>0.5</c:v>
                </c:pt>
                <c:pt idx="45">
                  <c:v>2.5</c:v>
                </c:pt>
                <c:pt idx="46">
                  <c:v>1.5</c:v>
                </c:pt>
                <c:pt idx="47">
                  <c:v>0.5</c:v>
                </c:pt>
                <c:pt idx="48">
                  <c:v>0.5</c:v>
                </c:pt>
                <c:pt idx="49">
                  <c:v>2.5</c:v>
                </c:pt>
                <c:pt idx="50">
                  <c:v>3.5</c:v>
                </c:pt>
                <c:pt idx="51">
                  <c:v>3.5</c:v>
                </c:pt>
                <c:pt idx="52">
                  <c:v>0.5</c:v>
                </c:pt>
                <c:pt idx="53">
                  <c:v>1.5</c:v>
                </c:pt>
                <c:pt idx="54">
                  <c:v>1.5</c:v>
                </c:pt>
                <c:pt idx="55">
                  <c:v>1.5</c:v>
                </c:pt>
                <c:pt idx="56">
                  <c:v>0.5</c:v>
                </c:pt>
                <c:pt idx="57">
                  <c:v>1.5</c:v>
                </c:pt>
                <c:pt idx="58">
                  <c:v>3.5</c:v>
                </c:pt>
                <c:pt idx="59">
                  <c:v>0.5</c:v>
                </c:pt>
                <c:pt idx="60">
                  <c:v>3.5</c:v>
                </c:pt>
                <c:pt idx="61">
                  <c:v>2.5</c:v>
                </c:pt>
                <c:pt idx="62">
                  <c:v>2.5</c:v>
                </c:pt>
                <c:pt idx="63">
                  <c:v>3.5</c:v>
                </c:pt>
                <c:pt idx="64">
                  <c:v>1.5</c:v>
                </c:pt>
                <c:pt idx="65">
                  <c:v>2.5</c:v>
                </c:pt>
                <c:pt idx="66">
                  <c:v>2.5</c:v>
                </c:pt>
                <c:pt idx="67">
                  <c:v>2.5</c:v>
                </c:pt>
                <c:pt idx="68">
                  <c:v>2.5</c:v>
                </c:pt>
              </c:numCache>
            </c:numRef>
          </c:yVal>
          <c:smooth val="0"/>
          <c:extLst>
            <c:ext xmlns:c15="http://schemas.microsoft.com/office/drawing/2012/chart" uri="{02D57815-91ED-43cb-92C2-25804820EDAC}">
              <c15:datalabelsRange>
                <c15:f>'Junio-Agosto 2016'!$B$2:$B$70</c15:f>
                <c15:dlblRangeCache>
                  <c:ptCount val="69"/>
                  <c:pt idx="0">
                    <c:v>1</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34</c:v>
                  </c:pt>
                  <c:pt idx="32">
                    <c:v>35</c:v>
                  </c:pt>
                  <c:pt idx="33">
                    <c:v>37</c:v>
                  </c:pt>
                  <c:pt idx="34">
                    <c:v>38</c:v>
                  </c:pt>
                  <c:pt idx="35">
                    <c:v>39</c:v>
                  </c:pt>
                  <c:pt idx="36">
                    <c:v>40</c:v>
                  </c:pt>
                  <c:pt idx="37">
                    <c:v>41</c:v>
                  </c:pt>
                  <c:pt idx="38">
                    <c:v>42</c:v>
                  </c:pt>
                  <c:pt idx="39">
                    <c:v>43</c:v>
                  </c:pt>
                  <c:pt idx="40">
                    <c:v>44</c:v>
                  </c:pt>
                  <c:pt idx="41">
                    <c:v>45</c:v>
                  </c:pt>
                  <c:pt idx="42">
                    <c:v>46</c:v>
                  </c:pt>
                  <c:pt idx="43">
                    <c:v>48</c:v>
                  </c:pt>
                  <c:pt idx="44">
                    <c:v>49</c:v>
                  </c:pt>
                  <c:pt idx="45">
                    <c:v>50</c:v>
                  </c:pt>
                  <c:pt idx="46">
                    <c:v>51</c:v>
                  </c:pt>
                  <c:pt idx="47">
                    <c:v>52</c:v>
                  </c:pt>
                  <c:pt idx="48">
                    <c:v>53</c:v>
                  </c:pt>
                  <c:pt idx="49">
                    <c:v>54</c:v>
                  </c:pt>
                  <c:pt idx="50">
                    <c:v>55</c:v>
                  </c:pt>
                  <c:pt idx="51">
                    <c:v>56</c:v>
                  </c:pt>
                  <c:pt idx="52">
                    <c:v>57</c:v>
                  </c:pt>
                  <c:pt idx="53">
                    <c:v>58</c:v>
                  </c:pt>
                  <c:pt idx="54">
                    <c:v>59</c:v>
                  </c:pt>
                  <c:pt idx="55">
                    <c:v>60</c:v>
                  </c:pt>
                  <c:pt idx="56">
                    <c:v>61</c:v>
                  </c:pt>
                  <c:pt idx="57">
                    <c:v>62</c:v>
                  </c:pt>
                  <c:pt idx="58">
                    <c:v>63</c:v>
                  </c:pt>
                  <c:pt idx="59">
                    <c:v>64</c:v>
                  </c:pt>
                  <c:pt idx="60">
                    <c:v>65</c:v>
                  </c:pt>
                  <c:pt idx="61">
                    <c:v>66</c:v>
                  </c:pt>
                  <c:pt idx="62">
                    <c:v>69</c:v>
                  </c:pt>
                  <c:pt idx="63">
                    <c:v>72</c:v>
                  </c:pt>
                  <c:pt idx="64">
                    <c:v>73</c:v>
                  </c:pt>
                  <c:pt idx="65">
                    <c:v>67a</c:v>
                  </c:pt>
                  <c:pt idx="66">
                    <c:v>68a</c:v>
                  </c:pt>
                  <c:pt idx="67">
                    <c:v>70A</c:v>
                  </c:pt>
                  <c:pt idx="68">
                    <c:v>71A</c:v>
                  </c:pt>
                </c15:dlblRangeCache>
              </c15:datalabelsRange>
            </c:ext>
            <c:ext xmlns:c16="http://schemas.microsoft.com/office/drawing/2014/chart" uri="{C3380CC4-5D6E-409C-BE32-E72D297353CC}">
              <c16:uniqueId val="{00000045-D42D-43D6-B0C6-1F7BB0FD7227}"/>
            </c:ext>
          </c:extLst>
        </c:ser>
        <c:dLbls>
          <c:showLegendKey val="0"/>
          <c:showVal val="0"/>
          <c:showCatName val="0"/>
          <c:showSerName val="0"/>
          <c:showPercent val="0"/>
          <c:showBubbleSize val="0"/>
        </c:dLbls>
        <c:axId val="1717324688"/>
        <c:axId val="1717326352"/>
      </c:scatterChart>
      <c:valAx>
        <c:axId val="1717324688"/>
        <c:scaling>
          <c:orientation val="minMax"/>
        </c:scaling>
        <c:delete val="1"/>
        <c:axPos val="b"/>
        <c:numFmt formatCode="General" sourceLinked="1"/>
        <c:majorTickMark val="none"/>
        <c:minorTickMark val="none"/>
        <c:tickLblPos val="nextTo"/>
        <c:crossAx val="1717326352"/>
        <c:crosses val="autoZero"/>
        <c:crossBetween val="midCat"/>
      </c:valAx>
      <c:valAx>
        <c:axId val="1717326352"/>
        <c:scaling>
          <c:orientation val="minMax"/>
          <c:max val="5"/>
        </c:scaling>
        <c:delete val="1"/>
        <c:axPos val="l"/>
        <c:numFmt formatCode="General" sourceLinked="1"/>
        <c:majorTickMark val="none"/>
        <c:minorTickMark val="none"/>
        <c:tickLblPos val="nextTo"/>
        <c:crossAx val="1717324688"/>
        <c:crosses val="autoZero"/>
        <c:crossBetween val="midCat"/>
      </c:valAx>
      <c:spPr>
        <a:noFill/>
        <a:ln>
          <a:noFill/>
        </a:ln>
        <a:effectLst/>
      </c:spPr>
    </c:plotArea>
    <c:plotVisOnly val="1"/>
    <c:dispBlanksAs val="gap"/>
    <c:showDLblsOverMax val="0"/>
  </c:chart>
  <c:spPr>
    <a:blipFill>
      <a:blip xmlns:r="http://schemas.openxmlformats.org/officeDocument/2006/relationships" r:embed="rId3"/>
      <a:stretch>
        <a:fillRect/>
      </a:stretch>
    </a:blipFill>
    <a:ln w="9525" cap="flat" cmpd="sng" algn="ctr">
      <a:solidFill>
        <a:schemeClr val="tx1">
          <a:lumMod val="15000"/>
          <a:lumOff val="85000"/>
        </a:schemeClr>
      </a:solidFill>
      <a:round/>
    </a:ln>
    <a:effectLst/>
  </c:spPr>
  <c:txPr>
    <a:bodyPr/>
    <a:lstStyle/>
    <a:p>
      <a:pPr>
        <a:defRPr/>
      </a:pPr>
      <a:endParaRPr lang="es-CO"/>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39405738891881"/>
          <c:y val="5.0958036421219328E-2"/>
          <c:w val="0.75192149847611134"/>
          <c:h val="0.77739265964676019"/>
        </c:manualLayout>
      </c:layout>
      <c:scatterChart>
        <c:scatterStyle val="lineMarker"/>
        <c:varyColors val="0"/>
        <c:ser>
          <c:idx val="0"/>
          <c:order val="0"/>
          <c:tx>
            <c:strRef>
              <c:f>'Mayo 2017'!$F$1</c:f>
              <c:strCache>
                <c:ptCount val="1"/>
                <c:pt idx="0">
                  <c:v>Probabilidad 2</c:v>
                </c:pt>
              </c:strCache>
            </c:strRef>
          </c:tx>
          <c:spPr>
            <a:ln w="19050" cap="rnd">
              <a:noFill/>
              <a:round/>
            </a:ln>
            <a:effectLst/>
          </c:spPr>
          <c:marker>
            <c:symbol val="circle"/>
            <c:size val="5"/>
            <c:spPr>
              <a:solidFill>
                <a:schemeClr val="accent1"/>
              </a:solidFill>
              <a:ln w="9525">
                <a:solidFill>
                  <a:schemeClr val="accent1"/>
                </a:solidFill>
              </a:ln>
              <a:effectLst/>
            </c:spPr>
          </c:marker>
          <c:dLbls>
            <c:dLbl>
              <c:idx val="0"/>
              <c:layout>
                <c:manualLayout>
                  <c:x val="-1.3695278964667721E-2"/>
                  <c:y val="-3.4858395772710452E-2"/>
                </c:manualLayout>
              </c:layout>
              <c:tx>
                <c:rich>
                  <a:bodyPr/>
                  <a:lstStyle/>
                  <a:p>
                    <a:fld id="{42ADBD1D-73CC-4282-B9D3-A130C12BCD35}"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7000-4101-A4AF-A7A7D02D3F5D}"/>
                </c:ext>
              </c:extLst>
            </c:dLbl>
            <c:dLbl>
              <c:idx val="1"/>
              <c:layout>
                <c:manualLayout>
                  <c:x val="-3.8751345532831001E-2"/>
                  <c:y val="3.4237205228617403E-2"/>
                </c:manualLayout>
              </c:layout>
              <c:tx>
                <c:rich>
                  <a:bodyPr/>
                  <a:lstStyle/>
                  <a:p>
                    <a:fld id="{A738A5F2-7D39-495E-9D5C-34CAE38D2B9A}"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7000-4101-A4AF-A7A7D02D3F5D}"/>
                </c:ext>
              </c:extLst>
            </c:dLbl>
            <c:dLbl>
              <c:idx val="2"/>
              <c:layout>
                <c:manualLayout>
                  <c:x val="-2.3477621082287521E-2"/>
                  <c:y val="-3.1953529458317913E-2"/>
                </c:manualLayout>
              </c:layout>
              <c:tx>
                <c:rich>
                  <a:bodyPr/>
                  <a:lstStyle/>
                  <a:p>
                    <a:fld id="{6C07EF8B-ECBB-4101-B452-845BD57E9373}"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000-4101-A4AF-A7A7D02D3F5D}"/>
                </c:ext>
              </c:extLst>
            </c:dLbl>
            <c:dLbl>
              <c:idx val="3"/>
              <c:layout>
                <c:manualLayout>
                  <c:x val="-2.3477621082287594E-2"/>
                  <c:y val="4.9382727344673034E-2"/>
                </c:manualLayout>
              </c:layout>
              <c:tx>
                <c:rich>
                  <a:bodyPr/>
                  <a:lstStyle/>
                  <a:p>
                    <a:fld id="{5A66D146-7299-4951-97EB-C56288936B0E}"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7000-4101-A4AF-A7A7D02D3F5D}"/>
                </c:ext>
              </c:extLst>
            </c:dLbl>
            <c:dLbl>
              <c:idx val="4"/>
              <c:layout>
                <c:manualLayout>
                  <c:x val="-5.8694052705718803E-3"/>
                  <c:y val="4.3572994715888061E-2"/>
                </c:manualLayout>
              </c:layout>
              <c:tx>
                <c:rich>
                  <a:bodyPr/>
                  <a:lstStyle/>
                  <a:p>
                    <a:fld id="{10439E8D-49ED-4CBA-BDE9-239E22E16C70}"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7000-4101-A4AF-A7A7D02D3F5D}"/>
                </c:ext>
              </c:extLst>
            </c:dLbl>
            <c:dLbl>
              <c:idx val="5"/>
              <c:layout>
                <c:manualLayout>
                  <c:x val="-6.4563457976290761E-2"/>
                  <c:y val="5.809732628785075E-3"/>
                </c:manualLayout>
              </c:layout>
              <c:tx>
                <c:rich>
                  <a:bodyPr/>
                  <a:lstStyle/>
                  <a:p>
                    <a:fld id="{8BE40978-6BC2-4013-B984-ED130B2F7100}"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7000-4101-A4AF-A7A7D02D3F5D}"/>
                </c:ext>
              </c:extLst>
            </c:dLbl>
            <c:dLbl>
              <c:idx val="6"/>
              <c:layout>
                <c:manualLayout>
                  <c:x val="1.4352350197344816E-3"/>
                  <c:y val="2.5723477010654999E-2"/>
                </c:manualLayout>
              </c:layout>
              <c:tx>
                <c:rich>
                  <a:bodyPr/>
                  <a:lstStyle/>
                  <a:p>
                    <a:fld id="{9F4953D2-1C4B-4E86-B99C-E8CE8910AA1C}"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7000-4101-A4AF-A7A7D02D3F5D}"/>
                </c:ext>
              </c:extLst>
            </c:dLbl>
            <c:dLbl>
              <c:idx val="7"/>
              <c:layout>
                <c:manualLayout>
                  <c:x val="-5.8694052705718803E-3"/>
                  <c:y val="-3.1953529458317913E-2"/>
                </c:manualLayout>
              </c:layout>
              <c:tx>
                <c:rich>
                  <a:bodyPr/>
                  <a:lstStyle/>
                  <a:p>
                    <a:fld id="{31C4545B-5C27-483C-8BC8-4F09C1FEC09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7000-4101-A4AF-A7A7D02D3F5D}"/>
                </c:ext>
              </c:extLst>
            </c:dLbl>
            <c:dLbl>
              <c:idx val="8"/>
              <c:layout>
                <c:manualLayout>
                  <c:x val="-7.8258736940959844E-3"/>
                  <c:y val="-3.1953529458317913E-2"/>
                </c:manualLayout>
              </c:layout>
              <c:tx>
                <c:rich>
                  <a:bodyPr/>
                  <a:lstStyle/>
                  <a:p>
                    <a:fld id="{77662CFD-2C8A-46E0-8324-79E59352F35F}"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7000-4101-A4AF-A7A7D02D3F5D}"/>
                </c:ext>
              </c:extLst>
            </c:dLbl>
            <c:dLbl>
              <c:idx val="9"/>
              <c:layout>
                <c:manualLayout>
                  <c:x val="-4.3057050592034442E-3"/>
                  <c:y val="1.5005361589548684E-2"/>
                </c:manualLayout>
              </c:layout>
              <c:tx>
                <c:rich>
                  <a:bodyPr/>
                  <a:lstStyle/>
                  <a:p>
                    <a:fld id="{2AE7B386-1C10-4495-8FBD-C482F6FF57B9}"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7000-4101-A4AF-A7A7D02D3F5D}"/>
                </c:ext>
              </c:extLst>
            </c:dLbl>
            <c:dLbl>
              <c:idx val="10"/>
              <c:layout>
                <c:manualLayout>
                  <c:x val="-8.2406111373082569E-2"/>
                  <c:y val="-4.0668045342473085E-2"/>
                </c:manualLayout>
              </c:layout>
              <c:tx>
                <c:rich>
                  <a:bodyPr/>
                  <a:lstStyle/>
                  <a:p>
                    <a:fld id="{2D97E8EC-5287-4A33-9576-981306CB4F6F}"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7000-4101-A4AF-A7A7D02D3F5D}"/>
                </c:ext>
              </c:extLst>
            </c:dLbl>
            <c:dLbl>
              <c:idx val="11"/>
              <c:layout>
                <c:manualLayout>
                  <c:x val="-1.1219155840467953E-3"/>
                  <c:y val="-6.3850294157319326E-2"/>
                </c:manualLayout>
              </c:layout>
              <c:tx>
                <c:rich>
                  <a:bodyPr/>
                  <a:lstStyle/>
                  <a:p>
                    <a:fld id="{6E59A985-6F86-4329-9831-D8539E117F78}"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7000-4101-A4AF-A7A7D02D3F5D}"/>
                </c:ext>
              </c:extLst>
            </c:dLbl>
            <c:dLbl>
              <c:idx val="12"/>
              <c:layout>
                <c:manualLayout>
                  <c:x val="1.1738810541143761E-2"/>
                  <c:y val="2.6143796829532783E-2"/>
                </c:manualLayout>
              </c:layout>
              <c:tx>
                <c:rich>
                  <a:bodyPr/>
                  <a:lstStyle/>
                  <a:p>
                    <a:fld id="{B6D7977B-B2CE-4890-B073-610388CD4824}"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7000-4101-A4AF-A7A7D02D3F5D}"/>
                </c:ext>
              </c:extLst>
            </c:dLbl>
            <c:dLbl>
              <c:idx val="13"/>
              <c:layout>
                <c:manualLayout>
                  <c:x val="2.7911817804259831E-2"/>
                  <c:y val="-3.7342926862449784E-2"/>
                </c:manualLayout>
              </c:layout>
              <c:tx>
                <c:rich>
                  <a:bodyPr/>
                  <a:lstStyle/>
                  <a:p>
                    <a:fld id="{2FF7AA95-8A47-4B2F-9A30-EFA479792A86}"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7000-4101-A4AF-A7A7D02D3F5D}"/>
                </c:ext>
              </c:extLst>
            </c:dLbl>
            <c:dLbl>
              <c:idx val="14"/>
              <c:layout>
                <c:manualLayout>
                  <c:x val="4.3355205873294611E-2"/>
                  <c:y val="-4.3566596728653928E-2"/>
                </c:manualLayout>
              </c:layout>
              <c:tx>
                <c:rich>
                  <a:bodyPr/>
                  <a:lstStyle/>
                  <a:p>
                    <a:fld id="{ED5AF7A4-9B09-4B60-B602-F39D7D2500BE}"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7000-4101-A4AF-A7A7D02D3F5D}"/>
                </c:ext>
              </c:extLst>
            </c:dLbl>
            <c:dLbl>
              <c:idx val="15"/>
              <c:layout>
                <c:manualLayout>
                  <c:x val="3.1303494776383216E-2"/>
                  <c:y val="1.161946525757015E-2"/>
                </c:manualLayout>
              </c:layout>
              <c:tx>
                <c:rich>
                  <a:bodyPr/>
                  <a:lstStyle/>
                  <a:p>
                    <a:fld id="{96D4B45C-08B5-465C-84E9-99066331054D}"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7000-4101-A4AF-A7A7D02D3F5D}"/>
                </c:ext>
              </c:extLst>
            </c:dLbl>
            <c:dLbl>
              <c:idx val="16"/>
              <c:layout>
                <c:manualLayout>
                  <c:x val="2.9973027942091373E-2"/>
                  <c:y val="6.3888180734492817E-2"/>
                </c:manualLayout>
              </c:layout>
              <c:tx>
                <c:rich>
                  <a:bodyPr/>
                  <a:lstStyle/>
                  <a:p>
                    <a:fld id="{FC485523-BE3F-4F19-B8E9-5610F343CBDF}"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7000-4101-A4AF-A7A7D02D3F5D}"/>
                </c:ext>
              </c:extLst>
            </c:dLbl>
            <c:dLbl>
              <c:idx val="17"/>
              <c:layout>
                <c:manualLayout>
                  <c:x val="-3.6394734834679782E-2"/>
                  <c:y val="4.433417632295724E-2"/>
                </c:manualLayout>
              </c:layout>
              <c:tx>
                <c:rich>
                  <a:bodyPr/>
                  <a:lstStyle/>
                  <a:p>
                    <a:fld id="{4F002711-8829-4B33-9558-03AE0EFB5517}"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7000-4101-A4AF-A7A7D02D3F5D}"/>
                </c:ext>
              </c:extLst>
            </c:dLbl>
            <c:dLbl>
              <c:idx val="18"/>
              <c:layout>
                <c:manualLayout>
                  <c:x val="-3.5216431623431285E-2"/>
                  <c:y val="-5.8097326287850748E-2"/>
                </c:manualLayout>
              </c:layout>
              <c:tx>
                <c:rich>
                  <a:bodyPr/>
                  <a:lstStyle/>
                  <a:p>
                    <a:fld id="{08D1A22F-6F71-4FB1-9157-DFAC5C1631ED}"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7000-4101-A4AF-A7A7D02D3F5D}"/>
                </c:ext>
              </c:extLst>
            </c:dLbl>
            <c:dLbl>
              <c:idx val="19"/>
              <c:layout>
                <c:manualLayout>
                  <c:x val="-2.0702417579934883E-3"/>
                  <c:y val="3.526344368153593E-2"/>
                </c:manualLayout>
              </c:layout>
              <c:tx>
                <c:rich>
                  <a:bodyPr/>
                  <a:lstStyle/>
                  <a:p>
                    <a:fld id="{03D631FC-2EBD-4B15-B9C2-4D12EEDA562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7000-4101-A4AF-A7A7D02D3F5D}"/>
                </c:ext>
              </c:extLst>
            </c:dLbl>
            <c:dLbl>
              <c:idx val="20"/>
              <c:layout>
                <c:manualLayout>
                  <c:x val="-4.0210199774543896E-2"/>
                  <c:y val="4.823793338530908E-2"/>
                </c:manualLayout>
              </c:layout>
              <c:tx>
                <c:rich>
                  <a:bodyPr/>
                  <a:lstStyle/>
                  <a:p>
                    <a:fld id="{9A391A65-0B92-4461-B3CC-EA826BB45957}"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7000-4101-A4AF-A7A7D02D3F5D}"/>
                </c:ext>
              </c:extLst>
            </c:dLbl>
            <c:dLbl>
              <c:idx val="21"/>
              <c:layout>
                <c:manualLayout>
                  <c:x val="4.018658055256559E-2"/>
                  <c:y val="2.5723477010654999E-2"/>
                </c:manualLayout>
              </c:layout>
              <c:tx>
                <c:rich>
                  <a:bodyPr/>
                  <a:lstStyle/>
                  <a:p>
                    <a:fld id="{6B603928-BD1D-4D1B-9854-7F19967A3E5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7000-4101-A4AF-A7A7D02D3F5D}"/>
                </c:ext>
              </c:extLst>
            </c:dLbl>
            <c:dLbl>
              <c:idx val="22"/>
              <c:tx>
                <c:rich>
                  <a:bodyPr/>
                  <a:lstStyle/>
                  <a:p>
                    <a:fld id="{9B2A5EC5-449F-4E51-B485-3DC6E5C17A8A}"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7000-4101-A4AF-A7A7D02D3F5D}"/>
                </c:ext>
              </c:extLst>
            </c:dLbl>
            <c:dLbl>
              <c:idx val="23"/>
              <c:layout>
                <c:manualLayout>
                  <c:x val="-2.8919985647649856E-2"/>
                  <c:y val="4.9640571797110636E-2"/>
                </c:manualLayout>
              </c:layout>
              <c:tx>
                <c:rich>
                  <a:bodyPr/>
                  <a:lstStyle/>
                  <a:p>
                    <a:fld id="{82706E3A-F396-4E27-97FA-EAC42B5E0E37}"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7000-4101-A4AF-A7A7D02D3F5D}"/>
                </c:ext>
              </c:extLst>
            </c:dLbl>
            <c:dLbl>
              <c:idx val="24"/>
              <c:layout>
                <c:manualLayout>
                  <c:x val="-5.2824672481063657E-2"/>
                  <c:y val="-3.5619588934111268E-2"/>
                </c:manualLayout>
              </c:layout>
              <c:tx>
                <c:rich>
                  <a:bodyPr/>
                  <a:lstStyle/>
                  <a:p>
                    <a:fld id="{CB68C300-9C45-4643-9558-72216B8C20A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7000-4101-A4AF-A7A7D02D3F5D}"/>
                </c:ext>
              </c:extLst>
            </c:dLbl>
            <c:dLbl>
              <c:idx val="25"/>
              <c:layout>
                <c:manualLayout>
                  <c:x val="-1.4352350197344816E-3"/>
                  <c:y val="-2.5723477010655155E-2"/>
                </c:manualLayout>
              </c:layout>
              <c:tx>
                <c:rich>
                  <a:bodyPr/>
                  <a:lstStyle/>
                  <a:p>
                    <a:fld id="{89510F1C-9A8E-4E86-899F-2C42BC7EB406}"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7000-4101-A4AF-A7A7D02D3F5D}"/>
                </c:ext>
              </c:extLst>
            </c:dLbl>
            <c:dLbl>
              <c:idx val="26"/>
              <c:layout>
                <c:manualLayout>
                  <c:x val="-5.5900934880448984E-2"/>
                  <c:y val="9.5111037143924375E-3"/>
                </c:manualLayout>
              </c:layout>
              <c:tx>
                <c:rich>
                  <a:bodyPr rot="0" spcFirstLastPara="1" vertOverflow="ellipsis" vert="horz" wrap="square" lIns="38100" tIns="19050" rIns="38100" bIns="19050" anchor="ctr" anchorCtr="1">
                    <a:noAutofit/>
                  </a:bodyPr>
                  <a:lstStyle/>
                  <a:p>
                    <a:pPr>
                      <a:defRPr sz="1200" b="1" i="0" u="none" strike="noStrike" kern="1200" baseline="0">
                        <a:solidFill>
                          <a:schemeClr val="tx1">
                            <a:lumMod val="75000"/>
                            <a:lumOff val="25000"/>
                          </a:schemeClr>
                        </a:solidFill>
                        <a:latin typeface="+mn-lt"/>
                        <a:ea typeface="+mn-ea"/>
                        <a:cs typeface="+mn-cs"/>
                      </a:defRPr>
                    </a:pPr>
                    <a:fld id="{1F92347D-291E-4FE2-BC07-306A22ADEAD8}" type="CELLRANGE">
                      <a:rPr lang="en-US"/>
                      <a:pPr>
                        <a:defRPr sz="1200" b="1"/>
                      </a:pPr>
                      <a:t>[CELLRANGE]</a:t>
                    </a:fld>
                    <a:endParaRPr lang="es-CO"/>
                  </a:p>
                </c:rich>
              </c:tx>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layout>
                    <c:manualLayout>
                      <c:w val="2.893433799784715E-2"/>
                      <c:h val="5.0696685941832874E-2"/>
                    </c:manualLayout>
                  </c15:layout>
                  <c15:dlblFieldTable/>
                  <c15:showDataLabelsRange val="1"/>
                </c:ext>
                <c:ext xmlns:c16="http://schemas.microsoft.com/office/drawing/2014/chart" uri="{C3380CC4-5D6E-409C-BE32-E72D297353CC}">
                  <c16:uniqueId val="{0000001A-7000-4101-A4AF-A7A7D02D3F5D}"/>
                </c:ext>
              </c:extLst>
            </c:dLbl>
            <c:dLbl>
              <c:idx val="27"/>
              <c:layout>
                <c:manualLayout>
                  <c:x val="0"/>
                  <c:y val="-3.347137928999578E-2"/>
                </c:manualLayout>
              </c:layout>
              <c:tx>
                <c:rich>
                  <a:bodyPr/>
                  <a:lstStyle/>
                  <a:p>
                    <a:fld id="{B15A45FF-B2ED-46B5-8AD0-15B8645D3C1E}"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7000-4101-A4AF-A7A7D02D3F5D}"/>
                </c:ext>
              </c:extLst>
            </c:dLbl>
            <c:dLbl>
              <c:idx val="28"/>
              <c:layout>
                <c:manualLayout>
                  <c:x val="-2.7526451550929653E-2"/>
                  <c:y val="4.2671602513541539E-2"/>
                </c:manualLayout>
              </c:layout>
              <c:tx>
                <c:rich>
                  <a:bodyPr/>
                  <a:lstStyle/>
                  <a:p>
                    <a:fld id="{6BD044C3-245A-4FF8-9E78-D5D20F55BA81}"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C-7000-4101-A4AF-A7A7D02D3F5D}"/>
                </c:ext>
              </c:extLst>
            </c:dLbl>
            <c:dLbl>
              <c:idx val="29"/>
              <c:layout>
                <c:manualLayout>
                  <c:x val="-3.0234864344863242E-3"/>
                  <c:y val="-5.703067018265863E-2"/>
                </c:manualLayout>
              </c:layout>
              <c:tx>
                <c:rich>
                  <a:bodyPr/>
                  <a:lstStyle/>
                  <a:p>
                    <a:fld id="{5B095EBE-3A15-4ACB-A17A-DD299F65A4E7}"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7000-4101-A4AF-A7A7D02D3F5D}"/>
                </c:ext>
              </c:extLst>
            </c:dLbl>
            <c:dLbl>
              <c:idx val="30"/>
              <c:layout>
                <c:manualLayout>
                  <c:x val="-7.1736346824811844E-17"/>
                  <c:y val="2.9048663143925322E-2"/>
                </c:manualLayout>
              </c:layout>
              <c:tx>
                <c:rich>
                  <a:bodyPr/>
                  <a:lstStyle/>
                  <a:p>
                    <a:fld id="{3C713A56-3EE6-4A2D-9C2F-AD80437357B2}"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7000-4101-A4AF-A7A7D02D3F5D}"/>
                </c:ext>
              </c:extLst>
            </c:dLbl>
            <c:dLbl>
              <c:idx val="31"/>
              <c:layout>
                <c:manualLayout>
                  <c:x val="-1.2917115177610334E-2"/>
                  <c:y val="-3.8585215515982735E-2"/>
                </c:manualLayout>
              </c:layout>
              <c:tx>
                <c:rich>
                  <a:bodyPr/>
                  <a:lstStyle/>
                  <a:p>
                    <a:fld id="{2500CF9C-B5F4-4C0A-A421-DC13B959E9D7}"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7000-4101-A4AF-A7A7D02D3F5D}"/>
                </c:ext>
              </c:extLst>
            </c:dLbl>
            <c:dLbl>
              <c:idx val="32"/>
              <c:layout>
                <c:manualLayout>
                  <c:x val="-2.4031484761929085E-2"/>
                  <c:y val="4.1270314415493906E-2"/>
                </c:manualLayout>
              </c:layout>
              <c:tx>
                <c:rich>
                  <a:bodyPr/>
                  <a:lstStyle/>
                  <a:p>
                    <a:fld id="{BFB2477F-127E-4B66-9216-9FEA4FDA40BE}"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0-7000-4101-A4AF-A7A7D02D3F5D}"/>
                </c:ext>
              </c:extLst>
            </c:dLbl>
            <c:dLbl>
              <c:idx val="33"/>
              <c:layout>
                <c:manualLayout>
                  <c:x val="3.8343744939290962E-3"/>
                  <c:y val="-4.0655492560879282E-2"/>
                </c:manualLayout>
              </c:layout>
              <c:tx>
                <c:rich>
                  <a:bodyPr/>
                  <a:lstStyle/>
                  <a:p>
                    <a:fld id="{C5EEF303-6D81-405F-9C89-2E40147BB7D3}"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1-7000-4101-A4AF-A7A7D02D3F5D}"/>
                </c:ext>
              </c:extLst>
            </c:dLbl>
            <c:dLbl>
              <c:idx val="34"/>
              <c:layout>
                <c:manualLayout>
                  <c:x val="-2.8976377952756011E-2"/>
                  <c:y val="-2.7867100094876422E-2"/>
                </c:manualLayout>
              </c:layout>
              <c:tx>
                <c:rich>
                  <a:bodyPr/>
                  <a:lstStyle/>
                  <a:p>
                    <a:fld id="{52CFA2FA-66C3-4751-AF20-95F045015785}"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2-7000-4101-A4AF-A7A7D02D3F5D}"/>
                </c:ext>
              </c:extLst>
            </c:dLbl>
            <c:dLbl>
              <c:idx val="35"/>
              <c:layout>
                <c:manualLayout>
                  <c:x val="-4.8797990670972374E-2"/>
                  <c:y val="2.5723477010655155E-2"/>
                </c:manualLayout>
              </c:layout>
              <c:tx>
                <c:rich>
                  <a:bodyPr/>
                  <a:lstStyle/>
                  <a:p>
                    <a:fld id="{56FF053E-46BB-4BB2-9CC9-DF74CDD69A86}"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3-7000-4101-A4AF-A7A7D02D3F5D}"/>
                </c:ext>
              </c:extLst>
            </c:dLbl>
            <c:dLbl>
              <c:idx val="36"/>
              <c:layout>
                <c:manualLayout>
                  <c:x val="-3.5216431623431285E-2"/>
                  <c:y val="2.904866314392527E-2"/>
                </c:manualLayout>
              </c:layout>
              <c:tx>
                <c:rich>
                  <a:bodyPr/>
                  <a:lstStyle/>
                  <a:p>
                    <a:fld id="{DE634404-EAB0-401D-A476-B78B352B1588}"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4-7000-4101-A4AF-A7A7D02D3F5D}"/>
                </c:ext>
              </c:extLst>
            </c:dLbl>
            <c:dLbl>
              <c:idx val="37"/>
              <c:tx>
                <c:rich>
                  <a:bodyPr/>
                  <a:lstStyle/>
                  <a:p>
                    <a:fld id="{3ED16FA1-879A-4359-86EE-6168AB282761}"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7000-4101-A4AF-A7A7D02D3F5D}"/>
                </c:ext>
              </c:extLst>
            </c:dLbl>
            <c:dLbl>
              <c:idx val="38"/>
              <c:layout>
                <c:manualLayout>
                  <c:x val="-1.7608215811715785E-2"/>
                  <c:y val="-5.7342289775739796E-2"/>
                </c:manualLayout>
              </c:layout>
              <c:tx>
                <c:rich>
                  <a:bodyPr/>
                  <a:lstStyle/>
                  <a:p>
                    <a:fld id="{F08C6F80-4683-4B72-954F-79F686577AC9}"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6-7000-4101-A4AF-A7A7D02D3F5D}"/>
                </c:ext>
              </c:extLst>
            </c:dLbl>
            <c:dLbl>
              <c:idx val="39"/>
              <c:layout>
                <c:manualLayout>
                  <c:x val="-2.4263156556453259E-2"/>
                  <c:y val="2.476137846104404E-2"/>
                </c:manualLayout>
              </c:layout>
              <c:tx>
                <c:rich>
                  <a:bodyPr/>
                  <a:lstStyle/>
                  <a:p>
                    <a:fld id="{A06E1E68-B728-4B65-AC59-B3701233A187}"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7-7000-4101-A4AF-A7A7D02D3F5D}"/>
                </c:ext>
              </c:extLst>
            </c:dLbl>
            <c:dLbl>
              <c:idx val="40"/>
              <c:layout>
                <c:manualLayout>
                  <c:x val="-3.8358633588454837E-2"/>
                  <c:y val="4.2531507461580603E-2"/>
                </c:manualLayout>
              </c:layout>
              <c:tx>
                <c:rich>
                  <a:bodyPr/>
                  <a:lstStyle/>
                  <a:p>
                    <a:fld id="{D4296E51-F68A-4A88-9018-55233B1A92E1}"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8-7000-4101-A4AF-A7A7D02D3F5D}"/>
                </c:ext>
              </c:extLst>
            </c:dLbl>
            <c:dLbl>
              <c:idx val="41"/>
              <c:tx>
                <c:rich>
                  <a:bodyPr/>
                  <a:lstStyle/>
                  <a:p>
                    <a:fld id="{38FE97FB-51F6-4096-AABD-6EC691E91895}"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7000-4101-A4AF-A7A7D02D3F5D}"/>
                </c:ext>
              </c:extLst>
            </c:dLbl>
            <c:dLbl>
              <c:idx val="42"/>
              <c:layout>
                <c:manualLayout>
                  <c:x val="-9.3517766683900896E-2"/>
                  <c:y val="-5.8572222121886487E-2"/>
                </c:manualLayout>
              </c:layout>
              <c:tx>
                <c:rich>
                  <a:bodyPr/>
                  <a:lstStyle/>
                  <a:p>
                    <a:fld id="{FDCEDB02-E8E5-4A90-A847-4F66ECDCD36A}"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A-7000-4101-A4AF-A7A7D02D3F5D}"/>
                </c:ext>
              </c:extLst>
            </c:dLbl>
            <c:dLbl>
              <c:idx val="43"/>
              <c:layout>
                <c:manualLayout>
                  <c:x val="-4.539151120641674E-2"/>
                  <c:y val="3.9005500671865485E-2"/>
                </c:manualLayout>
              </c:layout>
              <c:tx>
                <c:rich>
                  <a:bodyPr/>
                  <a:lstStyle/>
                  <a:p>
                    <a:fld id="{39ABDEEF-2304-46C6-B15D-C8BE2AF9F1CC}"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B-7000-4101-A4AF-A7A7D02D3F5D}"/>
                </c:ext>
              </c:extLst>
            </c:dLbl>
            <c:dLbl>
              <c:idx val="44"/>
              <c:layout>
                <c:manualLayout>
                  <c:x val="-1.6308790249442821E-2"/>
                  <c:y val="4.7098943733944978E-2"/>
                </c:manualLayout>
              </c:layout>
              <c:tx>
                <c:rich>
                  <a:bodyPr/>
                  <a:lstStyle/>
                  <a:p>
                    <a:fld id="{DC655436-9B7E-4ED8-A752-E03EC84B8AE1}"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C-7000-4101-A4AF-A7A7D02D3F5D}"/>
                </c:ext>
              </c:extLst>
            </c:dLbl>
            <c:dLbl>
              <c:idx val="45"/>
              <c:layout>
                <c:manualLayout>
                  <c:x val="-1.407332694823276E-2"/>
                  <c:y val="4.7720088060711457E-2"/>
                </c:manualLayout>
              </c:layout>
              <c:tx>
                <c:rich>
                  <a:bodyPr/>
                  <a:lstStyle/>
                  <a:p>
                    <a:fld id="{9A0B5335-75E4-4E7E-A97C-F1F82BA9A275}"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D-7000-4101-A4AF-A7A7D02D3F5D}"/>
                </c:ext>
              </c:extLst>
            </c:dLbl>
            <c:dLbl>
              <c:idx val="46"/>
              <c:layout>
                <c:manualLayout>
                  <c:x val="-1.1323891295073689E-2"/>
                  <c:y val="-5.5700948713564527E-2"/>
                </c:manualLayout>
              </c:layout>
              <c:tx>
                <c:rich>
                  <a:bodyPr/>
                  <a:lstStyle/>
                  <a:p>
                    <a:fld id="{2B351D82-28D1-416D-AD9B-575C3C7CAE28}"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E-7000-4101-A4AF-A7A7D02D3F5D}"/>
                </c:ext>
              </c:extLst>
            </c:dLbl>
            <c:dLbl>
              <c:idx val="47"/>
              <c:layout>
                <c:manualLayout>
                  <c:x val="-5.8694331669252838E-3"/>
                  <c:y val="-4.98637111449328E-2"/>
                </c:manualLayout>
              </c:layout>
              <c:tx>
                <c:rich>
                  <a:bodyPr/>
                  <a:lstStyle/>
                  <a:p>
                    <a:fld id="{B971682B-F024-4568-80CA-E982E21CE2BE}"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F-7000-4101-A4AF-A7A7D02D3F5D}"/>
                </c:ext>
              </c:extLst>
            </c:dLbl>
            <c:dLbl>
              <c:idx val="48"/>
              <c:layout>
                <c:manualLayout>
                  <c:x val="0"/>
                  <c:y val="3.4858395772710347E-2"/>
                </c:manualLayout>
              </c:layout>
              <c:tx>
                <c:rich>
                  <a:bodyPr/>
                  <a:lstStyle/>
                  <a:p>
                    <a:fld id="{CD61A7FD-154E-4F8F-A471-7816A77F7235}"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0-7000-4101-A4AF-A7A7D02D3F5D}"/>
                </c:ext>
              </c:extLst>
            </c:dLbl>
            <c:dLbl>
              <c:idx val="49"/>
              <c:tx>
                <c:rich>
                  <a:bodyPr/>
                  <a:lstStyle/>
                  <a:p>
                    <a:fld id="{DBE611D3-B686-4B1C-BDEF-C27D323A7FCA}"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1-7000-4101-A4AF-A7A7D02D3F5D}"/>
                </c:ext>
              </c:extLst>
            </c:dLbl>
            <c:dLbl>
              <c:idx val="50"/>
              <c:tx>
                <c:rich>
                  <a:bodyPr/>
                  <a:lstStyle/>
                  <a:p>
                    <a:fld id="{210D4767-65C5-42E9-A9E7-1D231338CE89}"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2-7000-4101-A4AF-A7A7D02D3F5D}"/>
                </c:ext>
              </c:extLst>
            </c:dLbl>
            <c:dLbl>
              <c:idx val="51"/>
              <c:tx>
                <c:rich>
                  <a:bodyPr/>
                  <a:lstStyle/>
                  <a:p>
                    <a:fld id="{4EAFDA34-DD4C-4205-A35F-A1E79B1093FF}"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3-7000-4101-A4AF-A7A7D02D3F5D}"/>
                </c:ext>
              </c:extLst>
            </c:dLbl>
            <c:dLbl>
              <c:idx val="52"/>
              <c:layout>
                <c:manualLayout>
                  <c:x val="-1.1738810541143832E-2"/>
                  <c:y val="-3.8903635944397663E-2"/>
                </c:manualLayout>
              </c:layout>
              <c:tx>
                <c:rich>
                  <a:bodyPr/>
                  <a:lstStyle/>
                  <a:p>
                    <a:fld id="{99A3810F-CB5C-417D-BCA0-FC0087FE0241}"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4-7000-4101-A4AF-A7A7D02D3F5D}"/>
                </c:ext>
              </c:extLst>
            </c:dLbl>
            <c:dLbl>
              <c:idx val="53"/>
              <c:layout>
                <c:manualLayout>
                  <c:x val="-6.6519926399814716E-2"/>
                  <c:y val="-4.0668128401495529E-2"/>
                </c:manualLayout>
              </c:layout>
              <c:tx>
                <c:rich>
                  <a:bodyPr/>
                  <a:lstStyle/>
                  <a:p>
                    <a:fld id="{18F989DD-2AE8-4D5E-BE74-CC07A725DE32}"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5-7000-4101-A4AF-A7A7D02D3F5D}"/>
                </c:ext>
              </c:extLst>
            </c:dLbl>
            <c:dLbl>
              <c:idx val="54"/>
              <c:layout>
                <c:manualLayout>
                  <c:x val="-5.3036906446974001E-2"/>
                  <c:y val="3.599582010377491E-2"/>
                </c:manualLayout>
              </c:layout>
              <c:tx>
                <c:rich>
                  <a:bodyPr/>
                  <a:lstStyle/>
                  <a:p>
                    <a:fld id="{839EB05B-2C18-43D2-A87A-1CC8BA011F3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6-7000-4101-A4AF-A7A7D02D3F5D}"/>
                </c:ext>
              </c:extLst>
            </c:dLbl>
            <c:dLbl>
              <c:idx val="55"/>
              <c:layout>
                <c:manualLayout>
                  <c:x val="-9.7823421176198005E-3"/>
                  <c:y val="-2.9048663143925374E-2"/>
                </c:manualLayout>
              </c:layout>
              <c:tx>
                <c:rich>
                  <a:bodyPr/>
                  <a:lstStyle/>
                  <a:p>
                    <a:fld id="{9915D3C9-C5DC-4243-A832-67EA4D241470}"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7-7000-4101-A4AF-A7A7D02D3F5D}"/>
                </c:ext>
              </c:extLst>
            </c:dLbl>
            <c:dLbl>
              <c:idx val="56"/>
              <c:layout>
                <c:manualLayout>
                  <c:x val="1.8658055256548154E-2"/>
                  <c:y val="-2.1436230842212631E-3"/>
                </c:manualLayout>
              </c:layout>
              <c:tx>
                <c:rich>
                  <a:bodyPr/>
                  <a:lstStyle/>
                  <a:p>
                    <a:fld id="{861BF57E-9ABB-40CB-B204-99E71D61F716}"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8-7000-4101-A4AF-A7A7D02D3F5D}"/>
                </c:ext>
              </c:extLst>
            </c:dLbl>
            <c:dLbl>
              <c:idx val="57"/>
              <c:layout>
                <c:manualLayout>
                  <c:x val="-3.657962022777303E-2"/>
                  <c:y val="-4.2901324640913598E-2"/>
                </c:manualLayout>
              </c:layout>
              <c:tx>
                <c:rich>
                  <a:bodyPr/>
                  <a:lstStyle/>
                  <a:p>
                    <a:fld id="{AC7B572D-57A4-4872-A64C-FCDCE3CB90E9}"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9-7000-4101-A4AF-A7A7D02D3F5D}"/>
                </c:ext>
              </c:extLst>
            </c:dLbl>
            <c:dLbl>
              <c:idx val="58"/>
              <c:layout>
                <c:manualLayout>
                  <c:x val="-1.5651747388191681E-2"/>
                  <c:y val="-3.776326208710299E-2"/>
                </c:manualLayout>
              </c:layout>
              <c:tx>
                <c:rich>
                  <a:bodyPr/>
                  <a:lstStyle/>
                  <a:p>
                    <a:fld id="{971C09A7-54ED-4810-B6DF-E4C3E636FDDA}"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A-7000-4101-A4AF-A7A7D02D3F5D}"/>
                </c:ext>
              </c:extLst>
            </c:dLbl>
            <c:dLbl>
              <c:idx val="59"/>
              <c:tx>
                <c:rich>
                  <a:bodyPr/>
                  <a:lstStyle/>
                  <a:p>
                    <a:fld id="{4C3AC9E8-3365-4209-935B-DE75EA034AFF}"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B-7000-4101-A4AF-A7A7D02D3F5D}"/>
                </c:ext>
              </c:extLst>
            </c:dLbl>
            <c:dLbl>
              <c:idx val="60"/>
              <c:layout>
                <c:manualLayout>
                  <c:x val="-3.2957516478362703E-2"/>
                  <c:y val="-4.3478246192241887E-2"/>
                </c:manualLayout>
              </c:layout>
              <c:tx>
                <c:rich>
                  <a:bodyPr/>
                  <a:lstStyle/>
                  <a:p>
                    <a:fld id="{41D43639-2446-4FE1-B946-931F8E3533F9}"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C-7000-4101-A4AF-A7A7D02D3F5D}"/>
                </c:ext>
              </c:extLst>
            </c:dLbl>
            <c:dLbl>
              <c:idx val="61"/>
              <c:layout>
                <c:manualLayout>
                  <c:x val="-7.8258736940958473E-2"/>
                  <c:y val="-4.5345191897298569E-2"/>
                </c:manualLayout>
              </c:layout>
              <c:tx>
                <c:rich>
                  <a:bodyPr/>
                  <a:lstStyle/>
                  <a:p>
                    <a:fld id="{EEA83792-FCF9-4C07-AFF9-73663D02CF82}"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D-7000-4101-A4AF-A7A7D02D3F5D}"/>
                </c:ext>
              </c:extLst>
            </c:dLbl>
            <c:dLbl>
              <c:idx val="62"/>
              <c:layout>
                <c:manualLayout>
                  <c:x val="7.1761750986724078E-3"/>
                  <c:y val="-1.5967460139159961E-2"/>
                </c:manualLayout>
              </c:layout>
              <c:tx>
                <c:rich>
                  <a:bodyPr/>
                  <a:lstStyle/>
                  <a:p>
                    <a:fld id="{FF330F78-A958-4220-9FBA-993F63B82C0D}"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E-7000-4101-A4AF-A7A7D02D3F5D}"/>
                </c:ext>
              </c:extLst>
            </c:dLbl>
            <c:dLbl>
              <c:idx val="63"/>
              <c:layout>
                <c:manualLayout>
                  <c:x val="-4.6643442981898521E-2"/>
                  <c:y val="-4.2528806834072952E-2"/>
                </c:manualLayout>
              </c:layout>
              <c:tx>
                <c:rich>
                  <a:bodyPr/>
                  <a:lstStyle/>
                  <a:p>
                    <a:fld id="{FA1360A2-87AF-4B11-85A7-9B9A37150528}"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F-7000-4101-A4AF-A7A7D02D3F5D}"/>
                </c:ext>
              </c:extLst>
            </c:dLbl>
            <c:dLbl>
              <c:idx val="64"/>
              <c:layout>
                <c:manualLayout>
                  <c:x val="-2.3477621082287521E-2"/>
                  <c:y val="-2.3238930515140355E-2"/>
                </c:manualLayout>
              </c:layout>
              <c:tx>
                <c:rich>
                  <a:bodyPr/>
                  <a:lstStyle/>
                  <a:p>
                    <a:fld id="{27A19E6A-A5AB-416B-A545-0DD7FEBB8544}"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0-7000-4101-A4AF-A7A7D02D3F5D}"/>
                </c:ext>
              </c:extLst>
            </c:dLbl>
            <c:dLbl>
              <c:idx val="65"/>
              <c:layout>
                <c:manualLayout>
                  <c:x val="-6.1787884695252704E-2"/>
                  <c:y val="-3.6744231501840939E-2"/>
                </c:manualLayout>
              </c:layout>
              <c:tx>
                <c:rich>
                  <a:bodyPr/>
                  <a:lstStyle/>
                  <a:p>
                    <a:fld id="{C325FD5F-8342-4B37-B678-161F4EB4F0C4}"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1-7000-4101-A4AF-A7A7D02D3F5D}"/>
                </c:ext>
              </c:extLst>
            </c:dLbl>
            <c:dLbl>
              <c:idx val="66"/>
              <c:tx>
                <c:rich>
                  <a:bodyPr/>
                  <a:lstStyle/>
                  <a:p>
                    <a:fld id="{9038B3F2-9B13-4976-9370-2D6CFD3F6C59}" type="CELLRANGE">
                      <a:rPr lang="es-CO"/>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2-7000-4101-A4AF-A7A7D02D3F5D}"/>
                </c:ext>
              </c:extLst>
            </c:dLbl>
            <c:dLbl>
              <c:idx val="67"/>
              <c:layout>
                <c:manualLayout>
                  <c:x val="-9.7327556187460182E-2"/>
                  <c:y val="4.8205876573291472E-2"/>
                </c:manualLayout>
              </c:layout>
              <c:tx>
                <c:rich>
                  <a:bodyPr/>
                  <a:lstStyle/>
                  <a:p>
                    <a:fld id="{E1347C53-8A01-4EAC-9262-A19859353FFE}"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3-7000-4101-A4AF-A7A7D02D3F5D}"/>
                </c:ext>
              </c:extLst>
            </c:dLbl>
            <c:dLbl>
              <c:idx val="68"/>
              <c:layout>
                <c:manualLayout>
                  <c:x val="-1.9157223215774025E-2"/>
                  <c:y val="-3.4919113674306695E-2"/>
                </c:manualLayout>
              </c:layout>
              <c:tx>
                <c:rich>
                  <a:bodyPr/>
                  <a:lstStyle/>
                  <a:p>
                    <a:fld id="{5E356746-0900-403C-890B-42D54B5AD365}"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4-7000-4101-A4AF-A7A7D02D3F5D}"/>
                </c:ext>
              </c:extLst>
            </c:dLbl>
            <c:dLbl>
              <c:idx val="69"/>
              <c:layout>
                <c:manualLayout>
                  <c:x val="-1.1738810541143761E-2"/>
                  <c:y val="-3.8903635944397663E-2"/>
                </c:manualLayout>
              </c:layout>
              <c:tx>
                <c:rich>
                  <a:bodyPr/>
                  <a:lstStyle/>
                  <a:p>
                    <a:fld id="{A23D50AA-6541-41B3-B798-3BDAE973E72B}" type="CELLRANGE">
                      <a:rPr lang="en-US"/>
                      <a:pPr/>
                      <a:t>[CELLRANGE]</a:t>
                    </a:fld>
                    <a:endParaRPr lang="es-CO"/>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5-7000-4101-A4AF-A7A7D02D3F5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'Mayo 2017'!$E$2:$E$71</c:f>
              <c:numCache>
                <c:formatCode>General</c:formatCode>
                <c:ptCount val="70"/>
                <c:pt idx="0">
                  <c:v>12.976190476190476</c:v>
                </c:pt>
                <c:pt idx="1">
                  <c:v>12.550366300366301</c:v>
                </c:pt>
                <c:pt idx="2">
                  <c:v>12.61904761904762</c:v>
                </c:pt>
                <c:pt idx="3">
                  <c:v>8.7499999999999982</c:v>
                </c:pt>
                <c:pt idx="4">
                  <c:v>8.8690476190476186</c:v>
                </c:pt>
                <c:pt idx="5">
                  <c:v>8.3150183150183157</c:v>
                </c:pt>
                <c:pt idx="6">
                  <c:v>9.4642857142857135</c:v>
                </c:pt>
                <c:pt idx="7">
                  <c:v>14.047619047619049</c:v>
                </c:pt>
                <c:pt idx="8">
                  <c:v>13.333333333333334</c:v>
                </c:pt>
                <c:pt idx="9">
                  <c:v>5.833333333333333</c:v>
                </c:pt>
                <c:pt idx="10">
                  <c:v>12.948717948717951</c:v>
                </c:pt>
                <c:pt idx="11">
                  <c:v>4.375</c:v>
                </c:pt>
                <c:pt idx="12">
                  <c:v>14.107142857142859</c:v>
                </c:pt>
                <c:pt idx="13">
                  <c:v>14.107142857142859</c:v>
                </c:pt>
                <c:pt idx="14">
                  <c:v>14.107142857142859</c:v>
                </c:pt>
                <c:pt idx="15">
                  <c:v>14.107142857142859</c:v>
                </c:pt>
                <c:pt idx="16">
                  <c:v>14.107142857142859</c:v>
                </c:pt>
                <c:pt idx="17">
                  <c:v>14.107142857142859</c:v>
                </c:pt>
                <c:pt idx="18">
                  <c:v>14.107142857142859</c:v>
                </c:pt>
                <c:pt idx="19">
                  <c:v>14.107142857142859</c:v>
                </c:pt>
                <c:pt idx="20">
                  <c:v>14.107142857142859</c:v>
                </c:pt>
                <c:pt idx="21">
                  <c:v>14.107142857142859</c:v>
                </c:pt>
                <c:pt idx="22">
                  <c:v>0.83333333333333337</c:v>
                </c:pt>
                <c:pt idx="23">
                  <c:v>5</c:v>
                </c:pt>
                <c:pt idx="24">
                  <c:v>6.333333333333333</c:v>
                </c:pt>
                <c:pt idx="25">
                  <c:v>12.500000000000002</c:v>
                </c:pt>
                <c:pt idx="26">
                  <c:v>12.333333333333336</c:v>
                </c:pt>
                <c:pt idx="27">
                  <c:v>0</c:v>
                </c:pt>
                <c:pt idx="28">
                  <c:v>13.333333333333334</c:v>
                </c:pt>
                <c:pt idx="29">
                  <c:v>4.333333333333333</c:v>
                </c:pt>
                <c:pt idx="30">
                  <c:v>0.20833333333333334</c:v>
                </c:pt>
                <c:pt idx="31">
                  <c:v>12.125</c:v>
                </c:pt>
                <c:pt idx="32">
                  <c:v>10.333333333333334</c:v>
                </c:pt>
                <c:pt idx="33">
                  <c:v>0</c:v>
                </c:pt>
                <c:pt idx="34">
                  <c:v>11.527777777777777</c:v>
                </c:pt>
                <c:pt idx="35">
                  <c:v>13.055555555555555</c:v>
                </c:pt>
                <c:pt idx="36">
                  <c:v>13.888888888888886</c:v>
                </c:pt>
                <c:pt idx="37">
                  <c:v>0.83333333333333337</c:v>
                </c:pt>
                <c:pt idx="38">
                  <c:v>12.222222222222221</c:v>
                </c:pt>
                <c:pt idx="39">
                  <c:v>3.1458333333333335</c:v>
                </c:pt>
                <c:pt idx="40">
                  <c:v>9.1666666666666679</c:v>
                </c:pt>
                <c:pt idx="41">
                  <c:v>13.83333333333333</c:v>
                </c:pt>
                <c:pt idx="42">
                  <c:v>10.625</c:v>
                </c:pt>
                <c:pt idx="43">
                  <c:v>9.1666666666666661</c:v>
                </c:pt>
                <c:pt idx="44">
                  <c:v>12.5</c:v>
                </c:pt>
                <c:pt idx="45">
                  <c:v>14.166666666666666</c:v>
                </c:pt>
                <c:pt idx="46">
                  <c:v>14.166666666666666</c:v>
                </c:pt>
                <c:pt idx="47">
                  <c:v>14.166666666666666</c:v>
                </c:pt>
                <c:pt idx="48">
                  <c:v>0.83333333333333337</c:v>
                </c:pt>
                <c:pt idx="49">
                  <c:v>10.833333333333334</c:v>
                </c:pt>
                <c:pt idx="50">
                  <c:v>2.9166666666666665</c:v>
                </c:pt>
                <c:pt idx="51">
                  <c:v>6.666666666666667</c:v>
                </c:pt>
                <c:pt idx="52">
                  <c:v>8.3333333333333339</c:v>
                </c:pt>
                <c:pt idx="53">
                  <c:v>8.75</c:v>
                </c:pt>
                <c:pt idx="54">
                  <c:v>7.916666666666667</c:v>
                </c:pt>
                <c:pt idx="55">
                  <c:v>4.166666666666667</c:v>
                </c:pt>
                <c:pt idx="56">
                  <c:v>14.583333333333334</c:v>
                </c:pt>
                <c:pt idx="57">
                  <c:v>12.083333333333334</c:v>
                </c:pt>
                <c:pt idx="58">
                  <c:v>0.83333333333333337</c:v>
                </c:pt>
                <c:pt idx="59">
                  <c:v>4.583333333333333</c:v>
                </c:pt>
                <c:pt idx="60">
                  <c:v>9.7222222222222214</c:v>
                </c:pt>
                <c:pt idx="61">
                  <c:v>8.3333333333333357</c:v>
                </c:pt>
                <c:pt idx="62">
                  <c:v>12.5</c:v>
                </c:pt>
                <c:pt idx="63">
                  <c:v>10</c:v>
                </c:pt>
                <c:pt idx="64">
                  <c:v>10</c:v>
                </c:pt>
                <c:pt idx="65">
                  <c:v>8.3333333333333339</c:v>
                </c:pt>
                <c:pt idx="66">
                  <c:v>4.166666666666667</c:v>
                </c:pt>
                <c:pt idx="67">
                  <c:v>10</c:v>
                </c:pt>
                <c:pt idx="68">
                  <c:v>5.833333333333333</c:v>
                </c:pt>
                <c:pt idx="69">
                  <c:v>4.166666666666667</c:v>
                </c:pt>
              </c:numCache>
            </c:numRef>
          </c:xVal>
          <c:yVal>
            <c:numRef>
              <c:f>'Mayo 2017'!$F$2:$F$71</c:f>
              <c:numCache>
                <c:formatCode>General</c:formatCode>
                <c:ptCount val="70"/>
                <c:pt idx="0">
                  <c:v>0.5</c:v>
                </c:pt>
                <c:pt idx="1">
                  <c:v>0.5</c:v>
                </c:pt>
                <c:pt idx="2">
                  <c:v>0.5</c:v>
                </c:pt>
                <c:pt idx="3">
                  <c:v>0.5</c:v>
                </c:pt>
                <c:pt idx="4">
                  <c:v>0.5</c:v>
                </c:pt>
                <c:pt idx="5">
                  <c:v>0.5</c:v>
                </c:pt>
                <c:pt idx="6">
                  <c:v>0.5</c:v>
                </c:pt>
                <c:pt idx="7">
                  <c:v>0.5</c:v>
                </c:pt>
                <c:pt idx="8">
                  <c:v>0.5</c:v>
                </c:pt>
                <c:pt idx="9">
                  <c:v>0.5</c:v>
                </c:pt>
                <c:pt idx="10">
                  <c:v>0.5</c:v>
                </c:pt>
                <c:pt idx="11">
                  <c:v>1.5</c:v>
                </c:pt>
                <c:pt idx="12">
                  <c:v>0.5</c:v>
                </c:pt>
                <c:pt idx="13">
                  <c:v>0.5</c:v>
                </c:pt>
                <c:pt idx="14">
                  <c:v>2.5</c:v>
                </c:pt>
                <c:pt idx="15">
                  <c:v>1.5</c:v>
                </c:pt>
                <c:pt idx="16">
                  <c:v>0.5</c:v>
                </c:pt>
                <c:pt idx="17">
                  <c:v>0.5</c:v>
                </c:pt>
                <c:pt idx="18">
                  <c:v>0.5</c:v>
                </c:pt>
                <c:pt idx="19">
                  <c:v>4.5</c:v>
                </c:pt>
                <c:pt idx="20">
                  <c:v>1.5</c:v>
                </c:pt>
                <c:pt idx="21">
                  <c:v>0.5</c:v>
                </c:pt>
                <c:pt idx="22">
                  <c:v>1.5</c:v>
                </c:pt>
                <c:pt idx="23">
                  <c:v>1.5</c:v>
                </c:pt>
                <c:pt idx="24">
                  <c:v>2.5</c:v>
                </c:pt>
                <c:pt idx="25">
                  <c:v>1.5</c:v>
                </c:pt>
                <c:pt idx="26">
                  <c:v>0.5</c:v>
                </c:pt>
                <c:pt idx="27">
                  <c:v>1.5</c:v>
                </c:pt>
                <c:pt idx="28">
                  <c:v>0.5</c:v>
                </c:pt>
                <c:pt idx="29">
                  <c:v>2.5</c:v>
                </c:pt>
                <c:pt idx="30">
                  <c:v>4.5</c:v>
                </c:pt>
                <c:pt idx="31">
                  <c:v>1.5</c:v>
                </c:pt>
                <c:pt idx="32">
                  <c:v>3.5</c:v>
                </c:pt>
                <c:pt idx="33">
                  <c:v>0.5</c:v>
                </c:pt>
                <c:pt idx="34">
                  <c:v>1.5</c:v>
                </c:pt>
                <c:pt idx="35">
                  <c:v>1.5</c:v>
                </c:pt>
                <c:pt idx="36">
                  <c:v>3.5</c:v>
                </c:pt>
                <c:pt idx="37">
                  <c:v>0.5</c:v>
                </c:pt>
                <c:pt idx="38">
                  <c:v>3.5</c:v>
                </c:pt>
                <c:pt idx="39">
                  <c:v>4.5</c:v>
                </c:pt>
                <c:pt idx="40">
                  <c:v>4.5</c:v>
                </c:pt>
                <c:pt idx="41">
                  <c:v>2.5</c:v>
                </c:pt>
                <c:pt idx="42">
                  <c:v>2.5</c:v>
                </c:pt>
                <c:pt idx="43">
                  <c:v>1.5</c:v>
                </c:pt>
                <c:pt idx="44">
                  <c:v>0.5</c:v>
                </c:pt>
                <c:pt idx="45">
                  <c:v>0.5</c:v>
                </c:pt>
                <c:pt idx="46">
                  <c:v>1.5</c:v>
                </c:pt>
                <c:pt idx="47">
                  <c:v>0.5</c:v>
                </c:pt>
                <c:pt idx="48">
                  <c:v>2.5</c:v>
                </c:pt>
                <c:pt idx="49">
                  <c:v>4.5</c:v>
                </c:pt>
                <c:pt idx="50">
                  <c:v>2.5</c:v>
                </c:pt>
                <c:pt idx="51">
                  <c:v>4.5</c:v>
                </c:pt>
                <c:pt idx="52">
                  <c:v>0.5</c:v>
                </c:pt>
                <c:pt idx="53">
                  <c:v>1.5</c:v>
                </c:pt>
                <c:pt idx="54">
                  <c:v>1.5</c:v>
                </c:pt>
                <c:pt idx="55">
                  <c:v>1.5</c:v>
                </c:pt>
                <c:pt idx="56">
                  <c:v>0.5</c:v>
                </c:pt>
                <c:pt idx="57">
                  <c:v>3.5</c:v>
                </c:pt>
                <c:pt idx="58">
                  <c:v>4.5</c:v>
                </c:pt>
                <c:pt idx="59">
                  <c:v>0.5</c:v>
                </c:pt>
                <c:pt idx="60">
                  <c:v>0.5</c:v>
                </c:pt>
                <c:pt idx="61">
                  <c:v>1.5</c:v>
                </c:pt>
                <c:pt idx="62">
                  <c:v>4.5</c:v>
                </c:pt>
                <c:pt idx="63">
                  <c:v>4.5</c:v>
                </c:pt>
                <c:pt idx="64">
                  <c:v>1.5</c:v>
                </c:pt>
                <c:pt idx="65">
                  <c:v>3.5</c:v>
                </c:pt>
                <c:pt idx="66">
                  <c:v>2.5</c:v>
                </c:pt>
                <c:pt idx="67">
                  <c:v>3.5</c:v>
                </c:pt>
                <c:pt idx="68">
                  <c:v>4.5</c:v>
                </c:pt>
                <c:pt idx="69">
                  <c:v>3.5</c:v>
                </c:pt>
              </c:numCache>
            </c:numRef>
          </c:yVal>
          <c:smooth val="0"/>
          <c:extLst>
            <c:ext xmlns:c15="http://schemas.microsoft.com/office/drawing/2012/chart" uri="{02D57815-91ED-43cb-92C2-25804820EDAC}">
              <c15:datalabelsRange>
                <c15:f>'Mayo 2017'!$B$2:$B$71</c15:f>
                <c15:dlblRangeCache>
                  <c:ptCount val="70"/>
                  <c:pt idx="0">
                    <c:v>1</c:v>
                  </c:pt>
                  <c:pt idx="1">
                    <c:v>3</c:v>
                  </c:pt>
                  <c:pt idx="2">
                    <c:v>4</c:v>
                  </c:pt>
                  <c:pt idx="3">
                    <c:v>5</c:v>
                  </c:pt>
                  <c:pt idx="4">
                    <c:v>6</c:v>
                  </c:pt>
                  <c:pt idx="5">
                    <c:v>7</c:v>
                  </c:pt>
                  <c:pt idx="6">
                    <c:v>8</c:v>
                  </c:pt>
                  <c:pt idx="7">
                    <c:v>9</c:v>
                  </c:pt>
                  <c:pt idx="8">
                    <c:v>10</c:v>
                  </c:pt>
                  <c:pt idx="9">
                    <c:v>74</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75</c:v>
                  </c:pt>
                  <c:pt idx="24">
                    <c:v>24</c:v>
                  </c:pt>
                  <c:pt idx="25">
                    <c:v>25</c:v>
                  </c:pt>
                  <c:pt idx="26">
                    <c:v>26</c:v>
                  </c:pt>
                  <c:pt idx="27">
                    <c:v>28</c:v>
                  </c:pt>
                  <c:pt idx="28">
                    <c:v>30</c:v>
                  </c:pt>
                  <c:pt idx="29">
                    <c:v>31</c:v>
                  </c:pt>
                  <c:pt idx="30">
                    <c:v>33</c:v>
                  </c:pt>
                  <c:pt idx="31">
                    <c:v>34</c:v>
                  </c:pt>
                  <c:pt idx="32">
                    <c:v>35</c:v>
                  </c:pt>
                  <c:pt idx="33">
                    <c:v>37</c:v>
                  </c:pt>
                  <c:pt idx="34">
                    <c:v>38</c:v>
                  </c:pt>
                  <c:pt idx="35">
                    <c:v>39</c:v>
                  </c:pt>
                  <c:pt idx="36">
                    <c:v>40</c:v>
                  </c:pt>
                  <c:pt idx="37">
                    <c:v>41</c:v>
                  </c:pt>
                  <c:pt idx="38">
                    <c:v>42</c:v>
                  </c:pt>
                  <c:pt idx="39">
                    <c:v>43</c:v>
                  </c:pt>
                  <c:pt idx="40">
                    <c:v>44</c:v>
                  </c:pt>
                  <c:pt idx="41">
                    <c:v>45</c:v>
                  </c:pt>
                  <c:pt idx="42">
                    <c:v>46</c:v>
                  </c:pt>
                  <c:pt idx="43">
                    <c:v>48</c:v>
                  </c:pt>
                  <c:pt idx="44">
                    <c:v>49</c:v>
                  </c:pt>
                  <c:pt idx="45">
                    <c:v>50</c:v>
                  </c:pt>
                  <c:pt idx="46">
                    <c:v>51</c:v>
                  </c:pt>
                  <c:pt idx="47">
                    <c:v>52</c:v>
                  </c:pt>
                  <c:pt idx="48">
                    <c:v>53</c:v>
                  </c:pt>
                  <c:pt idx="49">
                    <c:v>54</c:v>
                  </c:pt>
                  <c:pt idx="50">
                    <c:v>55</c:v>
                  </c:pt>
                  <c:pt idx="51">
                    <c:v>56</c:v>
                  </c:pt>
                  <c:pt idx="52">
                    <c:v>57</c:v>
                  </c:pt>
                  <c:pt idx="53">
                    <c:v>58</c:v>
                  </c:pt>
                  <c:pt idx="54">
                    <c:v>59</c:v>
                  </c:pt>
                  <c:pt idx="55">
                    <c:v>60</c:v>
                  </c:pt>
                  <c:pt idx="56">
                    <c:v>61</c:v>
                  </c:pt>
                  <c:pt idx="57">
                    <c:v>62</c:v>
                  </c:pt>
                  <c:pt idx="58">
                    <c:v>63</c:v>
                  </c:pt>
                  <c:pt idx="59">
                    <c:v>64</c:v>
                  </c:pt>
                  <c:pt idx="60">
                    <c:v>65</c:v>
                  </c:pt>
                  <c:pt idx="61">
                    <c:v>66</c:v>
                  </c:pt>
                  <c:pt idx="62">
                    <c:v>67a</c:v>
                  </c:pt>
                  <c:pt idx="63">
                    <c:v>68a</c:v>
                  </c:pt>
                  <c:pt idx="64">
                    <c:v>69</c:v>
                  </c:pt>
                  <c:pt idx="65">
                    <c:v>70a</c:v>
                  </c:pt>
                  <c:pt idx="66">
                    <c:v>71A</c:v>
                  </c:pt>
                  <c:pt idx="67">
                    <c:v>72</c:v>
                  </c:pt>
                  <c:pt idx="68">
                    <c:v>73</c:v>
                  </c:pt>
                  <c:pt idx="69">
                    <c:v>76</c:v>
                  </c:pt>
                </c15:dlblRangeCache>
              </c15:datalabelsRange>
            </c:ext>
            <c:ext xmlns:c16="http://schemas.microsoft.com/office/drawing/2014/chart" uri="{C3380CC4-5D6E-409C-BE32-E72D297353CC}">
              <c16:uniqueId val="{00000046-7000-4101-A4AF-A7A7D02D3F5D}"/>
            </c:ext>
          </c:extLst>
        </c:ser>
        <c:dLbls>
          <c:showLegendKey val="0"/>
          <c:showVal val="0"/>
          <c:showCatName val="0"/>
          <c:showSerName val="0"/>
          <c:showPercent val="0"/>
          <c:showBubbleSize val="0"/>
        </c:dLbls>
        <c:axId val="1717324688"/>
        <c:axId val="1717326352"/>
      </c:scatterChart>
      <c:valAx>
        <c:axId val="1717324688"/>
        <c:scaling>
          <c:orientation val="minMax"/>
        </c:scaling>
        <c:delete val="1"/>
        <c:axPos val="b"/>
        <c:numFmt formatCode="General" sourceLinked="1"/>
        <c:majorTickMark val="none"/>
        <c:minorTickMark val="none"/>
        <c:tickLblPos val="nextTo"/>
        <c:crossAx val="1717326352"/>
        <c:crosses val="autoZero"/>
        <c:crossBetween val="midCat"/>
      </c:valAx>
      <c:valAx>
        <c:axId val="1717326352"/>
        <c:scaling>
          <c:orientation val="minMax"/>
          <c:max val="5"/>
        </c:scaling>
        <c:delete val="1"/>
        <c:axPos val="l"/>
        <c:numFmt formatCode="General" sourceLinked="1"/>
        <c:majorTickMark val="none"/>
        <c:minorTickMark val="none"/>
        <c:tickLblPos val="nextTo"/>
        <c:crossAx val="1717324688"/>
        <c:crosses val="autoZero"/>
        <c:crossBetween val="midCat"/>
      </c:valAx>
      <c:spPr>
        <a:noFill/>
        <a:ln>
          <a:noFill/>
        </a:ln>
        <a:effectLst/>
      </c:spPr>
    </c:plotArea>
    <c:plotVisOnly val="1"/>
    <c:dispBlanksAs val="gap"/>
    <c:showDLblsOverMax val="0"/>
  </c:chart>
  <c:spPr>
    <a:blipFill>
      <a:blip xmlns:r="http://schemas.openxmlformats.org/officeDocument/2006/relationships" r:embed="rId3"/>
      <a:stretch>
        <a:fillRect/>
      </a:stretch>
    </a:blipFill>
    <a:ln w="9525" cap="flat" cmpd="sng" algn="ctr">
      <a:solidFill>
        <a:schemeClr val="tx1">
          <a:lumMod val="15000"/>
          <a:lumOff val="85000"/>
        </a:schemeClr>
      </a:solidFill>
      <a:round/>
    </a:ln>
    <a:effectLst/>
  </c:spPr>
  <c:txPr>
    <a:bodyPr/>
    <a:lstStyle/>
    <a:p>
      <a:pPr>
        <a:defRPr/>
      </a:pPr>
      <a:endParaRPr lang="es-CO"/>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360" b="0" i="0" u="none" strike="noStrike" kern="1200" spc="0" baseline="0">
                <a:solidFill>
                  <a:schemeClr val="tx1">
                    <a:lumMod val="65000"/>
                    <a:lumOff val="35000"/>
                  </a:schemeClr>
                </a:solidFill>
                <a:latin typeface="+mn-lt"/>
                <a:ea typeface="+mn-ea"/>
                <a:cs typeface="+mn-cs"/>
              </a:defRPr>
            </a:pPr>
            <a:r>
              <a:rPr lang="es-CO"/>
              <a:t>Porcentaje de Riesgos por zona</a:t>
            </a:r>
          </a:p>
        </c:rich>
      </c:tx>
      <c:overlay val="0"/>
      <c:spPr>
        <a:noFill/>
        <a:ln>
          <a:noFill/>
        </a:ln>
        <a:effectLst/>
      </c:spPr>
      <c:txPr>
        <a:bodyPr rot="0" spcFirstLastPara="1" vertOverflow="ellipsis" vert="horz" wrap="square" anchor="ctr" anchorCtr="1"/>
        <a:lstStyle/>
        <a:p>
          <a:pPr>
            <a:defRPr sz="336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1.3285024154589372E-2"/>
          <c:y val="0.44814804329237085"/>
          <c:w val="0.97342995169082125"/>
          <c:h val="0.38177113489518522"/>
        </c:manualLayout>
      </c:layout>
      <c:barChart>
        <c:barDir val="col"/>
        <c:grouping val="clustered"/>
        <c:varyColors val="0"/>
        <c:ser>
          <c:idx val="0"/>
          <c:order val="0"/>
          <c:spPr>
            <a:solidFill>
              <a:schemeClr val="accent1"/>
            </a:solidFill>
            <a:ln w="19050">
              <a:solidFill>
                <a:schemeClr val="lt1"/>
              </a:solidFill>
            </a:ln>
            <a:effectLst/>
          </c:spPr>
          <c:invertIfNegative val="0"/>
          <c:dPt>
            <c:idx val="0"/>
            <c:invertIfNegative val="0"/>
            <c:bubble3D val="0"/>
            <c:spPr>
              <a:solidFill>
                <a:srgbClr val="92D050"/>
              </a:solidFill>
              <a:ln w="19050">
                <a:solidFill>
                  <a:schemeClr val="lt1"/>
                </a:solidFill>
              </a:ln>
              <a:effectLst/>
            </c:spPr>
            <c:extLst>
              <c:ext xmlns:c16="http://schemas.microsoft.com/office/drawing/2014/chart" uri="{C3380CC4-5D6E-409C-BE32-E72D297353CC}">
                <c16:uniqueId val="{00000001-4E16-4432-A6F8-FC7176740A0A}"/>
              </c:ext>
            </c:extLst>
          </c:dPt>
          <c:dPt>
            <c:idx val="1"/>
            <c:invertIfNegative val="0"/>
            <c:bubble3D val="0"/>
            <c:spPr>
              <a:solidFill>
                <a:srgbClr val="FFFF00"/>
              </a:solidFill>
              <a:ln w="19050">
                <a:solidFill>
                  <a:schemeClr val="lt1"/>
                </a:solidFill>
              </a:ln>
              <a:effectLst/>
            </c:spPr>
            <c:extLst>
              <c:ext xmlns:c16="http://schemas.microsoft.com/office/drawing/2014/chart" uri="{C3380CC4-5D6E-409C-BE32-E72D297353CC}">
                <c16:uniqueId val="{00000003-4E16-4432-A6F8-FC7176740A0A}"/>
              </c:ext>
            </c:extLst>
          </c:dPt>
          <c:dPt>
            <c:idx val="2"/>
            <c:invertIfNegative val="0"/>
            <c:bubble3D val="0"/>
            <c:spPr>
              <a:solidFill>
                <a:srgbClr val="FFC000"/>
              </a:solidFill>
              <a:ln w="19050">
                <a:solidFill>
                  <a:schemeClr val="lt1"/>
                </a:solidFill>
              </a:ln>
              <a:effectLst/>
            </c:spPr>
            <c:extLst>
              <c:ext xmlns:c16="http://schemas.microsoft.com/office/drawing/2014/chart" uri="{C3380CC4-5D6E-409C-BE32-E72D297353CC}">
                <c16:uniqueId val="{00000005-4E16-4432-A6F8-FC7176740A0A}"/>
              </c:ext>
            </c:extLst>
          </c:dPt>
          <c:dPt>
            <c:idx val="3"/>
            <c:invertIfNegative val="0"/>
            <c:bubble3D val="0"/>
            <c:spPr>
              <a:solidFill>
                <a:srgbClr val="FF0000"/>
              </a:solidFill>
              <a:ln w="19050">
                <a:solidFill>
                  <a:schemeClr val="lt1"/>
                </a:solidFill>
              </a:ln>
              <a:effectLst/>
            </c:spPr>
            <c:extLst>
              <c:ext xmlns:c16="http://schemas.microsoft.com/office/drawing/2014/chart" uri="{C3380CC4-5D6E-409C-BE32-E72D297353CC}">
                <c16:uniqueId val="{00000007-4E16-4432-A6F8-FC7176740A0A}"/>
              </c:ext>
            </c:extLst>
          </c:dPt>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Lideres!$B$26:$B$29</c:f>
              <c:strCache>
                <c:ptCount val="4"/>
                <c:pt idx="0">
                  <c:v>Baja</c:v>
                </c:pt>
                <c:pt idx="1">
                  <c:v>Moderada</c:v>
                </c:pt>
                <c:pt idx="2">
                  <c:v>Alta</c:v>
                </c:pt>
                <c:pt idx="3">
                  <c:v>Inaceptable</c:v>
                </c:pt>
              </c:strCache>
            </c:strRef>
          </c:cat>
          <c:val>
            <c:numRef>
              <c:f>Lideres!$F$26:$F$29</c:f>
              <c:numCache>
                <c:formatCode>0%</c:formatCode>
                <c:ptCount val="4"/>
                <c:pt idx="0">
                  <c:v>0.21428571428571427</c:v>
                </c:pt>
                <c:pt idx="1">
                  <c:v>0.44285714285714284</c:v>
                </c:pt>
                <c:pt idx="2">
                  <c:v>0.22857142857142856</c:v>
                </c:pt>
                <c:pt idx="3">
                  <c:v>0.11428571428571428</c:v>
                </c:pt>
              </c:numCache>
            </c:numRef>
          </c:val>
          <c:extLst>
            <c:ext xmlns:c16="http://schemas.microsoft.com/office/drawing/2014/chart" uri="{C3380CC4-5D6E-409C-BE32-E72D297353CC}">
              <c16:uniqueId val="{00000008-4E16-4432-A6F8-FC7176740A0A}"/>
            </c:ext>
          </c:extLst>
        </c:ser>
        <c:dLbls>
          <c:showLegendKey val="0"/>
          <c:showVal val="0"/>
          <c:showCatName val="0"/>
          <c:showSerName val="0"/>
          <c:showPercent val="0"/>
          <c:showBubbleSize val="0"/>
        </c:dLbls>
        <c:gapWidth val="150"/>
        <c:axId val="592960320"/>
        <c:axId val="592958144"/>
      </c:barChart>
      <c:catAx>
        <c:axId val="5929603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s-CO"/>
          </a:p>
        </c:txPr>
        <c:crossAx val="592958144"/>
        <c:crosses val="autoZero"/>
        <c:auto val="1"/>
        <c:lblAlgn val="ctr"/>
        <c:lblOffset val="100"/>
        <c:noMultiLvlLbl val="0"/>
      </c:catAx>
      <c:valAx>
        <c:axId val="59295814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92960320"/>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7E1697-649A-4ABA-91CF-96ECE51C1C55}"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es-ES"/>
        </a:p>
      </dgm:t>
    </dgm:pt>
    <dgm:pt modelId="{25FC7672-8CAF-414F-99AB-68D7AFC2ED55}">
      <dgm:prSet phldrT="[Texto]" custT="1"/>
      <dgm:spPr/>
      <dgm:t>
        <a:bodyPr/>
        <a:lstStyle/>
        <a:p>
          <a:r>
            <a:rPr lang="es-ES" sz="1700" b="1" dirty="0"/>
            <a:t>Total: </a:t>
          </a:r>
        </a:p>
        <a:p>
          <a:r>
            <a:rPr lang="es-ES" sz="1700" b="1" dirty="0"/>
            <a:t>566</a:t>
          </a:r>
        </a:p>
      </dgm:t>
    </dgm:pt>
    <dgm:pt modelId="{E086F650-81AA-4CEE-B0A2-28537582F10A}" type="parTrans" cxnId="{CBC4CD07-9CA9-497E-A30D-C5EDD222CAF3}">
      <dgm:prSet/>
      <dgm:spPr/>
      <dgm:t>
        <a:bodyPr/>
        <a:lstStyle/>
        <a:p>
          <a:endParaRPr lang="es-ES"/>
        </a:p>
      </dgm:t>
    </dgm:pt>
    <dgm:pt modelId="{351D39AE-4B13-421D-B03F-7AFDDE6801B1}" type="sibTrans" cxnId="{CBC4CD07-9CA9-497E-A30D-C5EDD222CAF3}">
      <dgm:prSet/>
      <dgm:spPr/>
      <dgm:t>
        <a:bodyPr/>
        <a:lstStyle/>
        <a:p>
          <a:endParaRPr lang="es-ES"/>
        </a:p>
      </dgm:t>
    </dgm:pt>
    <dgm:pt modelId="{1C38D0F5-8D33-4CC6-8745-21FE49EEF56E}">
      <dgm:prSet phldrT="[Texto]" custT="1"/>
      <dgm:spPr/>
      <dgm:t>
        <a:bodyPr/>
        <a:lstStyle/>
        <a:p>
          <a:r>
            <a:rPr lang="es-ES" sz="1700" dirty="0"/>
            <a:t>Sociedades 100% FRISCO:</a:t>
          </a:r>
        </a:p>
        <a:p>
          <a:r>
            <a:rPr lang="es-ES" sz="1700" dirty="0"/>
            <a:t>367</a:t>
          </a:r>
        </a:p>
      </dgm:t>
    </dgm:pt>
    <dgm:pt modelId="{CD63E119-A6B2-4380-952F-88D97802933D}" type="parTrans" cxnId="{A03D41A8-C632-4082-B11B-618D3291F298}">
      <dgm:prSet/>
      <dgm:spPr/>
      <dgm:t>
        <a:bodyPr/>
        <a:lstStyle/>
        <a:p>
          <a:endParaRPr lang="es-ES"/>
        </a:p>
      </dgm:t>
    </dgm:pt>
    <dgm:pt modelId="{F232F662-8830-4FE3-85FC-CAFBA60EE445}" type="sibTrans" cxnId="{A03D41A8-C632-4082-B11B-618D3291F298}">
      <dgm:prSet/>
      <dgm:spPr/>
      <dgm:t>
        <a:bodyPr/>
        <a:lstStyle/>
        <a:p>
          <a:endParaRPr lang="es-ES"/>
        </a:p>
      </dgm:t>
    </dgm:pt>
    <dgm:pt modelId="{965704B4-B5D3-4114-B8E3-988A345E0965}">
      <dgm:prSet phldrT="[Texto]"/>
      <dgm:spPr/>
      <dgm:t>
        <a:bodyPr/>
        <a:lstStyle/>
        <a:p>
          <a:r>
            <a:rPr lang="es-ES" dirty="0"/>
            <a:t>En proceso:</a:t>
          </a:r>
        </a:p>
        <a:p>
          <a:r>
            <a:rPr lang="es-ES" dirty="0"/>
            <a:t>360</a:t>
          </a:r>
        </a:p>
      </dgm:t>
    </dgm:pt>
    <dgm:pt modelId="{B12722E5-63C1-4249-84E4-D5EA1617A918}" type="parTrans" cxnId="{EAC94FF7-691A-4388-8099-2F42D801D0EC}">
      <dgm:prSet/>
      <dgm:spPr/>
      <dgm:t>
        <a:bodyPr/>
        <a:lstStyle/>
        <a:p>
          <a:endParaRPr lang="es-ES"/>
        </a:p>
      </dgm:t>
    </dgm:pt>
    <dgm:pt modelId="{D85C1D5C-8FCB-4849-B0FD-465F28CAA82B}" type="sibTrans" cxnId="{EAC94FF7-691A-4388-8099-2F42D801D0EC}">
      <dgm:prSet/>
      <dgm:spPr/>
      <dgm:t>
        <a:bodyPr/>
        <a:lstStyle/>
        <a:p>
          <a:endParaRPr lang="es-ES"/>
        </a:p>
      </dgm:t>
    </dgm:pt>
    <dgm:pt modelId="{60D229D4-3D95-4C41-A2D0-1CF9EB276654}">
      <dgm:prSet phldrT="[Texto]"/>
      <dgm:spPr/>
      <dgm:t>
        <a:bodyPr/>
        <a:lstStyle/>
        <a:p>
          <a:r>
            <a:rPr lang="es-ES" dirty="0"/>
            <a:t>En proceso: </a:t>
          </a:r>
        </a:p>
        <a:p>
          <a:r>
            <a:rPr lang="es-ES" dirty="0"/>
            <a:t>147</a:t>
          </a:r>
        </a:p>
      </dgm:t>
    </dgm:pt>
    <dgm:pt modelId="{CD45EF6A-7861-4F7E-8EB1-B86491474913}" type="parTrans" cxnId="{EA438CBD-EAAB-4FCC-9213-CB77FFC379DD}">
      <dgm:prSet/>
      <dgm:spPr/>
      <dgm:t>
        <a:bodyPr/>
        <a:lstStyle/>
        <a:p>
          <a:endParaRPr lang="es-ES"/>
        </a:p>
      </dgm:t>
    </dgm:pt>
    <dgm:pt modelId="{E9DC9E1F-979E-4633-93F2-B8E370532A2B}" type="sibTrans" cxnId="{EA438CBD-EAAB-4FCC-9213-CB77FFC379DD}">
      <dgm:prSet/>
      <dgm:spPr/>
      <dgm:t>
        <a:bodyPr/>
        <a:lstStyle/>
        <a:p>
          <a:endParaRPr lang="es-ES"/>
        </a:p>
      </dgm:t>
    </dgm:pt>
    <dgm:pt modelId="{391C8658-2B92-4055-AF42-D4434DEA7CCB}">
      <dgm:prSet phldrT="[Texto]"/>
      <dgm:spPr/>
      <dgm:t>
        <a:bodyPr/>
        <a:lstStyle/>
        <a:p>
          <a:r>
            <a:rPr lang="es-ES" dirty="0"/>
            <a:t>Extinción de dominio:</a:t>
          </a:r>
        </a:p>
        <a:p>
          <a:r>
            <a:rPr lang="es-ES" dirty="0"/>
            <a:t>13</a:t>
          </a:r>
        </a:p>
      </dgm:t>
    </dgm:pt>
    <dgm:pt modelId="{17DEE21E-4A20-41D2-8EBC-2B392F1B8B07}" type="parTrans" cxnId="{75E547C0-CBDC-47FD-9A8D-F4F182E20352}">
      <dgm:prSet/>
      <dgm:spPr/>
      <dgm:t>
        <a:bodyPr/>
        <a:lstStyle/>
        <a:p>
          <a:endParaRPr lang="es-ES"/>
        </a:p>
      </dgm:t>
    </dgm:pt>
    <dgm:pt modelId="{A3F1F902-AE59-4B1A-A6DA-B47B36EA72F7}" type="sibTrans" cxnId="{75E547C0-CBDC-47FD-9A8D-F4F182E20352}">
      <dgm:prSet/>
      <dgm:spPr/>
      <dgm:t>
        <a:bodyPr/>
        <a:lstStyle/>
        <a:p>
          <a:endParaRPr lang="es-ES"/>
        </a:p>
      </dgm:t>
    </dgm:pt>
    <dgm:pt modelId="{3FF2C7D2-FA1C-44BB-B95B-07E12B271683}">
      <dgm:prSet phldrT="[Texto]" custT="1"/>
      <dgm:spPr/>
      <dgm:t>
        <a:bodyPr/>
        <a:lstStyle/>
        <a:p>
          <a:pPr>
            <a:lnSpc>
              <a:spcPct val="100000"/>
            </a:lnSpc>
          </a:pPr>
          <a:r>
            <a:rPr lang="es-ES" sz="1700" dirty="0"/>
            <a:t>Sociedades con participación menor al 100%: 39                          </a:t>
          </a:r>
        </a:p>
      </dgm:t>
    </dgm:pt>
    <dgm:pt modelId="{03C78A32-F30F-40E8-A8BE-C34EEABE95CE}" type="parTrans" cxnId="{4CA5767F-CBF4-4FD5-8DFC-1DDE99292461}">
      <dgm:prSet/>
      <dgm:spPr/>
      <dgm:t>
        <a:bodyPr/>
        <a:lstStyle/>
        <a:p>
          <a:endParaRPr lang="es-ES"/>
        </a:p>
      </dgm:t>
    </dgm:pt>
    <dgm:pt modelId="{96B9B828-B2A4-4F1D-8F4D-836C3B8DBEDC}" type="sibTrans" cxnId="{4CA5767F-CBF4-4FD5-8DFC-1DDE99292461}">
      <dgm:prSet/>
      <dgm:spPr/>
      <dgm:t>
        <a:bodyPr/>
        <a:lstStyle/>
        <a:p>
          <a:endParaRPr lang="es-ES"/>
        </a:p>
      </dgm:t>
    </dgm:pt>
    <dgm:pt modelId="{BE82A2BB-5EFA-4ED2-8DFF-FB1005F55FE3}">
      <dgm:prSet phldrT="[Texto]"/>
      <dgm:spPr/>
      <dgm:t>
        <a:bodyPr/>
        <a:lstStyle/>
        <a:p>
          <a:r>
            <a:rPr lang="es-ES" dirty="0"/>
            <a:t>En proceso: </a:t>
          </a:r>
        </a:p>
        <a:p>
          <a:r>
            <a:rPr lang="es-ES" dirty="0"/>
            <a:t>30</a:t>
          </a:r>
        </a:p>
      </dgm:t>
    </dgm:pt>
    <dgm:pt modelId="{E5F0A456-C0BF-45B1-AE0F-A4709B1713CF}" type="parTrans" cxnId="{608E8FB7-AEDF-4F64-9D01-E2CFD44ED81C}">
      <dgm:prSet/>
      <dgm:spPr/>
      <dgm:t>
        <a:bodyPr/>
        <a:lstStyle/>
        <a:p>
          <a:endParaRPr lang="es-ES"/>
        </a:p>
      </dgm:t>
    </dgm:pt>
    <dgm:pt modelId="{6184ED0B-7FC2-423A-AC4F-3D29EFABFA48}" type="sibTrans" cxnId="{608E8FB7-AEDF-4F64-9D01-E2CFD44ED81C}">
      <dgm:prSet/>
      <dgm:spPr/>
      <dgm:t>
        <a:bodyPr/>
        <a:lstStyle/>
        <a:p>
          <a:endParaRPr lang="es-ES"/>
        </a:p>
      </dgm:t>
    </dgm:pt>
    <dgm:pt modelId="{B5708150-0719-4E26-BE8C-480F0AA2B5A4}">
      <dgm:prSet phldrT="[Texto]"/>
      <dgm:spPr/>
      <dgm:t>
        <a:bodyPr/>
        <a:lstStyle/>
        <a:p>
          <a:r>
            <a:rPr lang="es-ES" dirty="0"/>
            <a:t>Extinción de dominio:</a:t>
          </a:r>
        </a:p>
        <a:p>
          <a:r>
            <a:rPr lang="es-ES" dirty="0"/>
            <a:t>9</a:t>
          </a:r>
        </a:p>
      </dgm:t>
    </dgm:pt>
    <dgm:pt modelId="{DA319BC0-9A10-417B-9576-992C7D1996B8}" type="parTrans" cxnId="{84F92798-2085-4C92-BE5B-48AE45C88AD6}">
      <dgm:prSet/>
      <dgm:spPr/>
      <dgm:t>
        <a:bodyPr/>
        <a:lstStyle/>
        <a:p>
          <a:endParaRPr lang="es-ES"/>
        </a:p>
      </dgm:t>
    </dgm:pt>
    <dgm:pt modelId="{BB6D8659-E516-4420-BB33-2D61EBB6BCBC}" type="sibTrans" cxnId="{84F92798-2085-4C92-BE5B-48AE45C88AD6}">
      <dgm:prSet/>
      <dgm:spPr/>
      <dgm:t>
        <a:bodyPr/>
        <a:lstStyle/>
        <a:p>
          <a:endParaRPr lang="es-ES"/>
        </a:p>
      </dgm:t>
    </dgm:pt>
    <dgm:pt modelId="{C6A65119-22EE-430B-99B4-FB78BD7B4828}">
      <dgm:prSet phldrT="[Texto]"/>
      <dgm:spPr/>
      <dgm:t>
        <a:bodyPr/>
        <a:lstStyle/>
        <a:p>
          <a:r>
            <a:rPr lang="es-ES" dirty="0"/>
            <a:t>Extinción de dominio:</a:t>
          </a:r>
        </a:p>
        <a:p>
          <a:r>
            <a:rPr lang="es-ES" dirty="0"/>
            <a:t>7</a:t>
          </a:r>
        </a:p>
      </dgm:t>
    </dgm:pt>
    <dgm:pt modelId="{4B7EA103-89E0-4C9E-B2BE-BD336F2C6C64}" type="parTrans" cxnId="{0823653A-BA4C-4F87-A354-965B758A80C2}">
      <dgm:prSet/>
      <dgm:spPr/>
      <dgm:t>
        <a:bodyPr/>
        <a:lstStyle/>
        <a:p>
          <a:endParaRPr lang="es-ES"/>
        </a:p>
      </dgm:t>
    </dgm:pt>
    <dgm:pt modelId="{398923D6-038A-4F38-9D23-54D98F5BC66F}" type="sibTrans" cxnId="{0823653A-BA4C-4F87-A354-965B758A80C2}">
      <dgm:prSet/>
      <dgm:spPr/>
      <dgm:t>
        <a:bodyPr/>
        <a:lstStyle/>
        <a:p>
          <a:endParaRPr lang="es-ES"/>
        </a:p>
      </dgm:t>
    </dgm:pt>
    <dgm:pt modelId="{7743D839-8B0E-4717-B680-6A3D53906D05}">
      <dgm:prSet phldrT="[Texto]" custT="1"/>
      <dgm:spPr/>
      <dgm:t>
        <a:bodyPr/>
        <a:lstStyle/>
        <a:p>
          <a:r>
            <a:rPr lang="es-ES" sz="1700" dirty="0"/>
            <a:t>Establecimientos de comercio:</a:t>
          </a:r>
        </a:p>
        <a:p>
          <a:r>
            <a:rPr lang="es-ES" sz="1700" dirty="0"/>
            <a:t>160</a:t>
          </a:r>
        </a:p>
      </dgm:t>
    </dgm:pt>
    <dgm:pt modelId="{167A252D-5F64-4B66-B556-0D5CF16175F9}" type="sibTrans" cxnId="{34633A24-DD55-488C-89F0-8F015412F6C8}">
      <dgm:prSet/>
      <dgm:spPr/>
      <dgm:t>
        <a:bodyPr/>
        <a:lstStyle/>
        <a:p>
          <a:endParaRPr lang="es-ES"/>
        </a:p>
      </dgm:t>
    </dgm:pt>
    <dgm:pt modelId="{6C746CD3-542E-4774-8104-177AD555E653}" type="parTrans" cxnId="{34633A24-DD55-488C-89F0-8F015412F6C8}">
      <dgm:prSet/>
      <dgm:spPr/>
      <dgm:t>
        <a:bodyPr/>
        <a:lstStyle/>
        <a:p>
          <a:endParaRPr lang="es-ES"/>
        </a:p>
      </dgm:t>
    </dgm:pt>
    <dgm:pt modelId="{16074E3E-E808-4050-A099-70B562EBD0D3}" type="pres">
      <dgm:prSet presAssocID="{B37E1697-649A-4ABA-91CF-96ECE51C1C55}" presName="hierChild1" presStyleCnt="0">
        <dgm:presLayoutVars>
          <dgm:orgChart val="1"/>
          <dgm:chPref val="1"/>
          <dgm:dir/>
          <dgm:animOne val="branch"/>
          <dgm:animLvl val="lvl"/>
          <dgm:resizeHandles/>
        </dgm:presLayoutVars>
      </dgm:prSet>
      <dgm:spPr/>
    </dgm:pt>
    <dgm:pt modelId="{ECAA2890-D8C9-4113-A386-7B62087658C6}" type="pres">
      <dgm:prSet presAssocID="{25FC7672-8CAF-414F-99AB-68D7AFC2ED55}" presName="hierRoot1" presStyleCnt="0">
        <dgm:presLayoutVars>
          <dgm:hierBranch val="init"/>
        </dgm:presLayoutVars>
      </dgm:prSet>
      <dgm:spPr/>
    </dgm:pt>
    <dgm:pt modelId="{6003B595-D676-4619-8E50-0E5CC2C761FD}" type="pres">
      <dgm:prSet presAssocID="{25FC7672-8CAF-414F-99AB-68D7AFC2ED55}" presName="rootComposite1" presStyleCnt="0"/>
      <dgm:spPr/>
    </dgm:pt>
    <dgm:pt modelId="{C4F0A7EB-3B98-47BA-BEE1-B2E92F724923}" type="pres">
      <dgm:prSet presAssocID="{25FC7672-8CAF-414F-99AB-68D7AFC2ED55}" presName="rootText1" presStyleLbl="node0" presStyleIdx="0" presStyleCnt="1">
        <dgm:presLayoutVars>
          <dgm:chPref val="3"/>
        </dgm:presLayoutVars>
      </dgm:prSet>
      <dgm:spPr/>
    </dgm:pt>
    <dgm:pt modelId="{3B0A888F-89EB-4ABC-83FF-FB2D6AF0966A}" type="pres">
      <dgm:prSet presAssocID="{25FC7672-8CAF-414F-99AB-68D7AFC2ED55}" presName="rootConnector1" presStyleLbl="node1" presStyleIdx="0" presStyleCnt="0"/>
      <dgm:spPr/>
    </dgm:pt>
    <dgm:pt modelId="{D7CD01F4-1714-46BB-97FF-3FE38567228B}" type="pres">
      <dgm:prSet presAssocID="{25FC7672-8CAF-414F-99AB-68D7AFC2ED55}" presName="hierChild2" presStyleCnt="0"/>
      <dgm:spPr/>
    </dgm:pt>
    <dgm:pt modelId="{840DB048-5EE9-476B-86F6-951E6EA8F3BE}" type="pres">
      <dgm:prSet presAssocID="{CD63E119-A6B2-4380-952F-88D97802933D}" presName="Name37" presStyleLbl="parChTrans1D2" presStyleIdx="0" presStyleCnt="3"/>
      <dgm:spPr/>
    </dgm:pt>
    <dgm:pt modelId="{0E63D8BC-567D-4A22-8FC9-60CF369FB7C2}" type="pres">
      <dgm:prSet presAssocID="{1C38D0F5-8D33-4CC6-8745-21FE49EEF56E}" presName="hierRoot2" presStyleCnt="0">
        <dgm:presLayoutVars>
          <dgm:hierBranch val="init"/>
        </dgm:presLayoutVars>
      </dgm:prSet>
      <dgm:spPr/>
    </dgm:pt>
    <dgm:pt modelId="{874B23F0-9C36-4B26-9277-D3A88FC7B4AE}" type="pres">
      <dgm:prSet presAssocID="{1C38D0F5-8D33-4CC6-8745-21FE49EEF56E}" presName="rootComposite" presStyleCnt="0"/>
      <dgm:spPr/>
    </dgm:pt>
    <dgm:pt modelId="{37AB9068-2B11-4929-B2A2-7D08A1DE7FFA}" type="pres">
      <dgm:prSet presAssocID="{1C38D0F5-8D33-4CC6-8745-21FE49EEF56E}" presName="rootText" presStyleLbl="node2" presStyleIdx="0" presStyleCnt="3">
        <dgm:presLayoutVars>
          <dgm:chPref val="3"/>
        </dgm:presLayoutVars>
      </dgm:prSet>
      <dgm:spPr/>
    </dgm:pt>
    <dgm:pt modelId="{A570AFA6-9324-4199-A56E-570CD4541376}" type="pres">
      <dgm:prSet presAssocID="{1C38D0F5-8D33-4CC6-8745-21FE49EEF56E}" presName="rootConnector" presStyleLbl="node2" presStyleIdx="0" presStyleCnt="3"/>
      <dgm:spPr/>
    </dgm:pt>
    <dgm:pt modelId="{613B3E48-EF4E-4568-837E-84632A31C7D1}" type="pres">
      <dgm:prSet presAssocID="{1C38D0F5-8D33-4CC6-8745-21FE49EEF56E}" presName="hierChild4" presStyleCnt="0"/>
      <dgm:spPr/>
    </dgm:pt>
    <dgm:pt modelId="{E9E82F8F-0F7C-482A-BB60-68D56A3C7E42}" type="pres">
      <dgm:prSet presAssocID="{B12722E5-63C1-4249-84E4-D5EA1617A918}" presName="Name37" presStyleLbl="parChTrans1D3" presStyleIdx="0" presStyleCnt="6"/>
      <dgm:spPr/>
    </dgm:pt>
    <dgm:pt modelId="{0380E328-58D3-423B-AA4A-B0A57C8E5DA3}" type="pres">
      <dgm:prSet presAssocID="{965704B4-B5D3-4114-B8E3-988A345E0965}" presName="hierRoot2" presStyleCnt="0">
        <dgm:presLayoutVars>
          <dgm:hierBranch val="init"/>
        </dgm:presLayoutVars>
      </dgm:prSet>
      <dgm:spPr/>
    </dgm:pt>
    <dgm:pt modelId="{74AC18E3-4734-45A6-A032-FE7F982945C1}" type="pres">
      <dgm:prSet presAssocID="{965704B4-B5D3-4114-B8E3-988A345E0965}" presName="rootComposite" presStyleCnt="0"/>
      <dgm:spPr/>
    </dgm:pt>
    <dgm:pt modelId="{4006975D-7EB9-475F-B6E8-D7B17E281A7D}" type="pres">
      <dgm:prSet presAssocID="{965704B4-B5D3-4114-B8E3-988A345E0965}" presName="rootText" presStyleLbl="node3" presStyleIdx="0" presStyleCnt="6">
        <dgm:presLayoutVars>
          <dgm:chPref val="3"/>
        </dgm:presLayoutVars>
      </dgm:prSet>
      <dgm:spPr/>
    </dgm:pt>
    <dgm:pt modelId="{7001DE5F-0CA5-48D3-B9B8-2DF97A6CD4DD}" type="pres">
      <dgm:prSet presAssocID="{965704B4-B5D3-4114-B8E3-988A345E0965}" presName="rootConnector" presStyleLbl="node3" presStyleIdx="0" presStyleCnt="6"/>
      <dgm:spPr/>
    </dgm:pt>
    <dgm:pt modelId="{9FE20823-8F01-438D-A7ED-1C17D80C6717}" type="pres">
      <dgm:prSet presAssocID="{965704B4-B5D3-4114-B8E3-988A345E0965}" presName="hierChild4" presStyleCnt="0"/>
      <dgm:spPr/>
    </dgm:pt>
    <dgm:pt modelId="{C1FDF14B-8E0A-4A8C-B064-4C90D1D7549A}" type="pres">
      <dgm:prSet presAssocID="{965704B4-B5D3-4114-B8E3-988A345E0965}" presName="hierChild5" presStyleCnt="0"/>
      <dgm:spPr/>
    </dgm:pt>
    <dgm:pt modelId="{CB28362E-C63B-4705-A9FF-D4F6DE019092}" type="pres">
      <dgm:prSet presAssocID="{4B7EA103-89E0-4C9E-B2BE-BD336F2C6C64}" presName="Name37" presStyleLbl="parChTrans1D3" presStyleIdx="1" presStyleCnt="6"/>
      <dgm:spPr/>
    </dgm:pt>
    <dgm:pt modelId="{2FE32D57-96A9-412E-8840-271A38892496}" type="pres">
      <dgm:prSet presAssocID="{C6A65119-22EE-430B-99B4-FB78BD7B4828}" presName="hierRoot2" presStyleCnt="0">
        <dgm:presLayoutVars>
          <dgm:hierBranch val="init"/>
        </dgm:presLayoutVars>
      </dgm:prSet>
      <dgm:spPr/>
    </dgm:pt>
    <dgm:pt modelId="{F37E3C5F-EC11-4987-8798-B036F323BF6C}" type="pres">
      <dgm:prSet presAssocID="{C6A65119-22EE-430B-99B4-FB78BD7B4828}" presName="rootComposite" presStyleCnt="0"/>
      <dgm:spPr/>
    </dgm:pt>
    <dgm:pt modelId="{9EE5DC33-332D-4FA6-B8AD-3C25628EC74E}" type="pres">
      <dgm:prSet presAssocID="{C6A65119-22EE-430B-99B4-FB78BD7B4828}" presName="rootText" presStyleLbl="node3" presStyleIdx="1" presStyleCnt="6">
        <dgm:presLayoutVars>
          <dgm:chPref val="3"/>
        </dgm:presLayoutVars>
      </dgm:prSet>
      <dgm:spPr/>
    </dgm:pt>
    <dgm:pt modelId="{6C0BE71E-E455-4430-ACC0-5652030B2037}" type="pres">
      <dgm:prSet presAssocID="{C6A65119-22EE-430B-99B4-FB78BD7B4828}" presName="rootConnector" presStyleLbl="node3" presStyleIdx="1" presStyleCnt="6"/>
      <dgm:spPr/>
    </dgm:pt>
    <dgm:pt modelId="{4490BEE6-B595-4BB9-AE7B-CB4FAC0E1FF5}" type="pres">
      <dgm:prSet presAssocID="{C6A65119-22EE-430B-99B4-FB78BD7B4828}" presName="hierChild4" presStyleCnt="0"/>
      <dgm:spPr/>
    </dgm:pt>
    <dgm:pt modelId="{FB110085-F811-4E43-B30F-88ADBC7A7A20}" type="pres">
      <dgm:prSet presAssocID="{C6A65119-22EE-430B-99B4-FB78BD7B4828}" presName="hierChild5" presStyleCnt="0"/>
      <dgm:spPr/>
    </dgm:pt>
    <dgm:pt modelId="{CA32BB6A-EB80-41DD-B4D1-7F26A536E8DD}" type="pres">
      <dgm:prSet presAssocID="{1C38D0F5-8D33-4CC6-8745-21FE49EEF56E}" presName="hierChild5" presStyleCnt="0"/>
      <dgm:spPr/>
    </dgm:pt>
    <dgm:pt modelId="{5C16BFB8-F0ED-4C65-BFA7-3BF2CB8BE3FB}" type="pres">
      <dgm:prSet presAssocID="{6C746CD3-542E-4774-8104-177AD555E653}" presName="Name37" presStyleLbl="parChTrans1D2" presStyleIdx="1" presStyleCnt="3"/>
      <dgm:spPr/>
    </dgm:pt>
    <dgm:pt modelId="{E6509853-B9BC-404F-BC7D-5C8FBFAEEDEE}" type="pres">
      <dgm:prSet presAssocID="{7743D839-8B0E-4717-B680-6A3D53906D05}" presName="hierRoot2" presStyleCnt="0">
        <dgm:presLayoutVars>
          <dgm:hierBranch val="init"/>
        </dgm:presLayoutVars>
      </dgm:prSet>
      <dgm:spPr/>
    </dgm:pt>
    <dgm:pt modelId="{6E6B8B9C-013E-4B10-AC73-3ABECB7CB184}" type="pres">
      <dgm:prSet presAssocID="{7743D839-8B0E-4717-B680-6A3D53906D05}" presName="rootComposite" presStyleCnt="0"/>
      <dgm:spPr/>
    </dgm:pt>
    <dgm:pt modelId="{10F38F54-5A02-49E6-8794-964D3448E6BF}" type="pres">
      <dgm:prSet presAssocID="{7743D839-8B0E-4717-B680-6A3D53906D05}" presName="rootText" presStyleLbl="node2" presStyleIdx="1" presStyleCnt="3">
        <dgm:presLayoutVars>
          <dgm:chPref val="3"/>
        </dgm:presLayoutVars>
      </dgm:prSet>
      <dgm:spPr/>
    </dgm:pt>
    <dgm:pt modelId="{D6B83C39-10C1-4A0D-93B3-BD0351F5DAED}" type="pres">
      <dgm:prSet presAssocID="{7743D839-8B0E-4717-B680-6A3D53906D05}" presName="rootConnector" presStyleLbl="node2" presStyleIdx="1" presStyleCnt="3"/>
      <dgm:spPr/>
    </dgm:pt>
    <dgm:pt modelId="{CCAE929A-94F9-4808-82CD-70FCE83CFA65}" type="pres">
      <dgm:prSet presAssocID="{7743D839-8B0E-4717-B680-6A3D53906D05}" presName="hierChild4" presStyleCnt="0"/>
      <dgm:spPr/>
    </dgm:pt>
    <dgm:pt modelId="{1E9F60BF-8541-4E0F-BE38-0707C1AA79CE}" type="pres">
      <dgm:prSet presAssocID="{CD45EF6A-7861-4F7E-8EB1-B86491474913}" presName="Name37" presStyleLbl="parChTrans1D3" presStyleIdx="2" presStyleCnt="6"/>
      <dgm:spPr/>
    </dgm:pt>
    <dgm:pt modelId="{1EE99810-22A8-4970-9F9D-71B4EF48F626}" type="pres">
      <dgm:prSet presAssocID="{60D229D4-3D95-4C41-A2D0-1CF9EB276654}" presName="hierRoot2" presStyleCnt="0">
        <dgm:presLayoutVars>
          <dgm:hierBranch val="init"/>
        </dgm:presLayoutVars>
      </dgm:prSet>
      <dgm:spPr/>
    </dgm:pt>
    <dgm:pt modelId="{8A841640-1D3B-4ACC-9226-FA1AAC987D25}" type="pres">
      <dgm:prSet presAssocID="{60D229D4-3D95-4C41-A2D0-1CF9EB276654}" presName="rootComposite" presStyleCnt="0"/>
      <dgm:spPr/>
    </dgm:pt>
    <dgm:pt modelId="{17E7BF49-2732-45A4-B76E-CF3E6FA86421}" type="pres">
      <dgm:prSet presAssocID="{60D229D4-3D95-4C41-A2D0-1CF9EB276654}" presName="rootText" presStyleLbl="node3" presStyleIdx="2" presStyleCnt="6">
        <dgm:presLayoutVars>
          <dgm:chPref val="3"/>
        </dgm:presLayoutVars>
      </dgm:prSet>
      <dgm:spPr/>
    </dgm:pt>
    <dgm:pt modelId="{C7688E5F-6A59-4723-AD2C-01AAB9C6827A}" type="pres">
      <dgm:prSet presAssocID="{60D229D4-3D95-4C41-A2D0-1CF9EB276654}" presName="rootConnector" presStyleLbl="node3" presStyleIdx="2" presStyleCnt="6"/>
      <dgm:spPr/>
    </dgm:pt>
    <dgm:pt modelId="{24E97C85-B493-4AA2-BAA7-9E0EFB7D1C93}" type="pres">
      <dgm:prSet presAssocID="{60D229D4-3D95-4C41-A2D0-1CF9EB276654}" presName="hierChild4" presStyleCnt="0"/>
      <dgm:spPr/>
    </dgm:pt>
    <dgm:pt modelId="{1F3880B8-9334-4DFD-9332-B1AE9258018F}" type="pres">
      <dgm:prSet presAssocID="{60D229D4-3D95-4C41-A2D0-1CF9EB276654}" presName="hierChild5" presStyleCnt="0"/>
      <dgm:spPr/>
    </dgm:pt>
    <dgm:pt modelId="{F1411978-E7AA-4BDD-AEF2-0CF6BE1436CE}" type="pres">
      <dgm:prSet presAssocID="{17DEE21E-4A20-41D2-8EBC-2B392F1B8B07}" presName="Name37" presStyleLbl="parChTrans1D3" presStyleIdx="3" presStyleCnt="6"/>
      <dgm:spPr/>
    </dgm:pt>
    <dgm:pt modelId="{60AE5F93-D12B-4592-BA7F-2261ECB0016B}" type="pres">
      <dgm:prSet presAssocID="{391C8658-2B92-4055-AF42-D4434DEA7CCB}" presName="hierRoot2" presStyleCnt="0">
        <dgm:presLayoutVars>
          <dgm:hierBranch val="init"/>
        </dgm:presLayoutVars>
      </dgm:prSet>
      <dgm:spPr/>
    </dgm:pt>
    <dgm:pt modelId="{825434EB-0E2C-42FA-A750-AAFF60C38DA9}" type="pres">
      <dgm:prSet presAssocID="{391C8658-2B92-4055-AF42-D4434DEA7CCB}" presName="rootComposite" presStyleCnt="0"/>
      <dgm:spPr/>
    </dgm:pt>
    <dgm:pt modelId="{E05DAADD-36FF-4C0E-94A6-DFFAC8189173}" type="pres">
      <dgm:prSet presAssocID="{391C8658-2B92-4055-AF42-D4434DEA7CCB}" presName="rootText" presStyleLbl="node3" presStyleIdx="3" presStyleCnt="6">
        <dgm:presLayoutVars>
          <dgm:chPref val="3"/>
        </dgm:presLayoutVars>
      </dgm:prSet>
      <dgm:spPr/>
    </dgm:pt>
    <dgm:pt modelId="{7EDAF033-8EF5-4953-AB26-1615EC0F8424}" type="pres">
      <dgm:prSet presAssocID="{391C8658-2B92-4055-AF42-D4434DEA7CCB}" presName="rootConnector" presStyleLbl="node3" presStyleIdx="3" presStyleCnt="6"/>
      <dgm:spPr/>
    </dgm:pt>
    <dgm:pt modelId="{42AF4D2E-F2C2-469F-BD54-1BB5324D7096}" type="pres">
      <dgm:prSet presAssocID="{391C8658-2B92-4055-AF42-D4434DEA7CCB}" presName="hierChild4" presStyleCnt="0"/>
      <dgm:spPr/>
    </dgm:pt>
    <dgm:pt modelId="{A6723B1A-4979-41AA-AB9B-79A6720C87A0}" type="pres">
      <dgm:prSet presAssocID="{391C8658-2B92-4055-AF42-D4434DEA7CCB}" presName="hierChild5" presStyleCnt="0"/>
      <dgm:spPr/>
    </dgm:pt>
    <dgm:pt modelId="{93F22A41-49BE-4965-8DA1-CEA3B7E69134}" type="pres">
      <dgm:prSet presAssocID="{7743D839-8B0E-4717-B680-6A3D53906D05}" presName="hierChild5" presStyleCnt="0"/>
      <dgm:spPr/>
    </dgm:pt>
    <dgm:pt modelId="{29E614F5-19C0-4143-B911-3196654B742D}" type="pres">
      <dgm:prSet presAssocID="{03C78A32-F30F-40E8-A8BE-C34EEABE95CE}" presName="Name37" presStyleLbl="parChTrans1D2" presStyleIdx="2" presStyleCnt="3"/>
      <dgm:spPr/>
    </dgm:pt>
    <dgm:pt modelId="{0C064DD1-9118-42FE-A59E-5E855ED41183}" type="pres">
      <dgm:prSet presAssocID="{3FF2C7D2-FA1C-44BB-B95B-07E12B271683}" presName="hierRoot2" presStyleCnt="0">
        <dgm:presLayoutVars>
          <dgm:hierBranch val="init"/>
        </dgm:presLayoutVars>
      </dgm:prSet>
      <dgm:spPr/>
    </dgm:pt>
    <dgm:pt modelId="{0C8B133C-5717-43E2-89AE-F974B42E3483}" type="pres">
      <dgm:prSet presAssocID="{3FF2C7D2-FA1C-44BB-B95B-07E12B271683}" presName="rootComposite" presStyleCnt="0"/>
      <dgm:spPr/>
    </dgm:pt>
    <dgm:pt modelId="{0D572222-C7F2-4519-8DCB-FBACA48DC8BB}" type="pres">
      <dgm:prSet presAssocID="{3FF2C7D2-FA1C-44BB-B95B-07E12B271683}" presName="rootText" presStyleLbl="node2" presStyleIdx="2" presStyleCnt="3" custScaleX="112282">
        <dgm:presLayoutVars>
          <dgm:chPref val="3"/>
        </dgm:presLayoutVars>
      </dgm:prSet>
      <dgm:spPr/>
    </dgm:pt>
    <dgm:pt modelId="{3A5A8733-5373-44BC-9B7C-23B37076A9D5}" type="pres">
      <dgm:prSet presAssocID="{3FF2C7D2-FA1C-44BB-B95B-07E12B271683}" presName="rootConnector" presStyleLbl="node2" presStyleIdx="2" presStyleCnt="3"/>
      <dgm:spPr/>
    </dgm:pt>
    <dgm:pt modelId="{8F531839-D161-4936-AF95-60965AB9BD31}" type="pres">
      <dgm:prSet presAssocID="{3FF2C7D2-FA1C-44BB-B95B-07E12B271683}" presName="hierChild4" presStyleCnt="0"/>
      <dgm:spPr/>
    </dgm:pt>
    <dgm:pt modelId="{12F996D6-8AA6-4E89-9F5D-20E336BD2148}" type="pres">
      <dgm:prSet presAssocID="{E5F0A456-C0BF-45B1-AE0F-A4709B1713CF}" presName="Name37" presStyleLbl="parChTrans1D3" presStyleIdx="4" presStyleCnt="6"/>
      <dgm:spPr/>
    </dgm:pt>
    <dgm:pt modelId="{E9E70853-F169-4D24-80B6-C932E65D62AA}" type="pres">
      <dgm:prSet presAssocID="{BE82A2BB-5EFA-4ED2-8DFF-FB1005F55FE3}" presName="hierRoot2" presStyleCnt="0">
        <dgm:presLayoutVars>
          <dgm:hierBranch val="init"/>
        </dgm:presLayoutVars>
      </dgm:prSet>
      <dgm:spPr/>
    </dgm:pt>
    <dgm:pt modelId="{0636F74A-55A0-4591-8E63-D0EBBCBB1EF4}" type="pres">
      <dgm:prSet presAssocID="{BE82A2BB-5EFA-4ED2-8DFF-FB1005F55FE3}" presName="rootComposite" presStyleCnt="0"/>
      <dgm:spPr/>
    </dgm:pt>
    <dgm:pt modelId="{60ED4405-4B33-424F-BDD0-904176FD341A}" type="pres">
      <dgm:prSet presAssocID="{BE82A2BB-5EFA-4ED2-8DFF-FB1005F55FE3}" presName="rootText" presStyleLbl="node3" presStyleIdx="4" presStyleCnt="6">
        <dgm:presLayoutVars>
          <dgm:chPref val="3"/>
        </dgm:presLayoutVars>
      </dgm:prSet>
      <dgm:spPr/>
    </dgm:pt>
    <dgm:pt modelId="{013F55CE-C416-4CE5-8099-DC1464CDD2D1}" type="pres">
      <dgm:prSet presAssocID="{BE82A2BB-5EFA-4ED2-8DFF-FB1005F55FE3}" presName="rootConnector" presStyleLbl="node3" presStyleIdx="4" presStyleCnt="6"/>
      <dgm:spPr/>
    </dgm:pt>
    <dgm:pt modelId="{77F98559-38A2-4B71-9C66-BC521C0ADF1E}" type="pres">
      <dgm:prSet presAssocID="{BE82A2BB-5EFA-4ED2-8DFF-FB1005F55FE3}" presName="hierChild4" presStyleCnt="0"/>
      <dgm:spPr/>
    </dgm:pt>
    <dgm:pt modelId="{D8EC310B-A576-459B-B31C-1534B567B9A9}" type="pres">
      <dgm:prSet presAssocID="{BE82A2BB-5EFA-4ED2-8DFF-FB1005F55FE3}" presName="hierChild5" presStyleCnt="0"/>
      <dgm:spPr/>
    </dgm:pt>
    <dgm:pt modelId="{325BD8FD-3CF2-4B16-A651-CEEEE6B92DA0}" type="pres">
      <dgm:prSet presAssocID="{DA319BC0-9A10-417B-9576-992C7D1996B8}" presName="Name37" presStyleLbl="parChTrans1D3" presStyleIdx="5" presStyleCnt="6"/>
      <dgm:spPr/>
    </dgm:pt>
    <dgm:pt modelId="{87619E33-A523-4AC5-9111-A1A366F3E2F4}" type="pres">
      <dgm:prSet presAssocID="{B5708150-0719-4E26-BE8C-480F0AA2B5A4}" presName="hierRoot2" presStyleCnt="0">
        <dgm:presLayoutVars>
          <dgm:hierBranch val="init"/>
        </dgm:presLayoutVars>
      </dgm:prSet>
      <dgm:spPr/>
    </dgm:pt>
    <dgm:pt modelId="{3FA486E3-A042-453D-B2C0-459DB4B22F99}" type="pres">
      <dgm:prSet presAssocID="{B5708150-0719-4E26-BE8C-480F0AA2B5A4}" presName="rootComposite" presStyleCnt="0"/>
      <dgm:spPr/>
    </dgm:pt>
    <dgm:pt modelId="{AA116C44-E2FC-4B45-A4AD-65B798878988}" type="pres">
      <dgm:prSet presAssocID="{B5708150-0719-4E26-BE8C-480F0AA2B5A4}" presName="rootText" presStyleLbl="node3" presStyleIdx="5" presStyleCnt="6">
        <dgm:presLayoutVars>
          <dgm:chPref val="3"/>
        </dgm:presLayoutVars>
      </dgm:prSet>
      <dgm:spPr/>
    </dgm:pt>
    <dgm:pt modelId="{B912D3CF-0E09-44A1-863C-DEE6998F50C9}" type="pres">
      <dgm:prSet presAssocID="{B5708150-0719-4E26-BE8C-480F0AA2B5A4}" presName="rootConnector" presStyleLbl="node3" presStyleIdx="5" presStyleCnt="6"/>
      <dgm:spPr/>
    </dgm:pt>
    <dgm:pt modelId="{7F3D9263-BB2D-489E-B0B5-A682F5322FB6}" type="pres">
      <dgm:prSet presAssocID="{B5708150-0719-4E26-BE8C-480F0AA2B5A4}" presName="hierChild4" presStyleCnt="0"/>
      <dgm:spPr/>
    </dgm:pt>
    <dgm:pt modelId="{8D2049C4-FBBA-447F-ACF6-0DD62F7ECD61}" type="pres">
      <dgm:prSet presAssocID="{B5708150-0719-4E26-BE8C-480F0AA2B5A4}" presName="hierChild5" presStyleCnt="0"/>
      <dgm:spPr/>
    </dgm:pt>
    <dgm:pt modelId="{A3174692-60C5-47E2-B678-0BD3328E318F}" type="pres">
      <dgm:prSet presAssocID="{3FF2C7D2-FA1C-44BB-B95B-07E12B271683}" presName="hierChild5" presStyleCnt="0"/>
      <dgm:spPr/>
    </dgm:pt>
    <dgm:pt modelId="{3C08A7E3-A149-4B41-A5CA-7BDAA46278FC}" type="pres">
      <dgm:prSet presAssocID="{25FC7672-8CAF-414F-99AB-68D7AFC2ED55}" presName="hierChild3" presStyleCnt="0"/>
      <dgm:spPr/>
    </dgm:pt>
  </dgm:ptLst>
  <dgm:cxnLst>
    <dgm:cxn modelId="{CBC4CD07-9CA9-497E-A30D-C5EDD222CAF3}" srcId="{B37E1697-649A-4ABA-91CF-96ECE51C1C55}" destId="{25FC7672-8CAF-414F-99AB-68D7AFC2ED55}" srcOrd="0" destOrd="0" parTransId="{E086F650-81AA-4CEE-B0A2-28537582F10A}" sibTransId="{351D39AE-4B13-421D-B03F-7AFDDE6801B1}"/>
    <dgm:cxn modelId="{2A59E907-4CC7-4B3B-A8A7-C09EFCB3EF07}" type="presOf" srcId="{391C8658-2B92-4055-AF42-D4434DEA7CCB}" destId="{E05DAADD-36FF-4C0E-94A6-DFFAC8189173}" srcOrd="0" destOrd="0" presId="urn:microsoft.com/office/officeart/2005/8/layout/orgChart1"/>
    <dgm:cxn modelId="{4D41FF12-A8A2-4299-AB23-B1E185A5137A}" type="presOf" srcId="{1C38D0F5-8D33-4CC6-8745-21FE49EEF56E}" destId="{A570AFA6-9324-4199-A56E-570CD4541376}" srcOrd="1" destOrd="0" presId="urn:microsoft.com/office/officeart/2005/8/layout/orgChart1"/>
    <dgm:cxn modelId="{852D2716-303D-486B-8BAB-03E2514D5F97}" type="presOf" srcId="{B37E1697-649A-4ABA-91CF-96ECE51C1C55}" destId="{16074E3E-E808-4050-A099-70B562EBD0D3}" srcOrd="0" destOrd="0" presId="urn:microsoft.com/office/officeart/2005/8/layout/orgChart1"/>
    <dgm:cxn modelId="{210BEA20-E09D-431B-A590-08DD3E7B3976}" type="presOf" srcId="{C6A65119-22EE-430B-99B4-FB78BD7B4828}" destId="{9EE5DC33-332D-4FA6-B8AD-3C25628EC74E}" srcOrd="0" destOrd="0" presId="urn:microsoft.com/office/officeart/2005/8/layout/orgChart1"/>
    <dgm:cxn modelId="{34633A24-DD55-488C-89F0-8F015412F6C8}" srcId="{25FC7672-8CAF-414F-99AB-68D7AFC2ED55}" destId="{7743D839-8B0E-4717-B680-6A3D53906D05}" srcOrd="1" destOrd="0" parTransId="{6C746CD3-542E-4774-8104-177AD555E653}" sibTransId="{167A252D-5F64-4B66-B556-0D5CF16175F9}"/>
    <dgm:cxn modelId="{84BF5B36-9E23-454F-A1B9-F80C16938ED8}" type="presOf" srcId="{60D229D4-3D95-4C41-A2D0-1CF9EB276654}" destId="{17E7BF49-2732-45A4-B76E-CF3E6FA86421}" srcOrd="0" destOrd="0" presId="urn:microsoft.com/office/officeart/2005/8/layout/orgChart1"/>
    <dgm:cxn modelId="{0823653A-BA4C-4F87-A354-965B758A80C2}" srcId="{1C38D0F5-8D33-4CC6-8745-21FE49EEF56E}" destId="{C6A65119-22EE-430B-99B4-FB78BD7B4828}" srcOrd="1" destOrd="0" parTransId="{4B7EA103-89E0-4C9E-B2BE-BD336F2C6C64}" sibTransId="{398923D6-038A-4F38-9D23-54D98F5BC66F}"/>
    <dgm:cxn modelId="{FC62055C-E6CF-4D5E-864B-72A6518AA618}" type="presOf" srcId="{CD63E119-A6B2-4380-952F-88D97802933D}" destId="{840DB048-5EE9-476B-86F6-951E6EA8F3BE}" srcOrd="0" destOrd="0" presId="urn:microsoft.com/office/officeart/2005/8/layout/orgChart1"/>
    <dgm:cxn modelId="{417A485F-B434-4B00-BBD4-7AC1EE278DB1}" type="presOf" srcId="{391C8658-2B92-4055-AF42-D4434DEA7CCB}" destId="{7EDAF033-8EF5-4953-AB26-1615EC0F8424}" srcOrd="1" destOrd="0" presId="urn:microsoft.com/office/officeart/2005/8/layout/orgChart1"/>
    <dgm:cxn modelId="{6F1BD768-4654-4026-A67D-30F177B1CD5F}" type="presOf" srcId="{DA319BC0-9A10-417B-9576-992C7D1996B8}" destId="{325BD8FD-3CF2-4B16-A651-CEEEE6B92DA0}" srcOrd="0" destOrd="0" presId="urn:microsoft.com/office/officeart/2005/8/layout/orgChart1"/>
    <dgm:cxn modelId="{3972DD4D-003B-4189-AF92-9EE6C736CF3C}" type="presOf" srcId="{BE82A2BB-5EFA-4ED2-8DFF-FB1005F55FE3}" destId="{013F55CE-C416-4CE5-8099-DC1464CDD2D1}" srcOrd="1" destOrd="0" presId="urn:microsoft.com/office/officeart/2005/8/layout/orgChart1"/>
    <dgm:cxn modelId="{B35CFE72-DE83-4797-9D28-7F2685157A2E}" type="presOf" srcId="{03C78A32-F30F-40E8-A8BE-C34EEABE95CE}" destId="{29E614F5-19C0-4143-B911-3196654B742D}" srcOrd="0" destOrd="0" presId="urn:microsoft.com/office/officeart/2005/8/layout/orgChart1"/>
    <dgm:cxn modelId="{75E35953-6B63-48BF-B9C3-AD6822FA0E07}" type="presOf" srcId="{CD45EF6A-7861-4F7E-8EB1-B86491474913}" destId="{1E9F60BF-8541-4E0F-BE38-0707C1AA79CE}" srcOrd="0" destOrd="0" presId="urn:microsoft.com/office/officeart/2005/8/layout/orgChart1"/>
    <dgm:cxn modelId="{13AC7F73-1A57-4115-87C2-FC18ED018608}" type="presOf" srcId="{6C746CD3-542E-4774-8104-177AD555E653}" destId="{5C16BFB8-F0ED-4C65-BFA7-3BF2CB8BE3FB}" srcOrd="0" destOrd="0" presId="urn:microsoft.com/office/officeart/2005/8/layout/orgChart1"/>
    <dgm:cxn modelId="{019FCB53-5113-4FC5-A59A-297E836AA342}" type="presOf" srcId="{25FC7672-8CAF-414F-99AB-68D7AFC2ED55}" destId="{C4F0A7EB-3B98-47BA-BEE1-B2E92F724923}" srcOrd="0" destOrd="0" presId="urn:microsoft.com/office/officeart/2005/8/layout/orgChart1"/>
    <dgm:cxn modelId="{F2A82775-E509-4F83-B37C-99D2FAE1ED94}" type="presOf" srcId="{E5F0A456-C0BF-45B1-AE0F-A4709B1713CF}" destId="{12F996D6-8AA6-4E89-9F5D-20E336BD2148}" srcOrd="0" destOrd="0" presId="urn:microsoft.com/office/officeart/2005/8/layout/orgChart1"/>
    <dgm:cxn modelId="{B5B69475-F70D-4BD1-90BE-B09286D73EF3}" type="presOf" srcId="{25FC7672-8CAF-414F-99AB-68D7AFC2ED55}" destId="{3B0A888F-89EB-4ABC-83FF-FB2D6AF0966A}" srcOrd="1" destOrd="0" presId="urn:microsoft.com/office/officeart/2005/8/layout/orgChart1"/>
    <dgm:cxn modelId="{30514778-DA87-4DB2-A83D-2AB81535D9E6}" type="presOf" srcId="{7743D839-8B0E-4717-B680-6A3D53906D05}" destId="{D6B83C39-10C1-4A0D-93B3-BD0351F5DAED}" srcOrd="1" destOrd="0" presId="urn:microsoft.com/office/officeart/2005/8/layout/orgChart1"/>
    <dgm:cxn modelId="{4CA5767F-CBF4-4FD5-8DFC-1DDE99292461}" srcId="{25FC7672-8CAF-414F-99AB-68D7AFC2ED55}" destId="{3FF2C7D2-FA1C-44BB-B95B-07E12B271683}" srcOrd="2" destOrd="0" parTransId="{03C78A32-F30F-40E8-A8BE-C34EEABE95CE}" sibTransId="{96B9B828-B2A4-4F1D-8F4D-836C3B8DBEDC}"/>
    <dgm:cxn modelId="{47CC7582-6B01-47F8-852F-F92CA55296A8}" type="presOf" srcId="{BE82A2BB-5EFA-4ED2-8DFF-FB1005F55FE3}" destId="{60ED4405-4B33-424F-BDD0-904176FD341A}" srcOrd="0" destOrd="0" presId="urn:microsoft.com/office/officeart/2005/8/layout/orgChart1"/>
    <dgm:cxn modelId="{88407F85-4687-43B7-B375-F014EDC083B1}" type="presOf" srcId="{7743D839-8B0E-4717-B680-6A3D53906D05}" destId="{10F38F54-5A02-49E6-8794-964D3448E6BF}" srcOrd="0" destOrd="0" presId="urn:microsoft.com/office/officeart/2005/8/layout/orgChart1"/>
    <dgm:cxn modelId="{84F92798-2085-4C92-BE5B-48AE45C88AD6}" srcId="{3FF2C7D2-FA1C-44BB-B95B-07E12B271683}" destId="{B5708150-0719-4E26-BE8C-480F0AA2B5A4}" srcOrd="1" destOrd="0" parTransId="{DA319BC0-9A10-417B-9576-992C7D1996B8}" sibTransId="{BB6D8659-E516-4420-BB33-2D61EBB6BCBC}"/>
    <dgm:cxn modelId="{C48131A7-82C4-4C4C-9BF3-8D9CE7D8B3D7}" type="presOf" srcId="{4B7EA103-89E0-4C9E-B2BE-BD336F2C6C64}" destId="{CB28362E-C63B-4705-A9FF-D4F6DE019092}" srcOrd="0" destOrd="0" presId="urn:microsoft.com/office/officeart/2005/8/layout/orgChart1"/>
    <dgm:cxn modelId="{A03D41A8-C632-4082-B11B-618D3291F298}" srcId="{25FC7672-8CAF-414F-99AB-68D7AFC2ED55}" destId="{1C38D0F5-8D33-4CC6-8745-21FE49EEF56E}" srcOrd="0" destOrd="0" parTransId="{CD63E119-A6B2-4380-952F-88D97802933D}" sibTransId="{F232F662-8830-4FE3-85FC-CAFBA60EE445}"/>
    <dgm:cxn modelId="{C40F09B1-C41B-44B4-BBA8-658937A22010}" type="presOf" srcId="{965704B4-B5D3-4114-B8E3-988A345E0965}" destId="{7001DE5F-0CA5-48D3-B9B8-2DF97A6CD4DD}" srcOrd="1" destOrd="0" presId="urn:microsoft.com/office/officeart/2005/8/layout/orgChart1"/>
    <dgm:cxn modelId="{608E8FB7-AEDF-4F64-9D01-E2CFD44ED81C}" srcId="{3FF2C7D2-FA1C-44BB-B95B-07E12B271683}" destId="{BE82A2BB-5EFA-4ED2-8DFF-FB1005F55FE3}" srcOrd="0" destOrd="0" parTransId="{E5F0A456-C0BF-45B1-AE0F-A4709B1713CF}" sibTransId="{6184ED0B-7FC2-423A-AC4F-3D29EFABFA48}"/>
    <dgm:cxn modelId="{EA438CBD-EAAB-4FCC-9213-CB77FFC379DD}" srcId="{7743D839-8B0E-4717-B680-6A3D53906D05}" destId="{60D229D4-3D95-4C41-A2D0-1CF9EB276654}" srcOrd="0" destOrd="0" parTransId="{CD45EF6A-7861-4F7E-8EB1-B86491474913}" sibTransId="{E9DC9E1F-979E-4633-93F2-B8E370532A2B}"/>
    <dgm:cxn modelId="{75E547C0-CBDC-47FD-9A8D-F4F182E20352}" srcId="{7743D839-8B0E-4717-B680-6A3D53906D05}" destId="{391C8658-2B92-4055-AF42-D4434DEA7CCB}" srcOrd="1" destOrd="0" parTransId="{17DEE21E-4A20-41D2-8EBC-2B392F1B8B07}" sibTransId="{A3F1F902-AE59-4B1A-A6DA-B47B36EA72F7}"/>
    <dgm:cxn modelId="{8CF608C4-57A7-4866-BFAD-2DFD51793266}" type="presOf" srcId="{C6A65119-22EE-430B-99B4-FB78BD7B4828}" destId="{6C0BE71E-E455-4430-ACC0-5652030B2037}" srcOrd="1" destOrd="0" presId="urn:microsoft.com/office/officeart/2005/8/layout/orgChart1"/>
    <dgm:cxn modelId="{407A7BC7-4ACA-43C5-AEBA-756DB8DDF52F}" type="presOf" srcId="{B5708150-0719-4E26-BE8C-480F0AA2B5A4}" destId="{B912D3CF-0E09-44A1-863C-DEE6998F50C9}" srcOrd="1" destOrd="0" presId="urn:microsoft.com/office/officeart/2005/8/layout/orgChart1"/>
    <dgm:cxn modelId="{6C3D3DD2-D60D-44E0-8703-262CDE57159A}" type="presOf" srcId="{B5708150-0719-4E26-BE8C-480F0AA2B5A4}" destId="{AA116C44-E2FC-4B45-A4AD-65B798878988}" srcOrd="0" destOrd="0" presId="urn:microsoft.com/office/officeart/2005/8/layout/orgChart1"/>
    <dgm:cxn modelId="{DFE058D2-CB41-44F8-A068-BD03295D653F}" type="presOf" srcId="{3FF2C7D2-FA1C-44BB-B95B-07E12B271683}" destId="{3A5A8733-5373-44BC-9B7C-23B37076A9D5}" srcOrd="1" destOrd="0" presId="urn:microsoft.com/office/officeart/2005/8/layout/orgChart1"/>
    <dgm:cxn modelId="{F3FE8AD4-37CC-4A4B-8F30-B7B33AE628D9}" type="presOf" srcId="{3FF2C7D2-FA1C-44BB-B95B-07E12B271683}" destId="{0D572222-C7F2-4519-8DCB-FBACA48DC8BB}" srcOrd="0" destOrd="0" presId="urn:microsoft.com/office/officeart/2005/8/layout/orgChart1"/>
    <dgm:cxn modelId="{D427FEDE-7440-487B-A7C8-DC34749C925E}" type="presOf" srcId="{17DEE21E-4A20-41D2-8EBC-2B392F1B8B07}" destId="{F1411978-E7AA-4BDD-AEF2-0CF6BE1436CE}" srcOrd="0" destOrd="0" presId="urn:microsoft.com/office/officeart/2005/8/layout/orgChart1"/>
    <dgm:cxn modelId="{1F1FFEE4-72CD-40BE-A988-9117CC2E6029}" type="presOf" srcId="{B12722E5-63C1-4249-84E4-D5EA1617A918}" destId="{E9E82F8F-0F7C-482A-BB60-68D56A3C7E42}" srcOrd="0" destOrd="0" presId="urn:microsoft.com/office/officeart/2005/8/layout/orgChart1"/>
    <dgm:cxn modelId="{6EE6B3E9-5083-4945-8768-043B00846D96}" type="presOf" srcId="{965704B4-B5D3-4114-B8E3-988A345E0965}" destId="{4006975D-7EB9-475F-B6E8-D7B17E281A7D}" srcOrd="0" destOrd="0" presId="urn:microsoft.com/office/officeart/2005/8/layout/orgChart1"/>
    <dgm:cxn modelId="{5FD863F2-782B-4786-BC35-A3365F99ACF8}" type="presOf" srcId="{60D229D4-3D95-4C41-A2D0-1CF9EB276654}" destId="{C7688E5F-6A59-4723-AD2C-01AAB9C6827A}" srcOrd="1" destOrd="0" presId="urn:microsoft.com/office/officeart/2005/8/layout/orgChart1"/>
    <dgm:cxn modelId="{EAC94FF7-691A-4388-8099-2F42D801D0EC}" srcId="{1C38D0F5-8D33-4CC6-8745-21FE49EEF56E}" destId="{965704B4-B5D3-4114-B8E3-988A345E0965}" srcOrd="0" destOrd="0" parTransId="{B12722E5-63C1-4249-84E4-D5EA1617A918}" sibTransId="{D85C1D5C-8FCB-4849-B0FD-465F28CAA82B}"/>
    <dgm:cxn modelId="{140A48F8-0101-4875-A620-25B517D01AA6}" type="presOf" srcId="{1C38D0F5-8D33-4CC6-8745-21FE49EEF56E}" destId="{37AB9068-2B11-4929-B2A2-7D08A1DE7FFA}" srcOrd="0" destOrd="0" presId="urn:microsoft.com/office/officeart/2005/8/layout/orgChart1"/>
    <dgm:cxn modelId="{C681554D-FC1A-4055-8491-4A2FAFB3A3FB}" type="presParOf" srcId="{16074E3E-E808-4050-A099-70B562EBD0D3}" destId="{ECAA2890-D8C9-4113-A386-7B62087658C6}" srcOrd="0" destOrd="0" presId="urn:microsoft.com/office/officeart/2005/8/layout/orgChart1"/>
    <dgm:cxn modelId="{ED3C157F-9E01-47F3-AFC0-CF700E223460}" type="presParOf" srcId="{ECAA2890-D8C9-4113-A386-7B62087658C6}" destId="{6003B595-D676-4619-8E50-0E5CC2C761FD}" srcOrd="0" destOrd="0" presId="urn:microsoft.com/office/officeart/2005/8/layout/orgChart1"/>
    <dgm:cxn modelId="{7DA5B30F-37DC-4229-830A-99DCD1925F00}" type="presParOf" srcId="{6003B595-D676-4619-8E50-0E5CC2C761FD}" destId="{C4F0A7EB-3B98-47BA-BEE1-B2E92F724923}" srcOrd="0" destOrd="0" presId="urn:microsoft.com/office/officeart/2005/8/layout/orgChart1"/>
    <dgm:cxn modelId="{16B8495C-EDA1-4784-A460-B9823884E0E4}" type="presParOf" srcId="{6003B595-D676-4619-8E50-0E5CC2C761FD}" destId="{3B0A888F-89EB-4ABC-83FF-FB2D6AF0966A}" srcOrd="1" destOrd="0" presId="urn:microsoft.com/office/officeart/2005/8/layout/orgChart1"/>
    <dgm:cxn modelId="{4CB86716-AB14-4A92-AF4E-15C15B716F03}" type="presParOf" srcId="{ECAA2890-D8C9-4113-A386-7B62087658C6}" destId="{D7CD01F4-1714-46BB-97FF-3FE38567228B}" srcOrd="1" destOrd="0" presId="urn:microsoft.com/office/officeart/2005/8/layout/orgChart1"/>
    <dgm:cxn modelId="{B12E22D6-BC17-498E-A5AF-CE902FB68A83}" type="presParOf" srcId="{D7CD01F4-1714-46BB-97FF-3FE38567228B}" destId="{840DB048-5EE9-476B-86F6-951E6EA8F3BE}" srcOrd="0" destOrd="0" presId="urn:microsoft.com/office/officeart/2005/8/layout/orgChart1"/>
    <dgm:cxn modelId="{DBCCBA75-506B-4763-9A48-D50044F7CF0F}" type="presParOf" srcId="{D7CD01F4-1714-46BB-97FF-3FE38567228B}" destId="{0E63D8BC-567D-4A22-8FC9-60CF369FB7C2}" srcOrd="1" destOrd="0" presId="urn:microsoft.com/office/officeart/2005/8/layout/orgChart1"/>
    <dgm:cxn modelId="{94A8567E-E60D-4971-A3A6-0624F34AE858}" type="presParOf" srcId="{0E63D8BC-567D-4A22-8FC9-60CF369FB7C2}" destId="{874B23F0-9C36-4B26-9277-D3A88FC7B4AE}" srcOrd="0" destOrd="0" presId="urn:microsoft.com/office/officeart/2005/8/layout/orgChart1"/>
    <dgm:cxn modelId="{84746D39-A47A-4A89-A76A-2B92098D1CF1}" type="presParOf" srcId="{874B23F0-9C36-4B26-9277-D3A88FC7B4AE}" destId="{37AB9068-2B11-4929-B2A2-7D08A1DE7FFA}" srcOrd="0" destOrd="0" presId="urn:microsoft.com/office/officeart/2005/8/layout/orgChart1"/>
    <dgm:cxn modelId="{1187CE26-1BB2-41D4-AE11-1E467A289DED}" type="presParOf" srcId="{874B23F0-9C36-4B26-9277-D3A88FC7B4AE}" destId="{A570AFA6-9324-4199-A56E-570CD4541376}" srcOrd="1" destOrd="0" presId="urn:microsoft.com/office/officeart/2005/8/layout/orgChart1"/>
    <dgm:cxn modelId="{3F244C9C-91A0-4B02-BBE6-4306024286BC}" type="presParOf" srcId="{0E63D8BC-567D-4A22-8FC9-60CF369FB7C2}" destId="{613B3E48-EF4E-4568-837E-84632A31C7D1}" srcOrd="1" destOrd="0" presId="urn:microsoft.com/office/officeart/2005/8/layout/orgChart1"/>
    <dgm:cxn modelId="{64210DDE-16C5-47CD-ADD1-FAFA35E4032D}" type="presParOf" srcId="{613B3E48-EF4E-4568-837E-84632A31C7D1}" destId="{E9E82F8F-0F7C-482A-BB60-68D56A3C7E42}" srcOrd="0" destOrd="0" presId="urn:microsoft.com/office/officeart/2005/8/layout/orgChart1"/>
    <dgm:cxn modelId="{6195A376-0BA6-4A95-9EC9-1834DE35D4E9}" type="presParOf" srcId="{613B3E48-EF4E-4568-837E-84632A31C7D1}" destId="{0380E328-58D3-423B-AA4A-B0A57C8E5DA3}" srcOrd="1" destOrd="0" presId="urn:microsoft.com/office/officeart/2005/8/layout/orgChart1"/>
    <dgm:cxn modelId="{1DD85728-8068-4C42-B18F-8552237CF4D5}" type="presParOf" srcId="{0380E328-58D3-423B-AA4A-B0A57C8E5DA3}" destId="{74AC18E3-4734-45A6-A032-FE7F982945C1}" srcOrd="0" destOrd="0" presId="urn:microsoft.com/office/officeart/2005/8/layout/orgChart1"/>
    <dgm:cxn modelId="{180102B1-C985-4F76-A237-C28A522EB2A9}" type="presParOf" srcId="{74AC18E3-4734-45A6-A032-FE7F982945C1}" destId="{4006975D-7EB9-475F-B6E8-D7B17E281A7D}" srcOrd="0" destOrd="0" presId="urn:microsoft.com/office/officeart/2005/8/layout/orgChart1"/>
    <dgm:cxn modelId="{01BED4BC-BA6E-4002-81B1-59A37CC085E3}" type="presParOf" srcId="{74AC18E3-4734-45A6-A032-FE7F982945C1}" destId="{7001DE5F-0CA5-48D3-B9B8-2DF97A6CD4DD}" srcOrd="1" destOrd="0" presId="urn:microsoft.com/office/officeart/2005/8/layout/orgChart1"/>
    <dgm:cxn modelId="{B14AF504-1E26-41EA-BAEF-3C96230935FC}" type="presParOf" srcId="{0380E328-58D3-423B-AA4A-B0A57C8E5DA3}" destId="{9FE20823-8F01-438D-A7ED-1C17D80C6717}" srcOrd="1" destOrd="0" presId="urn:microsoft.com/office/officeart/2005/8/layout/orgChart1"/>
    <dgm:cxn modelId="{24C843A3-BA39-475F-B0EE-889646A48375}" type="presParOf" srcId="{0380E328-58D3-423B-AA4A-B0A57C8E5DA3}" destId="{C1FDF14B-8E0A-4A8C-B064-4C90D1D7549A}" srcOrd="2" destOrd="0" presId="urn:microsoft.com/office/officeart/2005/8/layout/orgChart1"/>
    <dgm:cxn modelId="{5EAA16BD-0E70-44FA-911F-39466FCD0C52}" type="presParOf" srcId="{613B3E48-EF4E-4568-837E-84632A31C7D1}" destId="{CB28362E-C63B-4705-A9FF-D4F6DE019092}" srcOrd="2" destOrd="0" presId="urn:microsoft.com/office/officeart/2005/8/layout/orgChart1"/>
    <dgm:cxn modelId="{7D33B8B1-BCA0-4D4C-BE96-5FC29C8F8406}" type="presParOf" srcId="{613B3E48-EF4E-4568-837E-84632A31C7D1}" destId="{2FE32D57-96A9-412E-8840-271A38892496}" srcOrd="3" destOrd="0" presId="urn:microsoft.com/office/officeart/2005/8/layout/orgChart1"/>
    <dgm:cxn modelId="{FB0BF364-C0F9-4DB7-A0B9-27B33FF4A322}" type="presParOf" srcId="{2FE32D57-96A9-412E-8840-271A38892496}" destId="{F37E3C5F-EC11-4987-8798-B036F323BF6C}" srcOrd="0" destOrd="0" presId="urn:microsoft.com/office/officeart/2005/8/layout/orgChart1"/>
    <dgm:cxn modelId="{A5CC6BB2-CEF7-43A1-948B-93AC10D34821}" type="presParOf" srcId="{F37E3C5F-EC11-4987-8798-B036F323BF6C}" destId="{9EE5DC33-332D-4FA6-B8AD-3C25628EC74E}" srcOrd="0" destOrd="0" presId="urn:microsoft.com/office/officeart/2005/8/layout/orgChart1"/>
    <dgm:cxn modelId="{02651965-6A2E-4BAB-9B8A-137931FB3837}" type="presParOf" srcId="{F37E3C5F-EC11-4987-8798-B036F323BF6C}" destId="{6C0BE71E-E455-4430-ACC0-5652030B2037}" srcOrd="1" destOrd="0" presId="urn:microsoft.com/office/officeart/2005/8/layout/orgChart1"/>
    <dgm:cxn modelId="{1F60612C-59FE-4851-827B-AFD72BEA89D6}" type="presParOf" srcId="{2FE32D57-96A9-412E-8840-271A38892496}" destId="{4490BEE6-B595-4BB9-AE7B-CB4FAC0E1FF5}" srcOrd="1" destOrd="0" presId="urn:microsoft.com/office/officeart/2005/8/layout/orgChart1"/>
    <dgm:cxn modelId="{159AD94B-E5F7-484D-85D9-8CC889E8BF6B}" type="presParOf" srcId="{2FE32D57-96A9-412E-8840-271A38892496}" destId="{FB110085-F811-4E43-B30F-88ADBC7A7A20}" srcOrd="2" destOrd="0" presId="urn:microsoft.com/office/officeart/2005/8/layout/orgChart1"/>
    <dgm:cxn modelId="{744C9DE8-18C8-42A5-884F-7420CD4FC38A}" type="presParOf" srcId="{0E63D8BC-567D-4A22-8FC9-60CF369FB7C2}" destId="{CA32BB6A-EB80-41DD-B4D1-7F26A536E8DD}" srcOrd="2" destOrd="0" presId="urn:microsoft.com/office/officeart/2005/8/layout/orgChart1"/>
    <dgm:cxn modelId="{8A0591EE-AEEB-4AE4-986B-724F910DBEBA}" type="presParOf" srcId="{D7CD01F4-1714-46BB-97FF-3FE38567228B}" destId="{5C16BFB8-F0ED-4C65-BFA7-3BF2CB8BE3FB}" srcOrd="2" destOrd="0" presId="urn:microsoft.com/office/officeart/2005/8/layout/orgChart1"/>
    <dgm:cxn modelId="{BD590E76-E7D8-41E0-A80D-649FCFD3BBAF}" type="presParOf" srcId="{D7CD01F4-1714-46BB-97FF-3FE38567228B}" destId="{E6509853-B9BC-404F-BC7D-5C8FBFAEEDEE}" srcOrd="3" destOrd="0" presId="urn:microsoft.com/office/officeart/2005/8/layout/orgChart1"/>
    <dgm:cxn modelId="{919FA97A-3A81-4DD2-9911-E150AFD36A87}" type="presParOf" srcId="{E6509853-B9BC-404F-BC7D-5C8FBFAEEDEE}" destId="{6E6B8B9C-013E-4B10-AC73-3ABECB7CB184}" srcOrd="0" destOrd="0" presId="urn:microsoft.com/office/officeart/2005/8/layout/orgChart1"/>
    <dgm:cxn modelId="{9766D7F9-D244-45C9-AB19-CA24C3DFFE90}" type="presParOf" srcId="{6E6B8B9C-013E-4B10-AC73-3ABECB7CB184}" destId="{10F38F54-5A02-49E6-8794-964D3448E6BF}" srcOrd="0" destOrd="0" presId="urn:microsoft.com/office/officeart/2005/8/layout/orgChart1"/>
    <dgm:cxn modelId="{3BE4164A-E769-4E3A-B2F4-9A758087E56F}" type="presParOf" srcId="{6E6B8B9C-013E-4B10-AC73-3ABECB7CB184}" destId="{D6B83C39-10C1-4A0D-93B3-BD0351F5DAED}" srcOrd="1" destOrd="0" presId="urn:microsoft.com/office/officeart/2005/8/layout/orgChart1"/>
    <dgm:cxn modelId="{37ADAD9D-75F3-4F88-9DD0-26E24AE3B657}" type="presParOf" srcId="{E6509853-B9BC-404F-BC7D-5C8FBFAEEDEE}" destId="{CCAE929A-94F9-4808-82CD-70FCE83CFA65}" srcOrd="1" destOrd="0" presId="urn:microsoft.com/office/officeart/2005/8/layout/orgChart1"/>
    <dgm:cxn modelId="{7CF5B0CA-939C-4179-92C5-0B2400BC7ED8}" type="presParOf" srcId="{CCAE929A-94F9-4808-82CD-70FCE83CFA65}" destId="{1E9F60BF-8541-4E0F-BE38-0707C1AA79CE}" srcOrd="0" destOrd="0" presId="urn:microsoft.com/office/officeart/2005/8/layout/orgChart1"/>
    <dgm:cxn modelId="{CD12B506-4202-4484-96AA-28A106411FB6}" type="presParOf" srcId="{CCAE929A-94F9-4808-82CD-70FCE83CFA65}" destId="{1EE99810-22A8-4970-9F9D-71B4EF48F626}" srcOrd="1" destOrd="0" presId="urn:microsoft.com/office/officeart/2005/8/layout/orgChart1"/>
    <dgm:cxn modelId="{ACD3ED99-7B46-4302-A386-8862A0CA3A88}" type="presParOf" srcId="{1EE99810-22A8-4970-9F9D-71B4EF48F626}" destId="{8A841640-1D3B-4ACC-9226-FA1AAC987D25}" srcOrd="0" destOrd="0" presId="urn:microsoft.com/office/officeart/2005/8/layout/orgChart1"/>
    <dgm:cxn modelId="{422FFA1F-F50D-4DB0-878E-459F9EAAB69B}" type="presParOf" srcId="{8A841640-1D3B-4ACC-9226-FA1AAC987D25}" destId="{17E7BF49-2732-45A4-B76E-CF3E6FA86421}" srcOrd="0" destOrd="0" presId="urn:microsoft.com/office/officeart/2005/8/layout/orgChart1"/>
    <dgm:cxn modelId="{EEA405A0-530E-4A08-9E36-55350A66DEFA}" type="presParOf" srcId="{8A841640-1D3B-4ACC-9226-FA1AAC987D25}" destId="{C7688E5F-6A59-4723-AD2C-01AAB9C6827A}" srcOrd="1" destOrd="0" presId="urn:microsoft.com/office/officeart/2005/8/layout/orgChart1"/>
    <dgm:cxn modelId="{C178C526-58A3-423B-B3F5-EF926CC0C7F8}" type="presParOf" srcId="{1EE99810-22A8-4970-9F9D-71B4EF48F626}" destId="{24E97C85-B493-4AA2-BAA7-9E0EFB7D1C93}" srcOrd="1" destOrd="0" presId="urn:microsoft.com/office/officeart/2005/8/layout/orgChart1"/>
    <dgm:cxn modelId="{300E1E92-C08D-4CA3-97A8-7432E35BFC49}" type="presParOf" srcId="{1EE99810-22A8-4970-9F9D-71B4EF48F626}" destId="{1F3880B8-9334-4DFD-9332-B1AE9258018F}" srcOrd="2" destOrd="0" presId="urn:microsoft.com/office/officeart/2005/8/layout/orgChart1"/>
    <dgm:cxn modelId="{33322348-9676-4075-8D41-51E2F6FC78EC}" type="presParOf" srcId="{CCAE929A-94F9-4808-82CD-70FCE83CFA65}" destId="{F1411978-E7AA-4BDD-AEF2-0CF6BE1436CE}" srcOrd="2" destOrd="0" presId="urn:microsoft.com/office/officeart/2005/8/layout/orgChart1"/>
    <dgm:cxn modelId="{2EE186E3-EAEA-42FE-BA9C-8DD3CC897603}" type="presParOf" srcId="{CCAE929A-94F9-4808-82CD-70FCE83CFA65}" destId="{60AE5F93-D12B-4592-BA7F-2261ECB0016B}" srcOrd="3" destOrd="0" presId="urn:microsoft.com/office/officeart/2005/8/layout/orgChart1"/>
    <dgm:cxn modelId="{AE1D2B92-69D7-41E7-A08A-12B49264AC35}" type="presParOf" srcId="{60AE5F93-D12B-4592-BA7F-2261ECB0016B}" destId="{825434EB-0E2C-42FA-A750-AAFF60C38DA9}" srcOrd="0" destOrd="0" presId="urn:microsoft.com/office/officeart/2005/8/layout/orgChart1"/>
    <dgm:cxn modelId="{843A1025-B627-44B6-B020-131900FCCECD}" type="presParOf" srcId="{825434EB-0E2C-42FA-A750-AAFF60C38DA9}" destId="{E05DAADD-36FF-4C0E-94A6-DFFAC8189173}" srcOrd="0" destOrd="0" presId="urn:microsoft.com/office/officeart/2005/8/layout/orgChart1"/>
    <dgm:cxn modelId="{CE1BDC5E-FC72-4643-BDA6-F26958C0BCBC}" type="presParOf" srcId="{825434EB-0E2C-42FA-A750-AAFF60C38DA9}" destId="{7EDAF033-8EF5-4953-AB26-1615EC0F8424}" srcOrd="1" destOrd="0" presId="urn:microsoft.com/office/officeart/2005/8/layout/orgChart1"/>
    <dgm:cxn modelId="{F3C85594-8B67-42E0-994A-4B7765B9B3DA}" type="presParOf" srcId="{60AE5F93-D12B-4592-BA7F-2261ECB0016B}" destId="{42AF4D2E-F2C2-469F-BD54-1BB5324D7096}" srcOrd="1" destOrd="0" presId="urn:microsoft.com/office/officeart/2005/8/layout/orgChart1"/>
    <dgm:cxn modelId="{4AB388BA-8D91-428C-BB63-75923FECCE20}" type="presParOf" srcId="{60AE5F93-D12B-4592-BA7F-2261ECB0016B}" destId="{A6723B1A-4979-41AA-AB9B-79A6720C87A0}" srcOrd="2" destOrd="0" presId="urn:microsoft.com/office/officeart/2005/8/layout/orgChart1"/>
    <dgm:cxn modelId="{D6D3BACA-56D3-441E-B28D-859621AA89CB}" type="presParOf" srcId="{E6509853-B9BC-404F-BC7D-5C8FBFAEEDEE}" destId="{93F22A41-49BE-4965-8DA1-CEA3B7E69134}" srcOrd="2" destOrd="0" presId="urn:microsoft.com/office/officeart/2005/8/layout/orgChart1"/>
    <dgm:cxn modelId="{D1C3B543-CB90-460B-A506-4593DE1DB678}" type="presParOf" srcId="{D7CD01F4-1714-46BB-97FF-3FE38567228B}" destId="{29E614F5-19C0-4143-B911-3196654B742D}" srcOrd="4" destOrd="0" presId="urn:microsoft.com/office/officeart/2005/8/layout/orgChart1"/>
    <dgm:cxn modelId="{43D00C59-C934-4A93-974A-3F65606609B2}" type="presParOf" srcId="{D7CD01F4-1714-46BB-97FF-3FE38567228B}" destId="{0C064DD1-9118-42FE-A59E-5E855ED41183}" srcOrd="5" destOrd="0" presId="urn:microsoft.com/office/officeart/2005/8/layout/orgChart1"/>
    <dgm:cxn modelId="{9AA14D4D-D2DF-4CA8-A9F1-E21A95968154}" type="presParOf" srcId="{0C064DD1-9118-42FE-A59E-5E855ED41183}" destId="{0C8B133C-5717-43E2-89AE-F974B42E3483}" srcOrd="0" destOrd="0" presId="urn:microsoft.com/office/officeart/2005/8/layout/orgChart1"/>
    <dgm:cxn modelId="{8107EE71-C795-4200-8D26-1630CF87CA43}" type="presParOf" srcId="{0C8B133C-5717-43E2-89AE-F974B42E3483}" destId="{0D572222-C7F2-4519-8DCB-FBACA48DC8BB}" srcOrd="0" destOrd="0" presId="urn:microsoft.com/office/officeart/2005/8/layout/orgChart1"/>
    <dgm:cxn modelId="{E810ADD3-B81E-4CDE-AF52-372E715CABAE}" type="presParOf" srcId="{0C8B133C-5717-43E2-89AE-F974B42E3483}" destId="{3A5A8733-5373-44BC-9B7C-23B37076A9D5}" srcOrd="1" destOrd="0" presId="urn:microsoft.com/office/officeart/2005/8/layout/orgChart1"/>
    <dgm:cxn modelId="{C25744CD-58E0-4805-8291-5724BFFC7513}" type="presParOf" srcId="{0C064DD1-9118-42FE-A59E-5E855ED41183}" destId="{8F531839-D161-4936-AF95-60965AB9BD31}" srcOrd="1" destOrd="0" presId="urn:microsoft.com/office/officeart/2005/8/layout/orgChart1"/>
    <dgm:cxn modelId="{EF3227A8-3AB1-42F1-92DC-2AA789937AA7}" type="presParOf" srcId="{8F531839-D161-4936-AF95-60965AB9BD31}" destId="{12F996D6-8AA6-4E89-9F5D-20E336BD2148}" srcOrd="0" destOrd="0" presId="urn:microsoft.com/office/officeart/2005/8/layout/orgChart1"/>
    <dgm:cxn modelId="{F7D4B13D-8156-488C-9C30-68F2BA4869BE}" type="presParOf" srcId="{8F531839-D161-4936-AF95-60965AB9BD31}" destId="{E9E70853-F169-4D24-80B6-C932E65D62AA}" srcOrd="1" destOrd="0" presId="urn:microsoft.com/office/officeart/2005/8/layout/orgChart1"/>
    <dgm:cxn modelId="{02E6D12F-7EBA-4F51-97E5-2C77AA3C607B}" type="presParOf" srcId="{E9E70853-F169-4D24-80B6-C932E65D62AA}" destId="{0636F74A-55A0-4591-8E63-D0EBBCBB1EF4}" srcOrd="0" destOrd="0" presId="urn:microsoft.com/office/officeart/2005/8/layout/orgChart1"/>
    <dgm:cxn modelId="{3EA81000-A84B-48A4-8E39-19282890D372}" type="presParOf" srcId="{0636F74A-55A0-4591-8E63-D0EBBCBB1EF4}" destId="{60ED4405-4B33-424F-BDD0-904176FD341A}" srcOrd="0" destOrd="0" presId="urn:microsoft.com/office/officeart/2005/8/layout/orgChart1"/>
    <dgm:cxn modelId="{6D1E1A79-4D2D-4EB4-9784-09BF7612B4A9}" type="presParOf" srcId="{0636F74A-55A0-4591-8E63-D0EBBCBB1EF4}" destId="{013F55CE-C416-4CE5-8099-DC1464CDD2D1}" srcOrd="1" destOrd="0" presId="urn:microsoft.com/office/officeart/2005/8/layout/orgChart1"/>
    <dgm:cxn modelId="{25680E48-38F2-40C3-BF61-87AA03D42BAC}" type="presParOf" srcId="{E9E70853-F169-4D24-80B6-C932E65D62AA}" destId="{77F98559-38A2-4B71-9C66-BC521C0ADF1E}" srcOrd="1" destOrd="0" presId="urn:microsoft.com/office/officeart/2005/8/layout/orgChart1"/>
    <dgm:cxn modelId="{C839379B-5824-43F7-9880-4D965294638E}" type="presParOf" srcId="{E9E70853-F169-4D24-80B6-C932E65D62AA}" destId="{D8EC310B-A576-459B-B31C-1534B567B9A9}" srcOrd="2" destOrd="0" presId="urn:microsoft.com/office/officeart/2005/8/layout/orgChart1"/>
    <dgm:cxn modelId="{14AFCDEE-2819-4139-BB79-B33D3CB2C9DA}" type="presParOf" srcId="{8F531839-D161-4936-AF95-60965AB9BD31}" destId="{325BD8FD-3CF2-4B16-A651-CEEEE6B92DA0}" srcOrd="2" destOrd="0" presId="urn:microsoft.com/office/officeart/2005/8/layout/orgChart1"/>
    <dgm:cxn modelId="{6A9B2524-DE1C-4857-AD9E-F02308687FBA}" type="presParOf" srcId="{8F531839-D161-4936-AF95-60965AB9BD31}" destId="{87619E33-A523-4AC5-9111-A1A366F3E2F4}" srcOrd="3" destOrd="0" presId="urn:microsoft.com/office/officeart/2005/8/layout/orgChart1"/>
    <dgm:cxn modelId="{30BB8EE0-FD63-41C9-B029-D7723F1AF327}" type="presParOf" srcId="{87619E33-A523-4AC5-9111-A1A366F3E2F4}" destId="{3FA486E3-A042-453D-B2C0-459DB4B22F99}" srcOrd="0" destOrd="0" presId="urn:microsoft.com/office/officeart/2005/8/layout/orgChart1"/>
    <dgm:cxn modelId="{F69ECE14-DF0D-4332-B21E-4277BF3D2052}" type="presParOf" srcId="{3FA486E3-A042-453D-B2C0-459DB4B22F99}" destId="{AA116C44-E2FC-4B45-A4AD-65B798878988}" srcOrd="0" destOrd="0" presId="urn:microsoft.com/office/officeart/2005/8/layout/orgChart1"/>
    <dgm:cxn modelId="{4E6EDC30-97E9-459F-B2FE-01E58B109B8A}" type="presParOf" srcId="{3FA486E3-A042-453D-B2C0-459DB4B22F99}" destId="{B912D3CF-0E09-44A1-863C-DEE6998F50C9}" srcOrd="1" destOrd="0" presId="urn:microsoft.com/office/officeart/2005/8/layout/orgChart1"/>
    <dgm:cxn modelId="{CAC40918-EEA1-45F9-8775-785286068209}" type="presParOf" srcId="{87619E33-A523-4AC5-9111-A1A366F3E2F4}" destId="{7F3D9263-BB2D-489E-B0B5-A682F5322FB6}" srcOrd="1" destOrd="0" presId="urn:microsoft.com/office/officeart/2005/8/layout/orgChart1"/>
    <dgm:cxn modelId="{44DBD23E-6D34-4DD5-9192-DEDDEA57DBF9}" type="presParOf" srcId="{87619E33-A523-4AC5-9111-A1A366F3E2F4}" destId="{8D2049C4-FBBA-447F-ACF6-0DD62F7ECD61}" srcOrd="2" destOrd="0" presId="urn:microsoft.com/office/officeart/2005/8/layout/orgChart1"/>
    <dgm:cxn modelId="{9C40361F-7033-4FDA-880A-0017B7212200}" type="presParOf" srcId="{0C064DD1-9118-42FE-A59E-5E855ED41183}" destId="{A3174692-60C5-47E2-B678-0BD3328E318F}" srcOrd="2" destOrd="0" presId="urn:microsoft.com/office/officeart/2005/8/layout/orgChart1"/>
    <dgm:cxn modelId="{62C96DD5-5A2C-46E8-AEAB-E93D6E8433E8}" type="presParOf" srcId="{ECAA2890-D8C9-4113-A386-7B62087658C6}" destId="{3C08A7E3-A149-4B41-A5CA-7BDAA46278FC}"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4E6699-7430-4CE7-973E-B8C0CB976CD2}"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s-ES"/>
        </a:p>
      </dgm:t>
    </dgm:pt>
    <dgm:pt modelId="{03A859C6-C90C-47FF-BD60-A85DE250C44E}">
      <dgm:prSet phldrT="[Texto]"/>
      <dgm:spPr/>
      <dgm:t>
        <a:bodyPr/>
        <a:lstStyle/>
        <a:p>
          <a:r>
            <a:rPr lang="es-ES" dirty="0"/>
            <a:t>Misionales</a:t>
          </a:r>
        </a:p>
      </dgm:t>
    </dgm:pt>
    <dgm:pt modelId="{E05BF87E-58D4-4D21-A3D8-806AD864C52C}" type="parTrans" cxnId="{5A07B87D-10CB-4831-ACA3-AC5606588A25}">
      <dgm:prSet/>
      <dgm:spPr/>
      <dgm:t>
        <a:bodyPr/>
        <a:lstStyle/>
        <a:p>
          <a:endParaRPr lang="es-ES"/>
        </a:p>
      </dgm:t>
    </dgm:pt>
    <dgm:pt modelId="{8A1AF563-E8A4-4B01-8ED6-B7D02D077627}" type="sibTrans" cxnId="{5A07B87D-10CB-4831-ACA3-AC5606588A25}">
      <dgm:prSet/>
      <dgm:spPr/>
      <dgm:t>
        <a:bodyPr/>
        <a:lstStyle/>
        <a:p>
          <a:endParaRPr lang="es-ES"/>
        </a:p>
      </dgm:t>
    </dgm:pt>
    <dgm:pt modelId="{CDF08135-46DF-478D-A81F-182854BFE042}">
      <dgm:prSet phldrT="[Texto]"/>
      <dgm:spPr/>
      <dgm:t>
        <a:bodyPr/>
        <a:lstStyle/>
        <a:p>
          <a:r>
            <a:rPr lang="es-ES" dirty="0"/>
            <a:t>Recepción y Registro</a:t>
          </a:r>
        </a:p>
      </dgm:t>
    </dgm:pt>
    <dgm:pt modelId="{3EE561BF-FE0A-43F6-971F-4308144E7D91}" type="parTrans" cxnId="{86304206-E167-4CA9-BAC3-44BEA776520E}">
      <dgm:prSet/>
      <dgm:spPr/>
      <dgm:t>
        <a:bodyPr/>
        <a:lstStyle/>
        <a:p>
          <a:endParaRPr lang="es-ES"/>
        </a:p>
      </dgm:t>
    </dgm:pt>
    <dgm:pt modelId="{BA14CE32-B5A7-48F9-AF50-5D1966518224}" type="sibTrans" cxnId="{86304206-E167-4CA9-BAC3-44BEA776520E}">
      <dgm:prSet/>
      <dgm:spPr/>
      <dgm:t>
        <a:bodyPr/>
        <a:lstStyle/>
        <a:p>
          <a:endParaRPr lang="es-ES"/>
        </a:p>
      </dgm:t>
    </dgm:pt>
    <dgm:pt modelId="{52CC80A5-F7A2-415B-9F98-CD0B3486BA9D}">
      <dgm:prSet phldrT="[Texto]"/>
      <dgm:spPr/>
      <dgm:t>
        <a:bodyPr/>
        <a:lstStyle/>
        <a:p>
          <a:r>
            <a:rPr lang="es-ES" dirty="0"/>
            <a:t>Diagnostico y Alistamiento</a:t>
          </a:r>
        </a:p>
      </dgm:t>
    </dgm:pt>
    <dgm:pt modelId="{E960D0FE-6EAB-4B29-9D05-DFAB5CC48B88}" type="parTrans" cxnId="{CD7A0BE1-2C20-41BA-8663-95F9F34FFEE0}">
      <dgm:prSet/>
      <dgm:spPr/>
      <dgm:t>
        <a:bodyPr/>
        <a:lstStyle/>
        <a:p>
          <a:endParaRPr lang="es-ES"/>
        </a:p>
      </dgm:t>
    </dgm:pt>
    <dgm:pt modelId="{6919A2E3-588D-40D2-80F3-40410546FA4B}" type="sibTrans" cxnId="{CD7A0BE1-2C20-41BA-8663-95F9F34FFEE0}">
      <dgm:prSet/>
      <dgm:spPr/>
      <dgm:t>
        <a:bodyPr/>
        <a:lstStyle/>
        <a:p>
          <a:endParaRPr lang="es-ES"/>
        </a:p>
      </dgm:t>
    </dgm:pt>
    <dgm:pt modelId="{2FF0DDDA-F14D-413A-B47C-3489BDB4D497}">
      <dgm:prSet phldrT="[Texto]"/>
      <dgm:spPr/>
      <dgm:t>
        <a:bodyPr/>
        <a:lstStyle/>
        <a:p>
          <a:r>
            <a:rPr lang="es-ES" dirty="0"/>
            <a:t>Disposición Temporal</a:t>
          </a:r>
        </a:p>
      </dgm:t>
    </dgm:pt>
    <dgm:pt modelId="{9666875C-AA2C-49B9-B15D-515CB47980D4}" type="parTrans" cxnId="{D0E22A59-47AF-4F7E-960C-AE23CC430D63}">
      <dgm:prSet/>
      <dgm:spPr/>
      <dgm:t>
        <a:bodyPr/>
        <a:lstStyle/>
        <a:p>
          <a:endParaRPr lang="es-ES"/>
        </a:p>
      </dgm:t>
    </dgm:pt>
    <dgm:pt modelId="{E2C2C9C8-9E5F-4887-9444-CE7569EF8FB5}" type="sibTrans" cxnId="{D0E22A59-47AF-4F7E-960C-AE23CC430D63}">
      <dgm:prSet/>
      <dgm:spPr/>
      <dgm:t>
        <a:bodyPr/>
        <a:lstStyle/>
        <a:p>
          <a:endParaRPr lang="es-ES"/>
        </a:p>
      </dgm:t>
    </dgm:pt>
    <dgm:pt modelId="{AC1DBC00-5913-416E-9D73-8A4B84E37C62}">
      <dgm:prSet phldrT="[Texto]"/>
      <dgm:spPr/>
      <dgm:t>
        <a:bodyPr/>
        <a:lstStyle/>
        <a:p>
          <a:r>
            <a:rPr lang="es-ES" dirty="0"/>
            <a:t>Disposición Final</a:t>
          </a:r>
        </a:p>
      </dgm:t>
    </dgm:pt>
    <dgm:pt modelId="{BBA35C79-AD5B-423C-AE88-768FE7511FB6}" type="parTrans" cxnId="{1B363B34-7767-461F-8DD2-408306FB2DBD}">
      <dgm:prSet/>
      <dgm:spPr/>
      <dgm:t>
        <a:bodyPr/>
        <a:lstStyle/>
        <a:p>
          <a:endParaRPr lang="es-ES"/>
        </a:p>
      </dgm:t>
    </dgm:pt>
    <dgm:pt modelId="{72627AC7-908E-47D8-92FE-7BD9E244409C}" type="sibTrans" cxnId="{1B363B34-7767-461F-8DD2-408306FB2DBD}">
      <dgm:prSet/>
      <dgm:spPr/>
      <dgm:t>
        <a:bodyPr/>
        <a:lstStyle/>
        <a:p>
          <a:endParaRPr lang="es-ES"/>
        </a:p>
      </dgm:t>
    </dgm:pt>
    <dgm:pt modelId="{9F76212E-979C-4E1B-92E1-B26C2A64FB6D}">
      <dgm:prSet phldrT="[Texto]"/>
      <dgm:spPr/>
      <dgm:t>
        <a:bodyPr/>
        <a:lstStyle/>
        <a:p>
          <a:r>
            <a:rPr lang="es-ES" dirty="0"/>
            <a:t>Ingreso de Activos</a:t>
          </a:r>
        </a:p>
      </dgm:t>
    </dgm:pt>
    <dgm:pt modelId="{56949051-2BA7-44DF-8205-D29B978A8BCD}" type="parTrans" cxnId="{7E515CF1-24DD-4B49-AE8C-5520B7892D37}">
      <dgm:prSet/>
      <dgm:spPr/>
      <dgm:t>
        <a:bodyPr/>
        <a:lstStyle/>
        <a:p>
          <a:endParaRPr lang="es-ES"/>
        </a:p>
      </dgm:t>
    </dgm:pt>
    <dgm:pt modelId="{4B6F1114-727D-4E4C-AECC-EF626AF9EFB2}" type="sibTrans" cxnId="{7E515CF1-24DD-4B49-AE8C-5520B7892D37}">
      <dgm:prSet/>
      <dgm:spPr/>
      <dgm:t>
        <a:bodyPr/>
        <a:lstStyle/>
        <a:p>
          <a:endParaRPr lang="es-ES"/>
        </a:p>
      </dgm:t>
    </dgm:pt>
    <dgm:pt modelId="{FBED8C2A-0593-40E2-A2A8-D71B54F487F7}">
      <dgm:prSet phldrT="[Texto]"/>
      <dgm:spPr/>
      <dgm:t>
        <a:bodyPr/>
        <a:lstStyle/>
        <a:p>
          <a:r>
            <a:rPr lang="es-ES" dirty="0"/>
            <a:t>Registro de Depositarios</a:t>
          </a:r>
        </a:p>
      </dgm:t>
    </dgm:pt>
    <dgm:pt modelId="{75DF5E17-A65C-49B8-88BD-A336E8ABBAF8}" type="parTrans" cxnId="{1F4BCCD9-84F5-4126-BB2C-210C85802964}">
      <dgm:prSet/>
      <dgm:spPr/>
      <dgm:t>
        <a:bodyPr/>
        <a:lstStyle/>
        <a:p>
          <a:endParaRPr lang="es-ES"/>
        </a:p>
      </dgm:t>
    </dgm:pt>
    <dgm:pt modelId="{DB4BC489-8355-458B-964D-B6E70B33B128}" type="sibTrans" cxnId="{1F4BCCD9-84F5-4126-BB2C-210C85802964}">
      <dgm:prSet/>
      <dgm:spPr/>
      <dgm:t>
        <a:bodyPr/>
        <a:lstStyle/>
        <a:p>
          <a:endParaRPr lang="es-ES"/>
        </a:p>
      </dgm:t>
    </dgm:pt>
    <dgm:pt modelId="{0940EE1B-721F-4306-9D17-04A6F4AAE183}">
      <dgm:prSet phldrT="[Texto]"/>
      <dgm:spPr/>
      <dgm:t>
        <a:bodyPr/>
        <a:lstStyle/>
        <a:p>
          <a:r>
            <a:rPr lang="es-CO" b="0" i="0" u="none" dirty="0"/>
            <a:t>Recepción de activo en sitio</a:t>
          </a:r>
          <a:endParaRPr lang="es-ES" dirty="0"/>
        </a:p>
      </dgm:t>
    </dgm:pt>
    <dgm:pt modelId="{E0F659F8-2321-43C2-A338-859C79EA9BE6}" type="parTrans" cxnId="{3655BA18-BBB5-4F3E-8C4A-C1C8BA6204AF}">
      <dgm:prSet/>
      <dgm:spPr/>
      <dgm:t>
        <a:bodyPr/>
        <a:lstStyle/>
        <a:p>
          <a:endParaRPr lang="es-ES"/>
        </a:p>
      </dgm:t>
    </dgm:pt>
    <dgm:pt modelId="{CC9B8E57-D0E2-4E96-916C-611B4037E10E}" type="sibTrans" cxnId="{3655BA18-BBB5-4F3E-8C4A-C1C8BA6204AF}">
      <dgm:prSet/>
      <dgm:spPr/>
      <dgm:t>
        <a:bodyPr/>
        <a:lstStyle/>
        <a:p>
          <a:endParaRPr lang="es-ES"/>
        </a:p>
      </dgm:t>
    </dgm:pt>
    <dgm:pt modelId="{2DC5AE21-10AB-4414-8030-9C991D74F0E3}">
      <dgm:prSet phldrT="[Texto]"/>
      <dgm:spPr/>
      <dgm:t>
        <a:bodyPr/>
        <a:lstStyle/>
        <a:p>
          <a:r>
            <a:rPr lang="es-CO" b="0" i="0" u="none" dirty="0"/>
            <a:t>Recepción de activos en bodega</a:t>
          </a:r>
          <a:endParaRPr lang="es-ES" dirty="0"/>
        </a:p>
      </dgm:t>
    </dgm:pt>
    <dgm:pt modelId="{6FC53B2C-3FA4-4CDA-8EEC-3872686448B6}" type="parTrans" cxnId="{C9CC4A72-3C93-43E4-86A8-EB7D9EB978E3}">
      <dgm:prSet/>
      <dgm:spPr/>
      <dgm:t>
        <a:bodyPr/>
        <a:lstStyle/>
        <a:p>
          <a:endParaRPr lang="es-ES"/>
        </a:p>
      </dgm:t>
    </dgm:pt>
    <dgm:pt modelId="{E0586E32-EC9B-44EB-8DC7-80B52A84BD84}" type="sibTrans" cxnId="{C9CC4A72-3C93-43E4-86A8-EB7D9EB978E3}">
      <dgm:prSet/>
      <dgm:spPr/>
      <dgm:t>
        <a:bodyPr/>
        <a:lstStyle/>
        <a:p>
          <a:endParaRPr lang="es-ES"/>
        </a:p>
      </dgm:t>
    </dgm:pt>
    <dgm:pt modelId="{0C64DCD7-CB66-4884-9BCD-77292723FAD3}">
      <dgm:prSet phldrT="[Texto]"/>
      <dgm:spPr/>
      <dgm:t>
        <a:bodyPr/>
        <a:lstStyle/>
        <a:p>
          <a:r>
            <a:rPr lang="es-CO" b="0" i="0" u="none" dirty="0"/>
            <a:t>Registro de activos</a:t>
          </a:r>
          <a:endParaRPr lang="es-ES" dirty="0"/>
        </a:p>
      </dgm:t>
    </dgm:pt>
    <dgm:pt modelId="{33DF8A10-E513-4C2C-9994-CC66B8936587}" type="parTrans" cxnId="{9EFB1354-5BDC-460C-A789-6300B1ED0C7C}">
      <dgm:prSet/>
      <dgm:spPr/>
      <dgm:t>
        <a:bodyPr/>
        <a:lstStyle/>
        <a:p>
          <a:endParaRPr lang="es-ES"/>
        </a:p>
      </dgm:t>
    </dgm:pt>
    <dgm:pt modelId="{261075B9-6C14-4445-A25B-496485CB52E9}" type="sibTrans" cxnId="{9EFB1354-5BDC-460C-A789-6300B1ED0C7C}">
      <dgm:prSet/>
      <dgm:spPr/>
      <dgm:t>
        <a:bodyPr/>
        <a:lstStyle/>
        <a:p>
          <a:endParaRPr lang="es-ES"/>
        </a:p>
      </dgm:t>
    </dgm:pt>
    <dgm:pt modelId="{FC2463E3-C931-4EA9-8807-E8988CEE942F}">
      <dgm:prSet phldrT="[Texto]"/>
      <dgm:spPr/>
      <dgm:t>
        <a:bodyPr/>
        <a:lstStyle/>
        <a:p>
          <a:r>
            <a:rPr lang="es-CO" b="0" i="0" u="none" dirty="0"/>
            <a:t>Preparación para la recepción de activos</a:t>
          </a:r>
          <a:endParaRPr lang="es-ES" dirty="0"/>
        </a:p>
      </dgm:t>
    </dgm:pt>
    <dgm:pt modelId="{1335BEE7-E321-4233-8EEE-ADC75C4CA7DE}" type="parTrans" cxnId="{27ED75F1-F1C0-45DE-A788-D8E21C41C4D0}">
      <dgm:prSet/>
      <dgm:spPr/>
      <dgm:t>
        <a:bodyPr/>
        <a:lstStyle/>
        <a:p>
          <a:endParaRPr lang="es-ES"/>
        </a:p>
      </dgm:t>
    </dgm:pt>
    <dgm:pt modelId="{47572F47-CF79-4B15-9224-269F0E779B24}" type="sibTrans" cxnId="{27ED75F1-F1C0-45DE-A788-D8E21C41C4D0}">
      <dgm:prSet/>
      <dgm:spPr/>
      <dgm:t>
        <a:bodyPr/>
        <a:lstStyle/>
        <a:p>
          <a:endParaRPr lang="es-ES"/>
        </a:p>
      </dgm:t>
    </dgm:pt>
    <dgm:pt modelId="{7AE96CEA-3B00-4207-A433-EB2DCF0F8AB0}">
      <dgm:prSet phldrT="[Texto]"/>
      <dgm:spPr/>
      <dgm:t>
        <a:bodyPr/>
        <a:lstStyle/>
        <a:p>
          <a:r>
            <a:rPr lang="es-CO" b="0" i="0" u="none" dirty="0"/>
            <a:t>identificación y registro de bienes inventario dinero</a:t>
          </a:r>
          <a:endParaRPr lang="es-ES" dirty="0"/>
        </a:p>
      </dgm:t>
    </dgm:pt>
    <dgm:pt modelId="{D93BCFEF-E8D5-4719-84E2-60CD670C1BD8}" type="parTrans" cxnId="{B44BCD5B-493C-4766-879E-F022E8E4CA12}">
      <dgm:prSet/>
      <dgm:spPr/>
      <dgm:t>
        <a:bodyPr/>
        <a:lstStyle/>
        <a:p>
          <a:endParaRPr lang="es-ES"/>
        </a:p>
      </dgm:t>
    </dgm:pt>
    <dgm:pt modelId="{55950231-180D-499A-BAD4-08637705963F}" type="sibTrans" cxnId="{B44BCD5B-493C-4766-879E-F022E8E4CA12}">
      <dgm:prSet/>
      <dgm:spPr/>
      <dgm:t>
        <a:bodyPr/>
        <a:lstStyle/>
        <a:p>
          <a:endParaRPr lang="es-ES"/>
        </a:p>
      </dgm:t>
    </dgm:pt>
    <dgm:pt modelId="{DEE9EE28-0121-433F-9C1C-F555E4E31226}">
      <dgm:prSet phldrT="[Texto]"/>
      <dgm:spPr/>
      <dgm:t>
        <a:bodyPr/>
        <a:lstStyle/>
        <a:p>
          <a:r>
            <a:rPr lang="es-CO" b="0" i="0" u="none"/>
            <a:t>Identificación Hallazgos generación de acciones</a:t>
          </a:r>
          <a:r>
            <a:rPr lang="es-CO" b="0" i="0"/>
            <a:t> </a:t>
          </a:r>
          <a:endParaRPr lang="es-ES" dirty="0"/>
        </a:p>
      </dgm:t>
    </dgm:pt>
    <dgm:pt modelId="{B8B6AB34-ED3D-4F3B-AC87-1C98B4407DC6}" type="parTrans" cxnId="{9307477F-02FB-4B72-9E90-C5417D102EFE}">
      <dgm:prSet/>
      <dgm:spPr/>
      <dgm:t>
        <a:bodyPr/>
        <a:lstStyle/>
        <a:p>
          <a:endParaRPr lang="es-ES"/>
        </a:p>
      </dgm:t>
    </dgm:pt>
    <dgm:pt modelId="{B5429E6B-D76A-4839-84D1-8C1644354A14}" type="sibTrans" cxnId="{9307477F-02FB-4B72-9E90-C5417D102EFE}">
      <dgm:prSet/>
      <dgm:spPr/>
      <dgm:t>
        <a:bodyPr/>
        <a:lstStyle/>
        <a:p>
          <a:endParaRPr lang="es-ES"/>
        </a:p>
      </dgm:t>
    </dgm:pt>
    <dgm:pt modelId="{F6EEB498-CFDB-44AE-A240-9AAF414ECF80}" type="pres">
      <dgm:prSet presAssocID="{6D4E6699-7430-4CE7-973E-B8C0CB976CD2}" presName="hierChild1" presStyleCnt="0">
        <dgm:presLayoutVars>
          <dgm:chPref val="1"/>
          <dgm:dir/>
          <dgm:animOne val="branch"/>
          <dgm:animLvl val="lvl"/>
          <dgm:resizeHandles/>
        </dgm:presLayoutVars>
      </dgm:prSet>
      <dgm:spPr/>
    </dgm:pt>
    <dgm:pt modelId="{F31DAFFB-3AD2-4495-9165-A5843CCDBC7A}" type="pres">
      <dgm:prSet presAssocID="{03A859C6-C90C-47FF-BD60-A85DE250C44E}" presName="hierRoot1" presStyleCnt="0"/>
      <dgm:spPr/>
    </dgm:pt>
    <dgm:pt modelId="{84DC412C-678F-4A57-80E0-C31319FD474A}" type="pres">
      <dgm:prSet presAssocID="{03A859C6-C90C-47FF-BD60-A85DE250C44E}" presName="composite" presStyleCnt="0"/>
      <dgm:spPr/>
    </dgm:pt>
    <dgm:pt modelId="{698B47BE-C0D6-459D-B8B4-88C2721A23C4}" type="pres">
      <dgm:prSet presAssocID="{03A859C6-C90C-47FF-BD60-A85DE250C44E}" presName="background" presStyleLbl="node0" presStyleIdx="0" presStyleCnt="1"/>
      <dgm:spPr/>
    </dgm:pt>
    <dgm:pt modelId="{DC269A5D-E738-460D-94D6-3DBD09A1264D}" type="pres">
      <dgm:prSet presAssocID="{03A859C6-C90C-47FF-BD60-A85DE250C44E}" presName="text" presStyleLbl="fgAcc0" presStyleIdx="0" presStyleCnt="1">
        <dgm:presLayoutVars>
          <dgm:chPref val="3"/>
        </dgm:presLayoutVars>
      </dgm:prSet>
      <dgm:spPr/>
    </dgm:pt>
    <dgm:pt modelId="{CF930174-5B41-4E02-945B-0B782A99AF2B}" type="pres">
      <dgm:prSet presAssocID="{03A859C6-C90C-47FF-BD60-A85DE250C44E}" presName="hierChild2" presStyleCnt="0"/>
      <dgm:spPr/>
    </dgm:pt>
    <dgm:pt modelId="{9B174784-1450-4701-8E9F-7628E1D2EF6E}" type="pres">
      <dgm:prSet presAssocID="{3EE561BF-FE0A-43F6-971F-4308144E7D91}" presName="Name10" presStyleLbl="parChTrans1D2" presStyleIdx="0" presStyleCnt="4"/>
      <dgm:spPr/>
    </dgm:pt>
    <dgm:pt modelId="{DBA8FAAD-D744-4DCB-AB79-04A0D7B523A4}" type="pres">
      <dgm:prSet presAssocID="{CDF08135-46DF-478D-A81F-182854BFE042}" presName="hierRoot2" presStyleCnt="0"/>
      <dgm:spPr/>
    </dgm:pt>
    <dgm:pt modelId="{BF6D9CC8-DD22-45E3-B8BA-E92BA3CDB21A}" type="pres">
      <dgm:prSet presAssocID="{CDF08135-46DF-478D-A81F-182854BFE042}" presName="composite2" presStyleCnt="0"/>
      <dgm:spPr/>
    </dgm:pt>
    <dgm:pt modelId="{5C8B2D2D-5A61-42EB-8FDA-896D37C398D1}" type="pres">
      <dgm:prSet presAssocID="{CDF08135-46DF-478D-A81F-182854BFE042}" presName="background2" presStyleLbl="node2" presStyleIdx="0" presStyleCnt="4"/>
      <dgm:spPr/>
    </dgm:pt>
    <dgm:pt modelId="{EF12F98A-2BD2-4504-AA93-8A86F890CDEA}" type="pres">
      <dgm:prSet presAssocID="{CDF08135-46DF-478D-A81F-182854BFE042}" presName="text2" presStyleLbl="fgAcc2" presStyleIdx="0" presStyleCnt="4">
        <dgm:presLayoutVars>
          <dgm:chPref val="3"/>
        </dgm:presLayoutVars>
      </dgm:prSet>
      <dgm:spPr/>
    </dgm:pt>
    <dgm:pt modelId="{6D864708-16E0-4B1C-A2D0-8AEC19BDB5D4}" type="pres">
      <dgm:prSet presAssocID="{CDF08135-46DF-478D-A81F-182854BFE042}" presName="hierChild3" presStyleCnt="0"/>
      <dgm:spPr/>
    </dgm:pt>
    <dgm:pt modelId="{6BF90CD1-FE9F-4D76-87E7-FB07D86F9705}" type="pres">
      <dgm:prSet presAssocID="{56949051-2BA7-44DF-8205-D29B978A8BCD}" presName="Name17" presStyleLbl="parChTrans1D3" presStyleIdx="0" presStyleCnt="2"/>
      <dgm:spPr/>
    </dgm:pt>
    <dgm:pt modelId="{A1928AA8-8646-49AC-A967-A45261EEE3CE}" type="pres">
      <dgm:prSet presAssocID="{9F76212E-979C-4E1B-92E1-B26C2A64FB6D}" presName="hierRoot3" presStyleCnt="0"/>
      <dgm:spPr/>
    </dgm:pt>
    <dgm:pt modelId="{3A6D4868-02A8-41E2-9411-D66ABDD065BC}" type="pres">
      <dgm:prSet presAssocID="{9F76212E-979C-4E1B-92E1-B26C2A64FB6D}" presName="composite3" presStyleCnt="0"/>
      <dgm:spPr/>
    </dgm:pt>
    <dgm:pt modelId="{9EE8CA34-5C11-4593-BD94-06FA4EDD3003}" type="pres">
      <dgm:prSet presAssocID="{9F76212E-979C-4E1B-92E1-B26C2A64FB6D}" presName="background3" presStyleLbl="node3" presStyleIdx="0" presStyleCnt="2"/>
      <dgm:spPr/>
    </dgm:pt>
    <dgm:pt modelId="{D6E99A3B-E4C2-4AFF-9130-ED6933C3362B}" type="pres">
      <dgm:prSet presAssocID="{9F76212E-979C-4E1B-92E1-B26C2A64FB6D}" presName="text3" presStyleLbl="fgAcc3" presStyleIdx="0" presStyleCnt="2">
        <dgm:presLayoutVars>
          <dgm:chPref val="3"/>
        </dgm:presLayoutVars>
      </dgm:prSet>
      <dgm:spPr/>
    </dgm:pt>
    <dgm:pt modelId="{9DE7973E-36A4-46CC-9018-5333D3583D86}" type="pres">
      <dgm:prSet presAssocID="{9F76212E-979C-4E1B-92E1-B26C2A64FB6D}" presName="hierChild4" presStyleCnt="0"/>
      <dgm:spPr/>
    </dgm:pt>
    <dgm:pt modelId="{7505FA97-D7B2-46B4-B5E5-BC1BEC92B95A}" type="pres">
      <dgm:prSet presAssocID="{E0F659F8-2321-43C2-A338-859C79EA9BE6}" presName="Name23" presStyleLbl="parChTrans1D4" presStyleIdx="0" presStyleCnt="6"/>
      <dgm:spPr/>
    </dgm:pt>
    <dgm:pt modelId="{BCC52885-4E35-4D47-B272-F4DFA8B892EB}" type="pres">
      <dgm:prSet presAssocID="{0940EE1B-721F-4306-9D17-04A6F4AAE183}" presName="hierRoot4" presStyleCnt="0"/>
      <dgm:spPr/>
    </dgm:pt>
    <dgm:pt modelId="{96E81021-318C-4162-A0F7-D7B70C273B36}" type="pres">
      <dgm:prSet presAssocID="{0940EE1B-721F-4306-9D17-04A6F4AAE183}" presName="composite4" presStyleCnt="0"/>
      <dgm:spPr/>
    </dgm:pt>
    <dgm:pt modelId="{0F46E7C1-C2C6-4CD7-9CD8-003E08813F23}" type="pres">
      <dgm:prSet presAssocID="{0940EE1B-721F-4306-9D17-04A6F4AAE183}" presName="background4" presStyleLbl="node4" presStyleIdx="0" presStyleCnt="6"/>
      <dgm:spPr/>
    </dgm:pt>
    <dgm:pt modelId="{713CC0BE-EFF4-41B3-AA2B-F1A2616B45EC}" type="pres">
      <dgm:prSet presAssocID="{0940EE1B-721F-4306-9D17-04A6F4AAE183}" presName="text4" presStyleLbl="fgAcc4" presStyleIdx="0" presStyleCnt="6">
        <dgm:presLayoutVars>
          <dgm:chPref val="3"/>
        </dgm:presLayoutVars>
      </dgm:prSet>
      <dgm:spPr/>
    </dgm:pt>
    <dgm:pt modelId="{CA126767-A5B4-45EF-88B5-D0C4B375D5E6}" type="pres">
      <dgm:prSet presAssocID="{0940EE1B-721F-4306-9D17-04A6F4AAE183}" presName="hierChild5" presStyleCnt="0"/>
      <dgm:spPr/>
    </dgm:pt>
    <dgm:pt modelId="{580B547D-42CA-418F-890A-06CB6D692C67}" type="pres">
      <dgm:prSet presAssocID="{6FC53B2C-3FA4-4CDA-8EEC-3872686448B6}" presName="Name23" presStyleLbl="parChTrans1D4" presStyleIdx="1" presStyleCnt="6"/>
      <dgm:spPr/>
    </dgm:pt>
    <dgm:pt modelId="{BABDA6FF-B887-4710-B565-579C7F596D01}" type="pres">
      <dgm:prSet presAssocID="{2DC5AE21-10AB-4414-8030-9C991D74F0E3}" presName="hierRoot4" presStyleCnt="0"/>
      <dgm:spPr/>
    </dgm:pt>
    <dgm:pt modelId="{96B9906E-88D2-450D-8F7F-5CACD4D8E169}" type="pres">
      <dgm:prSet presAssocID="{2DC5AE21-10AB-4414-8030-9C991D74F0E3}" presName="composite4" presStyleCnt="0"/>
      <dgm:spPr/>
    </dgm:pt>
    <dgm:pt modelId="{55D6A671-4975-45E6-836E-77180D68D7E3}" type="pres">
      <dgm:prSet presAssocID="{2DC5AE21-10AB-4414-8030-9C991D74F0E3}" presName="background4" presStyleLbl="node4" presStyleIdx="1" presStyleCnt="6"/>
      <dgm:spPr/>
    </dgm:pt>
    <dgm:pt modelId="{78096877-8247-4261-B6A6-5540D4CFFFDB}" type="pres">
      <dgm:prSet presAssocID="{2DC5AE21-10AB-4414-8030-9C991D74F0E3}" presName="text4" presStyleLbl="fgAcc4" presStyleIdx="1" presStyleCnt="6">
        <dgm:presLayoutVars>
          <dgm:chPref val="3"/>
        </dgm:presLayoutVars>
      </dgm:prSet>
      <dgm:spPr/>
    </dgm:pt>
    <dgm:pt modelId="{3E66C71F-64AC-4CA4-81BD-188CBC89E656}" type="pres">
      <dgm:prSet presAssocID="{2DC5AE21-10AB-4414-8030-9C991D74F0E3}" presName="hierChild5" presStyleCnt="0"/>
      <dgm:spPr/>
    </dgm:pt>
    <dgm:pt modelId="{33577CDB-6958-4BCB-86A8-8C42C889C3C0}" type="pres">
      <dgm:prSet presAssocID="{33DF8A10-E513-4C2C-9994-CC66B8936587}" presName="Name23" presStyleLbl="parChTrans1D4" presStyleIdx="2" presStyleCnt="6"/>
      <dgm:spPr/>
    </dgm:pt>
    <dgm:pt modelId="{746A2BBD-0C25-4C5F-AAE3-51608F9949DD}" type="pres">
      <dgm:prSet presAssocID="{0C64DCD7-CB66-4884-9BCD-77292723FAD3}" presName="hierRoot4" presStyleCnt="0"/>
      <dgm:spPr/>
    </dgm:pt>
    <dgm:pt modelId="{E3ABF336-EB4C-4E4C-91A3-F6B878CE1E68}" type="pres">
      <dgm:prSet presAssocID="{0C64DCD7-CB66-4884-9BCD-77292723FAD3}" presName="composite4" presStyleCnt="0"/>
      <dgm:spPr/>
    </dgm:pt>
    <dgm:pt modelId="{90D757E3-4C85-417A-ACC8-2EE049BE2232}" type="pres">
      <dgm:prSet presAssocID="{0C64DCD7-CB66-4884-9BCD-77292723FAD3}" presName="background4" presStyleLbl="node4" presStyleIdx="2" presStyleCnt="6"/>
      <dgm:spPr/>
    </dgm:pt>
    <dgm:pt modelId="{C8379AE8-1624-4892-9388-CF8030F71105}" type="pres">
      <dgm:prSet presAssocID="{0C64DCD7-CB66-4884-9BCD-77292723FAD3}" presName="text4" presStyleLbl="fgAcc4" presStyleIdx="2" presStyleCnt="6">
        <dgm:presLayoutVars>
          <dgm:chPref val="3"/>
        </dgm:presLayoutVars>
      </dgm:prSet>
      <dgm:spPr/>
    </dgm:pt>
    <dgm:pt modelId="{4AEE4E6E-0421-43F5-97B8-6B9ECCF38A6C}" type="pres">
      <dgm:prSet presAssocID="{0C64DCD7-CB66-4884-9BCD-77292723FAD3}" presName="hierChild5" presStyleCnt="0"/>
      <dgm:spPr/>
    </dgm:pt>
    <dgm:pt modelId="{2C62FD48-FAD2-49FA-96E3-AA042C0295FF}" type="pres">
      <dgm:prSet presAssocID="{1335BEE7-E321-4233-8EEE-ADC75C4CA7DE}" presName="Name23" presStyleLbl="parChTrans1D4" presStyleIdx="3" presStyleCnt="6"/>
      <dgm:spPr/>
    </dgm:pt>
    <dgm:pt modelId="{E69E20DB-C424-46CA-9169-03C0F6CC3121}" type="pres">
      <dgm:prSet presAssocID="{FC2463E3-C931-4EA9-8807-E8988CEE942F}" presName="hierRoot4" presStyleCnt="0"/>
      <dgm:spPr/>
    </dgm:pt>
    <dgm:pt modelId="{729D5905-5068-4B07-A4C9-EBD00940CB07}" type="pres">
      <dgm:prSet presAssocID="{FC2463E3-C931-4EA9-8807-E8988CEE942F}" presName="composite4" presStyleCnt="0"/>
      <dgm:spPr/>
    </dgm:pt>
    <dgm:pt modelId="{B7147B24-F8DB-40EB-BC61-22C5D46B66C6}" type="pres">
      <dgm:prSet presAssocID="{FC2463E3-C931-4EA9-8807-E8988CEE942F}" presName="background4" presStyleLbl="node4" presStyleIdx="3" presStyleCnt="6"/>
      <dgm:spPr/>
    </dgm:pt>
    <dgm:pt modelId="{8CC98ABD-B76D-4615-B984-E156A96B4845}" type="pres">
      <dgm:prSet presAssocID="{FC2463E3-C931-4EA9-8807-E8988CEE942F}" presName="text4" presStyleLbl="fgAcc4" presStyleIdx="3" presStyleCnt="6">
        <dgm:presLayoutVars>
          <dgm:chPref val="3"/>
        </dgm:presLayoutVars>
      </dgm:prSet>
      <dgm:spPr/>
    </dgm:pt>
    <dgm:pt modelId="{0016F66B-CABD-43CD-9846-C9D3AB246460}" type="pres">
      <dgm:prSet presAssocID="{FC2463E3-C931-4EA9-8807-E8988CEE942F}" presName="hierChild5" presStyleCnt="0"/>
      <dgm:spPr/>
    </dgm:pt>
    <dgm:pt modelId="{B4ADE2BA-6DD0-47D5-8268-8EC731F1C89A}" type="pres">
      <dgm:prSet presAssocID="{D93BCFEF-E8D5-4719-84E2-60CD670C1BD8}" presName="Name23" presStyleLbl="parChTrans1D4" presStyleIdx="4" presStyleCnt="6"/>
      <dgm:spPr/>
    </dgm:pt>
    <dgm:pt modelId="{1F00C752-9337-43E5-B825-30EE49667921}" type="pres">
      <dgm:prSet presAssocID="{7AE96CEA-3B00-4207-A433-EB2DCF0F8AB0}" presName="hierRoot4" presStyleCnt="0"/>
      <dgm:spPr/>
    </dgm:pt>
    <dgm:pt modelId="{A0A39861-0745-414E-8817-B77BF377DB3A}" type="pres">
      <dgm:prSet presAssocID="{7AE96CEA-3B00-4207-A433-EB2DCF0F8AB0}" presName="composite4" presStyleCnt="0"/>
      <dgm:spPr/>
    </dgm:pt>
    <dgm:pt modelId="{8B30E37A-0EFB-4718-ADFA-DF7632A4AD08}" type="pres">
      <dgm:prSet presAssocID="{7AE96CEA-3B00-4207-A433-EB2DCF0F8AB0}" presName="background4" presStyleLbl="node4" presStyleIdx="4" presStyleCnt="6"/>
      <dgm:spPr/>
    </dgm:pt>
    <dgm:pt modelId="{F979480A-73D5-4662-AED1-06DA9B5CB17B}" type="pres">
      <dgm:prSet presAssocID="{7AE96CEA-3B00-4207-A433-EB2DCF0F8AB0}" presName="text4" presStyleLbl="fgAcc4" presStyleIdx="4" presStyleCnt="6">
        <dgm:presLayoutVars>
          <dgm:chPref val="3"/>
        </dgm:presLayoutVars>
      </dgm:prSet>
      <dgm:spPr/>
    </dgm:pt>
    <dgm:pt modelId="{5AA56C87-9D73-4FEB-AD0F-C5E2E738E617}" type="pres">
      <dgm:prSet presAssocID="{7AE96CEA-3B00-4207-A433-EB2DCF0F8AB0}" presName="hierChild5" presStyleCnt="0"/>
      <dgm:spPr/>
    </dgm:pt>
    <dgm:pt modelId="{1E62C5A0-6B7D-4E58-A9C4-19E51F0ECDB5}" type="pres">
      <dgm:prSet presAssocID="{B8B6AB34-ED3D-4F3B-AC87-1C98B4407DC6}" presName="Name23" presStyleLbl="parChTrans1D4" presStyleIdx="5" presStyleCnt="6"/>
      <dgm:spPr/>
    </dgm:pt>
    <dgm:pt modelId="{DC0F8005-0FF9-4876-A276-18A1D41CC548}" type="pres">
      <dgm:prSet presAssocID="{DEE9EE28-0121-433F-9C1C-F555E4E31226}" presName="hierRoot4" presStyleCnt="0"/>
      <dgm:spPr/>
    </dgm:pt>
    <dgm:pt modelId="{854342C9-764E-45E3-836F-D94ED56110BC}" type="pres">
      <dgm:prSet presAssocID="{DEE9EE28-0121-433F-9C1C-F555E4E31226}" presName="composite4" presStyleCnt="0"/>
      <dgm:spPr/>
    </dgm:pt>
    <dgm:pt modelId="{E3959210-FEAE-4F71-9DDD-BF958BB6C09D}" type="pres">
      <dgm:prSet presAssocID="{DEE9EE28-0121-433F-9C1C-F555E4E31226}" presName="background4" presStyleLbl="node4" presStyleIdx="5" presStyleCnt="6"/>
      <dgm:spPr/>
    </dgm:pt>
    <dgm:pt modelId="{0D247CB4-BD12-4CCB-83C2-1AB91634DB75}" type="pres">
      <dgm:prSet presAssocID="{DEE9EE28-0121-433F-9C1C-F555E4E31226}" presName="text4" presStyleLbl="fgAcc4" presStyleIdx="5" presStyleCnt="6">
        <dgm:presLayoutVars>
          <dgm:chPref val="3"/>
        </dgm:presLayoutVars>
      </dgm:prSet>
      <dgm:spPr/>
    </dgm:pt>
    <dgm:pt modelId="{1304DF25-0E63-42EA-BED4-6462CD47CD77}" type="pres">
      <dgm:prSet presAssocID="{DEE9EE28-0121-433F-9C1C-F555E4E31226}" presName="hierChild5" presStyleCnt="0"/>
      <dgm:spPr/>
    </dgm:pt>
    <dgm:pt modelId="{28FA8832-527E-49AD-855C-FE4D86C82DAA}" type="pres">
      <dgm:prSet presAssocID="{75DF5E17-A65C-49B8-88BD-A336E8ABBAF8}" presName="Name17" presStyleLbl="parChTrans1D3" presStyleIdx="1" presStyleCnt="2"/>
      <dgm:spPr/>
    </dgm:pt>
    <dgm:pt modelId="{C83ED4BB-FF3F-4A88-B378-B475661E393B}" type="pres">
      <dgm:prSet presAssocID="{FBED8C2A-0593-40E2-A2A8-D71B54F487F7}" presName="hierRoot3" presStyleCnt="0"/>
      <dgm:spPr/>
    </dgm:pt>
    <dgm:pt modelId="{73E6902B-1840-46CA-A7DC-7072818849DB}" type="pres">
      <dgm:prSet presAssocID="{FBED8C2A-0593-40E2-A2A8-D71B54F487F7}" presName="composite3" presStyleCnt="0"/>
      <dgm:spPr/>
    </dgm:pt>
    <dgm:pt modelId="{0AD7B061-4070-4901-9481-03641AFAC498}" type="pres">
      <dgm:prSet presAssocID="{FBED8C2A-0593-40E2-A2A8-D71B54F487F7}" presName="background3" presStyleLbl="node3" presStyleIdx="1" presStyleCnt="2"/>
      <dgm:spPr/>
    </dgm:pt>
    <dgm:pt modelId="{8B7D6067-181F-4D5C-ABA4-32AC98981694}" type="pres">
      <dgm:prSet presAssocID="{FBED8C2A-0593-40E2-A2A8-D71B54F487F7}" presName="text3" presStyleLbl="fgAcc3" presStyleIdx="1" presStyleCnt="2">
        <dgm:presLayoutVars>
          <dgm:chPref val="3"/>
        </dgm:presLayoutVars>
      </dgm:prSet>
      <dgm:spPr/>
    </dgm:pt>
    <dgm:pt modelId="{6E299687-DA1B-41A4-9E5E-5B1165596C4E}" type="pres">
      <dgm:prSet presAssocID="{FBED8C2A-0593-40E2-A2A8-D71B54F487F7}" presName="hierChild4" presStyleCnt="0"/>
      <dgm:spPr/>
    </dgm:pt>
    <dgm:pt modelId="{18F55D34-2224-4C21-A689-D00E5981FF63}" type="pres">
      <dgm:prSet presAssocID="{E960D0FE-6EAB-4B29-9D05-DFAB5CC48B88}" presName="Name10" presStyleLbl="parChTrans1D2" presStyleIdx="1" presStyleCnt="4"/>
      <dgm:spPr/>
    </dgm:pt>
    <dgm:pt modelId="{39722F6F-798A-4D06-8A54-7A50F8023E2A}" type="pres">
      <dgm:prSet presAssocID="{52CC80A5-F7A2-415B-9F98-CD0B3486BA9D}" presName="hierRoot2" presStyleCnt="0"/>
      <dgm:spPr/>
    </dgm:pt>
    <dgm:pt modelId="{1226FD12-8BA7-4598-9C43-ECC6621766CB}" type="pres">
      <dgm:prSet presAssocID="{52CC80A5-F7A2-415B-9F98-CD0B3486BA9D}" presName="composite2" presStyleCnt="0"/>
      <dgm:spPr/>
    </dgm:pt>
    <dgm:pt modelId="{FB2D1AD1-8689-4FCC-A37C-D1A009BEEFD6}" type="pres">
      <dgm:prSet presAssocID="{52CC80A5-F7A2-415B-9F98-CD0B3486BA9D}" presName="background2" presStyleLbl="node2" presStyleIdx="1" presStyleCnt="4"/>
      <dgm:spPr/>
    </dgm:pt>
    <dgm:pt modelId="{7C60C15F-8450-4778-B000-3DFE6EBBECBA}" type="pres">
      <dgm:prSet presAssocID="{52CC80A5-F7A2-415B-9F98-CD0B3486BA9D}" presName="text2" presStyleLbl="fgAcc2" presStyleIdx="1" presStyleCnt="4">
        <dgm:presLayoutVars>
          <dgm:chPref val="3"/>
        </dgm:presLayoutVars>
      </dgm:prSet>
      <dgm:spPr/>
    </dgm:pt>
    <dgm:pt modelId="{E00F9DFB-7FF6-41AB-9E0F-7DF665183187}" type="pres">
      <dgm:prSet presAssocID="{52CC80A5-F7A2-415B-9F98-CD0B3486BA9D}" presName="hierChild3" presStyleCnt="0"/>
      <dgm:spPr/>
    </dgm:pt>
    <dgm:pt modelId="{06F8EA4F-695F-42D3-926A-D2DB3B30DE83}" type="pres">
      <dgm:prSet presAssocID="{9666875C-AA2C-49B9-B15D-515CB47980D4}" presName="Name10" presStyleLbl="parChTrans1D2" presStyleIdx="2" presStyleCnt="4"/>
      <dgm:spPr/>
    </dgm:pt>
    <dgm:pt modelId="{3BB699A9-FB2A-4A63-9371-E726220D41A2}" type="pres">
      <dgm:prSet presAssocID="{2FF0DDDA-F14D-413A-B47C-3489BDB4D497}" presName="hierRoot2" presStyleCnt="0"/>
      <dgm:spPr/>
    </dgm:pt>
    <dgm:pt modelId="{4BC4C2AA-17F6-43E8-ACDC-A9BABA58262A}" type="pres">
      <dgm:prSet presAssocID="{2FF0DDDA-F14D-413A-B47C-3489BDB4D497}" presName="composite2" presStyleCnt="0"/>
      <dgm:spPr/>
    </dgm:pt>
    <dgm:pt modelId="{0A6EC2AA-EAA6-4C61-A14F-8F3253B7FDF2}" type="pres">
      <dgm:prSet presAssocID="{2FF0DDDA-F14D-413A-B47C-3489BDB4D497}" presName="background2" presStyleLbl="node2" presStyleIdx="2" presStyleCnt="4"/>
      <dgm:spPr/>
    </dgm:pt>
    <dgm:pt modelId="{A8169053-10D7-438E-A27A-3658A1CAD696}" type="pres">
      <dgm:prSet presAssocID="{2FF0DDDA-F14D-413A-B47C-3489BDB4D497}" presName="text2" presStyleLbl="fgAcc2" presStyleIdx="2" presStyleCnt="4">
        <dgm:presLayoutVars>
          <dgm:chPref val="3"/>
        </dgm:presLayoutVars>
      </dgm:prSet>
      <dgm:spPr/>
    </dgm:pt>
    <dgm:pt modelId="{EAA2A658-B6B8-4CCA-85E9-803F0975942A}" type="pres">
      <dgm:prSet presAssocID="{2FF0DDDA-F14D-413A-B47C-3489BDB4D497}" presName="hierChild3" presStyleCnt="0"/>
      <dgm:spPr/>
    </dgm:pt>
    <dgm:pt modelId="{610E2683-78CB-427C-91AF-8214F8DCEF4A}" type="pres">
      <dgm:prSet presAssocID="{BBA35C79-AD5B-423C-AE88-768FE7511FB6}" presName="Name10" presStyleLbl="parChTrans1D2" presStyleIdx="3" presStyleCnt="4"/>
      <dgm:spPr/>
    </dgm:pt>
    <dgm:pt modelId="{BD52A31F-7D83-45F4-8F7E-6F3ABEA30E65}" type="pres">
      <dgm:prSet presAssocID="{AC1DBC00-5913-416E-9D73-8A4B84E37C62}" presName="hierRoot2" presStyleCnt="0"/>
      <dgm:spPr/>
    </dgm:pt>
    <dgm:pt modelId="{EB78EA10-68DD-48B6-935B-0490C7122BC2}" type="pres">
      <dgm:prSet presAssocID="{AC1DBC00-5913-416E-9D73-8A4B84E37C62}" presName="composite2" presStyleCnt="0"/>
      <dgm:spPr/>
    </dgm:pt>
    <dgm:pt modelId="{81508E1D-DF14-4FC6-8BAB-0239469F42F4}" type="pres">
      <dgm:prSet presAssocID="{AC1DBC00-5913-416E-9D73-8A4B84E37C62}" presName="background2" presStyleLbl="node2" presStyleIdx="3" presStyleCnt="4"/>
      <dgm:spPr/>
    </dgm:pt>
    <dgm:pt modelId="{43E58671-9951-4CAB-9646-E1F4710A133C}" type="pres">
      <dgm:prSet presAssocID="{AC1DBC00-5913-416E-9D73-8A4B84E37C62}" presName="text2" presStyleLbl="fgAcc2" presStyleIdx="3" presStyleCnt="4">
        <dgm:presLayoutVars>
          <dgm:chPref val="3"/>
        </dgm:presLayoutVars>
      </dgm:prSet>
      <dgm:spPr/>
    </dgm:pt>
    <dgm:pt modelId="{598F7A42-7F2E-48F3-9D7A-B5216D5FBB33}" type="pres">
      <dgm:prSet presAssocID="{AC1DBC00-5913-416E-9D73-8A4B84E37C62}" presName="hierChild3" presStyleCnt="0"/>
      <dgm:spPr/>
    </dgm:pt>
  </dgm:ptLst>
  <dgm:cxnLst>
    <dgm:cxn modelId="{819EA500-B63B-4DC5-83C0-E7F49AB27418}" type="presOf" srcId="{6FC53B2C-3FA4-4CDA-8EEC-3872686448B6}" destId="{580B547D-42CA-418F-890A-06CB6D692C67}" srcOrd="0" destOrd="0" presId="urn:microsoft.com/office/officeart/2005/8/layout/hierarchy1"/>
    <dgm:cxn modelId="{86304206-E167-4CA9-BAC3-44BEA776520E}" srcId="{03A859C6-C90C-47FF-BD60-A85DE250C44E}" destId="{CDF08135-46DF-478D-A81F-182854BFE042}" srcOrd="0" destOrd="0" parTransId="{3EE561BF-FE0A-43F6-971F-4308144E7D91}" sibTransId="{BA14CE32-B5A7-48F9-AF50-5D1966518224}"/>
    <dgm:cxn modelId="{55883B16-CBF5-4ABA-9BE3-C090E69A6F06}" type="presOf" srcId="{0940EE1B-721F-4306-9D17-04A6F4AAE183}" destId="{713CC0BE-EFF4-41B3-AA2B-F1A2616B45EC}" srcOrd="0" destOrd="0" presId="urn:microsoft.com/office/officeart/2005/8/layout/hierarchy1"/>
    <dgm:cxn modelId="{3655BA18-BBB5-4F3E-8C4A-C1C8BA6204AF}" srcId="{9F76212E-979C-4E1B-92E1-B26C2A64FB6D}" destId="{0940EE1B-721F-4306-9D17-04A6F4AAE183}" srcOrd="0" destOrd="0" parTransId="{E0F659F8-2321-43C2-A338-859C79EA9BE6}" sibTransId="{CC9B8E57-D0E2-4E96-916C-611B4037E10E}"/>
    <dgm:cxn modelId="{F9985B1B-39FC-4E6C-8116-6174AF568A29}" type="presOf" srcId="{AC1DBC00-5913-416E-9D73-8A4B84E37C62}" destId="{43E58671-9951-4CAB-9646-E1F4710A133C}" srcOrd="0" destOrd="0" presId="urn:microsoft.com/office/officeart/2005/8/layout/hierarchy1"/>
    <dgm:cxn modelId="{204E5822-638E-46E8-B745-F5112F5CC0C8}" type="presOf" srcId="{FC2463E3-C931-4EA9-8807-E8988CEE942F}" destId="{8CC98ABD-B76D-4615-B984-E156A96B4845}" srcOrd="0" destOrd="0" presId="urn:microsoft.com/office/officeart/2005/8/layout/hierarchy1"/>
    <dgm:cxn modelId="{BC2FDD23-3A28-4A80-A115-DC3AE965C864}" type="presOf" srcId="{2FF0DDDA-F14D-413A-B47C-3489BDB4D497}" destId="{A8169053-10D7-438E-A27A-3658A1CAD696}" srcOrd="0" destOrd="0" presId="urn:microsoft.com/office/officeart/2005/8/layout/hierarchy1"/>
    <dgm:cxn modelId="{2539952B-E0EC-4AD2-A407-1E0AD3D57EEF}" type="presOf" srcId="{03A859C6-C90C-47FF-BD60-A85DE250C44E}" destId="{DC269A5D-E738-460D-94D6-3DBD09A1264D}" srcOrd="0" destOrd="0" presId="urn:microsoft.com/office/officeart/2005/8/layout/hierarchy1"/>
    <dgm:cxn modelId="{5C85BE2C-19F1-48CF-A29A-3E6DEB23A0D5}" type="presOf" srcId="{CDF08135-46DF-478D-A81F-182854BFE042}" destId="{EF12F98A-2BD2-4504-AA93-8A86F890CDEA}" srcOrd="0" destOrd="0" presId="urn:microsoft.com/office/officeart/2005/8/layout/hierarchy1"/>
    <dgm:cxn modelId="{4887292D-0757-430C-A070-B369FB0E813F}" type="presOf" srcId="{0C64DCD7-CB66-4884-9BCD-77292723FAD3}" destId="{C8379AE8-1624-4892-9388-CF8030F71105}" srcOrd="0" destOrd="0" presId="urn:microsoft.com/office/officeart/2005/8/layout/hierarchy1"/>
    <dgm:cxn modelId="{1B363B34-7767-461F-8DD2-408306FB2DBD}" srcId="{03A859C6-C90C-47FF-BD60-A85DE250C44E}" destId="{AC1DBC00-5913-416E-9D73-8A4B84E37C62}" srcOrd="3" destOrd="0" parTransId="{BBA35C79-AD5B-423C-AE88-768FE7511FB6}" sibTransId="{72627AC7-908E-47D8-92FE-7BD9E244409C}"/>
    <dgm:cxn modelId="{BC3C003F-70A3-40F6-B18F-823AFBADBCF0}" type="presOf" srcId="{52CC80A5-F7A2-415B-9F98-CD0B3486BA9D}" destId="{7C60C15F-8450-4778-B000-3DFE6EBBECBA}" srcOrd="0" destOrd="0" presId="urn:microsoft.com/office/officeart/2005/8/layout/hierarchy1"/>
    <dgm:cxn modelId="{B44BCD5B-493C-4766-879E-F022E8E4CA12}" srcId="{9F76212E-979C-4E1B-92E1-B26C2A64FB6D}" destId="{7AE96CEA-3B00-4207-A433-EB2DCF0F8AB0}" srcOrd="4" destOrd="0" parTransId="{D93BCFEF-E8D5-4719-84E2-60CD670C1BD8}" sibTransId="{55950231-180D-499A-BAD4-08637705963F}"/>
    <dgm:cxn modelId="{B3381D6C-47BF-47FB-A1E8-247435F197D5}" type="presOf" srcId="{D93BCFEF-E8D5-4719-84E2-60CD670C1BD8}" destId="{B4ADE2BA-6DD0-47D5-8268-8EC731F1C89A}" srcOrd="0" destOrd="0" presId="urn:microsoft.com/office/officeart/2005/8/layout/hierarchy1"/>
    <dgm:cxn modelId="{6056666E-7C1F-4BF2-8AD9-ACCE5ADCE8BA}" type="presOf" srcId="{DEE9EE28-0121-433F-9C1C-F555E4E31226}" destId="{0D247CB4-BD12-4CCB-83C2-1AB91634DB75}" srcOrd="0" destOrd="0" presId="urn:microsoft.com/office/officeart/2005/8/layout/hierarchy1"/>
    <dgm:cxn modelId="{E326554F-F8BF-4306-92A4-37671EFBF3B5}" type="presOf" srcId="{E960D0FE-6EAB-4B29-9D05-DFAB5CC48B88}" destId="{18F55D34-2224-4C21-A689-D00E5981FF63}" srcOrd="0" destOrd="0" presId="urn:microsoft.com/office/officeart/2005/8/layout/hierarchy1"/>
    <dgm:cxn modelId="{E6FDAA50-E447-45C3-A5C2-FD872E829508}" type="presOf" srcId="{75DF5E17-A65C-49B8-88BD-A336E8ABBAF8}" destId="{28FA8832-527E-49AD-855C-FE4D86C82DAA}" srcOrd="0" destOrd="0" presId="urn:microsoft.com/office/officeart/2005/8/layout/hierarchy1"/>
    <dgm:cxn modelId="{C9CC4A72-3C93-43E4-86A8-EB7D9EB978E3}" srcId="{9F76212E-979C-4E1B-92E1-B26C2A64FB6D}" destId="{2DC5AE21-10AB-4414-8030-9C991D74F0E3}" srcOrd="1" destOrd="0" parTransId="{6FC53B2C-3FA4-4CDA-8EEC-3872686448B6}" sibTransId="{E0586E32-EC9B-44EB-8DC7-80B52A84BD84}"/>
    <dgm:cxn modelId="{9EFB1354-5BDC-460C-A789-6300B1ED0C7C}" srcId="{9F76212E-979C-4E1B-92E1-B26C2A64FB6D}" destId="{0C64DCD7-CB66-4884-9BCD-77292723FAD3}" srcOrd="2" destOrd="0" parTransId="{33DF8A10-E513-4C2C-9994-CC66B8936587}" sibTransId="{261075B9-6C14-4445-A25B-496485CB52E9}"/>
    <dgm:cxn modelId="{4C548C76-4255-4E21-9A3B-BC0FA8739A87}" type="presOf" srcId="{E0F659F8-2321-43C2-A338-859C79EA9BE6}" destId="{7505FA97-D7B2-46B4-B5E5-BC1BEC92B95A}" srcOrd="0" destOrd="0" presId="urn:microsoft.com/office/officeart/2005/8/layout/hierarchy1"/>
    <dgm:cxn modelId="{D0E22A59-47AF-4F7E-960C-AE23CC430D63}" srcId="{03A859C6-C90C-47FF-BD60-A85DE250C44E}" destId="{2FF0DDDA-F14D-413A-B47C-3489BDB4D497}" srcOrd="2" destOrd="0" parTransId="{9666875C-AA2C-49B9-B15D-515CB47980D4}" sibTransId="{E2C2C9C8-9E5F-4887-9444-CE7569EF8FB5}"/>
    <dgm:cxn modelId="{5A07B87D-10CB-4831-ACA3-AC5606588A25}" srcId="{6D4E6699-7430-4CE7-973E-B8C0CB976CD2}" destId="{03A859C6-C90C-47FF-BD60-A85DE250C44E}" srcOrd="0" destOrd="0" parTransId="{E05BF87E-58D4-4D21-A3D8-806AD864C52C}" sibTransId="{8A1AF563-E8A4-4B01-8ED6-B7D02D077627}"/>
    <dgm:cxn modelId="{9307477F-02FB-4B72-9E90-C5417D102EFE}" srcId="{9F76212E-979C-4E1B-92E1-B26C2A64FB6D}" destId="{DEE9EE28-0121-433F-9C1C-F555E4E31226}" srcOrd="5" destOrd="0" parTransId="{B8B6AB34-ED3D-4F3B-AC87-1C98B4407DC6}" sibTransId="{B5429E6B-D76A-4839-84D1-8C1644354A14}"/>
    <dgm:cxn modelId="{697C718D-F761-4B46-B2EA-E42C7E301483}" type="presOf" srcId="{3EE561BF-FE0A-43F6-971F-4308144E7D91}" destId="{9B174784-1450-4701-8E9F-7628E1D2EF6E}" srcOrd="0" destOrd="0" presId="urn:microsoft.com/office/officeart/2005/8/layout/hierarchy1"/>
    <dgm:cxn modelId="{D4CE098E-26B4-4CA7-9C06-485E76AA6872}" type="presOf" srcId="{56949051-2BA7-44DF-8205-D29B978A8BCD}" destId="{6BF90CD1-FE9F-4D76-87E7-FB07D86F9705}" srcOrd="0" destOrd="0" presId="urn:microsoft.com/office/officeart/2005/8/layout/hierarchy1"/>
    <dgm:cxn modelId="{F301EE9A-971B-449D-AB0C-D3AD6AE07089}" type="presOf" srcId="{1335BEE7-E321-4233-8EEE-ADC75C4CA7DE}" destId="{2C62FD48-FAD2-49FA-96E3-AA042C0295FF}" srcOrd="0" destOrd="0" presId="urn:microsoft.com/office/officeart/2005/8/layout/hierarchy1"/>
    <dgm:cxn modelId="{4D90C09B-0CFB-49A1-ABCC-9FD026401939}" type="presOf" srcId="{B8B6AB34-ED3D-4F3B-AC87-1C98B4407DC6}" destId="{1E62C5A0-6B7D-4E58-A9C4-19E51F0ECDB5}" srcOrd="0" destOrd="0" presId="urn:microsoft.com/office/officeart/2005/8/layout/hierarchy1"/>
    <dgm:cxn modelId="{9A33689C-B839-4B47-98A6-B67013E5C0D8}" type="presOf" srcId="{FBED8C2A-0593-40E2-A2A8-D71B54F487F7}" destId="{8B7D6067-181F-4D5C-ABA4-32AC98981694}" srcOrd="0" destOrd="0" presId="urn:microsoft.com/office/officeart/2005/8/layout/hierarchy1"/>
    <dgm:cxn modelId="{BB608AA0-2499-452F-BC0F-9B02DEDFB58C}" type="presOf" srcId="{6D4E6699-7430-4CE7-973E-B8C0CB976CD2}" destId="{F6EEB498-CFDB-44AE-A240-9AAF414ECF80}" srcOrd="0" destOrd="0" presId="urn:microsoft.com/office/officeart/2005/8/layout/hierarchy1"/>
    <dgm:cxn modelId="{47277DA9-EC60-4BC4-9025-94007E97E10F}" type="presOf" srcId="{9F76212E-979C-4E1B-92E1-B26C2A64FB6D}" destId="{D6E99A3B-E4C2-4AFF-9130-ED6933C3362B}" srcOrd="0" destOrd="0" presId="urn:microsoft.com/office/officeart/2005/8/layout/hierarchy1"/>
    <dgm:cxn modelId="{6D75D8A9-C9B5-4093-AB6C-B05A0DB0FEDF}" type="presOf" srcId="{33DF8A10-E513-4C2C-9994-CC66B8936587}" destId="{33577CDB-6958-4BCB-86A8-8C42C889C3C0}" srcOrd="0" destOrd="0" presId="urn:microsoft.com/office/officeart/2005/8/layout/hierarchy1"/>
    <dgm:cxn modelId="{AA5F4DBA-EA5C-4265-8FCA-37F30E41E9D6}" type="presOf" srcId="{9666875C-AA2C-49B9-B15D-515CB47980D4}" destId="{06F8EA4F-695F-42D3-926A-D2DB3B30DE83}" srcOrd="0" destOrd="0" presId="urn:microsoft.com/office/officeart/2005/8/layout/hierarchy1"/>
    <dgm:cxn modelId="{6EA2A7C6-ABC9-424E-920A-B9DD0B604E21}" type="presOf" srcId="{BBA35C79-AD5B-423C-AE88-768FE7511FB6}" destId="{610E2683-78CB-427C-91AF-8214F8DCEF4A}" srcOrd="0" destOrd="0" presId="urn:microsoft.com/office/officeart/2005/8/layout/hierarchy1"/>
    <dgm:cxn modelId="{1F4BCCD9-84F5-4126-BB2C-210C85802964}" srcId="{CDF08135-46DF-478D-A81F-182854BFE042}" destId="{FBED8C2A-0593-40E2-A2A8-D71B54F487F7}" srcOrd="1" destOrd="0" parTransId="{75DF5E17-A65C-49B8-88BD-A336E8ABBAF8}" sibTransId="{DB4BC489-8355-458B-964D-B6E70B33B128}"/>
    <dgm:cxn modelId="{CD7A0BE1-2C20-41BA-8663-95F9F34FFEE0}" srcId="{03A859C6-C90C-47FF-BD60-A85DE250C44E}" destId="{52CC80A5-F7A2-415B-9F98-CD0B3486BA9D}" srcOrd="1" destOrd="0" parTransId="{E960D0FE-6EAB-4B29-9D05-DFAB5CC48B88}" sibTransId="{6919A2E3-588D-40D2-80F3-40410546FA4B}"/>
    <dgm:cxn modelId="{256FDFEF-32AB-4942-AD9C-04CD0F9FC726}" type="presOf" srcId="{2DC5AE21-10AB-4414-8030-9C991D74F0E3}" destId="{78096877-8247-4261-B6A6-5540D4CFFFDB}" srcOrd="0" destOrd="0" presId="urn:microsoft.com/office/officeart/2005/8/layout/hierarchy1"/>
    <dgm:cxn modelId="{7E515CF1-24DD-4B49-AE8C-5520B7892D37}" srcId="{CDF08135-46DF-478D-A81F-182854BFE042}" destId="{9F76212E-979C-4E1B-92E1-B26C2A64FB6D}" srcOrd="0" destOrd="0" parTransId="{56949051-2BA7-44DF-8205-D29B978A8BCD}" sibTransId="{4B6F1114-727D-4E4C-AECC-EF626AF9EFB2}"/>
    <dgm:cxn modelId="{27ED75F1-F1C0-45DE-A788-D8E21C41C4D0}" srcId="{9F76212E-979C-4E1B-92E1-B26C2A64FB6D}" destId="{FC2463E3-C931-4EA9-8807-E8988CEE942F}" srcOrd="3" destOrd="0" parTransId="{1335BEE7-E321-4233-8EEE-ADC75C4CA7DE}" sibTransId="{47572F47-CF79-4B15-9224-269F0E779B24}"/>
    <dgm:cxn modelId="{3B2127F5-351B-4419-A81A-D42EAE58EEB9}" type="presOf" srcId="{7AE96CEA-3B00-4207-A433-EB2DCF0F8AB0}" destId="{F979480A-73D5-4662-AED1-06DA9B5CB17B}" srcOrd="0" destOrd="0" presId="urn:microsoft.com/office/officeart/2005/8/layout/hierarchy1"/>
    <dgm:cxn modelId="{6A164D0C-63C8-4B76-80E7-37F754FD4016}" type="presParOf" srcId="{F6EEB498-CFDB-44AE-A240-9AAF414ECF80}" destId="{F31DAFFB-3AD2-4495-9165-A5843CCDBC7A}" srcOrd="0" destOrd="0" presId="urn:microsoft.com/office/officeart/2005/8/layout/hierarchy1"/>
    <dgm:cxn modelId="{9285C872-8A66-4025-8672-8CDE3B089B5A}" type="presParOf" srcId="{F31DAFFB-3AD2-4495-9165-A5843CCDBC7A}" destId="{84DC412C-678F-4A57-80E0-C31319FD474A}" srcOrd="0" destOrd="0" presId="urn:microsoft.com/office/officeart/2005/8/layout/hierarchy1"/>
    <dgm:cxn modelId="{5A30F2F1-F9C6-4AD4-8D4E-6DF0B31A3137}" type="presParOf" srcId="{84DC412C-678F-4A57-80E0-C31319FD474A}" destId="{698B47BE-C0D6-459D-B8B4-88C2721A23C4}" srcOrd="0" destOrd="0" presId="urn:microsoft.com/office/officeart/2005/8/layout/hierarchy1"/>
    <dgm:cxn modelId="{C2024A00-28D3-4934-A7D1-8D7A57397693}" type="presParOf" srcId="{84DC412C-678F-4A57-80E0-C31319FD474A}" destId="{DC269A5D-E738-460D-94D6-3DBD09A1264D}" srcOrd="1" destOrd="0" presId="urn:microsoft.com/office/officeart/2005/8/layout/hierarchy1"/>
    <dgm:cxn modelId="{8404B009-E361-4934-A05B-906311CCC26A}" type="presParOf" srcId="{F31DAFFB-3AD2-4495-9165-A5843CCDBC7A}" destId="{CF930174-5B41-4E02-945B-0B782A99AF2B}" srcOrd="1" destOrd="0" presId="urn:microsoft.com/office/officeart/2005/8/layout/hierarchy1"/>
    <dgm:cxn modelId="{350FEBD8-FA27-40A7-BA1A-6987557ED426}" type="presParOf" srcId="{CF930174-5B41-4E02-945B-0B782A99AF2B}" destId="{9B174784-1450-4701-8E9F-7628E1D2EF6E}" srcOrd="0" destOrd="0" presId="urn:microsoft.com/office/officeart/2005/8/layout/hierarchy1"/>
    <dgm:cxn modelId="{61245CAA-994D-40E1-B5BB-BD91783AC47B}" type="presParOf" srcId="{CF930174-5B41-4E02-945B-0B782A99AF2B}" destId="{DBA8FAAD-D744-4DCB-AB79-04A0D7B523A4}" srcOrd="1" destOrd="0" presId="urn:microsoft.com/office/officeart/2005/8/layout/hierarchy1"/>
    <dgm:cxn modelId="{1A7002C3-7B82-41C2-80FB-6588386BCF94}" type="presParOf" srcId="{DBA8FAAD-D744-4DCB-AB79-04A0D7B523A4}" destId="{BF6D9CC8-DD22-45E3-B8BA-E92BA3CDB21A}" srcOrd="0" destOrd="0" presId="urn:microsoft.com/office/officeart/2005/8/layout/hierarchy1"/>
    <dgm:cxn modelId="{83E7FC63-3500-4DA2-8367-C9F6DD05203D}" type="presParOf" srcId="{BF6D9CC8-DD22-45E3-B8BA-E92BA3CDB21A}" destId="{5C8B2D2D-5A61-42EB-8FDA-896D37C398D1}" srcOrd="0" destOrd="0" presId="urn:microsoft.com/office/officeart/2005/8/layout/hierarchy1"/>
    <dgm:cxn modelId="{E9E1E50E-1CEA-43F3-9C77-CA18B233AD4A}" type="presParOf" srcId="{BF6D9CC8-DD22-45E3-B8BA-E92BA3CDB21A}" destId="{EF12F98A-2BD2-4504-AA93-8A86F890CDEA}" srcOrd="1" destOrd="0" presId="urn:microsoft.com/office/officeart/2005/8/layout/hierarchy1"/>
    <dgm:cxn modelId="{3C9AB7F1-AF65-46A7-9389-4B385441D47D}" type="presParOf" srcId="{DBA8FAAD-D744-4DCB-AB79-04A0D7B523A4}" destId="{6D864708-16E0-4B1C-A2D0-8AEC19BDB5D4}" srcOrd="1" destOrd="0" presId="urn:microsoft.com/office/officeart/2005/8/layout/hierarchy1"/>
    <dgm:cxn modelId="{7A504865-F5DA-4B5E-8C47-75BC42F981D1}" type="presParOf" srcId="{6D864708-16E0-4B1C-A2D0-8AEC19BDB5D4}" destId="{6BF90CD1-FE9F-4D76-87E7-FB07D86F9705}" srcOrd="0" destOrd="0" presId="urn:microsoft.com/office/officeart/2005/8/layout/hierarchy1"/>
    <dgm:cxn modelId="{5FC12D10-C419-427D-858B-A4CAD9493793}" type="presParOf" srcId="{6D864708-16E0-4B1C-A2D0-8AEC19BDB5D4}" destId="{A1928AA8-8646-49AC-A967-A45261EEE3CE}" srcOrd="1" destOrd="0" presId="urn:microsoft.com/office/officeart/2005/8/layout/hierarchy1"/>
    <dgm:cxn modelId="{64FBF02F-4B77-4FAD-AD40-8B3D6D27CA3B}" type="presParOf" srcId="{A1928AA8-8646-49AC-A967-A45261EEE3CE}" destId="{3A6D4868-02A8-41E2-9411-D66ABDD065BC}" srcOrd="0" destOrd="0" presId="urn:microsoft.com/office/officeart/2005/8/layout/hierarchy1"/>
    <dgm:cxn modelId="{B2369B5E-8A7D-47FD-BEE4-662F1A8904B3}" type="presParOf" srcId="{3A6D4868-02A8-41E2-9411-D66ABDD065BC}" destId="{9EE8CA34-5C11-4593-BD94-06FA4EDD3003}" srcOrd="0" destOrd="0" presId="urn:microsoft.com/office/officeart/2005/8/layout/hierarchy1"/>
    <dgm:cxn modelId="{5897E9D1-4F34-4E2D-87A8-9B679A3AB105}" type="presParOf" srcId="{3A6D4868-02A8-41E2-9411-D66ABDD065BC}" destId="{D6E99A3B-E4C2-4AFF-9130-ED6933C3362B}" srcOrd="1" destOrd="0" presId="urn:microsoft.com/office/officeart/2005/8/layout/hierarchy1"/>
    <dgm:cxn modelId="{F19BAB1F-A53D-4115-96D6-A7A3E364D5E3}" type="presParOf" srcId="{A1928AA8-8646-49AC-A967-A45261EEE3CE}" destId="{9DE7973E-36A4-46CC-9018-5333D3583D86}" srcOrd="1" destOrd="0" presId="urn:microsoft.com/office/officeart/2005/8/layout/hierarchy1"/>
    <dgm:cxn modelId="{D39667AE-50EB-4409-802B-73F46CB61F3A}" type="presParOf" srcId="{9DE7973E-36A4-46CC-9018-5333D3583D86}" destId="{7505FA97-D7B2-46B4-B5E5-BC1BEC92B95A}" srcOrd="0" destOrd="0" presId="urn:microsoft.com/office/officeart/2005/8/layout/hierarchy1"/>
    <dgm:cxn modelId="{9884CFA3-404C-4E35-B19D-16997C90CC8D}" type="presParOf" srcId="{9DE7973E-36A4-46CC-9018-5333D3583D86}" destId="{BCC52885-4E35-4D47-B272-F4DFA8B892EB}" srcOrd="1" destOrd="0" presId="urn:microsoft.com/office/officeart/2005/8/layout/hierarchy1"/>
    <dgm:cxn modelId="{96466865-0803-4385-9D8D-3F4A23607DE7}" type="presParOf" srcId="{BCC52885-4E35-4D47-B272-F4DFA8B892EB}" destId="{96E81021-318C-4162-A0F7-D7B70C273B36}" srcOrd="0" destOrd="0" presId="urn:microsoft.com/office/officeart/2005/8/layout/hierarchy1"/>
    <dgm:cxn modelId="{6376FDF5-24E9-45D7-A3D3-3DD0622B0D06}" type="presParOf" srcId="{96E81021-318C-4162-A0F7-D7B70C273B36}" destId="{0F46E7C1-C2C6-4CD7-9CD8-003E08813F23}" srcOrd="0" destOrd="0" presId="urn:microsoft.com/office/officeart/2005/8/layout/hierarchy1"/>
    <dgm:cxn modelId="{26D33F65-4F41-461E-B0CE-B7ADEE6E2644}" type="presParOf" srcId="{96E81021-318C-4162-A0F7-D7B70C273B36}" destId="{713CC0BE-EFF4-41B3-AA2B-F1A2616B45EC}" srcOrd="1" destOrd="0" presId="urn:microsoft.com/office/officeart/2005/8/layout/hierarchy1"/>
    <dgm:cxn modelId="{7D8D2CFE-D55D-4E1B-B18D-D592554883D6}" type="presParOf" srcId="{BCC52885-4E35-4D47-B272-F4DFA8B892EB}" destId="{CA126767-A5B4-45EF-88B5-D0C4B375D5E6}" srcOrd="1" destOrd="0" presId="urn:microsoft.com/office/officeart/2005/8/layout/hierarchy1"/>
    <dgm:cxn modelId="{F3C091D7-870F-4014-AF38-238C3EC1E068}" type="presParOf" srcId="{9DE7973E-36A4-46CC-9018-5333D3583D86}" destId="{580B547D-42CA-418F-890A-06CB6D692C67}" srcOrd="2" destOrd="0" presId="urn:microsoft.com/office/officeart/2005/8/layout/hierarchy1"/>
    <dgm:cxn modelId="{77878CDE-B282-4969-90B2-78AC4FB673C5}" type="presParOf" srcId="{9DE7973E-36A4-46CC-9018-5333D3583D86}" destId="{BABDA6FF-B887-4710-B565-579C7F596D01}" srcOrd="3" destOrd="0" presId="urn:microsoft.com/office/officeart/2005/8/layout/hierarchy1"/>
    <dgm:cxn modelId="{4D7AD4AC-302C-4282-8BBA-27DDAEB59507}" type="presParOf" srcId="{BABDA6FF-B887-4710-B565-579C7F596D01}" destId="{96B9906E-88D2-450D-8F7F-5CACD4D8E169}" srcOrd="0" destOrd="0" presId="urn:microsoft.com/office/officeart/2005/8/layout/hierarchy1"/>
    <dgm:cxn modelId="{4B6DAAF1-ABB2-48E9-878A-BB6FAACAF92A}" type="presParOf" srcId="{96B9906E-88D2-450D-8F7F-5CACD4D8E169}" destId="{55D6A671-4975-45E6-836E-77180D68D7E3}" srcOrd="0" destOrd="0" presId="urn:microsoft.com/office/officeart/2005/8/layout/hierarchy1"/>
    <dgm:cxn modelId="{1D59BED7-0AC7-48D6-8A31-F2309E183F82}" type="presParOf" srcId="{96B9906E-88D2-450D-8F7F-5CACD4D8E169}" destId="{78096877-8247-4261-B6A6-5540D4CFFFDB}" srcOrd="1" destOrd="0" presId="urn:microsoft.com/office/officeart/2005/8/layout/hierarchy1"/>
    <dgm:cxn modelId="{DE383DFD-3113-4C66-9B49-CAE710F70BE6}" type="presParOf" srcId="{BABDA6FF-B887-4710-B565-579C7F596D01}" destId="{3E66C71F-64AC-4CA4-81BD-188CBC89E656}" srcOrd="1" destOrd="0" presId="urn:microsoft.com/office/officeart/2005/8/layout/hierarchy1"/>
    <dgm:cxn modelId="{A4ED17FC-755E-42F2-9375-A7E282CC1B13}" type="presParOf" srcId="{9DE7973E-36A4-46CC-9018-5333D3583D86}" destId="{33577CDB-6958-4BCB-86A8-8C42C889C3C0}" srcOrd="4" destOrd="0" presId="urn:microsoft.com/office/officeart/2005/8/layout/hierarchy1"/>
    <dgm:cxn modelId="{C3C8285A-5A09-4118-ABF4-2CC0E2A1F208}" type="presParOf" srcId="{9DE7973E-36A4-46CC-9018-5333D3583D86}" destId="{746A2BBD-0C25-4C5F-AAE3-51608F9949DD}" srcOrd="5" destOrd="0" presId="urn:microsoft.com/office/officeart/2005/8/layout/hierarchy1"/>
    <dgm:cxn modelId="{468DE5C0-5675-4B80-9997-F89B0CABAA49}" type="presParOf" srcId="{746A2BBD-0C25-4C5F-AAE3-51608F9949DD}" destId="{E3ABF336-EB4C-4E4C-91A3-F6B878CE1E68}" srcOrd="0" destOrd="0" presId="urn:microsoft.com/office/officeart/2005/8/layout/hierarchy1"/>
    <dgm:cxn modelId="{63E9CEF9-F9BE-47B2-8C8B-D4F96B1327D7}" type="presParOf" srcId="{E3ABF336-EB4C-4E4C-91A3-F6B878CE1E68}" destId="{90D757E3-4C85-417A-ACC8-2EE049BE2232}" srcOrd="0" destOrd="0" presId="urn:microsoft.com/office/officeart/2005/8/layout/hierarchy1"/>
    <dgm:cxn modelId="{E901DDC6-D369-4ADF-B14F-5740D180CA3E}" type="presParOf" srcId="{E3ABF336-EB4C-4E4C-91A3-F6B878CE1E68}" destId="{C8379AE8-1624-4892-9388-CF8030F71105}" srcOrd="1" destOrd="0" presId="urn:microsoft.com/office/officeart/2005/8/layout/hierarchy1"/>
    <dgm:cxn modelId="{F4A0EDDD-8338-4554-8D6E-77D3CEE28FAC}" type="presParOf" srcId="{746A2BBD-0C25-4C5F-AAE3-51608F9949DD}" destId="{4AEE4E6E-0421-43F5-97B8-6B9ECCF38A6C}" srcOrd="1" destOrd="0" presId="urn:microsoft.com/office/officeart/2005/8/layout/hierarchy1"/>
    <dgm:cxn modelId="{06887396-B25F-420B-932A-959054FEDB25}" type="presParOf" srcId="{9DE7973E-36A4-46CC-9018-5333D3583D86}" destId="{2C62FD48-FAD2-49FA-96E3-AA042C0295FF}" srcOrd="6" destOrd="0" presId="urn:microsoft.com/office/officeart/2005/8/layout/hierarchy1"/>
    <dgm:cxn modelId="{068C2C97-97CD-4099-85C4-0325B62D4EFC}" type="presParOf" srcId="{9DE7973E-36A4-46CC-9018-5333D3583D86}" destId="{E69E20DB-C424-46CA-9169-03C0F6CC3121}" srcOrd="7" destOrd="0" presId="urn:microsoft.com/office/officeart/2005/8/layout/hierarchy1"/>
    <dgm:cxn modelId="{0C6544EE-F2BA-4F9B-B278-AD49FD6098E0}" type="presParOf" srcId="{E69E20DB-C424-46CA-9169-03C0F6CC3121}" destId="{729D5905-5068-4B07-A4C9-EBD00940CB07}" srcOrd="0" destOrd="0" presId="urn:microsoft.com/office/officeart/2005/8/layout/hierarchy1"/>
    <dgm:cxn modelId="{C2C4997A-7D6E-4507-B950-D252E15CE9A9}" type="presParOf" srcId="{729D5905-5068-4B07-A4C9-EBD00940CB07}" destId="{B7147B24-F8DB-40EB-BC61-22C5D46B66C6}" srcOrd="0" destOrd="0" presId="urn:microsoft.com/office/officeart/2005/8/layout/hierarchy1"/>
    <dgm:cxn modelId="{8DA02476-ADD0-4B95-AE9A-1A9A00E8ED89}" type="presParOf" srcId="{729D5905-5068-4B07-A4C9-EBD00940CB07}" destId="{8CC98ABD-B76D-4615-B984-E156A96B4845}" srcOrd="1" destOrd="0" presId="urn:microsoft.com/office/officeart/2005/8/layout/hierarchy1"/>
    <dgm:cxn modelId="{82B59C55-A04E-4707-B968-AEF6E5FDD335}" type="presParOf" srcId="{E69E20DB-C424-46CA-9169-03C0F6CC3121}" destId="{0016F66B-CABD-43CD-9846-C9D3AB246460}" srcOrd="1" destOrd="0" presId="urn:microsoft.com/office/officeart/2005/8/layout/hierarchy1"/>
    <dgm:cxn modelId="{86EC729F-6AEF-45D6-BF0D-8908CB92BD78}" type="presParOf" srcId="{9DE7973E-36A4-46CC-9018-5333D3583D86}" destId="{B4ADE2BA-6DD0-47D5-8268-8EC731F1C89A}" srcOrd="8" destOrd="0" presId="urn:microsoft.com/office/officeart/2005/8/layout/hierarchy1"/>
    <dgm:cxn modelId="{70071ACE-CC78-4361-A1DE-EF72D5774E35}" type="presParOf" srcId="{9DE7973E-36A4-46CC-9018-5333D3583D86}" destId="{1F00C752-9337-43E5-B825-30EE49667921}" srcOrd="9" destOrd="0" presId="urn:microsoft.com/office/officeart/2005/8/layout/hierarchy1"/>
    <dgm:cxn modelId="{C1F6E87C-139D-4DBF-8715-7A7D43A1D303}" type="presParOf" srcId="{1F00C752-9337-43E5-B825-30EE49667921}" destId="{A0A39861-0745-414E-8817-B77BF377DB3A}" srcOrd="0" destOrd="0" presId="urn:microsoft.com/office/officeart/2005/8/layout/hierarchy1"/>
    <dgm:cxn modelId="{9A32564A-67A5-45F9-A4E4-B58DDCA710CA}" type="presParOf" srcId="{A0A39861-0745-414E-8817-B77BF377DB3A}" destId="{8B30E37A-0EFB-4718-ADFA-DF7632A4AD08}" srcOrd="0" destOrd="0" presId="urn:microsoft.com/office/officeart/2005/8/layout/hierarchy1"/>
    <dgm:cxn modelId="{CA58EAFA-1722-41BF-9D27-CF686917B38B}" type="presParOf" srcId="{A0A39861-0745-414E-8817-B77BF377DB3A}" destId="{F979480A-73D5-4662-AED1-06DA9B5CB17B}" srcOrd="1" destOrd="0" presId="urn:microsoft.com/office/officeart/2005/8/layout/hierarchy1"/>
    <dgm:cxn modelId="{3D6427B4-18EC-4F8B-B0FA-E747D582C340}" type="presParOf" srcId="{1F00C752-9337-43E5-B825-30EE49667921}" destId="{5AA56C87-9D73-4FEB-AD0F-C5E2E738E617}" srcOrd="1" destOrd="0" presId="urn:microsoft.com/office/officeart/2005/8/layout/hierarchy1"/>
    <dgm:cxn modelId="{E7081C81-0236-498A-8836-389865907F05}" type="presParOf" srcId="{9DE7973E-36A4-46CC-9018-5333D3583D86}" destId="{1E62C5A0-6B7D-4E58-A9C4-19E51F0ECDB5}" srcOrd="10" destOrd="0" presId="urn:microsoft.com/office/officeart/2005/8/layout/hierarchy1"/>
    <dgm:cxn modelId="{8B487527-8FE6-4415-9BCD-E6172FA2ED59}" type="presParOf" srcId="{9DE7973E-36A4-46CC-9018-5333D3583D86}" destId="{DC0F8005-0FF9-4876-A276-18A1D41CC548}" srcOrd="11" destOrd="0" presId="urn:microsoft.com/office/officeart/2005/8/layout/hierarchy1"/>
    <dgm:cxn modelId="{81537901-EF43-44AD-A5ED-433BEF6DDE1C}" type="presParOf" srcId="{DC0F8005-0FF9-4876-A276-18A1D41CC548}" destId="{854342C9-764E-45E3-836F-D94ED56110BC}" srcOrd="0" destOrd="0" presId="urn:microsoft.com/office/officeart/2005/8/layout/hierarchy1"/>
    <dgm:cxn modelId="{93891320-A3B8-4041-ADB0-845383AFF36A}" type="presParOf" srcId="{854342C9-764E-45E3-836F-D94ED56110BC}" destId="{E3959210-FEAE-4F71-9DDD-BF958BB6C09D}" srcOrd="0" destOrd="0" presId="urn:microsoft.com/office/officeart/2005/8/layout/hierarchy1"/>
    <dgm:cxn modelId="{0C55191C-9E18-459F-9B75-AE8E9467D36A}" type="presParOf" srcId="{854342C9-764E-45E3-836F-D94ED56110BC}" destId="{0D247CB4-BD12-4CCB-83C2-1AB91634DB75}" srcOrd="1" destOrd="0" presId="urn:microsoft.com/office/officeart/2005/8/layout/hierarchy1"/>
    <dgm:cxn modelId="{AA4846E1-A938-49BB-B116-834FCE753DBE}" type="presParOf" srcId="{DC0F8005-0FF9-4876-A276-18A1D41CC548}" destId="{1304DF25-0E63-42EA-BED4-6462CD47CD77}" srcOrd="1" destOrd="0" presId="urn:microsoft.com/office/officeart/2005/8/layout/hierarchy1"/>
    <dgm:cxn modelId="{03459319-1F51-4E63-B062-0096D2434501}" type="presParOf" srcId="{6D864708-16E0-4B1C-A2D0-8AEC19BDB5D4}" destId="{28FA8832-527E-49AD-855C-FE4D86C82DAA}" srcOrd="2" destOrd="0" presId="urn:microsoft.com/office/officeart/2005/8/layout/hierarchy1"/>
    <dgm:cxn modelId="{653DC294-70DC-4333-BF7C-8722CABF29C3}" type="presParOf" srcId="{6D864708-16E0-4B1C-A2D0-8AEC19BDB5D4}" destId="{C83ED4BB-FF3F-4A88-B378-B475661E393B}" srcOrd="3" destOrd="0" presId="urn:microsoft.com/office/officeart/2005/8/layout/hierarchy1"/>
    <dgm:cxn modelId="{5930C7B9-D2E3-4FAF-877C-8F040DBCE480}" type="presParOf" srcId="{C83ED4BB-FF3F-4A88-B378-B475661E393B}" destId="{73E6902B-1840-46CA-A7DC-7072818849DB}" srcOrd="0" destOrd="0" presId="urn:microsoft.com/office/officeart/2005/8/layout/hierarchy1"/>
    <dgm:cxn modelId="{C3ABF988-66AF-4BC5-BB88-C84369D83385}" type="presParOf" srcId="{73E6902B-1840-46CA-A7DC-7072818849DB}" destId="{0AD7B061-4070-4901-9481-03641AFAC498}" srcOrd="0" destOrd="0" presId="urn:microsoft.com/office/officeart/2005/8/layout/hierarchy1"/>
    <dgm:cxn modelId="{C1D3F19A-A02A-4969-BEFD-E164F0A444E0}" type="presParOf" srcId="{73E6902B-1840-46CA-A7DC-7072818849DB}" destId="{8B7D6067-181F-4D5C-ABA4-32AC98981694}" srcOrd="1" destOrd="0" presId="urn:microsoft.com/office/officeart/2005/8/layout/hierarchy1"/>
    <dgm:cxn modelId="{C5BD6436-11DE-4960-A307-8B048E747F5E}" type="presParOf" srcId="{C83ED4BB-FF3F-4A88-B378-B475661E393B}" destId="{6E299687-DA1B-41A4-9E5E-5B1165596C4E}" srcOrd="1" destOrd="0" presId="urn:microsoft.com/office/officeart/2005/8/layout/hierarchy1"/>
    <dgm:cxn modelId="{87B23C18-9F56-4C7A-BDE4-1A5A582A68A6}" type="presParOf" srcId="{CF930174-5B41-4E02-945B-0B782A99AF2B}" destId="{18F55D34-2224-4C21-A689-D00E5981FF63}" srcOrd="2" destOrd="0" presId="urn:microsoft.com/office/officeart/2005/8/layout/hierarchy1"/>
    <dgm:cxn modelId="{B1B133D4-0F63-4AF2-A06A-9F7A9BE7F03C}" type="presParOf" srcId="{CF930174-5B41-4E02-945B-0B782A99AF2B}" destId="{39722F6F-798A-4D06-8A54-7A50F8023E2A}" srcOrd="3" destOrd="0" presId="urn:microsoft.com/office/officeart/2005/8/layout/hierarchy1"/>
    <dgm:cxn modelId="{ED194FFC-66E0-497E-BEAA-113CD25F9274}" type="presParOf" srcId="{39722F6F-798A-4D06-8A54-7A50F8023E2A}" destId="{1226FD12-8BA7-4598-9C43-ECC6621766CB}" srcOrd="0" destOrd="0" presId="urn:microsoft.com/office/officeart/2005/8/layout/hierarchy1"/>
    <dgm:cxn modelId="{C2D799AC-7719-4365-932F-0B11D4B382ED}" type="presParOf" srcId="{1226FD12-8BA7-4598-9C43-ECC6621766CB}" destId="{FB2D1AD1-8689-4FCC-A37C-D1A009BEEFD6}" srcOrd="0" destOrd="0" presId="urn:microsoft.com/office/officeart/2005/8/layout/hierarchy1"/>
    <dgm:cxn modelId="{EC87800A-ABE6-4D79-9161-57C60267CE53}" type="presParOf" srcId="{1226FD12-8BA7-4598-9C43-ECC6621766CB}" destId="{7C60C15F-8450-4778-B000-3DFE6EBBECBA}" srcOrd="1" destOrd="0" presId="urn:microsoft.com/office/officeart/2005/8/layout/hierarchy1"/>
    <dgm:cxn modelId="{E30E3199-B2F7-4ACB-BAB7-3DBFC6C622A4}" type="presParOf" srcId="{39722F6F-798A-4D06-8A54-7A50F8023E2A}" destId="{E00F9DFB-7FF6-41AB-9E0F-7DF665183187}" srcOrd="1" destOrd="0" presId="urn:microsoft.com/office/officeart/2005/8/layout/hierarchy1"/>
    <dgm:cxn modelId="{626AF50F-537A-40CF-918C-B5D07519ED33}" type="presParOf" srcId="{CF930174-5B41-4E02-945B-0B782A99AF2B}" destId="{06F8EA4F-695F-42D3-926A-D2DB3B30DE83}" srcOrd="4" destOrd="0" presId="urn:microsoft.com/office/officeart/2005/8/layout/hierarchy1"/>
    <dgm:cxn modelId="{2C12F6C0-2E9C-4D76-B400-B5AB71E63D61}" type="presParOf" srcId="{CF930174-5B41-4E02-945B-0B782A99AF2B}" destId="{3BB699A9-FB2A-4A63-9371-E726220D41A2}" srcOrd="5" destOrd="0" presId="urn:microsoft.com/office/officeart/2005/8/layout/hierarchy1"/>
    <dgm:cxn modelId="{1FF6AFDE-1240-4CC8-97AE-3EA8301B3B0A}" type="presParOf" srcId="{3BB699A9-FB2A-4A63-9371-E726220D41A2}" destId="{4BC4C2AA-17F6-43E8-ACDC-A9BABA58262A}" srcOrd="0" destOrd="0" presId="urn:microsoft.com/office/officeart/2005/8/layout/hierarchy1"/>
    <dgm:cxn modelId="{C49D3D98-8EA1-4F96-983F-FB0BD7F5AD6D}" type="presParOf" srcId="{4BC4C2AA-17F6-43E8-ACDC-A9BABA58262A}" destId="{0A6EC2AA-EAA6-4C61-A14F-8F3253B7FDF2}" srcOrd="0" destOrd="0" presId="urn:microsoft.com/office/officeart/2005/8/layout/hierarchy1"/>
    <dgm:cxn modelId="{C7774E8B-D2D1-46F1-AB11-9BAD12A65EF6}" type="presParOf" srcId="{4BC4C2AA-17F6-43E8-ACDC-A9BABA58262A}" destId="{A8169053-10D7-438E-A27A-3658A1CAD696}" srcOrd="1" destOrd="0" presId="urn:microsoft.com/office/officeart/2005/8/layout/hierarchy1"/>
    <dgm:cxn modelId="{93F3C8B3-B920-4398-8E6B-D02CB8AB0BC9}" type="presParOf" srcId="{3BB699A9-FB2A-4A63-9371-E726220D41A2}" destId="{EAA2A658-B6B8-4CCA-85E9-803F0975942A}" srcOrd="1" destOrd="0" presId="urn:microsoft.com/office/officeart/2005/8/layout/hierarchy1"/>
    <dgm:cxn modelId="{5C57D172-5F04-4444-847D-35353E3D51AA}" type="presParOf" srcId="{CF930174-5B41-4E02-945B-0B782A99AF2B}" destId="{610E2683-78CB-427C-91AF-8214F8DCEF4A}" srcOrd="6" destOrd="0" presId="urn:microsoft.com/office/officeart/2005/8/layout/hierarchy1"/>
    <dgm:cxn modelId="{C673992D-AFBF-44C8-AB89-D02D0989F2D1}" type="presParOf" srcId="{CF930174-5B41-4E02-945B-0B782A99AF2B}" destId="{BD52A31F-7D83-45F4-8F7E-6F3ABEA30E65}" srcOrd="7" destOrd="0" presId="urn:microsoft.com/office/officeart/2005/8/layout/hierarchy1"/>
    <dgm:cxn modelId="{9FFCA12E-8B2C-4477-A399-BFF8A3CC5E23}" type="presParOf" srcId="{BD52A31F-7D83-45F4-8F7E-6F3ABEA30E65}" destId="{EB78EA10-68DD-48B6-935B-0490C7122BC2}" srcOrd="0" destOrd="0" presId="urn:microsoft.com/office/officeart/2005/8/layout/hierarchy1"/>
    <dgm:cxn modelId="{39F5AD1C-BD73-463B-9D4C-E97EBB6017C8}" type="presParOf" srcId="{EB78EA10-68DD-48B6-935B-0490C7122BC2}" destId="{81508E1D-DF14-4FC6-8BAB-0239469F42F4}" srcOrd="0" destOrd="0" presId="urn:microsoft.com/office/officeart/2005/8/layout/hierarchy1"/>
    <dgm:cxn modelId="{2E57670D-F4C3-43F7-84C3-4C2AFEA3D261}" type="presParOf" srcId="{EB78EA10-68DD-48B6-935B-0490C7122BC2}" destId="{43E58671-9951-4CAB-9646-E1F4710A133C}" srcOrd="1" destOrd="0" presId="urn:microsoft.com/office/officeart/2005/8/layout/hierarchy1"/>
    <dgm:cxn modelId="{D5FF4089-E61E-4E83-84C8-1865BE8559E9}" type="presParOf" srcId="{BD52A31F-7D83-45F4-8F7E-6F3ABEA30E65}" destId="{598F7A42-7F2E-48F3-9D7A-B5216D5FBB3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098711-7E6D-46D7-A9A8-4D0E15A179D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A91AADDE-7142-4AED-9BC2-BE427E689D72}">
      <dgm:prSet phldrT="[Texto]"/>
      <dgm:spPr/>
      <dgm:t>
        <a:bodyPr/>
        <a:lstStyle/>
        <a:p>
          <a:r>
            <a:rPr lang="es-ES" dirty="0"/>
            <a:t>Riesgos</a:t>
          </a:r>
        </a:p>
      </dgm:t>
    </dgm:pt>
    <dgm:pt modelId="{A0F391FB-B5B2-4DB4-884D-4CF1F2BE15AE}" type="parTrans" cxnId="{8DCBB3D8-AE00-4783-8F5B-56EA48E9E09F}">
      <dgm:prSet/>
      <dgm:spPr/>
      <dgm:t>
        <a:bodyPr/>
        <a:lstStyle/>
        <a:p>
          <a:endParaRPr lang="es-ES"/>
        </a:p>
      </dgm:t>
    </dgm:pt>
    <dgm:pt modelId="{8A34777D-F36C-4DE2-A8D8-8A6A1CFEA7F6}" type="sibTrans" cxnId="{8DCBB3D8-AE00-4783-8F5B-56EA48E9E09F}">
      <dgm:prSet/>
      <dgm:spPr/>
      <dgm:t>
        <a:bodyPr/>
        <a:lstStyle/>
        <a:p>
          <a:endParaRPr lang="es-ES"/>
        </a:p>
      </dgm:t>
    </dgm:pt>
    <dgm:pt modelId="{16600675-20D7-4D55-B8DA-9CEB2AE02300}">
      <dgm:prSet phldrT="[Texto]"/>
      <dgm:spPr/>
      <dgm:t>
        <a:bodyPr/>
        <a:lstStyle/>
        <a:p>
          <a:r>
            <a:rPr lang="es-ES" dirty="0"/>
            <a:t>Riesgos Corrupción</a:t>
          </a:r>
        </a:p>
      </dgm:t>
    </dgm:pt>
    <dgm:pt modelId="{EEDBE7B7-D0B3-4DB1-9B45-42BA94FD670A}" type="parTrans" cxnId="{6CB48ED3-419E-4A87-8B24-2CAF0C6FFB86}">
      <dgm:prSet/>
      <dgm:spPr/>
      <dgm:t>
        <a:bodyPr/>
        <a:lstStyle/>
        <a:p>
          <a:endParaRPr lang="es-ES"/>
        </a:p>
      </dgm:t>
    </dgm:pt>
    <dgm:pt modelId="{8FB6A6B5-3FDE-4D3F-83A3-C7379F0805F2}" type="sibTrans" cxnId="{6CB48ED3-419E-4A87-8B24-2CAF0C6FFB86}">
      <dgm:prSet/>
      <dgm:spPr/>
      <dgm:t>
        <a:bodyPr/>
        <a:lstStyle/>
        <a:p>
          <a:endParaRPr lang="es-ES"/>
        </a:p>
      </dgm:t>
    </dgm:pt>
    <dgm:pt modelId="{2F37EA6F-B4C3-419C-BAD8-77126627BD11}">
      <dgm:prSet phldrT="[Texto]"/>
      <dgm:spPr/>
      <dgm:t>
        <a:bodyPr/>
        <a:lstStyle/>
        <a:p>
          <a:r>
            <a:rPr lang="es-ES" dirty="0"/>
            <a:t>Riesgos Estratégicos</a:t>
          </a:r>
        </a:p>
      </dgm:t>
    </dgm:pt>
    <dgm:pt modelId="{E70787FB-CD04-4E95-A706-D1A1E610FCED}" type="parTrans" cxnId="{2F9D202E-5627-4042-A928-90793691D85F}">
      <dgm:prSet/>
      <dgm:spPr/>
      <dgm:t>
        <a:bodyPr/>
        <a:lstStyle/>
        <a:p>
          <a:endParaRPr lang="es-ES"/>
        </a:p>
      </dgm:t>
    </dgm:pt>
    <dgm:pt modelId="{35E166CB-1FDB-4E2A-9FF7-1425BA42BB30}" type="sibTrans" cxnId="{2F9D202E-5627-4042-A928-90793691D85F}">
      <dgm:prSet/>
      <dgm:spPr/>
      <dgm:t>
        <a:bodyPr/>
        <a:lstStyle/>
        <a:p>
          <a:endParaRPr lang="es-ES"/>
        </a:p>
      </dgm:t>
    </dgm:pt>
    <dgm:pt modelId="{AAEDF9F7-9758-40A7-BB72-E52D665A4F6B}">
      <dgm:prSet phldrT="[Texto]"/>
      <dgm:spPr/>
      <dgm:t>
        <a:bodyPr/>
        <a:lstStyle/>
        <a:p>
          <a:r>
            <a:rPr lang="es-ES" dirty="0"/>
            <a:t>Riesgos Operativos</a:t>
          </a:r>
        </a:p>
      </dgm:t>
    </dgm:pt>
    <dgm:pt modelId="{E33F9311-1822-45C4-8777-28E607A838E6}" type="parTrans" cxnId="{535B09B7-2644-428A-BBD0-0BD1185E87B5}">
      <dgm:prSet/>
      <dgm:spPr/>
      <dgm:t>
        <a:bodyPr/>
        <a:lstStyle/>
        <a:p>
          <a:endParaRPr lang="es-ES"/>
        </a:p>
      </dgm:t>
    </dgm:pt>
    <dgm:pt modelId="{BDDF5A08-1A45-4A56-8A62-7F315CF58825}" type="sibTrans" cxnId="{535B09B7-2644-428A-BBD0-0BD1185E87B5}">
      <dgm:prSet/>
      <dgm:spPr/>
      <dgm:t>
        <a:bodyPr/>
        <a:lstStyle/>
        <a:p>
          <a:endParaRPr lang="es-ES"/>
        </a:p>
      </dgm:t>
    </dgm:pt>
    <dgm:pt modelId="{66473CAE-6D79-49D3-9C7A-9FBBCD404684}" type="pres">
      <dgm:prSet presAssocID="{93098711-7E6D-46D7-A9A8-4D0E15A179D3}" presName="Name0" presStyleCnt="0">
        <dgm:presLayoutVars>
          <dgm:dir/>
          <dgm:animLvl val="lvl"/>
          <dgm:resizeHandles val="exact"/>
        </dgm:presLayoutVars>
      </dgm:prSet>
      <dgm:spPr/>
    </dgm:pt>
    <dgm:pt modelId="{6F2593F6-54AE-40D4-9873-B7BD0D127134}" type="pres">
      <dgm:prSet presAssocID="{A91AADDE-7142-4AED-9BC2-BE427E689D72}" presName="composite" presStyleCnt="0"/>
      <dgm:spPr/>
    </dgm:pt>
    <dgm:pt modelId="{019662E7-38BB-4819-B38A-C58D32106B27}" type="pres">
      <dgm:prSet presAssocID="{A91AADDE-7142-4AED-9BC2-BE427E689D72}" presName="parTx" presStyleLbl="alignNode1" presStyleIdx="0" presStyleCnt="1">
        <dgm:presLayoutVars>
          <dgm:chMax val="0"/>
          <dgm:chPref val="0"/>
          <dgm:bulletEnabled val="1"/>
        </dgm:presLayoutVars>
      </dgm:prSet>
      <dgm:spPr/>
    </dgm:pt>
    <dgm:pt modelId="{F3B6C34F-8398-4404-BE32-37C10A581CBB}" type="pres">
      <dgm:prSet presAssocID="{A91AADDE-7142-4AED-9BC2-BE427E689D72}" presName="desTx" presStyleLbl="alignAccFollowNode1" presStyleIdx="0" presStyleCnt="1">
        <dgm:presLayoutVars>
          <dgm:bulletEnabled val="1"/>
        </dgm:presLayoutVars>
      </dgm:prSet>
      <dgm:spPr/>
    </dgm:pt>
  </dgm:ptLst>
  <dgm:cxnLst>
    <dgm:cxn modelId="{0350BE07-4C91-43AB-AA41-03A750F89462}" type="presOf" srcId="{A91AADDE-7142-4AED-9BC2-BE427E689D72}" destId="{019662E7-38BB-4819-B38A-C58D32106B27}" srcOrd="0" destOrd="0" presId="urn:microsoft.com/office/officeart/2005/8/layout/hList1"/>
    <dgm:cxn modelId="{2F9D202E-5627-4042-A928-90793691D85F}" srcId="{A91AADDE-7142-4AED-9BC2-BE427E689D72}" destId="{2F37EA6F-B4C3-419C-BAD8-77126627BD11}" srcOrd="1" destOrd="0" parTransId="{E70787FB-CD04-4E95-A706-D1A1E610FCED}" sibTransId="{35E166CB-1FDB-4E2A-9FF7-1425BA42BB30}"/>
    <dgm:cxn modelId="{575ABE79-996B-474A-A036-BE7B01F7D2E5}" type="presOf" srcId="{2F37EA6F-B4C3-419C-BAD8-77126627BD11}" destId="{F3B6C34F-8398-4404-BE32-37C10A581CBB}" srcOrd="0" destOrd="1" presId="urn:microsoft.com/office/officeart/2005/8/layout/hList1"/>
    <dgm:cxn modelId="{C18D538A-C9E9-4757-A688-C6C3515BB444}" type="presOf" srcId="{16600675-20D7-4D55-B8DA-9CEB2AE02300}" destId="{F3B6C34F-8398-4404-BE32-37C10A581CBB}" srcOrd="0" destOrd="0" presId="urn:microsoft.com/office/officeart/2005/8/layout/hList1"/>
    <dgm:cxn modelId="{535B09B7-2644-428A-BBD0-0BD1185E87B5}" srcId="{A91AADDE-7142-4AED-9BC2-BE427E689D72}" destId="{AAEDF9F7-9758-40A7-BB72-E52D665A4F6B}" srcOrd="2" destOrd="0" parTransId="{E33F9311-1822-45C4-8777-28E607A838E6}" sibTransId="{BDDF5A08-1A45-4A56-8A62-7F315CF58825}"/>
    <dgm:cxn modelId="{B3C37FCB-E514-4513-BC31-D78641FDFDCA}" type="presOf" srcId="{AAEDF9F7-9758-40A7-BB72-E52D665A4F6B}" destId="{F3B6C34F-8398-4404-BE32-37C10A581CBB}" srcOrd="0" destOrd="2" presId="urn:microsoft.com/office/officeart/2005/8/layout/hList1"/>
    <dgm:cxn modelId="{6CB48ED3-419E-4A87-8B24-2CAF0C6FFB86}" srcId="{A91AADDE-7142-4AED-9BC2-BE427E689D72}" destId="{16600675-20D7-4D55-B8DA-9CEB2AE02300}" srcOrd="0" destOrd="0" parTransId="{EEDBE7B7-D0B3-4DB1-9B45-42BA94FD670A}" sibTransId="{8FB6A6B5-3FDE-4D3F-83A3-C7379F0805F2}"/>
    <dgm:cxn modelId="{8DCBB3D8-AE00-4783-8F5B-56EA48E9E09F}" srcId="{93098711-7E6D-46D7-A9A8-4D0E15A179D3}" destId="{A91AADDE-7142-4AED-9BC2-BE427E689D72}" srcOrd="0" destOrd="0" parTransId="{A0F391FB-B5B2-4DB4-884D-4CF1F2BE15AE}" sibTransId="{8A34777D-F36C-4DE2-A8D8-8A6A1CFEA7F6}"/>
    <dgm:cxn modelId="{73FBB8F7-8B97-401D-9A5C-8EDE851D8D88}" type="presOf" srcId="{93098711-7E6D-46D7-A9A8-4D0E15A179D3}" destId="{66473CAE-6D79-49D3-9C7A-9FBBCD404684}" srcOrd="0" destOrd="0" presId="urn:microsoft.com/office/officeart/2005/8/layout/hList1"/>
    <dgm:cxn modelId="{A4D05EB4-DE65-4A3D-8005-7D83E6B844BA}" type="presParOf" srcId="{66473CAE-6D79-49D3-9C7A-9FBBCD404684}" destId="{6F2593F6-54AE-40D4-9873-B7BD0D127134}" srcOrd="0" destOrd="0" presId="urn:microsoft.com/office/officeart/2005/8/layout/hList1"/>
    <dgm:cxn modelId="{F6CA843F-31A0-4924-A052-FF5FBF919825}" type="presParOf" srcId="{6F2593F6-54AE-40D4-9873-B7BD0D127134}" destId="{019662E7-38BB-4819-B38A-C58D32106B27}" srcOrd="0" destOrd="0" presId="urn:microsoft.com/office/officeart/2005/8/layout/hList1"/>
    <dgm:cxn modelId="{3C027E93-A27B-4071-BAD8-D37B64B84216}" type="presParOf" srcId="{6F2593F6-54AE-40D4-9873-B7BD0D127134}" destId="{F3B6C34F-8398-4404-BE32-37C10A581CBB}" srcOrd="1" destOrd="0" presId="urn:microsoft.com/office/officeart/2005/8/layout/h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BD8FD-3CF2-4B16-A651-CEEEE6B92DA0}">
      <dsp:nvSpPr>
        <dsp:cNvPr id="0" name=""/>
        <dsp:cNvSpPr/>
      </dsp:nvSpPr>
      <dsp:spPr>
        <a:xfrm>
          <a:off x="4460821" y="2010335"/>
          <a:ext cx="279574" cy="1942146"/>
        </a:xfrm>
        <a:custGeom>
          <a:avLst/>
          <a:gdLst/>
          <a:ahLst/>
          <a:cxnLst/>
          <a:rect l="0" t="0" r="0" b="0"/>
          <a:pathLst>
            <a:path>
              <a:moveTo>
                <a:pt x="0" y="0"/>
              </a:moveTo>
              <a:lnTo>
                <a:pt x="0" y="1942146"/>
              </a:lnTo>
              <a:lnTo>
                <a:pt x="279574" y="19421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996D6-8AA6-4E89-9F5D-20E336BD2148}">
      <dsp:nvSpPr>
        <dsp:cNvPr id="0" name=""/>
        <dsp:cNvSpPr/>
      </dsp:nvSpPr>
      <dsp:spPr>
        <a:xfrm>
          <a:off x="4460821" y="2010335"/>
          <a:ext cx="279574" cy="763579"/>
        </a:xfrm>
        <a:custGeom>
          <a:avLst/>
          <a:gdLst/>
          <a:ahLst/>
          <a:cxnLst/>
          <a:rect l="0" t="0" r="0" b="0"/>
          <a:pathLst>
            <a:path>
              <a:moveTo>
                <a:pt x="0" y="0"/>
              </a:moveTo>
              <a:lnTo>
                <a:pt x="0" y="763579"/>
              </a:lnTo>
              <a:lnTo>
                <a:pt x="279574" y="763579"/>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E614F5-19C0-4143-B911-3196654B742D}">
      <dsp:nvSpPr>
        <dsp:cNvPr id="0" name=""/>
        <dsp:cNvSpPr/>
      </dsp:nvSpPr>
      <dsp:spPr>
        <a:xfrm>
          <a:off x="3197808" y="831767"/>
          <a:ext cx="2008545" cy="348590"/>
        </a:xfrm>
        <a:custGeom>
          <a:avLst/>
          <a:gdLst/>
          <a:ahLst/>
          <a:cxnLst/>
          <a:rect l="0" t="0" r="0" b="0"/>
          <a:pathLst>
            <a:path>
              <a:moveTo>
                <a:pt x="0" y="0"/>
              </a:moveTo>
              <a:lnTo>
                <a:pt x="0" y="174295"/>
              </a:lnTo>
              <a:lnTo>
                <a:pt x="2008545" y="174295"/>
              </a:lnTo>
              <a:lnTo>
                <a:pt x="2008545" y="34859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411978-E7AA-4BDD-AEF2-0CF6BE1436CE}">
      <dsp:nvSpPr>
        <dsp:cNvPr id="0" name=""/>
        <dsp:cNvSpPr/>
      </dsp:nvSpPr>
      <dsp:spPr>
        <a:xfrm>
          <a:off x="2431888" y="2010335"/>
          <a:ext cx="248993" cy="1942146"/>
        </a:xfrm>
        <a:custGeom>
          <a:avLst/>
          <a:gdLst/>
          <a:ahLst/>
          <a:cxnLst/>
          <a:rect l="0" t="0" r="0" b="0"/>
          <a:pathLst>
            <a:path>
              <a:moveTo>
                <a:pt x="0" y="0"/>
              </a:moveTo>
              <a:lnTo>
                <a:pt x="0" y="1942146"/>
              </a:lnTo>
              <a:lnTo>
                <a:pt x="248993" y="19421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9F60BF-8541-4E0F-BE38-0707C1AA79CE}">
      <dsp:nvSpPr>
        <dsp:cNvPr id="0" name=""/>
        <dsp:cNvSpPr/>
      </dsp:nvSpPr>
      <dsp:spPr>
        <a:xfrm>
          <a:off x="2431888" y="2010335"/>
          <a:ext cx="248993" cy="763579"/>
        </a:xfrm>
        <a:custGeom>
          <a:avLst/>
          <a:gdLst/>
          <a:ahLst/>
          <a:cxnLst/>
          <a:rect l="0" t="0" r="0" b="0"/>
          <a:pathLst>
            <a:path>
              <a:moveTo>
                <a:pt x="0" y="0"/>
              </a:moveTo>
              <a:lnTo>
                <a:pt x="0" y="763579"/>
              </a:lnTo>
              <a:lnTo>
                <a:pt x="248993" y="763579"/>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16BFB8-F0ED-4C65-BFA7-3BF2CB8BE3FB}">
      <dsp:nvSpPr>
        <dsp:cNvPr id="0" name=""/>
        <dsp:cNvSpPr/>
      </dsp:nvSpPr>
      <dsp:spPr>
        <a:xfrm>
          <a:off x="3095870" y="831767"/>
          <a:ext cx="101937" cy="348590"/>
        </a:xfrm>
        <a:custGeom>
          <a:avLst/>
          <a:gdLst/>
          <a:ahLst/>
          <a:cxnLst/>
          <a:rect l="0" t="0" r="0" b="0"/>
          <a:pathLst>
            <a:path>
              <a:moveTo>
                <a:pt x="101937" y="0"/>
              </a:moveTo>
              <a:lnTo>
                <a:pt x="101937" y="174295"/>
              </a:lnTo>
              <a:lnTo>
                <a:pt x="0" y="174295"/>
              </a:lnTo>
              <a:lnTo>
                <a:pt x="0" y="34859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28362E-C63B-4705-A9FF-D4F6DE019092}">
      <dsp:nvSpPr>
        <dsp:cNvPr id="0" name=""/>
        <dsp:cNvSpPr/>
      </dsp:nvSpPr>
      <dsp:spPr>
        <a:xfrm>
          <a:off x="423343" y="2010335"/>
          <a:ext cx="248993" cy="1942146"/>
        </a:xfrm>
        <a:custGeom>
          <a:avLst/>
          <a:gdLst/>
          <a:ahLst/>
          <a:cxnLst/>
          <a:rect l="0" t="0" r="0" b="0"/>
          <a:pathLst>
            <a:path>
              <a:moveTo>
                <a:pt x="0" y="0"/>
              </a:moveTo>
              <a:lnTo>
                <a:pt x="0" y="1942146"/>
              </a:lnTo>
              <a:lnTo>
                <a:pt x="248993" y="19421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E82F8F-0F7C-482A-BB60-68D56A3C7E42}">
      <dsp:nvSpPr>
        <dsp:cNvPr id="0" name=""/>
        <dsp:cNvSpPr/>
      </dsp:nvSpPr>
      <dsp:spPr>
        <a:xfrm>
          <a:off x="423343" y="2010335"/>
          <a:ext cx="248993" cy="763579"/>
        </a:xfrm>
        <a:custGeom>
          <a:avLst/>
          <a:gdLst/>
          <a:ahLst/>
          <a:cxnLst/>
          <a:rect l="0" t="0" r="0" b="0"/>
          <a:pathLst>
            <a:path>
              <a:moveTo>
                <a:pt x="0" y="0"/>
              </a:moveTo>
              <a:lnTo>
                <a:pt x="0" y="763579"/>
              </a:lnTo>
              <a:lnTo>
                <a:pt x="248993" y="763579"/>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0DB048-5EE9-476B-86F6-951E6EA8F3BE}">
      <dsp:nvSpPr>
        <dsp:cNvPr id="0" name=""/>
        <dsp:cNvSpPr/>
      </dsp:nvSpPr>
      <dsp:spPr>
        <a:xfrm>
          <a:off x="1087325" y="831767"/>
          <a:ext cx="2110482" cy="348590"/>
        </a:xfrm>
        <a:custGeom>
          <a:avLst/>
          <a:gdLst/>
          <a:ahLst/>
          <a:cxnLst/>
          <a:rect l="0" t="0" r="0" b="0"/>
          <a:pathLst>
            <a:path>
              <a:moveTo>
                <a:pt x="2110482" y="0"/>
              </a:moveTo>
              <a:lnTo>
                <a:pt x="2110482" y="174295"/>
              </a:lnTo>
              <a:lnTo>
                <a:pt x="0" y="174295"/>
              </a:lnTo>
              <a:lnTo>
                <a:pt x="0" y="34859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F0A7EB-3B98-47BA-BEE1-B2E92F724923}">
      <dsp:nvSpPr>
        <dsp:cNvPr id="0" name=""/>
        <dsp:cNvSpPr/>
      </dsp:nvSpPr>
      <dsp:spPr>
        <a:xfrm>
          <a:off x="2367830" y="1790"/>
          <a:ext cx="1659954" cy="82997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b="1" kern="1200" dirty="0"/>
            <a:t>Total: </a:t>
          </a:r>
        </a:p>
        <a:p>
          <a:pPr marL="0" lvl="0" indent="0" algn="ctr" defTabSz="755650">
            <a:lnSpc>
              <a:spcPct val="90000"/>
            </a:lnSpc>
            <a:spcBef>
              <a:spcPct val="0"/>
            </a:spcBef>
            <a:spcAft>
              <a:spcPct val="35000"/>
            </a:spcAft>
            <a:buNone/>
          </a:pPr>
          <a:r>
            <a:rPr lang="es-ES" sz="1700" b="1" kern="1200" dirty="0"/>
            <a:t>566</a:t>
          </a:r>
        </a:p>
      </dsp:txBody>
      <dsp:txXfrm>
        <a:off x="2367830" y="1790"/>
        <a:ext cx="1659954" cy="829977"/>
      </dsp:txXfrm>
    </dsp:sp>
    <dsp:sp modelId="{37AB9068-2B11-4929-B2A2-7D08A1DE7FFA}">
      <dsp:nvSpPr>
        <dsp:cNvPr id="0" name=""/>
        <dsp:cNvSpPr/>
      </dsp:nvSpPr>
      <dsp:spPr>
        <a:xfrm>
          <a:off x="257347" y="1180358"/>
          <a:ext cx="1659954" cy="82997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Sociedades 100% FRISCO:</a:t>
          </a:r>
        </a:p>
        <a:p>
          <a:pPr marL="0" lvl="0" indent="0" algn="ctr" defTabSz="755650">
            <a:lnSpc>
              <a:spcPct val="90000"/>
            </a:lnSpc>
            <a:spcBef>
              <a:spcPct val="0"/>
            </a:spcBef>
            <a:spcAft>
              <a:spcPct val="35000"/>
            </a:spcAft>
            <a:buNone/>
          </a:pPr>
          <a:r>
            <a:rPr lang="es-ES" sz="1700" kern="1200" dirty="0"/>
            <a:t>367</a:t>
          </a:r>
        </a:p>
      </dsp:txBody>
      <dsp:txXfrm>
        <a:off x="257347" y="1180358"/>
        <a:ext cx="1659954" cy="829977"/>
      </dsp:txXfrm>
    </dsp:sp>
    <dsp:sp modelId="{4006975D-7EB9-475F-B6E8-D7B17E281A7D}">
      <dsp:nvSpPr>
        <dsp:cNvPr id="0" name=""/>
        <dsp:cNvSpPr/>
      </dsp:nvSpPr>
      <dsp:spPr>
        <a:xfrm>
          <a:off x="672336" y="2358926"/>
          <a:ext cx="1659954" cy="82997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En proceso:</a:t>
          </a:r>
        </a:p>
        <a:p>
          <a:pPr marL="0" lvl="0" indent="0" algn="ctr" defTabSz="755650">
            <a:lnSpc>
              <a:spcPct val="90000"/>
            </a:lnSpc>
            <a:spcBef>
              <a:spcPct val="0"/>
            </a:spcBef>
            <a:spcAft>
              <a:spcPct val="35000"/>
            </a:spcAft>
            <a:buNone/>
          </a:pPr>
          <a:r>
            <a:rPr lang="es-ES" sz="1700" kern="1200" dirty="0"/>
            <a:t>360</a:t>
          </a:r>
        </a:p>
      </dsp:txBody>
      <dsp:txXfrm>
        <a:off x="672336" y="2358926"/>
        <a:ext cx="1659954" cy="829977"/>
      </dsp:txXfrm>
    </dsp:sp>
    <dsp:sp modelId="{9EE5DC33-332D-4FA6-B8AD-3C25628EC74E}">
      <dsp:nvSpPr>
        <dsp:cNvPr id="0" name=""/>
        <dsp:cNvSpPr/>
      </dsp:nvSpPr>
      <dsp:spPr>
        <a:xfrm>
          <a:off x="672336" y="3537494"/>
          <a:ext cx="1659954" cy="82997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Extinción de dominio:</a:t>
          </a:r>
        </a:p>
        <a:p>
          <a:pPr marL="0" lvl="0" indent="0" algn="ctr" defTabSz="755650">
            <a:lnSpc>
              <a:spcPct val="90000"/>
            </a:lnSpc>
            <a:spcBef>
              <a:spcPct val="0"/>
            </a:spcBef>
            <a:spcAft>
              <a:spcPct val="35000"/>
            </a:spcAft>
            <a:buNone/>
          </a:pPr>
          <a:r>
            <a:rPr lang="es-ES" sz="1700" kern="1200" dirty="0"/>
            <a:t>7</a:t>
          </a:r>
        </a:p>
      </dsp:txBody>
      <dsp:txXfrm>
        <a:off x="672336" y="3537494"/>
        <a:ext cx="1659954" cy="829977"/>
      </dsp:txXfrm>
    </dsp:sp>
    <dsp:sp modelId="{10F38F54-5A02-49E6-8794-964D3448E6BF}">
      <dsp:nvSpPr>
        <dsp:cNvPr id="0" name=""/>
        <dsp:cNvSpPr/>
      </dsp:nvSpPr>
      <dsp:spPr>
        <a:xfrm>
          <a:off x="2265892" y="1180358"/>
          <a:ext cx="1659954" cy="82997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Establecimientos de comercio:</a:t>
          </a:r>
        </a:p>
        <a:p>
          <a:pPr marL="0" lvl="0" indent="0" algn="ctr" defTabSz="755650">
            <a:lnSpc>
              <a:spcPct val="90000"/>
            </a:lnSpc>
            <a:spcBef>
              <a:spcPct val="0"/>
            </a:spcBef>
            <a:spcAft>
              <a:spcPct val="35000"/>
            </a:spcAft>
            <a:buNone/>
          </a:pPr>
          <a:r>
            <a:rPr lang="es-ES" sz="1700" kern="1200" dirty="0"/>
            <a:t>160</a:t>
          </a:r>
        </a:p>
      </dsp:txBody>
      <dsp:txXfrm>
        <a:off x="2265892" y="1180358"/>
        <a:ext cx="1659954" cy="829977"/>
      </dsp:txXfrm>
    </dsp:sp>
    <dsp:sp modelId="{17E7BF49-2732-45A4-B76E-CF3E6FA86421}">
      <dsp:nvSpPr>
        <dsp:cNvPr id="0" name=""/>
        <dsp:cNvSpPr/>
      </dsp:nvSpPr>
      <dsp:spPr>
        <a:xfrm>
          <a:off x="2680881" y="2358926"/>
          <a:ext cx="1659954" cy="82997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En proceso: </a:t>
          </a:r>
        </a:p>
        <a:p>
          <a:pPr marL="0" lvl="0" indent="0" algn="ctr" defTabSz="755650">
            <a:lnSpc>
              <a:spcPct val="90000"/>
            </a:lnSpc>
            <a:spcBef>
              <a:spcPct val="0"/>
            </a:spcBef>
            <a:spcAft>
              <a:spcPct val="35000"/>
            </a:spcAft>
            <a:buNone/>
          </a:pPr>
          <a:r>
            <a:rPr lang="es-ES" sz="1700" kern="1200" dirty="0"/>
            <a:t>147</a:t>
          </a:r>
        </a:p>
      </dsp:txBody>
      <dsp:txXfrm>
        <a:off x="2680881" y="2358926"/>
        <a:ext cx="1659954" cy="829977"/>
      </dsp:txXfrm>
    </dsp:sp>
    <dsp:sp modelId="{E05DAADD-36FF-4C0E-94A6-DFFAC8189173}">
      <dsp:nvSpPr>
        <dsp:cNvPr id="0" name=""/>
        <dsp:cNvSpPr/>
      </dsp:nvSpPr>
      <dsp:spPr>
        <a:xfrm>
          <a:off x="2680881" y="3537494"/>
          <a:ext cx="1659954" cy="82997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Extinción de dominio:</a:t>
          </a:r>
        </a:p>
        <a:p>
          <a:pPr marL="0" lvl="0" indent="0" algn="ctr" defTabSz="755650">
            <a:lnSpc>
              <a:spcPct val="90000"/>
            </a:lnSpc>
            <a:spcBef>
              <a:spcPct val="0"/>
            </a:spcBef>
            <a:spcAft>
              <a:spcPct val="35000"/>
            </a:spcAft>
            <a:buNone/>
          </a:pPr>
          <a:r>
            <a:rPr lang="es-ES" sz="1700" kern="1200" dirty="0"/>
            <a:t>13</a:t>
          </a:r>
        </a:p>
      </dsp:txBody>
      <dsp:txXfrm>
        <a:off x="2680881" y="3537494"/>
        <a:ext cx="1659954" cy="829977"/>
      </dsp:txXfrm>
    </dsp:sp>
    <dsp:sp modelId="{0D572222-C7F2-4519-8DCB-FBACA48DC8BB}">
      <dsp:nvSpPr>
        <dsp:cNvPr id="0" name=""/>
        <dsp:cNvSpPr/>
      </dsp:nvSpPr>
      <dsp:spPr>
        <a:xfrm>
          <a:off x="4274437" y="1180358"/>
          <a:ext cx="1863830" cy="82997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100000"/>
            </a:lnSpc>
            <a:spcBef>
              <a:spcPct val="0"/>
            </a:spcBef>
            <a:spcAft>
              <a:spcPct val="35000"/>
            </a:spcAft>
            <a:buNone/>
          </a:pPr>
          <a:r>
            <a:rPr lang="es-ES" sz="1700" kern="1200" dirty="0"/>
            <a:t>Sociedades con participación menor al 100%: 39                          </a:t>
          </a:r>
        </a:p>
      </dsp:txBody>
      <dsp:txXfrm>
        <a:off x="4274437" y="1180358"/>
        <a:ext cx="1863830" cy="829977"/>
      </dsp:txXfrm>
    </dsp:sp>
    <dsp:sp modelId="{60ED4405-4B33-424F-BDD0-904176FD341A}">
      <dsp:nvSpPr>
        <dsp:cNvPr id="0" name=""/>
        <dsp:cNvSpPr/>
      </dsp:nvSpPr>
      <dsp:spPr>
        <a:xfrm>
          <a:off x="4740395" y="2358926"/>
          <a:ext cx="1659954" cy="82997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En proceso: </a:t>
          </a:r>
        </a:p>
        <a:p>
          <a:pPr marL="0" lvl="0" indent="0" algn="ctr" defTabSz="755650">
            <a:lnSpc>
              <a:spcPct val="90000"/>
            </a:lnSpc>
            <a:spcBef>
              <a:spcPct val="0"/>
            </a:spcBef>
            <a:spcAft>
              <a:spcPct val="35000"/>
            </a:spcAft>
            <a:buNone/>
          </a:pPr>
          <a:r>
            <a:rPr lang="es-ES" sz="1700" kern="1200" dirty="0"/>
            <a:t>30</a:t>
          </a:r>
        </a:p>
      </dsp:txBody>
      <dsp:txXfrm>
        <a:off x="4740395" y="2358926"/>
        <a:ext cx="1659954" cy="829977"/>
      </dsp:txXfrm>
    </dsp:sp>
    <dsp:sp modelId="{AA116C44-E2FC-4B45-A4AD-65B798878988}">
      <dsp:nvSpPr>
        <dsp:cNvPr id="0" name=""/>
        <dsp:cNvSpPr/>
      </dsp:nvSpPr>
      <dsp:spPr>
        <a:xfrm>
          <a:off x="4740395" y="3537494"/>
          <a:ext cx="1659954" cy="82997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ES" sz="1700" kern="1200" dirty="0"/>
            <a:t>Extinción de dominio:</a:t>
          </a:r>
        </a:p>
        <a:p>
          <a:pPr marL="0" lvl="0" indent="0" algn="ctr" defTabSz="755650">
            <a:lnSpc>
              <a:spcPct val="90000"/>
            </a:lnSpc>
            <a:spcBef>
              <a:spcPct val="0"/>
            </a:spcBef>
            <a:spcAft>
              <a:spcPct val="35000"/>
            </a:spcAft>
            <a:buNone/>
          </a:pPr>
          <a:r>
            <a:rPr lang="es-ES" sz="1700" kern="1200" dirty="0"/>
            <a:t>9</a:t>
          </a:r>
        </a:p>
      </dsp:txBody>
      <dsp:txXfrm>
        <a:off x="4740395" y="3537494"/>
        <a:ext cx="1659954" cy="8299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0E2683-78CB-427C-91AF-8214F8DCEF4A}">
      <dsp:nvSpPr>
        <dsp:cNvPr id="0" name=""/>
        <dsp:cNvSpPr/>
      </dsp:nvSpPr>
      <dsp:spPr>
        <a:xfrm>
          <a:off x="4329112" y="1221996"/>
          <a:ext cx="1321147" cy="209581"/>
        </a:xfrm>
        <a:custGeom>
          <a:avLst/>
          <a:gdLst/>
          <a:ahLst/>
          <a:cxnLst/>
          <a:rect l="0" t="0" r="0" b="0"/>
          <a:pathLst>
            <a:path>
              <a:moveTo>
                <a:pt x="0" y="0"/>
              </a:moveTo>
              <a:lnTo>
                <a:pt x="0" y="142824"/>
              </a:lnTo>
              <a:lnTo>
                <a:pt x="1321147" y="142824"/>
              </a:lnTo>
              <a:lnTo>
                <a:pt x="1321147" y="2095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F8EA4F-695F-42D3-926A-D2DB3B30DE83}">
      <dsp:nvSpPr>
        <dsp:cNvPr id="0" name=""/>
        <dsp:cNvSpPr/>
      </dsp:nvSpPr>
      <dsp:spPr>
        <a:xfrm>
          <a:off x="4329112" y="1221996"/>
          <a:ext cx="440382" cy="209581"/>
        </a:xfrm>
        <a:custGeom>
          <a:avLst/>
          <a:gdLst/>
          <a:ahLst/>
          <a:cxnLst/>
          <a:rect l="0" t="0" r="0" b="0"/>
          <a:pathLst>
            <a:path>
              <a:moveTo>
                <a:pt x="0" y="0"/>
              </a:moveTo>
              <a:lnTo>
                <a:pt x="0" y="142824"/>
              </a:lnTo>
              <a:lnTo>
                <a:pt x="440382" y="142824"/>
              </a:lnTo>
              <a:lnTo>
                <a:pt x="440382" y="2095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F55D34-2224-4C21-A689-D00E5981FF63}">
      <dsp:nvSpPr>
        <dsp:cNvPr id="0" name=""/>
        <dsp:cNvSpPr/>
      </dsp:nvSpPr>
      <dsp:spPr>
        <a:xfrm>
          <a:off x="3888730" y="1221996"/>
          <a:ext cx="440382" cy="209581"/>
        </a:xfrm>
        <a:custGeom>
          <a:avLst/>
          <a:gdLst/>
          <a:ahLst/>
          <a:cxnLst/>
          <a:rect l="0" t="0" r="0" b="0"/>
          <a:pathLst>
            <a:path>
              <a:moveTo>
                <a:pt x="440382" y="0"/>
              </a:moveTo>
              <a:lnTo>
                <a:pt x="440382" y="142824"/>
              </a:lnTo>
              <a:lnTo>
                <a:pt x="0" y="142824"/>
              </a:lnTo>
              <a:lnTo>
                <a:pt x="0" y="2095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FA8832-527E-49AD-855C-FE4D86C82DAA}">
      <dsp:nvSpPr>
        <dsp:cNvPr id="0" name=""/>
        <dsp:cNvSpPr/>
      </dsp:nvSpPr>
      <dsp:spPr>
        <a:xfrm>
          <a:off x="3007965" y="1889175"/>
          <a:ext cx="440382" cy="209581"/>
        </a:xfrm>
        <a:custGeom>
          <a:avLst/>
          <a:gdLst/>
          <a:ahLst/>
          <a:cxnLst/>
          <a:rect l="0" t="0" r="0" b="0"/>
          <a:pathLst>
            <a:path>
              <a:moveTo>
                <a:pt x="0" y="0"/>
              </a:moveTo>
              <a:lnTo>
                <a:pt x="0" y="142824"/>
              </a:lnTo>
              <a:lnTo>
                <a:pt x="440382" y="142824"/>
              </a:lnTo>
              <a:lnTo>
                <a:pt x="440382" y="2095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62C5A0-6B7D-4E58-A9C4-19E51F0ECDB5}">
      <dsp:nvSpPr>
        <dsp:cNvPr id="0" name=""/>
        <dsp:cNvSpPr/>
      </dsp:nvSpPr>
      <dsp:spPr>
        <a:xfrm>
          <a:off x="2567582" y="2556355"/>
          <a:ext cx="2201912" cy="209581"/>
        </a:xfrm>
        <a:custGeom>
          <a:avLst/>
          <a:gdLst/>
          <a:ahLst/>
          <a:cxnLst/>
          <a:rect l="0" t="0" r="0" b="0"/>
          <a:pathLst>
            <a:path>
              <a:moveTo>
                <a:pt x="0" y="0"/>
              </a:moveTo>
              <a:lnTo>
                <a:pt x="0" y="142824"/>
              </a:lnTo>
              <a:lnTo>
                <a:pt x="2201912" y="142824"/>
              </a:lnTo>
              <a:lnTo>
                <a:pt x="2201912" y="2095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ADE2BA-6DD0-47D5-8268-8EC731F1C89A}">
      <dsp:nvSpPr>
        <dsp:cNvPr id="0" name=""/>
        <dsp:cNvSpPr/>
      </dsp:nvSpPr>
      <dsp:spPr>
        <a:xfrm>
          <a:off x="2567582" y="2556355"/>
          <a:ext cx="1321147" cy="209581"/>
        </a:xfrm>
        <a:custGeom>
          <a:avLst/>
          <a:gdLst/>
          <a:ahLst/>
          <a:cxnLst/>
          <a:rect l="0" t="0" r="0" b="0"/>
          <a:pathLst>
            <a:path>
              <a:moveTo>
                <a:pt x="0" y="0"/>
              </a:moveTo>
              <a:lnTo>
                <a:pt x="0" y="142824"/>
              </a:lnTo>
              <a:lnTo>
                <a:pt x="1321147" y="142824"/>
              </a:lnTo>
              <a:lnTo>
                <a:pt x="1321147" y="2095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62FD48-FAD2-49FA-96E3-AA042C0295FF}">
      <dsp:nvSpPr>
        <dsp:cNvPr id="0" name=""/>
        <dsp:cNvSpPr/>
      </dsp:nvSpPr>
      <dsp:spPr>
        <a:xfrm>
          <a:off x="2567582" y="2556355"/>
          <a:ext cx="440382" cy="209581"/>
        </a:xfrm>
        <a:custGeom>
          <a:avLst/>
          <a:gdLst/>
          <a:ahLst/>
          <a:cxnLst/>
          <a:rect l="0" t="0" r="0" b="0"/>
          <a:pathLst>
            <a:path>
              <a:moveTo>
                <a:pt x="0" y="0"/>
              </a:moveTo>
              <a:lnTo>
                <a:pt x="0" y="142824"/>
              </a:lnTo>
              <a:lnTo>
                <a:pt x="440382" y="142824"/>
              </a:lnTo>
              <a:lnTo>
                <a:pt x="440382" y="2095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577CDB-6958-4BCB-86A8-8C42C889C3C0}">
      <dsp:nvSpPr>
        <dsp:cNvPr id="0" name=""/>
        <dsp:cNvSpPr/>
      </dsp:nvSpPr>
      <dsp:spPr>
        <a:xfrm>
          <a:off x="2127200" y="2556355"/>
          <a:ext cx="440382" cy="209581"/>
        </a:xfrm>
        <a:custGeom>
          <a:avLst/>
          <a:gdLst/>
          <a:ahLst/>
          <a:cxnLst/>
          <a:rect l="0" t="0" r="0" b="0"/>
          <a:pathLst>
            <a:path>
              <a:moveTo>
                <a:pt x="440382" y="0"/>
              </a:moveTo>
              <a:lnTo>
                <a:pt x="440382" y="142824"/>
              </a:lnTo>
              <a:lnTo>
                <a:pt x="0" y="142824"/>
              </a:lnTo>
              <a:lnTo>
                <a:pt x="0" y="2095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0B547D-42CA-418F-890A-06CB6D692C67}">
      <dsp:nvSpPr>
        <dsp:cNvPr id="0" name=""/>
        <dsp:cNvSpPr/>
      </dsp:nvSpPr>
      <dsp:spPr>
        <a:xfrm>
          <a:off x="1246435" y="2556355"/>
          <a:ext cx="1321147" cy="209581"/>
        </a:xfrm>
        <a:custGeom>
          <a:avLst/>
          <a:gdLst/>
          <a:ahLst/>
          <a:cxnLst/>
          <a:rect l="0" t="0" r="0" b="0"/>
          <a:pathLst>
            <a:path>
              <a:moveTo>
                <a:pt x="1321147" y="0"/>
              </a:moveTo>
              <a:lnTo>
                <a:pt x="1321147" y="142824"/>
              </a:lnTo>
              <a:lnTo>
                <a:pt x="0" y="142824"/>
              </a:lnTo>
              <a:lnTo>
                <a:pt x="0" y="2095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05FA97-D7B2-46B4-B5E5-BC1BEC92B95A}">
      <dsp:nvSpPr>
        <dsp:cNvPr id="0" name=""/>
        <dsp:cNvSpPr/>
      </dsp:nvSpPr>
      <dsp:spPr>
        <a:xfrm>
          <a:off x="365670" y="2556355"/>
          <a:ext cx="2201912" cy="209581"/>
        </a:xfrm>
        <a:custGeom>
          <a:avLst/>
          <a:gdLst/>
          <a:ahLst/>
          <a:cxnLst/>
          <a:rect l="0" t="0" r="0" b="0"/>
          <a:pathLst>
            <a:path>
              <a:moveTo>
                <a:pt x="2201912" y="0"/>
              </a:moveTo>
              <a:lnTo>
                <a:pt x="2201912" y="142824"/>
              </a:lnTo>
              <a:lnTo>
                <a:pt x="0" y="142824"/>
              </a:lnTo>
              <a:lnTo>
                <a:pt x="0" y="2095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F90CD1-FE9F-4D76-87E7-FB07D86F9705}">
      <dsp:nvSpPr>
        <dsp:cNvPr id="0" name=""/>
        <dsp:cNvSpPr/>
      </dsp:nvSpPr>
      <dsp:spPr>
        <a:xfrm>
          <a:off x="2567582" y="1889175"/>
          <a:ext cx="440382" cy="209581"/>
        </a:xfrm>
        <a:custGeom>
          <a:avLst/>
          <a:gdLst/>
          <a:ahLst/>
          <a:cxnLst/>
          <a:rect l="0" t="0" r="0" b="0"/>
          <a:pathLst>
            <a:path>
              <a:moveTo>
                <a:pt x="440382" y="0"/>
              </a:moveTo>
              <a:lnTo>
                <a:pt x="440382" y="142824"/>
              </a:lnTo>
              <a:lnTo>
                <a:pt x="0" y="142824"/>
              </a:lnTo>
              <a:lnTo>
                <a:pt x="0" y="2095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174784-1450-4701-8E9F-7628E1D2EF6E}">
      <dsp:nvSpPr>
        <dsp:cNvPr id="0" name=""/>
        <dsp:cNvSpPr/>
      </dsp:nvSpPr>
      <dsp:spPr>
        <a:xfrm>
          <a:off x="3007965" y="1221996"/>
          <a:ext cx="1321147" cy="209581"/>
        </a:xfrm>
        <a:custGeom>
          <a:avLst/>
          <a:gdLst/>
          <a:ahLst/>
          <a:cxnLst/>
          <a:rect l="0" t="0" r="0" b="0"/>
          <a:pathLst>
            <a:path>
              <a:moveTo>
                <a:pt x="1321147" y="0"/>
              </a:moveTo>
              <a:lnTo>
                <a:pt x="1321147" y="142824"/>
              </a:lnTo>
              <a:lnTo>
                <a:pt x="0" y="142824"/>
              </a:lnTo>
              <a:lnTo>
                <a:pt x="0" y="2095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8B47BE-C0D6-459D-B8B4-88C2721A23C4}">
      <dsp:nvSpPr>
        <dsp:cNvPr id="0" name=""/>
        <dsp:cNvSpPr/>
      </dsp:nvSpPr>
      <dsp:spPr>
        <a:xfrm>
          <a:off x="3968799" y="764399"/>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269A5D-E738-460D-94D6-3DBD09A1264D}">
      <dsp:nvSpPr>
        <dsp:cNvPr id="0" name=""/>
        <dsp:cNvSpPr/>
      </dsp:nvSpPr>
      <dsp:spPr>
        <a:xfrm>
          <a:off x="4048869" y="840465"/>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ES" sz="600" kern="1200" dirty="0"/>
            <a:t>Misionales</a:t>
          </a:r>
        </a:p>
      </dsp:txBody>
      <dsp:txXfrm>
        <a:off x="4062272" y="853868"/>
        <a:ext cx="693819" cy="430791"/>
      </dsp:txXfrm>
    </dsp:sp>
    <dsp:sp modelId="{5C8B2D2D-5A61-42EB-8FDA-896D37C398D1}">
      <dsp:nvSpPr>
        <dsp:cNvPr id="0" name=""/>
        <dsp:cNvSpPr/>
      </dsp:nvSpPr>
      <dsp:spPr>
        <a:xfrm>
          <a:off x="2647652" y="1431578"/>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12F98A-2BD2-4504-AA93-8A86F890CDEA}">
      <dsp:nvSpPr>
        <dsp:cNvPr id="0" name=""/>
        <dsp:cNvSpPr/>
      </dsp:nvSpPr>
      <dsp:spPr>
        <a:xfrm>
          <a:off x="2727721" y="1507644"/>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ES" sz="600" kern="1200" dirty="0"/>
            <a:t>Recepción y Registro</a:t>
          </a:r>
        </a:p>
      </dsp:txBody>
      <dsp:txXfrm>
        <a:off x="2741124" y="1521047"/>
        <a:ext cx="693819" cy="430791"/>
      </dsp:txXfrm>
    </dsp:sp>
    <dsp:sp modelId="{9EE8CA34-5C11-4593-BD94-06FA4EDD3003}">
      <dsp:nvSpPr>
        <dsp:cNvPr id="0" name=""/>
        <dsp:cNvSpPr/>
      </dsp:nvSpPr>
      <dsp:spPr>
        <a:xfrm>
          <a:off x="2207269" y="2098757"/>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E99A3B-E4C2-4AFF-9130-ED6933C3362B}">
      <dsp:nvSpPr>
        <dsp:cNvPr id="0" name=""/>
        <dsp:cNvSpPr/>
      </dsp:nvSpPr>
      <dsp:spPr>
        <a:xfrm>
          <a:off x="2287339" y="2174824"/>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ES" sz="600" kern="1200" dirty="0"/>
            <a:t>Ingreso de Activos</a:t>
          </a:r>
        </a:p>
      </dsp:txBody>
      <dsp:txXfrm>
        <a:off x="2300742" y="2188227"/>
        <a:ext cx="693819" cy="430791"/>
      </dsp:txXfrm>
    </dsp:sp>
    <dsp:sp modelId="{0F46E7C1-C2C6-4CD7-9CD8-003E08813F23}">
      <dsp:nvSpPr>
        <dsp:cNvPr id="0" name=""/>
        <dsp:cNvSpPr/>
      </dsp:nvSpPr>
      <dsp:spPr>
        <a:xfrm>
          <a:off x="5357" y="2765937"/>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3CC0BE-EFF4-41B3-AA2B-F1A2616B45EC}">
      <dsp:nvSpPr>
        <dsp:cNvPr id="0" name=""/>
        <dsp:cNvSpPr/>
      </dsp:nvSpPr>
      <dsp:spPr>
        <a:xfrm>
          <a:off x="85427" y="2842003"/>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CO" sz="600" b="0" i="0" u="none" kern="1200" dirty="0"/>
            <a:t>Recepción de activo en sitio</a:t>
          </a:r>
          <a:endParaRPr lang="es-ES" sz="600" kern="1200" dirty="0"/>
        </a:p>
      </dsp:txBody>
      <dsp:txXfrm>
        <a:off x="98830" y="2855406"/>
        <a:ext cx="693819" cy="430791"/>
      </dsp:txXfrm>
    </dsp:sp>
    <dsp:sp modelId="{55D6A671-4975-45E6-836E-77180D68D7E3}">
      <dsp:nvSpPr>
        <dsp:cNvPr id="0" name=""/>
        <dsp:cNvSpPr/>
      </dsp:nvSpPr>
      <dsp:spPr>
        <a:xfrm>
          <a:off x="886122" y="2765937"/>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096877-8247-4261-B6A6-5540D4CFFFDB}">
      <dsp:nvSpPr>
        <dsp:cNvPr id="0" name=""/>
        <dsp:cNvSpPr/>
      </dsp:nvSpPr>
      <dsp:spPr>
        <a:xfrm>
          <a:off x="966192" y="2842003"/>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CO" sz="600" b="0" i="0" u="none" kern="1200" dirty="0"/>
            <a:t>Recepción de activos en bodega</a:t>
          </a:r>
          <a:endParaRPr lang="es-ES" sz="600" kern="1200" dirty="0"/>
        </a:p>
      </dsp:txBody>
      <dsp:txXfrm>
        <a:off x="979595" y="2855406"/>
        <a:ext cx="693819" cy="430791"/>
      </dsp:txXfrm>
    </dsp:sp>
    <dsp:sp modelId="{90D757E3-4C85-417A-ACC8-2EE049BE2232}">
      <dsp:nvSpPr>
        <dsp:cNvPr id="0" name=""/>
        <dsp:cNvSpPr/>
      </dsp:nvSpPr>
      <dsp:spPr>
        <a:xfrm>
          <a:off x="1766887" y="2765937"/>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379AE8-1624-4892-9388-CF8030F71105}">
      <dsp:nvSpPr>
        <dsp:cNvPr id="0" name=""/>
        <dsp:cNvSpPr/>
      </dsp:nvSpPr>
      <dsp:spPr>
        <a:xfrm>
          <a:off x="1846957" y="2842003"/>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CO" sz="600" b="0" i="0" u="none" kern="1200" dirty="0"/>
            <a:t>Registro de activos</a:t>
          </a:r>
          <a:endParaRPr lang="es-ES" sz="600" kern="1200" dirty="0"/>
        </a:p>
      </dsp:txBody>
      <dsp:txXfrm>
        <a:off x="1860360" y="2855406"/>
        <a:ext cx="693819" cy="430791"/>
      </dsp:txXfrm>
    </dsp:sp>
    <dsp:sp modelId="{B7147B24-F8DB-40EB-BC61-22C5D46B66C6}">
      <dsp:nvSpPr>
        <dsp:cNvPr id="0" name=""/>
        <dsp:cNvSpPr/>
      </dsp:nvSpPr>
      <dsp:spPr>
        <a:xfrm>
          <a:off x="2647652" y="2765937"/>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C98ABD-B76D-4615-B984-E156A96B4845}">
      <dsp:nvSpPr>
        <dsp:cNvPr id="0" name=""/>
        <dsp:cNvSpPr/>
      </dsp:nvSpPr>
      <dsp:spPr>
        <a:xfrm>
          <a:off x="2727721" y="2842003"/>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CO" sz="600" b="0" i="0" u="none" kern="1200" dirty="0"/>
            <a:t>Preparación para la recepción de activos</a:t>
          </a:r>
          <a:endParaRPr lang="es-ES" sz="600" kern="1200" dirty="0"/>
        </a:p>
      </dsp:txBody>
      <dsp:txXfrm>
        <a:off x="2741124" y="2855406"/>
        <a:ext cx="693819" cy="430791"/>
      </dsp:txXfrm>
    </dsp:sp>
    <dsp:sp modelId="{8B30E37A-0EFB-4718-ADFA-DF7632A4AD08}">
      <dsp:nvSpPr>
        <dsp:cNvPr id="0" name=""/>
        <dsp:cNvSpPr/>
      </dsp:nvSpPr>
      <dsp:spPr>
        <a:xfrm>
          <a:off x="3528417" y="2765937"/>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79480A-73D5-4662-AED1-06DA9B5CB17B}">
      <dsp:nvSpPr>
        <dsp:cNvPr id="0" name=""/>
        <dsp:cNvSpPr/>
      </dsp:nvSpPr>
      <dsp:spPr>
        <a:xfrm>
          <a:off x="3608486" y="2842003"/>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CO" sz="600" b="0" i="0" u="none" kern="1200" dirty="0"/>
            <a:t>identificación y registro de bienes inventario dinero</a:t>
          </a:r>
          <a:endParaRPr lang="es-ES" sz="600" kern="1200" dirty="0"/>
        </a:p>
      </dsp:txBody>
      <dsp:txXfrm>
        <a:off x="3621889" y="2855406"/>
        <a:ext cx="693819" cy="430791"/>
      </dsp:txXfrm>
    </dsp:sp>
    <dsp:sp modelId="{E3959210-FEAE-4F71-9DDD-BF958BB6C09D}">
      <dsp:nvSpPr>
        <dsp:cNvPr id="0" name=""/>
        <dsp:cNvSpPr/>
      </dsp:nvSpPr>
      <dsp:spPr>
        <a:xfrm>
          <a:off x="4409182" y="2765937"/>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247CB4-BD12-4CCB-83C2-1AB91634DB75}">
      <dsp:nvSpPr>
        <dsp:cNvPr id="0" name=""/>
        <dsp:cNvSpPr/>
      </dsp:nvSpPr>
      <dsp:spPr>
        <a:xfrm>
          <a:off x="4489251" y="2842003"/>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CO" sz="600" b="0" i="0" u="none" kern="1200"/>
            <a:t>Identificación Hallazgos generación de acciones</a:t>
          </a:r>
          <a:r>
            <a:rPr lang="es-CO" sz="600" b="0" i="0" kern="1200"/>
            <a:t> </a:t>
          </a:r>
          <a:endParaRPr lang="es-ES" sz="600" kern="1200" dirty="0"/>
        </a:p>
      </dsp:txBody>
      <dsp:txXfrm>
        <a:off x="4502654" y="2855406"/>
        <a:ext cx="693819" cy="430791"/>
      </dsp:txXfrm>
    </dsp:sp>
    <dsp:sp modelId="{0AD7B061-4070-4901-9481-03641AFAC498}">
      <dsp:nvSpPr>
        <dsp:cNvPr id="0" name=""/>
        <dsp:cNvSpPr/>
      </dsp:nvSpPr>
      <dsp:spPr>
        <a:xfrm>
          <a:off x="3088034" y="2098757"/>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7D6067-181F-4D5C-ABA4-32AC98981694}">
      <dsp:nvSpPr>
        <dsp:cNvPr id="0" name=""/>
        <dsp:cNvSpPr/>
      </dsp:nvSpPr>
      <dsp:spPr>
        <a:xfrm>
          <a:off x="3168104" y="2174824"/>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ES" sz="600" kern="1200" dirty="0"/>
            <a:t>Registro de Depositarios</a:t>
          </a:r>
        </a:p>
      </dsp:txBody>
      <dsp:txXfrm>
        <a:off x="3181507" y="2188227"/>
        <a:ext cx="693819" cy="430791"/>
      </dsp:txXfrm>
    </dsp:sp>
    <dsp:sp modelId="{FB2D1AD1-8689-4FCC-A37C-D1A009BEEFD6}">
      <dsp:nvSpPr>
        <dsp:cNvPr id="0" name=""/>
        <dsp:cNvSpPr/>
      </dsp:nvSpPr>
      <dsp:spPr>
        <a:xfrm>
          <a:off x="3528417" y="1431578"/>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60C15F-8450-4778-B000-3DFE6EBBECBA}">
      <dsp:nvSpPr>
        <dsp:cNvPr id="0" name=""/>
        <dsp:cNvSpPr/>
      </dsp:nvSpPr>
      <dsp:spPr>
        <a:xfrm>
          <a:off x="3608486" y="1507644"/>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ES" sz="600" kern="1200" dirty="0"/>
            <a:t>Diagnostico y Alistamiento</a:t>
          </a:r>
        </a:p>
      </dsp:txBody>
      <dsp:txXfrm>
        <a:off x="3621889" y="1521047"/>
        <a:ext cx="693819" cy="430791"/>
      </dsp:txXfrm>
    </dsp:sp>
    <dsp:sp modelId="{0A6EC2AA-EAA6-4C61-A14F-8F3253B7FDF2}">
      <dsp:nvSpPr>
        <dsp:cNvPr id="0" name=""/>
        <dsp:cNvSpPr/>
      </dsp:nvSpPr>
      <dsp:spPr>
        <a:xfrm>
          <a:off x="4409182" y="1431578"/>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169053-10D7-438E-A27A-3658A1CAD696}">
      <dsp:nvSpPr>
        <dsp:cNvPr id="0" name=""/>
        <dsp:cNvSpPr/>
      </dsp:nvSpPr>
      <dsp:spPr>
        <a:xfrm>
          <a:off x="4489251" y="1507644"/>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ES" sz="600" kern="1200" dirty="0"/>
            <a:t>Disposición Temporal</a:t>
          </a:r>
        </a:p>
      </dsp:txBody>
      <dsp:txXfrm>
        <a:off x="4502654" y="1521047"/>
        <a:ext cx="693819" cy="430791"/>
      </dsp:txXfrm>
    </dsp:sp>
    <dsp:sp modelId="{81508E1D-DF14-4FC6-8BAB-0239469F42F4}">
      <dsp:nvSpPr>
        <dsp:cNvPr id="0" name=""/>
        <dsp:cNvSpPr/>
      </dsp:nvSpPr>
      <dsp:spPr>
        <a:xfrm>
          <a:off x="5289946" y="1431578"/>
          <a:ext cx="720625" cy="457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E58671-9951-4CAB-9646-E1F4710A133C}">
      <dsp:nvSpPr>
        <dsp:cNvPr id="0" name=""/>
        <dsp:cNvSpPr/>
      </dsp:nvSpPr>
      <dsp:spPr>
        <a:xfrm>
          <a:off x="5370016" y="1507644"/>
          <a:ext cx="720625" cy="4575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s-ES" sz="600" kern="1200" dirty="0"/>
            <a:t>Disposición Final</a:t>
          </a:r>
        </a:p>
      </dsp:txBody>
      <dsp:txXfrm>
        <a:off x="5383419" y="1521047"/>
        <a:ext cx="693819" cy="4307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9662E7-38BB-4819-B38A-C58D32106B27}">
      <dsp:nvSpPr>
        <dsp:cNvPr id="0" name=""/>
        <dsp:cNvSpPr/>
      </dsp:nvSpPr>
      <dsp:spPr>
        <a:xfrm>
          <a:off x="0" y="33213"/>
          <a:ext cx="833308" cy="172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4384" rIns="42672" bIns="24384" numCol="1" spcCol="1270" anchor="ctr" anchorCtr="0">
          <a:noAutofit/>
        </a:bodyPr>
        <a:lstStyle/>
        <a:p>
          <a:pPr marL="0" lvl="0" indent="0" algn="ctr" defTabSz="266700">
            <a:lnSpc>
              <a:spcPct val="90000"/>
            </a:lnSpc>
            <a:spcBef>
              <a:spcPct val="0"/>
            </a:spcBef>
            <a:spcAft>
              <a:spcPct val="35000"/>
            </a:spcAft>
            <a:buNone/>
          </a:pPr>
          <a:r>
            <a:rPr lang="es-ES" sz="600" kern="1200" dirty="0"/>
            <a:t>Riesgos</a:t>
          </a:r>
        </a:p>
      </dsp:txBody>
      <dsp:txXfrm>
        <a:off x="0" y="33213"/>
        <a:ext cx="833308" cy="172800"/>
      </dsp:txXfrm>
    </dsp:sp>
    <dsp:sp modelId="{F3B6C34F-8398-4404-BE32-37C10A581CBB}">
      <dsp:nvSpPr>
        <dsp:cNvPr id="0" name=""/>
        <dsp:cNvSpPr/>
      </dsp:nvSpPr>
      <dsp:spPr>
        <a:xfrm>
          <a:off x="0" y="206013"/>
          <a:ext cx="833308" cy="3623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004" tIns="32004" rIns="42672" bIns="48006" numCol="1" spcCol="1270" anchor="t" anchorCtr="0">
          <a:noAutofit/>
        </a:bodyPr>
        <a:lstStyle/>
        <a:p>
          <a:pPr marL="57150" lvl="1" indent="-57150" algn="l" defTabSz="266700">
            <a:lnSpc>
              <a:spcPct val="90000"/>
            </a:lnSpc>
            <a:spcBef>
              <a:spcPct val="0"/>
            </a:spcBef>
            <a:spcAft>
              <a:spcPct val="15000"/>
            </a:spcAft>
            <a:buChar char="•"/>
          </a:pPr>
          <a:r>
            <a:rPr lang="es-ES" sz="600" kern="1200" dirty="0"/>
            <a:t>Riesgos Corrupción</a:t>
          </a:r>
        </a:p>
        <a:p>
          <a:pPr marL="57150" lvl="1" indent="-57150" algn="l" defTabSz="266700">
            <a:lnSpc>
              <a:spcPct val="90000"/>
            </a:lnSpc>
            <a:spcBef>
              <a:spcPct val="0"/>
            </a:spcBef>
            <a:spcAft>
              <a:spcPct val="15000"/>
            </a:spcAft>
            <a:buChar char="•"/>
          </a:pPr>
          <a:r>
            <a:rPr lang="es-ES" sz="600" kern="1200" dirty="0"/>
            <a:t>Riesgos Estratégicos</a:t>
          </a:r>
        </a:p>
        <a:p>
          <a:pPr marL="57150" lvl="1" indent="-57150" algn="l" defTabSz="266700">
            <a:lnSpc>
              <a:spcPct val="90000"/>
            </a:lnSpc>
            <a:spcBef>
              <a:spcPct val="0"/>
            </a:spcBef>
            <a:spcAft>
              <a:spcPct val="15000"/>
            </a:spcAft>
            <a:buChar char="•"/>
          </a:pPr>
          <a:r>
            <a:rPr lang="es-ES" sz="600" kern="1200" dirty="0"/>
            <a:t>Riesgos Operativos</a:t>
          </a:r>
        </a:p>
      </dsp:txBody>
      <dsp:txXfrm>
        <a:off x="0" y="206013"/>
        <a:ext cx="833308" cy="36234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CED6716-E5A7-406E-9C78-7B23DAF13520}" type="datetimeFigureOut">
              <a:rPr lang="es-CO" smtClean="0"/>
              <a:t>24/04/2018</a:t>
            </a:fld>
            <a:endParaRPr lang="es-C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EDC7FA2-651E-462B-8D47-43FAF8D71061}" type="slidenum">
              <a:rPr lang="es-CO" smtClean="0"/>
              <a:t>‹Nº›</a:t>
            </a:fld>
            <a:endParaRPr lang="es-CO"/>
          </a:p>
        </p:txBody>
      </p:sp>
    </p:spTree>
    <p:extLst>
      <p:ext uri="{BB962C8B-B14F-4D97-AF65-F5344CB8AC3E}">
        <p14:creationId xmlns:p14="http://schemas.microsoft.com/office/powerpoint/2010/main" val="322482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106</a:t>
            </a:fld>
            <a:endParaRPr lang="es-CO"/>
          </a:p>
        </p:txBody>
      </p:sp>
    </p:spTree>
    <p:extLst>
      <p:ext uri="{BB962C8B-B14F-4D97-AF65-F5344CB8AC3E}">
        <p14:creationId xmlns:p14="http://schemas.microsoft.com/office/powerpoint/2010/main" val="4101905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107</a:t>
            </a:fld>
            <a:endParaRPr lang="es-CO"/>
          </a:p>
        </p:txBody>
      </p:sp>
    </p:spTree>
    <p:extLst>
      <p:ext uri="{BB962C8B-B14F-4D97-AF65-F5344CB8AC3E}">
        <p14:creationId xmlns:p14="http://schemas.microsoft.com/office/powerpoint/2010/main" val="841988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116</a:t>
            </a:fld>
            <a:endParaRPr lang="es-CO" dirty="0"/>
          </a:p>
        </p:txBody>
      </p:sp>
    </p:spTree>
    <p:extLst>
      <p:ext uri="{BB962C8B-B14F-4D97-AF65-F5344CB8AC3E}">
        <p14:creationId xmlns:p14="http://schemas.microsoft.com/office/powerpoint/2010/main" val="1032339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24/04/2018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24/04/2018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24/04/2018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24/04/2018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24/04/2018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24/04/2018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24/04/2018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24/04/2018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6286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4629150" y="1825625"/>
            <a:ext cx="38862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BA02E423-2816-4E9C-A4FD-69518EF47D5A}" type="datetimeFigureOut">
              <a:rPr lang="es-CO" smtClean="0"/>
              <a:t>24/04/2018</a:t>
            </a:fld>
            <a:endParaRPr lang="es-CO"/>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B51DF4A6-9E6D-4144-92CA-F7C2ED8370AB}" type="slidenum">
              <a:rPr lang="es-CO" smtClean="0"/>
              <a:t>‹Nº›</a:t>
            </a:fld>
            <a:endParaRPr lang="es-CO"/>
          </a:p>
        </p:txBody>
      </p:sp>
      <p:sp>
        <p:nvSpPr>
          <p:cNvPr id="8" name="Text Placeholder 2"/>
          <p:cNvSpPr>
            <a:spLocks noGrp="1"/>
          </p:cNvSpPr>
          <p:nvPr>
            <p:ph idx="13"/>
          </p:nvPr>
        </p:nvSpPr>
        <p:spPr>
          <a:xfrm>
            <a:off x="471488" y="1825625"/>
            <a:ext cx="5915025"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9" name="Rectángulo 8"/>
          <p:cNvSpPr/>
          <p:nvPr userDrawn="1"/>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pic>
        <p:nvPicPr>
          <p:cNvPr id="10" name="Imagen 9" descr="Fondos oscuros-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438" y="132976"/>
            <a:ext cx="1989374" cy="1067549"/>
          </a:xfrm>
          <a:prstGeom prst="rect">
            <a:avLst/>
          </a:prstGeom>
        </p:spPr>
      </p:pic>
      <p:sp>
        <p:nvSpPr>
          <p:cNvPr id="11" name="Rectángulo 10"/>
          <p:cNvSpPr/>
          <p:nvPr userDrawn="1"/>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12" name="CuadroTexto 11"/>
          <p:cNvSpPr txBox="1"/>
          <p:nvPr userDrawn="1"/>
        </p:nvSpPr>
        <p:spPr>
          <a:xfrm>
            <a:off x="6612167" y="6520418"/>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Oficina Asesora</a:t>
            </a:r>
            <a:r>
              <a:rPr lang="es-ES" sz="1050" baseline="0" dirty="0">
                <a:solidFill>
                  <a:srgbClr val="A9A8A9"/>
                </a:solidFill>
                <a:latin typeface="Lato Regular"/>
                <a:cs typeface="Lato Regular"/>
              </a:rPr>
              <a:t> de Planeación</a:t>
            </a:r>
            <a:endParaRPr lang="es-ES" sz="1050" dirty="0">
              <a:solidFill>
                <a:srgbClr val="A9A8A9"/>
              </a:solidFill>
              <a:latin typeface="Lato Regular"/>
              <a:cs typeface="Lato Regular"/>
            </a:endParaRPr>
          </a:p>
        </p:txBody>
      </p:sp>
    </p:spTree>
    <p:extLst>
      <p:ext uri="{BB962C8B-B14F-4D97-AF65-F5344CB8AC3E}">
        <p14:creationId xmlns:p14="http://schemas.microsoft.com/office/powerpoint/2010/main" val="3537864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24/04/2018</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slide" Target="slide11.xml"/><Relationship Id="rId5" Type="http://schemas.openxmlformats.org/officeDocument/2006/relationships/slide" Target="slide10.xml"/><Relationship Id="rId4" Type="http://schemas.openxmlformats.org/officeDocument/2006/relationships/slide" Target="slide9.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slide" Target="slide1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6.e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18.emf"/><Relationship Id="rId4" Type="http://schemas.openxmlformats.org/officeDocument/2006/relationships/image" Target="../media/image17.emf"/></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3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chart" Target="../charts/chart7.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Layout" Target="../diagrams/layout2.xml"/><Relationship Id="rId7" Type="http://schemas.openxmlformats.org/officeDocument/2006/relationships/image" Target="../media/image23.png"/><Relationship Id="rId12" Type="http://schemas.microsoft.com/office/2007/relationships/diagramDrawing" Target="../diagrams/drawing3.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11" Type="http://schemas.openxmlformats.org/officeDocument/2006/relationships/diagramColors" Target="../diagrams/colors3.xml"/><Relationship Id="rId5" Type="http://schemas.openxmlformats.org/officeDocument/2006/relationships/diagramColors" Target="../diagrams/colors2.xml"/><Relationship Id="rId10" Type="http://schemas.openxmlformats.org/officeDocument/2006/relationships/diagramQuickStyle" Target="../diagrams/quickStyle3.xml"/><Relationship Id="rId4" Type="http://schemas.openxmlformats.org/officeDocument/2006/relationships/diagramQuickStyle" Target="../diagrams/quickStyle2.xml"/><Relationship Id="rId9" Type="http://schemas.openxmlformats.org/officeDocument/2006/relationships/diagramLayout" Target="../diagrams/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slide" Target="slide76.xml"/><Relationship Id="rId7" Type="http://schemas.openxmlformats.org/officeDocument/2006/relationships/slide" Target="slide90.xm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slide" Target="slide81.xml"/><Relationship Id="rId5" Type="http://schemas.openxmlformats.org/officeDocument/2006/relationships/slide" Target="slide75.xml"/><Relationship Id="rId4" Type="http://schemas.openxmlformats.org/officeDocument/2006/relationships/image" Target="../media/image36.png"/></Relationships>
</file>

<file path=ppt/slides/_rels/slide7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slide" Target="slide74.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slide" Target="slide80.xm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slide" Target="slide79.xml"/><Relationship Id="rId5" Type="http://schemas.openxmlformats.org/officeDocument/2006/relationships/slide" Target="slide78.xml"/><Relationship Id="rId4" Type="http://schemas.openxmlformats.org/officeDocument/2006/relationships/slide" Target="slide77.xml"/></Relationships>
</file>

<file path=ppt/slides/_rels/slide7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slide" Target="slide88.xml"/><Relationship Id="rId12"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slide" Target="slide86.xml"/><Relationship Id="rId11" Type="http://schemas.openxmlformats.org/officeDocument/2006/relationships/image" Target="../media/image39.png"/><Relationship Id="rId5" Type="http://schemas.openxmlformats.org/officeDocument/2006/relationships/slide" Target="slide84.xml"/><Relationship Id="rId10" Type="http://schemas.openxmlformats.org/officeDocument/2006/relationships/image" Target="../media/image38.png"/><Relationship Id="rId4" Type="http://schemas.openxmlformats.org/officeDocument/2006/relationships/slide" Target="slide82.xml"/><Relationship Id="rId9" Type="http://schemas.microsoft.com/office/2007/relationships/hdphoto" Target="../media/hdphoto1.wdp"/></Relationships>
</file>

<file path=ppt/slides/_rels/slide8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slide" Target="slide83.xm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38.png"/><Relationship Id="rId5" Type="http://schemas.microsoft.com/office/2007/relationships/hdphoto" Target="../media/hdphoto1.wdp"/><Relationship Id="rId4" Type="http://schemas.openxmlformats.org/officeDocument/2006/relationships/image" Target="../media/image37.png"/></Relationships>
</file>

<file path=ppt/slides/_rels/slide8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38.png"/><Relationship Id="rId5" Type="http://schemas.microsoft.com/office/2007/relationships/hdphoto" Target="../media/hdphoto1.wdp"/><Relationship Id="rId4" Type="http://schemas.openxmlformats.org/officeDocument/2006/relationships/image" Target="../media/image37.png"/></Relationships>
</file>

<file path=ppt/slides/_rels/slide8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slide" Target="slide85.xml"/><Relationship Id="rId5" Type="http://schemas.microsoft.com/office/2007/relationships/hdphoto" Target="../media/hdphoto1.wdp"/><Relationship Id="rId4" Type="http://schemas.openxmlformats.org/officeDocument/2006/relationships/image" Target="../media/image39.png"/></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9.png"/></Relationships>
</file>

<file path=ppt/slides/_rels/slide8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slide" Target="slide87.xml"/><Relationship Id="rId5" Type="http://schemas.microsoft.com/office/2007/relationships/hdphoto" Target="../media/hdphoto1.wdp"/><Relationship Id="rId4" Type="http://schemas.openxmlformats.org/officeDocument/2006/relationships/image" Target="../media/image40.png"/></Relationships>
</file>

<file path=ppt/slides/_rels/slide8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0.png"/></Relationships>
</file>

<file path=ppt/slides/_rels/slide8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slide" Target="slide89.xml"/><Relationship Id="rId5" Type="http://schemas.microsoft.com/office/2007/relationships/hdphoto" Target="../media/hdphoto1.wdp"/><Relationship Id="rId4" Type="http://schemas.openxmlformats.org/officeDocument/2006/relationships/image" Target="../media/image41.png"/></Relationships>
</file>

<file path=ppt/slides/_rels/slide8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8" Type="http://schemas.openxmlformats.org/officeDocument/2006/relationships/slide" Target="slide94.xml"/><Relationship Id="rId13" Type="http://schemas.openxmlformats.org/officeDocument/2006/relationships/image" Target="../media/image46.jpeg"/><Relationship Id="rId3" Type="http://schemas.openxmlformats.org/officeDocument/2006/relationships/image" Target="../media/image36.png"/><Relationship Id="rId7" Type="http://schemas.openxmlformats.org/officeDocument/2006/relationships/image" Target="../media/image43.jpeg"/><Relationship Id="rId12" Type="http://schemas.openxmlformats.org/officeDocument/2006/relationships/slide" Target="slide93.xm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slide" Target="slide95.xml"/><Relationship Id="rId11" Type="http://schemas.openxmlformats.org/officeDocument/2006/relationships/image" Target="../media/image45.png"/><Relationship Id="rId5" Type="http://schemas.openxmlformats.org/officeDocument/2006/relationships/image" Target="../media/image42.jpeg"/><Relationship Id="rId15" Type="http://schemas.openxmlformats.org/officeDocument/2006/relationships/image" Target="../media/image47.jpeg"/><Relationship Id="rId10" Type="http://schemas.openxmlformats.org/officeDocument/2006/relationships/slide" Target="slide91.xml"/><Relationship Id="rId4" Type="http://schemas.openxmlformats.org/officeDocument/2006/relationships/slide" Target="slide92.xml"/><Relationship Id="rId9" Type="http://schemas.openxmlformats.org/officeDocument/2006/relationships/image" Target="../media/image44.jpeg"/><Relationship Id="rId14" Type="http://schemas.openxmlformats.org/officeDocument/2006/relationships/slide" Target="slide96.xml"/></Relationships>
</file>

<file path=ppt/slides/_rels/slide9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9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9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46.jpeg"/><Relationship Id="rId4" Type="http://schemas.openxmlformats.org/officeDocument/2006/relationships/slide" Target="slide93.xml"/></Relationships>
</file>

<file path=ppt/slides/_rels/slide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48.jpeg"/></Relationships>
</file>

<file path=ppt/slides/_rels/slide9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9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9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54.emf"/></Relationships>
</file>

<file path=ppt/slides/_rels/slide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55.emf"/></Relationships>
</file>

<file path=ppt/slides/_rels/slide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g"/></Relationships>
</file>

<file path=ppt/slides/_rels/slide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59.png"/></Relationships>
</file>

<file path=ppt/slides/_rels/slide1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1.emf"/></Relationships>
</file>

<file path=ppt/slides/_rels/slide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2.emf"/></Relationships>
</file>

<file path=ppt/slides/_rels/slide1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6.emf"/><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65.emf"/><Relationship Id="rId5" Type="http://schemas.openxmlformats.org/officeDocument/2006/relationships/image" Target="../media/image64.emf"/><Relationship Id="rId4" Type="http://schemas.openxmlformats.org/officeDocument/2006/relationships/image" Target="../media/image63.emf"/></Relationships>
</file>

<file path=ppt/slides/_rels/slide11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086" cy="6858000"/>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626311"/>
            <a:ext cx="9143999" cy="1754326"/>
          </a:xfrm>
          <a:prstGeom prst="rect">
            <a:avLst/>
          </a:prstGeom>
          <a:noFill/>
        </p:spPr>
        <p:txBody>
          <a:bodyPr wrap="square" rtlCol="0">
            <a:spAutoFit/>
          </a:bodyPr>
          <a:lstStyle/>
          <a:p>
            <a:pPr algn="ctr"/>
            <a:r>
              <a:rPr lang="es-ES" sz="5400" b="1" dirty="0">
                <a:solidFill>
                  <a:srgbClr val="000A8B"/>
                </a:solidFill>
              </a:rPr>
              <a:t>JUNTA DIRECTIVA No 152</a:t>
            </a:r>
          </a:p>
          <a:p>
            <a:pPr algn="ctr"/>
            <a:r>
              <a:rPr lang="es-ES" sz="5400" b="1" dirty="0">
                <a:solidFill>
                  <a:srgbClr val="000A8B"/>
                </a:solidFill>
              </a:rPr>
              <a:t>25 de abril de 2018</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911159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6" name="CuadroTexto 5"/>
          <p:cNvSpPr txBox="1"/>
          <p:nvPr/>
        </p:nvSpPr>
        <p:spPr>
          <a:xfrm>
            <a:off x="2378627" y="1077886"/>
            <a:ext cx="3365500" cy="523220"/>
          </a:xfrm>
          <a:prstGeom prst="rect">
            <a:avLst/>
          </a:prstGeom>
          <a:noFill/>
        </p:spPr>
        <p:txBody>
          <a:bodyPr wrap="square" rtlCol="0">
            <a:spAutoFit/>
          </a:bodyPr>
          <a:lstStyle/>
          <a:p>
            <a:pPr algn="r"/>
            <a:r>
              <a:rPr lang="es-ES" sz="2800" b="1" dirty="0">
                <a:solidFill>
                  <a:srgbClr val="002060"/>
                </a:solidFill>
              </a:rPr>
              <a:t>ORDEN DEL DÍA</a:t>
            </a:r>
            <a:endParaRPr lang="es-ES" sz="2800" dirty="0">
              <a:solidFill>
                <a:srgbClr val="002060"/>
              </a:solidFill>
            </a:endParaRPr>
          </a:p>
        </p:txBody>
      </p:sp>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413375" y="652041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152</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3" name="Rectángulo 2">
            <a:extLst>
              <a:ext uri="{FF2B5EF4-FFF2-40B4-BE49-F238E27FC236}">
                <a16:creationId xmlns:a16="http://schemas.microsoft.com/office/drawing/2014/main" id="{46100F08-AD8E-48E5-9A44-946CA8CCCC02}"/>
              </a:ext>
            </a:extLst>
          </p:cNvPr>
          <p:cNvSpPr/>
          <p:nvPr/>
        </p:nvSpPr>
        <p:spPr>
          <a:xfrm>
            <a:off x="681521" y="1585027"/>
            <a:ext cx="7780958" cy="5016758"/>
          </a:xfrm>
          <a:prstGeom prst="rect">
            <a:avLst/>
          </a:prstGeom>
        </p:spPr>
        <p:txBody>
          <a:bodyPr wrap="square">
            <a:spAutoFit/>
          </a:bodyPr>
          <a:lstStyle/>
          <a:p>
            <a:pPr marL="342900" lvl="0" indent="-342900">
              <a:buFont typeface="+mj-lt"/>
              <a:buAutoNum type="arabicPeriod"/>
            </a:pPr>
            <a:r>
              <a:rPr lang="es-ES" sz="2000" dirty="0"/>
              <a:t>Verificación del Quorum.</a:t>
            </a:r>
            <a:endParaRPr lang="es-CO" sz="2000" dirty="0"/>
          </a:p>
          <a:p>
            <a:pPr marL="342900" lvl="0" indent="-342900">
              <a:buFont typeface="+mj-lt"/>
              <a:buAutoNum type="arabicPeriod"/>
            </a:pPr>
            <a:r>
              <a:rPr lang="es-ES" sz="2000" dirty="0"/>
              <a:t>Aprobación del orden del día</a:t>
            </a:r>
            <a:endParaRPr lang="es-ES" sz="2000" dirty="0">
              <a:ea typeface="MS Mincho" panose="02020609040205080304" pitchFamily="49" charset="-128"/>
            </a:endParaRPr>
          </a:p>
          <a:p>
            <a:pPr marL="342900" lvl="0" indent="-342900" algn="just">
              <a:spcAft>
                <a:spcPts val="0"/>
              </a:spcAft>
              <a:buFont typeface="+mj-lt"/>
              <a:buAutoNum type="arabicPeriod"/>
            </a:pPr>
            <a:r>
              <a:rPr lang="es-ES" sz="2000" dirty="0">
                <a:ea typeface="MS Mincho" panose="02020609040205080304" pitchFamily="49" charset="-128"/>
              </a:rPr>
              <a:t>Informe Comité Financiero. </a:t>
            </a:r>
          </a:p>
          <a:p>
            <a:pPr marL="342900" lvl="0" indent="-342900" algn="just">
              <a:spcAft>
                <a:spcPts val="0"/>
              </a:spcAft>
              <a:buFont typeface="Arial" panose="020B0604020202020204" pitchFamily="34" charset="0"/>
              <a:buChar char="•"/>
            </a:pPr>
            <a:r>
              <a:rPr lang="es-ES" sz="2000" dirty="0">
                <a:ea typeface="MS Mincho" panose="02020609040205080304" pitchFamily="49" charset="-128"/>
              </a:rPr>
              <a:t>   Autorización inicio proceso contratación ERP</a:t>
            </a:r>
          </a:p>
          <a:p>
            <a:pPr marL="342900" indent="-342900" algn="just">
              <a:buFont typeface="Arial" panose="020B0604020202020204" pitchFamily="34" charset="0"/>
              <a:buChar char="•"/>
            </a:pPr>
            <a:r>
              <a:rPr lang="es-ES" sz="2000" dirty="0">
                <a:ea typeface="MS Mincho" panose="02020609040205080304" pitchFamily="49" charset="-128"/>
              </a:rPr>
              <a:t>   Autorización inicio proceso contratación Servicio Vigilancia y  		Seguridad privada</a:t>
            </a:r>
            <a:endParaRPr lang="es-CO" sz="2000" dirty="0">
              <a:ea typeface="MS Mincho" panose="02020609040205080304" pitchFamily="49" charset="-128"/>
            </a:endParaRPr>
          </a:p>
          <a:p>
            <a:pPr marL="342900" lvl="0" indent="-342900">
              <a:spcAft>
                <a:spcPts val="0"/>
              </a:spcAft>
              <a:buFont typeface="Arial" panose="020B0604020202020204" pitchFamily="34" charset="0"/>
              <a:buChar char="•"/>
            </a:pPr>
            <a:r>
              <a:rPr lang="es-ES" sz="2000" b="1" dirty="0">
                <a:ea typeface="MS Mincho" panose="02020609040205080304" pitchFamily="49" charset="-128"/>
              </a:rPr>
              <a:t>  </a:t>
            </a:r>
            <a:r>
              <a:rPr lang="es-ES" sz="2000" dirty="0">
                <a:ea typeface="MS Mincho" panose="02020609040205080304" pitchFamily="49" charset="-128"/>
              </a:rPr>
              <a:t>Autorización inicio proceso contratación </a:t>
            </a:r>
            <a:r>
              <a:rPr lang="es-CO" sz="2000" dirty="0"/>
              <a:t>Servicio de Operación   		Logística para las 	diligencias de desalojo. </a:t>
            </a:r>
            <a:endParaRPr lang="es-ES" sz="2000" dirty="0">
              <a:ea typeface="MS Mincho" panose="02020609040205080304" pitchFamily="49" charset="-128"/>
            </a:endParaRPr>
          </a:p>
          <a:p>
            <a:pPr marL="342900" lvl="0" indent="-342900" algn="just">
              <a:spcAft>
                <a:spcPts val="0"/>
              </a:spcAft>
              <a:buFont typeface="Arial" panose="020B0604020202020204" pitchFamily="34" charset="0"/>
              <a:buChar char="•"/>
            </a:pPr>
            <a:r>
              <a:rPr lang="es-ES" sz="2000" dirty="0">
                <a:ea typeface="MS Mincho" panose="02020609040205080304" pitchFamily="49" charset="-128"/>
              </a:rPr>
              <a:t>   Avance Venta de Sociedades Activas</a:t>
            </a:r>
            <a:endParaRPr lang="es-CO" sz="2000" dirty="0">
              <a:ea typeface="MS Mincho" panose="02020609040205080304" pitchFamily="49" charset="-128"/>
            </a:endParaRPr>
          </a:p>
          <a:p>
            <a:pPr lvl="0" algn="just">
              <a:spcAft>
                <a:spcPts val="0"/>
              </a:spcAft>
            </a:pPr>
            <a:r>
              <a:rPr lang="es-ES" sz="2000" dirty="0">
                <a:ea typeface="MS Mincho" panose="02020609040205080304" pitchFamily="49" charset="-128"/>
              </a:rPr>
              <a:t>4. Mapa de Riesgos Sociedad de Activos Especiales S.A.S</a:t>
            </a:r>
            <a:endParaRPr lang="es-CO" sz="2000" dirty="0">
              <a:ea typeface="MS Mincho" panose="02020609040205080304" pitchFamily="49" charset="-128"/>
            </a:endParaRPr>
          </a:p>
          <a:p>
            <a:pPr lvl="0" algn="just">
              <a:spcAft>
                <a:spcPts val="0"/>
              </a:spcAft>
            </a:pPr>
            <a:r>
              <a:rPr lang="es-ES" sz="2000" dirty="0">
                <a:ea typeface="MS Mincho" panose="02020609040205080304" pitchFamily="49" charset="-128"/>
              </a:rPr>
              <a:t>5. Cronograma de Procesos de Contratación</a:t>
            </a:r>
            <a:endParaRPr lang="es-CO" sz="2000" dirty="0">
              <a:ea typeface="MS Mincho" panose="02020609040205080304" pitchFamily="49" charset="-128"/>
            </a:endParaRPr>
          </a:p>
          <a:p>
            <a:pPr lvl="0" algn="just">
              <a:spcAft>
                <a:spcPts val="0"/>
              </a:spcAft>
            </a:pPr>
            <a:r>
              <a:rPr lang="es-ES" sz="2000" dirty="0">
                <a:ea typeface="MS Mincho" panose="02020609040205080304" pitchFamily="49" charset="-128"/>
              </a:rPr>
              <a:t>6. Informe Comité de Enajenación Temprana</a:t>
            </a:r>
            <a:endParaRPr lang="es-CO" sz="2000" dirty="0">
              <a:ea typeface="MS Mincho" panose="02020609040205080304" pitchFamily="49" charset="-128"/>
            </a:endParaRPr>
          </a:p>
          <a:p>
            <a:pPr lvl="0" algn="just">
              <a:spcAft>
                <a:spcPts val="0"/>
              </a:spcAft>
            </a:pPr>
            <a:r>
              <a:rPr lang="es-ES" sz="2000" dirty="0">
                <a:ea typeface="MS Mincho" panose="02020609040205080304" pitchFamily="49" charset="-128"/>
              </a:rPr>
              <a:t>7. Comité de Asignaciones</a:t>
            </a:r>
          </a:p>
          <a:p>
            <a:pPr lvl="0">
              <a:spcAft>
                <a:spcPts val="0"/>
              </a:spcAft>
            </a:pPr>
            <a:r>
              <a:rPr lang="es-ES" sz="2000" dirty="0">
                <a:ea typeface="MS Mincho" panose="02020609040205080304" pitchFamily="49" charset="-128"/>
              </a:rPr>
              <a:t>8. Proyecto modificación al Manual de Contratación </a:t>
            </a:r>
          </a:p>
          <a:p>
            <a:pPr lvl="0">
              <a:spcAft>
                <a:spcPts val="0"/>
              </a:spcAft>
            </a:pPr>
            <a:r>
              <a:rPr lang="es-ES" sz="2000" dirty="0">
                <a:ea typeface="MS Mincho" panose="02020609040205080304" pitchFamily="49" charset="-128"/>
              </a:rPr>
              <a:t>9. Comité de Auditoría</a:t>
            </a:r>
          </a:p>
          <a:p>
            <a:pPr lvl="0" algn="just">
              <a:spcAft>
                <a:spcPts val="0"/>
              </a:spcAft>
            </a:pPr>
            <a:r>
              <a:rPr lang="es-ES" sz="2000" dirty="0">
                <a:ea typeface="MS Mincho" panose="02020609040205080304" pitchFamily="49" charset="-128"/>
              </a:rPr>
              <a:t>10. Resultados Comercialización Inmuebles CISA</a:t>
            </a:r>
            <a:endParaRPr lang="es-CO" sz="2000" dirty="0">
              <a:ea typeface="MS Mincho" panose="02020609040205080304" pitchFamily="49" charset="-128"/>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0" y="2834479"/>
            <a:ext cx="9143999" cy="707886"/>
          </a:xfrm>
          <a:prstGeom prst="rect">
            <a:avLst/>
          </a:prstGeom>
          <a:noFill/>
        </p:spPr>
        <p:txBody>
          <a:bodyPr wrap="square" rtlCol="0">
            <a:spAutoFit/>
          </a:bodyPr>
          <a:lstStyle/>
          <a:p>
            <a:pPr algn="ctr"/>
            <a:r>
              <a:rPr lang="es-CO" sz="4000" b="1" dirty="0">
                <a:solidFill>
                  <a:srgbClr val="002060"/>
                </a:solidFill>
              </a:rPr>
              <a:t>3. INFORME COMITÉ FINANCIERO</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584783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F1C6D929-9B11-432B-BB41-AD84C0D862F8}"/>
              </a:ext>
            </a:extLst>
          </p:cNvPr>
          <p:cNvSpPr txBox="1"/>
          <p:nvPr/>
        </p:nvSpPr>
        <p:spPr>
          <a:xfrm>
            <a:off x="1269979" y="1267209"/>
            <a:ext cx="6718079" cy="1261884"/>
          </a:xfrm>
          <a:prstGeom prst="rect">
            <a:avLst/>
          </a:prstGeom>
          <a:noFill/>
        </p:spPr>
        <p:txBody>
          <a:bodyPr wrap="square" rtlCol="0">
            <a:spAutoFit/>
          </a:bodyPr>
          <a:lstStyle/>
          <a:p>
            <a:pPr algn="ctr"/>
            <a:r>
              <a:rPr lang="es-CO" sz="3200" b="1" dirty="0">
                <a:solidFill>
                  <a:schemeClr val="tx2">
                    <a:lumMod val="75000"/>
                  </a:schemeClr>
                </a:solidFill>
              </a:rPr>
              <a:t>Comité Financiero Abril 2018</a:t>
            </a:r>
          </a:p>
          <a:p>
            <a:pPr algn="ctr"/>
            <a:endParaRPr lang="es-CO" sz="1400" b="1" dirty="0">
              <a:solidFill>
                <a:schemeClr val="tx2">
                  <a:lumMod val="75000"/>
                </a:schemeClr>
              </a:solidFill>
            </a:endParaRPr>
          </a:p>
          <a:p>
            <a:pPr algn="ctr"/>
            <a:r>
              <a:rPr lang="es-CO" sz="2800" b="1" dirty="0">
                <a:solidFill>
                  <a:schemeClr val="tx2">
                    <a:lumMod val="75000"/>
                  </a:schemeClr>
                </a:solidFill>
              </a:rPr>
              <a:t>Agenda</a:t>
            </a:r>
          </a:p>
        </p:txBody>
      </p:sp>
      <p:sp>
        <p:nvSpPr>
          <p:cNvPr id="12" name="CuadroTexto 11">
            <a:extLst>
              <a:ext uri="{FF2B5EF4-FFF2-40B4-BE49-F238E27FC236}">
                <a16:creationId xmlns:a16="http://schemas.microsoft.com/office/drawing/2014/main" id="{2445F020-890E-4C88-8D0A-BEA719435EF4}"/>
              </a:ext>
            </a:extLst>
          </p:cNvPr>
          <p:cNvSpPr txBox="1"/>
          <p:nvPr/>
        </p:nvSpPr>
        <p:spPr>
          <a:xfrm>
            <a:off x="578439" y="2868448"/>
            <a:ext cx="8101161" cy="830997"/>
          </a:xfrm>
          <a:prstGeom prst="rect">
            <a:avLst/>
          </a:prstGeom>
          <a:noFill/>
          <a:ln>
            <a:solidFill>
              <a:schemeClr val="accent1"/>
            </a:solidFill>
          </a:ln>
        </p:spPr>
        <p:txBody>
          <a:bodyPr wrap="square" rtlCol="0">
            <a:spAutoFit/>
          </a:bodyPr>
          <a:lstStyle/>
          <a:p>
            <a:pPr marL="562928" indent="-562928" algn="just">
              <a:buFont typeface="+mj-lt"/>
              <a:buAutoNum type="arabicPeriod"/>
            </a:pPr>
            <a:r>
              <a:rPr lang="es-CO" sz="2400" dirty="0"/>
              <a:t>Estados Financieros SAE S.A.S. a 28 de Febrero de 2018</a:t>
            </a:r>
          </a:p>
          <a:p>
            <a:pPr marL="562928" indent="-562928" algn="just">
              <a:buFont typeface="+mj-lt"/>
              <a:buAutoNum type="arabicPeriod"/>
            </a:pPr>
            <a:r>
              <a:rPr lang="es-CO" sz="2400" dirty="0"/>
              <a:t>Informe Portafolio a 31 de Marzo de 2018</a:t>
            </a:r>
          </a:p>
        </p:txBody>
      </p:sp>
    </p:spTree>
    <p:extLst>
      <p:ext uri="{BB962C8B-B14F-4D97-AF65-F5344CB8AC3E}">
        <p14:creationId xmlns:p14="http://schemas.microsoft.com/office/powerpoint/2010/main" val="1212683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1111251" y="2565133"/>
            <a:ext cx="7217494" cy="1323439"/>
          </a:xfrm>
          <a:prstGeom prst="rect">
            <a:avLst/>
          </a:prstGeom>
          <a:noFill/>
        </p:spPr>
        <p:txBody>
          <a:bodyPr wrap="square" rtlCol="0">
            <a:spAutoFit/>
          </a:bodyPr>
          <a:lstStyle/>
          <a:p>
            <a:pPr algn="ctr"/>
            <a:r>
              <a:rPr lang="es-CO" sz="4000" b="1" dirty="0">
                <a:solidFill>
                  <a:schemeClr val="tx2">
                    <a:lumMod val="75000"/>
                  </a:schemeClr>
                </a:solidFill>
              </a:rPr>
              <a:t>ESTADOS FINANCIEROS A 28 DE FEBRERO DE 2018</a:t>
            </a:r>
            <a:endParaRPr lang="es-ES" sz="4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3037351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62F187E1-4A5E-4C6C-B812-540CF5555DE0}"/>
              </a:ext>
            </a:extLst>
          </p:cNvPr>
          <p:cNvGraphicFramePr>
            <a:graphicFrameLocks noGrp="1"/>
          </p:cNvGraphicFramePr>
          <p:nvPr>
            <p:extLst/>
          </p:nvPr>
        </p:nvGraphicFramePr>
        <p:xfrm>
          <a:off x="742950" y="1776946"/>
          <a:ext cx="7658100" cy="4130040"/>
        </p:xfrm>
        <a:graphic>
          <a:graphicData uri="http://schemas.openxmlformats.org/drawingml/2006/table">
            <a:tbl>
              <a:tblPr/>
              <a:tblGrid>
                <a:gridCol w="3073400">
                  <a:extLst>
                    <a:ext uri="{9D8B030D-6E8A-4147-A177-3AD203B41FA5}">
                      <a16:colId xmlns:a16="http://schemas.microsoft.com/office/drawing/2014/main" val="3926971631"/>
                    </a:ext>
                  </a:extLst>
                </a:gridCol>
                <a:gridCol w="850900">
                  <a:extLst>
                    <a:ext uri="{9D8B030D-6E8A-4147-A177-3AD203B41FA5}">
                      <a16:colId xmlns:a16="http://schemas.microsoft.com/office/drawing/2014/main" val="51058310"/>
                    </a:ext>
                  </a:extLst>
                </a:gridCol>
                <a:gridCol w="88900">
                  <a:extLst>
                    <a:ext uri="{9D8B030D-6E8A-4147-A177-3AD203B41FA5}">
                      <a16:colId xmlns:a16="http://schemas.microsoft.com/office/drawing/2014/main" val="1505737158"/>
                    </a:ext>
                  </a:extLst>
                </a:gridCol>
                <a:gridCol w="850900">
                  <a:extLst>
                    <a:ext uri="{9D8B030D-6E8A-4147-A177-3AD203B41FA5}">
                      <a16:colId xmlns:a16="http://schemas.microsoft.com/office/drawing/2014/main" val="3676331376"/>
                    </a:ext>
                  </a:extLst>
                </a:gridCol>
                <a:gridCol w="88900">
                  <a:extLst>
                    <a:ext uri="{9D8B030D-6E8A-4147-A177-3AD203B41FA5}">
                      <a16:colId xmlns:a16="http://schemas.microsoft.com/office/drawing/2014/main" val="1114910264"/>
                    </a:ext>
                  </a:extLst>
                </a:gridCol>
                <a:gridCol w="850900">
                  <a:extLst>
                    <a:ext uri="{9D8B030D-6E8A-4147-A177-3AD203B41FA5}">
                      <a16:colId xmlns:a16="http://schemas.microsoft.com/office/drawing/2014/main" val="133092906"/>
                    </a:ext>
                  </a:extLst>
                </a:gridCol>
                <a:gridCol w="88900">
                  <a:extLst>
                    <a:ext uri="{9D8B030D-6E8A-4147-A177-3AD203B41FA5}">
                      <a16:colId xmlns:a16="http://schemas.microsoft.com/office/drawing/2014/main" val="4120510254"/>
                    </a:ext>
                  </a:extLst>
                </a:gridCol>
                <a:gridCol w="88900">
                  <a:extLst>
                    <a:ext uri="{9D8B030D-6E8A-4147-A177-3AD203B41FA5}">
                      <a16:colId xmlns:a16="http://schemas.microsoft.com/office/drawing/2014/main" val="2921155729"/>
                    </a:ext>
                  </a:extLst>
                </a:gridCol>
                <a:gridCol w="749300">
                  <a:extLst>
                    <a:ext uri="{9D8B030D-6E8A-4147-A177-3AD203B41FA5}">
                      <a16:colId xmlns:a16="http://schemas.microsoft.com/office/drawing/2014/main" val="926225482"/>
                    </a:ext>
                  </a:extLst>
                </a:gridCol>
                <a:gridCol w="88900">
                  <a:extLst>
                    <a:ext uri="{9D8B030D-6E8A-4147-A177-3AD203B41FA5}">
                      <a16:colId xmlns:a16="http://schemas.microsoft.com/office/drawing/2014/main" val="1102405388"/>
                    </a:ext>
                  </a:extLst>
                </a:gridCol>
                <a:gridCol w="88900">
                  <a:extLst>
                    <a:ext uri="{9D8B030D-6E8A-4147-A177-3AD203B41FA5}">
                      <a16:colId xmlns:a16="http://schemas.microsoft.com/office/drawing/2014/main" val="639614179"/>
                    </a:ext>
                  </a:extLst>
                </a:gridCol>
                <a:gridCol w="749300">
                  <a:extLst>
                    <a:ext uri="{9D8B030D-6E8A-4147-A177-3AD203B41FA5}">
                      <a16:colId xmlns:a16="http://schemas.microsoft.com/office/drawing/2014/main" val="645366437"/>
                    </a:ext>
                  </a:extLst>
                </a:gridCol>
              </a:tblGrid>
              <a:tr h="556260">
                <a:tc>
                  <a:txBody>
                    <a:bodyPr/>
                    <a:lstStyle/>
                    <a:p>
                      <a:pPr algn="ctr" fontAlgn="ctr"/>
                      <a:r>
                        <a:rPr lang="es-CO" sz="1200" b="1" i="0" u="none" strike="noStrike">
                          <a:solidFill>
                            <a:srgbClr val="000000"/>
                          </a:solidFill>
                          <a:effectLst/>
                          <a:latin typeface="Calibri" panose="020F0502020204030204" pitchFamily="34" charset="0"/>
                        </a:rPr>
                        <a:t>ACTIVO</a:t>
                      </a: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28 Febrero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100" b="0" i="0" u="none" strike="noStrike">
                          <a:effectLst/>
                          <a:latin typeface="Calibri" panose="020F0502020204030204" pitchFamily="34" charset="0"/>
                        </a:rPr>
                        <a:t>Al 28 Febrero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Febrero</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Feb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7891630"/>
                  </a:ext>
                </a:extLst>
              </a:tr>
              <a:tr h="198120">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4455768"/>
                  </a:ext>
                </a:extLst>
              </a:tr>
              <a:tr h="198120">
                <a:tc>
                  <a:txBody>
                    <a:bodyPr/>
                    <a:lstStyle/>
                    <a:p>
                      <a:pPr algn="l" fontAlgn="ctr"/>
                      <a:r>
                        <a:rPr lang="es-CO" sz="1200" b="1" i="0" u="none" strike="noStrike">
                          <a:solidFill>
                            <a:srgbClr val="000000"/>
                          </a:solidFill>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56872698"/>
                  </a:ext>
                </a:extLst>
              </a:tr>
              <a:tr h="198120">
                <a:tc>
                  <a:txBody>
                    <a:bodyPr/>
                    <a:lstStyle/>
                    <a:p>
                      <a:pPr algn="l" fontAlgn="ctr"/>
                      <a:r>
                        <a:rPr lang="es-CO" sz="1200" b="0" i="0" u="none" strike="noStrike">
                          <a:solidFill>
                            <a:srgbClr val="000000"/>
                          </a:solidFill>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415</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393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a:t>
                      </a:r>
                    </a:p>
                  </a:txBody>
                  <a:tcPr marL="0" marR="0" marT="0" marB="0" anchor="ctr">
                    <a:lnL>
                      <a:noFill/>
                    </a:lnL>
                    <a:lnR>
                      <a:noFill/>
                    </a:lnR>
                    <a:lnT>
                      <a:noFill/>
                    </a:lnT>
                    <a:lnB>
                      <a:noFill/>
                    </a:lnB>
                  </a:tcPr>
                </a:tc>
                <a:extLst>
                  <a:ext uri="{0D108BD9-81ED-4DB2-BD59-A6C34878D82A}">
                    <a16:rowId xmlns:a16="http://schemas.microsoft.com/office/drawing/2014/main" val="95808736"/>
                  </a:ext>
                </a:extLst>
              </a:tr>
              <a:tr h="198120">
                <a:tc>
                  <a:txBody>
                    <a:bodyPr/>
                    <a:lstStyle/>
                    <a:p>
                      <a:pPr algn="l" fontAlgn="ctr"/>
                      <a:r>
                        <a:rPr lang="es-CO" sz="1200" b="0" i="0" u="none" strike="noStrike" dirty="0">
                          <a:solidFill>
                            <a:srgbClr val="000000"/>
                          </a:solidFill>
                          <a:effectLst/>
                          <a:latin typeface="Calibri" panose="020F0502020204030204" pitchFamily="34" charset="0"/>
                        </a:rPr>
                        <a:t>Equivalentes al efectivo de uso restringido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7.030</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1.422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394</a:t>
                      </a:r>
                    </a:p>
                  </a:txBody>
                  <a:tcPr marL="0" marR="0" marT="0" marB="0" anchor="ctr">
                    <a:lnL>
                      <a:noFill/>
                    </a:lnL>
                    <a:lnR>
                      <a:noFill/>
                    </a:lnR>
                    <a:lnT>
                      <a:noFill/>
                    </a:lnT>
                    <a:lnB>
                      <a:noFill/>
                    </a:lnB>
                  </a:tcPr>
                </a:tc>
                <a:extLst>
                  <a:ext uri="{0D108BD9-81ED-4DB2-BD59-A6C34878D82A}">
                    <a16:rowId xmlns:a16="http://schemas.microsoft.com/office/drawing/2014/main" val="2105292869"/>
                  </a:ext>
                </a:extLst>
              </a:tr>
              <a:tr h="198120">
                <a:tc>
                  <a:txBody>
                    <a:bodyPr/>
                    <a:lstStyle/>
                    <a:p>
                      <a:pPr algn="l" fontAlgn="ctr"/>
                      <a:r>
                        <a:rPr lang="es-CO" sz="1200" b="0" i="0" u="none" strike="noStrike" dirty="0">
                          <a:solidFill>
                            <a:srgbClr val="000000"/>
                          </a:solidFill>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6.296</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9.690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6.490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-35</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a:t>
                      </a:r>
                    </a:p>
                  </a:txBody>
                  <a:tcPr marL="0" marR="0" marT="0" marB="0" anchor="ctr">
                    <a:lnL>
                      <a:noFill/>
                    </a:lnL>
                    <a:lnR>
                      <a:noFill/>
                    </a:lnR>
                    <a:lnT>
                      <a:noFill/>
                    </a:lnT>
                    <a:lnB>
                      <a:noFill/>
                    </a:lnB>
                  </a:tcPr>
                </a:tc>
                <a:extLst>
                  <a:ext uri="{0D108BD9-81ED-4DB2-BD59-A6C34878D82A}">
                    <a16:rowId xmlns:a16="http://schemas.microsoft.com/office/drawing/2014/main" val="4141071838"/>
                  </a:ext>
                </a:extLst>
              </a:tr>
              <a:tr h="198120">
                <a:tc>
                  <a:txBody>
                    <a:bodyPr/>
                    <a:lstStyle/>
                    <a:p>
                      <a:pPr algn="l" fontAlgn="ctr"/>
                      <a:r>
                        <a:rPr lang="es-CO" sz="1200" b="0" i="0" u="none" strike="noStrike" dirty="0">
                          <a:solidFill>
                            <a:srgbClr val="000000"/>
                          </a:solidFill>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2.984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2.258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2.908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0861156"/>
                  </a:ext>
                </a:extLst>
              </a:tr>
              <a:tr h="198120">
                <a:tc>
                  <a:txBody>
                    <a:bodyPr/>
                    <a:lstStyle/>
                    <a:p>
                      <a:pPr algn="l" fontAlgn="ctr"/>
                      <a:r>
                        <a:rPr lang="es-CO" sz="1200" b="1" i="0" u="none" strike="noStrike">
                          <a:solidFill>
                            <a:srgbClr val="000000"/>
                          </a:solidFill>
                          <a:effectLst/>
                          <a:latin typeface="Calibri" panose="020F0502020204030204" pitchFamily="34" charset="0"/>
                        </a:rPr>
                        <a:t>TOTAL ACTIVO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16.725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12.341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11.223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49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9443768"/>
                  </a:ext>
                </a:extLst>
              </a:tr>
              <a:tr h="198120">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02596149"/>
                  </a:ext>
                </a:extLst>
              </a:tr>
              <a:tr h="198120">
                <a:tc>
                  <a:txBody>
                    <a:bodyPr/>
                    <a:lstStyle/>
                    <a:p>
                      <a:pPr algn="l" fontAlgn="ctr"/>
                      <a:r>
                        <a:rPr lang="es-CO" sz="1200" b="1" i="0" u="none" strike="noStrike" dirty="0">
                          <a:solidFill>
                            <a:srgbClr val="000000"/>
                          </a:solidFill>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617155371"/>
                  </a:ext>
                </a:extLst>
              </a:tr>
              <a:tr h="198120">
                <a:tc>
                  <a:txBody>
                    <a:bodyPr/>
                    <a:lstStyle/>
                    <a:p>
                      <a:pPr algn="l" fontAlgn="ctr"/>
                      <a:r>
                        <a:rPr lang="es-CO" sz="1200" b="0" i="0" u="none" strike="noStrike">
                          <a:solidFill>
                            <a:srgbClr val="000000"/>
                          </a:solidFill>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939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939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941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3730122625"/>
                  </a:ext>
                </a:extLst>
              </a:tr>
              <a:tr h="198120">
                <a:tc>
                  <a:txBody>
                    <a:bodyPr/>
                    <a:lstStyle/>
                    <a:p>
                      <a:pPr algn="l" fontAlgn="ctr"/>
                      <a:r>
                        <a:rPr lang="es-CO" sz="1200" b="0" i="0" u="none" strike="noStrike">
                          <a:solidFill>
                            <a:srgbClr val="000000"/>
                          </a:solidFill>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2920358"/>
                  </a:ext>
                </a:extLst>
              </a:tr>
              <a:tr h="198120">
                <a:tc>
                  <a:txBody>
                    <a:bodyPr/>
                    <a:lstStyle/>
                    <a:p>
                      <a:pPr algn="l" fontAlgn="ctr"/>
                      <a:r>
                        <a:rPr lang="es-CO" sz="1200" b="0" i="0" u="none" strike="noStrike" dirty="0">
                          <a:solidFill>
                            <a:srgbClr val="000000"/>
                          </a:solidFill>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576629"/>
                  </a:ext>
                </a:extLst>
              </a:tr>
              <a:tr h="198120">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39224370"/>
                  </a:ext>
                </a:extLst>
              </a:tr>
              <a:tr h="198120">
                <a:tc>
                  <a:txBody>
                    <a:bodyPr/>
                    <a:lstStyle/>
                    <a:p>
                      <a:pPr algn="l" fontAlgn="ctr"/>
                      <a:r>
                        <a:rPr lang="es-CO" sz="1200" b="0" i="0" u="none" strike="noStrike">
                          <a:solidFill>
                            <a:srgbClr val="000000"/>
                          </a:solidFill>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399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445</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369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8</a:t>
                      </a:r>
                    </a:p>
                  </a:txBody>
                  <a:tcPr marL="0" marR="0" marT="0" marB="0" anchor="ctr">
                    <a:lnL>
                      <a:noFill/>
                    </a:lnL>
                    <a:lnR>
                      <a:noFill/>
                    </a:lnR>
                    <a:lnT>
                      <a:noFill/>
                    </a:lnT>
                    <a:lnB>
                      <a:noFill/>
                    </a:lnB>
                  </a:tcPr>
                </a:tc>
                <a:extLst>
                  <a:ext uri="{0D108BD9-81ED-4DB2-BD59-A6C34878D82A}">
                    <a16:rowId xmlns:a16="http://schemas.microsoft.com/office/drawing/2014/main" val="439018715"/>
                  </a:ext>
                </a:extLst>
              </a:tr>
              <a:tr h="198120">
                <a:tc>
                  <a:txBody>
                    <a:bodyPr/>
                    <a:lstStyle/>
                    <a:p>
                      <a:pPr algn="l" fontAlgn="ctr"/>
                      <a:r>
                        <a:rPr lang="es-CO" sz="1200" b="0" i="0" u="none" strike="noStrike" dirty="0">
                          <a:solidFill>
                            <a:srgbClr val="000000"/>
                          </a:solidFill>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12.352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8.309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6085120"/>
                  </a:ext>
                </a:extLst>
              </a:tr>
              <a:tr h="198120">
                <a:tc>
                  <a:txBody>
                    <a:bodyPr/>
                    <a:lstStyle/>
                    <a:p>
                      <a:pPr algn="l" fontAlgn="ctr"/>
                      <a:r>
                        <a:rPr lang="es-CO" sz="1200" b="1" i="0" u="none" strike="noStrike">
                          <a:solidFill>
                            <a:srgbClr val="000000"/>
                          </a:solidFill>
                          <a:effectLst/>
                          <a:latin typeface="Calibri" panose="020F0502020204030204" pitchFamily="34" charset="0"/>
                        </a:rPr>
                        <a:t>TOTAL ACTIVO NO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13.092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9.095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12.216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44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1758272"/>
                  </a:ext>
                </a:extLst>
              </a:tr>
              <a:tr h="198120">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6018178"/>
                  </a:ext>
                </a:extLst>
              </a:tr>
              <a:tr h="205740">
                <a:tc>
                  <a:txBody>
                    <a:bodyPr/>
                    <a:lstStyle/>
                    <a:p>
                      <a:pPr algn="l" fontAlgn="ctr"/>
                      <a:r>
                        <a:rPr lang="es-CO" sz="1200" b="1" i="0" u="none" strike="noStrike">
                          <a:solidFill>
                            <a:srgbClr val="000000"/>
                          </a:solidFill>
                          <a:effectLst/>
                          <a:latin typeface="Calibri" panose="020F0502020204030204" pitchFamily="34" charset="0"/>
                        </a:rPr>
                        <a:t>TOTAL ACTIVO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29.816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21.436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Calibri" panose="020F0502020204030204" pitchFamily="34" charset="0"/>
                        </a:rPr>
                        <a:t>27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885784490"/>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2009277" y="2768369"/>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3420064" y="2949611"/>
            <a:ext cx="252103"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3400970" y="3157696"/>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3105608" y="4488702"/>
            <a:ext cx="295362" cy="12024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6" action="ppaction://hlinksldjump" highlightClick="1"/>
            <a:extLst>
              <a:ext uri="{FF2B5EF4-FFF2-40B4-BE49-F238E27FC236}">
                <a16:creationId xmlns:a16="http://schemas.microsoft.com/office/drawing/2014/main" id="{037C0688-6BFA-4FA7-8A0B-381199F24186}"/>
              </a:ext>
            </a:extLst>
          </p:cNvPr>
          <p:cNvSpPr/>
          <p:nvPr/>
        </p:nvSpPr>
        <p:spPr>
          <a:xfrm>
            <a:off x="2614468" y="4901002"/>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6" action="ppaction://hlinksldjump" highlightClick="1"/>
            <a:extLst>
              <a:ext uri="{FF2B5EF4-FFF2-40B4-BE49-F238E27FC236}">
                <a16:creationId xmlns:a16="http://schemas.microsoft.com/office/drawing/2014/main" id="{611DAA7F-323D-403A-A9C7-573611DE96F2}"/>
              </a:ext>
            </a:extLst>
          </p:cNvPr>
          <p:cNvSpPr/>
          <p:nvPr/>
        </p:nvSpPr>
        <p:spPr>
          <a:xfrm>
            <a:off x="3707988" y="5152142"/>
            <a:ext cx="180861"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Título 1">
            <a:extLst>
              <a:ext uri="{FF2B5EF4-FFF2-40B4-BE49-F238E27FC236}">
                <a16:creationId xmlns:a16="http://schemas.microsoft.com/office/drawing/2014/main" id="{9D848C52-0D13-42D4-9770-5D43EE2B895B}"/>
              </a:ext>
            </a:extLst>
          </p:cNvPr>
          <p:cNvSpPr txBox="1">
            <a:spLocks/>
          </p:cNvSpPr>
          <p:nvPr/>
        </p:nvSpPr>
        <p:spPr>
          <a:xfrm>
            <a:off x="1467548" y="725989"/>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b="1" dirty="0">
                <a:solidFill>
                  <a:srgbClr val="002060"/>
                </a:solidFill>
                <a:latin typeface="+mn-lt"/>
                <a:ea typeface="+mn-ea"/>
                <a:cs typeface="Lato Regular"/>
              </a:rPr>
              <a:t>ESTADO DE SITUACION FINANCIERA INDIVIDUAL</a:t>
            </a:r>
          </a:p>
          <a:p>
            <a:pPr algn="ctr">
              <a:defRPr/>
            </a:pPr>
            <a:r>
              <a:rPr lang="es-CO" sz="1050" b="1" dirty="0">
                <a:solidFill>
                  <a:srgbClr val="002060"/>
                </a:solidFill>
                <a:latin typeface="+mn-lt"/>
                <a:ea typeface="+mn-ea"/>
                <a:cs typeface="Lato Regular"/>
              </a:rPr>
              <a:t>PERIODOS TERMINADOS EL 28</a:t>
            </a:r>
            <a:r>
              <a:rPr lang="es-CO" sz="1050" b="1" dirty="0">
                <a:solidFill>
                  <a:srgbClr val="002060"/>
                </a:solidFill>
                <a:cs typeface="Lato Regular"/>
              </a:rPr>
              <a:t> DE FEBRERO DE 2018 Y 28 DE FEBRERO 2017</a:t>
            </a:r>
            <a:endParaRPr lang="es-CO" sz="1050" b="1" dirty="0">
              <a:solidFill>
                <a:srgbClr val="002060"/>
              </a:solidFill>
              <a:latin typeface="+mn-lt"/>
              <a:ea typeface="+mn-ea"/>
              <a:cs typeface="Lato Regular"/>
            </a:endParaRPr>
          </a:p>
          <a:p>
            <a:pPr algn="ctr">
              <a:defRPr/>
            </a:pPr>
            <a:r>
              <a:rPr lang="es-CO" sz="1050" b="1" dirty="0">
                <a:solidFill>
                  <a:srgbClr val="00206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9" name="Imagen 8">
            <a:hlinkClick r:id="rId5"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7"/>
          <a:stretch>
            <a:fillRect/>
          </a:stretch>
        </p:blipFill>
        <p:spPr>
          <a:xfrm>
            <a:off x="2831264" y="3360351"/>
            <a:ext cx="274344" cy="146317"/>
          </a:xfrm>
          <a:prstGeom prst="rect">
            <a:avLst/>
          </a:prstGeom>
        </p:spPr>
      </p:pic>
    </p:spTree>
    <p:extLst>
      <p:ext uri="{BB962C8B-B14F-4D97-AF65-F5344CB8AC3E}">
        <p14:creationId xmlns:p14="http://schemas.microsoft.com/office/powerpoint/2010/main" val="8848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7C3874DC-2EC2-48FE-844E-DDC831F76C52}"/>
              </a:ext>
            </a:extLst>
          </p:cNvPr>
          <p:cNvGraphicFramePr>
            <a:graphicFrameLocks noGrp="1"/>
          </p:cNvGraphicFramePr>
          <p:nvPr>
            <p:extLst/>
          </p:nvPr>
        </p:nvGraphicFramePr>
        <p:xfrm>
          <a:off x="966651" y="1600203"/>
          <a:ext cx="7254125" cy="4722221"/>
        </p:xfrm>
        <a:graphic>
          <a:graphicData uri="http://schemas.openxmlformats.org/drawingml/2006/table">
            <a:tbl>
              <a:tblPr/>
              <a:tblGrid>
                <a:gridCol w="2902878">
                  <a:extLst>
                    <a:ext uri="{9D8B030D-6E8A-4147-A177-3AD203B41FA5}">
                      <a16:colId xmlns:a16="http://schemas.microsoft.com/office/drawing/2014/main" val="1413617096"/>
                    </a:ext>
                  </a:extLst>
                </a:gridCol>
                <a:gridCol w="802597">
                  <a:extLst>
                    <a:ext uri="{9D8B030D-6E8A-4147-A177-3AD203B41FA5}">
                      <a16:colId xmlns:a16="http://schemas.microsoft.com/office/drawing/2014/main" val="1214027976"/>
                    </a:ext>
                  </a:extLst>
                </a:gridCol>
                <a:gridCol w="86103">
                  <a:extLst>
                    <a:ext uri="{9D8B030D-6E8A-4147-A177-3AD203B41FA5}">
                      <a16:colId xmlns:a16="http://schemas.microsoft.com/office/drawing/2014/main" val="2292464774"/>
                    </a:ext>
                  </a:extLst>
                </a:gridCol>
                <a:gridCol w="802597">
                  <a:extLst>
                    <a:ext uri="{9D8B030D-6E8A-4147-A177-3AD203B41FA5}">
                      <a16:colId xmlns:a16="http://schemas.microsoft.com/office/drawing/2014/main" val="3988060366"/>
                    </a:ext>
                  </a:extLst>
                </a:gridCol>
                <a:gridCol w="86103">
                  <a:extLst>
                    <a:ext uri="{9D8B030D-6E8A-4147-A177-3AD203B41FA5}">
                      <a16:colId xmlns:a16="http://schemas.microsoft.com/office/drawing/2014/main" val="128765629"/>
                    </a:ext>
                  </a:extLst>
                </a:gridCol>
                <a:gridCol w="802597">
                  <a:extLst>
                    <a:ext uri="{9D8B030D-6E8A-4147-A177-3AD203B41FA5}">
                      <a16:colId xmlns:a16="http://schemas.microsoft.com/office/drawing/2014/main" val="638374392"/>
                    </a:ext>
                  </a:extLst>
                </a:gridCol>
                <a:gridCol w="86103">
                  <a:extLst>
                    <a:ext uri="{9D8B030D-6E8A-4147-A177-3AD203B41FA5}">
                      <a16:colId xmlns:a16="http://schemas.microsoft.com/office/drawing/2014/main" val="237269392"/>
                    </a:ext>
                  </a:extLst>
                </a:gridCol>
                <a:gridCol w="86103">
                  <a:extLst>
                    <a:ext uri="{9D8B030D-6E8A-4147-A177-3AD203B41FA5}">
                      <a16:colId xmlns:a16="http://schemas.microsoft.com/office/drawing/2014/main" val="1496897638"/>
                    </a:ext>
                  </a:extLst>
                </a:gridCol>
                <a:gridCol w="713419">
                  <a:extLst>
                    <a:ext uri="{9D8B030D-6E8A-4147-A177-3AD203B41FA5}">
                      <a16:colId xmlns:a16="http://schemas.microsoft.com/office/drawing/2014/main" val="296943090"/>
                    </a:ext>
                  </a:extLst>
                </a:gridCol>
                <a:gridCol w="86103">
                  <a:extLst>
                    <a:ext uri="{9D8B030D-6E8A-4147-A177-3AD203B41FA5}">
                      <a16:colId xmlns:a16="http://schemas.microsoft.com/office/drawing/2014/main" val="3781750650"/>
                    </a:ext>
                  </a:extLst>
                </a:gridCol>
                <a:gridCol w="86103">
                  <a:extLst>
                    <a:ext uri="{9D8B030D-6E8A-4147-A177-3AD203B41FA5}">
                      <a16:colId xmlns:a16="http://schemas.microsoft.com/office/drawing/2014/main" val="3048149729"/>
                    </a:ext>
                  </a:extLst>
                </a:gridCol>
                <a:gridCol w="713419">
                  <a:extLst>
                    <a:ext uri="{9D8B030D-6E8A-4147-A177-3AD203B41FA5}">
                      <a16:colId xmlns:a16="http://schemas.microsoft.com/office/drawing/2014/main" val="1221528958"/>
                    </a:ext>
                  </a:extLst>
                </a:gridCol>
              </a:tblGrid>
              <a:tr h="554009">
                <a:tc>
                  <a:txBody>
                    <a:bodyPr/>
                    <a:lstStyle/>
                    <a:p>
                      <a:pPr algn="ctr" fontAlgn="ctr"/>
                      <a:r>
                        <a:rPr lang="es-CO" sz="1200" b="1" i="0" u="none" strike="noStrike" dirty="0">
                          <a:solidFill>
                            <a:srgbClr val="000000"/>
                          </a:solidFill>
                          <a:effectLst/>
                          <a:latin typeface="Calibri" panose="020F0502020204030204" pitchFamily="34" charset="0"/>
                        </a:rPr>
                        <a:t>PASIVO</a:t>
                      </a:r>
                    </a:p>
                  </a:txBody>
                  <a:tcPr marL="0" marR="0" marT="0" marB="0" anchor="ctr">
                    <a:lnL>
                      <a:noFill/>
                    </a:lnL>
                    <a:lnR>
                      <a:noFill/>
                    </a:lnR>
                    <a:lnT>
                      <a:noFill/>
                    </a:lnT>
                    <a:lnB>
                      <a:noFill/>
                    </a:lnB>
                  </a:tcPr>
                </a:tc>
                <a:tc>
                  <a:txBody>
                    <a:bodyPr/>
                    <a:lstStyle/>
                    <a:p>
                      <a:pPr algn="ctr" fontAlgn="ctr"/>
                      <a:r>
                        <a:rPr lang="es-CO" sz="1000" b="0" i="0" u="none" strike="noStrike">
                          <a:effectLst/>
                          <a:latin typeface="Calibri" panose="020F0502020204030204" pitchFamily="34" charset="0"/>
                        </a:rPr>
                        <a:t>Al 28 Febrero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000" b="1" i="0" u="none" strike="noStrike">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000" b="0" i="0" u="none" strike="noStrike">
                          <a:effectLst/>
                          <a:latin typeface="Calibri" panose="020F0502020204030204" pitchFamily="34" charset="0"/>
                        </a:rPr>
                        <a:t>Al 28 Febrero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0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000" b="0" i="0" u="none" strike="noStrike">
                          <a:effectLst/>
                          <a:latin typeface="Calibri" panose="020F0502020204030204" pitchFamily="34" charset="0"/>
                        </a:rPr>
                        <a:t>Variación % Febrero</a:t>
                      </a:r>
                      <a:br>
                        <a:rPr lang="es-CO" sz="1000" b="0" i="0" u="none" strike="noStrike">
                          <a:effectLst/>
                          <a:latin typeface="Calibri" panose="020F0502020204030204" pitchFamily="34" charset="0"/>
                        </a:rPr>
                      </a:br>
                      <a:r>
                        <a:rPr lang="es-CO" sz="10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0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000" b="0" i="0" u="none" strike="noStrike">
                          <a:effectLst/>
                          <a:latin typeface="Calibri" panose="020F0502020204030204" pitchFamily="34" charset="0"/>
                        </a:rPr>
                        <a:t>Variación % Feb - Dic</a:t>
                      </a:r>
                      <a:br>
                        <a:rPr lang="es-CO" sz="1000" b="0" i="0" u="none" strike="noStrike">
                          <a:effectLst/>
                          <a:latin typeface="Calibri" panose="020F0502020204030204" pitchFamily="34" charset="0"/>
                        </a:rPr>
                      </a:br>
                      <a:r>
                        <a:rPr lang="es-CO" sz="10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4718601"/>
                  </a:ext>
                </a:extLst>
              </a:tr>
              <a:tr h="243400">
                <a:tc>
                  <a:txBody>
                    <a:bodyPr/>
                    <a:lstStyle/>
                    <a:p>
                      <a:pPr algn="l" fontAlgn="ctr"/>
                      <a:r>
                        <a:rPr lang="es-CO" sz="1200" b="1" i="0" u="none" strike="noStrike">
                          <a:solidFill>
                            <a:srgbClr val="000000"/>
                          </a:solidFill>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41860759"/>
                  </a:ext>
                </a:extLst>
              </a:tr>
              <a:tr h="243400">
                <a:tc>
                  <a:txBody>
                    <a:bodyPr/>
                    <a:lstStyle/>
                    <a:p>
                      <a:pPr algn="l" fontAlgn="ctr"/>
                      <a:r>
                        <a:rPr lang="es-CO" sz="1200" b="0" i="0" u="none" strike="noStrike" dirty="0">
                          <a:solidFill>
                            <a:srgbClr val="000000"/>
                          </a:solidFill>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2,920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2,090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1,380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112</a:t>
                      </a:r>
                    </a:p>
                  </a:txBody>
                  <a:tcPr marL="0" marR="0" marT="0" marB="0" anchor="ctr">
                    <a:lnL>
                      <a:noFill/>
                    </a:lnL>
                    <a:lnR>
                      <a:noFill/>
                    </a:lnR>
                    <a:lnT>
                      <a:noFill/>
                    </a:lnT>
                    <a:lnB>
                      <a:noFill/>
                    </a:lnB>
                  </a:tcPr>
                </a:tc>
                <a:extLst>
                  <a:ext uri="{0D108BD9-81ED-4DB2-BD59-A6C34878D82A}">
                    <a16:rowId xmlns:a16="http://schemas.microsoft.com/office/drawing/2014/main" val="808799494"/>
                  </a:ext>
                </a:extLst>
              </a:tr>
              <a:tr h="243400">
                <a:tc>
                  <a:txBody>
                    <a:bodyPr/>
                    <a:lstStyle/>
                    <a:p>
                      <a:pPr algn="l" fontAlgn="ctr"/>
                      <a:r>
                        <a:rPr lang="es-CO" sz="1200" b="0" i="0" u="none" strike="noStrike">
                          <a:solidFill>
                            <a:srgbClr val="000000"/>
                          </a:solidFill>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1,170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327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1,654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259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-29</a:t>
                      </a:r>
                    </a:p>
                  </a:txBody>
                  <a:tcPr marL="0" marR="0" marT="0" marB="0" anchor="ctr">
                    <a:lnL>
                      <a:noFill/>
                    </a:lnL>
                    <a:lnR>
                      <a:noFill/>
                    </a:lnR>
                    <a:lnT>
                      <a:noFill/>
                    </a:lnT>
                    <a:lnB>
                      <a:noFill/>
                    </a:lnB>
                  </a:tcPr>
                </a:tc>
                <a:extLst>
                  <a:ext uri="{0D108BD9-81ED-4DB2-BD59-A6C34878D82A}">
                    <a16:rowId xmlns:a16="http://schemas.microsoft.com/office/drawing/2014/main" val="1282595325"/>
                  </a:ext>
                </a:extLst>
              </a:tr>
              <a:tr h="243400">
                <a:tc>
                  <a:txBody>
                    <a:bodyPr/>
                    <a:lstStyle/>
                    <a:p>
                      <a:pPr algn="l" fontAlgn="ctr"/>
                      <a:r>
                        <a:rPr lang="es-CO" sz="1200" b="0" i="0" u="none" strike="noStrike" dirty="0">
                          <a:solidFill>
                            <a:srgbClr val="000000"/>
                          </a:solidFill>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186</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159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-43</a:t>
                      </a:r>
                    </a:p>
                  </a:txBody>
                  <a:tcPr marL="0" marR="0" marT="0" marB="0" anchor="ctr">
                    <a:lnL>
                      <a:noFill/>
                    </a:lnL>
                    <a:lnR>
                      <a:noFill/>
                    </a:lnR>
                    <a:lnT>
                      <a:noFill/>
                    </a:lnT>
                    <a:lnB>
                      <a:noFill/>
                    </a:lnB>
                  </a:tcPr>
                </a:tc>
                <a:extLst>
                  <a:ext uri="{0D108BD9-81ED-4DB2-BD59-A6C34878D82A}">
                    <a16:rowId xmlns:a16="http://schemas.microsoft.com/office/drawing/2014/main" val="2193152160"/>
                  </a:ext>
                </a:extLst>
              </a:tr>
              <a:tr h="243400">
                <a:tc>
                  <a:txBody>
                    <a:bodyPr/>
                    <a:lstStyle/>
                    <a:p>
                      <a:pPr algn="l" fontAlgn="ctr"/>
                      <a:r>
                        <a:rPr lang="es-CO" sz="1200" b="0" i="0" u="none" strike="noStrike">
                          <a:solidFill>
                            <a:srgbClr val="000000"/>
                          </a:solidFill>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7,208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369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1,892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1,854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281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0207589"/>
                  </a:ext>
                </a:extLst>
              </a:tr>
              <a:tr h="243400">
                <a:tc>
                  <a:txBody>
                    <a:bodyPr/>
                    <a:lstStyle/>
                    <a:p>
                      <a:pPr algn="l" fontAlgn="ctr"/>
                      <a:r>
                        <a:rPr lang="es-CO" sz="1200" b="1" i="0" u="none" strike="noStrike" dirty="0">
                          <a:solidFill>
                            <a:srgbClr val="000000"/>
                          </a:solidFill>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11,388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2,972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283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124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974596"/>
                  </a:ext>
                </a:extLst>
              </a:tr>
              <a:tr h="190724">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245516"/>
                  </a:ext>
                </a:extLst>
              </a:tr>
              <a:tr h="190724">
                <a:tc>
                  <a:txBody>
                    <a:bodyPr/>
                    <a:lstStyle/>
                    <a:p>
                      <a:pPr algn="l" fontAlgn="ctr"/>
                      <a:r>
                        <a:rPr lang="es-CO" sz="1200" b="1" i="0" u="none" strike="noStrike">
                          <a:solidFill>
                            <a:srgbClr val="000000"/>
                          </a:solidFill>
                          <a:effectLst/>
                          <a:latin typeface="Calibri" panose="020F0502020204030204" pitchFamily="34" charset="0"/>
                        </a:rPr>
                        <a:t>TOTAL PASIVO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11,388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2,972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283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124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688659889"/>
                  </a:ext>
                </a:extLst>
              </a:tr>
              <a:tr h="189582">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02389339"/>
                  </a:ext>
                </a:extLst>
              </a:tr>
              <a:tr h="243400">
                <a:tc>
                  <a:txBody>
                    <a:bodyPr/>
                    <a:lstStyle/>
                    <a:p>
                      <a:pPr algn="ctr" fontAlgn="ctr"/>
                      <a:r>
                        <a:rPr lang="es-CO" sz="1200" b="1" i="0" u="none" strike="noStrike">
                          <a:solidFill>
                            <a:srgbClr val="000000"/>
                          </a:solidFill>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848357171"/>
                  </a:ext>
                </a:extLst>
              </a:tr>
              <a:tr h="243400">
                <a:tc>
                  <a:txBody>
                    <a:bodyPr/>
                    <a:lstStyle/>
                    <a:p>
                      <a:pPr algn="l" fontAlgn="ctr"/>
                      <a:r>
                        <a:rPr lang="es-CO" sz="1200" b="0" i="0" u="none" strike="noStrike">
                          <a:solidFill>
                            <a:srgbClr val="000000"/>
                          </a:solidFill>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957253636"/>
                  </a:ext>
                </a:extLst>
              </a:tr>
              <a:tr h="243400">
                <a:tc>
                  <a:txBody>
                    <a:bodyPr/>
                    <a:lstStyle/>
                    <a:p>
                      <a:pPr algn="l" fontAlgn="ctr"/>
                      <a:r>
                        <a:rPr lang="es-CO" sz="1200" b="0" i="0" u="none" strike="noStrike">
                          <a:solidFill>
                            <a:srgbClr val="000000"/>
                          </a:solidFill>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437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14</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2505097976"/>
                  </a:ext>
                </a:extLst>
              </a:tr>
              <a:tr h="243400">
                <a:tc>
                  <a:txBody>
                    <a:bodyPr/>
                    <a:lstStyle/>
                    <a:p>
                      <a:pPr algn="l" fontAlgn="ctr"/>
                      <a:r>
                        <a:rPr lang="es-CO" sz="1200" b="0" i="0" u="none" strike="noStrike">
                          <a:solidFill>
                            <a:srgbClr val="000000"/>
                          </a:solidFill>
                          <a:effectLst/>
                          <a:latin typeface="Calibri" panose="020F0502020204030204" pitchFamily="34" charset="0"/>
                        </a:rPr>
                        <a:t>Resultados de ejercicios Anteriores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551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613</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3038375998"/>
                  </a:ext>
                </a:extLst>
              </a:tr>
              <a:tr h="243400">
                <a:tc>
                  <a:txBody>
                    <a:bodyPr/>
                    <a:lstStyle/>
                    <a:p>
                      <a:pPr algn="l" fontAlgn="ctr"/>
                      <a:r>
                        <a:rPr lang="es-CO" sz="1200" b="0" i="0" u="none" strike="noStrike">
                          <a:solidFill>
                            <a:srgbClr val="000000"/>
                          </a:solidFill>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74</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551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Calibri" panose="020F0502020204030204" pitchFamily="34" charset="0"/>
                        </a:rPr>
                        <a:t>-34</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-87</a:t>
                      </a:r>
                    </a:p>
                  </a:txBody>
                  <a:tcPr marL="0" marR="0" marT="0" marB="0" anchor="ctr">
                    <a:lnL>
                      <a:noFill/>
                    </a:lnL>
                    <a:lnR>
                      <a:noFill/>
                    </a:lnR>
                    <a:lnT>
                      <a:noFill/>
                    </a:lnT>
                    <a:lnB>
                      <a:noFill/>
                    </a:lnB>
                  </a:tcPr>
                </a:tc>
                <a:extLst>
                  <a:ext uri="{0D108BD9-81ED-4DB2-BD59-A6C34878D82A}">
                    <a16:rowId xmlns:a16="http://schemas.microsoft.com/office/drawing/2014/main" val="3950780732"/>
                  </a:ext>
                </a:extLst>
              </a:tr>
              <a:tr h="243400">
                <a:tc>
                  <a:txBody>
                    <a:bodyPr/>
                    <a:lstStyle/>
                    <a:p>
                      <a:pPr algn="l" fontAlgn="ctr"/>
                      <a:r>
                        <a:rPr lang="es-CO" sz="1200" b="0" i="0" u="none" strike="noStrike">
                          <a:solidFill>
                            <a:srgbClr val="000000"/>
                          </a:solidFill>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1970193"/>
                  </a:ext>
                </a:extLst>
              </a:tr>
              <a:tr h="243400">
                <a:tc>
                  <a:txBody>
                    <a:bodyPr/>
                    <a:lstStyle/>
                    <a:p>
                      <a:pPr algn="l" fontAlgn="ctr"/>
                      <a:r>
                        <a:rPr lang="es-CO" sz="1200" b="1" i="0" u="none" strike="noStrike">
                          <a:solidFill>
                            <a:srgbClr val="000000"/>
                          </a:solidFill>
                          <a:effectLst/>
                          <a:latin typeface="Calibri" panose="020F0502020204030204" pitchFamily="34" charset="0"/>
                        </a:rPr>
                        <a:t>TOTAL PATRIMONIO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18,428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18,464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5656724"/>
                  </a:ext>
                </a:extLst>
              </a:tr>
              <a:tr h="189582">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1109024"/>
                  </a:ext>
                </a:extLst>
              </a:tr>
              <a:tr h="243400">
                <a:tc>
                  <a:txBody>
                    <a:bodyPr/>
                    <a:lstStyle/>
                    <a:p>
                      <a:pPr algn="l" fontAlgn="ctr"/>
                      <a:r>
                        <a:rPr lang="es-CO" sz="1200" b="1" i="0" u="none" strike="noStrike">
                          <a:solidFill>
                            <a:srgbClr val="000000"/>
                          </a:solidFill>
                          <a:effectLst/>
                          <a:latin typeface="Calibri" panose="020F0502020204030204" pitchFamily="34" charset="0"/>
                        </a:rPr>
                        <a:t>TOTAL PASIVO Y PATRIMONIO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29,816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21,436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Calibri" panose="020F0502020204030204" pitchFamily="34" charset="0"/>
                        </a:rPr>
                        <a:t>27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470777362"/>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2222501" y="245015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 action="ppaction://noaction" highlightClick="1"/>
            <a:extLst>
              <a:ext uri="{FF2B5EF4-FFF2-40B4-BE49-F238E27FC236}">
                <a16:creationId xmlns:a16="http://schemas.microsoft.com/office/drawing/2014/main" id="{86D2C9ED-9E91-4915-B3CA-938A547D369D}"/>
              </a:ext>
            </a:extLst>
          </p:cNvPr>
          <p:cNvSpPr/>
          <p:nvPr/>
        </p:nvSpPr>
        <p:spPr>
          <a:xfrm>
            <a:off x="3381771" y="2724524"/>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 action="ppaction://noaction" highlightClick="1"/>
            <a:extLst>
              <a:ext uri="{FF2B5EF4-FFF2-40B4-BE49-F238E27FC236}">
                <a16:creationId xmlns:a16="http://schemas.microsoft.com/office/drawing/2014/main" id="{1B556D5F-8F83-487E-A39B-93CAD4D923D6}"/>
              </a:ext>
            </a:extLst>
          </p:cNvPr>
          <p:cNvSpPr/>
          <p:nvPr/>
        </p:nvSpPr>
        <p:spPr>
          <a:xfrm>
            <a:off x="1699227" y="2952042"/>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 action="ppaction://noaction" highlightClick="1"/>
            <a:extLst>
              <a:ext uri="{FF2B5EF4-FFF2-40B4-BE49-F238E27FC236}">
                <a16:creationId xmlns:a16="http://schemas.microsoft.com/office/drawing/2014/main" id="{37AF8EB9-3138-4F3C-AFD5-DD77A678DEB9}"/>
              </a:ext>
            </a:extLst>
          </p:cNvPr>
          <p:cNvSpPr/>
          <p:nvPr/>
        </p:nvSpPr>
        <p:spPr>
          <a:xfrm>
            <a:off x="1879073" y="3190764"/>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Título 1">
            <a:extLst>
              <a:ext uri="{FF2B5EF4-FFF2-40B4-BE49-F238E27FC236}">
                <a16:creationId xmlns:a16="http://schemas.microsoft.com/office/drawing/2014/main" id="{27459671-2175-4453-95D0-315A88574A5D}"/>
              </a:ext>
            </a:extLst>
          </p:cNvPr>
          <p:cNvSpPr txBox="1">
            <a:spLocks/>
          </p:cNvSpPr>
          <p:nvPr/>
        </p:nvSpPr>
        <p:spPr>
          <a:xfrm>
            <a:off x="1467548" y="725989"/>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b="1" dirty="0">
                <a:solidFill>
                  <a:srgbClr val="002060"/>
                </a:solidFill>
                <a:latin typeface="+mn-lt"/>
              </a:rPr>
              <a:t> </a:t>
            </a:r>
            <a:r>
              <a:rPr lang="es-CO" sz="1600" b="1" dirty="0">
                <a:solidFill>
                  <a:srgbClr val="002060"/>
                </a:solidFill>
                <a:latin typeface="+mn-lt"/>
                <a:ea typeface="+mn-ea"/>
                <a:cs typeface="Lato Regular"/>
              </a:rPr>
              <a:t>ESTADO DE SITUACION FINANCIERA INDIVIDUAL</a:t>
            </a:r>
          </a:p>
          <a:p>
            <a:pPr algn="ctr">
              <a:defRPr/>
            </a:pPr>
            <a:r>
              <a:rPr lang="es-CO" sz="1050" b="1" dirty="0">
                <a:solidFill>
                  <a:srgbClr val="002060"/>
                </a:solidFill>
                <a:cs typeface="Lato Regular"/>
              </a:rPr>
              <a:t>PERIODOS TERMINADOS EL 28 DE FEBRERO DE 2018 Y 28 DE FEBRERO 2017</a:t>
            </a:r>
          </a:p>
          <a:p>
            <a:pPr algn="ctr">
              <a:defRPr/>
            </a:pPr>
            <a:r>
              <a:rPr lang="es-CO" sz="1050" b="1" dirty="0">
                <a:solidFill>
                  <a:srgbClr val="00206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spTree>
    <p:extLst>
      <p:ext uri="{BB962C8B-B14F-4D97-AF65-F5344CB8AC3E}">
        <p14:creationId xmlns:p14="http://schemas.microsoft.com/office/powerpoint/2010/main" val="28643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a 18">
            <a:extLst>
              <a:ext uri="{FF2B5EF4-FFF2-40B4-BE49-F238E27FC236}">
                <a16:creationId xmlns:a16="http://schemas.microsoft.com/office/drawing/2014/main" id="{F2FEA733-C334-4A08-9496-C799D91DB2B8}"/>
              </a:ext>
            </a:extLst>
          </p:cNvPr>
          <p:cNvGraphicFramePr>
            <a:graphicFrameLocks noGrp="1"/>
          </p:cNvGraphicFramePr>
          <p:nvPr>
            <p:extLst/>
          </p:nvPr>
        </p:nvGraphicFramePr>
        <p:xfrm>
          <a:off x="957465" y="1513201"/>
          <a:ext cx="7481647" cy="4673209"/>
        </p:xfrm>
        <a:graphic>
          <a:graphicData uri="http://schemas.openxmlformats.org/drawingml/2006/table">
            <a:tbl>
              <a:tblPr/>
              <a:tblGrid>
                <a:gridCol w="2797873">
                  <a:extLst>
                    <a:ext uri="{9D8B030D-6E8A-4147-A177-3AD203B41FA5}">
                      <a16:colId xmlns:a16="http://schemas.microsoft.com/office/drawing/2014/main" val="783233012"/>
                    </a:ext>
                  </a:extLst>
                </a:gridCol>
                <a:gridCol w="239361">
                  <a:extLst>
                    <a:ext uri="{9D8B030D-6E8A-4147-A177-3AD203B41FA5}">
                      <a16:colId xmlns:a16="http://schemas.microsoft.com/office/drawing/2014/main" val="4272110880"/>
                    </a:ext>
                  </a:extLst>
                </a:gridCol>
                <a:gridCol w="64995">
                  <a:extLst>
                    <a:ext uri="{9D8B030D-6E8A-4147-A177-3AD203B41FA5}">
                      <a16:colId xmlns:a16="http://schemas.microsoft.com/office/drawing/2014/main" val="2070513738"/>
                    </a:ext>
                  </a:extLst>
                </a:gridCol>
                <a:gridCol w="807794">
                  <a:extLst>
                    <a:ext uri="{9D8B030D-6E8A-4147-A177-3AD203B41FA5}">
                      <a16:colId xmlns:a16="http://schemas.microsoft.com/office/drawing/2014/main" val="2428615136"/>
                    </a:ext>
                  </a:extLst>
                </a:gridCol>
                <a:gridCol w="86660">
                  <a:extLst>
                    <a:ext uri="{9D8B030D-6E8A-4147-A177-3AD203B41FA5}">
                      <a16:colId xmlns:a16="http://schemas.microsoft.com/office/drawing/2014/main" val="1148110797"/>
                    </a:ext>
                  </a:extLst>
                </a:gridCol>
                <a:gridCol w="807794">
                  <a:extLst>
                    <a:ext uri="{9D8B030D-6E8A-4147-A177-3AD203B41FA5}">
                      <a16:colId xmlns:a16="http://schemas.microsoft.com/office/drawing/2014/main" val="1575740919"/>
                    </a:ext>
                  </a:extLst>
                </a:gridCol>
                <a:gridCol w="86660">
                  <a:extLst>
                    <a:ext uri="{9D8B030D-6E8A-4147-A177-3AD203B41FA5}">
                      <a16:colId xmlns:a16="http://schemas.microsoft.com/office/drawing/2014/main" val="973123542"/>
                    </a:ext>
                  </a:extLst>
                </a:gridCol>
                <a:gridCol w="807794">
                  <a:extLst>
                    <a:ext uri="{9D8B030D-6E8A-4147-A177-3AD203B41FA5}">
                      <a16:colId xmlns:a16="http://schemas.microsoft.com/office/drawing/2014/main" val="4234666523"/>
                    </a:ext>
                  </a:extLst>
                </a:gridCol>
                <a:gridCol w="86660">
                  <a:extLst>
                    <a:ext uri="{9D8B030D-6E8A-4147-A177-3AD203B41FA5}">
                      <a16:colId xmlns:a16="http://schemas.microsoft.com/office/drawing/2014/main" val="3690635256"/>
                    </a:ext>
                  </a:extLst>
                </a:gridCol>
                <a:gridCol w="86660">
                  <a:extLst>
                    <a:ext uri="{9D8B030D-6E8A-4147-A177-3AD203B41FA5}">
                      <a16:colId xmlns:a16="http://schemas.microsoft.com/office/drawing/2014/main" val="1429786860"/>
                    </a:ext>
                  </a:extLst>
                </a:gridCol>
                <a:gridCol w="718038">
                  <a:extLst>
                    <a:ext uri="{9D8B030D-6E8A-4147-A177-3AD203B41FA5}">
                      <a16:colId xmlns:a16="http://schemas.microsoft.com/office/drawing/2014/main" val="1782242035"/>
                    </a:ext>
                  </a:extLst>
                </a:gridCol>
                <a:gridCol w="86660">
                  <a:extLst>
                    <a:ext uri="{9D8B030D-6E8A-4147-A177-3AD203B41FA5}">
                      <a16:colId xmlns:a16="http://schemas.microsoft.com/office/drawing/2014/main" val="196208501"/>
                    </a:ext>
                  </a:extLst>
                </a:gridCol>
                <a:gridCol w="86660">
                  <a:extLst>
                    <a:ext uri="{9D8B030D-6E8A-4147-A177-3AD203B41FA5}">
                      <a16:colId xmlns:a16="http://schemas.microsoft.com/office/drawing/2014/main" val="413522506"/>
                    </a:ext>
                  </a:extLst>
                </a:gridCol>
                <a:gridCol w="718038">
                  <a:extLst>
                    <a:ext uri="{9D8B030D-6E8A-4147-A177-3AD203B41FA5}">
                      <a16:colId xmlns:a16="http://schemas.microsoft.com/office/drawing/2014/main" val="3636773005"/>
                    </a:ext>
                  </a:extLst>
                </a:gridCol>
              </a:tblGrid>
              <a:tr h="748695">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feb-18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feb-17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1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Febrero</a:t>
                      </a:r>
                      <a:br>
                        <a:rPr lang="es-CO" sz="1100" b="0" i="0" u="none" strike="noStrike" dirty="0">
                          <a:effectLst/>
                          <a:latin typeface="Calibri" panose="020F0502020204030204" pitchFamily="34" charset="0"/>
                        </a:rPr>
                      </a:br>
                      <a:r>
                        <a:rPr lang="es-CO" sz="11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Feb - Dic</a:t>
                      </a:r>
                      <a:br>
                        <a:rPr lang="es-CO" sz="1100" b="0" i="0" u="none" strike="noStrike" dirty="0">
                          <a:effectLst/>
                          <a:latin typeface="Calibri" panose="020F0502020204030204" pitchFamily="34" charset="0"/>
                        </a:rPr>
                      </a:br>
                      <a:r>
                        <a:rPr lang="es-CO" sz="11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7663464"/>
                  </a:ext>
                </a:extLst>
              </a:tr>
              <a:tr h="247717">
                <a:tc>
                  <a:txBody>
                    <a:bodyPr/>
                    <a:lstStyle/>
                    <a:p>
                      <a:pPr algn="l" fontAlgn="b"/>
                      <a:r>
                        <a:rPr lang="es-CO" sz="1200" b="0" i="0" u="none" strike="noStrike" dirty="0">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5,765</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4,470</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30,573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-81</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88434246"/>
                  </a:ext>
                </a:extLst>
              </a:tr>
              <a:tr h="247717">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59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100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-89</a:t>
                      </a:r>
                    </a:p>
                  </a:txBody>
                  <a:tcPr marL="0" marR="0" marT="0" marB="0" anchor="b">
                    <a:lnL>
                      <a:noFill/>
                    </a:lnL>
                    <a:lnR>
                      <a:noFill/>
                    </a:lnR>
                    <a:lnT>
                      <a:noFill/>
                    </a:lnT>
                    <a:lnB>
                      <a:noFill/>
                    </a:lnB>
                  </a:tcPr>
                </a:tc>
                <a:extLst>
                  <a:ext uri="{0D108BD9-81ED-4DB2-BD59-A6C34878D82A}">
                    <a16:rowId xmlns:a16="http://schemas.microsoft.com/office/drawing/2014/main" val="315740204"/>
                  </a:ext>
                </a:extLst>
              </a:tr>
              <a:tr h="247717">
                <a:tc>
                  <a:txBody>
                    <a:bodyPr/>
                    <a:lstStyle/>
                    <a:p>
                      <a:pPr algn="l" fontAlgn="b"/>
                      <a:r>
                        <a:rPr lang="es-CO" sz="1200" b="0" i="0" u="none" strike="noStrike" dirty="0">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7528151"/>
                  </a:ext>
                </a:extLst>
              </a:tr>
              <a:tr h="247717">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5,839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4,595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31,138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-81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151396063"/>
                  </a:ext>
                </a:extLst>
              </a:tr>
              <a:tr h="184863">
                <a:tc gridSpan="2">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hMerge="1">
                  <a:txBody>
                    <a:bodyPr/>
                    <a:lstStyle/>
                    <a:p>
                      <a:endParaRPr lang="es-CO"/>
                    </a:p>
                  </a:txBody>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57660406"/>
                  </a:ext>
                </a:extLst>
              </a:tr>
              <a:tr h="247717">
                <a:tc>
                  <a:txBody>
                    <a:bodyPr/>
                    <a:lstStyle/>
                    <a:p>
                      <a:pPr algn="l" fontAlgn="b"/>
                      <a:r>
                        <a:rPr lang="es-CO" sz="1200" b="0" i="0" u="none" strike="noStrike" dirty="0">
                          <a:solidFill>
                            <a:srgbClr val="000000"/>
                          </a:solidFill>
                          <a:effectLst/>
                          <a:latin typeface="Calibri" panose="020F0502020204030204" pitchFamily="34" charset="0"/>
                        </a:rPr>
                        <a:t>GASTOS DE PERSONAL</a:t>
                      </a:r>
                    </a:p>
                  </a:txBody>
                  <a:tcPr marL="107548"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3,814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888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17,206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-78</a:t>
                      </a:r>
                    </a:p>
                  </a:txBody>
                  <a:tcPr marL="0" marR="0" marT="0" marB="0" anchor="b">
                    <a:lnL>
                      <a:noFill/>
                    </a:lnL>
                    <a:lnR>
                      <a:noFill/>
                    </a:lnR>
                    <a:lnT>
                      <a:noFill/>
                    </a:lnT>
                    <a:lnB>
                      <a:noFill/>
                    </a:lnB>
                  </a:tcPr>
                </a:tc>
                <a:extLst>
                  <a:ext uri="{0D108BD9-81ED-4DB2-BD59-A6C34878D82A}">
                    <a16:rowId xmlns:a16="http://schemas.microsoft.com/office/drawing/2014/main" val="2028964131"/>
                  </a:ext>
                </a:extLst>
              </a:tr>
              <a:tr h="247717">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07548"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1,461</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983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7,189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-80</a:t>
                      </a:r>
                    </a:p>
                  </a:txBody>
                  <a:tcPr marL="0" marR="0" marT="0" marB="0" anchor="b">
                    <a:lnL>
                      <a:noFill/>
                    </a:lnL>
                    <a:lnR>
                      <a:noFill/>
                    </a:lnR>
                    <a:lnT>
                      <a:noFill/>
                    </a:lnT>
                    <a:lnB>
                      <a:noFill/>
                    </a:lnB>
                  </a:tcPr>
                </a:tc>
                <a:extLst>
                  <a:ext uri="{0D108BD9-81ED-4DB2-BD59-A6C34878D82A}">
                    <a16:rowId xmlns:a16="http://schemas.microsoft.com/office/drawing/2014/main" val="2012010348"/>
                  </a:ext>
                </a:extLst>
              </a:tr>
              <a:tr h="247717">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07548"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257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-92</a:t>
                      </a:r>
                    </a:p>
                  </a:txBody>
                  <a:tcPr marL="0" marR="0" marT="0" marB="0" anchor="b">
                    <a:lnL>
                      <a:noFill/>
                    </a:lnL>
                    <a:lnR>
                      <a:noFill/>
                    </a:lnR>
                    <a:lnT>
                      <a:noFill/>
                    </a:lnT>
                    <a:lnB>
                      <a:noFill/>
                    </a:lnB>
                  </a:tcPr>
                </a:tc>
                <a:extLst>
                  <a:ext uri="{0D108BD9-81ED-4DB2-BD59-A6C34878D82A}">
                    <a16:rowId xmlns:a16="http://schemas.microsoft.com/office/drawing/2014/main" val="4163814045"/>
                  </a:ext>
                </a:extLst>
              </a:tr>
              <a:tr h="247717">
                <a:tc>
                  <a:txBody>
                    <a:bodyPr/>
                    <a:lstStyle/>
                    <a:p>
                      <a:pPr algn="l" fontAlgn="b"/>
                      <a:r>
                        <a:rPr lang="es-CO" sz="1200" b="0" i="0" u="none" strike="noStrike">
                          <a:solidFill>
                            <a:srgbClr val="000000"/>
                          </a:solidFill>
                          <a:effectLst/>
                          <a:latin typeface="Calibri" panose="020F0502020204030204" pitchFamily="34" charset="0"/>
                        </a:rPr>
                        <a:t>GASTOS DE VENTA GENERALES</a:t>
                      </a:r>
                    </a:p>
                  </a:txBody>
                  <a:tcPr marL="107548"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225</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2,248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3,963</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-94</a:t>
                      </a:r>
                    </a:p>
                  </a:txBody>
                  <a:tcPr marL="0" marR="0" marT="0" marB="0" anchor="b">
                    <a:lnL>
                      <a:noFill/>
                    </a:lnL>
                    <a:lnR>
                      <a:noFill/>
                    </a:lnR>
                    <a:lnT>
                      <a:noFill/>
                    </a:lnT>
                    <a:lnB>
                      <a:noFill/>
                    </a:lnB>
                  </a:tcPr>
                </a:tc>
                <a:extLst>
                  <a:ext uri="{0D108BD9-81ED-4DB2-BD59-A6C34878D82A}">
                    <a16:rowId xmlns:a16="http://schemas.microsoft.com/office/drawing/2014/main" val="530701039"/>
                  </a:ext>
                </a:extLst>
              </a:tr>
              <a:tr h="247717">
                <a:tc>
                  <a:txBody>
                    <a:bodyPr/>
                    <a:lstStyle/>
                    <a:p>
                      <a:pPr algn="l" fontAlgn="b"/>
                      <a:r>
                        <a:rPr lang="es-CO" sz="1200" b="0" i="0" u="none" strike="noStrike" dirty="0">
                          <a:solidFill>
                            <a:srgbClr val="000000"/>
                          </a:solidFill>
                          <a:effectLst/>
                          <a:latin typeface="Calibri" panose="020F0502020204030204" pitchFamily="34" charset="0"/>
                        </a:rPr>
                        <a:t>DETERIORO, DEPRECIACION, AMORT,</a:t>
                      </a:r>
                    </a:p>
                  </a:txBody>
                  <a:tcPr marL="107548"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-84</a:t>
                      </a:r>
                    </a:p>
                  </a:txBody>
                  <a:tcPr marL="0" marR="0" marT="0" marB="0" anchor="b">
                    <a:lnL>
                      <a:noFill/>
                    </a:lnL>
                    <a:lnR>
                      <a:noFill/>
                    </a:lnR>
                    <a:lnT>
                      <a:noFill/>
                    </a:lnT>
                    <a:lnB>
                      <a:noFill/>
                    </a:lnB>
                  </a:tcPr>
                </a:tc>
                <a:extLst>
                  <a:ext uri="{0D108BD9-81ED-4DB2-BD59-A6C34878D82A}">
                    <a16:rowId xmlns:a16="http://schemas.microsoft.com/office/drawing/2014/main" val="4197783923"/>
                  </a:ext>
                </a:extLst>
              </a:tr>
              <a:tr h="247717">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07548"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186</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1,622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-39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9085070"/>
                  </a:ext>
                </a:extLst>
              </a:tr>
              <a:tr h="247717">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5,727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4,452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30,359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29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-81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449365013"/>
                  </a:ext>
                </a:extLst>
              </a:tr>
              <a:tr h="177468">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dirty="0">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91274341"/>
                  </a:ext>
                </a:extLst>
              </a:tr>
              <a:tr h="354937">
                <a:tc gridSpan="3">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tcPr>
                </a:tc>
                <a:tc hMerge="1">
                  <a:txBody>
                    <a:bodyPr/>
                    <a:lstStyle/>
                    <a:p>
                      <a:endParaRPr lang="es-CO"/>
                    </a:p>
                  </a:txBody>
                  <a:tcPr/>
                </a:tc>
                <a:tc hMerge="1">
                  <a:txBody>
                    <a:bodyPr/>
                    <a:lstStyle/>
                    <a:p>
                      <a:endParaRPr lang="es-CO"/>
                    </a:p>
                  </a:txBody>
                  <a:tcPr/>
                </a:tc>
                <a:tc>
                  <a:txBody>
                    <a:bodyPr/>
                    <a:lstStyle/>
                    <a:p>
                      <a:pPr algn="r" fontAlgn="b"/>
                      <a:r>
                        <a:rPr lang="es-CO" sz="1200" b="0" i="0" u="none" strike="noStrike">
                          <a:solidFill>
                            <a:srgbClr val="000000"/>
                          </a:solidFill>
                          <a:effectLst/>
                          <a:latin typeface="Calibri" panose="020F0502020204030204" pitchFamily="34" charset="0"/>
                        </a:rPr>
                        <a:t>112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779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-86</a:t>
                      </a:r>
                    </a:p>
                  </a:txBody>
                  <a:tcPr marL="0" marR="0" marT="0" marB="0" anchor="b">
                    <a:lnL>
                      <a:noFill/>
                    </a:lnL>
                    <a:lnR>
                      <a:noFill/>
                    </a:lnR>
                    <a:lnT>
                      <a:noFill/>
                    </a:lnT>
                    <a:lnB>
                      <a:noFill/>
                    </a:lnB>
                  </a:tcPr>
                </a:tc>
                <a:extLst>
                  <a:ext uri="{0D108BD9-81ED-4DB2-BD59-A6C34878D82A}">
                    <a16:rowId xmlns:a16="http://schemas.microsoft.com/office/drawing/2014/main" val="2470983804"/>
                  </a:ext>
                </a:extLst>
              </a:tr>
              <a:tr h="229230">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07548"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-83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8004259"/>
                  </a:ext>
                </a:extLst>
              </a:tr>
              <a:tr h="247717">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74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110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-87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575154902"/>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5"/>
            <a:ext cx="4813935" cy="1223313"/>
          </a:xfrm>
          <a:prstGeom prst="rect">
            <a:avLst/>
          </a:prstGeom>
        </p:spPr>
      </p:pic>
      <p:sp>
        <p:nvSpPr>
          <p:cNvPr id="6" name="Título 1">
            <a:extLst>
              <a:ext uri="{FF2B5EF4-FFF2-40B4-BE49-F238E27FC236}">
                <a16:creationId xmlns:a16="http://schemas.microsoft.com/office/drawing/2014/main" id="{7304EFE3-98E5-46B8-AC3D-521DB0A1AE9C}"/>
              </a:ext>
            </a:extLst>
          </p:cNvPr>
          <p:cNvSpPr txBox="1">
            <a:spLocks/>
          </p:cNvSpPr>
          <p:nvPr/>
        </p:nvSpPr>
        <p:spPr>
          <a:xfrm>
            <a:off x="1020846" y="832618"/>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b="1" dirty="0">
                <a:solidFill>
                  <a:srgbClr val="002060"/>
                </a:solidFill>
                <a:latin typeface="+mn-lt"/>
                <a:ea typeface="+mn-ea"/>
                <a:cs typeface="Lato Regular"/>
              </a:rPr>
              <a:t>ESTADO DE RESULTADO INTEGRAL INDIVIDUAL</a:t>
            </a:r>
          </a:p>
          <a:p>
            <a:pPr algn="ctr">
              <a:defRPr/>
            </a:pPr>
            <a:r>
              <a:rPr lang="es-CO" sz="1050" b="1" dirty="0">
                <a:solidFill>
                  <a:srgbClr val="002060"/>
                </a:solidFill>
                <a:cs typeface="Lato Regular"/>
              </a:rPr>
              <a:t>PERIODOS TERMINADOS EL 28 DE FEBRERO DE 2018 Y 28 DE FEBRERO 2017</a:t>
            </a:r>
          </a:p>
          <a:p>
            <a:pPr algn="ctr">
              <a:defRPr/>
            </a:pPr>
            <a:r>
              <a:rPr lang="es-CO" sz="1050" b="1" dirty="0">
                <a:solidFill>
                  <a:srgbClr val="00206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sp>
        <p:nvSpPr>
          <p:cNvPr id="10" name="Botón de acción: ir hacia delante o siguiente 9">
            <a:hlinkClick r:id="" action="ppaction://noaction" highlightClick="1"/>
            <a:extLst>
              <a:ext uri="{FF2B5EF4-FFF2-40B4-BE49-F238E27FC236}">
                <a16:creationId xmlns:a16="http://schemas.microsoft.com/office/drawing/2014/main" id="{E38EBB8B-648B-475B-9E4C-C2FC4D326A68}"/>
              </a:ext>
            </a:extLst>
          </p:cNvPr>
          <p:cNvSpPr/>
          <p:nvPr/>
        </p:nvSpPr>
        <p:spPr>
          <a:xfrm>
            <a:off x="2683122" y="3491664"/>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 action="ppaction://noaction" highlightClick="1"/>
            <a:extLst>
              <a:ext uri="{FF2B5EF4-FFF2-40B4-BE49-F238E27FC236}">
                <a16:creationId xmlns:a16="http://schemas.microsoft.com/office/drawing/2014/main" id="{2E08BDF4-B7C3-4CCA-9AA4-A9450A8564D7}"/>
              </a:ext>
            </a:extLst>
          </p:cNvPr>
          <p:cNvSpPr/>
          <p:nvPr/>
        </p:nvSpPr>
        <p:spPr>
          <a:xfrm>
            <a:off x="2683121" y="3775192"/>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 action="ppaction://noaction" highlightClick="1"/>
            <a:extLst>
              <a:ext uri="{FF2B5EF4-FFF2-40B4-BE49-F238E27FC236}">
                <a16:creationId xmlns:a16="http://schemas.microsoft.com/office/drawing/2014/main" id="{40E9C3EC-5CBE-4708-B2C8-D1AB371EF1AD}"/>
              </a:ext>
            </a:extLst>
          </p:cNvPr>
          <p:cNvSpPr/>
          <p:nvPr/>
        </p:nvSpPr>
        <p:spPr>
          <a:xfrm>
            <a:off x="3437816" y="400898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 action="ppaction://noaction" highlightClick="1"/>
            <a:extLst>
              <a:ext uri="{FF2B5EF4-FFF2-40B4-BE49-F238E27FC236}">
                <a16:creationId xmlns:a16="http://schemas.microsoft.com/office/drawing/2014/main" id="{5BDDACC9-D845-4898-BBF4-DC3AFB17CFB8}"/>
              </a:ext>
            </a:extLst>
          </p:cNvPr>
          <p:cNvSpPr/>
          <p:nvPr/>
        </p:nvSpPr>
        <p:spPr>
          <a:xfrm>
            <a:off x="3014505" y="425680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Botón de acción: ir hacia delante o siguiente 13">
            <a:hlinkClick r:id="" action="ppaction://noaction" highlightClick="1"/>
            <a:extLst>
              <a:ext uri="{FF2B5EF4-FFF2-40B4-BE49-F238E27FC236}">
                <a16:creationId xmlns:a16="http://schemas.microsoft.com/office/drawing/2014/main" id="{772EC222-7690-4947-A289-CF7F817E7451}"/>
              </a:ext>
            </a:extLst>
          </p:cNvPr>
          <p:cNvSpPr/>
          <p:nvPr/>
        </p:nvSpPr>
        <p:spPr>
          <a:xfrm>
            <a:off x="3362566" y="4503851"/>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 action="ppaction://noaction" highlightClick="1"/>
            <a:extLst>
              <a:ext uri="{FF2B5EF4-FFF2-40B4-BE49-F238E27FC236}">
                <a16:creationId xmlns:a16="http://schemas.microsoft.com/office/drawing/2014/main" id="{9DAAE451-4C18-416C-BD92-EB9B9D912338}"/>
              </a:ext>
            </a:extLst>
          </p:cNvPr>
          <p:cNvSpPr/>
          <p:nvPr/>
        </p:nvSpPr>
        <p:spPr>
          <a:xfrm>
            <a:off x="3282697" y="4804001"/>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61037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1111251" y="2521457"/>
            <a:ext cx="7217494" cy="1323439"/>
          </a:xfrm>
          <a:prstGeom prst="rect">
            <a:avLst/>
          </a:prstGeom>
          <a:noFill/>
        </p:spPr>
        <p:txBody>
          <a:bodyPr wrap="square" rtlCol="0">
            <a:spAutoFit/>
          </a:bodyPr>
          <a:lstStyle/>
          <a:p>
            <a:pPr algn="ctr"/>
            <a:r>
              <a:rPr lang="es-ES" sz="4000" b="1" dirty="0">
                <a:solidFill>
                  <a:schemeClr val="tx2">
                    <a:lumMod val="75000"/>
                  </a:schemeClr>
                </a:solidFill>
              </a:rPr>
              <a:t>2. PORTAFOLIO </a:t>
            </a:r>
            <a:r>
              <a:rPr lang="es-CO" sz="4000" b="1" dirty="0">
                <a:solidFill>
                  <a:schemeClr val="tx2">
                    <a:lumMod val="75000"/>
                  </a:schemeClr>
                </a:solidFill>
              </a:rPr>
              <a:t>A 31 DE MARZO DE 2018</a:t>
            </a:r>
            <a:endParaRPr lang="es-ES" sz="4000" b="1" dirty="0">
              <a:solidFill>
                <a:schemeClr val="tx2">
                  <a:lumMod val="75000"/>
                </a:schemeClr>
              </a:solidFill>
              <a:latin typeface="Arial Narrow" panose="020B0606020202030204" pitchFamily="34" charset="0"/>
            </a:endParaRPr>
          </a:p>
        </p:txBody>
      </p:sp>
    </p:spTree>
    <p:extLst>
      <p:ext uri="{BB962C8B-B14F-4D97-AF65-F5344CB8AC3E}">
        <p14:creationId xmlns:p14="http://schemas.microsoft.com/office/powerpoint/2010/main" val="2628074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5DCBB74-FE18-468E-838E-2564CB7759BA}"/>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4" name="Título 3">
            <a:extLst>
              <a:ext uri="{FF2B5EF4-FFF2-40B4-BE49-F238E27FC236}">
                <a16:creationId xmlns:a16="http://schemas.microsoft.com/office/drawing/2014/main" id="{8AE99236-54E3-4A71-AC58-F165589C8D0B}"/>
              </a:ext>
            </a:extLst>
          </p:cNvPr>
          <p:cNvSpPr txBox="1">
            <a:spLocks noGrp="1"/>
          </p:cNvSpPr>
          <p:nvPr>
            <p:ph type="title"/>
          </p:nvPr>
        </p:nvSpPr>
        <p:spPr>
          <a:xfrm>
            <a:off x="4546120" y="905514"/>
            <a:ext cx="4140679" cy="707886"/>
          </a:xfrm>
          <a:prstGeom prst="rect">
            <a:avLst/>
          </a:prstGeom>
          <a:noFill/>
        </p:spPr>
        <p:txBody>
          <a:bodyPr wrap="square" rtlCol="0">
            <a:spAutoFit/>
          </a:bodyPr>
          <a:lstStyle/>
          <a:p>
            <a:pPr algn="r"/>
            <a:r>
              <a:rPr lang="es-ES" sz="2000" b="1" dirty="0">
                <a:solidFill>
                  <a:srgbClr val="002060"/>
                </a:solidFill>
              </a:rPr>
              <a:t>COMPOSICION DEL </a:t>
            </a:r>
          </a:p>
          <a:p>
            <a:pPr algn="r"/>
            <a:r>
              <a:rPr lang="es-ES" sz="2000" b="1" dirty="0">
                <a:solidFill>
                  <a:srgbClr val="002060"/>
                </a:solidFill>
              </a:rPr>
              <a:t>PORTAFOLIO FRISCO MARZO 2018 </a:t>
            </a:r>
          </a:p>
        </p:txBody>
      </p:sp>
      <p:pic>
        <p:nvPicPr>
          <p:cNvPr id="9" name="Marcador de contenido 8">
            <a:extLst>
              <a:ext uri="{FF2B5EF4-FFF2-40B4-BE49-F238E27FC236}">
                <a16:creationId xmlns:a16="http://schemas.microsoft.com/office/drawing/2014/main" id="{4C33F45F-6D8A-419E-8845-9D47CB9415BB}"/>
              </a:ext>
            </a:extLst>
          </p:cNvPr>
          <p:cNvPicPr>
            <a:picLocks noGrp="1" noChangeAspect="1"/>
          </p:cNvPicPr>
          <p:nvPr>
            <p:ph idx="1"/>
          </p:nvPr>
        </p:nvPicPr>
        <p:blipFill>
          <a:blip r:embed="rId3"/>
          <a:stretch>
            <a:fillRect/>
          </a:stretch>
        </p:blipFill>
        <p:spPr>
          <a:xfrm>
            <a:off x="1809977" y="1479689"/>
            <a:ext cx="5535809" cy="2522968"/>
          </a:xfrm>
          <a:prstGeom prst="rect">
            <a:avLst/>
          </a:prstGeom>
        </p:spPr>
      </p:pic>
      <p:graphicFrame>
        <p:nvGraphicFramePr>
          <p:cNvPr id="10" name="Gráfico 9">
            <a:extLst>
              <a:ext uri="{FF2B5EF4-FFF2-40B4-BE49-F238E27FC236}">
                <a16:creationId xmlns:a16="http://schemas.microsoft.com/office/drawing/2014/main" id="{2F7AD666-77A9-497B-9513-DA6613290BEC}"/>
              </a:ext>
            </a:extLst>
          </p:cNvPr>
          <p:cNvGraphicFramePr>
            <a:graphicFrameLocks/>
          </p:cNvGraphicFramePr>
          <p:nvPr>
            <p:extLst/>
          </p:nvPr>
        </p:nvGraphicFramePr>
        <p:xfrm>
          <a:off x="2200955" y="4160938"/>
          <a:ext cx="4742089" cy="2290195"/>
        </p:xfrm>
        <a:graphic>
          <a:graphicData uri="http://schemas.openxmlformats.org/drawingml/2006/chart">
            <c:chart xmlns:c="http://schemas.openxmlformats.org/drawingml/2006/chart" xmlns:r="http://schemas.openxmlformats.org/officeDocument/2006/relationships" r:id="rId4"/>
          </a:graphicData>
        </a:graphic>
      </p:graphicFrame>
      <p:pic>
        <p:nvPicPr>
          <p:cNvPr id="5" name="Imagen 4" descr="Logo SAE-01.jpg">
            <a:extLst>
              <a:ext uri="{FF2B5EF4-FFF2-40B4-BE49-F238E27FC236}">
                <a16:creationId xmlns:a16="http://schemas.microsoft.com/office/drawing/2014/main" id="{53A00968-5B91-4199-A046-1D95A7E32F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7" name="Rectángulo 6">
            <a:extLst>
              <a:ext uri="{FF2B5EF4-FFF2-40B4-BE49-F238E27FC236}">
                <a16:creationId xmlns:a16="http://schemas.microsoft.com/office/drawing/2014/main" id="{9AE9218A-8E72-4513-8D18-CA72A4150991}"/>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423B94E2-424E-4EBF-8AAB-6397D0EA11E2}"/>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041749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6D6FA2FE-F204-42A2-9A08-B08FEAA01783}"/>
              </a:ext>
            </a:extLst>
          </p:cNvPr>
          <p:cNvSpPr txBox="1"/>
          <p:nvPr/>
        </p:nvSpPr>
        <p:spPr>
          <a:xfrm>
            <a:off x="3564835" y="932940"/>
            <a:ext cx="4697540" cy="400110"/>
          </a:xfrm>
          <a:prstGeom prst="rect">
            <a:avLst/>
          </a:prstGeom>
          <a:noFill/>
        </p:spPr>
        <p:txBody>
          <a:bodyPr wrap="square" rtlCol="0">
            <a:spAutoFit/>
          </a:bodyPr>
          <a:lstStyle/>
          <a:p>
            <a:pPr algn="r"/>
            <a:r>
              <a:rPr lang="es-ES" sz="2000" b="1" dirty="0">
                <a:solidFill>
                  <a:srgbClr val="002060"/>
                </a:solidFill>
              </a:rPr>
              <a:t>PORTAFOLIO INCAUTADOS MARZO 2018 </a:t>
            </a:r>
          </a:p>
        </p:txBody>
      </p:sp>
      <p:pic>
        <p:nvPicPr>
          <p:cNvPr id="3" name="Imagen 2">
            <a:extLst>
              <a:ext uri="{FF2B5EF4-FFF2-40B4-BE49-F238E27FC236}">
                <a16:creationId xmlns:a16="http://schemas.microsoft.com/office/drawing/2014/main" id="{09C3FC7F-3FD7-4929-89AC-826A595DF05C}"/>
              </a:ext>
            </a:extLst>
          </p:cNvPr>
          <p:cNvPicPr>
            <a:picLocks noChangeAspect="1"/>
          </p:cNvPicPr>
          <p:nvPr/>
        </p:nvPicPr>
        <p:blipFill>
          <a:blip r:embed="rId4"/>
          <a:stretch>
            <a:fillRect/>
          </a:stretch>
        </p:blipFill>
        <p:spPr>
          <a:xfrm>
            <a:off x="536895" y="1619074"/>
            <a:ext cx="8241980" cy="4035105"/>
          </a:xfrm>
          <a:prstGeom prst="rect">
            <a:avLst/>
          </a:prstGeom>
        </p:spPr>
      </p:pic>
    </p:spTree>
    <p:extLst>
      <p:ext uri="{BB962C8B-B14F-4D97-AF65-F5344CB8AC3E}">
        <p14:creationId xmlns:p14="http://schemas.microsoft.com/office/powerpoint/2010/main" val="3623692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078F323E-44FF-47F1-971E-56B19666CA2E}"/>
              </a:ext>
            </a:extLst>
          </p:cNvPr>
          <p:cNvSpPr txBox="1"/>
          <p:nvPr/>
        </p:nvSpPr>
        <p:spPr>
          <a:xfrm>
            <a:off x="4001663" y="1193808"/>
            <a:ext cx="4636999" cy="400110"/>
          </a:xfrm>
          <a:prstGeom prst="rect">
            <a:avLst/>
          </a:prstGeom>
          <a:noFill/>
        </p:spPr>
        <p:txBody>
          <a:bodyPr wrap="square" rtlCol="0">
            <a:spAutoFit/>
          </a:bodyPr>
          <a:lstStyle/>
          <a:p>
            <a:pPr algn="r"/>
            <a:r>
              <a:rPr lang="es-ES" sz="2000" b="1" dirty="0">
                <a:solidFill>
                  <a:srgbClr val="002060"/>
                </a:solidFill>
              </a:rPr>
              <a:t>PORTAFOLIO EXTINTOS MARZO 2018 </a:t>
            </a:r>
          </a:p>
        </p:txBody>
      </p:sp>
      <p:pic>
        <p:nvPicPr>
          <p:cNvPr id="3" name="Imagen 2">
            <a:extLst>
              <a:ext uri="{FF2B5EF4-FFF2-40B4-BE49-F238E27FC236}">
                <a16:creationId xmlns:a16="http://schemas.microsoft.com/office/drawing/2014/main" id="{AE67854F-6A34-482D-B833-F80339C77904}"/>
              </a:ext>
            </a:extLst>
          </p:cNvPr>
          <p:cNvPicPr>
            <a:picLocks noChangeAspect="1"/>
          </p:cNvPicPr>
          <p:nvPr/>
        </p:nvPicPr>
        <p:blipFill>
          <a:blip r:embed="rId4"/>
          <a:stretch>
            <a:fillRect/>
          </a:stretch>
        </p:blipFill>
        <p:spPr>
          <a:xfrm>
            <a:off x="494950" y="2680067"/>
            <a:ext cx="8221211" cy="1497866"/>
          </a:xfrm>
          <a:prstGeom prst="rect">
            <a:avLst/>
          </a:prstGeom>
        </p:spPr>
      </p:pic>
    </p:spTree>
    <p:extLst>
      <p:ext uri="{BB962C8B-B14F-4D97-AF65-F5344CB8AC3E}">
        <p14:creationId xmlns:p14="http://schemas.microsoft.com/office/powerpoint/2010/main" val="1846417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501EACFA-4AC1-4FB0-9EF8-EB691830F1FC}"/>
              </a:ext>
            </a:extLst>
          </p:cNvPr>
          <p:cNvSpPr txBox="1"/>
          <p:nvPr/>
        </p:nvSpPr>
        <p:spPr>
          <a:xfrm>
            <a:off x="2764452" y="995557"/>
            <a:ext cx="5152221" cy="400110"/>
          </a:xfrm>
          <a:prstGeom prst="rect">
            <a:avLst/>
          </a:prstGeom>
          <a:noFill/>
        </p:spPr>
        <p:txBody>
          <a:bodyPr wrap="square" rtlCol="0">
            <a:spAutoFit/>
          </a:bodyPr>
          <a:lstStyle/>
          <a:p>
            <a:pPr algn="r"/>
            <a:r>
              <a:rPr lang="es-ES" sz="2000" b="1" dirty="0">
                <a:solidFill>
                  <a:srgbClr val="002060"/>
                </a:solidFill>
              </a:rPr>
              <a:t>PORTAFOLIO SAE MARZO 2018</a:t>
            </a:r>
          </a:p>
        </p:txBody>
      </p:sp>
      <p:pic>
        <p:nvPicPr>
          <p:cNvPr id="10" name="Imagen 9">
            <a:extLst>
              <a:ext uri="{FF2B5EF4-FFF2-40B4-BE49-F238E27FC236}">
                <a16:creationId xmlns:a16="http://schemas.microsoft.com/office/drawing/2014/main" id="{C237F1E7-C281-4E66-8C68-447F2C605193}"/>
              </a:ext>
            </a:extLst>
          </p:cNvPr>
          <p:cNvPicPr>
            <a:picLocks noChangeAspect="1"/>
          </p:cNvPicPr>
          <p:nvPr/>
        </p:nvPicPr>
        <p:blipFill>
          <a:blip r:embed="rId4"/>
          <a:stretch>
            <a:fillRect/>
          </a:stretch>
        </p:blipFill>
        <p:spPr>
          <a:xfrm>
            <a:off x="1761533" y="1773966"/>
            <a:ext cx="5708813" cy="1655034"/>
          </a:xfrm>
          <a:prstGeom prst="rect">
            <a:avLst/>
          </a:prstGeom>
        </p:spPr>
      </p:pic>
      <p:pic>
        <p:nvPicPr>
          <p:cNvPr id="11" name="Imagen 10">
            <a:extLst>
              <a:ext uri="{FF2B5EF4-FFF2-40B4-BE49-F238E27FC236}">
                <a16:creationId xmlns:a16="http://schemas.microsoft.com/office/drawing/2014/main" id="{BA2970A5-A6CA-4628-A531-DF972216F7A0}"/>
              </a:ext>
            </a:extLst>
          </p:cNvPr>
          <p:cNvPicPr>
            <a:picLocks noChangeAspect="1"/>
          </p:cNvPicPr>
          <p:nvPr/>
        </p:nvPicPr>
        <p:blipFill>
          <a:blip r:embed="rId5"/>
          <a:stretch>
            <a:fillRect/>
          </a:stretch>
        </p:blipFill>
        <p:spPr>
          <a:xfrm>
            <a:off x="463826" y="4332401"/>
            <a:ext cx="8527084" cy="993464"/>
          </a:xfrm>
          <a:prstGeom prst="rect">
            <a:avLst/>
          </a:prstGeom>
        </p:spPr>
      </p:pic>
    </p:spTree>
    <p:extLst>
      <p:ext uri="{BB962C8B-B14F-4D97-AF65-F5344CB8AC3E}">
        <p14:creationId xmlns:p14="http://schemas.microsoft.com/office/powerpoint/2010/main" val="2974551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790831"/>
            <a:ext cx="9143999" cy="1323439"/>
          </a:xfrm>
          <a:prstGeom prst="rect">
            <a:avLst/>
          </a:prstGeom>
          <a:noFill/>
        </p:spPr>
        <p:txBody>
          <a:bodyPr wrap="square" rtlCol="0">
            <a:spAutoFit/>
          </a:bodyPr>
          <a:lstStyle/>
          <a:p>
            <a:pPr algn="ctr"/>
            <a:r>
              <a:rPr lang="es-ES" sz="4000" b="1" dirty="0">
                <a:solidFill>
                  <a:srgbClr val="002060"/>
                </a:solidFill>
              </a:rPr>
              <a:t>AUTORIZACIÓN INICIO PROCESO CONTRATACIÓN ERP</a:t>
            </a:r>
            <a:endParaRPr lang="es-CO" sz="4000" dirty="0">
              <a:solidFill>
                <a:srgbClr val="002060"/>
              </a:solidFill>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699106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Gestión de la Información</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2" name="CuadroTexto 11">
            <a:extLst>
              <a:ext uri="{FF2B5EF4-FFF2-40B4-BE49-F238E27FC236}">
                <a16:creationId xmlns:a16="http://schemas.microsoft.com/office/drawing/2014/main" id="{0BCB051B-C350-468C-B42D-64BEE4DF2B2B}"/>
              </a:ext>
            </a:extLst>
          </p:cNvPr>
          <p:cNvSpPr txBox="1"/>
          <p:nvPr/>
        </p:nvSpPr>
        <p:spPr>
          <a:xfrm>
            <a:off x="1200842" y="856461"/>
            <a:ext cx="6834025" cy="369332"/>
          </a:xfrm>
          <a:prstGeom prst="rect">
            <a:avLst/>
          </a:prstGeom>
          <a:noFill/>
        </p:spPr>
        <p:txBody>
          <a:bodyPr wrap="square" rtlCol="0">
            <a:spAutoFit/>
          </a:bodyPr>
          <a:lstStyle/>
          <a:p>
            <a:pPr algn="ctr"/>
            <a:r>
              <a:rPr lang="es-CO" b="1" dirty="0"/>
              <a:t> </a:t>
            </a:r>
          </a:p>
        </p:txBody>
      </p:sp>
      <p:sp>
        <p:nvSpPr>
          <p:cNvPr id="10" name="Rectángulo 9">
            <a:extLst>
              <a:ext uri="{FF2B5EF4-FFF2-40B4-BE49-F238E27FC236}">
                <a16:creationId xmlns:a16="http://schemas.microsoft.com/office/drawing/2014/main" id="{279BC7F8-F13A-4C6B-93CC-D13E65AD7088}"/>
              </a:ext>
            </a:extLst>
          </p:cNvPr>
          <p:cNvSpPr/>
          <p:nvPr/>
        </p:nvSpPr>
        <p:spPr>
          <a:xfrm>
            <a:off x="1524000" y="2474970"/>
            <a:ext cx="6024116" cy="2246769"/>
          </a:xfrm>
          <a:prstGeom prst="rect">
            <a:avLst/>
          </a:prstGeom>
        </p:spPr>
        <p:txBody>
          <a:bodyPr wrap="square">
            <a:spAutoFit/>
          </a:bodyPr>
          <a:lstStyle/>
          <a:p>
            <a:pPr lvl="0" algn="ctr"/>
            <a:r>
              <a:rPr lang="es-CO" sz="2800" b="1" dirty="0">
                <a:solidFill>
                  <a:schemeClr val="accent1">
                    <a:lumMod val="50000"/>
                  </a:schemeClr>
                </a:solidFill>
                <a:latin typeface="Arial Narrow" panose="020B0606020202030204" pitchFamily="34" charset="0"/>
              </a:rPr>
              <a:t>Contratar la prestación del servicio para la Implementación de un sistema integrado de gestión financiero y administrativo tipo ERP (Enterprise </a:t>
            </a:r>
            <a:r>
              <a:rPr lang="es-CO" sz="2800" b="1" dirty="0" err="1">
                <a:solidFill>
                  <a:schemeClr val="accent1">
                    <a:lumMod val="50000"/>
                  </a:schemeClr>
                </a:solidFill>
                <a:latin typeface="Arial Narrow" panose="020B0606020202030204" pitchFamily="34" charset="0"/>
              </a:rPr>
              <a:t>Resource</a:t>
            </a:r>
            <a:r>
              <a:rPr lang="es-CO" sz="2800" b="1" dirty="0">
                <a:solidFill>
                  <a:schemeClr val="accent1">
                    <a:lumMod val="50000"/>
                  </a:schemeClr>
                </a:solidFill>
                <a:latin typeface="Arial Narrow" panose="020B0606020202030204" pitchFamily="34" charset="0"/>
              </a:rPr>
              <a:t> </a:t>
            </a:r>
            <a:r>
              <a:rPr lang="es-CO" sz="2800" b="1" dirty="0" err="1">
                <a:solidFill>
                  <a:schemeClr val="accent1">
                    <a:lumMod val="50000"/>
                  </a:schemeClr>
                </a:solidFill>
                <a:latin typeface="Arial Narrow" panose="020B0606020202030204" pitchFamily="34" charset="0"/>
              </a:rPr>
              <a:t>Planning</a:t>
            </a:r>
            <a:r>
              <a:rPr lang="es-CO" sz="2800" b="1" dirty="0">
                <a:solidFill>
                  <a:schemeClr val="accent1">
                    <a:lumMod val="50000"/>
                  </a:schemeClr>
                </a:solidFill>
                <a:latin typeface="Arial Narrow" panose="020B0606020202030204" pitchFamily="34" charset="0"/>
              </a:rPr>
              <a:t>).</a:t>
            </a:r>
          </a:p>
        </p:txBody>
      </p:sp>
    </p:spTree>
    <p:extLst>
      <p:ext uri="{BB962C8B-B14F-4D97-AF65-F5344CB8AC3E}">
        <p14:creationId xmlns:p14="http://schemas.microsoft.com/office/powerpoint/2010/main" val="755129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Gestión de la Información</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2" name="CuadroTexto 11">
            <a:extLst>
              <a:ext uri="{FF2B5EF4-FFF2-40B4-BE49-F238E27FC236}">
                <a16:creationId xmlns:a16="http://schemas.microsoft.com/office/drawing/2014/main" id="{0BCB051B-C350-468C-B42D-64BEE4DF2B2B}"/>
              </a:ext>
            </a:extLst>
          </p:cNvPr>
          <p:cNvSpPr txBox="1"/>
          <p:nvPr/>
        </p:nvSpPr>
        <p:spPr>
          <a:xfrm>
            <a:off x="1200842" y="856461"/>
            <a:ext cx="6834025" cy="369332"/>
          </a:xfrm>
          <a:prstGeom prst="rect">
            <a:avLst/>
          </a:prstGeom>
          <a:noFill/>
        </p:spPr>
        <p:txBody>
          <a:bodyPr wrap="square" rtlCol="0">
            <a:spAutoFit/>
          </a:bodyPr>
          <a:lstStyle/>
          <a:p>
            <a:pPr algn="ctr"/>
            <a:r>
              <a:rPr lang="es-CO" b="1" dirty="0"/>
              <a:t> </a:t>
            </a:r>
          </a:p>
        </p:txBody>
      </p:sp>
      <p:sp>
        <p:nvSpPr>
          <p:cNvPr id="3" name="Rectángulo 2">
            <a:extLst>
              <a:ext uri="{FF2B5EF4-FFF2-40B4-BE49-F238E27FC236}">
                <a16:creationId xmlns:a16="http://schemas.microsoft.com/office/drawing/2014/main" id="{46979594-1674-41BB-803C-3B6721E7611B}"/>
              </a:ext>
            </a:extLst>
          </p:cNvPr>
          <p:cNvSpPr/>
          <p:nvPr/>
        </p:nvSpPr>
        <p:spPr>
          <a:xfrm>
            <a:off x="2286000" y="1997839"/>
            <a:ext cx="5493026" cy="2862322"/>
          </a:xfrm>
          <a:prstGeom prst="rect">
            <a:avLst/>
          </a:prstGeom>
        </p:spPr>
        <p:txBody>
          <a:bodyPr wrap="square">
            <a:spAutoFit/>
          </a:bodyPr>
          <a:lstStyle/>
          <a:p>
            <a:pPr algn="just"/>
            <a:r>
              <a:rPr lang="es-CO" sz="2000" dirty="0">
                <a:latin typeface="Arial Narrow" panose="020B0606020202030204" pitchFamily="34" charset="0"/>
              </a:rPr>
              <a:t>En la Junta Directiva No.126 de 2016 celebrada el 30 de noviembre, se aprobó la adquisición de un ERP (por sus siglas en inglés Enterprise </a:t>
            </a:r>
            <a:r>
              <a:rPr lang="es-CO" sz="2000" dirty="0" err="1">
                <a:latin typeface="Arial Narrow" panose="020B0606020202030204" pitchFamily="34" charset="0"/>
              </a:rPr>
              <a:t>Resource</a:t>
            </a:r>
            <a:r>
              <a:rPr lang="es-CO" sz="2000" dirty="0">
                <a:latin typeface="Arial Narrow" panose="020B0606020202030204" pitchFamily="34" charset="0"/>
              </a:rPr>
              <a:t> </a:t>
            </a:r>
            <a:r>
              <a:rPr lang="es-CO" sz="2000" dirty="0" err="1">
                <a:latin typeface="Arial Narrow" panose="020B0606020202030204" pitchFamily="34" charset="0"/>
              </a:rPr>
              <a:t>Planning</a:t>
            </a:r>
            <a:r>
              <a:rPr lang="es-CO" sz="2000" dirty="0">
                <a:latin typeface="Arial Narrow" panose="020B0606020202030204" pitchFamily="34" charset="0"/>
              </a:rPr>
              <a:t>) con el propósito de facilitar la integración y la interoperabilidad de los procesos de la SAE SAS, a través de información transaccional en línea, reportes para la conciliación y gestión de la información, obteniendo datos de manera confiable, ágil, real, oportuna y eficiente para la toma de decisiones. </a:t>
            </a:r>
          </a:p>
        </p:txBody>
      </p:sp>
      <p:sp>
        <p:nvSpPr>
          <p:cNvPr id="5" name="Rectángulo 4">
            <a:extLst>
              <a:ext uri="{FF2B5EF4-FFF2-40B4-BE49-F238E27FC236}">
                <a16:creationId xmlns:a16="http://schemas.microsoft.com/office/drawing/2014/main" id="{72F20595-71B6-4BA7-BFAA-C5A65163B4AA}"/>
              </a:ext>
            </a:extLst>
          </p:cNvPr>
          <p:cNvSpPr/>
          <p:nvPr/>
        </p:nvSpPr>
        <p:spPr>
          <a:xfrm>
            <a:off x="397754" y="3059668"/>
            <a:ext cx="1564852" cy="400110"/>
          </a:xfrm>
          <a:prstGeom prst="rect">
            <a:avLst/>
          </a:prstGeom>
        </p:spPr>
        <p:txBody>
          <a:bodyPr wrap="none">
            <a:spAutoFit/>
          </a:bodyPr>
          <a:lstStyle/>
          <a:p>
            <a:r>
              <a:rPr lang="es-ES" sz="2000" b="1" dirty="0">
                <a:solidFill>
                  <a:schemeClr val="accent1">
                    <a:lumMod val="75000"/>
                  </a:schemeClr>
                </a:solidFill>
                <a:latin typeface="Arial Narrow" panose="020B0606020202030204" pitchFamily="34" charset="0"/>
              </a:rPr>
              <a:t>Antecedentes</a:t>
            </a:r>
            <a:endParaRPr lang="es-CO" sz="2000" dirty="0"/>
          </a:p>
        </p:txBody>
      </p:sp>
      <p:sp>
        <p:nvSpPr>
          <p:cNvPr id="11" name="3 Abrir llave">
            <a:extLst>
              <a:ext uri="{FF2B5EF4-FFF2-40B4-BE49-F238E27FC236}">
                <a16:creationId xmlns:a16="http://schemas.microsoft.com/office/drawing/2014/main" id="{86CAA16E-4977-4B6F-9228-9864A080F3F9}"/>
              </a:ext>
            </a:extLst>
          </p:cNvPr>
          <p:cNvSpPr/>
          <p:nvPr/>
        </p:nvSpPr>
        <p:spPr>
          <a:xfrm>
            <a:off x="1824748" y="1749287"/>
            <a:ext cx="397753" cy="3405809"/>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Tree>
    <p:extLst>
      <p:ext uri="{BB962C8B-B14F-4D97-AF65-F5344CB8AC3E}">
        <p14:creationId xmlns:p14="http://schemas.microsoft.com/office/powerpoint/2010/main" val="1903061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Gestión de la Información</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2" name="CuadroTexto 11">
            <a:extLst>
              <a:ext uri="{FF2B5EF4-FFF2-40B4-BE49-F238E27FC236}">
                <a16:creationId xmlns:a16="http://schemas.microsoft.com/office/drawing/2014/main" id="{0BCB051B-C350-468C-B42D-64BEE4DF2B2B}"/>
              </a:ext>
            </a:extLst>
          </p:cNvPr>
          <p:cNvSpPr txBox="1"/>
          <p:nvPr/>
        </p:nvSpPr>
        <p:spPr>
          <a:xfrm>
            <a:off x="1200842" y="856461"/>
            <a:ext cx="6834025" cy="369332"/>
          </a:xfrm>
          <a:prstGeom prst="rect">
            <a:avLst/>
          </a:prstGeom>
          <a:noFill/>
        </p:spPr>
        <p:txBody>
          <a:bodyPr wrap="square" rtlCol="0">
            <a:spAutoFit/>
          </a:bodyPr>
          <a:lstStyle/>
          <a:p>
            <a:pPr algn="ctr"/>
            <a:r>
              <a:rPr lang="es-CO" b="1" dirty="0"/>
              <a:t> </a:t>
            </a:r>
          </a:p>
        </p:txBody>
      </p:sp>
      <p:pic>
        <p:nvPicPr>
          <p:cNvPr id="10" name="Imagen 9">
            <a:extLst>
              <a:ext uri="{FF2B5EF4-FFF2-40B4-BE49-F238E27FC236}">
                <a16:creationId xmlns:a16="http://schemas.microsoft.com/office/drawing/2014/main" id="{5071EA51-AA35-4DED-B40E-A1FBF46EBDDF}"/>
              </a:ext>
            </a:extLst>
          </p:cNvPr>
          <p:cNvPicPr>
            <a:picLocks noChangeAspect="1"/>
          </p:cNvPicPr>
          <p:nvPr/>
        </p:nvPicPr>
        <p:blipFill>
          <a:blip r:embed="rId4"/>
          <a:stretch>
            <a:fillRect/>
          </a:stretch>
        </p:blipFill>
        <p:spPr>
          <a:xfrm>
            <a:off x="1817067" y="772733"/>
            <a:ext cx="5509865" cy="5766358"/>
          </a:xfrm>
          <a:prstGeom prst="rect">
            <a:avLst/>
          </a:prstGeom>
        </p:spPr>
      </p:pic>
    </p:spTree>
    <p:extLst>
      <p:ext uri="{BB962C8B-B14F-4D97-AF65-F5344CB8AC3E}">
        <p14:creationId xmlns:p14="http://schemas.microsoft.com/office/powerpoint/2010/main" val="195944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159001" cy="1178392"/>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Gestión de la Información</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2" name="CuadroTexto 11">
            <a:extLst>
              <a:ext uri="{FF2B5EF4-FFF2-40B4-BE49-F238E27FC236}">
                <a16:creationId xmlns:a16="http://schemas.microsoft.com/office/drawing/2014/main" id="{0BCB051B-C350-468C-B42D-64BEE4DF2B2B}"/>
              </a:ext>
            </a:extLst>
          </p:cNvPr>
          <p:cNvSpPr txBox="1"/>
          <p:nvPr/>
        </p:nvSpPr>
        <p:spPr>
          <a:xfrm>
            <a:off x="1200842" y="856461"/>
            <a:ext cx="6834025" cy="369332"/>
          </a:xfrm>
          <a:prstGeom prst="rect">
            <a:avLst/>
          </a:prstGeom>
          <a:noFill/>
        </p:spPr>
        <p:txBody>
          <a:bodyPr wrap="square" rtlCol="0">
            <a:spAutoFit/>
          </a:bodyPr>
          <a:lstStyle/>
          <a:p>
            <a:pPr algn="ctr"/>
            <a:r>
              <a:rPr lang="es-CO" b="1" dirty="0"/>
              <a:t> </a:t>
            </a:r>
          </a:p>
        </p:txBody>
      </p:sp>
      <p:sp>
        <p:nvSpPr>
          <p:cNvPr id="5" name="Rectángulo 4">
            <a:extLst>
              <a:ext uri="{FF2B5EF4-FFF2-40B4-BE49-F238E27FC236}">
                <a16:creationId xmlns:a16="http://schemas.microsoft.com/office/drawing/2014/main" id="{72F20595-71B6-4BA7-BFAA-C5A65163B4AA}"/>
              </a:ext>
            </a:extLst>
          </p:cNvPr>
          <p:cNvSpPr/>
          <p:nvPr/>
        </p:nvSpPr>
        <p:spPr>
          <a:xfrm>
            <a:off x="397754" y="3059668"/>
            <a:ext cx="1468672" cy="400110"/>
          </a:xfrm>
          <a:prstGeom prst="rect">
            <a:avLst/>
          </a:prstGeom>
        </p:spPr>
        <p:txBody>
          <a:bodyPr wrap="none">
            <a:spAutoFit/>
          </a:bodyPr>
          <a:lstStyle/>
          <a:p>
            <a:r>
              <a:rPr lang="es-ES" sz="2000" b="1" dirty="0">
                <a:solidFill>
                  <a:schemeClr val="accent1">
                    <a:lumMod val="75000"/>
                  </a:schemeClr>
                </a:solidFill>
                <a:latin typeface="Arial Narrow" panose="020B0606020202030204" pitchFamily="34" charset="0"/>
              </a:rPr>
              <a:t>Justificación</a:t>
            </a:r>
            <a:endParaRPr lang="es-CO" sz="2000" dirty="0"/>
          </a:p>
        </p:txBody>
      </p:sp>
      <p:sp>
        <p:nvSpPr>
          <p:cNvPr id="11" name="3 Abrir llave">
            <a:extLst>
              <a:ext uri="{FF2B5EF4-FFF2-40B4-BE49-F238E27FC236}">
                <a16:creationId xmlns:a16="http://schemas.microsoft.com/office/drawing/2014/main" id="{86CAA16E-4977-4B6F-9228-9864A080F3F9}"/>
              </a:ext>
            </a:extLst>
          </p:cNvPr>
          <p:cNvSpPr/>
          <p:nvPr/>
        </p:nvSpPr>
        <p:spPr>
          <a:xfrm>
            <a:off x="1960125" y="983095"/>
            <a:ext cx="397753" cy="5509199"/>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6" name="Rectángulo 5">
            <a:extLst>
              <a:ext uri="{FF2B5EF4-FFF2-40B4-BE49-F238E27FC236}">
                <a16:creationId xmlns:a16="http://schemas.microsoft.com/office/drawing/2014/main" id="{5C354A39-BB0B-4758-A754-58B7C736B968}"/>
              </a:ext>
            </a:extLst>
          </p:cNvPr>
          <p:cNvSpPr/>
          <p:nvPr/>
        </p:nvSpPr>
        <p:spPr>
          <a:xfrm>
            <a:off x="2222501" y="954970"/>
            <a:ext cx="6801167" cy="5509200"/>
          </a:xfrm>
          <a:prstGeom prst="rect">
            <a:avLst/>
          </a:prstGeom>
        </p:spPr>
        <p:txBody>
          <a:bodyPr wrap="square">
            <a:spAutoFit/>
          </a:bodyPr>
          <a:lstStyle/>
          <a:p>
            <a:pPr algn="just"/>
            <a:r>
              <a:rPr lang="es-CO" sz="1600" dirty="0">
                <a:latin typeface="Arial Narrow" panose="020B0606020202030204" pitchFamily="34" charset="0"/>
              </a:rPr>
              <a:t>La Sociedad de Activos Especiales SAE SAS cuenta con los sistemas de información: Temis, Zeus, Concisa y Sigep, que le permiten realizar gestión: jurídica, documental, administrativa y financiera en una pequeña proporción comparada con la necesidad de la Sociedad, sin embargo, con el tiempo las necesidades de la SAE se han incrementado por lo cual es necesario la adquisición e implementación de un sistema que unifique la información y que contenga especialmente las siguientes características:</a:t>
            </a:r>
          </a:p>
          <a:p>
            <a:pPr lvl="1" algn="just"/>
            <a:r>
              <a:rPr lang="es-CO" sz="1600" dirty="0">
                <a:latin typeface="Arial Narrow" panose="020B0606020202030204" pitchFamily="34" charset="0"/>
              </a:rPr>
              <a:t>•	Proporcionar integración de información</a:t>
            </a:r>
          </a:p>
          <a:p>
            <a:pPr lvl="1" algn="just"/>
            <a:r>
              <a:rPr lang="es-CO" sz="1600" dirty="0">
                <a:latin typeface="Arial Narrow" panose="020B0606020202030204" pitchFamily="34" charset="0"/>
              </a:rPr>
              <a:t>•	Gestión de múltiples empresas (FRISCO, SAE y Colombia en PAZ)</a:t>
            </a:r>
          </a:p>
          <a:p>
            <a:pPr lvl="1" algn="just"/>
            <a:r>
              <a:rPr lang="es-CO" sz="1600" dirty="0">
                <a:latin typeface="Arial Narrow" panose="020B0606020202030204" pitchFamily="34" charset="0"/>
              </a:rPr>
              <a:t>•	Operación multimoneda.</a:t>
            </a:r>
          </a:p>
          <a:p>
            <a:pPr lvl="1" algn="just"/>
            <a:r>
              <a:rPr lang="es-CO" sz="1600" dirty="0">
                <a:latin typeface="Arial Narrow" panose="020B0606020202030204" pitchFamily="34" charset="0"/>
              </a:rPr>
              <a:t>•	Autogestión de los funcionarios en los procesos de recursos humanos, como   	por ejemplo 	gestionar certificados, 	vacaciones, incapacidades etc.</a:t>
            </a:r>
          </a:p>
          <a:p>
            <a:pPr lvl="1" algn="just"/>
            <a:r>
              <a:rPr lang="es-CO" sz="1600" dirty="0">
                <a:latin typeface="Arial Narrow" panose="020B0606020202030204" pitchFamily="34" charset="0"/>
              </a:rPr>
              <a:t>•	Integración con los procesos que están siendo implementados en el sistema 	Misional Matrix</a:t>
            </a:r>
          </a:p>
          <a:p>
            <a:pPr lvl="1" algn="just"/>
            <a:r>
              <a:rPr lang="es-CO" sz="1600" dirty="0">
                <a:latin typeface="Arial Narrow" panose="020B0606020202030204" pitchFamily="34" charset="0"/>
              </a:rPr>
              <a:t>•	Integración con los procesos de los diferentes aplicativos existentes</a:t>
            </a:r>
          </a:p>
          <a:p>
            <a:pPr lvl="1" algn="just"/>
            <a:r>
              <a:rPr lang="es-CO" sz="1600" dirty="0">
                <a:latin typeface="Arial Narrow" panose="020B0606020202030204" pitchFamily="34" charset="0"/>
              </a:rPr>
              <a:t>•	Eliminación de retrabajo para la gestión de información.</a:t>
            </a:r>
          </a:p>
          <a:p>
            <a:pPr lvl="1" algn="just"/>
            <a:r>
              <a:rPr lang="es-CO" sz="1600" dirty="0">
                <a:latin typeface="Arial Narrow" panose="020B0606020202030204" pitchFamily="34" charset="0"/>
              </a:rPr>
              <a:t>•	Eliminación de reprocesos en la ejecución de actividades en varias 	aplicaciones (una sola entrada de información) </a:t>
            </a:r>
          </a:p>
          <a:p>
            <a:pPr lvl="1" algn="just"/>
            <a:r>
              <a:rPr lang="es-CO" sz="1600" dirty="0">
                <a:latin typeface="Arial Narrow" panose="020B0606020202030204" pitchFamily="34" charset="0"/>
              </a:rPr>
              <a:t>•	Eliminar procesamiento manual en Excel</a:t>
            </a:r>
          </a:p>
          <a:p>
            <a:pPr lvl="1" algn="just"/>
            <a:r>
              <a:rPr lang="es-CO" sz="1600" dirty="0">
                <a:latin typeface="Arial Narrow" panose="020B0606020202030204" pitchFamily="34" charset="0"/>
              </a:rPr>
              <a:t>•	Eliminación del riesgo del error por la manualidad y la falta de integración</a:t>
            </a:r>
          </a:p>
          <a:p>
            <a:pPr lvl="1" algn="just"/>
            <a:r>
              <a:rPr lang="es-CO" sz="1600" dirty="0">
                <a:latin typeface="Arial Narrow" panose="020B0606020202030204" pitchFamily="34" charset="0"/>
              </a:rPr>
              <a:t>•	Disminución de mantenimientos adicionales por parte del área de tecnología, 	eliminando las 	diferentes versiones de la misma aplicación en varios 	ambientes para poder atender las 	empresas de manera diferenciada.</a:t>
            </a:r>
          </a:p>
        </p:txBody>
      </p:sp>
    </p:spTree>
    <p:extLst>
      <p:ext uri="{BB962C8B-B14F-4D97-AF65-F5344CB8AC3E}">
        <p14:creationId xmlns:p14="http://schemas.microsoft.com/office/powerpoint/2010/main" val="3090551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623C58D6-2827-48BB-B9AD-251CB6D2FA00}"/>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Oficina Gestión de la Información</a:t>
            </a:r>
          </a:p>
        </p:txBody>
      </p:sp>
      <p:pic>
        <p:nvPicPr>
          <p:cNvPr id="7" name="Marcador de contenido 5">
            <a:extLst>
              <a:ext uri="{FF2B5EF4-FFF2-40B4-BE49-F238E27FC236}">
                <a16:creationId xmlns:a16="http://schemas.microsoft.com/office/drawing/2014/main" id="{28A1119F-5A02-48A4-BD45-D6CEF992BCC3}"/>
              </a:ext>
            </a:extLst>
          </p:cNvPr>
          <p:cNvPicPr>
            <a:picLocks noGrp="1" noChangeAspect="1"/>
          </p:cNvPicPr>
          <p:nvPr>
            <p:ph idx="1"/>
          </p:nvPr>
        </p:nvPicPr>
        <p:blipFill rotWithShape="1">
          <a:blip r:embed="rId2"/>
          <a:srcRect l="804" r="22989" b="15246"/>
          <a:stretch/>
        </p:blipFill>
        <p:spPr>
          <a:xfrm>
            <a:off x="742122" y="304800"/>
            <a:ext cx="8030197" cy="6027592"/>
          </a:xfrm>
        </p:spPr>
      </p:pic>
    </p:spTree>
    <p:extLst>
      <p:ext uri="{BB962C8B-B14F-4D97-AF65-F5344CB8AC3E}">
        <p14:creationId xmlns:p14="http://schemas.microsoft.com/office/powerpoint/2010/main" val="32917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35DA9EA5-9EAF-472F-A4F5-C3576CEA9E8A}"/>
              </a:ext>
            </a:extLst>
          </p:cNvPr>
          <p:cNvSpPr/>
          <p:nvPr/>
        </p:nvSpPr>
        <p:spPr>
          <a:xfrm>
            <a:off x="2803727" y="1304925"/>
            <a:ext cx="3536546" cy="369332"/>
          </a:xfrm>
          <a:prstGeom prst="rect">
            <a:avLst/>
          </a:prstGeom>
        </p:spPr>
        <p:txBody>
          <a:bodyPr wrap="none">
            <a:spAutoFit/>
          </a:bodyPr>
          <a:lstStyle/>
          <a:p>
            <a:r>
              <a:rPr lang="es-ES" b="1" dirty="0">
                <a:solidFill>
                  <a:schemeClr val="bg1">
                    <a:lumMod val="50000"/>
                  </a:schemeClr>
                </a:solidFill>
                <a:latin typeface="Arial Narrow" panose="020B0606020202030204" pitchFamily="34" charset="0"/>
              </a:rPr>
              <a:t>Objetivo, Plazo y Presupuesto Oficial</a:t>
            </a:r>
            <a:endParaRPr lang="es-CO" dirty="0">
              <a:latin typeface="Arial Narrow" panose="020B0606020202030204" pitchFamily="34" charset="0"/>
            </a:endParaRPr>
          </a:p>
        </p:txBody>
      </p:sp>
      <p:sp>
        <p:nvSpPr>
          <p:cNvPr id="11" name="Rectángulo 10">
            <a:extLst>
              <a:ext uri="{FF2B5EF4-FFF2-40B4-BE49-F238E27FC236}">
                <a16:creationId xmlns:a16="http://schemas.microsoft.com/office/drawing/2014/main" id="{AC6D70E5-A601-4469-AA8B-D230D3E99681}"/>
              </a:ext>
            </a:extLst>
          </p:cNvPr>
          <p:cNvSpPr/>
          <p:nvPr/>
        </p:nvSpPr>
        <p:spPr>
          <a:xfrm>
            <a:off x="1859585" y="2745397"/>
            <a:ext cx="6782139" cy="338554"/>
          </a:xfrm>
          <a:prstGeom prst="rect">
            <a:avLst/>
          </a:prstGeom>
        </p:spPr>
        <p:txBody>
          <a:bodyPr wrap="square" anchor="t">
            <a:spAutoFit/>
          </a:bodyPr>
          <a:lstStyle/>
          <a:p>
            <a:pPr algn="just"/>
            <a:r>
              <a:rPr lang="es-CO" sz="1600" dirty="0">
                <a:latin typeface="Arial Narrow" panose="020B0606020202030204" pitchFamily="34" charset="0"/>
              </a:rPr>
              <a:t>El contrato tendrá una duración de 25 meses contados a partir del 01 de junio de 2018.   </a:t>
            </a:r>
          </a:p>
        </p:txBody>
      </p:sp>
      <p:sp>
        <p:nvSpPr>
          <p:cNvPr id="13" name="12 Abrir llave">
            <a:extLst>
              <a:ext uri="{FF2B5EF4-FFF2-40B4-BE49-F238E27FC236}">
                <a16:creationId xmlns:a16="http://schemas.microsoft.com/office/drawing/2014/main" id="{46D5B906-3A8D-4D2F-B985-C6821EB2D757}"/>
              </a:ext>
            </a:extLst>
          </p:cNvPr>
          <p:cNvSpPr/>
          <p:nvPr/>
        </p:nvSpPr>
        <p:spPr>
          <a:xfrm>
            <a:off x="1686829" y="2802738"/>
            <a:ext cx="182733" cy="434141"/>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9" name="2 Subtítulo">
            <a:extLst>
              <a:ext uri="{FF2B5EF4-FFF2-40B4-BE49-F238E27FC236}">
                <a16:creationId xmlns:a16="http://schemas.microsoft.com/office/drawing/2014/main" id="{7B33BDE8-A840-43D3-8318-964685BB44E2}"/>
              </a:ext>
            </a:extLst>
          </p:cNvPr>
          <p:cNvSpPr txBox="1">
            <a:spLocks/>
          </p:cNvSpPr>
          <p:nvPr/>
        </p:nvSpPr>
        <p:spPr>
          <a:xfrm>
            <a:off x="563435" y="2218957"/>
            <a:ext cx="1039121" cy="338554"/>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Objetivo</a:t>
            </a:r>
          </a:p>
        </p:txBody>
      </p:sp>
      <p:sp>
        <p:nvSpPr>
          <p:cNvPr id="12" name="43 CuadroTexto">
            <a:extLst>
              <a:ext uri="{FF2B5EF4-FFF2-40B4-BE49-F238E27FC236}">
                <a16:creationId xmlns:a16="http://schemas.microsoft.com/office/drawing/2014/main" id="{E0EEEC97-E977-4735-8BEA-C0C1D44972D9}"/>
              </a:ext>
            </a:extLst>
          </p:cNvPr>
          <p:cNvSpPr txBox="1"/>
          <p:nvPr/>
        </p:nvSpPr>
        <p:spPr>
          <a:xfrm>
            <a:off x="1869560" y="2058762"/>
            <a:ext cx="6772163" cy="584775"/>
          </a:xfrm>
          <a:prstGeom prst="rect">
            <a:avLst/>
          </a:prstGeom>
          <a:noFill/>
        </p:spPr>
        <p:txBody>
          <a:bodyPr wrap="square" rtlCol="0">
            <a:spAutoFit/>
          </a:bodyPr>
          <a:lstStyle/>
          <a:p>
            <a:pPr algn="just"/>
            <a:r>
              <a:rPr lang="es-CO" sz="1600" dirty="0">
                <a:latin typeface="Arial Narrow" panose="020B0606020202030204" pitchFamily="34" charset="0"/>
              </a:rPr>
              <a:t>Contratar la prestación del servicio para la Implementación de un sistema integrado de gestión financiero y administrativo  tipo ERP (Enterprise </a:t>
            </a:r>
            <a:r>
              <a:rPr lang="es-CO" sz="1600" dirty="0" err="1">
                <a:latin typeface="Arial Narrow" panose="020B0606020202030204" pitchFamily="34" charset="0"/>
              </a:rPr>
              <a:t>Resource</a:t>
            </a:r>
            <a:r>
              <a:rPr lang="es-CO" sz="1600" dirty="0">
                <a:latin typeface="Arial Narrow" panose="020B0606020202030204" pitchFamily="34" charset="0"/>
              </a:rPr>
              <a:t> </a:t>
            </a:r>
            <a:r>
              <a:rPr lang="es-CO" sz="1600" dirty="0" err="1">
                <a:latin typeface="Arial Narrow" panose="020B0606020202030204" pitchFamily="34" charset="0"/>
              </a:rPr>
              <a:t>Planning</a:t>
            </a:r>
            <a:r>
              <a:rPr lang="es-CO" sz="1600" dirty="0">
                <a:latin typeface="Arial Narrow" panose="020B0606020202030204" pitchFamily="34" charset="0"/>
              </a:rPr>
              <a:t>).</a:t>
            </a:r>
          </a:p>
        </p:txBody>
      </p:sp>
      <p:sp>
        <p:nvSpPr>
          <p:cNvPr id="14" name="3 Abrir llave">
            <a:extLst>
              <a:ext uri="{FF2B5EF4-FFF2-40B4-BE49-F238E27FC236}">
                <a16:creationId xmlns:a16="http://schemas.microsoft.com/office/drawing/2014/main" id="{2E771944-9864-48C4-B3C8-9822EC6FBB20}"/>
              </a:ext>
            </a:extLst>
          </p:cNvPr>
          <p:cNvSpPr/>
          <p:nvPr/>
        </p:nvSpPr>
        <p:spPr>
          <a:xfrm>
            <a:off x="1676854" y="2041363"/>
            <a:ext cx="182733" cy="639260"/>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15" name="2 Subtítulo">
            <a:extLst>
              <a:ext uri="{FF2B5EF4-FFF2-40B4-BE49-F238E27FC236}">
                <a16:creationId xmlns:a16="http://schemas.microsoft.com/office/drawing/2014/main" id="{BF82A54F-D2C8-43B3-B590-575237311DDD}"/>
              </a:ext>
            </a:extLst>
          </p:cNvPr>
          <p:cNvSpPr txBox="1">
            <a:spLocks/>
          </p:cNvSpPr>
          <p:nvPr/>
        </p:nvSpPr>
        <p:spPr>
          <a:xfrm>
            <a:off x="573410" y="2873181"/>
            <a:ext cx="1039121" cy="338554"/>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Plazo</a:t>
            </a:r>
          </a:p>
        </p:txBody>
      </p:sp>
      <p:sp>
        <p:nvSpPr>
          <p:cNvPr id="16" name="12 Abrir llave">
            <a:extLst>
              <a:ext uri="{FF2B5EF4-FFF2-40B4-BE49-F238E27FC236}">
                <a16:creationId xmlns:a16="http://schemas.microsoft.com/office/drawing/2014/main" id="{D78CE362-36FC-4FD6-9315-C9F3C67C0718}"/>
              </a:ext>
            </a:extLst>
          </p:cNvPr>
          <p:cNvSpPr/>
          <p:nvPr/>
        </p:nvSpPr>
        <p:spPr>
          <a:xfrm>
            <a:off x="1676853" y="3369988"/>
            <a:ext cx="192708" cy="2406104"/>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17" name="Rectángulo 16">
            <a:extLst>
              <a:ext uri="{FF2B5EF4-FFF2-40B4-BE49-F238E27FC236}">
                <a16:creationId xmlns:a16="http://schemas.microsoft.com/office/drawing/2014/main" id="{6F89289F-A10B-4777-A782-FFD18D5AF453}"/>
              </a:ext>
            </a:extLst>
          </p:cNvPr>
          <p:cNvSpPr/>
          <p:nvPr/>
        </p:nvSpPr>
        <p:spPr>
          <a:xfrm>
            <a:off x="401452" y="4199518"/>
            <a:ext cx="1200970" cy="634020"/>
          </a:xfrm>
          <a:prstGeom prst="rect">
            <a:avLst/>
          </a:prstGeom>
        </p:spPr>
        <p:txBody>
          <a:bodyPr wrap="none">
            <a:spAutoFit/>
          </a:bodyPr>
          <a:lstStyle/>
          <a:p>
            <a:pPr algn="r">
              <a:spcBef>
                <a:spcPct val="20000"/>
              </a:spcBef>
              <a:defRPr/>
            </a:pPr>
            <a:r>
              <a:rPr lang="es-ES" sz="1600" b="1" dirty="0">
                <a:solidFill>
                  <a:schemeClr val="accent1">
                    <a:lumMod val="75000"/>
                  </a:schemeClr>
                </a:solidFill>
                <a:latin typeface="Arial Narrow" panose="020B0606020202030204" pitchFamily="34" charset="0"/>
              </a:rPr>
              <a:t>Presupuesto</a:t>
            </a:r>
          </a:p>
          <a:p>
            <a:pPr algn="r">
              <a:spcBef>
                <a:spcPct val="20000"/>
              </a:spcBef>
              <a:defRPr/>
            </a:pPr>
            <a:r>
              <a:rPr lang="es-ES" sz="1600" b="1" dirty="0">
                <a:solidFill>
                  <a:schemeClr val="accent1">
                    <a:lumMod val="75000"/>
                  </a:schemeClr>
                </a:solidFill>
                <a:latin typeface="Arial Narrow" panose="020B0606020202030204" pitchFamily="34" charset="0"/>
              </a:rPr>
              <a:t>Oficial</a:t>
            </a:r>
          </a:p>
        </p:txBody>
      </p:sp>
      <p:sp>
        <p:nvSpPr>
          <p:cNvPr id="18" name="Rectángulo 17">
            <a:extLst>
              <a:ext uri="{FF2B5EF4-FFF2-40B4-BE49-F238E27FC236}">
                <a16:creationId xmlns:a16="http://schemas.microsoft.com/office/drawing/2014/main" id="{8F4E3D5D-DCA3-452D-81D3-5E86B8471879}"/>
              </a:ext>
            </a:extLst>
          </p:cNvPr>
          <p:cNvSpPr/>
          <p:nvPr/>
        </p:nvSpPr>
        <p:spPr>
          <a:xfrm>
            <a:off x="1943992" y="3295767"/>
            <a:ext cx="6697732" cy="2554545"/>
          </a:xfrm>
          <a:prstGeom prst="rect">
            <a:avLst/>
          </a:prstGeom>
        </p:spPr>
        <p:txBody>
          <a:bodyPr wrap="square">
            <a:spAutoFit/>
          </a:bodyPr>
          <a:lstStyle/>
          <a:p>
            <a:pPr algn="just"/>
            <a:r>
              <a:rPr lang="es-CO" sz="1600" dirty="0">
                <a:latin typeface="Arial Narrow" panose="020B0606020202030204" pitchFamily="34" charset="0"/>
                <a:ea typeface="Times New Roman" panose="02020603050405020304" pitchFamily="18" charset="0"/>
                <a:cs typeface="Arial" panose="020B0604020202020204" pitchFamily="34" charset="0"/>
              </a:rPr>
              <a:t>El presupuesto para el presente concurso es de </a:t>
            </a:r>
            <a:r>
              <a:rPr lang="es-CO" sz="1600" b="1" dirty="0">
                <a:latin typeface="Arial Narrow" panose="020B0606020202030204" pitchFamily="34" charset="0"/>
                <a:ea typeface="Times New Roman" panose="02020603050405020304" pitchFamily="18" charset="0"/>
                <a:cs typeface="Arial" panose="020B0604020202020204" pitchFamily="34" charset="0"/>
              </a:rPr>
              <a:t>$3.200.000.000</a:t>
            </a:r>
            <a:r>
              <a:rPr lang="es-CO" sz="1600" dirty="0">
                <a:latin typeface="Arial Narrow" panose="020B0606020202030204" pitchFamily="34" charset="0"/>
                <a:ea typeface="Times New Roman" panose="02020603050405020304" pitchFamily="18" charset="0"/>
                <a:cs typeface="Arial" panose="020B0604020202020204" pitchFamily="34" charset="0"/>
              </a:rPr>
              <a:t> incluye el valor total de los productos y servicios, IVA  y </a:t>
            </a:r>
            <a:r>
              <a:rPr lang="es-ES" sz="1600" dirty="0">
                <a:latin typeface="Arial Narrow" panose="020B0606020202030204" pitchFamily="34" charset="0"/>
                <a:ea typeface="Times New Roman" panose="02020603050405020304" pitchFamily="18" charset="0"/>
                <a:cs typeface="Arial" panose="020B0604020202020204" pitchFamily="34" charset="0"/>
              </a:rPr>
              <a:t>todos los impuestos, tasas y contribuciones a que haya lugar. </a:t>
            </a:r>
            <a:r>
              <a:rPr lang="es-CO" sz="1600" dirty="0">
                <a:latin typeface="Arial Narrow" panose="020B0606020202030204" pitchFamily="34" charset="0"/>
                <a:ea typeface="Times New Roman" panose="02020603050405020304" pitchFamily="18" charset="0"/>
                <a:cs typeface="Arial" panose="020B0604020202020204" pitchFamily="34" charset="0"/>
              </a:rPr>
              <a:t>Los productos y servicios a adquirir son:</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Licenciamiento de software para servidores</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Licenciamiento de accesos de usuarios del sistema</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Consultoría para la implementación, integración y migración de información</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Consultoría para el levantamiento de procesos de negocio sobre la nueva infraestructura</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Capacitación funcional y técnica para la operación </a:t>
            </a:r>
          </a:p>
          <a:p>
            <a:pPr marL="214303" indent="-214303" algn="just">
              <a:buFont typeface="Arial" panose="020B0604020202020204" pitchFamily="34" charset="0"/>
              <a:buChar char="•"/>
            </a:pPr>
            <a:r>
              <a:rPr lang="es-CO" sz="1600" dirty="0">
                <a:latin typeface="Arial Narrow" panose="020B0606020202030204" pitchFamily="34" charset="0"/>
                <a:ea typeface="Times New Roman" panose="02020603050405020304" pitchFamily="18" charset="0"/>
                <a:cs typeface="Arial" panose="020B0604020202020204" pitchFamily="34" charset="0"/>
              </a:rPr>
              <a:t>Mantenimiento y soporte por un(1) año</a:t>
            </a:r>
            <a:endParaRPr lang="es-CO" sz="1600" dirty="0">
              <a:latin typeface="Arial Narrow" panose="020B0606020202030204" pitchFamily="34" charset="0"/>
              <a:ea typeface="Times New Roman" panose="02020603050405020304" pitchFamily="18" charset="0"/>
            </a:endParaRPr>
          </a:p>
        </p:txBody>
      </p:sp>
      <p:sp>
        <p:nvSpPr>
          <p:cNvPr id="19" name="Rectángulo 18">
            <a:extLst>
              <a:ext uri="{FF2B5EF4-FFF2-40B4-BE49-F238E27FC236}">
                <a16:creationId xmlns:a16="http://schemas.microsoft.com/office/drawing/2014/main" id="{7E9BF15C-CFC0-4D1E-ADCB-A47BE82ED976}"/>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Oficina Gestión de la Información</a:t>
            </a:r>
          </a:p>
        </p:txBody>
      </p:sp>
      <p:pic>
        <p:nvPicPr>
          <p:cNvPr id="20" name="Imagen 19">
            <a:extLst>
              <a:ext uri="{FF2B5EF4-FFF2-40B4-BE49-F238E27FC236}">
                <a16:creationId xmlns:a16="http://schemas.microsoft.com/office/drawing/2014/main" id="{030EF994-784E-488A-8DD9-EC70CA364FFB}"/>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21" name="Imagen 20" descr="Logo SAE-01.jpg">
            <a:extLst>
              <a:ext uri="{FF2B5EF4-FFF2-40B4-BE49-F238E27FC236}">
                <a16:creationId xmlns:a16="http://schemas.microsoft.com/office/drawing/2014/main" id="{D128C358-0EB1-4586-A714-A10C56C88D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904057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00BF383-214E-4830-98E6-6C0E4BA69491}"/>
              </a:ext>
            </a:extLst>
          </p:cNvPr>
          <p:cNvPicPr>
            <a:picLocks noChangeAspect="1"/>
          </p:cNvPicPr>
          <p:nvPr/>
        </p:nvPicPr>
        <p:blipFill>
          <a:blip r:embed="rId2"/>
          <a:stretch>
            <a:fillRect/>
          </a:stretch>
        </p:blipFill>
        <p:spPr>
          <a:xfrm>
            <a:off x="2594275" y="2154130"/>
            <a:ext cx="5224443" cy="2905125"/>
          </a:xfrm>
          <a:prstGeom prst="rect">
            <a:avLst/>
          </a:prstGeom>
        </p:spPr>
      </p:pic>
      <p:sp>
        <p:nvSpPr>
          <p:cNvPr id="6" name="3 Abrir llave">
            <a:extLst>
              <a:ext uri="{FF2B5EF4-FFF2-40B4-BE49-F238E27FC236}">
                <a16:creationId xmlns:a16="http://schemas.microsoft.com/office/drawing/2014/main" id="{936D83CE-BA71-4AB2-9A4A-467949A2E39A}"/>
              </a:ext>
            </a:extLst>
          </p:cNvPr>
          <p:cNvSpPr/>
          <p:nvPr/>
        </p:nvSpPr>
        <p:spPr>
          <a:xfrm>
            <a:off x="2359750" y="2442894"/>
            <a:ext cx="221649" cy="1665469"/>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7" name="3 Abrir llave">
            <a:extLst>
              <a:ext uri="{FF2B5EF4-FFF2-40B4-BE49-F238E27FC236}">
                <a16:creationId xmlns:a16="http://schemas.microsoft.com/office/drawing/2014/main" id="{E0E15BCB-2BCA-473A-9713-3A3F2FC1E4E7}"/>
              </a:ext>
            </a:extLst>
          </p:cNvPr>
          <p:cNvSpPr/>
          <p:nvPr/>
        </p:nvSpPr>
        <p:spPr>
          <a:xfrm>
            <a:off x="2359750" y="4108363"/>
            <a:ext cx="221649" cy="627040"/>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8" name="2 Subtítulo">
            <a:extLst>
              <a:ext uri="{FF2B5EF4-FFF2-40B4-BE49-F238E27FC236}">
                <a16:creationId xmlns:a16="http://schemas.microsoft.com/office/drawing/2014/main" id="{5670F7A3-FFD2-4168-A563-72F27791ABD4}"/>
              </a:ext>
            </a:extLst>
          </p:cNvPr>
          <p:cNvSpPr txBox="1">
            <a:spLocks/>
          </p:cNvSpPr>
          <p:nvPr/>
        </p:nvSpPr>
        <p:spPr>
          <a:xfrm>
            <a:off x="431236" y="2810885"/>
            <a:ext cx="1785908" cy="929485"/>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2018</a:t>
            </a:r>
          </a:p>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60%</a:t>
            </a:r>
          </a:p>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$1.920MM</a:t>
            </a:r>
          </a:p>
        </p:txBody>
      </p:sp>
      <p:sp>
        <p:nvSpPr>
          <p:cNvPr id="9" name="2 Subtítulo">
            <a:extLst>
              <a:ext uri="{FF2B5EF4-FFF2-40B4-BE49-F238E27FC236}">
                <a16:creationId xmlns:a16="http://schemas.microsoft.com/office/drawing/2014/main" id="{C4E8B23C-AE91-4147-8FFD-AA5ADB84AA66}"/>
              </a:ext>
            </a:extLst>
          </p:cNvPr>
          <p:cNvSpPr txBox="1">
            <a:spLocks/>
          </p:cNvSpPr>
          <p:nvPr/>
        </p:nvSpPr>
        <p:spPr>
          <a:xfrm>
            <a:off x="1123820" y="3957140"/>
            <a:ext cx="1039121" cy="929485"/>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2019</a:t>
            </a:r>
          </a:p>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40%</a:t>
            </a:r>
          </a:p>
          <a:p>
            <a:pPr algn="r" fontAlgn="auto">
              <a:spcBef>
                <a:spcPct val="20000"/>
              </a:spcBef>
              <a:spcAft>
                <a:spcPts val="0"/>
              </a:spcAft>
              <a:defRPr/>
            </a:pPr>
            <a:r>
              <a:rPr lang="es-ES" sz="1600" b="1" dirty="0">
                <a:solidFill>
                  <a:schemeClr val="accent1">
                    <a:lumMod val="75000"/>
                  </a:schemeClr>
                </a:solidFill>
                <a:latin typeface="Arial Narrow" panose="020B0606020202030204" pitchFamily="34" charset="0"/>
              </a:rPr>
              <a:t>$1.280MM</a:t>
            </a:r>
          </a:p>
        </p:txBody>
      </p:sp>
      <p:sp>
        <p:nvSpPr>
          <p:cNvPr id="10" name="Rectángulo 9">
            <a:extLst>
              <a:ext uri="{FF2B5EF4-FFF2-40B4-BE49-F238E27FC236}">
                <a16:creationId xmlns:a16="http://schemas.microsoft.com/office/drawing/2014/main" id="{DE1E9FAB-DF48-4E3C-A1D9-E033202692E1}"/>
              </a:ext>
            </a:extLst>
          </p:cNvPr>
          <p:cNvSpPr/>
          <p:nvPr/>
        </p:nvSpPr>
        <p:spPr>
          <a:xfrm>
            <a:off x="3267797" y="1304925"/>
            <a:ext cx="2608406" cy="369332"/>
          </a:xfrm>
          <a:prstGeom prst="rect">
            <a:avLst/>
          </a:prstGeom>
        </p:spPr>
        <p:txBody>
          <a:bodyPr wrap="none">
            <a:spAutoFit/>
          </a:bodyPr>
          <a:lstStyle/>
          <a:p>
            <a:pPr algn="ctr">
              <a:spcBef>
                <a:spcPct val="20000"/>
              </a:spcBef>
              <a:defRPr/>
            </a:pPr>
            <a:r>
              <a:rPr lang="es-CO" b="1" dirty="0">
                <a:solidFill>
                  <a:schemeClr val="bg1">
                    <a:lumMod val="50000"/>
                  </a:schemeClr>
                </a:solidFill>
                <a:latin typeface="Arial Narrow" panose="020B0606020202030204" pitchFamily="34" charset="0"/>
              </a:rPr>
              <a:t>Ejecución del Presupuesto</a:t>
            </a:r>
          </a:p>
        </p:txBody>
      </p:sp>
      <p:sp>
        <p:nvSpPr>
          <p:cNvPr id="3" name="CuadroTexto 2">
            <a:extLst>
              <a:ext uri="{FF2B5EF4-FFF2-40B4-BE49-F238E27FC236}">
                <a16:creationId xmlns:a16="http://schemas.microsoft.com/office/drawing/2014/main" id="{B3C005B5-22A9-48A1-9001-E79EE6533F9E}"/>
              </a:ext>
            </a:extLst>
          </p:cNvPr>
          <p:cNvSpPr txBox="1"/>
          <p:nvPr/>
        </p:nvSpPr>
        <p:spPr>
          <a:xfrm>
            <a:off x="1383856" y="5396248"/>
            <a:ext cx="6858996" cy="646331"/>
          </a:xfrm>
          <a:prstGeom prst="rect">
            <a:avLst/>
          </a:prstGeom>
          <a:noFill/>
        </p:spPr>
        <p:txBody>
          <a:bodyPr wrap="square" rtlCol="0">
            <a:spAutoFit/>
          </a:bodyPr>
          <a:lstStyle/>
          <a:p>
            <a:r>
              <a:rPr lang="es-CO" dirty="0">
                <a:latin typeface="Arial Narrow" panose="020B0606020202030204" pitchFamily="34" charset="0"/>
              </a:rPr>
              <a:t>Las cifras anteriores se presentan de acuerdo con el presupuesto aprobado por la Consejo Nacional de Estupefacientes.</a:t>
            </a:r>
          </a:p>
        </p:txBody>
      </p:sp>
      <p:pic>
        <p:nvPicPr>
          <p:cNvPr id="11" name="Imagen 10">
            <a:extLst>
              <a:ext uri="{FF2B5EF4-FFF2-40B4-BE49-F238E27FC236}">
                <a16:creationId xmlns:a16="http://schemas.microsoft.com/office/drawing/2014/main" id="{AED213C6-7746-4FC4-9124-EA41BC2EA248}"/>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12" name="Imagen 11" descr="Logo SAE-01.jpg">
            <a:extLst>
              <a:ext uri="{FF2B5EF4-FFF2-40B4-BE49-F238E27FC236}">
                <a16:creationId xmlns:a16="http://schemas.microsoft.com/office/drawing/2014/main" id="{6A205758-B2A3-4822-9AAD-12BB96DDF8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13" name="Rectángulo 12">
            <a:extLst>
              <a:ext uri="{FF2B5EF4-FFF2-40B4-BE49-F238E27FC236}">
                <a16:creationId xmlns:a16="http://schemas.microsoft.com/office/drawing/2014/main" id="{769B6376-3C7F-4D3F-8354-3FBF4A66796C}"/>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Oficina Gestión de la Información</a:t>
            </a:r>
          </a:p>
        </p:txBody>
      </p:sp>
    </p:spTree>
    <p:extLst>
      <p:ext uri="{BB962C8B-B14F-4D97-AF65-F5344CB8AC3E}">
        <p14:creationId xmlns:p14="http://schemas.microsoft.com/office/powerpoint/2010/main" val="2946030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47 Abrir llave">
            <a:extLst>
              <a:ext uri="{FF2B5EF4-FFF2-40B4-BE49-F238E27FC236}">
                <a16:creationId xmlns:a16="http://schemas.microsoft.com/office/drawing/2014/main" id="{DB2B38DE-9397-48F5-AE68-3D6045662873}"/>
              </a:ext>
            </a:extLst>
          </p:cNvPr>
          <p:cNvSpPr/>
          <p:nvPr/>
        </p:nvSpPr>
        <p:spPr>
          <a:xfrm>
            <a:off x="2029070" y="1773766"/>
            <a:ext cx="386861" cy="3978120"/>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600" dirty="0">
              <a:latin typeface="Arial Narrow" panose="020B0606020202030204" pitchFamily="34" charset="0"/>
            </a:endParaRPr>
          </a:p>
        </p:txBody>
      </p:sp>
      <p:sp>
        <p:nvSpPr>
          <p:cNvPr id="4" name="Rectángulo 3">
            <a:extLst>
              <a:ext uri="{FF2B5EF4-FFF2-40B4-BE49-F238E27FC236}">
                <a16:creationId xmlns:a16="http://schemas.microsoft.com/office/drawing/2014/main" id="{B7C71274-9492-4BC0-AA56-19E455EC2D82}"/>
              </a:ext>
            </a:extLst>
          </p:cNvPr>
          <p:cNvSpPr/>
          <p:nvPr/>
        </p:nvSpPr>
        <p:spPr>
          <a:xfrm>
            <a:off x="610626" y="3387607"/>
            <a:ext cx="1296926" cy="584775"/>
          </a:xfrm>
          <a:prstGeom prst="rect">
            <a:avLst/>
          </a:prstGeom>
        </p:spPr>
        <p:txBody>
          <a:bodyPr wrap="square">
            <a:spAutoFit/>
          </a:bodyPr>
          <a:lstStyle/>
          <a:p>
            <a:pPr algn="r">
              <a:spcBef>
                <a:spcPct val="20000"/>
              </a:spcBef>
              <a:defRPr/>
            </a:pPr>
            <a:r>
              <a:rPr lang="es-ES" sz="1600" b="1" dirty="0">
                <a:solidFill>
                  <a:schemeClr val="accent1">
                    <a:lumMod val="75000"/>
                  </a:schemeClr>
                </a:solidFill>
                <a:latin typeface="Arial Narrow" panose="020B0606020202030204" pitchFamily="34" charset="0"/>
              </a:rPr>
              <a:t>Cobertura de Necesidades</a:t>
            </a:r>
          </a:p>
        </p:txBody>
      </p:sp>
      <p:sp>
        <p:nvSpPr>
          <p:cNvPr id="7" name="Rectángulo 6">
            <a:extLst>
              <a:ext uri="{FF2B5EF4-FFF2-40B4-BE49-F238E27FC236}">
                <a16:creationId xmlns:a16="http://schemas.microsoft.com/office/drawing/2014/main" id="{21E83AA4-D0EC-43DB-BBAA-3AAA589CE17B}"/>
              </a:ext>
            </a:extLst>
          </p:cNvPr>
          <p:cNvSpPr/>
          <p:nvPr/>
        </p:nvSpPr>
        <p:spPr>
          <a:xfrm>
            <a:off x="3204478" y="1304925"/>
            <a:ext cx="2735044" cy="369332"/>
          </a:xfrm>
          <a:prstGeom prst="rect">
            <a:avLst/>
          </a:prstGeom>
        </p:spPr>
        <p:txBody>
          <a:bodyPr wrap="none">
            <a:spAutoFit/>
          </a:bodyPr>
          <a:lstStyle/>
          <a:p>
            <a:r>
              <a:rPr lang="es-ES" b="1" dirty="0">
                <a:solidFill>
                  <a:schemeClr val="bg1">
                    <a:lumMod val="50000"/>
                  </a:schemeClr>
                </a:solidFill>
                <a:latin typeface="Arial Narrow" panose="020B0606020202030204" pitchFamily="34" charset="0"/>
              </a:rPr>
              <a:t>Funcionalidades Solicitadas</a:t>
            </a:r>
            <a:endParaRPr lang="es-CO" dirty="0">
              <a:latin typeface="Arial Narrow" panose="020B0606020202030204" pitchFamily="34" charset="0"/>
            </a:endParaRPr>
          </a:p>
        </p:txBody>
      </p:sp>
      <p:sp>
        <p:nvSpPr>
          <p:cNvPr id="6" name="Rectángulo 5">
            <a:extLst>
              <a:ext uri="{FF2B5EF4-FFF2-40B4-BE49-F238E27FC236}">
                <a16:creationId xmlns:a16="http://schemas.microsoft.com/office/drawing/2014/main" id="{D773F754-734D-4D4C-B735-83EF06740497}"/>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Oficina Gestión de la Información</a:t>
            </a:r>
          </a:p>
        </p:txBody>
      </p:sp>
      <p:pic>
        <p:nvPicPr>
          <p:cNvPr id="8" name="Imagen 7" descr="Logo SAE-01.jpg">
            <a:extLst>
              <a:ext uri="{FF2B5EF4-FFF2-40B4-BE49-F238E27FC236}">
                <a16:creationId xmlns:a16="http://schemas.microsoft.com/office/drawing/2014/main" id="{8C419A92-3043-45CA-9594-868A2B1261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9" name="Imagen 8">
            <a:extLst>
              <a:ext uri="{FF2B5EF4-FFF2-40B4-BE49-F238E27FC236}">
                <a16:creationId xmlns:a16="http://schemas.microsoft.com/office/drawing/2014/main" id="{36BB3B1D-4798-48B7-AE5A-F48669751264}"/>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10" name="Imagen 9">
            <a:extLst>
              <a:ext uri="{FF2B5EF4-FFF2-40B4-BE49-F238E27FC236}">
                <a16:creationId xmlns:a16="http://schemas.microsoft.com/office/drawing/2014/main" id="{C321B044-7582-47B0-B38F-C3D524A2BA26}"/>
              </a:ext>
            </a:extLst>
          </p:cNvPr>
          <p:cNvPicPr>
            <a:picLocks noChangeAspect="1"/>
          </p:cNvPicPr>
          <p:nvPr/>
        </p:nvPicPr>
        <p:blipFill>
          <a:blip r:embed="rId4"/>
          <a:stretch>
            <a:fillRect/>
          </a:stretch>
        </p:blipFill>
        <p:spPr>
          <a:xfrm>
            <a:off x="2537449" y="1789727"/>
            <a:ext cx="5145842" cy="3946198"/>
          </a:xfrm>
          <a:prstGeom prst="rect">
            <a:avLst/>
          </a:prstGeom>
        </p:spPr>
      </p:pic>
    </p:spTree>
    <p:extLst>
      <p:ext uri="{BB962C8B-B14F-4D97-AF65-F5344CB8AC3E}">
        <p14:creationId xmlns:p14="http://schemas.microsoft.com/office/powerpoint/2010/main" val="3069189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D7A6B64-0EFB-4EB5-B095-ED2C954CB7EF}"/>
              </a:ext>
            </a:extLst>
          </p:cNvPr>
          <p:cNvSpPr/>
          <p:nvPr/>
        </p:nvSpPr>
        <p:spPr>
          <a:xfrm>
            <a:off x="753031" y="1644843"/>
            <a:ext cx="7741611" cy="584775"/>
          </a:xfrm>
          <a:prstGeom prst="rect">
            <a:avLst/>
          </a:prstGeom>
        </p:spPr>
        <p:txBody>
          <a:bodyPr wrap="square">
            <a:spAutoFit/>
          </a:bodyPr>
          <a:lstStyle/>
          <a:p>
            <a:pPr algn="just"/>
            <a:r>
              <a:rPr lang="es-CO" sz="1600" dirty="0">
                <a:latin typeface="Arial Narrow" panose="020B0606020202030204" pitchFamily="34" charset="0"/>
              </a:rPr>
              <a:t>Se llevó a cabo un estudio de mercado con empresas que realizan la implementación de este tipo de soluciones para determinar el  valor del mercado, el cual se detalla a continuación:</a:t>
            </a:r>
            <a:endParaRPr lang="es-CO" sz="1600" dirty="0"/>
          </a:p>
        </p:txBody>
      </p:sp>
      <p:sp>
        <p:nvSpPr>
          <p:cNvPr id="9" name="Rectángulo 8">
            <a:extLst>
              <a:ext uri="{FF2B5EF4-FFF2-40B4-BE49-F238E27FC236}">
                <a16:creationId xmlns:a16="http://schemas.microsoft.com/office/drawing/2014/main" id="{318FD6EC-8B2B-4A83-B452-FAF6A27F4D8C}"/>
              </a:ext>
            </a:extLst>
          </p:cNvPr>
          <p:cNvSpPr/>
          <p:nvPr/>
        </p:nvSpPr>
        <p:spPr>
          <a:xfrm>
            <a:off x="3025743" y="1100241"/>
            <a:ext cx="3092514" cy="369332"/>
          </a:xfrm>
          <a:prstGeom prst="rect">
            <a:avLst/>
          </a:prstGeom>
        </p:spPr>
        <p:txBody>
          <a:bodyPr wrap="none">
            <a:spAutoFit/>
          </a:bodyPr>
          <a:lstStyle/>
          <a:p>
            <a:pPr algn="ctr">
              <a:spcBef>
                <a:spcPct val="20000"/>
              </a:spcBef>
              <a:defRPr/>
            </a:pPr>
            <a:r>
              <a:rPr lang="es-CO" b="1" dirty="0">
                <a:solidFill>
                  <a:schemeClr val="bg1">
                    <a:lumMod val="50000"/>
                  </a:schemeClr>
                </a:solidFill>
                <a:latin typeface="Arial Narrow" panose="020B0606020202030204" pitchFamily="34" charset="0"/>
              </a:rPr>
              <a:t>Análisis del Estudio de Mercado</a:t>
            </a:r>
          </a:p>
        </p:txBody>
      </p:sp>
      <p:sp>
        <p:nvSpPr>
          <p:cNvPr id="5" name="Rectángulo 4">
            <a:extLst>
              <a:ext uri="{FF2B5EF4-FFF2-40B4-BE49-F238E27FC236}">
                <a16:creationId xmlns:a16="http://schemas.microsoft.com/office/drawing/2014/main" id="{92821604-564A-4430-BB29-EA04D9BAB49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Oficina Gestión de la Información</a:t>
            </a:r>
          </a:p>
        </p:txBody>
      </p:sp>
      <p:pic>
        <p:nvPicPr>
          <p:cNvPr id="8" name="Imagen 7" descr="Logo SAE-01.jpg">
            <a:extLst>
              <a:ext uri="{FF2B5EF4-FFF2-40B4-BE49-F238E27FC236}">
                <a16:creationId xmlns:a16="http://schemas.microsoft.com/office/drawing/2014/main" id="{710EA034-AFEB-46D7-BEAA-4A5D7C071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0" name="Imagen 9">
            <a:extLst>
              <a:ext uri="{FF2B5EF4-FFF2-40B4-BE49-F238E27FC236}">
                <a16:creationId xmlns:a16="http://schemas.microsoft.com/office/drawing/2014/main" id="{369DBD8C-168F-4413-87A8-58759F9F31F5}"/>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11" name="Imagen 10">
            <a:extLst>
              <a:ext uri="{FF2B5EF4-FFF2-40B4-BE49-F238E27FC236}">
                <a16:creationId xmlns:a16="http://schemas.microsoft.com/office/drawing/2014/main" id="{EF6B86E2-0001-4B6B-9910-8381567CD635}"/>
              </a:ext>
            </a:extLst>
          </p:cNvPr>
          <p:cNvPicPr>
            <a:picLocks noChangeAspect="1"/>
          </p:cNvPicPr>
          <p:nvPr/>
        </p:nvPicPr>
        <p:blipFill>
          <a:blip r:embed="rId4"/>
          <a:stretch>
            <a:fillRect/>
          </a:stretch>
        </p:blipFill>
        <p:spPr>
          <a:xfrm>
            <a:off x="804257" y="2321463"/>
            <a:ext cx="7296945" cy="4219037"/>
          </a:xfrm>
          <a:prstGeom prst="rect">
            <a:avLst/>
          </a:prstGeom>
        </p:spPr>
      </p:pic>
    </p:spTree>
    <p:extLst>
      <p:ext uri="{BB962C8B-B14F-4D97-AF65-F5344CB8AC3E}">
        <p14:creationId xmlns:p14="http://schemas.microsoft.com/office/powerpoint/2010/main" val="2546575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2821604-564A-4430-BB29-EA04D9BAB49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Oficina Gestión de la Información</a:t>
            </a:r>
          </a:p>
        </p:txBody>
      </p:sp>
      <p:pic>
        <p:nvPicPr>
          <p:cNvPr id="8" name="Imagen 7" descr="Logo SAE-01.jpg">
            <a:extLst>
              <a:ext uri="{FF2B5EF4-FFF2-40B4-BE49-F238E27FC236}">
                <a16:creationId xmlns:a16="http://schemas.microsoft.com/office/drawing/2014/main" id="{710EA034-AFEB-46D7-BEAA-4A5D7C071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0" name="Imagen 9">
            <a:extLst>
              <a:ext uri="{FF2B5EF4-FFF2-40B4-BE49-F238E27FC236}">
                <a16:creationId xmlns:a16="http://schemas.microsoft.com/office/drawing/2014/main" id="{369DBD8C-168F-4413-87A8-58759F9F31F5}"/>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2" name="Rectángulo 11">
            <a:extLst>
              <a:ext uri="{FF2B5EF4-FFF2-40B4-BE49-F238E27FC236}">
                <a16:creationId xmlns:a16="http://schemas.microsoft.com/office/drawing/2014/main" id="{05247693-1DDC-4676-AE8A-0153D21B1CCB}"/>
              </a:ext>
            </a:extLst>
          </p:cNvPr>
          <p:cNvSpPr/>
          <p:nvPr/>
        </p:nvSpPr>
        <p:spPr>
          <a:xfrm>
            <a:off x="875763" y="2331496"/>
            <a:ext cx="7392474" cy="3046988"/>
          </a:xfrm>
          <a:prstGeom prst="rect">
            <a:avLst/>
          </a:prstGeom>
        </p:spPr>
        <p:txBody>
          <a:bodyPr wrap="square">
            <a:spAutoFit/>
          </a:bodyPr>
          <a:lstStyle/>
          <a:p>
            <a:pPr algn="ctr"/>
            <a:r>
              <a:rPr lang="es-CO" sz="2400" b="1" dirty="0">
                <a:latin typeface="Arial Narrow" panose="020B0606020202030204" pitchFamily="34" charset="0"/>
              </a:rPr>
              <a:t>Solicitud</a:t>
            </a:r>
            <a:r>
              <a:rPr lang="es-CO" sz="2400" dirty="0">
                <a:latin typeface="Arial Narrow" panose="020B0606020202030204" pitchFamily="34" charset="0"/>
              </a:rPr>
              <a:t>: Autorizar el inicio del proceso de contratación cuyo objeto es:</a:t>
            </a:r>
          </a:p>
          <a:p>
            <a:pPr algn="ctr"/>
            <a:endParaRPr lang="es-CO" sz="2400" dirty="0">
              <a:latin typeface="Arial Narrow" panose="020B0606020202030204" pitchFamily="34" charset="0"/>
            </a:endParaRPr>
          </a:p>
          <a:p>
            <a:pPr algn="ctr"/>
            <a:r>
              <a:rPr lang="es-CO" sz="2400" dirty="0">
                <a:latin typeface="Arial Narrow" panose="020B0606020202030204" pitchFamily="34" charset="0"/>
              </a:rPr>
              <a:t>“Contratar la Implementación de un sistema integrado de gestión financiera y administrativa tipo ERP, además de los servicios profesionales requeridos para su puesta en producción, tales como consultoría, implementación, mantenimiento, soporte y actualización.”</a:t>
            </a:r>
          </a:p>
        </p:txBody>
      </p:sp>
    </p:spTree>
    <p:extLst>
      <p:ext uri="{BB962C8B-B14F-4D97-AF65-F5344CB8AC3E}">
        <p14:creationId xmlns:p14="http://schemas.microsoft.com/office/powerpoint/2010/main" val="2809244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6832" y="2592049"/>
            <a:ext cx="9143999" cy="1754326"/>
          </a:xfrm>
          <a:prstGeom prst="rect">
            <a:avLst/>
          </a:prstGeom>
          <a:noFill/>
        </p:spPr>
        <p:txBody>
          <a:bodyPr wrap="square" rtlCol="0">
            <a:spAutoFit/>
          </a:bodyPr>
          <a:lstStyle/>
          <a:p>
            <a:pPr algn="ctr"/>
            <a:r>
              <a:rPr lang="es-ES" sz="3600" b="1" dirty="0">
                <a:solidFill>
                  <a:srgbClr val="002060"/>
                </a:solidFill>
              </a:rPr>
              <a:t>AUTORIZACIÓN INICIO PROCESO CONTRATACIÓN SERVICIO DE VIGILANCIA Y SEGURIDAD PRIVADA</a:t>
            </a:r>
            <a:endParaRPr lang="es-CO" sz="3600" b="1" dirty="0">
              <a:solidFill>
                <a:srgbClr val="002060"/>
              </a:solidFill>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121606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2821604-564A-4430-BB29-EA04D9BAB49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Vicepresidencia Administrativa y Financiera </a:t>
            </a:r>
          </a:p>
        </p:txBody>
      </p:sp>
      <p:pic>
        <p:nvPicPr>
          <p:cNvPr id="8" name="Imagen 7" descr="Logo SAE-01.jpg">
            <a:extLst>
              <a:ext uri="{FF2B5EF4-FFF2-40B4-BE49-F238E27FC236}">
                <a16:creationId xmlns:a16="http://schemas.microsoft.com/office/drawing/2014/main" id="{710EA034-AFEB-46D7-BEAA-4A5D7C071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0" name="Imagen 9">
            <a:extLst>
              <a:ext uri="{FF2B5EF4-FFF2-40B4-BE49-F238E27FC236}">
                <a16:creationId xmlns:a16="http://schemas.microsoft.com/office/drawing/2014/main" id="{369DBD8C-168F-4413-87A8-58759F9F31F5}"/>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2" name="Rectángulo 1">
            <a:extLst>
              <a:ext uri="{FF2B5EF4-FFF2-40B4-BE49-F238E27FC236}">
                <a16:creationId xmlns:a16="http://schemas.microsoft.com/office/drawing/2014/main" id="{F3FDB93A-7A0E-40F7-B423-A01797C8B0CE}"/>
              </a:ext>
            </a:extLst>
          </p:cNvPr>
          <p:cNvSpPr/>
          <p:nvPr/>
        </p:nvSpPr>
        <p:spPr>
          <a:xfrm>
            <a:off x="2286000" y="1116090"/>
            <a:ext cx="6036365" cy="3139321"/>
          </a:xfrm>
          <a:prstGeom prst="rect">
            <a:avLst/>
          </a:prstGeom>
        </p:spPr>
        <p:txBody>
          <a:bodyPr wrap="square">
            <a:spAutoFit/>
          </a:bodyPr>
          <a:lstStyle/>
          <a:p>
            <a:pPr algn="just"/>
            <a:r>
              <a:rPr lang="es-ES" dirty="0">
                <a:latin typeface="Arial Narrow" panose="020B0606020202030204" pitchFamily="34" charset="0"/>
              </a:rPr>
              <a:t>Que para SAE SAS, es indispensable </a:t>
            </a:r>
            <a:r>
              <a:rPr lang="es-CO" dirty="0">
                <a:latin typeface="Arial Narrow" panose="020B0606020202030204" pitchFamily="34" charset="0"/>
              </a:rPr>
              <a:t>velar por la seguridad de las instalaciones en donde se encuentran o pueden ser ubicadas las diferentes dependencias de la Sociedad y del FRISCO, salvaguardando los bienes muebles e inmuebles, con el fin de preservarlos para la prestación efectiva del servicio, además de prevenir o detener perturbaciones a la seguridad y tranquilidad individual tanto de los funcionarios como de terceros. Por ello, se requiere contratar a una firma especializada y con experiencia en la prestación de servicios de Vigilancia y Seguridad Privada que apoye a SAE en la vigilancia y custodia tanto de sus instalaciones como los bienes FRISCO.</a:t>
            </a:r>
          </a:p>
        </p:txBody>
      </p:sp>
      <p:sp>
        <p:nvSpPr>
          <p:cNvPr id="3" name="Rectángulo 2">
            <a:extLst>
              <a:ext uri="{FF2B5EF4-FFF2-40B4-BE49-F238E27FC236}">
                <a16:creationId xmlns:a16="http://schemas.microsoft.com/office/drawing/2014/main" id="{A52195B3-B816-4F0E-B134-58DE62031BCC}"/>
              </a:ext>
            </a:extLst>
          </p:cNvPr>
          <p:cNvSpPr/>
          <p:nvPr/>
        </p:nvSpPr>
        <p:spPr>
          <a:xfrm>
            <a:off x="2286000" y="4361980"/>
            <a:ext cx="6036364" cy="2031325"/>
          </a:xfrm>
          <a:prstGeom prst="rect">
            <a:avLst/>
          </a:prstGeom>
        </p:spPr>
        <p:txBody>
          <a:bodyPr wrap="square">
            <a:spAutoFit/>
          </a:bodyPr>
          <a:lstStyle/>
          <a:p>
            <a:pPr algn="just"/>
            <a:r>
              <a:rPr lang="es-CO" dirty="0">
                <a:latin typeface="Arial Narrow" panose="020B0606020202030204" pitchFamily="34" charset="0"/>
              </a:rPr>
              <a:t>Contratar la prestación del servicio integral de vigilancia y seguridad privada con armas, sin armas, medio canino, servicio de escolta a persona y medios tecnológicos para la permanente y adecuada protección de los bienes muebles e inmuebles que hacen parte de SAE y bienes FRISCO, en los cuales se requiera el servicio; así como de aquellos por los que le correspondiere velar en virtud de disposición legal. </a:t>
            </a:r>
          </a:p>
        </p:txBody>
      </p:sp>
      <p:sp>
        <p:nvSpPr>
          <p:cNvPr id="4" name="Rectángulo 3">
            <a:extLst>
              <a:ext uri="{FF2B5EF4-FFF2-40B4-BE49-F238E27FC236}">
                <a16:creationId xmlns:a16="http://schemas.microsoft.com/office/drawing/2014/main" id="{C1742721-6236-45A0-99C7-1007ED2C0A86}"/>
              </a:ext>
            </a:extLst>
          </p:cNvPr>
          <p:cNvSpPr/>
          <p:nvPr/>
        </p:nvSpPr>
        <p:spPr>
          <a:xfrm>
            <a:off x="322094" y="2316419"/>
            <a:ext cx="1343638" cy="369332"/>
          </a:xfrm>
          <a:prstGeom prst="rect">
            <a:avLst/>
          </a:prstGeom>
        </p:spPr>
        <p:txBody>
          <a:bodyPr wrap="none">
            <a:spAutoFit/>
          </a:bodyPr>
          <a:lstStyle/>
          <a:p>
            <a:r>
              <a:rPr lang="es-ES" b="1" dirty="0">
                <a:solidFill>
                  <a:schemeClr val="accent1">
                    <a:lumMod val="75000"/>
                  </a:schemeClr>
                </a:solidFill>
                <a:latin typeface="Arial Narrow" panose="020B0606020202030204" pitchFamily="34" charset="0"/>
              </a:rPr>
              <a:t>Justificación</a:t>
            </a:r>
            <a:endParaRPr lang="es-CO" dirty="0"/>
          </a:p>
        </p:txBody>
      </p:sp>
      <p:sp>
        <p:nvSpPr>
          <p:cNvPr id="9" name="3 Abrir llave">
            <a:extLst>
              <a:ext uri="{FF2B5EF4-FFF2-40B4-BE49-F238E27FC236}">
                <a16:creationId xmlns:a16="http://schemas.microsoft.com/office/drawing/2014/main" id="{FB16EC7D-F850-4CD0-BA03-EBC466B9E168}"/>
              </a:ext>
            </a:extLst>
          </p:cNvPr>
          <p:cNvSpPr/>
          <p:nvPr/>
        </p:nvSpPr>
        <p:spPr>
          <a:xfrm>
            <a:off x="1925468" y="1213051"/>
            <a:ext cx="360532" cy="2797438"/>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350" dirty="0"/>
          </a:p>
        </p:txBody>
      </p:sp>
      <p:sp>
        <p:nvSpPr>
          <p:cNvPr id="11" name="3 Abrir llave">
            <a:extLst>
              <a:ext uri="{FF2B5EF4-FFF2-40B4-BE49-F238E27FC236}">
                <a16:creationId xmlns:a16="http://schemas.microsoft.com/office/drawing/2014/main" id="{93D15BCE-1365-4375-8241-3B831F51067B}"/>
              </a:ext>
            </a:extLst>
          </p:cNvPr>
          <p:cNvSpPr/>
          <p:nvPr/>
        </p:nvSpPr>
        <p:spPr>
          <a:xfrm>
            <a:off x="1892355" y="4401981"/>
            <a:ext cx="330146" cy="1747027"/>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350" dirty="0"/>
          </a:p>
        </p:txBody>
      </p:sp>
      <p:sp>
        <p:nvSpPr>
          <p:cNvPr id="6" name="Rectángulo 5">
            <a:extLst>
              <a:ext uri="{FF2B5EF4-FFF2-40B4-BE49-F238E27FC236}">
                <a16:creationId xmlns:a16="http://schemas.microsoft.com/office/drawing/2014/main" id="{51905962-58FA-473A-954D-B5895479E5E7}"/>
              </a:ext>
            </a:extLst>
          </p:cNvPr>
          <p:cNvSpPr/>
          <p:nvPr/>
        </p:nvSpPr>
        <p:spPr>
          <a:xfrm>
            <a:off x="722845" y="5067800"/>
            <a:ext cx="942887" cy="369332"/>
          </a:xfrm>
          <a:prstGeom prst="rect">
            <a:avLst/>
          </a:prstGeom>
        </p:spPr>
        <p:txBody>
          <a:bodyPr wrap="none">
            <a:spAutoFit/>
          </a:bodyPr>
          <a:lstStyle/>
          <a:p>
            <a:pPr fontAlgn="auto">
              <a:spcBef>
                <a:spcPct val="20000"/>
              </a:spcBef>
              <a:spcAft>
                <a:spcPts val="0"/>
              </a:spcAft>
              <a:defRPr/>
            </a:pPr>
            <a:r>
              <a:rPr lang="es-ES" b="1" dirty="0">
                <a:solidFill>
                  <a:schemeClr val="accent1">
                    <a:lumMod val="75000"/>
                  </a:schemeClr>
                </a:solidFill>
                <a:latin typeface="Arial Narrow" panose="020B0606020202030204" pitchFamily="34" charset="0"/>
              </a:rPr>
              <a:t>Objetivo</a:t>
            </a:r>
          </a:p>
        </p:txBody>
      </p:sp>
    </p:spTree>
    <p:extLst>
      <p:ext uri="{BB962C8B-B14F-4D97-AF65-F5344CB8AC3E}">
        <p14:creationId xmlns:p14="http://schemas.microsoft.com/office/powerpoint/2010/main" val="707323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2821604-564A-4430-BB29-EA04D9BAB49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Vicepresidencia Administrativa y Financiera </a:t>
            </a:r>
          </a:p>
        </p:txBody>
      </p:sp>
      <p:pic>
        <p:nvPicPr>
          <p:cNvPr id="8" name="Imagen 7" descr="Logo SAE-01.jpg">
            <a:extLst>
              <a:ext uri="{FF2B5EF4-FFF2-40B4-BE49-F238E27FC236}">
                <a16:creationId xmlns:a16="http://schemas.microsoft.com/office/drawing/2014/main" id="{710EA034-AFEB-46D7-BEAA-4A5D7C0716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0" name="Imagen 9">
            <a:extLst>
              <a:ext uri="{FF2B5EF4-FFF2-40B4-BE49-F238E27FC236}">
                <a16:creationId xmlns:a16="http://schemas.microsoft.com/office/drawing/2014/main" id="{369DBD8C-168F-4413-87A8-58759F9F31F5}"/>
              </a:ext>
            </a:extLst>
          </p:cNvPr>
          <p:cNvPicPr/>
          <p:nvPr/>
        </p:nvPicPr>
        <p:blipFill>
          <a:blip r:embed="rId4">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4" name="Rectángulo 3">
            <a:extLst>
              <a:ext uri="{FF2B5EF4-FFF2-40B4-BE49-F238E27FC236}">
                <a16:creationId xmlns:a16="http://schemas.microsoft.com/office/drawing/2014/main" id="{C1742721-6236-45A0-99C7-1007ED2C0A86}"/>
              </a:ext>
            </a:extLst>
          </p:cNvPr>
          <p:cNvSpPr/>
          <p:nvPr/>
        </p:nvSpPr>
        <p:spPr>
          <a:xfrm>
            <a:off x="827345" y="1552488"/>
            <a:ext cx="679994" cy="369332"/>
          </a:xfrm>
          <a:prstGeom prst="rect">
            <a:avLst/>
          </a:prstGeom>
        </p:spPr>
        <p:txBody>
          <a:bodyPr wrap="none">
            <a:spAutoFit/>
          </a:bodyPr>
          <a:lstStyle/>
          <a:p>
            <a:r>
              <a:rPr lang="es-ES" b="1" dirty="0">
                <a:solidFill>
                  <a:schemeClr val="accent1">
                    <a:lumMod val="75000"/>
                  </a:schemeClr>
                </a:solidFill>
                <a:latin typeface="Arial Narrow" panose="020B0606020202030204" pitchFamily="34" charset="0"/>
              </a:rPr>
              <a:t>Plazo</a:t>
            </a:r>
            <a:endParaRPr lang="es-CO" dirty="0"/>
          </a:p>
        </p:txBody>
      </p:sp>
      <p:sp>
        <p:nvSpPr>
          <p:cNvPr id="9" name="3 Abrir llave">
            <a:extLst>
              <a:ext uri="{FF2B5EF4-FFF2-40B4-BE49-F238E27FC236}">
                <a16:creationId xmlns:a16="http://schemas.microsoft.com/office/drawing/2014/main" id="{FB16EC7D-F850-4CD0-BA03-EBC466B9E168}"/>
              </a:ext>
            </a:extLst>
          </p:cNvPr>
          <p:cNvSpPr/>
          <p:nvPr/>
        </p:nvSpPr>
        <p:spPr>
          <a:xfrm>
            <a:off x="1876606" y="1205157"/>
            <a:ext cx="297033" cy="1056100"/>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350" dirty="0"/>
          </a:p>
        </p:txBody>
      </p:sp>
      <p:sp>
        <p:nvSpPr>
          <p:cNvPr id="11" name="3 Abrir llave">
            <a:extLst>
              <a:ext uri="{FF2B5EF4-FFF2-40B4-BE49-F238E27FC236}">
                <a16:creationId xmlns:a16="http://schemas.microsoft.com/office/drawing/2014/main" id="{93D15BCE-1365-4375-8241-3B831F51067B}"/>
              </a:ext>
            </a:extLst>
          </p:cNvPr>
          <p:cNvSpPr/>
          <p:nvPr/>
        </p:nvSpPr>
        <p:spPr>
          <a:xfrm>
            <a:off x="1969407" y="2657636"/>
            <a:ext cx="181629" cy="1919363"/>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350" dirty="0"/>
          </a:p>
        </p:txBody>
      </p:sp>
      <p:sp>
        <p:nvSpPr>
          <p:cNvPr id="6" name="Rectángulo 5">
            <a:extLst>
              <a:ext uri="{FF2B5EF4-FFF2-40B4-BE49-F238E27FC236}">
                <a16:creationId xmlns:a16="http://schemas.microsoft.com/office/drawing/2014/main" id="{51905962-58FA-473A-954D-B5895479E5E7}"/>
              </a:ext>
            </a:extLst>
          </p:cNvPr>
          <p:cNvSpPr/>
          <p:nvPr/>
        </p:nvSpPr>
        <p:spPr>
          <a:xfrm>
            <a:off x="548359" y="3176551"/>
            <a:ext cx="1385316" cy="701731"/>
          </a:xfrm>
          <a:prstGeom prst="rect">
            <a:avLst/>
          </a:prstGeom>
        </p:spPr>
        <p:txBody>
          <a:bodyPr wrap="none">
            <a:spAutoFit/>
          </a:bodyPr>
          <a:lstStyle/>
          <a:p>
            <a:pPr>
              <a:spcBef>
                <a:spcPct val="20000"/>
              </a:spcBef>
              <a:defRPr/>
            </a:pPr>
            <a:r>
              <a:rPr lang="es-ES" b="1" dirty="0">
                <a:solidFill>
                  <a:schemeClr val="accent1">
                    <a:lumMod val="75000"/>
                  </a:schemeClr>
                </a:solidFill>
                <a:latin typeface="Arial Narrow" panose="020B0606020202030204" pitchFamily="34" charset="0"/>
              </a:rPr>
              <a:t>Presupuesto </a:t>
            </a:r>
          </a:p>
          <a:p>
            <a:pPr>
              <a:spcBef>
                <a:spcPct val="20000"/>
              </a:spcBef>
              <a:defRPr/>
            </a:pPr>
            <a:r>
              <a:rPr lang="es-ES" b="1" dirty="0">
                <a:solidFill>
                  <a:schemeClr val="accent1">
                    <a:lumMod val="75000"/>
                  </a:schemeClr>
                </a:solidFill>
                <a:latin typeface="Arial Narrow" panose="020B0606020202030204" pitchFamily="34" charset="0"/>
              </a:rPr>
              <a:t>Oficial</a:t>
            </a:r>
          </a:p>
        </p:txBody>
      </p:sp>
      <p:sp>
        <p:nvSpPr>
          <p:cNvPr id="7" name="Rectángulo 6">
            <a:extLst>
              <a:ext uri="{FF2B5EF4-FFF2-40B4-BE49-F238E27FC236}">
                <a16:creationId xmlns:a16="http://schemas.microsoft.com/office/drawing/2014/main" id="{1132A622-4C13-4867-A5B5-FA23BEB0C3A2}"/>
              </a:ext>
            </a:extLst>
          </p:cNvPr>
          <p:cNvSpPr/>
          <p:nvPr/>
        </p:nvSpPr>
        <p:spPr>
          <a:xfrm>
            <a:off x="2378765" y="1378678"/>
            <a:ext cx="4572000" cy="923330"/>
          </a:xfrm>
          <a:prstGeom prst="rect">
            <a:avLst/>
          </a:prstGeom>
        </p:spPr>
        <p:txBody>
          <a:bodyPr>
            <a:spAutoFit/>
          </a:bodyPr>
          <a:lstStyle/>
          <a:p>
            <a:pPr algn="just"/>
            <a:r>
              <a:rPr lang="es-CO" dirty="0">
                <a:latin typeface="Arial Narrow" panose="020B0606020202030204" pitchFamily="34" charset="0"/>
              </a:rPr>
              <a:t>El contrato tendrá una duración de 24 meses contados a partir del 01 de julio de 2018 hasta el 30 de junio de 2020.  </a:t>
            </a:r>
          </a:p>
        </p:txBody>
      </p:sp>
      <p:sp>
        <p:nvSpPr>
          <p:cNvPr id="12" name="Rectángulo 11">
            <a:extLst>
              <a:ext uri="{FF2B5EF4-FFF2-40B4-BE49-F238E27FC236}">
                <a16:creationId xmlns:a16="http://schemas.microsoft.com/office/drawing/2014/main" id="{CA2D948A-BEF8-4699-B3D9-F21EA8099A26}"/>
              </a:ext>
            </a:extLst>
          </p:cNvPr>
          <p:cNvSpPr/>
          <p:nvPr/>
        </p:nvSpPr>
        <p:spPr>
          <a:xfrm>
            <a:off x="2222501" y="2545675"/>
            <a:ext cx="6380922" cy="2031325"/>
          </a:xfrm>
          <a:prstGeom prst="rect">
            <a:avLst/>
          </a:prstGeom>
        </p:spPr>
        <p:txBody>
          <a:bodyPr wrap="square">
            <a:spAutoFit/>
          </a:bodyPr>
          <a:lstStyle/>
          <a:p>
            <a:pPr algn="just"/>
            <a:r>
              <a:rPr lang="es-CO" dirty="0">
                <a:latin typeface="Arial Narrow" panose="020B0606020202030204" pitchFamily="34" charset="0"/>
                <a:ea typeface="Times New Roman" panose="02020603050405020304" pitchFamily="18" charset="0"/>
                <a:cs typeface="Arial" panose="020B0604020202020204" pitchFamily="34" charset="0"/>
              </a:rPr>
              <a:t>El presupuesto para el presente concurso es de </a:t>
            </a:r>
            <a:r>
              <a:rPr lang="es-CO" b="1" dirty="0">
                <a:latin typeface="Arial Narrow" panose="020B0606020202030204" pitchFamily="34" charset="0"/>
                <a:ea typeface="Times New Roman" panose="02020603050405020304" pitchFamily="18" charset="0"/>
                <a:cs typeface="Arial" panose="020B0604020202020204" pitchFamily="34" charset="0"/>
              </a:rPr>
              <a:t>$6.880.536.060</a:t>
            </a:r>
            <a:r>
              <a:rPr lang="es-CO" dirty="0">
                <a:latin typeface="Arial Narrow" panose="020B0606020202030204" pitchFamily="34" charset="0"/>
                <a:ea typeface="Times New Roman" panose="02020603050405020304" pitchFamily="18" charset="0"/>
                <a:cs typeface="Arial" panose="020B0604020202020204" pitchFamily="34" charset="0"/>
              </a:rPr>
              <a:t> incluye el valor total de los productos y servicios, IVA  y todas </a:t>
            </a:r>
            <a:r>
              <a:rPr lang="es-ES" dirty="0">
                <a:latin typeface="Arial Narrow" panose="020B0606020202030204" pitchFamily="34" charset="0"/>
                <a:ea typeface="Times New Roman" panose="02020603050405020304" pitchFamily="18" charset="0"/>
                <a:cs typeface="Arial" panose="020B0604020202020204" pitchFamily="34" charset="0"/>
              </a:rPr>
              <a:t>todos los impuestos, tasas y contribuciones a que haya lugar,</a:t>
            </a:r>
            <a:r>
              <a:rPr lang="es-CO" dirty="0">
                <a:latin typeface="Arial Narrow" panose="020B0606020202030204" pitchFamily="34" charset="0"/>
                <a:ea typeface="Times New Roman" panose="02020603050405020304" pitchFamily="18" charset="0"/>
                <a:cs typeface="Arial" panose="020B0604020202020204" pitchFamily="34" charset="0"/>
              </a:rPr>
              <a:t>bajo la modalidad de servicio integral de vigilancia y seguridad privada con armas, sin armas, medio canino, servicio de escolta y medios tecnológicos para la permanente y adecuada protección de los bienes muebles e inmuebles que hacen parte de SAE y FRISCO, en los cuales se requiera el servicio. </a:t>
            </a:r>
            <a:endParaRPr lang="es-CO" dirty="0">
              <a:latin typeface="Times New Roman" panose="02020603050405020304" pitchFamily="18" charset="0"/>
              <a:ea typeface="Times New Roman" panose="02020603050405020304" pitchFamily="18" charset="0"/>
            </a:endParaRPr>
          </a:p>
        </p:txBody>
      </p:sp>
      <p:graphicFrame>
        <p:nvGraphicFramePr>
          <p:cNvPr id="13" name="Objeto 12">
            <a:extLst>
              <a:ext uri="{FF2B5EF4-FFF2-40B4-BE49-F238E27FC236}">
                <a16:creationId xmlns:a16="http://schemas.microsoft.com/office/drawing/2014/main" id="{02CD9EA1-36AA-4BD6-BDC8-685BC8A258DA}"/>
              </a:ext>
            </a:extLst>
          </p:cNvPr>
          <p:cNvGraphicFramePr>
            <a:graphicFrameLocks noChangeAspect="1"/>
          </p:cNvGraphicFramePr>
          <p:nvPr>
            <p:extLst>
              <p:ext uri="{D42A27DB-BD31-4B8C-83A1-F6EECF244321}">
                <p14:modId xmlns:p14="http://schemas.microsoft.com/office/powerpoint/2010/main" val="2655461210"/>
              </p:ext>
            </p:extLst>
          </p:nvPr>
        </p:nvGraphicFramePr>
        <p:xfrm>
          <a:off x="2378765" y="4745382"/>
          <a:ext cx="5280150" cy="1668669"/>
        </p:xfrm>
        <a:graphic>
          <a:graphicData uri="http://schemas.openxmlformats.org/presentationml/2006/ole">
            <mc:AlternateContent xmlns:mc="http://schemas.openxmlformats.org/markup-compatibility/2006">
              <mc:Choice xmlns:v="urn:schemas-microsoft-com:vml" Requires="v">
                <p:oleObj spid="_x0000_s2052" name="Worksheet" r:id="rId5" imgW="4371908" imgH="2152743" progId="Excel.Sheet.12">
                  <p:embed/>
                </p:oleObj>
              </mc:Choice>
              <mc:Fallback>
                <p:oleObj name="Worksheet" r:id="rId5" imgW="4371908" imgH="2152743" progId="Excel.Sheet.12">
                  <p:embed/>
                  <p:pic>
                    <p:nvPicPr>
                      <p:cNvPr id="5" name="Objeto 4">
                        <a:extLst>
                          <a:ext uri="{FF2B5EF4-FFF2-40B4-BE49-F238E27FC236}">
                            <a16:creationId xmlns:a16="http://schemas.microsoft.com/office/drawing/2014/main" id="{C5A7EBBC-563B-4D02-B49A-3A7DF3B403CD}"/>
                          </a:ext>
                        </a:extLst>
                      </p:cNvPr>
                      <p:cNvPicPr/>
                      <p:nvPr/>
                    </p:nvPicPr>
                    <p:blipFill>
                      <a:blip r:embed="rId6"/>
                      <a:stretch>
                        <a:fillRect/>
                      </a:stretch>
                    </p:blipFill>
                    <p:spPr>
                      <a:xfrm>
                        <a:off x="2378765" y="4745382"/>
                        <a:ext cx="5280150" cy="1668669"/>
                      </a:xfrm>
                      <a:prstGeom prst="rect">
                        <a:avLst/>
                      </a:prstGeom>
                    </p:spPr>
                  </p:pic>
                </p:oleObj>
              </mc:Fallback>
            </mc:AlternateContent>
          </a:graphicData>
        </a:graphic>
      </p:graphicFrame>
    </p:spTree>
    <p:extLst>
      <p:ext uri="{BB962C8B-B14F-4D97-AF65-F5344CB8AC3E}">
        <p14:creationId xmlns:p14="http://schemas.microsoft.com/office/powerpoint/2010/main" val="1210698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2821604-564A-4430-BB29-EA04D9BAB49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Vicepresidencia Administrativa y Financiera </a:t>
            </a:r>
          </a:p>
        </p:txBody>
      </p:sp>
      <p:pic>
        <p:nvPicPr>
          <p:cNvPr id="8" name="Imagen 7" descr="Logo SAE-01.jpg">
            <a:extLst>
              <a:ext uri="{FF2B5EF4-FFF2-40B4-BE49-F238E27FC236}">
                <a16:creationId xmlns:a16="http://schemas.microsoft.com/office/drawing/2014/main" id="{710EA034-AFEB-46D7-BEAA-4A5D7C071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0" name="Imagen 9">
            <a:extLst>
              <a:ext uri="{FF2B5EF4-FFF2-40B4-BE49-F238E27FC236}">
                <a16:creationId xmlns:a16="http://schemas.microsoft.com/office/drawing/2014/main" id="{369DBD8C-168F-4413-87A8-58759F9F31F5}"/>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3 Abrir llave">
            <a:extLst>
              <a:ext uri="{FF2B5EF4-FFF2-40B4-BE49-F238E27FC236}">
                <a16:creationId xmlns:a16="http://schemas.microsoft.com/office/drawing/2014/main" id="{FB16EC7D-F850-4CD0-BA03-EBC466B9E168}"/>
              </a:ext>
            </a:extLst>
          </p:cNvPr>
          <p:cNvSpPr/>
          <p:nvPr/>
        </p:nvSpPr>
        <p:spPr>
          <a:xfrm>
            <a:off x="2073984" y="1678189"/>
            <a:ext cx="297033" cy="3659950"/>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350" dirty="0"/>
          </a:p>
        </p:txBody>
      </p:sp>
      <p:sp>
        <p:nvSpPr>
          <p:cNvPr id="12" name="Rectángulo 11">
            <a:extLst>
              <a:ext uri="{FF2B5EF4-FFF2-40B4-BE49-F238E27FC236}">
                <a16:creationId xmlns:a16="http://schemas.microsoft.com/office/drawing/2014/main" id="{CA2D948A-BEF8-4699-B3D9-F21EA8099A26}"/>
              </a:ext>
            </a:extLst>
          </p:cNvPr>
          <p:cNvSpPr/>
          <p:nvPr/>
        </p:nvSpPr>
        <p:spPr>
          <a:xfrm>
            <a:off x="2222501" y="2545675"/>
            <a:ext cx="6380922" cy="369332"/>
          </a:xfrm>
          <a:prstGeom prst="rect">
            <a:avLst/>
          </a:prstGeom>
        </p:spPr>
        <p:txBody>
          <a:bodyPr wrap="square">
            <a:spAutoFit/>
          </a:bodyPr>
          <a:lstStyle/>
          <a:p>
            <a:pPr algn="just"/>
            <a:r>
              <a:rPr lang="es-CO" dirty="0">
                <a:latin typeface="Arial Narrow" panose="020B0606020202030204" pitchFamily="34" charset="0"/>
                <a:ea typeface="Times New Roman" panose="02020603050405020304" pitchFamily="18" charset="0"/>
                <a:cs typeface="Arial" panose="020B0604020202020204" pitchFamily="34" charset="0"/>
              </a:rPr>
              <a:t>. </a:t>
            </a:r>
            <a:endParaRPr lang="es-CO" dirty="0">
              <a:latin typeface="Times New Roman" panose="02020603050405020304" pitchFamily="18" charset="0"/>
              <a:ea typeface="Times New Roman" panose="02020603050405020304" pitchFamily="18" charset="0"/>
            </a:endParaRPr>
          </a:p>
        </p:txBody>
      </p:sp>
      <p:sp>
        <p:nvSpPr>
          <p:cNvPr id="2" name="Rectángulo 1">
            <a:extLst>
              <a:ext uri="{FF2B5EF4-FFF2-40B4-BE49-F238E27FC236}">
                <a16:creationId xmlns:a16="http://schemas.microsoft.com/office/drawing/2014/main" id="{4305D617-4809-400D-A8CF-DE147797C23E}"/>
              </a:ext>
            </a:extLst>
          </p:cNvPr>
          <p:cNvSpPr/>
          <p:nvPr/>
        </p:nvSpPr>
        <p:spPr>
          <a:xfrm>
            <a:off x="912468" y="1678189"/>
            <a:ext cx="7893385" cy="3785652"/>
          </a:xfrm>
          <a:prstGeom prst="rect">
            <a:avLst/>
          </a:prstGeom>
        </p:spPr>
        <p:txBody>
          <a:bodyPr wrap="square">
            <a:spAutoFit/>
          </a:bodyPr>
          <a:lstStyle/>
          <a:p>
            <a:pPr lvl="0"/>
            <a:r>
              <a:rPr lang="es-CO" sz="1000" dirty="0"/>
              <a:t>			Sede Principal: Calle 93B No. 13 – 47 -  Bogotá</a:t>
            </a:r>
          </a:p>
          <a:p>
            <a:pPr lvl="0"/>
            <a:r>
              <a:rPr lang="es-CO" sz="1000" dirty="0"/>
              <a:t>                                               Regional Centro Oriente Calle 96 No. 13 -11  - Bogotá</a:t>
            </a:r>
          </a:p>
          <a:p>
            <a:pPr lvl="0"/>
            <a:r>
              <a:rPr lang="es-CO" sz="1000" dirty="0"/>
              <a:t>                                               Bodega de Archivo y Gestión Documental Calle 16 No. 36 -13– Bogotá  </a:t>
            </a:r>
          </a:p>
          <a:p>
            <a:pPr lvl="0"/>
            <a:r>
              <a:rPr lang="es-CO" sz="1000" dirty="0"/>
              <a:t>                                               Regional Cali: Carrera 13 No. 12 – 40 </a:t>
            </a:r>
          </a:p>
          <a:p>
            <a:pPr lvl="0"/>
            <a:r>
              <a:rPr lang="es-CO" sz="1000" dirty="0"/>
              <a:t>                                               Regional Medellín: </a:t>
            </a:r>
            <a:r>
              <a:rPr lang="es-CO" sz="1000" dirty="0" err="1"/>
              <a:t>Cra</a:t>
            </a:r>
            <a:r>
              <a:rPr lang="es-CO" sz="1000" dirty="0"/>
              <a:t>. 43ª No. 14 - 27 </a:t>
            </a:r>
          </a:p>
          <a:p>
            <a:pPr lvl="0"/>
            <a:r>
              <a:rPr lang="es-CO" sz="1000" dirty="0"/>
              <a:t>                                               Regional Barranquilla: </a:t>
            </a:r>
            <a:r>
              <a:rPr lang="es-CO" sz="1000" dirty="0" err="1"/>
              <a:t>Cra</a:t>
            </a:r>
            <a:r>
              <a:rPr lang="es-CO" sz="1000" dirty="0"/>
              <a:t> 54 No. 72 - 80 </a:t>
            </a:r>
          </a:p>
          <a:p>
            <a:pPr lvl="0"/>
            <a:r>
              <a:rPr lang="es-CO" sz="1000" dirty="0"/>
              <a:t>                                               </a:t>
            </a:r>
            <a:r>
              <a:rPr lang="es-CO" sz="1000" b="1" dirty="0"/>
              <a:t>Inmuebles:</a:t>
            </a:r>
          </a:p>
          <a:p>
            <a:pPr lvl="0"/>
            <a:r>
              <a:rPr lang="es-CO" sz="1000" dirty="0"/>
              <a:t>                                               Bogotá: Patio Bonito </a:t>
            </a:r>
            <a:r>
              <a:rPr lang="es-CO" sz="1000" dirty="0" err="1"/>
              <a:t>Cra</a:t>
            </a:r>
            <a:r>
              <a:rPr lang="es-CO" sz="1000" dirty="0"/>
              <a:t>. 96 c bis No. 42-38 sur  </a:t>
            </a:r>
          </a:p>
          <a:p>
            <a:pPr lvl="0"/>
            <a:r>
              <a:rPr lang="es-ES" sz="1000" b="1" dirty="0">
                <a:solidFill>
                  <a:schemeClr val="accent1">
                    <a:lumMod val="75000"/>
                  </a:schemeClr>
                </a:solidFill>
              </a:rPr>
              <a:t>                               </a:t>
            </a:r>
            <a:r>
              <a:rPr lang="es-CO" sz="1000" dirty="0"/>
              <a:t>                Bogotá: Carrera 14 No. 21 -17 Fortaleza</a:t>
            </a:r>
          </a:p>
          <a:p>
            <a:pPr lvl="0"/>
            <a:r>
              <a:rPr lang="es-CO" sz="1000" dirty="0"/>
              <a:t> </a:t>
            </a:r>
            <a:r>
              <a:rPr lang="es-CO" sz="1000" b="1" dirty="0">
                <a:solidFill>
                  <a:schemeClr val="accent1">
                    <a:lumMod val="75000"/>
                  </a:schemeClr>
                </a:solidFill>
              </a:rPr>
              <a:t>                                              </a:t>
            </a:r>
            <a:r>
              <a:rPr lang="es-CO" sz="1000" dirty="0"/>
              <a:t>Bogotá: Casa Inmueble Lote 56  Parcelación Guaymaral </a:t>
            </a:r>
          </a:p>
          <a:p>
            <a:pPr lvl="0"/>
            <a:r>
              <a:rPr lang="es-CO" sz="1000" dirty="0"/>
              <a:t>                                               Bogotá: C</a:t>
            </a:r>
            <a:r>
              <a:rPr lang="pt-BR" sz="1000" dirty="0" err="1"/>
              <a:t>arrera</a:t>
            </a:r>
            <a:r>
              <a:rPr lang="pt-BR" sz="1000" dirty="0"/>
              <a:t> 11 No. 10 -46 </a:t>
            </a:r>
            <a:r>
              <a:rPr lang="pt-BR" sz="1000" dirty="0" err="1"/>
              <a:t>Jazmin</a:t>
            </a:r>
            <a:r>
              <a:rPr lang="es-CO" sz="1000" dirty="0"/>
              <a:t> </a:t>
            </a:r>
          </a:p>
          <a:p>
            <a:pPr lvl="0"/>
            <a:r>
              <a:rPr lang="es-CO" sz="1000" dirty="0"/>
              <a:t> </a:t>
            </a:r>
            <a:r>
              <a:rPr lang="es-ES" sz="1000" b="1" dirty="0">
                <a:solidFill>
                  <a:schemeClr val="accent1">
                    <a:lumMod val="75000"/>
                  </a:schemeClr>
                </a:solidFill>
              </a:rPr>
              <a:t>Lugares donde se</a:t>
            </a:r>
            <a:r>
              <a:rPr lang="es-CO" sz="1000" dirty="0"/>
              <a:t>              Bogotá: Edificio Gonzalez - Kr 14 # 59 - 77</a:t>
            </a:r>
          </a:p>
          <a:p>
            <a:pPr lvl="0"/>
            <a:r>
              <a:rPr lang="es-CO" sz="1000" dirty="0"/>
              <a:t> </a:t>
            </a:r>
            <a:r>
              <a:rPr lang="es-CO" sz="1000" b="1" dirty="0">
                <a:solidFill>
                  <a:schemeClr val="accent1">
                    <a:lumMod val="75000"/>
                  </a:schemeClr>
                </a:solidFill>
              </a:rPr>
              <a:t>Prestara el Servicio           </a:t>
            </a:r>
            <a:r>
              <a:rPr lang="es-CO" sz="1000" dirty="0"/>
              <a:t>Hotel </a:t>
            </a:r>
            <a:r>
              <a:rPr lang="es-CO" sz="1000" dirty="0" err="1"/>
              <a:t>Chinauta</a:t>
            </a:r>
            <a:r>
              <a:rPr lang="es-CO" sz="1000" dirty="0"/>
              <a:t> Resort – </a:t>
            </a:r>
            <a:r>
              <a:rPr lang="es-CO" sz="1000" dirty="0" err="1"/>
              <a:t>Chinauta</a:t>
            </a:r>
            <a:endParaRPr lang="es-CO" sz="1000" dirty="0"/>
          </a:p>
          <a:p>
            <a:pPr lvl="0"/>
            <a:r>
              <a:rPr lang="es-CO" sz="1000" dirty="0"/>
              <a:t>                                               Bogotá - Lote - Calle 175 No. 22 – 10</a:t>
            </a:r>
          </a:p>
          <a:p>
            <a:pPr lvl="0"/>
            <a:r>
              <a:rPr lang="es-CO" sz="1000" dirty="0"/>
              <a:t>                                               Bogotá - Inmueble - Diag. 136 No. 85 – 18</a:t>
            </a:r>
          </a:p>
          <a:p>
            <a:pPr lvl="0"/>
            <a:r>
              <a:rPr lang="es-CO" sz="1000" dirty="0"/>
              <a:t>                                               Villavicencio: Carrera 21 No. 37 c 05. Bodega</a:t>
            </a:r>
          </a:p>
          <a:p>
            <a:pPr lvl="0"/>
            <a:r>
              <a:rPr lang="es-CO" sz="1000" dirty="0"/>
              <a:t>                                               Cartagena: – Barú – Predio Rural – Agua Azul  </a:t>
            </a:r>
          </a:p>
          <a:p>
            <a:r>
              <a:rPr lang="es-CO" sz="1000" dirty="0"/>
              <a:t>                                               Cali: Casa San Fernando Cll.5 #36B-85</a:t>
            </a:r>
          </a:p>
          <a:p>
            <a:r>
              <a:rPr lang="es-CO" sz="1000" dirty="0"/>
              <a:t>                                               Cali: Bodega Manzanares </a:t>
            </a:r>
          </a:p>
          <a:p>
            <a:pPr lvl="0"/>
            <a:r>
              <a:rPr lang="es-CO" sz="1000" dirty="0"/>
              <a:t>                                                Medellín: Inmueble - Calle 12 Sur No. 25 -72 casa los balsos</a:t>
            </a:r>
          </a:p>
          <a:p>
            <a:pPr lvl="0"/>
            <a:r>
              <a:rPr lang="es-CO" sz="1000" dirty="0"/>
              <a:t>                                                Medellín: Inmueble -  Poblado Fundación la Luz  </a:t>
            </a:r>
            <a:r>
              <a:rPr lang="es-CO" sz="1000" dirty="0" err="1"/>
              <a:t>Cll</a:t>
            </a:r>
            <a:r>
              <a:rPr lang="es-CO" sz="1000" dirty="0"/>
              <a:t>. 116 AA Sur No.25-55</a:t>
            </a:r>
          </a:p>
          <a:p>
            <a:pPr lvl="0"/>
            <a:r>
              <a:rPr lang="es-CO" sz="1000" dirty="0"/>
              <a:t>                                                </a:t>
            </a:r>
            <a:r>
              <a:rPr lang="es-CO" sz="1000" dirty="0" err="1"/>
              <a:t>Medellin</a:t>
            </a:r>
            <a:r>
              <a:rPr lang="es-CO" sz="1000" dirty="0"/>
              <a:t>: Edificio </a:t>
            </a:r>
            <a:r>
              <a:rPr lang="es-CO" sz="1000" dirty="0" err="1"/>
              <a:t>Zuñiga</a:t>
            </a:r>
            <a:endParaRPr lang="es-CO" sz="1000" dirty="0"/>
          </a:p>
          <a:p>
            <a:r>
              <a:rPr lang="es-CO" sz="1000" dirty="0"/>
              <a:t>                                                Demás bienes inmuebles puestos a disposición de la Sociedad y que ameriten     			 		 		este servicio y para los cuales se solicite.                                      </a:t>
            </a:r>
          </a:p>
        </p:txBody>
      </p:sp>
    </p:spTree>
    <p:extLst>
      <p:ext uri="{BB962C8B-B14F-4D97-AF65-F5344CB8AC3E}">
        <p14:creationId xmlns:p14="http://schemas.microsoft.com/office/powerpoint/2010/main" val="166678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2821604-564A-4430-BB29-EA04D9BAB49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Vicepresidencia Administrativa y Financiera </a:t>
            </a:r>
          </a:p>
        </p:txBody>
      </p:sp>
      <p:pic>
        <p:nvPicPr>
          <p:cNvPr id="8" name="Imagen 7" descr="Logo SAE-01.jpg">
            <a:extLst>
              <a:ext uri="{FF2B5EF4-FFF2-40B4-BE49-F238E27FC236}">
                <a16:creationId xmlns:a16="http://schemas.microsoft.com/office/drawing/2014/main" id="{710EA034-AFEB-46D7-BEAA-4A5D7C071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0" name="Imagen 9">
            <a:extLst>
              <a:ext uri="{FF2B5EF4-FFF2-40B4-BE49-F238E27FC236}">
                <a16:creationId xmlns:a16="http://schemas.microsoft.com/office/drawing/2014/main" id="{369DBD8C-168F-4413-87A8-58759F9F31F5}"/>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2" name="Rectángulo 11">
            <a:extLst>
              <a:ext uri="{FF2B5EF4-FFF2-40B4-BE49-F238E27FC236}">
                <a16:creationId xmlns:a16="http://schemas.microsoft.com/office/drawing/2014/main" id="{CA2D948A-BEF8-4699-B3D9-F21EA8099A26}"/>
              </a:ext>
            </a:extLst>
          </p:cNvPr>
          <p:cNvSpPr/>
          <p:nvPr/>
        </p:nvSpPr>
        <p:spPr>
          <a:xfrm>
            <a:off x="2222501" y="2545675"/>
            <a:ext cx="6380922" cy="369332"/>
          </a:xfrm>
          <a:prstGeom prst="rect">
            <a:avLst/>
          </a:prstGeom>
        </p:spPr>
        <p:txBody>
          <a:bodyPr wrap="square">
            <a:spAutoFit/>
          </a:bodyPr>
          <a:lstStyle/>
          <a:p>
            <a:pPr algn="just"/>
            <a:r>
              <a:rPr lang="es-CO" dirty="0">
                <a:latin typeface="Arial Narrow" panose="020B0606020202030204" pitchFamily="34" charset="0"/>
                <a:ea typeface="Times New Roman" panose="02020603050405020304" pitchFamily="18" charset="0"/>
                <a:cs typeface="Arial" panose="020B0604020202020204" pitchFamily="34" charset="0"/>
              </a:rPr>
              <a:t>. </a:t>
            </a:r>
            <a:endParaRPr lang="es-CO" dirty="0">
              <a:latin typeface="Times New Roman" panose="02020603050405020304" pitchFamily="18" charset="0"/>
              <a:ea typeface="Times New Roman" panose="02020603050405020304" pitchFamily="18" charset="0"/>
            </a:endParaRPr>
          </a:p>
        </p:txBody>
      </p:sp>
      <p:sp>
        <p:nvSpPr>
          <p:cNvPr id="3" name="Rectángulo 2">
            <a:extLst>
              <a:ext uri="{FF2B5EF4-FFF2-40B4-BE49-F238E27FC236}">
                <a16:creationId xmlns:a16="http://schemas.microsoft.com/office/drawing/2014/main" id="{2C56E393-E1A2-4F68-A88A-FCFE2DBDE965}"/>
              </a:ext>
            </a:extLst>
          </p:cNvPr>
          <p:cNvSpPr/>
          <p:nvPr/>
        </p:nvSpPr>
        <p:spPr>
          <a:xfrm>
            <a:off x="2540834" y="1032161"/>
            <a:ext cx="4062331" cy="461665"/>
          </a:xfrm>
          <a:prstGeom prst="rect">
            <a:avLst/>
          </a:prstGeom>
        </p:spPr>
        <p:txBody>
          <a:bodyPr wrap="none">
            <a:spAutoFit/>
          </a:bodyPr>
          <a:lstStyle/>
          <a:p>
            <a:pPr algn="ctr">
              <a:spcBef>
                <a:spcPct val="20000"/>
              </a:spcBef>
              <a:defRPr/>
            </a:pPr>
            <a:r>
              <a:rPr lang="es-CO" sz="2400" b="1" dirty="0">
                <a:solidFill>
                  <a:schemeClr val="accent5">
                    <a:lumMod val="50000"/>
                  </a:schemeClr>
                </a:solidFill>
                <a:latin typeface="Arial Narrow" panose="020B0606020202030204" pitchFamily="34" charset="0"/>
              </a:rPr>
              <a:t>Análisis del Estudio de Mercado</a:t>
            </a:r>
          </a:p>
        </p:txBody>
      </p:sp>
      <p:sp>
        <p:nvSpPr>
          <p:cNvPr id="4" name="Rectángulo 3">
            <a:extLst>
              <a:ext uri="{FF2B5EF4-FFF2-40B4-BE49-F238E27FC236}">
                <a16:creationId xmlns:a16="http://schemas.microsoft.com/office/drawing/2014/main" id="{31889C8B-0746-43D8-B702-A235709F1A46}"/>
              </a:ext>
            </a:extLst>
          </p:cNvPr>
          <p:cNvSpPr/>
          <p:nvPr/>
        </p:nvSpPr>
        <p:spPr>
          <a:xfrm>
            <a:off x="702365" y="1434118"/>
            <a:ext cx="7629388" cy="523220"/>
          </a:xfrm>
          <a:prstGeom prst="rect">
            <a:avLst/>
          </a:prstGeom>
        </p:spPr>
        <p:txBody>
          <a:bodyPr wrap="square">
            <a:spAutoFit/>
          </a:bodyPr>
          <a:lstStyle/>
          <a:p>
            <a:pPr algn="just"/>
            <a:r>
              <a:rPr lang="es-CO" sz="1400" dirty="0">
                <a:latin typeface="Arial Narrow" panose="020B0606020202030204" pitchFamily="34" charset="0"/>
              </a:rPr>
              <a:t>Se llevo a cabo un estudio de mercado con empresas de vigilancia y seguridad privada para determinar el  valor del mercado, el cual se detalla a continuación:</a:t>
            </a:r>
            <a:endParaRPr lang="es-CO" sz="1400" dirty="0"/>
          </a:p>
        </p:txBody>
      </p:sp>
      <p:pic>
        <p:nvPicPr>
          <p:cNvPr id="11" name="Imagen 10">
            <a:extLst>
              <a:ext uri="{FF2B5EF4-FFF2-40B4-BE49-F238E27FC236}">
                <a16:creationId xmlns:a16="http://schemas.microsoft.com/office/drawing/2014/main" id="{03B89190-5F75-410A-AB59-F2239C081502}"/>
              </a:ext>
            </a:extLst>
          </p:cNvPr>
          <p:cNvPicPr>
            <a:picLocks noChangeAspect="1"/>
          </p:cNvPicPr>
          <p:nvPr/>
        </p:nvPicPr>
        <p:blipFill>
          <a:blip r:embed="rId4"/>
          <a:stretch>
            <a:fillRect/>
          </a:stretch>
        </p:blipFill>
        <p:spPr>
          <a:xfrm>
            <a:off x="766692" y="2035625"/>
            <a:ext cx="4547429" cy="4503793"/>
          </a:xfrm>
          <a:prstGeom prst="rect">
            <a:avLst/>
          </a:prstGeom>
        </p:spPr>
      </p:pic>
      <p:pic>
        <p:nvPicPr>
          <p:cNvPr id="13" name="Imagen 12">
            <a:extLst>
              <a:ext uri="{FF2B5EF4-FFF2-40B4-BE49-F238E27FC236}">
                <a16:creationId xmlns:a16="http://schemas.microsoft.com/office/drawing/2014/main" id="{8589555C-7B97-4A77-B37E-3B30327C831E}"/>
              </a:ext>
            </a:extLst>
          </p:cNvPr>
          <p:cNvPicPr>
            <a:picLocks noChangeAspect="1"/>
          </p:cNvPicPr>
          <p:nvPr/>
        </p:nvPicPr>
        <p:blipFill>
          <a:blip r:embed="rId5"/>
          <a:stretch>
            <a:fillRect/>
          </a:stretch>
        </p:blipFill>
        <p:spPr>
          <a:xfrm>
            <a:off x="5613248" y="2911268"/>
            <a:ext cx="2788630" cy="2983117"/>
          </a:xfrm>
          <a:prstGeom prst="rect">
            <a:avLst/>
          </a:prstGeom>
        </p:spPr>
      </p:pic>
    </p:spTree>
    <p:extLst>
      <p:ext uri="{BB962C8B-B14F-4D97-AF65-F5344CB8AC3E}">
        <p14:creationId xmlns:p14="http://schemas.microsoft.com/office/powerpoint/2010/main" val="3537344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2821604-564A-4430-BB29-EA04D9BAB492}"/>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Vicepresidencia Administrativa y Financiera </a:t>
            </a:r>
          </a:p>
        </p:txBody>
      </p:sp>
      <p:pic>
        <p:nvPicPr>
          <p:cNvPr id="8" name="Imagen 7" descr="Logo SAE-01.jpg">
            <a:extLst>
              <a:ext uri="{FF2B5EF4-FFF2-40B4-BE49-F238E27FC236}">
                <a16:creationId xmlns:a16="http://schemas.microsoft.com/office/drawing/2014/main" id="{710EA034-AFEB-46D7-BEAA-4A5D7C071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10" name="Imagen 9">
            <a:extLst>
              <a:ext uri="{FF2B5EF4-FFF2-40B4-BE49-F238E27FC236}">
                <a16:creationId xmlns:a16="http://schemas.microsoft.com/office/drawing/2014/main" id="{369DBD8C-168F-4413-87A8-58759F9F31F5}"/>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2" name="Rectángulo 11">
            <a:extLst>
              <a:ext uri="{FF2B5EF4-FFF2-40B4-BE49-F238E27FC236}">
                <a16:creationId xmlns:a16="http://schemas.microsoft.com/office/drawing/2014/main" id="{CA2D948A-BEF8-4699-B3D9-F21EA8099A26}"/>
              </a:ext>
            </a:extLst>
          </p:cNvPr>
          <p:cNvSpPr/>
          <p:nvPr/>
        </p:nvSpPr>
        <p:spPr>
          <a:xfrm>
            <a:off x="2222501" y="2545675"/>
            <a:ext cx="6380922" cy="369332"/>
          </a:xfrm>
          <a:prstGeom prst="rect">
            <a:avLst/>
          </a:prstGeom>
        </p:spPr>
        <p:txBody>
          <a:bodyPr wrap="square">
            <a:spAutoFit/>
          </a:bodyPr>
          <a:lstStyle/>
          <a:p>
            <a:pPr algn="just"/>
            <a:r>
              <a:rPr lang="es-CO" dirty="0">
                <a:latin typeface="Arial Narrow" panose="020B0606020202030204" pitchFamily="34" charset="0"/>
                <a:ea typeface="Times New Roman" panose="02020603050405020304" pitchFamily="18" charset="0"/>
                <a:cs typeface="Arial" panose="020B0604020202020204" pitchFamily="34" charset="0"/>
              </a:rPr>
              <a:t>. </a:t>
            </a:r>
            <a:endParaRPr lang="es-CO" dirty="0">
              <a:latin typeface="Times New Roman" panose="02020603050405020304" pitchFamily="18" charset="0"/>
              <a:ea typeface="Times New Roman" panose="02020603050405020304" pitchFamily="18" charset="0"/>
            </a:endParaRPr>
          </a:p>
        </p:txBody>
      </p:sp>
      <p:sp>
        <p:nvSpPr>
          <p:cNvPr id="14" name="CuadroTexto 13">
            <a:extLst>
              <a:ext uri="{FF2B5EF4-FFF2-40B4-BE49-F238E27FC236}">
                <a16:creationId xmlns:a16="http://schemas.microsoft.com/office/drawing/2014/main" id="{6CF8BF21-3D38-4EC7-9639-7DE34423B79F}"/>
              </a:ext>
            </a:extLst>
          </p:cNvPr>
          <p:cNvSpPr txBox="1"/>
          <p:nvPr/>
        </p:nvSpPr>
        <p:spPr>
          <a:xfrm>
            <a:off x="868231" y="1534082"/>
            <a:ext cx="7560152" cy="3970318"/>
          </a:xfrm>
          <a:prstGeom prst="rect">
            <a:avLst/>
          </a:prstGeom>
          <a:noFill/>
        </p:spPr>
        <p:txBody>
          <a:bodyPr wrap="square" rtlCol="0">
            <a:spAutoFit/>
          </a:bodyPr>
          <a:lstStyle/>
          <a:p>
            <a:pPr algn="just"/>
            <a:r>
              <a:rPr lang="es-CO" sz="2400" b="1" dirty="0">
                <a:latin typeface="Arial Narrow" panose="020B0606020202030204" pitchFamily="34" charset="0"/>
              </a:rPr>
              <a:t>Solicitud: </a:t>
            </a:r>
            <a:r>
              <a:rPr lang="es-CO" sz="2400" dirty="0">
                <a:latin typeface="Arial Narrow" panose="020B0606020202030204" pitchFamily="34" charset="0"/>
              </a:rPr>
              <a:t>Autorizar el inicio del proceso de contratación cuyo objeto es:</a:t>
            </a:r>
          </a:p>
          <a:p>
            <a:pPr algn="just"/>
            <a:endParaRPr lang="es-CO" sz="2400" dirty="0">
              <a:latin typeface="Arial Narrow" panose="020B0606020202030204" pitchFamily="34" charset="0"/>
            </a:endParaRPr>
          </a:p>
          <a:p>
            <a:pPr algn="just"/>
            <a:r>
              <a:rPr lang="es-CO" sz="2400" dirty="0">
                <a:latin typeface="Arial Narrow" panose="020B0606020202030204" pitchFamily="34" charset="0"/>
              </a:rPr>
              <a:t>“Contratar la prestación del servicio integral de vigilancia y seguridad privada con armas, sin armas, medio canino, servicio de escolta a persona y medios tecnológicos para la permanente y adecuada protección de los bienes muebles e inmuebles que hacen parte de SAE y bienes FRISCO, en los cuales se requiera el servicio; así como de aquellos por los que le correspondiere velar en virtud de disposición legal”.</a:t>
            </a:r>
          </a:p>
          <a:p>
            <a:pPr algn="just">
              <a:defRPr/>
            </a:pPr>
            <a:endParaRPr lang="es-CO" sz="1200" dirty="0">
              <a:latin typeface="Arial Narrow" panose="020B0606020202030204" pitchFamily="34" charset="0"/>
            </a:endParaRPr>
          </a:p>
        </p:txBody>
      </p:sp>
    </p:spTree>
    <p:extLst>
      <p:ext uri="{BB962C8B-B14F-4D97-AF65-F5344CB8AC3E}">
        <p14:creationId xmlns:p14="http://schemas.microsoft.com/office/powerpoint/2010/main" val="16558485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6832" y="2384508"/>
            <a:ext cx="9143999" cy="2554545"/>
          </a:xfrm>
          <a:prstGeom prst="rect">
            <a:avLst/>
          </a:prstGeom>
          <a:noFill/>
        </p:spPr>
        <p:txBody>
          <a:bodyPr wrap="square" rtlCol="0">
            <a:spAutoFit/>
          </a:bodyPr>
          <a:lstStyle/>
          <a:p>
            <a:pPr algn="ctr"/>
            <a:r>
              <a:rPr lang="es-ES" sz="4000" b="1" dirty="0">
                <a:solidFill>
                  <a:srgbClr val="002060"/>
                </a:solidFill>
              </a:rPr>
              <a:t>AUTORIZACIÓN INICIO PROCESO CONTRATACIÓN SERVICIO OPERACIÓN LOGÍSTICA PARA LAS DILIGENCIAS DE DESALOJO</a:t>
            </a:r>
            <a:endParaRPr lang="es-CO" sz="4000" b="1" dirty="0">
              <a:solidFill>
                <a:schemeClr val="accent5">
                  <a:lumMod val="50000"/>
                </a:schemeClr>
              </a:solidFill>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916471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9" name="2 Subtítulo"/>
          <p:cNvSpPr txBox="1">
            <a:spLocks/>
          </p:cNvSpPr>
          <p:nvPr/>
        </p:nvSpPr>
        <p:spPr>
          <a:xfrm>
            <a:off x="59769" y="2060848"/>
            <a:ext cx="2232248"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buFont typeface="Arial" pitchFamily="34" charset="0"/>
              <a:buNone/>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Justificación</a:t>
            </a:r>
          </a:p>
          <a:p>
            <a:pPr fontAlgn="auto">
              <a:spcBef>
                <a:spcPct val="20000"/>
              </a:spcBef>
              <a:spcAft>
                <a:spcPts val="0"/>
              </a:spcAft>
              <a:buFont typeface="Arial" pitchFamily="34" charset="0"/>
              <a:buNone/>
              <a:defRPr/>
            </a:pPr>
            <a:endParaRPr lang="es-CO" sz="2000" b="1" dirty="0">
              <a:solidFill>
                <a:schemeClr val="accent1">
                  <a:lumMod val="75000"/>
                </a:schemeClr>
              </a:solidFill>
              <a:latin typeface="+mn-lt"/>
            </a:endParaRPr>
          </a:p>
        </p:txBody>
      </p:sp>
      <p:sp>
        <p:nvSpPr>
          <p:cNvPr id="10" name="3 Abrir llave"/>
          <p:cNvSpPr/>
          <p:nvPr/>
        </p:nvSpPr>
        <p:spPr>
          <a:xfrm>
            <a:off x="2123728" y="1196752"/>
            <a:ext cx="396044" cy="2160240"/>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1" name="2 CuadroTexto"/>
          <p:cNvSpPr txBox="1"/>
          <p:nvPr/>
        </p:nvSpPr>
        <p:spPr>
          <a:xfrm>
            <a:off x="2519772" y="1257977"/>
            <a:ext cx="6192688" cy="2292935"/>
          </a:xfrm>
          <a:prstGeom prst="rect">
            <a:avLst/>
          </a:prstGeom>
          <a:noFill/>
        </p:spPr>
        <p:txBody>
          <a:bodyPr wrap="square" rtlCol="0">
            <a:spAutoFit/>
          </a:bodyPr>
          <a:lstStyle/>
          <a:p>
            <a:pPr algn="just"/>
            <a:r>
              <a:rPr lang="es-ES" sz="1600" dirty="0">
                <a:latin typeface="Arial Narrow" panose="020B0606020202030204" pitchFamily="34" charset="0"/>
              </a:rPr>
              <a:t>Tal como quedo consagrado en el articulo 22 de la ley 1849 de 2017“el administrador del FRISCO tendrá la facultad de policía administrativa para la recuperación física de los bienes que se encuentren bajo su administración”, Es así como </a:t>
            </a:r>
            <a:r>
              <a:rPr lang="es-CO" sz="1600" dirty="0">
                <a:latin typeface="Arial Narrow" panose="020B0606020202030204" pitchFamily="34" charset="0"/>
              </a:rPr>
              <a:t>la Sociedad de Activos Especiales SAE S.A.S., se encuentra en la capacidad de ejercer directamente la Función de Policía Administrativa, y en consecuencia por conducto de sus funcionarios puede ejecutar los actos que se expidan tendientes a recuperar  materialmente los bienes que ingresan al FRISCO y que en la actualidad están ocupados ilegalmente.</a:t>
            </a:r>
          </a:p>
          <a:p>
            <a:pPr algn="just"/>
            <a:endParaRPr lang="es-CO" sz="1500" dirty="0"/>
          </a:p>
        </p:txBody>
      </p:sp>
      <p:sp>
        <p:nvSpPr>
          <p:cNvPr id="13" name="2 Subtítulo"/>
          <p:cNvSpPr txBox="1">
            <a:spLocks/>
          </p:cNvSpPr>
          <p:nvPr/>
        </p:nvSpPr>
        <p:spPr>
          <a:xfrm>
            <a:off x="306185" y="4315743"/>
            <a:ext cx="1385495"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buFont typeface="Arial" pitchFamily="34" charset="0"/>
              <a:buNone/>
              <a:defRPr/>
            </a:pPr>
            <a:r>
              <a:rPr lang="es-ES" sz="2000" b="1" dirty="0">
                <a:solidFill>
                  <a:schemeClr val="accent1">
                    <a:lumMod val="75000"/>
                  </a:schemeClr>
                </a:solidFill>
                <a:latin typeface="Arial Narrow" panose="020B0606020202030204" pitchFamily="34" charset="0"/>
              </a:rPr>
              <a:t>Objetivo</a:t>
            </a:r>
          </a:p>
          <a:p>
            <a:pPr fontAlgn="auto">
              <a:spcBef>
                <a:spcPct val="20000"/>
              </a:spcBef>
              <a:spcAft>
                <a:spcPts val="0"/>
              </a:spcAft>
              <a:buFont typeface="Arial" pitchFamily="34" charset="0"/>
              <a:buNone/>
              <a:defRPr/>
            </a:pPr>
            <a:endParaRPr lang="es-CO" sz="2000" b="1" dirty="0">
              <a:solidFill>
                <a:schemeClr val="accent1">
                  <a:lumMod val="75000"/>
                </a:schemeClr>
              </a:solidFill>
              <a:latin typeface="+mn-lt"/>
            </a:endParaRPr>
          </a:p>
        </p:txBody>
      </p:sp>
      <p:sp>
        <p:nvSpPr>
          <p:cNvPr id="14" name="44 Abrir llave"/>
          <p:cNvSpPr/>
          <p:nvPr/>
        </p:nvSpPr>
        <p:spPr>
          <a:xfrm>
            <a:off x="2134184" y="3911268"/>
            <a:ext cx="288032" cy="1619520"/>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5" name="43 CuadroTexto"/>
          <p:cNvSpPr txBox="1"/>
          <p:nvPr/>
        </p:nvSpPr>
        <p:spPr>
          <a:xfrm>
            <a:off x="2519772" y="4190066"/>
            <a:ext cx="6192688" cy="1323439"/>
          </a:xfrm>
          <a:prstGeom prst="rect">
            <a:avLst/>
          </a:prstGeom>
          <a:noFill/>
        </p:spPr>
        <p:txBody>
          <a:bodyPr wrap="square" rtlCol="0">
            <a:spAutoFit/>
          </a:bodyPr>
          <a:lstStyle/>
          <a:p>
            <a:pPr algn="just"/>
            <a:r>
              <a:rPr lang="es-CO" sz="1600" dirty="0">
                <a:latin typeface="Arial Narrow" panose="020B0606020202030204" pitchFamily="34" charset="0"/>
              </a:rPr>
              <a:t>Contratar </a:t>
            </a:r>
            <a:r>
              <a:rPr lang="es-CO" dirty="0"/>
              <a:t>la </a:t>
            </a:r>
            <a:r>
              <a:rPr lang="es-CO" sz="1600" dirty="0">
                <a:latin typeface="Arial Narrow" panose="020B0606020202030204" pitchFamily="34" charset="0"/>
              </a:rPr>
              <a:t>prestación de servicios de logística integral necesarios para la realización de las  diligencias de desalojo que sean requeridas por parte de nuestras diferentes regionales.</a:t>
            </a:r>
            <a:endParaRPr lang="es-CO" sz="1500" dirty="0">
              <a:latin typeface="Arial Narrow" panose="020B0606020202030204" pitchFamily="34" charset="0"/>
            </a:endParaRPr>
          </a:p>
          <a:p>
            <a:pPr algn="just"/>
            <a:endParaRPr lang="es-CO" sz="1500" dirty="0">
              <a:latin typeface="Arial Narrow" panose="020B0606020202030204" pitchFamily="34" charset="0"/>
            </a:endParaRPr>
          </a:p>
          <a:p>
            <a:pPr algn="just"/>
            <a:r>
              <a:rPr lang="es-CO" sz="1500" dirty="0">
                <a:latin typeface="Arial Narrow" panose="020B0606020202030204" pitchFamily="34" charset="0"/>
              </a:rPr>
              <a:t>  </a:t>
            </a:r>
          </a:p>
        </p:txBody>
      </p:sp>
      <p:pic>
        <p:nvPicPr>
          <p:cNvPr id="12" name="Imagen 11">
            <a:extLst>
              <a:ext uri="{FF2B5EF4-FFF2-40B4-BE49-F238E27FC236}">
                <a16:creationId xmlns:a16="http://schemas.microsoft.com/office/drawing/2014/main" id="{122325CA-5324-4B39-9604-38B42C9FDE4E}"/>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Tree>
    <p:extLst>
      <p:ext uri="{BB962C8B-B14F-4D97-AF65-F5344CB8AC3E}">
        <p14:creationId xmlns:p14="http://schemas.microsoft.com/office/powerpoint/2010/main" val="2374976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just"/>
            <a:r>
              <a:rPr lang="es-ES" sz="1400" dirty="0">
                <a:solidFill>
                  <a:srgbClr val="A9A8A9"/>
                </a:solidFill>
                <a:latin typeface="Lato Regular"/>
                <a:cs typeface="Lato Regular"/>
              </a:rPr>
              <a:t>Vicepresidencia de Muebles e Inmuebles</a:t>
            </a:r>
          </a:p>
        </p:txBody>
      </p:sp>
      <p:sp>
        <p:nvSpPr>
          <p:cNvPr id="5" name="Rectángulo 4"/>
          <p:cNvSpPr/>
          <p:nvPr/>
        </p:nvSpPr>
        <p:spPr>
          <a:xfrm>
            <a:off x="2718171" y="1115033"/>
            <a:ext cx="3501280" cy="461665"/>
          </a:xfrm>
          <a:prstGeom prst="rect">
            <a:avLst/>
          </a:prstGeom>
        </p:spPr>
        <p:txBody>
          <a:bodyPr wrap="none">
            <a:spAutoFit/>
          </a:bodyPr>
          <a:lstStyle/>
          <a:p>
            <a:pPr algn="just"/>
            <a:r>
              <a:rPr lang="es-ES" sz="2400" b="1" dirty="0">
                <a:solidFill>
                  <a:schemeClr val="bg1">
                    <a:lumMod val="50000"/>
                  </a:schemeClr>
                </a:solidFill>
                <a:latin typeface="Arial Narrow" panose="020B0606020202030204" pitchFamily="34" charset="0"/>
              </a:rPr>
              <a:t>Plazo y Presupuesto Oficial</a:t>
            </a:r>
            <a:endParaRPr lang="es-CO" sz="2400" dirty="0">
              <a:latin typeface="Arial Narrow" panose="020B0606020202030204" pitchFamily="34" charset="0"/>
            </a:endParaRPr>
          </a:p>
        </p:txBody>
      </p:sp>
      <p:sp>
        <p:nvSpPr>
          <p:cNvPr id="3" name="Rectángulo 2"/>
          <p:cNvSpPr/>
          <p:nvPr/>
        </p:nvSpPr>
        <p:spPr>
          <a:xfrm>
            <a:off x="640864" y="1882404"/>
            <a:ext cx="679994" cy="369332"/>
          </a:xfrm>
          <a:prstGeom prst="rect">
            <a:avLst/>
          </a:prstGeom>
        </p:spPr>
        <p:txBody>
          <a:bodyPr wrap="none">
            <a:spAutoFit/>
          </a:bodyPr>
          <a:lstStyle/>
          <a:p>
            <a:pPr algn="just" fontAlgn="auto">
              <a:spcBef>
                <a:spcPct val="20000"/>
              </a:spcBef>
              <a:spcAft>
                <a:spcPts val="0"/>
              </a:spcAft>
              <a:buFont typeface="Arial" pitchFamily="34" charset="0"/>
              <a:buNone/>
              <a:defRPr/>
            </a:pPr>
            <a:r>
              <a:rPr lang="es-ES" b="1" dirty="0">
                <a:solidFill>
                  <a:schemeClr val="accent1">
                    <a:lumMod val="75000"/>
                  </a:schemeClr>
                </a:solidFill>
                <a:latin typeface="Arial Narrow" panose="020B0606020202030204" pitchFamily="34" charset="0"/>
              </a:rPr>
              <a:t>Plazo</a:t>
            </a:r>
          </a:p>
        </p:txBody>
      </p:sp>
      <p:sp>
        <p:nvSpPr>
          <p:cNvPr id="12" name="12 Abrir llave"/>
          <p:cNvSpPr/>
          <p:nvPr/>
        </p:nvSpPr>
        <p:spPr>
          <a:xfrm>
            <a:off x="1912120" y="1702218"/>
            <a:ext cx="243644" cy="738591"/>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just"/>
            <a:endParaRPr lang="es-CO" dirty="0"/>
          </a:p>
        </p:txBody>
      </p:sp>
      <p:sp>
        <p:nvSpPr>
          <p:cNvPr id="6" name="Rectángulo 5"/>
          <p:cNvSpPr/>
          <p:nvPr/>
        </p:nvSpPr>
        <p:spPr>
          <a:xfrm>
            <a:off x="2155764" y="1651571"/>
            <a:ext cx="6384140" cy="830997"/>
          </a:xfrm>
          <a:prstGeom prst="rect">
            <a:avLst/>
          </a:prstGeom>
        </p:spPr>
        <p:txBody>
          <a:bodyPr wrap="square">
            <a:spAutoFit/>
          </a:bodyPr>
          <a:lstStyle/>
          <a:p>
            <a:pPr algn="just"/>
            <a:r>
              <a:rPr lang="es-CO" sz="1600" dirty="0">
                <a:latin typeface="Arial Narrow" panose="020B0606020202030204" pitchFamily="34" charset="0"/>
              </a:rPr>
              <a:t>El contrato tendrá una duración de 24 meses contados a partir de la suscripción de acta de inicio, aprobación de las pólizas y/o hasta agotar el presupuesto asignado para tal fin. </a:t>
            </a:r>
          </a:p>
        </p:txBody>
      </p:sp>
      <p:sp>
        <p:nvSpPr>
          <p:cNvPr id="13" name="Rectángulo 12"/>
          <p:cNvSpPr/>
          <p:nvPr/>
        </p:nvSpPr>
        <p:spPr>
          <a:xfrm>
            <a:off x="422538" y="3982106"/>
            <a:ext cx="1385316" cy="701731"/>
          </a:xfrm>
          <a:prstGeom prst="rect">
            <a:avLst/>
          </a:prstGeom>
        </p:spPr>
        <p:txBody>
          <a:bodyPr wrap="none">
            <a:spAutoFit/>
          </a:bodyPr>
          <a:lstStyle/>
          <a:p>
            <a:pPr algn="just" fontAlgn="auto">
              <a:spcBef>
                <a:spcPct val="20000"/>
              </a:spcBef>
              <a:spcAft>
                <a:spcPts val="0"/>
              </a:spcAft>
              <a:buFont typeface="Arial" pitchFamily="34" charset="0"/>
              <a:buNone/>
              <a:defRPr/>
            </a:pPr>
            <a:r>
              <a:rPr lang="es-ES" b="1" dirty="0">
                <a:solidFill>
                  <a:schemeClr val="accent1">
                    <a:lumMod val="75000"/>
                  </a:schemeClr>
                </a:solidFill>
                <a:latin typeface="Arial Narrow" panose="020B0606020202030204" pitchFamily="34" charset="0"/>
              </a:rPr>
              <a:t>Presupuesto </a:t>
            </a:r>
          </a:p>
          <a:p>
            <a:pPr algn="just" fontAlgn="auto">
              <a:spcBef>
                <a:spcPct val="20000"/>
              </a:spcBef>
              <a:spcAft>
                <a:spcPts val="0"/>
              </a:spcAft>
              <a:buFont typeface="Arial" pitchFamily="34" charset="0"/>
              <a:buNone/>
              <a:defRPr/>
            </a:pPr>
            <a:r>
              <a:rPr lang="es-ES" b="1" dirty="0">
                <a:solidFill>
                  <a:schemeClr val="accent1">
                    <a:lumMod val="75000"/>
                  </a:schemeClr>
                </a:solidFill>
                <a:latin typeface="Arial Narrow" panose="020B0606020202030204" pitchFamily="34" charset="0"/>
              </a:rPr>
              <a:t>Oficial</a:t>
            </a:r>
          </a:p>
        </p:txBody>
      </p:sp>
      <p:sp>
        <p:nvSpPr>
          <p:cNvPr id="14" name="12 Abrir llave"/>
          <p:cNvSpPr/>
          <p:nvPr/>
        </p:nvSpPr>
        <p:spPr>
          <a:xfrm>
            <a:off x="1806343" y="2869339"/>
            <a:ext cx="243644" cy="3100865"/>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just"/>
            <a:endParaRPr lang="es-CO" dirty="0"/>
          </a:p>
        </p:txBody>
      </p:sp>
      <p:sp>
        <p:nvSpPr>
          <p:cNvPr id="15" name="Rectángulo 14"/>
          <p:cNvSpPr/>
          <p:nvPr/>
        </p:nvSpPr>
        <p:spPr>
          <a:xfrm>
            <a:off x="2049987" y="2869810"/>
            <a:ext cx="6116715" cy="3385542"/>
          </a:xfrm>
          <a:prstGeom prst="rect">
            <a:avLst/>
          </a:prstGeom>
        </p:spPr>
        <p:txBody>
          <a:bodyPr wrap="square">
            <a:spAutoFit/>
          </a:bodyPr>
          <a:lstStyle/>
          <a:p>
            <a:pPr algn="just"/>
            <a:r>
              <a:rPr lang="es-ES" sz="1400" dirty="0">
                <a:latin typeface="Arial Narrow" panose="020B0606020202030204" pitchFamily="34" charset="0"/>
              </a:rPr>
              <a:t>El presupuesto estimado para el presente proceso de selección es de </a:t>
            </a:r>
            <a:r>
              <a:rPr lang="es-ES" sz="1400" b="1" dirty="0">
                <a:latin typeface="Arial Narrow" panose="020B0606020202030204" pitchFamily="34" charset="0"/>
              </a:rPr>
              <a:t>TRECE MIL MILLONES DE PESOS  ($13.000.000.000.00.) M/CTE</a:t>
            </a:r>
            <a:r>
              <a:rPr lang="es-ES" sz="1400" dirty="0">
                <a:latin typeface="Arial Narrow" panose="020B0606020202030204" pitchFamily="34" charset="0"/>
              </a:rPr>
              <a:t>, IVA incluido y demás impuestos, tasas, contribuciones de carácter nacional y/o distrital legales, costos directos e indirectos, el presente estudio es aplicable para la realización de 1 contrato por cada regional distribuido así:</a:t>
            </a:r>
            <a:endParaRPr lang="es-CO" sz="1400" dirty="0">
              <a:latin typeface="Arial Narrow" panose="020B0606020202030204" pitchFamily="34" charset="0"/>
            </a:endParaRPr>
          </a:p>
          <a:p>
            <a:pPr algn="just"/>
            <a:r>
              <a:rPr lang="es-CO" sz="1400" dirty="0">
                <a:latin typeface="Arial Narrow" panose="020B0606020202030204" pitchFamily="34" charset="0"/>
              </a:rPr>
              <a:t> </a:t>
            </a:r>
          </a:p>
          <a:p>
            <a:pPr algn="just"/>
            <a:r>
              <a:rPr lang="es-ES" sz="1400" b="1" dirty="0">
                <a:latin typeface="Arial Narrow" panose="020B0606020202030204" pitchFamily="34" charset="0"/>
              </a:rPr>
              <a:t>Regional Centro Oriente:</a:t>
            </a:r>
            <a:r>
              <a:rPr lang="es-ES" sz="1400" dirty="0">
                <a:latin typeface="Arial Narrow" panose="020B0606020202030204" pitchFamily="34" charset="0"/>
              </a:rPr>
              <a:t>  TOTAL CONTRATO $ 5’800.000.000 (CINCO MIL OCHOCIENTOS MILLONES) M/CTE</a:t>
            </a:r>
          </a:p>
          <a:p>
            <a:pPr algn="just"/>
            <a:r>
              <a:rPr lang="es-ES" sz="1400" b="1" dirty="0">
                <a:latin typeface="Arial Narrow" panose="020B0606020202030204" pitchFamily="34" charset="0"/>
              </a:rPr>
              <a:t>Regional Suroccidente</a:t>
            </a:r>
            <a:r>
              <a:rPr lang="es-ES" sz="1400" dirty="0">
                <a:latin typeface="Arial Narrow" panose="020B0606020202030204" pitchFamily="34" charset="0"/>
              </a:rPr>
              <a:t>: TOTAL CONTRATO $ 5’000.00.000.000 (CINCO MIL  MILLONES DE PESOS) M/CTE</a:t>
            </a:r>
          </a:p>
          <a:p>
            <a:pPr algn="just"/>
            <a:r>
              <a:rPr lang="es-ES" sz="1400" b="1" dirty="0">
                <a:latin typeface="Arial Narrow" panose="020B0606020202030204" pitchFamily="34" charset="0"/>
              </a:rPr>
              <a:t>Regional Occidente</a:t>
            </a:r>
            <a:r>
              <a:rPr lang="es-ES" sz="1400" dirty="0">
                <a:latin typeface="Arial Narrow" panose="020B0606020202030204" pitchFamily="34" charset="0"/>
              </a:rPr>
              <a:t>: TOTAL CONTRATO $1’000.000.000 (MIL MILLONES DE PESOS) M/CTE</a:t>
            </a:r>
          </a:p>
          <a:p>
            <a:pPr algn="just"/>
            <a:r>
              <a:rPr lang="es-ES" sz="1400" b="1" dirty="0">
                <a:latin typeface="Arial Narrow" panose="020B0606020202030204" pitchFamily="34" charset="0"/>
              </a:rPr>
              <a:t>Regional Norte:</a:t>
            </a:r>
            <a:r>
              <a:rPr lang="es-ES" sz="1400" dirty="0">
                <a:latin typeface="Arial Narrow" panose="020B0606020202030204" pitchFamily="34" charset="0"/>
              </a:rPr>
              <a:t> TOTAL CONTRATO $1’200.000.000 (MIL DOSCIENTOS MILLONES DE PESOS) M/CTE</a:t>
            </a:r>
            <a:endParaRPr lang="es-CO" sz="1400" dirty="0">
              <a:latin typeface="Arial Narrow" panose="020B0606020202030204" pitchFamily="34" charset="0"/>
            </a:endParaRPr>
          </a:p>
          <a:p>
            <a:pPr algn="just"/>
            <a:endParaRPr lang="es-CO" dirty="0">
              <a:latin typeface="Times New Roman" panose="02020603050405020304" pitchFamily="18" charset="0"/>
              <a:ea typeface="Times New Roman" panose="02020603050405020304" pitchFamily="18" charset="0"/>
            </a:endParaRPr>
          </a:p>
        </p:txBody>
      </p:sp>
      <p:pic>
        <p:nvPicPr>
          <p:cNvPr id="16" name="Imagen 15">
            <a:extLst>
              <a:ext uri="{FF2B5EF4-FFF2-40B4-BE49-F238E27FC236}">
                <a16:creationId xmlns:a16="http://schemas.microsoft.com/office/drawing/2014/main" id="{A2BF3C32-8D23-4C71-BBB7-4FDB802CC266}"/>
              </a:ext>
            </a:extLst>
          </p:cNvPr>
          <p:cNvPicPr/>
          <p:nvPr/>
        </p:nvPicPr>
        <p:blipFill>
          <a:blip r:embed="rId3">
            <a:extLst>
              <a:ext uri="{28A0092B-C50C-407E-A947-70E740481C1C}">
                <a14:useLocalDpi xmlns:a14="http://schemas.microsoft.com/office/drawing/2010/main" val="0"/>
              </a:ext>
            </a:extLst>
          </a:blip>
          <a:stretch>
            <a:fillRect/>
          </a:stretch>
        </p:blipFill>
        <p:spPr>
          <a:xfrm>
            <a:off x="4468811" y="0"/>
            <a:ext cx="4675189" cy="1136341"/>
          </a:xfrm>
          <a:prstGeom prst="rect">
            <a:avLst/>
          </a:prstGeom>
        </p:spPr>
      </p:pic>
    </p:spTree>
    <p:extLst>
      <p:ext uri="{BB962C8B-B14F-4D97-AF65-F5344CB8AC3E}">
        <p14:creationId xmlns:p14="http://schemas.microsoft.com/office/powerpoint/2010/main" val="3728253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9" name="2 Subtítulo"/>
          <p:cNvSpPr txBox="1">
            <a:spLocks/>
          </p:cNvSpPr>
          <p:nvPr/>
        </p:nvSpPr>
        <p:spPr>
          <a:xfrm>
            <a:off x="35496" y="2867924"/>
            <a:ext cx="2232248" cy="707886"/>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buFont typeface="Arial" pitchFamily="34" charset="0"/>
              <a:buNone/>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Lugares donde se prestará el servicio</a:t>
            </a:r>
            <a:endParaRPr lang="es-CO" sz="2000" b="1" dirty="0">
              <a:solidFill>
                <a:schemeClr val="accent1">
                  <a:lumMod val="75000"/>
                </a:schemeClr>
              </a:solidFill>
              <a:latin typeface="Arial Narrow" panose="020B0606020202030204" pitchFamily="34" charset="0"/>
            </a:endParaRPr>
          </a:p>
        </p:txBody>
      </p:sp>
      <p:sp>
        <p:nvSpPr>
          <p:cNvPr id="10" name="47 Abrir llave"/>
          <p:cNvSpPr/>
          <p:nvPr/>
        </p:nvSpPr>
        <p:spPr>
          <a:xfrm>
            <a:off x="2267744" y="1052735"/>
            <a:ext cx="360040" cy="4524315"/>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1" name="46 CuadroTexto"/>
          <p:cNvSpPr txBox="1"/>
          <p:nvPr/>
        </p:nvSpPr>
        <p:spPr>
          <a:xfrm>
            <a:off x="2617033" y="1052736"/>
            <a:ext cx="6192688" cy="923330"/>
          </a:xfrm>
          <a:prstGeom prst="rect">
            <a:avLst/>
          </a:prstGeom>
          <a:noFill/>
        </p:spPr>
        <p:txBody>
          <a:bodyPr wrap="square" rtlCol="0">
            <a:spAutoFit/>
          </a:bodyPr>
          <a:lstStyle/>
          <a:p>
            <a:pPr lvl="0"/>
            <a:r>
              <a:rPr lang="es-CO" dirty="0"/>
              <a:t>Por el número significativo de desalojos proyectados, se hace necesario realizar este proceso de contratación por regionales, así:</a:t>
            </a:r>
            <a:endParaRPr lang="es-CO" sz="1600" dirty="0">
              <a:latin typeface="Arial Narrow" panose="020B0606020202030204" pitchFamily="34" charset="0"/>
            </a:endParaRPr>
          </a:p>
        </p:txBody>
      </p:sp>
      <p:sp>
        <p:nvSpPr>
          <p:cNvPr id="5" name="Rectángulo 4"/>
          <p:cNvSpPr/>
          <p:nvPr/>
        </p:nvSpPr>
        <p:spPr>
          <a:xfrm>
            <a:off x="3217341" y="360238"/>
            <a:ext cx="4499950" cy="461665"/>
          </a:xfrm>
          <a:prstGeom prst="rect">
            <a:avLst/>
          </a:prstGeom>
        </p:spPr>
        <p:txBody>
          <a:bodyPr wrap="none">
            <a:spAutoFit/>
          </a:bodyPr>
          <a:lstStyle/>
          <a:p>
            <a:r>
              <a:rPr lang="es-ES" sz="2400" b="1" dirty="0">
                <a:solidFill>
                  <a:schemeClr val="bg1">
                    <a:lumMod val="50000"/>
                  </a:schemeClr>
                </a:solidFill>
                <a:latin typeface="Arial Narrow" panose="020B0606020202030204" pitchFamily="34" charset="0"/>
              </a:rPr>
              <a:t>Sitios donde se prestará el servicio</a:t>
            </a:r>
            <a:endParaRPr lang="es-CO" sz="2400" dirty="0">
              <a:latin typeface="Arial Narrow" panose="020B0606020202030204" pitchFamily="34" charset="0"/>
            </a:endParaRPr>
          </a:p>
        </p:txBody>
      </p:sp>
      <p:graphicFrame>
        <p:nvGraphicFramePr>
          <p:cNvPr id="12" name="Gráfico 11">
            <a:extLst>
              <a:ext uri="{FF2B5EF4-FFF2-40B4-BE49-F238E27FC236}">
                <a16:creationId xmlns:a16="http://schemas.microsoft.com/office/drawing/2014/main" id="{D9A43611-A840-4401-8050-71ECE7A4F004}"/>
              </a:ext>
            </a:extLst>
          </p:cNvPr>
          <p:cNvGraphicFramePr/>
          <p:nvPr>
            <p:extLst/>
          </p:nvPr>
        </p:nvGraphicFramePr>
        <p:xfrm>
          <a:off x="2673027" y="1877546"/>
          <a:ext cx="6306358" cy="3900531"/>
        </p:xfrm>
        <a:graphic>
          <a:graphicData uri="http://schemas.openxmlformats.org/drawingml/2006/chart">
            <c:chart xmlns:c="http://schemas.openxmlformats.org/drawingml/2006/chart" xmlns:r="http://schemas.openxmlformats.org/officeDocument/2006/relationships" r:id="rId3"/>
          </a:graphicData>
        </a:graphic>
      </p:graphicFrame>
      <p:sp>
        <p:nvSpPr>
          <p:cNvPr id="6" name="CuadroTexto 5">
            <a:extLst>
              <a:ext uri="{FF2B5EF4-FFF2-40B4-BE49-F238E27FC236}">
                <a16:creationId xmlns:a16="http://schemas.microsoft.com/office/drawing/2014/main" id="{FB1D9A1B-6981-4C64-95DC-913059D7DB92}"/>
              </a:ext>
            </a:extLst>
          </p:cNvPr>
          <p:cNvSpPr txBox="1"/>
          <p:nvPr/>
        </p:nvSpPr>
        <p:spPr>
          <a:xfrm>
            <a:off x="3426782" y="5807882"/>
            <a:ext cx="4580876" cy="553998"/>
          </a:xfrm>
          <a:prstGeom prst="rect">
            <a:avLst/>
          </a:prstGeom>
          <a:noFill/>
        </p:spPr>
        <p:txBody>
          <a:bodyPr wrap="square" rtlCol="0">
            <a:spAutoFit/>
          </a:bodyPr>
          <a:lstStyle/>
          <a:p>
            <a:pPr algn="ctr"/>
            <a:r>
              <a:rPr lang="es-CO" sz="1500" dirty="0"/>
              <a:t>TOTAL DESALOJOS PROGRAMADOS POR LA REGIONAL CENTRO ORIENTE  PARA 2018 es de 567 </a:t>
            </a:r>
          </a:p>
        </p:txBody>
      </p:sp>
    </p:spTree>
    <p:extLst>
      <p:ext uri="{BB962C8B-B14F-4D97-AF65-F5344CB8AC3E}">
        <p14:creationId xmlns:p14="http://schemas.microsoft.com/office/powerpoint/2010/main" val="42283432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9" name="2 Subtítulo"/>
          <p:cNvSpPr txBox="1">
            <a:spLocks/>
          </p:cNvSpPr>
          <p:nvPr/>
        </p:nvSpPr>
        <p:spPr>
          <a:xfrm>
            <a:off x="35496" y="2867924"/>
            <a:ext cx="2232248" cy="707886"/>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buFont typeface="Arial" pitchFamily="34" charset="0"/>
              <a:buNone/>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Lugares donde se prestará el servicio</a:t>
            </a:r>
            <a:endParaRPr lang="es-CO" sz="2000" b="1" dirty="0">
              <a:solidFill>
                <a:schemeClr val="accent1">
                  <a:lumMod val="75000"/>
                </a:schemeClr>
              </a:solidFill>
              <a:latin typeface="Arial Narrow" panose="020B0606020202030204" pitchFamily="34" charset="0"/>
            </a:endParaRPr>
          </a:p>
        </p:txBody>
      </p:sp>
      <p:sp>
        <p:nvSpPr>
          <p:cNvPr id="10" name="47 Abrir llave"/>
          <p:cNvSpPr/>
          <p:nvPr/>
        </p:nvSpPr>
        <p:spPr>
          <a:xfrm>
            <a:off x="2267744" y="1052735"/>
            <a:ext cx="360040" cy="4524315"/>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6" name="CuadroTexto 5">
            <a:extLst>
              <a:ext uri="{FF2B5EF4-FFF2-40B4-BE49-F238E27FC236}">
                <a16:creationId xmlns:a16="http://schemas.microsoft.com/office/drawing/2014/main" id="{FB1D9A1B-6981-4C64-95DC-913059D7DB92}"/>
              </a:ext>
            </a:extLst>
          </p:cNvPr>
          <p:cNvSpPr txBox="1"/>
          <p:nvPr/>
        </p:nvSpPr>
        <p:spPr>
          <a:xfrm>
            <a:off x="3426781" y="4930718"/>
            <a:ext cx="4580876" cy="646331"/>
          </a:xfrm>
          <a:prstGeom prst="rect">
            <a:avLst/>
          </a:prstGeom>
          <a:noFill/>
        </p:spPr>
        <p:txBody>
          <a:bodyPr wrap="square" rtlCol="0">
            <a:spAutoFit/>
          </a:bodyPr>
          <a:lstStyle/>
          <a:p>
            <a:pPr algn="ctr"/>
            <a:r>
              <a:rPr lang="es-CO" dirty="0"/>
              <a:t>TOTAL DESALOJOS PROGRAMADOS POR LA REGIONAL SUROCCIDENTE ES DE 498</a:t>
            </a:r>
          </a:p>
        </p:txBody>
      </p:sp>
      <p:graphicFrame>
        <p:nvGraphicFramePr>
          <p:cNvPr id="13" name="Gráfico 12">
            <a:extLst>
              <a:ext uri="{FF2B5EF4-FFF2-40B4-BE49-F238E27FC236}">
                <a16:creationId xmlns:a16="http://schemas.microsoft.com/office/drawing/2014/main" id="{D9A43611-A840-4401-8050-71ECE7A4F004}"/>
              </a:ext>
            </a:extLst>
          </p:cNvPr>
          <p:cNvGraphicFramePr/>
          <p:nvPr>
            <p:extLst/>
          </p:nvPr>
        </p:nvGraphicFramePr>
        <p:xfrm>
          <a:off x="2673027" y="1096067"/>
          <a:ext cx="5918897" cy="3609540"/>
        </p:xfrm>
        <a:graphic>
          <a:graphicData uri="http://schemas.openxmlformats.org/drawingml/2006/chart">
            <c:chart xmlns:c="http://schemas.openxmlformats.org/drawingml/2006/chart" xmlns:r="http://schemas.openxmlformats.org/officeDocument/2006/relationships" r:id="rId3"/>
          </a:graphicData>
        </a:graphic>
      </p:graphicFrame>
      <p:pic>
        <p:nvPicPr>
          <p:cNvPr id="11" name="Imagen 10">
            <a:extLst>
              <a:ext uri="{FF2B5EF4-FFF2-40B4-BE49-F238E27FC236}">
                <a16:creationId xmlns:a16="http://schemas.microsoft.com/office/drawing/2014/main" id="{A914060E-03FA-49DB-B52C-CFCEB1AD0721}"/>
              </a:ext>
            </a:extLst>
          </p:cNvPr>
          <p:cNvPicPr/>
          <p:nvPr/>
        </p:nvPicPr>
        <p:blipFill>
          <a:blip r:embed="rId4">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Tree>
    <p:extLst>
      <p:ext uri="{BB962C8B-B14F-4D97-AF65-F5344CB8AC3E}">
        <p14:creationId xmlns:p14="http://schemas.microsoft.com/office/powerpoint/2010/main" val="965837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9" name="2 Subtítulo"/>
          <p:cNvSpPr txBox="1">
            <a:spLocks/>
          </p:cNvSpPr>
          <p:nvPr/>
        </p:nvSpPr>
        <p:spPr>
          <a:xfrm>
            <a:off x="35496" y="2867924"/>
            <a:ext cx="2232248" cy="707886"/>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buFont typeface="Arial" pitchFamily="34" charset="0"/>
              <a:buNone/>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Lugares donde se prestará el servicio</a:t>
            </a:r>
            <a:endParaRPr lang="es-CO" sz="2000" b="1" dirty="0">
              <a:solidFill>
                <a:schemeClr val="accent1">
                  <a:lumMod val="75000"/>
                </a:schemeClr>
              </a:solidFill>
              <a:latin typeface="Arial Narrow" panose="020B0606020202030204" pitchFamily="34" charset="0"/>
            </a:endParaRPr>
          </a:p>
        </p:txBody>
      </p:sp>
      <p:sp>
        <p:nvSpPr>
          <p:cNvPr id="10" name="47 Abrir llave"/>
          <p:cNvSpPr/>
          <p:nvPr/>
        </p:nvSpPr>
        <p:spPr>
          <a:xfrm>
            <a:off x="2267744" y="1052735"/>
            <a:ext cx="360040" cy="4524315"/>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6" name="CuadroTexto 5">
            <a:extLst>
              <a:ext uri="{FF2B5EF4-FFF2-40B4-BE49-F238E27FC236}">
                <a16:creationId xmlns:a16="http://schemas.microsoft.com/office/drawing/2014/main" id="{FB1D9A1B-6981-4C64-95DC-913059D7DB92}"/>
              </a:ext>
            </a:extLst>
          </p:cNvPr>
          <p:cNvSpPr txBox="1"/>
          <p:nvPr/>
        </p:nvSpPr>
        <p:spPr>
          <a:xfrm>
            <a:off x="3426781" y="4930718"/>
            <a:ext cx="4580876" cy="646331"/>
          </a:xfrm>
          <a:prstGeom prst="rect">
            <a:avLst/>
          </a:prstGeom>
          <a:noFill/>
        </p:spPr>
        <p:txBody>
          <a:bodyPr wrap="square" rtlCol="0">
            <a:spAutoFit/>
          </a:bodyPr>
          <a:lstStyle/>
          <a:p>
            <a:pPr algn="ctr"/>
            <a:r>
              <a:rPr lang="es-CO" dirty="0"/>
              <a:t>TOTAL DESALOJOS PROGRAMADOS POR LA REGIONAL OCCIDENTE ES DE 251</a:t>
            </a:r>
          </a:p>
        </p:txBody>
      </p:sp>
      <p:graphicFrame>
        <p:nvGraphicFramePr>
          <p:cNvPr id="13" name="Gráfico 12">
            <a:extLst>
              <a:ext uri="{FF2B5EF4-FFF2-40B4-BE49-F238E27FC236}">
                <a16:creationId xmlns:a16="http://schemas.microsoft.com/office/drawing/2014/main" id="{D9A43611-A840-4401-8050-71ECE7A4F004}"/>
              </a:ext>
            </a:extLst>
          </p:cNvPr>
          <p:cNvGraphicFramePr/>
          <p:nvPr/>
        </p:nvGraphicFramePr>
        <p:xfrm>
          <a:off x="2673027" y="1096067"/>
          <a:ext cx="5918897" cy="36095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áfico 10">
            <a:extLst>
              <a:ext uri="{FF2B5EF4-FFF2-40B4-BE49-F238E27FC236}">
                <a16:creationId xmlns:a16="http://schemas.microsoft.com/office/drawing/2014/main" id="{D9A43611-A840-4401-8050-71ECE7A4F004}"/>
              </a:ext>
            </a:extLst>
          </p:cNvPr>
          <p:cNvGraphicFramePr/>
          <p:nvPr>
            <p:extLst/>
          </p:nvPr>
        </p:nvGraphicFramePr>
        <p:xfrm>
          <a:off x="3644290" y="1230749"/>
          <a:ext cx="3976370" cy="353314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64936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9" name="2 Subtítulo"/>
          <p:cNvSpPr txBox="1">
            <a:spLocks/>
          </p:cNvSpPr>
          <p:nvPr/>
        </p:nvSpPr>
        <p:spPr>
          <a:xfrm>
            <a:off x="35496" y="2867924"/>
            <a:ext cx="2232248" cy="707886"/>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buFont typeface="Arial" pitchFamily="34" charset="0"/>
              <a:buNone/>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Lugares donde se prestará el servicio</a:t>
            </a:r>
            <a:endParaRPr lang="es-CO" sz="2000" b="1" dirty="0">
              <a:solidFill>
                <a:schemeClr val="accent1">
                  <a:lumMod val="75000"/>
                </a:schemeClr>
              </a:solidFill>
              <a:latin typeface="Arial Narrow" panose="020B0606020202030204" pitchFamily="34" charset="0"/>
            </a:endParaRPr>
          </a:p>
        </p:txBody>
      </p:sp>
      <p:sp>
        <p:nvSpPr>
          <p:cNvPr id="10" name="47 Abrir llave"/>
          <p:cNvSpPr/>
          <p:nvPr/>
        </p:nvSpPr>
        <p:spPr>
          <a:xfrm>
            <a:off x="2267744" y="1052735"/>
            <a:ext cx="360040" cy="4524315"/>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6" name="CuadroTexto 5">
            <a:extLst>
              <a:ext uri="{FF2B5EF4-FFF2-40B4-BE49-F238E27FC236}">
                <a16:creationId xmlns:a16="http://schemas.microsoft.com/office/drawing/2014/main" id="{FB1D9A1B-6981-4C64-95DC-913059D7DB92}"/>
              </a:ext>
            </a:extLst>
          </p:cNvPr>
          <p:cNvSpPr txBox="1"/>
          <p:nvPr/>
        </p:nvSpPr>
        <p:spPr>
          <a:xfrm>
            <a:off x="3426781" y="4930718"/>
            <a:ext cx="4580876" cy="646331"/>
          </a:xfrm>
          <a:prstGeom prst="rect">
            <a:avLst/>
          </a:prstGeom>
          <a:noFill/>
        </p:spPr>
        <p:txBody>
          <a:bodyPr wrap="square" rtlCol="0">
            <a:spAutoFit/>
          </a:bodyPr>
          <a:lstStyle/>
          <a:p>
            <a:pPr algn="ctr"/>
            <a:r>
              <a:rPr lang="es-CO" dirty="0"/>
              <a:t>TOTAL DESALOJOS PROGRAMADOS POR LA REGIONAL NORTE ES DE 170</a:t>
            </a:r>
          </a:p>
        </p:txBody>
      </p:sp>
      <p:graphicFrame>
        <p:nvGraphicFramePr>
          <p:cNvPr id="13" name="Gráfico 12">
            <a:extLst>
              <a:ext uri="{FF2B5EF4-FFF2-40B4-BE49-F238E27FC236}">
                <a16:creationId xmlns:a16="http://schemas.microsoft.com/office/drawing/2014/main" id="{D9A43611-A840-4401-8050-71ECE7A4F004}"/>
              </a:ext>
            </a:extLst>
          </p:cNvPr>
          <p:cNvGraphicFramePr/>
          <p:nvPr/>
        </p:nvGraphicFramePr>
        <p:xfrm>
          <a:off x="2673027" y="1096067"/>
          <a:ext cx="5918897" cy="36095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a:extLst>
              <a:ext uri="{FF2B5EF4-FFF2-40B4-BE49-F238E27FC236}">
                <a16:creationId xmlns:a16="http://schemas.microsoft.com/office/drawing/2014/main" id="{D9A43611-A840-4401-8050-71ECE7A4F004}"/>
              </a:ext>
            </a:extLst>
          </p:cNvPr>
          <p:cNvGraphicFramePr/>
          <p:nvPr>
            <p:extLst/>
          </p:nvPr>
        </p:nvGraphicFramePr>
        <p:xfrm>
          <a:off x="3133817" y="1285022"/>
          <a:ext cx="4873840" cy="3645695"/>
        </p:xfrm>
        <a:graphic>
          <a:graphicData uri="http://schemas.openxmlformats.org/drawingml/2006/chart">
            <c:chart xmlns:c="http://schemas.openxmlformats.org/drawingml/2006/chart" xmlns:r="http://schemas.openxmlformats.org/officeDocument/2006/relationships" r:id="rId4"/>
          </a:graphicData>
        </a:graphic>
      </p:graphicFrame>
      <p:pic>
        <p:nvPicPr>
          <p:cNvPr id="11" name="Imagen 10">
            <a:extLst>
              <a:ext uri="{FF2B5EF4-FFF2-40B4-BE49-F238E27FC236}">
                <a16:creationId xmlns:a16="http://schemas.microsoft.com/office/drawing/2014/main" id="{5DFBF0AE-3C83-40C5-90F2-EB05C74E0672}"/>
              </a:ext>
            </a:extLst>
          </p:cNvPr>
          <p:cNvPicPr/>
          <p:nvPr/>
        </p:nvPicPr>
        <p:blipFill>
          <a:blip r:embed="rId5">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Tree>
    <p:extLst>
      <p:ext uri="{BB962C8B-B14F-4D97-AF65-F5344CB8AC3E}">
        <p14:creationId xmlns:p14="http://schemas.microsoft.com/office/powerpoint/2010/main" val="13224063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45" y="174173"/>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5" name="Rectángulo 4"/>
          <p:cNvSpPr/>
          <p:nvPr/>
        </p:nvSpPr>
        <p:spPr>
          <a:xfrm>
            <a:off x="2617868" y="939555"/>
            <a:ext cx="4062331" cy="461665"/>
          </a:xfrm>
          <a:prstGeom prst="rect">
            <a:avLst/>
          </a:prstGeom>
        </p:spPr>
        <p:txBody>
          <a:bodyPr wrap="none">
            <a:spAutoFit/>
          </a:bodyPr>
          <a:lstStyle/>
          <a:p>
            <a:pPr algn="ctr" fontAlgn="auto">
              <a:spcBef>
                <a:spcPct val="20000"/>
              </a:spcBef>
              <a:spcAft>
                <a:spcPts val="0"/>
              </a:spcAft>
              <a:buFont typeface="Arial" pitchFamily="34" charset="0"/>
              <a:buNone/>
              <a:defRPr/>
            </a:pPr>
            <a:r>
              <a:rPr lang="es-CO" sz="2400" b="1" dirty="0">
                <a:solidFill>
                  <a:schemeClr val="bg1">
                    <a:lumMod val="50000"/>
                  </a:schemeClr>
                </a:solidFill>
                <a:latin typeface="Arial Narrow" panose="020B0606020202030204" pitchFamily="34" charset="0"/>
              </a:rPr>
              <a:t>Análisis del Estudio de Mercado</a:t>
            </a:r>
          </a:p>
        </p:txBody>
      </p:sp>
      <p:graphicFrame>
        <p:nvGraphicFramePr>
          <p:cNvPr id="3" name="Tabla 2"/>
          <p:cNvGraphicFramePr>
            <a:graphicFrameLocks noGrp="1"/>
          </p:cNvGraphicFramePr>
          <p:nvPr>
            <p:extLst>
              <p:ext uri="{D42A27DB-BD31-4B8C-83A1-F6EECF244321}">
                <p14:modId xmlns:p14="http://schemas.microsoft.com/office/powerpoint/2010/main" val="3092029474"/>
              </p:ext>
            </p:extLst>
          </p:nvPr>
        </p:nvGraphicFramePr>
        <p:xfrm>
          <a:off x="1807389" y="1482827"/>
          <a:ext cx="5176506" cy="3541104"/>
        </p:xfrm>
        <a:graphic>
          <a:graphicData uri="http://schemas.openxmlformats.org/drawingml/2006/table">
            <a:tbl>
              <a:tblPr/>
              <a:tblGrid>
                <a:gridCol w="3308695">
                  <a:extLst>
                    <a:ext uri="{9D8B030D-6E8A-4147-A177-3AD203B41FA5}">
                      <a16:colId xmlns:a16="http://schemas.microsoft.com/office/drawing/2014/main" val="4237411621"/>
                    </a:ext>
                  </a:extLst>
                </a:gridCol>
                <a:gridCol w="773807">
                  <a:extLst>
                    <a:ext uri="{9D8B030D-6E8A-4147-A177-3AD203B41FA5}">
                      <a16:colId xmlns:a16="http://schemas.microsoft.com/office/drawing/2014/main" val="3324080058"/>
                    </a:ext>
                  </a:extLst>
                </a:gridCol>
                <a:gridCol w="1094004">
                  <a:extLst>
                    <a:ext uri="{9D8B030D-6E8A-4147-A177-3AD203B41FA5}">
                      <a16:colId xmlns:a16="http://schemas.microsoft.com/office/drawing/2014/main" val="2762647471"/>
                    </a:ext>
                  </a:extLst>
                </a:gridCol>
              </a:tblGrid>
              <a:tr h="281600">
                <a:tc gridSpan="3">
                  <a:txBody>
                    <a:bodyPr/>
                    <a:lstStyle/>
                    <a:p>
                      <a:pPr algn="ctr" fontAlgn="ctr"/>
                      <a:r>
                        <a:rPr lang="es-CO" sz="800" b="1" i="0" u="none" strike="noStrike" dirty="0">
                          <a:solidFill>
                            <a:srgbClr val="000000"/>
                          </a:solidFill>
                          <a:effectLst/>
                          <a:latin typeface="Arial Narrow" panose="020B0606020202030204" pitchFamily="34" charset="0"/>
                        </a:rPr>
                        <a:t>ESTUDIO DE MERCADO SERVICIO DE OPERACIÓN LOGISTICA </a:t>
                      </a:r>
                    </a:p>
                  </a:txBody>
                  <a:tcPr marL="6444" marR="6444" marT="64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228838577"/>
                  </a:ext>
                </a:extLst>
              </a:tr>
              <a:tr h="507835">
                <a:tc>
                  <a:txBody>
                    <a:bodyPr/>
                    <a:lstStyle/>
                    <a:p>
                      <a:pPr algn="ctr" fontAlgn="ctr"/>
                      <a:r>
                        <a:rPr lang="es-CO" sz="800" b="1" i="0" u="none" strike="noStrike" dirty="0">
                          <a:solidFill>
                            <a:srgbClr val="000000"/>
                          </a:solidFill>
                          <a:effectLst/>
                          <a:latin typeface="Arial Narrow" panose="020B0606020202030204" pitchFamily="34" charset="0"/>
                        </a:rPr>
                        <a:t>SERVICIOS </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fontAlgn="ctr"/>
                      <a:r>
                        <a:rPr lang="es-CO" sz="800" b="1" i="0" u="none" strike="noStrike" dirty="0">
                          <a:solidFill>
                            <a:srgbClr val="000000"/>
                          </a:solidFill>
                          <a:effectLst/>
                          <a:latin typeface="Arial Narrow" panose="020B0606020202030204" pitchFamily="34" charset="0"/>
                        </a:rPr>
                        <a:t>ZONA URBANA</a:t>
                      </a:r>
                    </a:p>
                    <a:p>
                      <a:pPr algn="ctr" fontAlgn="ctr"/>
                      <a:r>
                        <a:rPr lang="es-CO" sz="800" b="1" i="0" u="none" strike="noStrike" dirty="0">
                          <a:solidFill>
                            <a:srgbClr val="000000"/>
                          </a:solidFill>
                          <a:effectLst/>
                          <a:latin typeface="Arial Narrow" panose="020B0606020202030204" pitchFamily="34" charset="0"/>
                        </a:rPr>
                        <a:t>(VALORES UNITARIOS POR DILIGENCIA)</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fontAlgn="ctr"/>
                      <a:r>
                        <a:rPr lang="es-CO" sz="800" b="1" i="0" u="none" strike="noStrike" dirty="0">
                          <a:solidFill>
                            <a:srgbClr val="000000"/>
                          </a:solidFill>
                          <a:effectLst/>
                          <a:latin typeface="Arial Narrow" panose="020B0606020202030204" pitchFamily="34" charset="0"/>
                        </a:rPr>
                        <a:t>ZONA RURAL</a:t>
                      </a:r>
                    </a:p>
                    <a:p>
                      <a:pPr algn="ctr" fontAlgn="ctr"/>
                      <a:r>
                        <a:rPr lang="es-CO" sz="800" b="1" i="0" u="none" strike="noStrike" dirty="0">
                          <a:solidFill>
                            <a:srgbClr val="000000"/>
                          </a:solidFill>
                          <a:effectLst/>
                          <a:latin typeface="Arial Narrow" panose="020B0606020202030204" pitchFamily="34" charset="0"/>
                        </a:rPr>
                        <a:t>(VALORES UNITARIOS POR DILIGENCIA)</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972177161"/>
                  </a:ext>
                </a:extLst>
              </a:tr>
              <a:tr h="478861">
                <a:tc>
                  <a:txBody>
                    <a:bodyPr/>
                    <a:lstStyle/>
                    <a:p>
                      <a:pPr algn="l" fontAlgn="ctr"/>
                      <a:r>
                        <a:rPr lang="es-CO" sz="800" b="0" i="0" u="none" strike="noStrike" dirty="0">
                          <a:solidFill>
                            <a:srgbClr val="000000"/>
                          </a:solidFill>
                          <a:effectLst/>
                          <a:latin typeface="Arial Narrow" panose="020B0606020202030204" pitchFamily="34" charset="0"/>
                        </a:rPr>
                        <a:t>CAMION PARA TRANSPORTE DE MUEBLES C/U X VIAJE, </a:t>
                      </a:r>
                      <a:r>
                        <a:rPr lang="fr-FR" sz="800" b="0" i="0" u="none" strike="noStrike" dirty="0">
                          <a:solidFill>
                            <a:srgbClr val="000000"/>
                          </a:solidFill>
                          <a:effectLst/>
                          <a:latin typeface="Arial Narrow" panose="020B0606020202030204" pitchFamily="34" charset="0"/>
                        </a:rPr>
                        <a:t>CAMION TURBO NPR de 10 TON</a:t>
                      </a:r>
                      <a:endParaRPr lang="es-CO" sz="800" b="0" i="0" u="none" strike="noStrike" dirty="0">
                        <a:solidFill>
                          <a:srgbClr val="000000"/>
                        </a:solidFill>
                        <a:effectLst/>
                        <a:latin typeface="Arial Narrow" panose="020B0606020202030204" pitchFamily="34" charset="0"/>
                      </a:endParaRP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Arial Narrow" panose="020B0606020202030204" pitchFamily="34" charset="0"/>
                        </a:rPr>
                        <a:t>$503.333.00</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Arial Narrow" panose="020B0606020202030204" pitchFamily="34" charset="0"/>
                        </a:rPr>
                        <a:t>$ 606.666.00</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9708999"/>
                  </a:ext>
                </a:extLst>
              </a:tr>
              <a:tr h="521746">
                <a:tc>
                  <a:txBody>
                    <a:bodyPr/>
                    <a:lstStyle/>
                    <a:p>
                      <a:r>
                        <a:rPr lang="es-CO" sz="800" b="0" i="0" u="none" strike="noStrike" kern="1200" dirty="0">
                          <a:solidFill>
                            <a:srgbClr val="000000"/>
                          </a:solidFill>
                          <a:effectLst/>
                          <a:latin typeface="Arial Narrow" panose="020B0606020202030204" pitchFamily="34" charset="0"/>
                          <a:ea typeface="+mn-ea"/>
                          <a:cs typeface="+mn-cs"/>
                        </a:rPr>
                        <a:t>CAMIONES PARA ANIMALES C/U X VIAJE,  CAMION TURBO 12 TON</a:t>
                      </a:r>
                    </a:p>
                    <a:p>
                      <a:endParaRPr lang="es-CO" sz="800" b="0" i="0" u="none" strike="noStrike" kern="1200" dirty="0">
                        <a:solidFill>
                          <a:srgbClr val="000000"/>
                        </a:solidFill>
                        <a:effectLst/>
                        <a:latin typeface="Arial Narrow" panose="020B0606020202030204" pitchFamily="34" charset="0"/>
                        <a:ea typeface="+mn-ea"/>
                        <a:cs typeface="+mn-cs"/>
                      </a:endParaRP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Arial Narrow" panose="020B0606020202030204" pitchFamily="34" charset="0"/>
                        </a:rPr>
                        <a:t>$523.333.00</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Arial Narrow" panose="020B0606020202030204" pitchFamily="34" charset="0"/>
                        </a:rPr>
                        <a:t>$673.333.00</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8062163"/>
                  </a:ext>
                </a:extLst>
              </a:tr>
              <a:tr h="378801">
                <a:tc>
                  <a:txBody>
                    <a:bodyPr/>
                    <a:lstStyle/>
                    <a:p>
                      <a:pPr algn="l" fontAlgn="ctr"/>
                      <a:r>
                        <a:rPr lang="es-CO" sz="800" b="0" i="0" u="none" strike="noStrike" dirty="0">
                          <a:solidFill>
                            <a:srgbClr val="000000"/>
                          </a:solidFill>
                          <a:effectLst/>
                          <a:latin typeface="Arial Narrow" panose="020B0606020202030204" pitchFamily="34" charset="0"/>
                        </a:rPr>
                        <a:t>AUXILIARES DE CARGA C/U X DIA</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Arial Narrow" panose="020B0606020202030204" pitchFamily="34" charset="0"/>
                        </a:rPr>
                        <a:t>$83.766.00</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Arial Narrow" panose="020B0606020202030204" pitchFamily="34" charset="0"/>
                        </a:rPr>
                        <a:t> $ 83.766.00   </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549884"/>
                  </a:ext>
                </a:extLst>
              </a:tr>
              <a:tr h="521746">
                <a:tc>
                  <a:txBody>
                    <a:bodyPr/>
                    <a:lstStyle/>
                    <a:p>
                      <a:r>
                        <a:rPr lang="es-CO" sz="800" b="0" i="0" u="none" strike="noStrike" kern="1200" dirty="0">
                          <a:solidFill>
                            <a:srgbClr val="000000"/>
                          </a:solidFill>
                          <a:effectLst/>
                          <a:latin typeface="Arial Narrow" panose="020B0606020202030204" pitchFamily="34" charset="0"/>
                          <a:ea typeface="+mn-ea"/>
                          <a:cs typeface="+mn-cs"/>
                        </a:rPr>
                        <a:t>Servicio de cerrajería, apertura de chapas y elaboración de </a:t>
                      </a:r>
                    </a:p>
                    <a:p>
                      <a:r>
                        <a:rPr lang="es-CO" sz="800" b="0" i="0" u="none" strike="noStrike" kern="1200" dirty="0">
                          <a:solidFill>
                            <a:srgbClr val="000000"/>
                          </a:solidFill>
                          <a:effectLst/>
                          <a:latin typeface="Arial Narrow" panose="020B0606020202030204" pitchFamily="34" charset="0"/>
                          <a:ea typeface="+mn-ea"/>
                          <a:cs typeface="+mn-cs"/>
                        </a:rPr>
                        <a:t>llave para acceso a recintos cerrados, cambio de guardas, </a:t>
                      </a:r>
                    </a:p>
                    <a:p>
                      <a:r>
                        <a:rPr lang="es-CO" sz="800" b="0" i="0" u="none" strike="noStrike" kern="1200" dirty="0">
                          <a:solidFill>
                            <a:srgbClr val="000000"/>
                          </a:solidFill>
                          <a:effectLst/>
                          <a:latin typeface="Arial Narrow" panose="020B0606020202030204" pitchFamily="34" charset="0"/>
                          <a:ea typeface="+mn-ea"/>
                          <a:cs typeface="+mn-cs"/>
                        </a:rPr>
                        <a:t>entre otros.</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Arial Narrow" panose="020B0606020202030204" pitchFamily="34" charset="0"/>
                        </a:rPr>
                        <a:t>$73.500.00</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endParaRPr lang="es-CO" sz="800" b="0" i="0" u="none" strike="noStrike" dirty="0">
                        <a:solidFill>
                          <a:srgbClr val="000000"/>
                        </a:solidFill>
                        <a:effectLst/>
                        <a:latin typeface="Arial Narrow" panose="020B0606020202030204" pitchFamily="34" charset="0"/>
                      </a:endParaRPr>
                    </a:p>
                    <a:p>
                      <a:pPr marL="0" marR="0" lvl="0" indent="0" algn="ctr" defTabSz="457200" rtl="0" eaLnBrk="1" fontAlgn="ctr" latinLnBrk="0" hangingPunct="1">
                        <a:lnSpc>
                          <a:spcPct val="100000"/>
                        </a:lnSpc>
                        <a:spcBef>
                          <a:spcPts val="0"/>
                        </a:spcBef>
                        <a:spcAft>
                          <a:spcPts val="0"/>
                        </a:spcAft>
                        <a:buClrTx/>
                        <a:buSzTx/>
                        <a:buFontTx/>
                        <a:buNone/>
                        <a:tabLst/>
                        <a:defRPr/>
                      </a:pPr>
                      <a:r>
                        <a:rPr lang="es-CO" sz="800" b="0" i="0" u="none" strike="noStrike" dirty="0">
                          <a:solidFill>
                            <a:srgbClr val="000000"/>
                          </a:solidFill>
                          <a:effectLst/>
                          <a:latin typeface="Arial Narrow" panose="020B0606020202030204" pitchFamily="34" charset="0"/>
                        </a:rPr>
                        <a:t> $73.500.00</a:t>
                      </a:r>
                    </a:p>
                    <a:p>
                      <a:pPr algn="ctr" fontAlgn="ctr"/>
                      <a:endParaRPr lang="es-CO" sz="800" b="0" i="0" u="none" strike="noStrike" dirty="0">
                        <a:solidFill>
                          <a:srgbClr val="000000"/>
                        </a:solidFill>
                        <a:effectLst/>
                        <a:latin typeface="Arial Narrow" panose="020B0606020202030204" pitchFamily="34" charset="0"/>
                      </a:endParaRP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8996995"/>
                  </a:ext>
                </a:extLst>
              </a:tr>
              <a:tr h="343065">
                <a:tc>
                  <a:txBody>
                    <a:bodyPr/>
                    <a:lstStyle/>
                    <a:p>
                      <a:pPr algn="l" fontAlgn="ctr"/>
                      <a:r>
                        <a:rPr lang="es-CO" sz="800" b="0" i="0" u="none" strike="noStrike" dirty="0">
                          <a:solidFill>
                            <a:srgbClr val="000000"/>
                          </a:solidFill>
                          <a:effectLst/>
                          <a:latin typeface="Arial Narrow" panose="020B0606020202030204" pitchFamily="34" charset="0"/>
                        </a:rPr>
                        <a:t>Soldadura y sellamiento de puertas y/o ventana X Unidad de Acceso</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Arial Narrow" panose="020B0606020202030204" pitchFamily="34" charset="0"/>
                        </a:rPr>
                        <a:t>$81.765.00</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Arial Narrow" panose="020B0606020202030204" pitchFamily="34" charset="0"/>
                        </a:rPr>
                        <a:t> $81.765.00 </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726251"/>
                  </a:ext>
                </a:extLst>
              </a:tr>
              <a:tr h="507450">
                <a:tc>
                  <a:txBody>
                    <a:bodyPr/>
                    <a:lstStyle/>
                    <a:p>
                      <a:pPr algn="l" fontAlgn="ctr"/>
                      <a:r>
                        <a:rPr lang="es-CO" sz="800" b="0" i="0" u="none" strike="noStrike" dirty="0">
                          <a:solidFill>
                            <a:srgbClr val="000000"/>
                          </a:solidFill>
                          <a:effectLst/>
                          <a:latin typeface="Arial Narrow" panose="020B0606020202030204" pitchFamily="34" charset="0"/>
                        </a:rPr>
                        <a:t>  EMBALAJE INCLUYE MATERIAL X UNIDAD</a:t>
                      </a:r>
                    </a:p>
                  </a:txBody>
                  <a:tcPr marL="6444" marR="6444" marT="64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800" b="0" i="0" u="none" strike="noStrike" dirty="0">
                          <a:solidFill>
                            <a:srgbClr val="000000"/>
                          </a:solidFill>
                          <a:effectLst/>
                          <a:latin typeface="Arial Narrow" panose="020B0606020202030204" pitchFamily="34" charset="0"/>
                        </a:rPr>
                        <a:t>$14.178.00</a:t>
                      </a: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endParaRPr lang="es-CO" sz="800" b="0" i="0" u="none" strike="noStrike" dirty="0">
                        <a:solidFill>
                          <a:srgbClr val="000000"/>
                        </a:solidFill>
                        <a:effectLst/>
                        <a:latin typeface="Arial Narrow" panose="020B0606020202030204" pitchFamily="34" charset="0"/>
                      </a:endParaRPr>
                    </a:p>
                    <a:p>
                      <a:pPr marL="0" marR="0" lvl="0" indent="0" algn="ctr" defTabSz="457200" rtl="0" eaLnBrk="1" fontAlgn="ctr" latinLnBrk="0" hangingPunct="1">
                        <a:lnSpc>
                          <a:spcPct val="100000"/>
                        </a:lnSpc>
                        <a:spcBef>
                          <a:spcPts val="0"/>
                        </a:spcBef>
                        <a:spcAft>
                          <a:spcPts val="0"/>
                        </a:spcAft>
                        <a:buClrTx/>
                        <a:buSzTx/>
                        <a:buFontTx/>
                        <a:buNone/>
                        <a:tabLst/>
                        <a:defRPr/>
                      </a:pPr>
                      <a:r>
                        <a:rPr lang="es-CO" sz="800" b="0" i="0" u="none" strike="noStrike" dirty="0">
                          <a:solidFill>
                            <a:srgbClr val="000000"/>
                          </a:solidFill>
                          <a:effectLst/>
                          <a:latin typeface="Arial Narrow" panose="020B0606020202030204" pitchFamily="34" charset="0"/>
                        </a:rPr>
                        <a:t>$14.178.00</a:t>
                      </a:r>
                    </a:p>
                    <a:p>
                      <a:pPr algn="ctr" fontAlgn="ctr"/>
                      <a:endParaRPr lang="es-CO" sz="800" b="0" i="0" u="none" strike="noStrike" dirty="0">
                        <a:solidFill>
                          <a:srgbClr val="000000"/>
                        </a:solidFill>
                        <a:effectLst/>
                        <a:latin typeface="Arial Narrow" panose="020B0606020202030204" pitchFamily="34" charset="0"/>
                      </a:endParaRPr>
                    </a:p>
                  </a:txBody>
                  <a:tcPr marL="6444" marR="6444" marT="6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305607"/>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3580626149"/>
              </p:ext>
            </p:extLst>
          </p:nvPr>
        </p:nvGraphicFramePr>
        <p:xfrm>
          <a:off x="1804666" y="5023931"/>
          <a:ext cx="5179229" cy="1150507"/>
        </p:xfrm>
        <a:graphic>
          <a:graphicData uri="http://schemas.openxmlformats.org/drawingml/2006/table">
            <a:tbl>
              <a:tblPr/>
              <a:tblGrid>
                <a:gridCol w="3308199">
                  <a:extLst>
                    <a:ext uri="{9D8B030D-6E8A-4147-A177-3AD203B41FA5}">
                      <a16:colId xmlns:a16="http://schemas.microsoft.com/office/drawing/2014/main" val="20000"/>
                    </a:ext>
                  </a:extLst>
                </a:gridCol>
                <a:gridCol w="772817">
                  <a:extLst>
                    <a:ext uri="{9D8B030D-6E8A-4147-A177-3AD203B41FA5}">
                      <a16:colId xmlns:a16="http://schemas.microsoft.com/office/drawing/2014/main" val="20001"/>
                    </a:ext>
                  </a:extLst>
                </a:gridCol>
                <a:gridCol w="1098213">
                  <a:extLst>
                    <a:ext uri="{9D8B030D-6E8A-4147-A177-3AD203B41FA5}">
                      <a16:colId xmlns:a16="http://schemas.microsoft.com/office/drawing/2014/main" val="20002"/>
                    </a:ext>
                  </a:extLst>
                </a:gridCol>
              </a:tblGrid>
              <a:tr h="464085">
                <a:tc>
                  <a:txBody>
                    <a:bodyPr/>
                    <a:lstStyle/>
                    <a:p>
                      <a:pPr>
                        <a:lnSpc>
                          <a:spcPct val="107000"/>
                        </a:lnSpc>
                        <a:spcAft>
                          <a:spcPts val="800"/>
                        </a:spcAft>
                      </a:pPr>
                      <a:r>
                        <a:rPr lang="es-CO" sz="800" b="0" i="0" u="none" strike="noStrike" kern="1200" dirty="0">
                          <a:solidFill>
                            <a:srgbClr val="000000"/>
                          </a:solidFill>
                          <a:effectLst/>
                          <a:latin typeface="Arial Narrow" panose="020B0606020202030204" pitchFamily="34" charset="0"/>
                          <a:ea typeface="+mn-ea"/>
                          <a:cs typeface="+mn-cs"/>
                        </a:rPr>
                        <a:t> DESAYUNO</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800" b="0" i="0" u="none" strike="noStrike" kern="1200" dirty="0">
                          <a:solidFill>
                            <a:srgbClr val="000000"/>
                          </a:solidFill>
                          <a:effectLst/>
                          <a:latin typeface="Arial Narrow" panose="020B0606020202030204" pitchFamily="34" charset="0"/>
                          <a:ea typeface="+mn-ea"/>
                          <a:cs typeface="+mn-cs"/>
                        </a:rPr>
                        <a:t>      $10.272.00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800" b="0" i="0" u="none" strike="noStrike" kern="1200" dirty="0">
                          <a:solidFill>
                            <a:srgbClr val="000000"/>
                          </a:solidFill>
                          <a:effectLst/>
                          <a:latin typeface="Arial Narrow" panose="020B0606020202030204" pitchFamily="34" charset="0"/>
                          <a:ea typeface="+mn-ea"/>
                          <a:cs typeface="+mn-cs"/>
                        </a:rPr>
                        <a:t>            $14.235.00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86422">
                <a:tc>
                  <a:txBody>
                    <a:bodyPr/>
                    <a:lstStyle/>
                    <a:p>
                      <a:pPr>
                        <a:lnSpc>
                          <a:spcPct val="107000"/>
                        </a:lnSpc>
                        <a:spcAft>
                          <a:spcPts val="800"/>
                        </a:spcAft>
                      </a:pPr>
                      <a:r>
                        <a:rPr lang="es-CO" sz="800" b="0" i="0" u="none" strike="noStrike" kern="1200" dirty="0">
                          <a:solidFill>
                            <a:srgbClr val="000000"/>
                          </a:solidFill>
                          <a:effectLst/>
                          <a:latin typeface="Arial Narrow" panose="020B0606020202030204" pitchFamily="34" charset="0"/>
                          <a:ea typeface="+mn-ea"/>
                          <a:cs typeface="+mn-cs"/>
                        </a:rPr>
                        <a:t> ALMUERZO</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800" b="0" i="0" u="none" strike="noStrike" kern="1200" dirty="0">
                          <a:solidFill>
                            <a:srgbClr val="000000"/>
                          </a:solidFill>
                          <a:effectLst/>
                          <a:latin typeface="Arial Narrow" panose="020B0606020202030204" pitchFamily="34" charset="0"/>
                          <a:ea typeface="+mn-ea"/>
                          <a:cs typeface="+mn-cs"/>
                        </a:rPr>
                        <a:t>      $ 14.532.00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800" b="0" i="0" u="none" strike="noStrike" kern="1200" dirty="0">
                          <a:solidFill>
                            <a:srgbClr val="000000"/>
                          </a:solidFill>
                          <a:effectLst/>
                          <a:latin typeface="Arial Narrow" panose="020B0606020202030204" pitchFamily="34" charset="0"/>
                          <a:ea typeface="+mn-ea"/>
                          <a:cs typeface="+mn-cs"/>
                        </a:rPr>
                        <a:t>         $  16.615.00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10" name="Imagen 9">
            <a:extLst>
              <a:ext uri="{FF2B5EF4-FFF2-40B4-BE49-F238E27FC236}">
                <a16:creationId xmlns:a16="http://schemas.microsoft.com/office/drawing/2014/main" id="{1A182AAF-CCE2-4AC2-A0C2-D56526D8FD13}"/>
              </a:ext>
            </a:extLst>
          </p:cNvPr>
          <p:cNvPicPr/>
          <p:nvPr/>
        </p:nvPicPr>
        <p:blipFill>
          <a:blip r:embed="rId3">
            <a:extLst>
              <a:ext uri="{28A0092B-C50C-407E-A947-70E740481C1C}">
                <a14:useLocalDpi xmlns:a14="http://schemas.microsoft.com/office/drawing/2010/main" val="0"/>
              </a:ext>
            </a:extLst>
          </a:blip>
          <a:stretch>
            <a:fillRect/>
          </a:stretch>
        </p:blipFill>
        <p:spPr>
          <a:xfrm>
            <a:off x="4863548" y="5879"/>
            <a:ext cx="4223619" cy="1015283"/>
          </a:xfrm>
          <a:prstGeom prst="rect">
            <a:avLst/>
          </a:prstGeom>
        </p:spPr>
      </p:pic>
    </p:spTree>
    <p:extLst>
      <p:ext uri="{BB962C8B-B14F-4D97-AF65-F5344CB8AC3E}">
        <p14:creationId xmlns:p14="http://schemas.microsoft.com/office/powerpoint/2010/main" val="23343163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45" y="174173"/>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5" name="Rectángulo 4"/>
          <p:cNvSpPr/>
          <p:nvPr/>
        </p:nvSpPr>
        <p:spPr>
          <a:xfrm>
            <a:off x="2984289" y="516133"/>
            <a:ext cx="4062331" cy="461665"/>
          </a:xfrm>
          <a:prstGeom prst="rect">
            <a:avLst/>
          </a:prstGeom>
        </p:spPr>
        <p:txBody>
          <a:bodyPr wrap="none">
            <a:spAutoFit/>
          </a:bodyPr>
          <a:lstStyle/>
          <a:p>
            <a:pPr algn="ctr" fontAlgn="auto">
              <a:spcBef>
                <a:spcPct val="20000"/>
              </a:spcBef>
              <a:spcAft>
                <a:spcPts val="0"/>
              </a:spcAft>
              <a:buFont typeface="Arial" pitchFamily="34" charset="0"/>
              <a:buNone/>
              <a:defRPr/>
            </a:pPr>
            <a:r>
              <a:rPr lang="es-CO" sz="2400" b="1" dirty="0">
                <a:solidFill>
                  <a:schemeClr val="bg1">
                    <a:lumMod val="50000"/>
                  </a:schemeClr>
                </a:solidFill>
                <a:latin typeface="Arial Narrow" panose="020B0606020202030204" pitchFamily="34" charset="0"/>
              </a:rPr>
              <a:t>Análisis del Estudio de Mercado</a:t>
            </a:r>
          </a:p>
        </p:txBody>
      </p:sp>
      <p:graphicFrame>
        <p:nvGraphicFramePr>
          <p:cNvPr id="7" name="Tabla 6">
            <a:extLst>
              <a:ext uri="{FF2B5EF4-FFF2-40B4-BE49-F238E27FC236}">
                <a16:creationId xmlns:a16="http://schemas.microsoft.com/office/drawing/2014/main" id="{BF694375-4154-4B36-AC10-D69425018547}"/>
              </a:ext>
            </a:extLst>
          </p:cNvPr>
          <p:cNvGraphicFramePr>
            <a:graphicFrameLocks noGrp="1"/>
          </p:cNvGraphicFramePr>
          <p:nvPr>
            <p:extLst/>
          </p:nvPr>
        </p:nvGraphicFramePr>
        <p:xfrm>
          <a:off x="621437" y="1789226"/>
          <a:ext cx="7378086" cy="3826276"/>
        </p:xfrm>
        <a:graphic>
          <a:graphicData uri="http://schemas.openxmlformats.org/drawingml/2006/table">
            <a:tbl>
              <a:tblPr>
                <a:tableStyleId>{5C22544A-7EE6-4342-B048-85BDC9FD1C3A}</a:tableStyleId>
              </a:tblPr>
              <a:tblGrid>
                <a:gridCol w="1336968">
                  <a:extLst>
                    <a:ext uri="{9D8B030D-6E8A-4147-A177-3AD203B41FA5}">
                      <a16:colId xmlns:a16="http://schemas.microsoft.com/office/drawing/2014/main" val="283085663"/>
                    </a:ext>
                  </a:extLst>
                </a:gridCol>
                <a:gridCol w="613585">
                  <a:extLst>
                    <a:ext uri="{9D8B030D-6E8A-4147-A177-3AD203B41FA5}">
                      <a16:colId xmlns:a16="http://schemas.microsoft.com/office/drawing/2014/main" val="390461611"/>
                    </a:ext>
                  </a:extLst>
                </a:gridCol>
                <a:gridCol w="613585">
                  <a:extLst>
                    <a:ext uri="{9D8B030D-6E8A-4147-A177-3AD203B41FA5}">
                      <a16:colId xmlns:a16="http://schemas.microsoft.com/office/drawing/2014/main" val="2770638239"/>
                    </a:ext>
                  </a:extLst>
                </a:gridCol>
                <a:gridCol w="613585">
                  <a:extLst>
                    <a:ext uri="{9D8B030D-6E8A-4147-A177-3AD203B41FA5}">
                      <a16:colId xmlns:a16="http://schemas.microsoft.com/office/drawing/2014/main" val="1926337572"/>
                    </a:ext>
                  </a:extLst>
                </a:gridCol>
                <a:gridCol w="613585">
                  <a:extLst>
                    <a:ext uri="{9D8B030D-6E8A-4147-A177-3AD203B41FA5}">
                      <a16:colId xmlns:a16="http://schemas.microsoft.com/office/drawing/2014/main" val="2801044725"/>
                    </a:ext>
                  </a:extLst>
                </a:gridCol>
                <a:gridCol w="613585">
                  <a:extLst>
                    <a:ext uri="{9D8B030D-6E8A-4147-A177-3AD203B41FA5}">
                      <a16:colId xmlns:a16="http://schemas.microsoft.com/office/drawing/2014/main" val="267558070"/>
                    </a:ext>
                  </a:extLst>
                </a:gridCol>
                <a:gridCol w="613585">
                  <a:extLst>
                    <a:ext uri="{9D8B030D-6E8A-4147-A177-3AD203B41FA5}">
                      <a16:colId xmlns:a16="http://schemas.microsoft.com/office/drawing/2014/main" val="1454331864"/>
                    </a:ext>
                  </a:extLst>
                </a:gridCol>
                <a:gridCol w="533926">
                  <a:extLst>
                    <a:ext uri="{9D8B030D-6E8A-4147-A177-3AD203B41FA5}">
                      <a16:colId xmlns:a16="http://schemas.microsoft.com/office/drawing/2014/main" val="3542030196"/>
                    </a:ext>
                  </a:extLst>
                </a:gridCol>
                <a:gridCol w="568373">
                  <a:extLst>
                    <a:ext uri="{9D8B030D-6E8A-4147-A177-3AD203B41FA5}">
                      <a16:colId xmlns:a16="http://schemas.microsoft.com/office/drawing/2014/main" val="2522741895"/>
                    </a:ext>
                  </a:extLst>
                </a:gridCol>
                <a:gridCol w="568373">
                  <a:extLst>
                    <a:ext uri="{9D8B030D-6E8A-4147-A177-3AD203B41FA5}">
                      <a16:colId xmlns:a16="http://schemas.microsoft.com/office/drawing/2014/main" val="1585475235"/>
                    </a:ext>
                  </a:extLst>
                </a:gridCol>
                <a:gridCol w="688936">
                  <a:extLst>
                    <a:ext uri="{9D8B030D-6E8A-4147-A177-3AD203B41FA5}">
                      <a16:colId xmlns:a16="http://schemas.microsoft.com/office/drawing/2014/main" val="57195198"/>
                    </a:ext>
                  </a:extLst>
                </a:gridCol>
              </a:tblGrid>
              <a:tr h="587670">
                <a:tc>
                  <a:txBody>
                    <a:bodyPr/>
                    <a:lstStyle/>
                    <a:p>
                      <a:pPr algn="l" fontAlgn="b"/>
                      <a:endParaRPr lang="es-CO" sz="800" b="0" i="0" u="none" strike="noStrike" dirty="0">
                        <a:solidFill>
                          <a:srgbClr val="000000"/>
                        </a:solidFill>
                        <a:effectLst/>
                        <a:latin typeface="Calibri" panose="020F0502020204030204" pitchFamily="34" charset="0"/>
                      </a:endParaRPr>
                    </a:p>
                  </a:txBody>
                  <a:tcPr marL="6601" marR="6601" marT="6601" marB="0" anchor="b"/>
                </a:tc>
                <a:tc>
                  <a:txBody>
                    <a:bodyPr/>
                    <a:lstStyle/>
                    <a:p>
                      <a:pPr algn="l" fontAlgn="ctr"/>
                      <a:r>
                        <a:rPr lang="es-CO" sz="600" u="none" strike="noStrike">
                          <a:effectLst/>
                        </a:rPr>
                        <a:t>CAMION PARA TRANSPORTE DE MUEBLES C/U</a:t>
                      </a:r>
                      <a:endParaRPr lang="es-CO" sz="6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ctr"/>
                      <a:r>
                        <a:rPr lang="es-CO" sz="600" u="none" strike="noStrike">
                          <a:effectLst/>
                        </a:rPr>
                        <a:t>COTEROSX4</a:t>
                      </a:r>
                      <a:endParaRPr lang="es-CO" sz="6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ctr"/>
                      <a:r>
                        <a:rPr lang="es-CO" sz="600" u="none" strike="noStrike">
                          <a:effectLst/>
                        </a:rPr>
                        <a:t>CERRAJERO+MATERIALES </a:t>
                      </a:r>
                      <a:endParaRPr lang="es-CO" sz="6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ctr"/>
                      <a:r>
                        <a:rPr lang="es-CO" sz="600" u="none" strike="noStrike">
                          <a:effectLst/>
                        </a:rPr>
                        <a:t>VAQUERO x 3</a:t>
                      </a:r>
                      <a:endParaRPr lang="es-CO" sz="6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ctr"/>
                      <a:r>
                        <a:rPr lang="es-CO" sz="600" u="none" strike="noStrike" dirty="0">
                          <a:effectLst/>
                        </a:rPr>
                        <a:t>CAMIONES PARA ANIMALES C/U</a:t>
                      </a:r>
                      <a:endParaRPr lang="es-CO" sz="600" b="1" i="0" u="none" strike="noStrike" dirty="0">
                        <a:solidFill>
                          <a:srgbClr val="000000"/>
                        </a:solidFill>
                        <a:effectLst/>
                        <a:latin typeface="Arial Narrow" panose="020B0606020202030204" pitchFamily="34" charset="0"/>
                      </a:endParaRPr>
                    </a:p>
                  </a:txBody>
                  <a:tcPr marL="6601" marR="6601" marT="6601" marB="0" anchor="ctr"/>
                </a:tc>
                <a:tc>
                  <a:txBody>
                    <a:bodyPr/>
                    <a:lstStyle/>
                    <a:p>
                      <a:pPr algn="l" fontAlgn="ctr"/>
                      <a:r>
                        <a:rPr lang="es-CO" sz="600" u="none" strike="noStrike" dirty="0">
                          <a:effectLst/>
                        </a:rPr>
                        <a:t>VOLQUETA</a:t>
                      </a:r>
                      <a:endParaRPr lang="es-CO" sz="600" b="1" i="0" u="none" strike="noStrike" dirty="0">
                        <a:solidFill>
                          <a:srgbClr val="000000"/>
                        </a:solidFill>
                        <a:effectLst/>
                        <a:latin typeface="Arial Narrow" panose="020B0606020202030204" pitchFamily="34" charset="0"/>
                      </a:endParaRPr>
                    </a:p>
                  </a:txBody>
                  <a:tcPr marL="6601" marR="6601" marT="6601" marB="0" anchor="ctr"/>
                </a:tc>
                <a:tc>
                  <a:txBody>
                    <a:bodyPr/>
                    <a:lstStyle/>
                    <a:p>
                      <a:pPr algn="l" fontAlgn="ctr"/>
                      <a:r>
                        <a:rPr lang="es-CO" sz="600" u="none" strike="noStrike">
                          <a:effectLst/>
                        </a:rPr>
                        <a:t>DESAYUNO FUNCIONARIO x10</a:t>
                      </a:r>
                      <a:endParaRPr lang="es-CO" sz="6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ctr"/>
                      <a:r>
                        <a:rPr lang="es-CO" sz="600" u="none" strike="noStrike">
                          <a:effectLst/>
                        </a:rPr>
                        <a:t>ALMUERZO FUNCIONARIO  x10</a:t>
                      </a:r>
                      <a:endParaRPr lang="es-CO" sz="6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ctr"/>
                      <a:r>
                        <a:rPr lang="es-CO" sz="600" u="none" strike="noStrike">
                          <a:effectLst/>
                        </a:rPr>
                        <a:t>HIDRATACIÓNX10</a:t>
                      </a:r>
                      <a:endParaRPr lang="es-CO" sz="6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ctr"/>
                      <a:r>
                        <a:rPr lang="es-CO" sz="600" u="none" strike="noStrike">
                          <a:effectLst/>
                        </a:rPr>
                        <a:t>     TOTAL</a:t>
                      </a:r>
                      <a:endParaRPr lang="es-CO" sz="600" b="1" i="0" u="none" strike="noStrike">
                        <a:solidFill>
                          <a:srgbClr val="000000"/>
                        </a:solidFill>
                        <a:effectLst/>
                        <a:latin typeface="Arial Narrow" panose="020B0606020202030204" pitchFamily="34" charset="0"/>
                      </a:endParaRPr>
                    </a:p>
                  </a:txBody>
                  <a:tcPr marL="6601" marR="6601" marT="6601" marB="0" anchor="ctr"/>
                </a:tc>
                <a:extLst>
                  <a:ext uri="{0D108BD9-81ED-4DB2-BD59-A6C34878D82A}">
                    <a16:rowId xmlns:a16="http://schemas.microsoft.com/office/drawing/2014/main" val="1917724776"/>
                  </a:ext>
                </a:extLst>
              </a:tr>
              <a:tr h="428754">
                <a:tc>
                  <a:txBody>
                    <a:bodyPr/>
                    <a:lstStyle/>
                    <a:p>
                      <a:pPr algn="ctr" fontAlgn="ctr"/>
                      <a:r>
                        <a:rPr lang="es-CO" sz="700" u="none" strike="noStrike">
                          <a:effectLst/>
                        </a:rPr>
                        <a:t>OFICINAS Y CONSULTORIOS</a:t>
                      </a:r>
                      <a:endParaRPr lang="es-CO" sz="7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b"/>
                      <a:r>
                        <a:rPr lang="es-CO" sz="800" u="none" strike="noStrike">
                          <a:effectLst/>
                        </a:rPr>
                        <a:t> $          400,000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240,000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250,000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80,000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1,130,000 </a:t>
                      </a:r>
                      <a:endParaRPr lang="es-CO" sz="800" b="0" i="0" u="none" strike="noStrike">
                        <a:solidFill>
                          <a:srgbClr val="000000"/>
                        </a:solidFill>
                        <a:effectLst/>
                        <a:latin typeface="Calibri" panose="020F0502020204030204" pitchFamily="34" charset="0"/>
                      </a:endParaRPr>
                    </a:p>
                  </a:txBody>
                  <a:tcPr marL="6601" marR="6601" marT="6601" marB="0" anchor="b"/>
                </a:tc>
                <a:extLst>
                  <a:ext uri="{0D108BD9-81ED-4DB2-BD59-A6C34878D82A}">
                    <a16:rowId xmlns:a16="http://schemas.microsoft.com/office/drawing/2014/main" val="622495854"/>
                  </a:ext>
                </a:extLst>
              </a:tr>
              <a:tr h="428754">
                <a:tc>
                  <a:txBody>
                    <a:bodyPr/>
                    <a:lstStyle/>
                    <a:p>
                      <a:pPr algn="ctr" fontAlgn="ctr"/>
                      <a:r>
                        <a:rPr lang="es-CO" sz="700" u="none" strike="noStrike">
                          <a:effectLst/>
                        </a:rPr>
                        <a:t>LOTES [lotes, casas lotes y lotes en construcción] </a:t>
                      </a:r>
                      <a:endParaRPr lang="es-CO" sz="7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b"/>
                      <a:r>
                        <a:rPr lang="es-CO" sz="800" u="none" strike="noStrike">
                          <a:effectLst/>
                        </a:rPr>
                        <a:t> $          400,000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240,000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250,000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300,000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80,000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2,430,000 </a:t>
                      </a:r>
                      <a:endParaRPr lang="es-CO" sz="800" b="0" i="0" u="none" strike="noStrike">
                        <a:solidFill>
                          <a:srgbClr val="000000"/>
                        </a:solidFill>
                        <a:effectLst/>
                        <a:latin typeface="Calibri" panose="020F0502020204030204" pitchFamily="34" charset="0"/>
                      </a:endParaRPr>
                    </a:p>
                  </a:txBody>
                  <a:tcPr marL="6601" marR="6601" marT="6601" marB="0" anchor="b"/>
                </a:tc>
                <a:extLst>
                  <a:ext uri="{0D108BD9-81ED-4DB2-BD59-A6C34878D82A}">
                    <a16:rowId xmlns:a16="http://schemas.microsoft.com/office/drawing/2014/main" val="3650749301"/>
                  </a:ext>
                </a:extLst>
              </a:tr>
              <a:tr h="428754">
                <a:tc>
                  <a:txBody>
                    <a:bodyPr/>
                    <a:lstStyle/>
                    <a:p>
                      <a:pPr algn="ctr" fontAlgn="ctr"/>
                      <a:r>
                        <a:rPr lang="es-CO" sz="700" u="none" strike="noStrike">
                          <a:effectLst/>
                        </a:rPr>
                        <a:t>LOCAL</a:t>
                      </a:r>
                      <a:endParaRPr lang="es-CO" sz="7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b"/>
                      <a:r>
                        <a:rPr lang="es-CO" sz="800" u="none" strike="noStrike">
                          <a:effectLst/>
                        </a:rPr>
                        <a:t> $          400,000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240,000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250,000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80,000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1,130,000 </a:t>
                      </a:r>
                      <a:endParaRPr lang="es-CO" sz="800" b="0" i="0" u="none" strike="noStrike">
                        <a:solidFill>
                          <a:srgbClr val="000000"/>
                        </a:solidFill>
                        <a:effectLst/>
                        <a:latin typeface="Calibri" panose="020F0502020204030204" pitchFamily="34" charset="0"/>
                      </a:endParaRPr>
                    </a:p>
                  </a:txBody>
                  <a:tcPr marL="6601" marR="6601" marT="6601" marB="0" anchor="b"/>
                </a:tc>
                <a:extLst>
                  <a:ext uri="{0D108BD9-81ED-4DB2-BD59-A6C34878D82A}">
                    <a16:rowId xmlns:a16="http://schemas.microsoft.com/office/drawing/2014/main" val="3723821256"/>
                  </a:ext>
                </a:extLst>
              </a:tr>
              <a:tr h="428754">
                <a:tc>
                  <a:txBody>
                    <a:bodyPr/>
                    <a:lstStyle/>
                    <a:p>
                      <a:pPr algn="ctr" fontAlgn="ctr"/>
                      <a:r>
                        <a:rPr lang="es-CO" sz="700" u="none" strike="noStrike">
                          <a:effectLst/>
                        </a:rPr>
                        <a:t>CASAS</a:t>
                      </a:r>
                      <a:endParaRPr lang="es-CO" sz="7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b"/>
                      <a:r>
                        <a:rPr lang="es-CO" sz="800" u="none" strike="noStrike">
                          <a:effectLst/>
                        </a:rPr>
                        <a:t> $          400,000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240,000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250,000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80,000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1,130,000 </a:t>
                      </a:r>
                      <a:endParaRPr lang="es-CO" sz="800" b="0" i="0" u="none" strike="noStrike">
                        <a:solidFill>
                          <a:srgbClr val="000000"/>
                        </a:solidFill>
                        <a:effectLst/>
                        <a:latin typeface="Calibri" panose="020F0502020204030204" pitchFamily="34" charset="0"/>
                      </a:endParaRPr>
                    </a:p>
                  </a:txBody>
                  <a:tcPr marL="6601" marR="6601" marT="6601" marB="0" anchor="b"/>
                </a:tc>
                <a:extLst>
                  <a:ext uri="{0D108BD9-81ED-4DB2-BD59-A6C34878D82A}">
                    <a16:rowId xmlns:a16="http://schemas.microsoft.com/office/drawing/2014/main" val="3378987107"/>
                  </a:ext>
                </a:extLst>
              </a:tr>
              <a:tr h="428754">
                <a:tc>
                  <a:txBody>
                    <a:bodyPr/>
                    <a:lstStyle/>
                    <a:p>
                      <a:pPr algn="ctr" fontAlgn="ctr"/>
                      <a:r>
                        <a:rPr lang="es-CO" sz="700" u="none" strike="noStrike">
                          <a:effectLst/>
                        </a:rPr>
                        <a:t>APARTAMENTOS</a:t>
                      </a:r>
                      <a:endParaRPr lang="es-CO" sz="7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b"/>
                      <a:r>
                        <a:rPr lang="es-CO" sz="800" u="none" strike="noStrike">
                          <a:effectLst/>
                        </a:rPr>
                        <a:t> $          400,000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240,000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250,000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80,000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1,130,000 </a:t>
                      </a:r>
                      <a:endParaRPr lang="es-CO" sz="800" b="0" i="0" u="none" strike="noStrike">
                        <a:solidFill>
                          <a:srgbClr val="000000"/>
                        </a:solidFill>
                        <a:effectLst/>
                        <a:latin typeface="Calibri" panose="020F0502020204030204" pitchFamily="34" charset="0"/>
                      </a:endParaRPr>
                    </a:p>
                  </a:txBody>
                  <a:tcPr marL="6601" marR="6601" marT="6601" marB="0" anchor="b"/>
                </a:tc>
                <a:extLst>
                  <a:ext uri="{0D108BD9-81ED-4DB2-BD59-A6C34878D82A}">
                    <a16:rowId xmlns:a16="http://schemas.microsoft.com/office/drawing/2014/main" val="1439869554"/>
                  </a:ext>
                </a:extLst>
              </a:tr>
              <a:tr h="428754">
                <a:tc>
                  <a:txBody>
                    <a:bodyPr/>
                    <a:lstStyle/>
                    <a:p>
                      <a:pPr algn="ctr" fontAlgn="ctr"/>
                      <a:r>
                        <a:rPr lang="es-CO" sz="700" u="none" strike="noStrike">
                          <a:effectLst/>
                        </a:rPr>
                        <a:t>BODEGAS Y DEPOSITOS</a:t>
                      </a:r>
                      <a:endParaRPr lang="es-CO" sz="7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b"/>
                      <a:r>
                        <a:rPr lang="es-CO" sz="800" u="none" strike="noStrike">
                          <a:effectLst/>
                        </a:rPr>
                        <a:t> $          400,000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240,000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250,000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x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80,000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1,130,000 </a:t>
                      </a:r>
                      <a:endParaRPr lang="es-CO" sz="800" b="0" i="0" u="none" strike="noStrike">
                        <a:solidFill>
                          <a:srgbClr val="000000"/>
                        </a:solidFill>
                        <a:effectLst/>
                        <a:latin typeface="Calibri" panose="020F0502020204030204" pitchFamily="34" charset="0"/>
                      </a:endParaRPr>
                    </a:p>
                  </a:txBody>
                  <a:tcPr marL="6601" marR="6601" marT="6601" marB="0" anchor="b"/>
                </a:tc>
                <a:extLst>
                  <a:ext uri="{0D108BD9-81ED-4DB2-BD59-A6C34878D82A}">
                    <a16:rowId xmlns:a16="http://schemas.microsoft.com/office/drawing/2014/main" val="4280260093"/>
                  </a:ext>
                </a:extLst>
              </a:tr>
              <a:tr h="237328">
                <a:tc>
                  <a:txBody>
                    <a:bodyPr/>
                    <a:lstStyle/>
                    <a:p>
                      <a:pPr algn="ctr" fontAlgn="ctr"/>
                      <a:r>
                        <a:rPr lang="es-CO" sz="700" u="none" strike="noStrike">
                          <a:effectLst/>
                        </a:rPr>
                        <a:t>PARQUEADEROS</a:t>
                      </a:r>
                      <a:endParaRPr lang="es-CO" sz="7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b"/>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endParaRPr lang="es-CO" sz="800" b="0" i="0" u="none" strike="noStrike">
                        <a:solidFill>
                          <a:srgbClr val="000000"/>
                        </a:solidFill>
                        <a:effectLst/>
                        <a:latin typeface="Calibri" panose="020F0502020204030204" pitchFamily="34" charset="0"/>
                      </a:endParaRPr>
                    </a:p>
                  </a:txBody>
                  <a:tcPr marL="6601" marR="6601" marT="6601" marB="0" anchor="b"/>
                </a:tc>
                <a:extLst>
                  <a:ext uri="{0D108BD9-81ED-4DB2-BD59-A6C34878D82A}">
                    <a16:rowId xmlns:a16="http://schemas.microsoft.com/office/drawing/2014/main" val="13696603"/>
                  </a:ext>
                </a:extLst>
              </a:tr>
              <a:tr h="428754">
                <a:tc>
                  <a:txBody>
                    <a:bodyPr/>
                    <a:lstStyle/>
                    <a:p>
                      <a:pPr algn="ctr" fontAlgn="ctr"/>
                      <a:r>
                        <a:rPr lang="es-CO" sz="700" u="none" strike="noStrike">
                          <a:effectLst/>
                        </a:rPr>
                        <a:t>FINCAS</a:t>
                      </a:r>
                      <a:endParaRPr lang="es-CO" sz="700" b="1" i="0" u="none" strike="noStrike">
                        <a:solidFill>
                          <a:srgbClr val="000000"/>
                        </a:solidFill>
                        <a:effectLst/>
                        <a:latin typeface="Arial Narrow" panose="020B0606020202030204" pitchFamily="34" charset="0"/>
                      </a:endParaRPr>
                    </a:p>
                  </a:txBody>
                  <a:tcPr marL="6601" marR="6601" marT="6601" marB="0" anchor="ctr"/>
                </a:tc>
                <a:tc>
                  <a:txBody>
                    <a:bodyPr/>
                    <a:lstStyle/>
                    <a:p>
                      <a:pPr algn="l" fontAlgn="b"/>
                      <a:r>
                        <a:rPr lang="es-CO" sz="800" u="none" strike="noStrike" dirty="0">
                          <a:effectLst/>
                        </a:rPr>
                        <a:t> $          480,000 </a:t>
                      </a:r>
                      <a:endParaRPr lang="es-CO" sz="800" b="0" i="0" u="none" strike="noStrike" dirty="0">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240,000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250,000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360,000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dirty="0">
                          <a:effectLst/>
                        </a:rPr>
                        <a:t> $          580,000 </a:t>
                      </a:r>
                      <a:endParaRPr lang="es-CO" sz="800" b="0" i="0" u="none" strike="noStrike" dirty="0">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300,000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80,000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130,000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a:effectLst/>
                        </a:rPr>
                        <a:t> $          30,000 </a:t>
                      </a:r>
                      <a:endParaRPr lang="es-CO" sz="800" b="0" i="0" u="none" strike="noStrike">
                        <a:solidFill>
                          <a:srgbClr val="000000"/>
                        </a:solidFill>
                        <a:effectLst/>
                        <a:latin typeface="Calibri" panose="020F0502020204030204" pitchFamily="34" charset="0"/>
                      </a:endParaRPr>
                    </a:p>
                  </a:txBody>
                  <a:tcPr marL="6601" marR="6601" marT="6601" marB="0" anchor="b"/>
                </a:tc>
                <a:tc>
                  <a:txBody>
                    <a:bodyPr/>
                    <a:lstStyle/>
                    <a:p>
                      <a:pPr algn="l" fontAlgn="b"/>
                      <a:r>
                        <a:rPr lang="es-CO" sz="800" u="none" strike="noStrike" dirty="0">
                          <a:effectLst/>
                        </a:rPr>
                        <a:t> $          3,450,000 </a:t>
                      </a:r>
                      <a:endParaRPr lang="es-CO" sz="800" b="0" i="0" u="none" strike="noStrike" dirty="0">
                        <a:solidFill>
                          <a:srgbClr val="000000"/>
                        </a:solidFill>
                        <a:effectLst/>
                        <a:latin typeface="Calibri" panose="020F0502020204030204" pitchFamily="34" charset="0"/>
                      </a:endParaRPr>
                    </a:p>
                  </a:txBody>
                  <a:tcPr marL="6601" marR="6601" marT="6601" marB="0" anchor="b"/>
                </a:tc>
                <a:extLst>
                  <a:ext uri="{0D108BD9-81ED-4DB2-BD59-A6C34878D82A}">
                    <a16:rowId xmlns:a16="http://schemas.microsoft.com/office/drawing/2014/main" val="334830515"/>
                  </a:ext>
                </a:extLst>
              </a:tr>
            </a:tbl>
          </a:graphicData>
        </a:graphic>
      </p:graphicFrame>
      <p:sp>
        <p:nvSpPr>
          <p:cNvPr id="9" name="CuadroTexto 8">
            <a:extLst>
              <a:ext uri="{FF2B5EF4-FFF2-40B4-BE49-F238E27FC236}">
                <a16:creationId xmlns:a16="http://schemas.microsoft.com/office/drawing/2014/main" id="{76D3C274-1C5A-47D9-A49A-0F8E10FFEF8A}"/>
              </a:ext>
            </a:extLst>
          </p:cNvPr>
          <p:cNvSpPr txBox="1"/>
          <p:nvPr/>
        </p:nvSpPr>
        <p:spPr>
          <a:xfrm>
            <a:off x="1526959" y="1223882"/>
            <a:ext cx="6027938" cy="646331"/>
          </a:xfrm>
          <a:prstGeom prst="rect">
            <a:avLst/>
          </a:prstGeom>
          <a:noFill/>
        </p:spPr>
        <p:txBody>
          <a:bodyPr wrap="square" rtlCol="0">
            <a:spAutoFit/>
          </a:bodyPr>
          <a:lstStyle/>
          <a:p>
            <a:pPr algn="ctr"/>
            <a:r>
              <a:rPr lang="es-CO" dirty="0"/>
              <a:t>ESTIMATIVO DEL VALOR DE CADA DILIGENCIA DEPENDIENDO DEL TIPO DE INMUEBLE</a:t>
            </a:r>
          </a:p>
        </p:txBody>
      </p:sp>
      <p:sp>
        <p:nvSpPr>
          <p:cNvPr id="10" name="CuadroTexto 9">
            <a:extLst>
              <a:ext uri="{FF2B5EF4-FFF2-40B4-BE49-F238E27FC236}">
                <a16:creationId xmlns:a16="http://schemas.microsoft.com/office/drawing/2014/main" id="{3F426BE8-8CAF-4E35-B762-4491B280F2FA}"/>
              </a:ext>
            </a:extLst>
          </p:cNvPr>
          <p:cNvSpPr txBox="1"/>
          <p:nvPr/>
        </p:nvSpPr>
        <p:spPr>
          <a:xfrm>
            <a:off x="368423" y="5615502"/>
            <a:ext cx="8407154" cy="1338828"/>
          </a:xfrm>
          <a:prstGeom prst="rect">
            <a:avLst/>
          </a:prstGeom>
          <a:noFill/>
        </p:spPr>
        <p:txBody>
          <a:bodyPr wrap="square" rtlCol="0">
            <a:spAutoFit/>
          </a:bodyPr>
          <a:lstStyle/>
          <a:p>
            <a:pPr marL="342900" indent="-342900">
              <a:buFont typeface="Wingdings" panose="05000000000000000000" pitchFamily="2" charset="2"/>
              <a:buChar char="v"/>
            </a:pPr>
            <a:r>
              <a:rPr lang="es-CO" sz="1500" dirty="0"/>
              <a:t>Se tomo como base la cotización con menor valor presentada</a:t>
            </a:r>
          </a:p>
          <a:p>
            <a:pPr marL="342900" indent="-342900">
              <a:buFont typeface="Wingdings" panose="05000000000000000000" pitchFamily="2" charset="2"/>
              <a:buChar char="v"/>
            </a:pPr>
            <a:r>
              <a:rPr lang="es-CO" sz="1500" dirty="0"/>
              <a:t>Los valores pueden variar teniendo en cuenta que cada diligencia es diferente y en la mayoría de los casos requerirán servicios complementarios y/o mas servicios para asegurar el éxito del desalojo.    </a:t>
            </a:r>
          </a:p>
          <a:p>
            <a:pPr marL="342900" indent="-342900">
              <a:buFont typeface="Wingdings" panose="05000000000000000000" pitchFamily="2" charset="2"/>
              <a:buChar char="v"/>
            </a:pPr>
            <a:endParaRPr lang="es-CO" dirty="0"/>
          </a:p>
          <a:p>
            <a:pPr marL="285750" indent="-285750">
              <a:buFont typeface="Arial" panose="020B0604020202020204" pitchFamily="34" charset="0"/>
              <a:buChar char="•"/>
            </a:pPr>
            <a:endParaRPr lang="es-CO" dirty="0"/>
          </a:p>
        </p:txBody>
      </p:sp>
    </p:spTree>
    <p:extLst>
      <p:ext uri="{BB962C8B-B14F-4D97-AF65-F5344CB8AC3E}">
        <p14:creationId xmlns:p14="http://schemas.microsoft.com/office/powerpoint/2010/main" val="30380882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45" y="174173"/>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5" name="Rectángulo 4"/>
          <p:cNvSpPr/>
          <p:nvPr/>
        </p:nvSpPr>
        <p:spPr>
          <a:xfrm>
            <a:off x="2984289" y="516133"/>
            <a:ext cx="4062331" cy="461665"/>
          </a:xfrm>
          <a:prstGeom prst="rect">
            <a:avLst/>
          </a:prstGeom>
        </p:spPr>
        <p:txBody>
          <a:bodyPr wrap="none">
            <a:spAutoFit/>
          </a:bodyPr>
          <a:lstStyle/>
          <a:p>
            <a:pPr algn="ctr" fontAlgn="auto">
              <a:spcBef>
                <a:spcPct val="20000"/>
              </a:spcBef>
              <a:spcAft>
                <a:spcPts val="0"/>
              </a:spcAft>
              <a:buFont typeface="Arial" pitchFamily="34" charset="0"/>
              <a:buNone/>
              <a:defRPr/>
            </a:pPr>
            <a:r>
              <a:rPr lang="es-CO" sz="2400" b="1" dirty="0">
                <a:solidFill>
                  <a:schemeClr val="bg1">
                    <a:lumMod val="50000"/>
                  </a:schemeClr>
                </a:solidFill>
                <a:latin typeface="Arial Narrow" panose="020B0606020202030204" pitchFamily="34" charset="0"/>
              </a:rPr>
              <a:t>Análisis del Estudio de Mercado</a:t>
            </a:r>
          </a:p>
        </p:txBody>
      </p:sp>
      <p:sp>
        <p:nvSpPr>
          <p:cNvPr id="3" name="Rectángulo 2">
            <a:extLst>
              <a:ext uri="{FF2B5EF4-FFF2-40B4-BE49-F238E27FC236}">
                <a16:creationId xmlns:a16="http://schemas.microsoft.com/office/drawing/2014/main" id="{57286653-B522-41A0-BD6A-A97A704A064F}"/>
              </a:ext>
            </a:extLst>
          </p:cNvPr>
          <p:cNvSpPr/>
          <p:nvPr/>
        </p:nvSpPr>
        <p:spPr>
          <a:xfrm>
            <a:off x="834501" y="1312304"/>
            <a:ext cx="7474998" cy="5262979"/>
          </a:xfrm>
          <a:prstGeom prst="rect">
            <a:avLst/>
          </a:prstGeom>
        </p:spPr>
        <p:txBody>
          <a:bodyPr wrap="square">
            <a:spAutoFit/>
          </a:bodyPr>
          <a:lstStyle/>
          <a:p>
            <a:pPr algn="ctr">
              <a:spcAft>
                <a:spcPts val="0"/>
              </a:spcAft>
            </a:pPr>
            <a:r>
              <a:rPr lang="es-ES" b="1" i="1" dirty="0">
                <a:latin typeface="Arial Narrow" panose="020B0606020202030204" pitchFamily="34" charset="0"/>
                <a:ea typeface="Times New Roman" panose="02020603050405020304" pitchFamily="18" charset="0"/>
                <a:cs typeface="Arial" panose="020B0604020202020204" pitchFamily="34" charset="0"/>
              </a:rPr>
              <a:t>SERVICIOS LOGISTICOS COMPLEMENTARIOS Y ADQUISICIÒN DE OTROS </a:t>
            </a:r>
          </a:p>
          <a:p>
            <a:pPr algn="ctr">
              <a:spcAft>
                <a:spcPts val="0"/>
              </a:spcAft>
            </a:pPr>
            <a:r>
              <a:rPr lang="es-ES" b="1" i="1" dirty="0">
                <a:latin typeface="Arial Narrow" panose="020B0606020202030204" pitchFamily="34" charset="0"/>
                <a:ea typeface="Times New Roman" panose="02020603050405020304" pitchFamily="18" charset="0"/>
                <a:cs typeface="Arial" panose="020B0604020202020204" pitchFamily="34" charset="0"/>
              </a:rPr>
              <a:t>BIENES NECESARIOS PARA LA DILIGENCIA.</a:t>
            </a:r>
          </a:p>
          <a:p>
            <a:pPr algn="ctr">
              <a:spcAft>
                <a:spcPts val="0"/>
              </a:spcAft>
            </a:pPr>
            <a:endParaRPr lang="es-CO" sz="2000" dirty="0">
              <a:latin typeface="Times New Roman" panose="02020603050405020304" pitchFamily="18" charset="0"/>
              <a:ea typeface="Times New Roman" panose="02020603050405020304" pitchFamily="18" charset="0"/>
            </a:endParaRPr>
          </a:p>
          <a:p>
            <a:pPr algn="just"/>
            <a:r>
              <a:rPr lang="es-ES" dirty="0">
                <a:latin typeface="Arial Narrow" panose="020B0606020202030204" pitchFamily="34" charset="0"/>
                <a:ea typeface="Times New Roman" panose="02020603050405020304" pitchFamily="18" charset="0"/>
                <a:cs typeface="Arial" panose="020B0604020202020204" pitchFamily="34" charset="0"/>
              </a:rPr>
              <a:t>Se consideran servicios logísticos complementarios, todos los servicios especializados que requiera la entidad de forma eventual durante la ejecución del contrato para la recepción, operación, conservación, almacenamiento, transporte y disposición de bienes, </a:t>
            </a:r>
            <a:r>
              <a:rPr lang="es-ES" dirty="0">
                <a:latin typeface="Arial Narrow" panose="020B0606020202030204" pitchFamily="34" charset="0"/>
                <a:ea typeface="MS Mincho" panose="02020609040205080304" pitchFamily="49" charset="-128"/>
                <a:cs typeface="Tahoma" panose="020B0604030504040204" pitchFamily="34" charset="0"/>
              </a:rPr>
              <a:t>de acuerdo con las especiales características de los muebles que se puedan encontrar dentro de los  inmuebles a desalojar o de las condiciones de la operación logística necesarias para llevar a cabo el desalojo, las cuales </a:t>
            </a:r>
            <a:r>
              <a:rPr lang="es-ES" dirty="0">
                <a:latin typeface="Arial Narrow" panose="020B0606020202030204" pitchFamily="34" charset="0"/>
                <a:ea typeface="Times New Roman" panose="02020603050405020304" pitchFamily="18" charset="0"/>
                <a:cs typeface="Tahoma" panose="020B0604030504040204" pitchFamily="34" charset="0"/>
              </a:rPr>
              <a:t>se podrán detallar solo al momento de recibir la información puntual sobre cada uno de los bienes y los requerimientos técnicos para su </a:t>
            </a:r>
            <a:r>
              <a:rPr lang="es-ES" dirty="0">
                <a:latin typeface="Arial Narrow" panose="020B0606020202030204" pitchFamily="34" charset="0"/>
                <a:cs typeface="Tahoma" panose="020B0604030504040204" pitchFamily="34" charset="0"/>
              </a:rPr>
              <a:t>recuperación,  tales como: </a:t>
            </a:r>
            <a:r>
              <a:rPr lang="es-CO" dirty="0">
                <a:latin typeface="Arial Narrow" panose="020B0606020202030204" pitchFamily="34" charset="0"/>
                <a:cs typeface="Tahoma" panose="020B0604030504040204" pitchFamily="34" charset="0"/>
              </a:rPr>
              <a:t>grúas, Cama bajas, planchones, </a:t>
            </a:r>
            <a:r>
              <a:rPr lang="es-CO" dirty="0" err="1">
                <a:latin typeface="Arial Narrow" panose="020B0606020202030204" pitchFamily="34" charset="0"/>
                <a:cs typeface="Tahoma" panose="020B0604030504040204" pitchFamily="34" charset="0"/>
              </a:rPr>
              <a:t>bulldocer</a:t>
            </a:r>
            <a:r>
              <a:rPr lang="es-CO" dirty="0">
                <a:latin typeface="Arial Narrow" panose="020B0606020202030204" pitchFamily="34" charset="0"/>
                <a:cs typeface="Tahoma" panose="020B0604030504040204" pitchFamily="34" charset="0"/>
              </a:rPr>
              <a:t>, montacargas, tractores, carpas, baños portátiles etc. Sin dejar de lado la mano de obra calificada y no calificada veterinarios, albañiles, vaqueros con caballo, incluso vigilancia y conserjería</a:t>
            </a:r>
            <a:r>
              <a:rPr lang="es-ES" dirty="0">
                <a:latin typeface="Arial Narrow" panose="020B0606020202030204" pitchFamily="34" charset="0"/>
                <a:cs typeface="Tahoma" panose="020B0604030504040204" pitchFamily="34" charset="0"/>
              </a:rPr>
              <a:t>.</a:t>
            </a:r>
          </a:p>
          <a:p>
            <a:endParaRPr lang="es-ES" dirty="0">
              <a:latin typeface="Arial Narrow" panose="020B0606020202030204" pitchFamily="34" charset="0"/>
              <a:cs typeface="Tahoma" panose="020B0604030504040204" pitchFamily="34" charset="0"/>
            </a:endParaRPr>
          </a:p>
          <a:p>
            <a:pPr algn="just"/>
            <a:r>
              <a:rPr lang="es-ES" sz="1600" b="1" dirty="0">
                <a:latin typeface="Arial Narrow" panose="020B0606020202030204" pitchFamily="34" charset="0"/>
                <a:cs typeface="Tahoma" panose="020B0604030504040204" pitchFamily="34" charset="0"/>
              </a:rPr>
              <a:t>ESTAS EVENTUALIDADES NO  SE PUEDEN TENER DENTRO DE LOS VALORES UNITARIOS TENIENDO EN CUENTA QUE SOLO SE SABE HASTA TENER LA INFORMACIÓN PUNTUAL DE CADA INMUEBLE INCLUSO SOLO HASTA LLEGAR AL LUGAR,  PARA ESTAS SITUACIONES EN LOS ESTUDIO PREVIOS SE ESTABLECIÓ UN PROCEDIMIENTO. </a:t>
            </a:r>
            <a:endParaRPr lang="es-CO" sz="1600" b="1" dirty="0"/>
          </a:p>
        </p:txBody>
      </p:sp>
    </p:spTree>
    <p:extLst>
      <p:ext uri="{BB962C8B-B14F-4D97-AF65-F5344CB8AC3E}">
        <p14:creationId xmlns:p14="http://schemas.microsoft.com/office/powerpoint/2010/main" val="1349540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9" name="Rectángulo 8"/>
          <p:cNvSpPr/>
          <p:nvPr/>
        </p:nvSpPr>
        <p:spPr>
          <a:xfrm>
            <a:off x="963827" y="1157491"/>
            <a:ext cx="7248017" cy="590931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prstClr val="black"/>
                </a:solidFill>
                <a:effectLst/>
                <a:uLnTx/>
                <a:uFillTx/>
                <a:latin typeface="Arial Narrow" panose="020B0606020202030204" pitchFamily="34" charset="0"/>
              </a:rPr>
              <a:t>REQUISITOS MINIMOS HABILITANTES:</a:t>
            </a:r>
          </a:p>
          <a:p>
            <a:endParaRPr lang="es-CO" sz="1400" kern="0" dirty="0">
              <a:solidFill>
                <a:prstClr val="black"/>
              </a:solidFill>
              <a:latin typeface="Arial Narrow" panose="020B0606020202030204" pitchFamily="34" charset="0"/>
            </a:endParaRPr>
          </a:p>
          <a:p>
            <a:pPr algn="just"/>
            <a:r>
              <a:rPr lang="es-ES" sz="1400" b="1" dirty="0"/>
              <a:t>EXPERIENCIA:</a:t>
            </a:r>
            <a:r>
              <a:rPr lang="es-ES" sz="1400" dirty="0"/>
              <a:t> La experiencia del proponente deberá estar relacionada con la actividad que se pretende satisfacer en el presente proceso y acorde con su objeto social.</a:t>
            </a:r>
            <a:endParaRPr lang="es-CO" sz="1400" dirty="0"/>
          </a:p>
          <a:p>
            <a:pPr algn="just"/>
            <a:r>
              <a:rPr lang="es-ES" sz="1400" dirty="0"/>
              <a:t> Los proponentes deberán acreditar experiencia mínima de cinco (5) años, y deberán acreditar mediante la presentación de máximo tres (3) certificaciones de contratos y/o copia de contratos ejecutados con entidades públicas o privadas, y su objeto debe corresponder a la prestación del servicio de actividades de como operador logístico. La sumatoria de las certificaciones debe ser igual o superior al 100% del valor del presupuesto asignado para cada Regional.</a:t>
            </a:r>
            <a:endParaRPr lang="es-CO" sz="1400" dirty="0"/>
          </a:p>
          <a:p>
            <a:pPr algn="just"/>
            <a:r>
              <a:rPr lang="es-ES" sz="1400" dirty="0"/>
              <a:t> </a:t>
            </a:r>
            <a:endParaRPr lang="es-CO" sz="1400" dirty="0"/>
          </a:p>
          <a:p>
            <a:pPr algn="just"/>
            <a:r>
              <a:rPr lang="es-ES" sz="1400" dirty="0"/>
              <a:t>Si la propuesta es presentada como proponente conjunto u otra forma asociativa, mínimo uno de los integrantes deberá cumplir con la experiencia solicitada, los demás integrantes deberán cumplir cada uno, con una experiencia mínima de dos (2) años.</a:t>
            </a:r>
            <a:endParaRPr lang="es-CO" sz="1400" dirty="0"/>
          </a:p>
          <a:p>
            <a:pPr algn="just"/>
            <a:r>
              <a:rPr lang="es-ES" sz="1400" dirty="0"/>
              <a:t> </a:t>
            </a:r>
            <a:endParaRPr lang="es-CO" sz="1400" dirty="0"/>
          </a:p>
          <a:p>
            <a:pPr algn="just"/>
            <a:r>
              <a:rPr lang="es-ES" sz="1400" dirty="0"/>
              <a:t>Las certificaciones de experiencia deberán reunir los siguientes requisitos:</a:t>
            </a:r>
            <a:endParaRPr lang="es-CO" sz="1400" dirty="0"/>
          </a:p>
          <a:p>
            <a:pPr marL="285750" lvl="0" indent="-285750" algn="just">
              <a:buFont typeface="Arial" panose="020B0604020202020204" pitchFamily="34" charset="0"/>
              <a:buChar char="•"/>
            </a:pPr>
            <a:r>
              <a:rPr lang="es-ES" sz="1400" dirty="0"/>
              <a:t>Nombre o razón social del contratante.</a:t>
            </a:r>
            <a:endParaRPr lang="es-CO" sz="1400" dirty="0"/>
          </a:p>
          <a:p>
            <a:pPr marL="285750" lvl="0" indent="-285750" algn="just">
              <a:buFont typeface="Arial" panose="020B0604020202020204" pitchFamily="34" charset="0"/>
              <a:buChar char="•"/>
            </a:pPr>
            <a:r>
              <a:rPr lang="es-ES" sz="1400" dirty="0"/>
              <a:t>Nombre o razón social del contratista.</a:t>
            </a:r>
            <a:endParaRPr lang="es-CO" sz="1400" dirty="0"/>
          </a:p>
          <a:p>
            <a:pPr marL="285750" lvl="0" indent="-285750" algn="just">
              <a:buFont typeface="Arial" panose="020B0604020202020204" pitchFamily="34" charset="0"/>
              <a:buChar char="•"/>
            </a:pPr>
            <a:r>
              <a:rPr lang="es-ES" sz="1400" dirty="0"/>
              <a:t>Fecha de iniciación y terminación del contrato</a:t>
            </a:r>
            <a:endParaRPr lang="es-CO" sz="1400" dirty="0"/>
          </a:p>
          <a:p>
            <a:pPr marL="285750" lvl="0" indent="-285750" algn="just">
              <a:buFont typeface="Arial" panose="020B0604020202020204" pitchFamily="34" charset="0"/>
              <a:buChar char="•"/>
            </a:pPr>
            <a:r>
              <a:rPr lang="es-ES" sz="1400" dirty="0"/>
              <a:t>Objeto del contrato.</a:t>
            </a:r>
            <a:endParaRPr lang="es-CO" sz="1400" dirty="0"/>
          </a:p>
          <a:p>
            <a:pPr marL="285750" lvl="0" indent="-285750" algn="just">
              <a:buFont typeface="Arial" panose="020B0604020202020204" pitchFamily="34" charset="0"/>
              <a:buChar char="•"/>
            </a:pPr>
            <a:r>
              <a:rPr lang="es-ES" sz="1400" dirty="0"/>
              <a:t>Valor del contrato (Valor contrato principal más adiciones).</a:t>
            </a:r>
            <a:endParaRPr lang="es-CO" sz="1400" dirty="0"/>
          </a:p>
          <a:p>
            <a:pPr marL="285750" lvl="0" indent="-285750" algn="just">
              <a:buFont typeface="Arial" panose="020B0604020202020204" pitchFamily="34" charset="0"/>
              <a:buChar char="•"/>
            </a:pPr>
            <a:r>
              <a:rPr lang="es-ES" sz="1400" dirty="0"/>
              <a:t>La certificación debe venir debidamente suscrita por la persona facultada para expedirla.</a:t>
            </a:r>
            <a:endParaRPr lang="es-CO" sz="1400" dirty="0"/>
          </a:p>
          <a:p>
            <a:pPr marL="285750" lvl="0" indent="-285750" algn="just">
              <a:buFont typeface="Arial" panose="020B0604020202020204" pitchFamily="34" charset="0"/>
              <a:buChar char="•"/>
            </a:pPr>
            <a:r>
              <a:rPr lang="es-ES" sz="1400" dirty="0"/>
              <a:t>En caso de que la certificación sea expedida a un consorcio o unión temporal, en la misma debe identificarse el   porcentaje de participación de cada uno de sus integrantes.</a:t>
            </a:r>
            <a:endParaRPr lang="es-CO" sz="1400" dirty="0"/>
          </a:p>
          <a:p>
            <a:pPr marL="285750" lvl="0" indent="-285750" algn="just">
              <a:buFont typeface="Arial" panose="020B0604020202020204" pitchFamily="34" charset="0"/>
              <a:buChar char="•"/>
            </a:pPr>
            <a:r>
              <a:rPr lang="es-ES" sz="1400" dirty="0"/>
              <a:t>Si la certificación incluye varios contratos, se debe identificar en forma precisa si son contratos adicionales al principal o son contratos nuevos.</a:t>
            </a:r>
            <a:endParaRPr lang="es-CO" sz="1400" dirty="0"/>
          </a:p>
          <a:p>
            <a:r>
              <a:rPr lang="es-ES" sz="1400" dirty="0">
                <a:latin typeface="Arial Narrow" panose="020B0606020202030204" pitchFamily="34" charset="0"/>
              </a:rPr>
              <a:t> </a:t>
            </a:r>
            <a:endParaRPr lang="es-CO" sz="1400" dirty="0">
              <a:latin typeface="Arial Narrow" panose="020B0606020202030204" pitchFamily="34" charset="0"/>
            </a:endParaRPr>
          </a:p>
        </p:txBody>
      </p:sp>
      <p:pic>
        <p:nvPicPr>
          <p:cNvPr id="7" name="Imagen 6">
            <a:extLst>
              <a:ext uri="{FF2B5EF4-FFF2-40B4-BE49-F238E27FC236}">
                <a16:creationId xmlns:a16="http://schemas.microsoft.com/office/drawing/2014/main" id="{6146A0E4-9302-4F92-9805-7EF693229E98}"/>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Tree>
    <p:extLst>
      <p:ext uri="{BB962C8B-B14F-4D97-AF65-F5344CB8AC3E}">
        <p14:creationId xmlns:p14="http://schemas.microsoft.com/office/powerpoint/2010/main" val="373884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9" name="Rectángulo 8"/>
          <p:cNvSpPr/>
          <p:nvPr/>
        </p:nvSpPr>
        <p:spPr>
          <a:xfrm>
            <a:off x="963827" y="1157491"/>
            <a:ext cx="7248017" cy="5601533"/>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prstClr val="black"/>
                </a:solidFill>
                <a:effectLst/>
                <a:uLnTx/>
                <a:uFillTx/>
                <a:latin typeface="Arial Narrow" panose="020B0606020202030204" pitchFamily="34" charset="0"/>
              </a:rPr>
              <a:t>REQUISITOS MINIMOS HABILITANTES:</a:t>
            </a:r>
          </a:p>
          <a:p>
            <a:endParaRPr lang="es-CO" sz="1400" kern="0" dirty="0">
              <a:solidFill>
                <a:prstClr val="black"/>
              </a:solidFill>
              <a:latin typeface="Arial Narrow" panose="020B0606020202030204" pitchFamily="34" charset="0"/>
            </a:endParaRPr>
          </a:p>
          <a:p>
            <a:pPr algn="just"/>
            <a:r>
              <a:rPr lang="es-ES" sz="1400" b="1" dirty="0"/>
              <a:t>CAPACIDAD JURÍDICA</a:t>
            </a:r>
            <a:r>
              <a:rPr lang="es-ES" b="1" dirty="0"/>
              <a:t>: </a:t>
            </a:r>
            <a:r>
              <a:rPr lang="es-ES" sz="1200" dirty="0"/>
              <a:t>Podrán participar como proponentes, bajo alguna de las siguientes modalidades, siempre y cuando cumplan las condiciones exigidas: Individualmente como Personas Jurídicas nacionales o extranjeras, que se encuentren debidamente constituidas, previamente a la fecha de cierre del proceso y; conjuntamente, mediante la conformación de Consorcios o Uniones Temporales -siempre y cuando estén conformados por personas jurídicas o se constituyan como persona jurídica-, que acrediten la experiencia habilitante y específica requerida en los estudios previos. Las personas extranjeras, naturales o jurídicas, podrán presentar su oferta en forma directa o mediante apoderado que los represente en el proceso precontractual. En caso de resultar adjudicataria del proceso una persona extranjera, deberá cumplir con lo señalado en el Título VIII del Código de Comercio Colombiano.</a:t>
            </a:r>
            <a:endParaRPr lang="es-CO" sz="1200" dirty="0"/>
          </a:p>
          <a:p>
            <a:pPr algn="just"/>
            <a:r>
              <a:rPr lang="es-ES" sz="1200" dirty="0"/>
              <a:t> </a:t>
            </a:r>
            <a:endParaRPr lang="es-CO" sz="1200" dirty="0"/>
          </a:p>
          <a:p>
            <a:pPr algn="just"/>
            <a:r>
              <a:rPr lang="es-ES" sz="1200" dirty="0"/>
              <a:t>Los participantes en el proceso de selección deberán tener dentro de su objeto social el desarrollo o ejecución del servicio que se pretende satisfacer por parte de SAE SAS, descritas en el Objeto del Contrato de los presentes Estudios Previos, y que guarden relación con la logística. Así mismo el representante legal deberá estar facultado para celebrar contratos superiores al presupuesto para cada regional o la autorización expresa de la junta directiva en su defecto. </a:t>
            </a:r>
            <a:endParaRPr lang="es-CO" sz="1200" dirty="0"/>
          </a:p>
          <a:p>
            <a:pPr algn="just"/>
            <a:r>
              <a:rPr lang="es-ES" sz="1200" dirty="0"/>
              <a:t> </a:t>
            </a:r>
            <a:endParaRPr lang="es-CO" sz="1200" dirty="0"/>
          </a:p>
          <a:p>
            <a:pPr algn="just"/>
            <a:r>
              <a:rPr lang="es-ES" sz="1200" dirty="0"/>
              <a:t>Los proponentes adicionalmente no podrán estar incursos en alguna de las causales de inhabilidad e incompatibilidad, prohibición o conflicto de interés consagradas en la Constitución Política, la Ley y el Código de Ética, Conducta y Buen Gobierno de SAE SAS, que lo inhabilite o lo ponga en situación de incompatibilidad o prohibición con ocasión de la presentación de su oferta y del contrato que va a ser adjudicado, ni inmersos en algún conflicto de interés de los previstos en tales disposiciones, tampoco podrá estar reportados en el Boletín de Responsables Fiscales de la Contraloría General de la República y, deberá cumplir los demás requerimientos de la presente invitación, los cuales se acreditarán mediante los documentos expedidos por la entidad y/o autoridad que fuere competente, conforme con la ley colombiana.</a:t>
            </a:r>
            <a:endParaRPr lang="es-CO" sz="1200" dirty="0"/>
          </a:p>
          <a:p>
            <a:pPr algn="just"/>
            <a:r>
              <a:rPr lang="es-ES" sz="1200" dirty="0"/>
              <a:t>Cobertura del Servicios: El proponente deberá estar en capacidad de brindar el servicio en la Regional, para la cual presente su propuesta.</a:t>
            </a:r>
            <a:endParaRPr lang="es-CO" sz="1200" dirty="0"/>
          </a:p>
          <a:p>
            <a:pPr algn="just"/>
            <a:r>
              <a:rPr lang="es-ES" sz="1200" dirty="0">
                <a:latin typeface="Arial Narrow" panose="020B0606020202030204" pitchFamily="34" charset="0"/>
              </a:rPr>
              <a:t> </a:t>
            </a:r>
            <a:endParaRPr lang="es-CO" sz="1200" dirty="0">
              <a:latin typeface="Arial Narrow" panose="020B0606020202030204" pitchFamily="34" charset="0"/>
            </a:endParaRPr>
          </a:p>
        </p:txBody>
      </p:sp>
      <p:pic>
        <p:nvPicPr>
          <p:cNvPr id="7" name="Imagen 6">
            <a:extLst>
              <a:ext uri="{FF2B5EF4-FFF2-40B4-BE49-F238E27FC236}">
                <a16:creationId xmlns:a16="http://schemas.microsoft.com/office/drawing/2014/main" id="{A2698B31-38EF-4746-84AD-22FA3A709340}"/>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Tree>
    <p:extLst>
      <p:ext uri="{BB962C8B-B14F-4D97-AF65-F5344CB8AC3E}">
        <p14:creationId xmlns:p14="http://schemas.microsoft.com/office/powerpoint/2010/main" val="8395552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9" name="Rectángulo 8"/>
          <p:cNvSpPr/>
          <p:nvPr/>
        </p:nvSpPr>
        <p:spPr>
          <a:xfrm>
            <a:off x="963827" y="1157491"/>
            <a:ext cx="7248017" cy="4031873"/>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a:ln>
                  <a:noFill/>
                </a:ln>
                <a:solidFill>
                  <a:prstClr val="black"/>
                </a:solidFill>
                <a:effectLst/>
                <a:uLnTx/>
                <a:uFillTx/>
                <a:latin typeface="Arial Narrow" panose="020B0606020202030204" pitchFamily="34" charset="0"/>
              </a:rPr>
              <a:t>REQUISITOS MINIMOS HABILITANTES:</a:t>
            </a:r>
          </a:p>
          <a:p>
            <a:endParaRPr lang="es-CO" sz="1400" kern="0" dirty="0">
              <a:solidFill>
                <a:prstClr val="black"/>
              </a:solidFill>
              <a:latin typeface="Arial Narrow" panose="020B0606020202030204" pitchFamily="34" charset="0"/>
            </a:endParaRPr>
          </a:p>
          <a:p>
            <a:r>
              <a:rPr lang="es-CO" sz="1200" dirty="0"/>
              <a:t>REQUISITO MINIMOS FINANCIEROS:</a:t>
            </a:r>
          </a:p>
          <a:p>
            <a:pPr algn="just"/>
            <a:r>
              <a:rPr lang="es-CO" sz="1200" dirty="0"/>
              <a:t> </a:t>
            </a:r>
          </a:p>
          <a:p>
            <a:pPr algn="just"/>
            <a:r>
              <a:rPr lang="es-ES" sz="1200" dirty="0"/>
              <a:t>Los indicadores de capacidad financiera buscan establecer unas mínimas condiciones que reflejan la salud financiera de los oferentes y muestran su aptitud para cumplir oportuna y cabalmente el objeto del contrato.</a:t>
            </a:r>
            <a:endParaRPr lang="es-CO" sz="1200" dirty="0"/>
          </a:p>
          <a:p>
            <a:pPr algn="just"/>
            <a:r>
              <a:rPr lang="es-ES" sz="1200" dirty="0"/>
              <a:t> </a:t>
            </a:r>
            <a:endParaRPr lang="es-CO" sz="1200" dirty="0"/>
          </a:p>
          <a:p>
            <a:pPr algn="just"/>
            <a:r>
              <a:rPr lang="es-ES" sz="1200" dirty="0"/>
              <a:t>La verificación de la Capacidad Financiera será realizada por la SAE SAS, con fundamento en el Certificado de Registro Único de Proponentes RUP, expedido por la Cámara de Comercio en el cual refleje la información requerida con corte a 31 de diciembre de 2017.</a:t>
            </a:r>
            <a:endParaRPr lang="es-CO" sz="1200" dirty="0"/>
          </a:p>
          <a:p>
            <a:pPr algn="just"/>
            <a:r>
              <a:rPr lang="es-ES" sz="1200" dirty="0"/>
              <a:t> </a:t>
            </a:r>
            <a:endParaRPr lang="es-CO" sz="1200" dirty="0"/>
          </a:p>
          <a:p>
            <a:pPr algn="just"/>
            <a:r>
              <a:rPr lang="es-ES" sz="1200" dirty="0"/>
              <a:t>Si el oferente no está inscrito en el RUP deberá presentar el Balance General con corte a 31 de diciembre de 2017, firmado por el Representante Legal y Contador Público o el Revisor Fiscal si a él hay lugar, allegando fotocopia de la Tarjeta Profesional tanto del Contador como del Revisor Fiscal que firman los Estados Financieros, vigente a la fecha de cierre del presente proceso.</a:t>
            </a:r>
            <a:endParaRPr lang="es-CO" sz="1200" dirty="0"/>
          </a:p>
          <a:p>
            <a:pPr algn="just"/>
            <a:r>
              <a:rPr lang="es-ES" sz="1200" dirty="0"/>
              <a:t> </a:t>
            </a:r>
            <a:endParaRPr lang="es-CO" sz="1200" dirty="0"/>
          </a:p>
          <a:p>
            <a:pPr algn="just"/>
            <a:r>
              <a:rPr lang="es-ES" sz="1200" dirty="0"/>
              <a:t>Los oferentes para ser habilitados deberán acreditar el cumplimiento de los siguientes indicadores de capacidad financiera. El cumplimiento de estos indicadores será aplicable para la realización de cada contrato por cada regional:	</a:t>
            </a:r>
          </a:p>
          <a:p>
            <a:endParaRPr lang="es-ES" sz="1200" dirty="0"/>
          </a:p>
          <a:p>
            <a:endParaRPr lang="es-CO" sz="1200" dirty="0"/>
          </a:p>
        </p:txBody>
      </p:sp>
      <p:graphicFrame>
        <p:nvGraphicFramePr>
          <p:cNvPr id="11" name="Tabla 10">
            <a:extLst>
              <a:ext uri="{FF2B5EF4-FFF2-40B4-BE49-F238E27FC236}">
                <a16:creationId xmlns:a16="http://schemas.microsoft.com/office/drawing/2014/main" id="{77C17AB3-23BD-4433-9CD0-1FB21921B99E}"/>
              </a:ext>
            </a:extLst>
          </p:cNvPr>
          <p:cNvGraphicFramePr>
            <a:graphicFrameLocks noGrp="1"/>
          </p:cNvGraphicFramePr>
          <p:nvPr>
            <p:extLst/>
          </p:nvPr>
        </p:nvGraphicFramePr>
        <p:xfrm>
          <a:off x="963827" y="5013446"/>
          <a:ext cx="7114853" cy="771144"/>
        </p:xfrm>
        <a:graphic>
          <a:graphicData uri="http://schemas.openxmlformats.org/drawingml/2006/table">
            <a:tbl>
              <a:tblPr firstRow="1" firstCol="1" bandRow="1">
                <a:tableStyleId>{5C22544A-7EE6-4342-B048-85BDC9FD1C3A}</a:tableStyleId>
              </a:tblPr>
              <a:tblGrid>
                <a:gridCol w="3388093">
                  <a:extLst>
                    <a:ext uri="{9D8B030D-6E8A-4147-A177-3AD203B41FA5}">
                      <a16:colId xmlns:a16="http://schemas.microsoft.com/office/drawing/2014/main" val="3344820497"/>
                    </a:ext>
                  </a:extLst>
                </a:gridCol>
                <a:gridCol w="3726760">
                  <a:extLst>
                    <a:ext uri="{9D8B030D-6E8A-4147-A177-3AD203B41FA5}">
                      <a16:colId xmlns:a16="http://schemas.microsoft.com/office/drawing/2014/main" val="328640920"/>
                    </a:ext>
                  </a:extLst>
                </a:gridCol>
              </a:tblGrid>
              <a:tr h="0">
                <a:tc>
                  <a:txBody>
                    <a:bodyPr/>
                    <a:lstStyle/>
                    <a:p>
                      <a:pPr algn="ctr">
                        <a:lnSpc>
                          <a:spcPct val="115000"/>
                        </a:lnSpc>
                        <a:spcAft>
                          <a:spcPts val="0"/>
                        </a:spcAft>
                      </a:pPr>
                      <a:r>
                        <a:rPr lang="es-ES" sz="1100">
                          <a:effectLst/>
                        </a:rPr>
                        <a:t>INDICADOR</a:t>
                      </a:r>
                      <a:endParaRPr lang="es-CO"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15000"/>
                        </a:lnSpc>
                        <a:spcAft>
                          <a:spcPts val="0"/>
                        </a:spcAft>
                      </a:pPr>
                      <a:r>
                        <a:rPr lang="es-ES" sz="1100">
                          <a:effectLst/>
                        </a:rPr>
                        <a:t>INDICE REQUERIDO</a:t>
                      </a:r>
                      <a:endParaRPr lang="es-CO"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6931500"/>
                  </a:ext>
                </a:extLst>
              </a:tr>
              <a:tr h="0">
                <a:tc>
                  <a:txBody>
                    <a:bodyPr/>
                    <a:lstStyle/>
                    <a:p>
                      <a:pPr>
                        <a:lnSpc>
                          <a:spcPct val="115000"/>
                        </a:lnSpc>
                        <a:spcAft>
                          <a:spcPts val="0"/>
                        </a:spcAft>
                      </a:pPr>
                      <a:r>
                        <a:rPr lang="es-ES" sz="1100">
                          <a:effectLst/>
                        </a:rPr>
                        <a:t>Índice de Liquidez </a:t>
                      </a:r>
                      <a:endParaRPr lang="es-CO"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115000"/>
                        </a:lnSpc>
                        <a:spcAft>
                          <a:spcPts val="0"/>
                        </a:spcAft>
                      </a:pPr>
                      <a:r>
                        <a:rPr lang="es-ES" sz="1100">
                          <a:effectLst/>
                        </a:rPr>
                        <a:t>Mayor o igual a 1.5</a:t>
                      </a:r>
                      <a:endParaRPr lang="es-CO"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78124007"/>
                  </a:ext>
                </a:extLst>
              </a:tr>
              <a:tr h="0">
                <a:tc>
                  <a:txBody>
                    <a:bodyPr/>
                    <a:lstStyle/>
                    <a:p>
                      <a:pPr>
                        <a:lnSpc>
                          <a:spcPct val="115000"/>
                        </a:lnSpc>
                        <a:spcAft>
                          <a:spcPts val="0"/>
                        </a:spcAft>
                      </a:pPr>
                      <a:r>
                        <a:rPr lang="es-ES" sz="1100">
                          <a:effectLst/>
                        </a:rPr>
                        <a:t>Índice de Endeudamiento </a:t>
                      </a:r>
                      <a:endParaRPr lang="es-CO"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115000"/>
                        </a:lnSpc>
                        <a:spcAft>
                          <a:spcPts val="0"/>
                        </a:spcAft>
                      </a:pPr>
                      <a:r>
                        <a:rPr lang="es-ES" sz="1100" dirty="0">
                          <a:effectLst/>
                        </a:rPr>
                        <a:t>Menor o igual a 60%</a:t>
                      </a:r>
                      <a:endParaRPr lang="es-CO"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76547226"/>
                  </a:ext>
                </a:extLst>
              </a:tr>
              <a:tr h="0">
                <a:tc>
                  <a:txBody>
                    <a:bodyPr/>
                    <a:lstStyle/>
                    <a:p>
                      <a:pPr>
                        <a:lnSpc>
                          <a:spcPct val="115000"/>
                        </a:lnSpc>
                        <a:spcAft>
                          <a:spcPts val="0"/>
                        </a:spcAft>
                      </a:pPr>
                      <a:r>
                        <a:rPr lang="es-ES" sz="1100">
                          <a:effectLst/>
                        </a:rPr>
                        <a:t>Capital de trabajo</a:t>
                      </a:r>
                      <a:endParaRPr lang="es-CO"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115000"/>
                        </a:lnSpc>
                        <a:spcAft>
                          <a:spcPts val="0"/>
                        </a:spcAft>
                      </a:pPr>
                      <a:r>
                        <a:rPr lang="es-ES" sz="1100" dirty="0">
                          <a:effectLst/>
                        </a:rPr>
                        <a:t>Mayor o igual a 1 veces el contrato </a:t>
                      </a:r>
                      <a:endParaRPr lang="es-CO"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524526049"/>
                  </a:ext>
                </a:extLst>
              </a:tr>
            </a:tbl>
          </a:graphicData>
        </a:graphic>
      </p:graphicFrame>
      <p:pic>
        <p:nvPicPr>
          <p:cNvPr id="12" name="Imagen 11">
            <a:extLst>
              <a:ext uri="{FF2B5EF4-FFF2-40B4-BE49-F238E27FC236}">
                <a16:creationId xmlns:a16="http://schemas.microsoft.com/office/drawing/2014/main" id="{98B91ED1-8401-4918-85A9-B798AD940BAC}"/>
              </a:ext>
            </a:extLst>
          </p:cNvPr>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Tree>
    <p:extLst>
      <p:ext uri="{BB962C8B-B14F-4D97-AF65-F5344CB8AC3E}">
        <p14:creationId xmlns:p14="http://schemas.microsoft.com/office/powerpoint/2010/main" val="20509579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22" y="138469"/>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8811" y="6520418"/>
            <a:ext cx="43100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sp>
        <p:nvSpPr>
          <p:cNvPr id="9" name="Rectángulo 8"/>
          <p:cNvSpPr/>
          <p:nvPr/>
        </p:nvSpPr>
        <p:spPr>
          <a:xfrm>
            <a:off x="963827" y="1514761"/>
            <a:ext cx="7248017" cy="1908215"/>
          </a:xfrm>
          <a:prstGeom prst="rect">
            <a:avLst/>
          </a:prstGeom>
        </p:spPr>
        <p:txBody>
          <a:bodyPr wrap="square">
            <a:spAutoFit/>
          </a:bodyPr>
          <a:lstStyle/>
          <a:p>
            <a:pPr algn="just" defTabSz="914400" fontAlgn="base">
              <a:spcBef>
                <a:spcPct val="0"/>
              </a:spcBef>
              <a:spcAft>
                <a:spcPct val="0"/>
              </a:spcAft>
              <a:tabLst>
                <a:tab pos="447675" algn="l"/>
                <a:tab pos="449263" algn="l"/>
              </a:tabLst>
              <a:defRPr/>
            </a:pPr>
            <a:endParaRPr lang="es-ES" sz="1600" b="1" dirty="0">
              <a:latin typeface="Arial Narrow" panose="020B0606020202030204" pitchFamily="34" charset="0"/>
              <a:ea typeface="MS Mincho" pitchFamily="49" charset="-128"/>
              <a:cs typeface="Times New Roman" pitchFamily="18" charset="0"/>
            </a:endParaRPr>
          </a:p>
          <a:p>
            <a:pPr algn="just" defTabSz="914400" fontAlgn="base">
              <a:spcBef>
                <a:spcPct val="0"/>
              </a:spcBef>
              <a:spcAft>
                <a:spcPct val="0"/>
              </a:spcAft>
              <a:tabLst>
                <a:tab pos="447675" algn="l"/>
                <a:tab pos="449263" algn="l"/>
              </a:tabLst>
              <a:defRPr/>
            </a:pPr>
            <a:endParaRPr lang="es-ES" sz="1600" b="1" dirty="0">
              <a:latin typeface="Arial Narrow" panose="020B0606020202030204" pitchFamily="34" charset="0"/>
              <a:ea typeface="MS Mincho" pitchFamily="49" charset="-128"/>
              <a:cs typeface="Times New Roman" pitchFamily="18" charset="0"/>
            </a:endParaRPr>
          </a:p>
          <a:p>
            <a:pPr algn="just" defTabSz="914400" fontAlgn="base">
              <a:spcBef>
                <a:spcPct val="0"/>
              </a:spcBef>
              <a:spcAft>
                <a:spcPct val="0"/>
              </a:spcAft>
              <a:tabLst>
                <a:tab pos="447675" algn="l"/>
                <a:tab pos="449263" algn="l"/>
              </a:tabLst>
              <a:defRPr/>
            </a:pPr>
            <a:r>
              <a:rPr lang="es-ES" b="1" i="1" dirty="0"/>
              <a:t>TRANSPORTE </a:t>
            </a:r>
          </a:p>
          <a:p>
            <a:pPr algn="just" defTabSz="914400" fontAlgn="base">
              <a:spcBef>
                <a:spcPct val="0"/>
              </a:spcBef>
              <a:spcAft>
                <a:spcPct val="0"/>
              </a:spcAft>
              <a:tabLst>
                <a:tab pos="447675" algn="l"/>
                <a:tab pos="449263" algn="l"/>
              </a:tabLst>
              <a:defRPr/>
            </a:pPr>
            <a:endParaRPr lang="es-ES" sz="1600" dirty="0">
              <a:latin typeface="Arial Narrow" panose="020B0606020202030204" pitchFamily="34" charset="0"/>
            </a:endParaRPr>
          </a:p>
          <a:p>
            <a:endParaRPr lang="es-CO" dirty="0"/>
          </a:p>
          <a:p>
            <a:r>
              <a:rPr lang="es-CO" dirty="0"/>
              <a:t> </a:t>
            </a:r>
          </a:p>
          <a:p>
            <a:pPr marL="342900" indent="-342900">
              <a:buAutoNum type="arabicPeriod"/>
            </a:pPr>
            <a:endParaRPr lang="es-CO" sz="1600" dirty="0">
              <a:latin typeface="Arial Narrow" panose="020B0606020202030204" pitchFamily="34" charset="0"/>
            </a:endParaRPr>
          </a:p>
        </p:txBody>
      </p:sp>
      <p:sp>
        <p:nvSpPr>
          <p:cNvPr id="10" name="Rectángulo 9"/>
          <p:cNvSpPr/>
          <p:nvPr/>
        </p:nvSpPr>
        <p:spPr>
          <a:xfrm>
            <a:off x="2558390" y="375693"/>
            <a:ext cx="4932761" cy="904863"/>
          </a:xfrm>
          <a:prstGeom prst="rect">
            <a:avLst/>
          </a:prstGeom>
        </p:spPr>
        <p:txBody>
          <a:bodyPr wrap="none">
            <a:spAutoFit/>
          </a:bodyPr>
          <a:lstStyle/>
          <a:p>
            <a:pPr algn="ctr" fontAlgn="auto">
              <a:spcBef>
                <a:spcPct val="20000"/>
              </a:spcBef>
              <a:spcAft>
                <a:spcPts val="0"/>
              </a:spcAft>
              <a:buFont typeface="Arial" pitchFamily="34" charset="0"/>
              <a:buNone/>
              <a:defRPr/>
            </a:pPr>
            <a:r>
              <a:rPr lang="es-CO" sz="2400" b="1" dirty="0">
                <a:solidFill>
                  <a:schemeClr val="bg1">
                    <a:lumMod val="50000"/>
                  </a:schemeClr>
                </a:solidFill>
                <a:latin typeface="Arial Narrow" panose="020B0606020202030204" pitchFamily="34" charset="0"/>
              </a:rPr>
              <a:t>Requisitos mínimos técnicos que debe </a:t>
            </a:r>
          </a:p>
          <a:p>
            <a:pPr algn="ctr" fontAlgn="auto">
              <a:spcBef>
                <a:spcPct val="20000"/>
              </a:spcBef>
              <a:spcAft>
                <a:spcPts val="0"/>
              </a:spcAft>
              <a:buFont typeface="Arial" pitchFamily="34" charset="0"/>
              <a:buNone/>
              <a:defRPr/>
            </a:pPr>
            <a:r>
              <a:rPr lang="es-CO" sz="2400" b="1" dirty="0">
                <a:solidFill>
                  <a:schemeClr val="bg1">
                    <a:lumMod val="50000"/>
                  </a:schemeClr>
                </a:solidFill>
                <a:latin typeface="Arial Narrow" panose="020B0606020202030204" pitchFamily="34" charset="0"/>
              </a:rPr>
              <a:t>garantizar el proponente </a:t>
            </a:r>
          </a:p>
        </p:txBody>
      </p:sp>
      <p:sp>
        <p:nvSpPr>
          <p:cNvPr id="24" name="CuadroTexto 23">
            <a:extLst>
              <a:ext uri="{FF2B5EF4-FFF2-40B4-BE49-F238E27FC236}">
                <a16:creationId xmlns:a16="http://schemas.microsoft.com/office/drawing/2014/main" id="{9750593C-F371-466C-B4EC-CFEB9290A62D}"/>
              </a:ext>
            </a:extLst>
          </p:cNvPr>
          <p:cNvSpPr txBox="1"/>
          <p:nvPr/>
        </p:nvSpPr>
        <p:spPr>
          <a:xfrm>
            <a:off x="4641110" y="1820394"/>
            <a:ext cx="4035997" cy="615553"/>
          </a:xfrm>
          <a:prstGeom prst="rect">
            <a:avLst/>
          </a:prstGeom>
          <a:noFill/>
        </p:spPr>
        <p:txBody>
          <a:bodyPr wrap="square" rtlCol="0">
            <a:spAutoFit/>
          </a:bodyPr>
          <a:lstStyle/>
          <a:p>
            <a:r>
              <a:rPr lang="es-ES" sz="1700" b="1" i="1" dirty="0"/>
              <a:t>RECEPCIÓN, EMBALAJE, GESTION Y CONTROL DE INVENTARIOS</a:t>
            </a:r>
            <a:endParaRPr lang="es-CO" sz="1700" dirty="0"/>
          </a:p>
        </p:txBody>
      </p:sp>
      <p:sp>
        <p:nvSpPr>
          <p:cNvPr id="42" name="Rectángulo 41">
            <a:extLst>
              <a:ext uri="{FF2B5EF4-FFF2-40B4-BE49-F238E27FC236}">
                <a16:creationId xmlns:a16="http://schemas.microsoft.com/office/drawing/2014/main" id="{489DDCCC-FCEE-4C0B-9DD7-98D1A33EA9B7}"/>
              </a:ext>
            </a:extLst>
          </p:cNvPr>
          <p:cNvSpPr/>
          <p:nvPr/>
        </p:nvSpPr>
        <p:spPr>
          <a:xfrm>
            <a:off x="812307" y="3900030"/>
            <a:ext cx="4572000" cy="646331"/>
          </a:xfrm>
          <a:prstGeom prst="rect">
            <a:avLst/>
          </a:prstGeom>
        </p:spPr>
        <p:txBody>
          <a:bodyPr>
            <a:spAutoFit/>
          </a:bodyPr>
          <a:lstStyle/>
          <a:p>
            <a:pPr algn="just" defTabSz="914400" fontAlgn="base">
              <a:spcBef>
                <a:spcPct val="0"/>
              </a:spcBef>
              <a:spcAft>
                <a:spcPct val="0"/>
              </a:spcAft>
              <a:tabLst>
                <a:tab pos="447675" algn="l"/>
                <a:tab pos="449263" algn="l"/>
              </a:tabLst>
              <a:defRPr/>
            </a:pPr>
            <a:r>
              <a:rPr lang="es-ES" b="1" i="1" dirty="0"/>
              <a:t>SERVICIO DE PERSONAL DE CARGUE</a:t>
            </a:r>
          </a:p>
          <a:p>
            <a:pPr algn="just" defTabSz="914400" fontAlgn="base">
              <a:spcBef>
                <a:spcPct val="0"/>
              </a:spcBef>
              <a:spcAft>
                <a:spcPct val="0"/>
              </a:spcAft>
              <a:tabLst>
                <a:tab pos="447675" algn="l"/>
                <a:tab pos="449263" algn="l"/>
              </a:tabLst>
              <a:defRPr/>
            </a:pPr>
            <a:r>
              <a:rPr lang="es-ES" b="1" i="1" dirty="0"/>
              <a:t> Y DESCARGUE DE BIENES</a:t>
            </a:r>
            <a:endParaRPr lang="es-ES" dirty="0">
              <a:latin typeface="Arial Narrow" panose="020B0606020202030204" pitchFamily="34" charset="0"/>
            </a:endParaRPr>
          </a:p>
        </p:txBody>
      </p:sp>
      <p:sp>
        <p:nvSpPr>
          <p:cNvPr id="44" name="Rectángulo 43">
            <a:extLst>
              <a:ext uri="{FF2B5EF4-FFF2-40B4-BE49-F238E27FC236}">
                <a16:creationId xmlns:a16="http://schemas.microsoft.com/office/drawing/2014/main" id="{B972B65A-117B-4324-BF6F-E71A8B242E4D}"/>
              </a:ext>
            </a:extLst>
          </p:cNvPr>
          <p:cNvSpPr/>
          <p:nvPr/>
        </p:nvSpPr>
        <p:spPr>
          <a:xfrm>
            <a:off x="5154866" y="3422976"/>
            <a:ext cx="7248017" cy="1661993"/>
          </a:xfrm>
          <a:prstGeom prst="rect">
            <a:avLst/>
          </a:prstGeom>
        </p:spPr>
        <p:txBody>
          <a:bodyPr wrap="square">
            <a:spAutoFit/>
          </a:bodyPr>
          <a:lstStyle/>
          <a:p>
            <a:pPr algn="just" defTabSz="914400" fontAlgn="base">
              <a:spcBef>
                <a:spcPct val="0"/>
              </a:spcBef>
              <a:spcAft>
                <a:spcPct val="0"/>
              </a:spcAft>
              <a:tabLst>
                <a:tab pos="447675" algn="l"/>
                <a:tab pos="449263" algn="l"/>
              </a:tabLst>
              <a:defRPr/>
            </a:pPr>
            <a:endParaRPr lang="es-ES" sz="1600" b="1" dirty="0">
              <a:latin typeface="Arial Narrow" panose="020B0606020202030204" pitchFamily="34" charset="0"/>
              <a:ea typeface="MS Mincho" pitchFamily="49" charset="-128"/>
              <a:cs typeface="Times New Roman" pitchFamily="18" charset="0"/>
            </a:endParaRPr>
          </a:p>
          <a:p>
            <a:pPr algn="just" defTabSz="914400" fontAlgn="base">
              <a:spcBef>
                <a:spcPct val="0"/>
              </a:spcBef>
              <a:spcAft>
                <a:spcPct val="0"/>
              </a:spcAft>
              <a:tabLst>
                <a:tab pos="447675" algn="l"/>
                <a:tab pos="449263" algn="l"/>
              </a:tabLst>
              <a:defRPr/>
            </a:pPr>
            <a:endParaRPr lang="es-ES" sz="1600" b="1" dirty="0">
              <a:latin typeface="Arial Narrow" panose="020B0606020202030204" pitchFamily="34" charset="0"/>
              <a:ea typeface="MS Mincho" pitchFamily="49" charset="-128"/>
              <a:cs typeface="Times New Roman" pitchFamily="18" charset="0"/>
            </a:endParaRPr>
          </a:p>
          <a:p>
            <a:pPr algn="just" defTabSz="914400" fontAlgn="base">
              <a:spcBef>
                <a:spcPct val="0"/>
              </a:spcBef>
              <a:spcAft>
                <a:spcPct val="0"/>
              </a:spcAft>
              <a:tabLst>
                <a:tab pos="447675" algn="l"/>
                <a:tab pos="449263" algn="l"/>
              </a:tabLst>
              <a:defRPr/>
            </a:pPr>
            <a:r>
              <a:rPr lang="es-ES" b="1" i="1" dirty="0"/>
              <a:t>SERVICIO DE CERRAJERO</a:t>
            </a:r>
            <a:endParaRPr lang="es-ES" dirty="0">
              <a:latin typeface="Arial Narrow" panose="020B0606020202030204" pitchFamily="34" charset="0"/>
            </a:endParaRPr>
          </a:p>
          <a:p>
            <a:endParaRPr lang="es-CO" dirty="0"/>
          </a:p>
          <a:p>
            <a:r>
              <a:rPr lang="es-CO" dirty="0"/>
              <a:t> </a:t>
            </a:r>
          </a:p>
          <a:p>
            <a:pPr marL="342900" indent="-342900">
              <a:buAutoNum type="arabicPeriod"/>
            </a:pPr>
            <a:endParaRPr lang="es-CO" sz="1600" dirty="0">
              <a:latin typeface="Arial Narrow" panose="020B0606020202030204" pitchFamily="34" charset="0"/>
            </a:endParaRPr>
          </a:p>
        </p:txBody>
      </p:sp>
      <p:sp>
        <p:nvSpPr>
          <p:cNvPr id="45" name="Rectángulo 44">
            <a:extLst>
              <a:ext uri="{FF2B5EF4-FFF2-40B4-BE49-F238E27FC236}">
                <a16:creationId xmlns:a16="http://schemas.microsoft.com/office/drawing/2014/main" id="{9F36DDEF-D009-40D6-A627-D8FE6A342B80}"/>
              </a:ext>
            </a:extLst>
          </p:cNvPr>
          <p:cNvSpPr/>
          <p:nvPr/>
        </p:nvSpPr>
        <p:spPr>
          <a:xfrm>
            <a:off x="4199138" y="4909939"/>
            <a:ext cx="5744631" cy="1692771"/>
          </a:xfrm>
          <a:prstGeom prst="rect">
            <a:avLst/>
          </a:prstGeom>
        </p:spPr>
        <p:txBody>
          <a:bodyPr wrap="square">
            <a:spAutoFit/>
          </a:bodyPr>
          <a:lstStyle/>
          <a:p>
            <a:pPr algn="just" defTabSz="914400" fontAlgn="base">
              <a:spcBef>
                <a:spcPct val="0"/>
              </a:spcBef>
              <a:spcAft>
                <a:spcPct val="0"/>
              </a:spcAft>
              <a:tabLst>
                <a:tab pos="447675" algn="l"/>
                <a:tab pos="449263" algn="l"/>
              </a:tabLst>
              <a:defRPr/>
            </a:pPr>
            <a:endParaRPr lang="es-ES" sz="1600" b="1" dirty="0">
              <a:latin typeface="Arial Narrow" panose="020B0606020202030204" pitchFamily="34" charset="0"/>
              <a:ea typeface="MS Mincho" pitchFamily="49" charset="-128"/>
              <a:cs typeface="Times New Roman" pitchFamily="18" charset="0"/>
            </a:endParaRPr>
          </a:p>
          <a:p>
            <a:pPr algn="just" defTabSz="914400" fontAlgn="base">
              <a:spcBef>
                <a:spcPct val="0"/>
              </a:spcBef>
              <a:spcAft>
                <a:spcPct val="0"/>
              </a:spcAft>
              <a:tabLst>
                <a:tab pos="447675" algn="l"/>
                <a:tab pos="449263" algn="l"/>
              </a:tabLst>
              <a:defRPr/>
            </a:pPr>
            <a:endParaRPr lang="es-ES" sz="1600" b="1" dirty="0">
              <a:latin typeface="Arial Narrow" panose="020B0606020202030204" pitchFamily="34" charset="0"/>
              <a:ea typeface="MS Mincho" pitchFamily="49" charset="-128"/>
              <a:cs typeface="Times New Roman" pitchFamily="18" charset="0"/>
            </a:endParaRPr>
          </a:p>
          <a:p>
            <a:pPr algn="just" defTabSz="914400" fontAlgn="base">
              <a:spcBef>
                <a:spcPct val="0"/>
              </a:spcBef>
              <a:spcAft>
                <a:spcPct val="0"/>
              </a:spcAft>
              <a:tabLst>
                <a:tab pos="447675" algn="l"/>
                <a:tab pos="449263" algn="l"/>
              </a:tabLst>
              <a:defRPr/>
            </a:pPr>
            <a:r>
              <a:rPr lang="es-ES" sz="2000" b="1" i="1" dirty="0">
                <a:latin typeface="Arial Narrow" panose="020B0606020202030204" pitchFamily="34" charset="0"/>
              </a:rPr>
              <a:t>SERVICIOS ADICIONALES EVENTUALES </a:t>
            </a:r>
            <a:endParaRPr lang="es-ES" sz="2000" b="1" dirty="0">
              <a:latin typeface="Arial Narrow" panose="020B0606020202030204" pitchFamily="34" charset="0"/>
            </a:endParaRPr>
          </a:p>
          <a:p>
            <a:endParaRPr lang="es-CO" dirty="0"/>
          </a:p>
          <a:p>
            <a:r>
              <a:rPr lang="es-CO" dirty="0"/>
              <a:t> </a:t>
            </a:r>
          </a:p>
          <a:p>
            <a:pPr marL="342900" indent="-342900">
              <a:buAutoNum type="arabicPeriod"/>
            </a:pPr>
            <a:endParaRPr lang="es-CO" sz="1600" dirty="0">
              <a:latin typeface="Arial Narrow" panose="020B0606020202030204" pitchFamily="34" charset="0"/>
            </a:endParaRPr>
          </a:p>
        </p:txBody>
      </p:sp>
      <p:sp>
        <p:nvSpPr>
          <p:cNvPr id="46" name="Rectángulo 45">
            <a:extLst>
              <a:ext uri="{FF2B5EF4-FFF2-40B4-BE49-F238E27FC236}">
                <a16:creationId xmlns:a16="http://schemas.microsoft.com/office/drawing/2014/main" id="{678324B6-8CDD-4787-970A-EF3870EA9254}"/>
              </a:ext>
            </a:extLst>
          </p:cNvPr>
          <p:cNvSpPr/>
          <p:nvPr/>
        </p:nvSpPr>
        <p:spPr>
          <a:xfrm>
            <a:off x="686326" y="4903401"/>
            <a:ext cx="5744631" cy="1107996"/>
          </a:xfrm>
          <a:prstGeom prst="rect">
            <a:avLst/>
          </a:prstGeom>
        </p:spPr>
        <p:txBody>
          <a:bodyPr wrap="square">
            <a:spAutoFit/>
          </a:bodyPr>
          <a:lstStyle/>
          <a:p>
            <a:pPr algn="just" defTabSz="914400" fontAlgn="base">
              <a:spcBef>
                <a:spcPct val="0"/>
              </a:spcBef>
              <a:spcAft>
                <a:spcPct val="0"/>
              </a:spcAft>
              <a:tabLst>
                <a:tab pos="447675" algn="l"/>
                <a:tab pos="449263" algn="l"/>
              </a:tabLst>
              <a:defRPr/>
            </a:pPr>
            <a:endParaRPr lang="es-ES" sz="1600" b="1" dirty="0">
              <a:latin typeface="Arial Narrow" panose="020B0606020202030204" pitchFamily="34" charset="0"/>
              <a:ea typeface="MS Mincho" pitchFamily="49" charset="-128"/>
              <a:cs typeface="Times New Roman" pitchFamily="18" charset="0"/>
            </a:endParaRPr>
          </a:p>
          <a:p>
            <a:pPr algn="just" defTabSz="914400" fontAlgn="base">
              <a:spcBef>
                <a:spcPct val="0"/>
              </a:spcBef>
              <a:spcAft>
                <a:spcPct val="0"/>
              </a:spcAft>
              <a:tabLst>
                <a:tab pos="447675" algn="l"/>
                <a:tab pos="449263" algn="l"/>
              </a:tabLst>
              <a:defRPr/>
            </a:pPr>
            <a:endParaRPr lang="es-ES" sz="1600" b="1" dirty="0">
              <a:latin typeface="Arial Narrow" panose="020B0606020202030204" pitchFamily="34" charset="0"/>
              <a:ea typeface="MS Mincho" pitchFamily="49" charset="-128"/>
              <a:cs typeface="Times New Roman" pitchFamily="18" charset="0"/>
            </a:endParaRPr>
          </a:p>
          <a:p>
            <a:r>
              <a:rPr lang="es-CO" b="1" i="1" dirty="0"/>
              <a:t>ALIMENTACIÓN E HIDRATACIÓN</a:t>
            </a:r>
            <a:r>
              <a:rPr lang="es-CO" dirty="0"/>
              <a:t> </a:t>
            </a:r>
          </a:p>
          <a:p>
            <a:pPr marL="342900" indent="-342900">
              <a:buAutoNum type="arabicPeriod"/>
            </a:pPr>
            <a:endParaRPr lang="es-CO" sz="1600" dirty="0">
              <a:latin typeface="Arial Narrow" panose="020B0606020202030204" pitchFamily="34" charset="0"/>
            </a:endParaRPr>
          </a:p>
        </p:txBody>
      </p:sp>
    </p:spTree>
    <p:extLst>
      <p:ext uri="{BB962C8B-B14F-4D97-AF65-F5344CB8AC3E}">
        <p14:creationId xmlns:p14="http://schemas.microsoft.com/office/powerpoint/2010/main" val="526975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1071815" y="2048979"/>
            <a:ext cx="7432993" cy="3200876"/>
          </a:xfrm>
          <a:prstGeom prst="rect">
            <a:avLst/>
          </a:prstGeom>
          <a:noFill/>
        </p:spPr>
        <p:txBody>
          <a:bodyPr wrap="square" rtlCol="0">
            <a:spAutoFit/>
          </a:bodyPr>
          <a:lstStyle/>
          <a:p>
            <a:pPr algn="just"/>
            <a:r>
              <a:rPr lang="es-CO" sz="2400" b="1" dirty="0">
                <a:latin typeface="Arial Narrow" panose="020B0606020202030204" pitchFamily="34" charset="0"/>
              </a:rPr>
              <a:t>Solicitud: </a:t>
            </a:r>
            <a:r>
              <a:rPr lang="es-CO" sz="2400" dirty="0">
                <a:latin typeface="Arial Narrow" panose="020B0606020202030204" pitchFamily="34" charset="0"/>
              </a:rPr>
              <a:t>Autorizar el inicio del proceso de contratación cuyo objeto es:</a:t>
            </a:r>
          </a:p>
          <a:p>
            <a:pPr algn="just"/>
            <a:endParaRPr lang="es-CO" sz="2400" dirty="0">
              <a:latin typeface="Arial Narrow" panose="020B0606020202030204" pitchFamily="34" charset="0"/>
            </a:endParaRPr>
          </a:p>
          <a:p>
            <a:pPr algn="just"/>
            <a:r>
              <a:rPr lang="es-CO" sz="2400" dirty="0">
                <a:latin typeface="Arial Narrow" panose="020B0606020202030204" pitchFamily="34" charset="0"/>
              </a:rPr>
              <a:t>“Contratar la prestación de servicios de logística integral necesarios para la realización de las  diligencias de desalojo que sean requeridas por la Sociedad de Activos Especiales SAS, para el cumplimiento de sus funciones.”</a:t>
            </a:r>
          </a:p>
          <a:p>
            <a:pPr algn="just"/>
            <a:endParaRPr lang="es-CO" dirty="0">
              <a:latin typeface="Arial Narrow" panose="020B0606020202030204" pitchFamily="34" charset="0"/>
            </a:endParaRPr>
          </a:p>
          <a:p>
            <a:pPr algn="just">
              <a:defRPr/>
            </a:pPr>
            <a:endParaRPr lang="es-CO" sz="1600" dirty="0">
              <a:latin typeface="Arial Narrow" panose="020B0606020202030204" pitchFamily="34" charset="0"/>
            </a:endParaRPr>
          </a:p>
        </p:txBody>
      </p:sp>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p:nvSpPr>
        <p:spPr>
          <a:xfrm>
            <a:off x="0" y="0"/>
            <a:ext cx="9144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507852" y="6534808"/>
            <a:ext cx="437869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5" name="CuadroTexto 4"/>
          <p:cNvSpPr txBox="1"/>
          <p:nvPr/>
        </p:nvSpPr>
        <p:spPr>
          <a:xfrm>
            <a:off x="3785616" y="666750"/>
            <a:ext cx="4993259" cy="369332"/>
          </a:xfrm>
          <a:prstGeom prst="rect">
            <a:avLst/>
          </a:prstGeom>
          <a:noFill/>
        </p:spPr>
        <p:txBody>
          <a:bodyPr wrap="square" rtlCol="0">
            <a:spAutoFit/>
          </a:bodyPr>
          <a:lstStyle/>
          <a:p>
            <a:pPr algn="r"/>
            <a:r>
              <a:rPr lang="es-ES" dirty="0">
                <a:solidFill>
                  <a:schemeClr val="bg1"/>
                </a:solidFill>
                <a:latin typeface="Lato Regular"/>
                <a:cs typeface="Lato Regular"/>
              </a:rPr>
              <a:t>Solicitud Junta Directiva</a:t>
            </a:r>
          </a:p>
        </p:txBody>
      </p:sp>
    </p:spTree>
    <p:extLst>
      <p:ext uri="{BB962C8B-B14F-4D97-AF65-F5344CB8AC3E}">
        <p14:creationId xmlns:p14="http://schemas.microsoft.com/office/powerpoint/2010/main" val="694869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790831"/>
            <a:ext cx="9143999" cy="1323439"/>
          </a:xfrm>
          <a:prstGeom prst="rect">
            <a:avLst/>
          </a:prstGeom>
          <a:noFill/>
        </p:spPr>
        <p:txBody>
          <a:bodyPr wrap="square" rtlCol="0">
            <a:spAutoFit/>
          </a:bodyPr>
          <a:lstStyle/>
          <a:p>
            <a:pPr algn="ctr"/>
            <a:r>
              <a:rPr lang="es-ES" sz="4000" b="1" dirty="0">
                <a:solidFill>
                  <a:srgbClr val="002060"/>
                </a:solidFill>
              </a:rPr>
              <a:t>INFORME AVANCE VENTA </a:t>
            </a:r>
            <a:endParaRPr lang="es-CO" sz="4000" dirty="0">
              <a:solidFill>
                <a:srgbClr val="002060"/>
              </a:solidFill>
            </a:endParaRPr>
          </a:p>
          <a:p>
            <a:pPr algn="ctr"/>
            <a:r>
              <a:rPr lang="es-ES" sz="4000" b="1" dirty="0">
                <a:solidFill>
                  <a:srgbClr val="002060"/>
                </a:solidFill>
              </a:rPr>
              <a:t>DE SOCIEDADES ACTIVAS</a:t>
            </a:r>
            <a:endParaRPr lang="es-CO" sz="4000" dirty="0">
              <a:solidFill>
                <a:srgbClr val="002060"/>
              </a:solidFill>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7309750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2" name="CuadroTexto 11">
            <a:extLst>
              <a:ext uri="{FF2B5EF4-FFF2-40B4-BE49-F238E27FC236}">
                <a16:creationId xmlns:a16="http://schemas.microsoft.com/office/drawing/2014/main" id="{0BCB051B-C350-468C-B42D-64BEE4DF2B2B}"/>
              </a:ext>
            </a:extLst>
          </p:cNvPr>
          <p:cNvSpPr txBox="1"/>
          <p:nvPr/>
        </p:nvSpPr>
        <p:spPr>
          <a:xfrm>
            <a:off x="1200842" y="856461"/>
            <a:ext cx="6834025" cy="369332"/>
          </a:xfrm>
          <a:prstGeom prst="rect">
            <a:avLst/>
          </a:prstGeom>
          <a:noFill/>
        </p:spPr>
        <p:txBody>
          <a:bodyPr wrap="square" rtlCol="0">
            <a:spAutoFit/>
          </a:bodyPr>
          <a:lstStyle/>
          <a:p>
            <a:pPr algn="ctr"/>
            <a:r>
              <a:rPr lang="es-CO" b="1" dirty="0"/>
              <a:t> </a:t>
            </a:r>
          </a:p>
        </p:txBody>
      </p:sp>
      <p:graphicFrame>
        <p:nvGraphicFramePr>
          <p:cNvPr id="13" name="Diagrama 12">
            <a:extLst>
              <a:ext uri="{FF2B5EF4-FFF2-40B4-BE49-F238E27FC236}">
                <a16:creationId xmlns:a16="http://schemas.microsoft.com/office/drawing/2014/main" id="{D1B2E134-BE80-445E-B9A3-212C1574CB9E}"/>
              </a:ext>
            </a:extLst>
          </p:cNvPr>
          <p:cNvGraphicFramePr/>
          <p:nvPr>
            <p:extLst>
              <p:ext uri="{D42A27DB-BD31-4B8C-83A1-F6EECF244321}">
                <p14:modId xmlns:p14="http://schemas.microsoft.com/office/powerpoint/2010/main" val="3003475877"/>
              </p:ext>
            </p:extLst>
          </p:nvPr>
        </p:nvGraphicFramePr>
        <p:xfrm>
          <a:off x="1111251" y="1670306"/>
          <a:ext cx="6657698" cy="43692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11 CuadroTexto">
            <a:extLst>
              <a:ext uri="{FF2B5EF4-FFF2-40B4-BE49-F238E27FC236}">
                <a16:creationId xmlns:a16="http://schemas.microsoft.com/office/drawing/2014/main" id="{A08EBFF7-54E8-4116-B699-0322E03E469B}"/>
              </a:ext>
            </a:extLst>
          </p:cNvPr>
          <p:cNvSpPr txBox="1"/>
          <p:nvPr/>
        </p:nvSpPr>
        <p:spPr>
          <a:xfrm>
            <a:off x="4617854" y="6105508"/>
            <a:ext cx="3295967" cy="253916"/>
          </a:xfrm>
          <a:prstGeom prst="rect">
            <a:avLst/>
          </a:prstGeom>
          <a:noFill/>
        </p:spPr>
        <p:txBody>
          <a:bodyPr wrap="square" rtlCol="0">
            <a:spAutoFit/>
          </a:bodyPr>
          <a:lstStyle/>
          <a:p>
            <a:r>
              <a:rPr lang="es-CO" sz="1050" dirty="0"/>
              <a:t>Fuente: Matrix con corte al 27 de febrero de 2018</a:t>
            </a:r>
          </a:p>
        </p:txBody>
      </p:sp>
      <p:sp>
        <p:nvSpPr>
          <p:cNvPr id="15" name="CuadroTexto 14">
            <a:extLst>
              <a:ext uri="{FF2B5EF4-FFF2-40B4-BE49-F238E27FC236}">
                <a16:creationId xmlns:a16="http://schemas.microsoft.com/office/drawing/2014/main" id="{DCB53B5A-A696-4D4A-A0E9-23577B33D244}"/>
              </a:ext>
            </a:extLst>
          </p:cNvPr>
          <p:cNvSpPr txBox="1"/>
          <p:nvPr/>
        </p:nvSpPr>
        <p:spPr>
          <a:xfrm>
            <a:off x="1" y="969035"/>
            <a:ext cx="5152221" cy="461665"/>
          </a:xfrm>
          <a:prstGeom prst="rect">
            <a:avLst/>
          </a:prstGeom>
          <a:noFill/>
        </p:spPr>
        <p:txBody>
          <a:bodyPr wrap="square" rtlCol="0">
            <a:spAutoFit/>
          </a:bodyPr>
          <a:lstStyle/>
          <a:p>
            <a:pPr algn="r"/>
            <a:r>
              <a:rPr lang="es-ES" sz="2400" b="1" dirty="0">
                <a:solidFill>
                  <a:schemeClr val="tx2">
                    <a:lumMod val="75000"/>
                  </a:schemeClr>
                </a:solidFill>
              </a:rPr>
              <a:t>INVENTARIO</a:t>
            </a:r>
          </a:p>
        </p:txBody>
      </p:sp>
    </p:spTree>
    <p:extLst>
      <p:ext uri="{BB962C8B-B14F-4D97-AF65-F5344CB8AC3E}">
        <p14:creationId xmlns:p14="http://schemas.microsoft.com/office/powerpoint/2010/main" val="11065074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6" name="Gráfico 4" descr="image001">
            <a:extLst>
              <a:ext uri="{FF2B5EF4-FFF2-40B4-BE49-F238E27FC236}">
                <a16:creationId xmlns:a16="http://schemas.microsoft.com/office/drawing/2014/main" id="{126CBAA8-EAD1-4A38-AF46-D6622AD5BF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4494" y="2007656"/>
            <a:ext cx="6055705" cy="363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uadroTexto 8">
            <a:extLst>
              <a:ext uri="{FF2B5EF4-FFF2-40B4-BE49-F238E27FC236}">
                <a16:creationId xmlns:a16="http://schemas.microsoft.com/office/drawing/2014/main" id="{5A9CD7EF-D2AF-4D55-8781-8A6E3AEBF2BD}"/>
              </a:ext>
            </a:extLst>
          </p:cNvPr>
          <p:cNvSpPr txBox="1"/>
          <p:nvPr/>
        </p:nvSpPr>
        <p:spPr>
          <a:xfrm>
            <a:off x="940933" y="1128317"/>
            <a:ext cx="5152221" cy="461665"/>
          </a:xfrm>
          <a:prstGeom prst="rect">
            <a:avLst/>
          </a:prstGeom>
          <a:noFill/>
        </p:spPr>
        <p:txBody>
          <a:bodyPr wrap="square" rtlCol="0">
            <a:spAutoFit/>
          </a:bodyPr>
          <a:lstStyle/>
          <a:p>
            <a:pPr algn="r"/>
            <a:r>
              <a:rPr lang="es-ES" sz="2400" b="1" dirty="0">
                <a:solidFill>
                  <a:schemeClr val="tx2">
                    <a:lumMod val="75000"/>
                  </a:schemeClr>
                </a:solidFill>
              </a:rPr>
              <a:t>SOCIEDADES ACTIVAS</a:t>
            </a:r>
          </a:p>
        </p:txBody>
      </p:sp>
    </p:spTree>
    <p:extLst>
      <p:ext uri="{BB962C8B-B14F-4D97-AF65-F5344CB8AC3E}">
        <p14:creationId xmlns:p14="http://schemas.microsoft.com/office/powerpoint/2010/main" val="24363477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6" name="CuadroTexto 5">
            <a:extLst>
              <a:ext uri="{FF2B5EF4-FFF2-40B4-BE49-F238E27FC236}">
                <a16:creationId xmlns:a16="http://schemas.microsoft.com/office/drawing/2014/main" id="{E69BD5C7-414C-4DC9-9232-2438A380846B}"/>
              </a:ext>
            </a:extLst>
          </p:cNvPr>
          <p:cNvSpPr txBox="1"/>
          <p:nvPr/>
        </p:nvSpPr>
        <p:spPr>
          <a:xfrm>
            <a:off x="1807117" y="1385694"/>
            <a:ext cx="5650606" cy="461665"/>
          </a:xfrm>
          <a:prstGeom prst="rect">
            <a:avLst/>
          </a:prstGeom>
          <a:noFill/>
        </p:spPr>
        <p:txBody>
          <a:bodyPr wrap="square" rtlCol="0">
            <a:spAutoFit/>
          </a:bodyPr>
          <a:lstStyle/>
          <a:p>
            <a:pPr algn="ctr"/>
            <a:r>
              <a:rPr lang="es-CO" sz="2400" b="1" dirty="0">
                <a:solidFill>
                  <a:schemeClr val="tx2">
                    <a:lumMod val="75000"/>
                  </a:schemeClr>
                </a:solidFill>
              </a:rPr>
              <a:t>Portafolio Sociedades Extintas. </a:t>
            </a:r>
          </a:p>
        </p:txBody>
      </p:sp>
      <p:graphicFrame>
        <p:nvGraphicFramePr>
          <p:cNvPr id="9" name="Tabla 8">
            <a:extLst>
              <a:ext uri="{FF2B5EF4-FFF2-40B4-BE49-F238E27FC236}">
                <a16:creationId xmlns:a16="http://schemas.microsoft.com/office/drawing/2014/main" id="{B1DA9C21-ED02-43E3-A4F6-62D430D78CF8}"/>
              </a:ext>
            </a:extLst>
          </p:cNvPr>
          <p:cNvGraphicFramePr>
            <a:graphicFrameLocks noGrp="1"/>
          </p:cNvGraphicFramePr>
          <p:nvPr>
            <p:extLst>
              <p:ext uri="{D42A27DB-BD31-4B8C-83A1-F6EECF244321}">
                <p14:modId xmlns:p14="http://schemas.microsoft.com/office/powerpoint/2010/main" val="3727547556"/>
              </p:ext>
            </p:extLst>
          </p:nvPr>
        </p:nvGraphicFramePr>
        <p:xfrm>
          <a:off x="1807117" y="1996407"/>
          <a:ext cx="5932153" cy="4387506"/>
        </p:xfrm>
        <a:graphic>
          <a:graphicData uri="http://schemas.openxmlformats.org/drawingml/2006/table">
            <a:tbl>
              <a:tblPr/>
              <a:tblGrid>
                <a:gridCol w="2903633">
                  <a:extLst>
                    <a:ext uri="{9D8B030D-6E8A-4147-A177-3AD203B41FA5}">
                      <a16:colId xmlns:a16="http://schemas.microsoft.com/office/drawing/2014/main" val="20000"/>
                    </a:ext>
                  </a:extLst>
                </a:gridCol>
                <a:gridCol w="3028520">
                  <a:extLst>
                    <a:ext uri="{9D8B030D-6E8A-4147-A177-3AD203B41FA5}">
                      <a16:colId xmlns:a16="http://schemas.microsoft.com/office/drawing/2014/main" val="20001"/>
                    </a:ext>
                  </a:extLst>
                </a:gridCol>
              </a:tblGrid>
              <a:tr h="217676">
                <a:tc>
                  <a:txBody>
                    <a:bodyPr/>
                    <a:lstStyle/>
                    <a:p>
                      <a:pPr algn="ctr" fontAlgn="ctr"/>
                      <a:r>
                        <a:rPr lang="es-ES" sz="1200" b="1" i="0" u="none" strike="noStrike" dirty="0">
                          <a:solidFill>
                            <a:srgbClr val="000000"/>
                          </a:solidFill>
                          <a:effectLst/>
                          <a:latin typeface="Calibri" panose="020F0502020204030204" pitchFamily="34" charset="0"/>
                        </a:rPr>
                        <a:t>ITEM</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200" b="1" i="0" u="none" strike="noStrike" dirty="0">
                          <a:solidFill>
                            <a:srgbClr val="000000"/>
                          </a:solidFill>
                          <a:effectLst/>
                          <a:latin typeface="Calibri" panose="020F0502020204030204" pitchFamily="34" charset="0"/>
                        </a:rPr>
                        <a:t>Numero Sociedades/Establecimientos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217676">
                <a:tc>
                  <a:txBody>
                    <a:bodyPr/>
                    <a:lstStyle/>
                    <a:p>
                      <a:pPr algn="ctr" fontAlgn="ctr"/>
                      <a:r>
                        <a:rPr lang="es-ES" sz="1200" b="1" i="0" u="none" strike="noStrike" dirty="0">
                          <a:solidFill>
                            <a:srgbClr val="000000"/>
                          </a:solidFill>
                          <a:effectLst/>
                          <a:latin typeface="Calibri" panose="020F0502020204030204" pitchFamily="34" charset="0"/>
                        </a:rPr>
                        <a:t>Total sociedades y </a:t>
                      </a:r>
                      <a:r>
                        <a:rPr lang="es-ES" sz="1200" b="1" i="0" u="none" strike="noStrike" dirty="0" err="1">
                          <a:solidFill>
                            <a:srgbClr val="000000"/>
                          </a:solidFill>
                          <a:effectLst/>
                          <a:latin typeface="Calibri" panose="020F0502020204030204" pitchFamily="34" charset="0"/>
                        </a:rPr>
                        <a:t>Ecm</a:t>
                      </a:r>
                      <a:r>
                        <a:rPr lang="es-ES" sz="1200" b="1" i="0" u="none" strike="noStrike" dirty="0">
                          <a:solidFill>
                            <a:srgbClr val="000000"/>
                          </a:solidFill>
                          <a:effectLst/>
                          <a:latin typeface="Calibri" panose="020F0502020204030204" pitchFamily="34" charset="0"/>
                        </a:rPr>
                        <a:t> extintos Activos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s-ES" sz="1200" b="1" i="0" u="none" strike="noStrike" dirty="0">
                          <a:solidFill>
                            <a:srgbClr val="000000"/>
                          </a:solidFill>
                          <a:effectLst/>
                          <a:latin typeface="Calibri" panose="020F0502020204030204" pitchFamily="34" charset="0"/>
                        </a:rPr>
                        <a:t>29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0001"/>
                  </a:ext>
                </a:extLst>
              </a:tr>
              <a:tr h="217676">
                <a:tc>
                  <a:txBody>
                    <a:bodyPr/>
                    <a:lstStyle/>
                    <a:p>
                      <a:pPr algn="l" fontAlgn="ctr"/>
                      <a:r>
                        <a:rPr lang="es-ES" sz="1200" b="1" i="0" u="none" strike="noStrike" dirty="0">
                          <a:solidFill>
                            <a:srgbClr val="000000"/>
                          </a:solidFill>
                          <a:effectLst/>
                          <a:latin typeface="Calibri" panose="020F0502020204030204" pitchFamily="34" charset="0"/>
                        </a:rPr>
                        <a:t>Con perfil de enajenación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200" b="1" i="0" u="none" strike="noStrike" dirty="0">
                          <a:solidFill>
                            <a:srgbClr val="000000"/>
                          </a:solidFill>
                          <a:effectLst/>
                          <a:latin typeface="Calibri" panose="020F0502020204030204" pitchFamily="34" charset="0"/>
                        </a:rPr>
                        <a:t>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02"/>
                  </a:ext>
                </a:extLst>
              </a:tr>
              <a:tr h="217676">
                <a:tc>
                  <a:txBody>
                    <a:bodyPr/>
                    <a:lstStyle/>
                    <a:p>
                      <a:pPr algn="ctr" fontAlgn="ctr"/>
                      <a:r>
                        <a:rPr lang="es-ES" sz="1200" b="1" i="0" u="none" strike="noStrike" dirty="0">
                          <a:solidFill>
                            <a:srgbClr val="000000"/>
                          </a:solidFill>
                          <a:effectLst/>
                          <a:latin typeface="Calibri" panose="020F0502020204030204" pitchFamily="34" charset="0"/>
                        </a:rPr>
                        <a:t>Grupo 1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200" b="0" i="0" u="none" strike="noStrike" dirty="0">
                          <a:solidFill>
                            <a:srgbClr val="000000"/>
                          </a:solidFill>
                          <a:effectLst/>
                          <a:latin typeface="Calibri" panose="020F0502020204030204" pitchFamily="34" charset="0"/>
                        </a:rPr>
                        <a:t>2 (100%)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17676">
                <a:tc>
                  <a:txBody>
                    <a:bodyPr/>
                    <a:lstStyle/>
                    <a:p>
                      <a:pPr algn="ctr" fontAlgn="ctr"/>
                      <a:r>
                        <a:rPr lang="es-ES" sz="1200" b="1" i="0" u="none" strike="noStrike" dirty="0">
                          <a:solidFill>
                            <a:srgbClr val="000000"/>
                          </a:solidFill>
                          <a:effectLst/>
                          <a:latin typeface="Calibri" panose="020F0502020204030204" pitchFamily="34" charset="0"/>
                        </a:rPr>
                        <a:t>Grupo 2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200" b="0" i="0" u="none" strike="noStrike" dirty="0">
                          <a:solidFill>
                            <a:srgbClr val="000000"/>
                          </a:solidFill>
                          <a:effectLst/>
                          <a:latin typeface="Calibri" panose="020F0502020204030204" pitchFamily="34" charset="0"/>
                        </a:rPr>
                        <a:t>2 (-100%)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93694">
                <a:tc>
                  <a:txBody>
                    <a:bodyPr/>
                    <a:lstStyle/>
                    <a:p>
                      <a:pPr algn="l" fontAlgn="ctr"/>
                      <a:r>
                        <a:rPr lang="es-ES" sz="1200" b="1" i="0" u="none" strike="noStrike" kern="1200" dirty="0">
                          <a:solidFill>
                            <a:srgbClr val="000000"/>
                          </a:solidFill>
                          <a:effectLst/>
                          <a:latin typeface="Calibri" panose="020F0502020204030204" pitchFamily="34" charset="0"/>
                          <a:ea typeface="+mn-ea"/>
                          <a:cs typeface="+mn-cs"/>
                        </a:rPr>
                        <a:t>Participaciones en sociedades que no desarrollan su objeto social</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marL="0" algn="ctr" defTabSz="914400" rtl="0" eaLnBrk="1" fontAlgn="ctr" latinLnBrk="0" hangingPunct="1"/>
                      <a:r>
                        <a:rPr lang="es-ES" sz="1200" b="1" i="0" u="none" strike="noStrike" kern="1200" dirty="0">
                          <a:solidFill>
                            <a:srgbClr val="000000"/>
                          </a:solidFill>
                          <a:effectLst/>
                          <a:latin typeface="Calibri" panose="020F0502020204030204" pitchFamily="34" charset="0"/>
                          <a:ea typeface="+mn-ea"/>
                          <a:cs typeface="+mn-cs"/>
                        </a:rPr>
                        <a:t>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995908199"/>
                  </a:ext>
                </a:extLst>
              </a:tr>
              <a:tr h="217676">
                <a:tc>
                  <a:txBody>
                    <a:bodyPr/>
                    <a:lstStyle/>
                    <a:p>
                      <a:pPr algn="l" fontAlgn="ctr"/>
                      <a:r>
                        <a:rPr lang="es-ES" sz="1200" b="1" i="0" u="none" strike="noStrike" dirty="0">
                          <a:solidFill>
                            <a:srgbClr val="000000"/>
                          </a:solidFill>
                          <a:effectLst/>
                          <a:latin typeface="Calibri" panose="020F0502020204030204" pitchFamily="34" charset="0"/>
                        </a:rPr>
                        <a:t>Porcentajes</a:t>
                      </a:r>
                      <a:r>
                        <a:rPr lang="es-ES" sz="1200" b="1" i="0" u="none" strike="noStrike" baseline="0" dirty="0">
                          <a:solidFill>
                            <a:srgbClr val="000000"/>
                          </a:solidFill>
                          <a:effectLst/>
                          <a:latin typeface="Calibri" panose="020F0502020204030204" pitchFamily="34" charset="0"/>
                        </a:rPr>
                        <a:t> inferiores al 1%</a:t>
                      </a:r>
                      <a:endParaRPr lang="es-ES" sz="1200" b="1"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200" b="1" i="0" u="none" strike="noStrike" dirty="0">
                          <a:solidFill>
                            <a:srgbClr val="000000"/>
                          </a:solidFill>
                          <a:effectLst/>
                          <a:latin typeface="Calibri" panose="020F0502020204030204" pitchFamily="34" charset="0"/>
                        </a:rPr>
                        <a:t>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97462915"/>
                  </a:ext>
                </a:extLst>
              </a:tr>
              <a:tr h="217676">
                <a:tc>
                  <a:txBody>
                    <a:bodyPr/>
                    <a:lstStyle/>
                    <a:p>
                      <a:pPr algn="l" fontAlgn="ctr"/>
                      <a:r>
                        <a:rPr lang="es-ES" sz="1200" b="1" i="0" u="none" strike="noStrike" dirty="0">
                          <a:solidFill>
                            <a:srgbClr val="000000"/>
                          </a:solidFill>
                          <a:effectLst/>
                          <a:latin typeface="Calibri" panose="020F0502020204030204" pitchFamily="34" charset="0"/>
                        </a:rPr>
                        <a:t>Con vocación turística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200" b="1" i="0" u="none" strike="noStrike" dirty="0">
                          <a:solidFill>
                            <a:srgbClr val="000000"/>
                          </a:solidFill>
                          <a:effectLst/>
                          <a:latin typeface="Calibri" panose="020F0502020204030204" pitchFamily="34" charset="0"/>
                        </a:rPr>
                        <a:t>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06"/>
                  </a:ext>
                </a:extLst>
              </a:tr>
              <a:tr h="217676">
                <a:tc>
                  <a:txBody>
                    <a:bodyPr/>
                    <a:lstStyle/>
                    <a:p>
                      <a:pPr algn="ctr" fontAlgn="ctr"/>
                      <a:r>
                        <a:rPr lang="es-ES" sz="1200" b="1" i="0" u="none" strike="noStrike" dirty="0">
                          <a:solidFill>
                            <a:srgbClr val="000000"/>
                          </a:solidFill>
                          <a:effectLst/>
                          <a:latin typeface="Calibri" panose="020F0502020204030204" pitchFamily="34" charset="0"/>
                        </a:rPr>
                        <a:t>Entregados a FONTUR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200" b="0" i="0" u="none" strike="noStrike" dirty="0">
                          <a:solidFill>
                            <a:srgbClr val="000000"/>
                          </a:solidFill>
                          <a:effectLst/>
                          <a:latin typeface="Calibri" panose="020F0502020204030204" pitchFamily="34" charset="0"/>
                        </a:rPr>
                        <a:t>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17676">
                <a:tc>
                  <a:txBody>
                    <a:bodyPr/>
                    <a:lstStyle/>
                    <a:p>
                      <a:pPr algn="ctr" fontAlgn="ctr"/>
                      <a:r>
                        <a:rPr lang="es-ES" sz="1200" b="1" i="0" u="none" strike="noStrike">
                          <a:solidFill>
                            <a:srgbClr val="000000"/>
                          </a:solidFill>
                          <a:effectLst/>
                          <a:latin typeface="Calibri" panose="020F0502020204030204" pitchFamily="34" charset="0"/>
                        </a:rPr>
                        <a:t>Por entregar a FONTUR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200" b="0" i="0" u="none" strike="noStrike" dirty="0">
                          <a:solidFill>
                            <a:srgbClr val="000000"/>
                          </a:solidFill>
                          <a:effectLst/>
                          <a:latin typeface="Calibri" panose="020F0502020204030204" pitchFamily="34" charset="0"/>
                        </a:rPr>
                        <a:t>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17676">
                <a:tc>
                  <a:txBody>
                    <a:bodyPr/>
                    <a:lstStyle/>
                    <a:p>
                      <a:pPr algn="l" fontAlgn="ctr"/>
                      <a:r>
                        <a:rPr lang="es-ES" sz="1200" b="1" i="0" u="none" strike="noStrike" dirty="0">
                          <a:solidFill>
                            <a:srgbClr val="000000"/>
                          </a:solidFill>
                          <a:effectLst/>
                          <a:latin typeface="Calibri" panose="020F0502020204030204" pitchFamily="34" charset="0"/>
                        </a:rPr>
                        <a:t>Con restricción en la comercialización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marL="0" algn="ctr" defTabSz="914400" rtl="0" eaLnBrk="1" fontAlgn="ctr" latinLnBrk="0" hangingPunct="1"/>
                      <a:r>
                        <a:rPr lang="es-ES" sz="1200" b="1" i="0" u="none" strike="noStrike" kern="1200" dirty="0">
                          <a:solidFill>
                            <a:srgbClr val="000000"/>
                          </a:solidFill>
                          <a:effectLst/>
                          <a:latin typeface="Calibri" panose="020F0502020204030204" pitchFamily="34" charset="0"/>
                          <a:ea typeface="+mn-ea"/>
                          <a:cs typeface="+mn-cs"/>
                        </a:rPr>
                        <a:t>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10"/>
                  </a:ext>
                </a:extLst>
              </a:tr>
              <a:tr h="217676">
                <a:tc>
                  <a:txBody>
                    <a:bodyPr/>
                    <a:lstStyle/>
                    <a:p>
                      <a:pPr algn="ctr" fontAlgn="ctr"/>
                      <a:r>
                        <a:rPr lang="es-ES" sz="1200" b="0" i="0" u="none" strike="noStrike" dirty="0">
                          <a:solidFill>
                            <a:srgbClr val="000000"/>
                          </a:solidFill>
                          <a:effectLst/>
                          <a:latin typeface="Calibri" panose="020F0502020204030204" pitchFamily="34" charset="0"/>
                        </a:rPr>
                        <a:t>En acuerdo de restructuración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s-ES" sz="1200" b="1" i="0" u="none" strike="noStrike" kern="1200" dirty="0">
                          <a:solidFill>
                            <a:srgbClr val="000000"/>
                          </a:solidFill>
                          <a:effectLst/>
                          <a:latin typeface="Calibri" panose="020F0502020204030204" pitchFamily="34" charset="0"/>
                          <a:ea typeface="+mn-ea"/>
                          <a:cs typeface="+mn-cs"/>
                        </a:rPr>
                        <a:t>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17676">
                <a:tc>
                  <a:txBody>
                    <a:bodyPr/>
                    <a:lstStyle/>
                    <a:p>
                      <a:pPr algn="ctr" fontAlgn="ctr"/>
                      <a:r>
                        <a:rPr lang="es-ES" sz="1200" b="0" i="0" u="none" strike="noStrike" dirty="0">
                          <a:solidFill>
                            <a:srgbClr val="000000"/>
                          </a:solidFill>
                          <a:effectLst/>
                          <a:latin typeface="Calibri" panose="020F0502020204030204" pitchFamily="34" charset="0"/>
                        </a:rPr>
                        <a:t>Parcialmente Incautado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s-ES" sz="1200" b="1" i="0" u="none" strike="noStrike" kern="1200" dirty="0">
                          <a:solidFill>
                            <a:srgbClr val="000000"/>
                          </a:solidFill>
                          <a:effectLst/>
                          <a:latin typeface="Calibri" panose="020F0502020204030204" pitchFamily="34" charset="0"/>
                          <a:ea typeface="+mn-ea"/>
                          <a:cs typeface="+mn-cs"/>
                        </a:rPr>
                        <a:t>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93694">
                <a:tc>
                  <a:txBody>
                    <a:bodyPr/>
                    <a:lstStyle/>
                    <a:p>
                      <a:pPr algn="l" fontAlgn="ctr"/>
                      <a:r>
                        <a:rPr lang="es-ES" sz="1200" b="1" i="0" u="none" strike="noStrike" dirty="0">
                          <a:solidFill>
                            <a:srgbClr val="000000"/>
                          </a:solidFill>
                          <a:effectLst/>
                          <a:latin typeface="Calibri" panose="020F0502020204030204" pitchFamily="34" charset="0"/>
                        </a:rPr>
                        <a:t>Con medida cautelar de la Unidad de Restitución de Tierras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200" b="1" i="0" u="none" strike="noStrike" dirty="0">
                          <a:solidFill>
                            <a:srgbClr val="000000"/>
                          </a:solidFill>
                          <a:effectLst/>
                          <a:latin typeface="Calibri" panose="020F0502020204030204" pitchFamily="34" charset="0"/>
                        </a:rPr>
                        <a:t>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698657534"/>
                  </a:ext>
                </a:extLst>
              </a:tr>
              <a:tr h="393694">
                <a:tc>
                  <a:txBody>
                    <a:bodyPr/>
                    <a:lstStyle/>
                    <a:p>
                      <a:pPr algn="l" fontAlgn="ctr"/>
                      <a:r>
                        <a:rPr lang="es-ES" sz="1200" b="1" i="0" u="none" strike="noStrike" dirty="0">
                          <a:solidFill>
                            <a:srgbClr val="000000"/>
                          </a:solidFill>
                          <a:effectLst/>
                          <a:latin typeface="Calibri" panose="020F0502020204030204" pitchFamily="34" charset="0"/>
                        </a:rPr>
                        <a:t>En saneamiento del registro de la medida de extinción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marL="0" algn="ctr" defTabSz="914400" rtl="0" eaLnBrk="1" fontAlgn="ctr" latinLnBrk="0" hangingPunct="1"/>
                      <a:r>
                        <a:rPr lang="es-ES" sz="1200" b="1" i="0" u="none" strike="noStrike" kern="1200" dirty="0">
                          <a:solidFill>
                            <a:srgbClr val="000000"/>
                          </a:solidFill>
                          <a:effectLst/>
                          <a:latin typeface="Calibri" panose="020F0502020204030204" pitchFamily="34" charset="0"/>
                          <a:ea typeface="+mn-ea"/>
                          <a:cs typeface="+mn-cs"/>
                        </a:rPr>
                        <a:t>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068771136"/>
                  </a:ext>
                </a:extLst>
              </a:tr>
              <a:tr h="393694">
                <a:tc>
                  <a:txBody>
                    <a:bodyPr/>
                    <a:lstStyle/>
                    <a:p>
                      <a:pPr algn="l" fontAlgn="auto"/>
                      <a:r>
                        <a:rPr lang="es-CO" sz="1200" b="1" i="0" u="none" strike="noStrike" dirty="0">
                          <a:solidFill>
                            <a:srgbClr val="000000"/>
                          </a:solidFill>
                          <a:effectLst/>
                          <a:latin typeface="Calibri" panose="020F0502020204030204" pitchFamily="34" charset="0"/>
                        </a:rPr>
                        <a:t>En proceso de traslado a la Gerencia de sociedades en Liquidación </a:t>
                      </a:r>
                      <a:endParaRPr lang="es-ES" sz="1200" b="1" i="0" u="none" strike="noStrike" dirty="0">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marL="0" algn="ctr" defTabSz="914400" rtl="0" eaLnBrk="1" fontAlgn="ctr" latinLnBrk="0" hangingPunct="1"/>
                      <a:r>
                        <a:rPr lang="es-ES" sz="1200" b="1" i="0" u="none" strike="noStrike" kern="1200" dirty="0">
                          <a:solidFill>
                            <a:srgbClr val="000000"/>
                          </a:solidFill>
                          <a:effectLst/>
                          <a:latin typeface="Calibri" panose="020F0502020204030204" pitchFamily="34" charset="0"/>
                          <a:ea typeface="+mn-ea"/>
                          <a:cs typeface="+mn-cs"/>
                        </a:rPr>
                        <a:t>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0013"/>
                  </a:ext>
                </a:extLst>
              </a:tr>
              <a:tr h="200618">
                <a:tc>
                  <a:txBody>
                    <a:bodyPr/>
                    <a:lstStyle/>
                    <a:p>
                      <a:pPr algn="l" fontAlgn="auto"/>
                      <a:r>
                        <a:rPr lang="es-ES" sz="1200" b="1" i="0" u="none" strike="noStrike" dirty="0">
                          <a:solidFill>
                            <a:srgbClr val="000000"/>
                          </a:solidFill>
                          <a:effectLst/>
                          <a:latin typeface="Calibri" panose="020F0502020204030204" pitchFamily="34" charset="0"/>
                        </a:rPr>
                        <a:t>Cancelado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s-ES" sz="1200" b="1" i="0" u="none" strike="noStrike" dirty="0">
                          <a:solidFill>
                            <a:srgbClr val="000000"/>
                          </a:solidFill>
                          <a:effectLst/>
                          <a:latin typeface="Calibri" panose="020F0502020204030204" pitchFamily="34" charset="0"/>
                        </a:rPr>
                        <a:t>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055896412"/>
                  </a:ext>
                </a:extLst>
              </a:tr>
            </a:tbl>
          </a:graphicData>
        </a:graphic>
      </p:graphicFrame>
      <p:sp>
        <p:nvSpPr>
          <p:cNvPr id="10" name="CuadroTexto 9">
            <a:extLst>
              <a:ext uri="{FF2B5EF4-FFF2-40B4-BE49-F238E27FC236}">
                <a16:creationId xmlns:a16="http://schemas.microsoft.com/office/drawing/2014/main" id="{6E600A54-41EF-49C3-A79E-257752D0EB4A}"/>
              </a:ext>
            </a:extLst>
          </p:cNvPr>
          <p:cNvSpPr txBox="1"/>
          <p:nvPr/>
        </p:nvSpPr>
        <p:spPr>
          <a:xfrm>
            <a:off x="1807117" y="997121"/>
            <a:ext cx="5650606" cy="461665"/>
          </a:xfrm>
          <a:prstGeom prst="rect">
            <a:avLst/>
          </a:prstGeom>
          <a:noFill/>
        </p:spPr>
        <p:txBody>
          <a:bodyPr wrap="square" rtlCol="0">
            <a:spAutoFit/>
          </a:bodyPr>
          <a:lstStyle/>
          <a:p>
            <a:pPr algn="ctr"/>
            <a:r>
              <a:rPr lang="es-ES" sz="2400" b="1" dirty="0">
                <a:solidFill>
                  <a:schemeClr val="tx2">
                    <a:lumMod val="75000"/>
                  </a:schemeClr>
                </a:solidFill>
              </a:rPr>
              <a:t>V</a:t>
            </a:r>
            <a:r>
              <a:rPr lang="es-CO" sz="2400" b="1" dirty="0">
                <a:solidFill>
                  <a:schemeClr val="tx2">
                    <a:lumMod val="75000"/>
                  </a:schemeClr>
                </a:solidFill>
              </a:rPr>
              <a:t>aloración y venta de sociedades</a:t>
            </a:r>
          </a:p>
        </p:txBody>
      </p:sp>
    </p:spTree>
    <p:extLst>
      <p:ext uri="{BB962C8B-B14F-4D97-AF65-F5344CB8AC3E}">
        <p14:creationId xmlns:p14="http://schemas.microsoft.com/office/powerpoint/2010/main" val="13251422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655173" y="650205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6" name="CuadroTexto 5">
            <a:extLst>
              <a:ext uri="{FF2B5EF4-FFF2-40B4-BE49-F238E27FC236}">
                <a16:creationId xmlns:a16="http://schemas.microsoft.com/office/drawing/2014/main" id="{7CA8AC5A-FC9D-45FA-A03D-BD791E9BBA34}"/>
              </a:ext>
            </a:extLst>
          </p:cNvPr>
          <p:cNvSpPr txBox="1"/>
          <p:nvPr/>
        </p:nvSpPr>
        <p:spPr>
          <a:xfrm>
            <a:off x="1807117" y="997121"/>
            <a:ext cx="5650606" cy="461665"/>
          </a:xfrm>
          <a:prstGeom prst="rect">
            <a:avLst/>
          </a:prstGeom>
          <a:noFill/>
        </p:spPr>
        <p:txBody>
          <a:bodyPr wrap="square" rtlCol="0">
            <a:spAutoFit/>
          </a:bodyPr>
          <a:lstStyle/>
          <a:p>
            <a:pPr algn="ctr"/>
            <a:r>
              <a:rPr lang="es-ES" sz="2400" b="1" dirty="0">
                <a:solidFill>
                  <a:schemeClr val="tx2">
                    <a:lumMod val="75000"/>
                  </a:schemeClr>
                </a:solidFill>
              </a:rPr>
              <a:t>V</a:t>
            </a:r>
            <a:r>
              <a:rPr lang="es-CO" sz="2400" b="1" dirty="0">
                <a:solidFill>
                  <a:schemeClr val="tx2">
                    <a:lumMod val="75000"/>
                  </a:schemeClr>
                </a:solidFill>
              </a:rPr>
              <a:t>aloración y venta de sociedades</a:t>
            </a:r>
          </a:p>
        </p:txBody>
      </p:sp>
      <p:pic>
        <p:nvPicPr>
          <p:cNvPr id="9" name="Imagen 8">
            <a:extLst>
              <a:ext uri="{FF2B5EF4-FFF2-40B4-BE49-F238E27FC236}">
                <a16:creationId xmlns:a16="http://schemas.microsoft.com/office/drawing/2014/main" id="{77958D60-73EF-4D61-A818-681091731AE3}"/>
              </a:ext>
            </a:extLst>
          </p:cNvPr>
          <p:cNvPicPr>
            <a:picLocks noChangeAspect="1"/>
          </p:cNvPicPr>
          <p:nvPr/>
        </p:nvPicPr>
        <p:blipFill rotWithShape="1">
          <a:blip r:embed="rId4"/>
          <a:srcRect l="14657" t="29603" r="17293" b="17676"/>
          <a:stretch/>
        </p:blipFill>
        <p:spPr>
          <a:xfrm>
            <a:off x="415754" y="1786850"/>
            <a:ext cx="8610860" cy="3752559"/>
          </a:xfrm>
          <a:prstGeom prst="rect">
            <a:avLst/>
          </a:prstGeom>
        </p:spPr>
      </p:pic>
      <p:sp>
        <p:nvSpPr>
          <p:cNvPr id="10" name="11 CuadroTexto">
            <a:extLst>
              <a:ext uri="{FF2B5EF4-FFF2-40B4-BE49-F238E27FC236}">
                <a16:creationId xmlns:a16="http://schemas.microsoft.com/office/drawing/2014/main" id="{CA9CA75C-C44D-4D73-A6A0-88E567E14032}"/>
              </a:ext>
            </a:extLst>
          </p:cNvPr>
          <p:cNvSpPr txBox="1"/>
          <p:nvPr/>
        </p:nvSpPr>
        <p:spPr>
          <a:xfrm>
            <a:off x="6037283" y="5546667"/>
            <a:ext cx="3049884" cy="253916"/>
          </a:xfrm>
          <a:prstGeom prst="rect">
            <a:avLst/>
          </a:prstGeom>
          <a:noFill/>
        </p:spPr>
        <p:txBody>
          <a:bodyPr wrap="square" rtlCol="0">
            <a:spAutoFit/>
          </a:bodyPr>
          <a:lstStyle/>
          <a:p>
            <a:r>
              <a:rPr lang="es-CO" sz="900" dirty="0"/>
              <a:t>* </a:t>
            </a:r>
            <a:r>
              <a:rPr lang="es-CO" sz="1050" dirty="0"/>
              <a:t>Valores expresados en miles de pesos </a:t>
            </a:r>
          </a:p>
        </p:txBody>
      </p:sp>
    </p:spTree>
    <p:extLst>
      <p:ext uri="{BB962C8B-B14F-4D97-AF65-F5344CB8AC3E}">
        <p14:creationId xmlns:p14="http://schemas.microsoft.com/office/powerpoint/2010/main" val="24676526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639563"/>
            <a:ext cx="9143999" cy="1323439"/>
          </a:xfrm>
          <a:prstGeom prst="rect">
            <a:avLst/>
          </a:prstGeom>
          <a:noFill/>
        </p:spPr>
        <p:txBody>
          <a:bodyPr wrap="square" rtlCol="0">
            <a:spAutoFit/>
          </a:bodyPr>
          <a:lstStyle/>
          <a:p>
            <a:pPr algn="ctr"/>
            <a:r>
              <a:rPr lang="es-ES" sz="4000" b="1" dirty="0">
                <a:solidFill>
                  <a:srgbClr val="000A8B"/>
                </a:solidFill>
              </a:rPr>
              <a:t>4. MAPA DE RIESGOS</a:t>
            </a:r>
          </a:p>
          <a:p>
            <a:pPr algn="ctr"/>
            <a:r>
              <a:rPr lang="es-ES" sz="4000" b="1" dirty="0">
                <a:solidFill>
                  <a:srgbClr val="000A8B"/>
                </a:solidFill>
              </a:rPr>
              <a:t>SOCIEDAD ACTIVOS ESPECIALES</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835397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0" name="Conector recto 199"/>
          <p:cNvCxnSpPr/>
          <p:nvPr/>
        </p:nvCxnSpPr>
        <p:spPr>
          <a:xfrm>
            <a:off x="9389227" y="5665651"/>
            <a:ext cx="0" cy="1845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2" name="Conector recto 201"/>
          <p:cNvCxnSpPr/>
          <p:nvPr/>
        </p:nvCxnSpPr>
        <p:spPr>
          <a:xfrm>
            <a:off x="9389227" y="5850215"/>
            <a:ext cx="158822"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Marcador de contenido 2"/>
          <p:cNvSpPr>
            <a:spLocks noGrp="1"/>
          </p:cNvSpPr>
          <p:nvPr>
            <p:ph sz="half" idx="1"/>
          </p:nvPr>
        </p:nvSpPr>
        <p:spPr>
          <a:xfrm>
            <a:off x="511620" y="2034347"/>
            <a:ext cx="4060380" cy="3815868"/>
          </a:xfrm>
        </p:spPr>
        <p:txBody>
          <a:bodyPr>
            <a:normAutofit fontScale="77500" lnSpcReduction="20000"/>
          </a:bodyPr>
          <a:lstStyle/>
          <a:p>
            <a:pPr marL="0" indent="0">
              <a:buNone/>
            </a:pPr>
            <a:r>
              <a:rPr lang="es-CO" sz="3600" dirty="0"/>
              <a:t>1. Identificación del Riesgo</a:t>
            </a:r>
          </a:p>
          <a:p>
            <a:pPr marL="0" indent="0">
              <a:buNone/>
            </a:pPr>
            <a:r>
              <a:rPr lang="es-CO" sz="3600" dirty="0"/>
              <a:t>2. Valoración del Riesgo</a:t>
            </a:r>
          </a:p>
          <a:p>
            <a:pPr lvl="1"/>
            <a:r>
              <a:rPr lang="es-CO" sz="3600" dirty="0"/>
              <a:t>Probabilidad</a:t>
            </a:r>
          </a:p>
          <a:p>
            <a:pPr lvl="1"/>
            <a:r>
              <a:rPr lang="es-CO" sz="3600" dirty="0"/>
              <a:t>Impacto</a:t>
            </a:r>
          </a:p>
          <a:p>
            <a:pPr marL="0" indent="0">
              <a:buNone/>
            </a:pPr>
            <a:r>
              <a:rPr lang="es-CO" sz="3600" dirty="0"/>
              <a:t>3. Controles y Valoración Riesgo Residual</a:t>
            </a:r>
          </a:p>
          <a:p>
            <a:pPr marL="0" indent="0">
              <a:buNone/>
            </a:pPr>
            <a:r>
              <a:rPr lang="es-CO" sz="3600" dirty="0"/>
              <a:t>4. Tratamiento del riesgo y/o acciones adicionales</a:t>
            </a:r>
          </a:p>
          <a:p>
            <a:pPr marL="0" indent="0">
              <a:buNone/>
            </a:pPr>
            <a:r>
              <a:rPr lang="es-CO" dirty="0"/>
              <a:t> </a:t>
            </a:r>
          </a:p>
          <a:p>
            <a:pPr marL="0" indent="0">
              <a:buNone/>
            </a:pPr>
            <a:endParaRPr lang="es-CO" dirty="0"/>
          </a:p>
          <a:p>
            <a:pPr marL="0" indent="0">
              <a:buNone/>
            </a:pPr>
            <a:endParaRPr lang="es-CO" dirty="0"/>
          </a:p>
          <a:p>
            <a:pPr marL="0" indent="0">
              <a:buNone/>
            </a:pPr>
            <a:endParaRPr lang="es-CO" b="1" dirty="0"/>
          </a:p>
          <a:p>
            <a:endParaRPr lang="es-CO" dirty="0"/>
          </a:p>
        </p:txBody>
      </p:sp>
      <p:cxnSp>
        <p:nvCxnSpPr>
          <p:cNvPr id="12" name="Conector recto 11"/>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3765007" y="377468"/>
            <a:ext cx="3349635" cy="523220"/>
          </a:xfrm>
          <a:prstGeom prst="rect">
            <a:avLst/>
          </a:prstGeom>
        </p:spPr>
        <p:txBody>
          <a:bodyPr wrap="none">
            <a:spAutoFit/>
          </a:bodyPr>
          <a:lstStyle/>
          <a:p>
            <a:r>
              <a:rPr lang="es-CO" sz="2800" b="1" dirty="0">
                <a:solidFill>
                  <a:schemeClr val="bg1"/>
                </a:solidFill>
              </a:rPr>
              <a:t>GESTIÓN DE RIESGOS</a:t>
            </a:r>
          </a:p>
        </p:txBody>
      </p:sp>
      <p:pic>
        <p:nvPicPr>
          <p:cNvPr id="1026" name="Picture 2" descr="Resultado de imagen para RIESGOS">
            <a:extLst>
              <a:ext uri="{FF2B5EF4-FFF2-40B4-BE49-F238E27FC236}">
                <a16:creationId xmlns:a16="http://schemas.microsoft.com/office/drawing/2014/main" id="{B5ED7873-BEE2-4762-ABE8-975ECEA45E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0329" y="2091531"/>
            <a:ext cx="3952875" cy="381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9512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id="{65D7916C-0298-4E97-B0CD-ED4CE81D5E68}"/>
              </a:ext>
            </a:extLst>
          </p:cNvPr>
          <p:cNvGraphicFramePr/>
          <p:nvPr>
            <p:extLst/>
          </p:nvPr>
        </p:nvGraphicFramePr>
        <p:xfrm>
          <a:off x="1029049" y="212818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2" name="Conector recto 11"/>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3102398" y="205292"/>
            <a:ext cx="3431389" cy="954107"/>
          </a:xfrm>
          <a:prstGeom prst="rect">
            <a:avLst/>
          </a:prstGeom>
        </p:spPr>
        <p:txBody>
          <a:bodyPr wrap="square">
            <a:spAutoFit/>
          </a:bodyPr>
          <a:lstStyle/>
          <a:p>
            <a:r>
              <a:rPr lang="es-CO" sz="2800" b="1" dirty="0">
                <a:solidFill>
                  <a:schemeClr val="bg1"/>
                </a:solidFill>
              </a:rPr>
              <a:t> GESTIÓN DE RIESGOS</a:t>
            </a:r>
          </a:p>
          <a:p>
            <a:pPr algn="ctr"/>
            <a:r>
              <a:rPr lang="es-CO" sz="2800" b="1" dirty="0">
                <a:solidFill>
                  <a:schemeClr val="bg1"/>
                </a:solidFill>
              </a:rPr>
              <a:t>MATRIZ DE RIESGO</a:t>
            </a:r>
          </a:p>
        </p:txBody>
      </p:sp>
      <p:sp>
        <p:nvSpPr>
          <p:cNvPr id="9" name="Rectángulo 8">
            <a:extLst>
              <a:ext uri="{FF2B5EF4-FFF2-40B4-BE49-F238E27FC236}">
                <a16:creationId xmlns:a16="http://schemas.microsoft.com/office/drawing/2014/main" id="{FEF60995-0EF3-4A67-BBAD-B7F08D810A26}"/>
              </a:ext>
            </a:extLst>
          </p:cNvPr>
          <p:cNvSpPr/>
          <p:nvPr/>
        </p:nvSpPr>
        <p:spPr>
          <a:xfrm>
            <a:off x="274175" y="1759483"/>
            <a:ext cx="3028458" cy="400110"/>
          </a:xfrm>
          <a:prstGeom prst="rect">
            <a:avLst/>
          </a:prstGeom>
        </p:spPr>
        <p:txBody>
          <a:bodyPr wrap="none">
            <a:spAutoFit/>
          </a:bodyPr>
          <a:lstStyle/>
          <a:p>
            <a:r>
              <a:rPr lang="es-CO" sz="2000" b="1" dirty="0">
                <a:solidFill>
                  <a:srgbClr val="002060"/>
                </a:solidFill>
              </a:rPr>
              <a:t>1. Identificación del Riesgo</a:t>
            </a:r>
          </a:p>
        </p:txBody>
      </p:sp>
      <p:pic>
        <p:nvPicPr>
          <p:cNvPr id="3" name="Imagen 2">
            <a:extLst>
              <a:ext uri="{FF2B5EF4-FFF2-40B4-BE49-F238E27FC236}">
                <a16:creationId xmlns:a16="http://schemas.microsoft.com/office/drawing/2014/main" id="{E2A90CE6-371D-4F88-98FA-2A20AECB7CB9}"/>
              </a:ext>
            </a:extLst>
          </p:cNvPr>
          <p:cNvPicPr>
            <a:picLocks noChangeAspect="1"/>
          </p:cNvPicPr>
          <p:nvPr/>
        </p:nvPicPr>
        <p:blipFill>
          <a:blip r:embed="rId7"/>
          <a:stretch>
            <a:fillRect/>
          </a:stretch>
        </p:blipFill>
        <p:spPr>
          <a:xfrm>
            <a:off x="475557" y="2782622"/>
            <a:ext cx="2487944" cy="1593329"/>
          </a:xfrm>
          <a:prstGeom prst="rect">
            <a:avLst/>
          </a:prstGeom>
        </p:spPr>
      </p:pic>
      <p:sp>
        <p:nvSpPr>
          <p:cNvPr id="4" name="CuadroTexto 3">
            <a:extLst>
              <a:ext uri="{FF2B5EF4-FFF2-40B4-BE49-F238E27FC236}">
                <a16:creationId xmlns:a16="http://schemas.microsoft.com/office/drawing/2014/main" id="{7969C430-E305-4AE0-AAAD-F9A6AB37C8F5}"/>
              </a:ext>
            </a:extLst>
          </p:cNvPr>
          <p:cNvSpPr txBox="1"/>
          <p:nvPr/>
        </p:nvSpPr>
        <p:spPr>
          <a:xfrm>
            <a:off x="475557" y="2413290"/>
            <a:ext cx="2524474" cy="369332"/>
          </a:xfrm>
          <a:prstGeom prst="rect">
            <a:avLst/>
          </a:prstGeom>
          <a:noFill/>
        </p:spPr>
        <p:txBody>
          <a:bodyPr wrap="none" rtlCol="0">
            <a:spAutoFit/>
          </a:bodyPr>
          <a:lstStyle/>
          <a:p>
            <a:r>
              <a:rPr lang="es-CO" dirty="0"/>
              <a:t>Arquitectura Empresarial</a:t>
            </a:r>
          </a:p>
        </p:txBody>
      </p:sp>
      <p:sp>
        <p:nvSpPr>
          <p:cNvPr id="5" name="Flecha: circular 4">
            <a:extLst>
              <a:ext uri="{FF2B5EF4-FFF2-40B4-BE49-F238E27FC236}">
                <a16:creationId xmlns:a16="http://schemas.microsoft.com/office/drawing/2014/main" id="{06D58079-6AC0-47D6-B5AD-8F8E816EE190}"/>
              </a:ext>
            </a:extLst>
          </p:cNvPr>
          <p:cNvSpPr/>
          <p:nvPr/>
        </p:nvSpPr>
        <p:spPr>
          <a:xfrm>
            <a:off x="2471525" y="2820155"/>
            <a:ext cx="4055110" cy="1730871"/>
          </a:xfrm>
          <a:prstGeom prst="circularArrow">
            <a:avLst>
              <a:gd name="adj1" fmla="val 8880"/>
              <a:gd name="adj2" fmla="val 634309"/>
              <a:gd name="adj3" fmla="val 17783427"/>
              <a:gd name="adj4" fmla="val 11679335"/>
              <a:gd name="adj5" fmla="val 117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14" name="CuadroTexto 13">
            <a:extLst>
              <a:ext uri="{FF2B5EF4-FFF2-40B4-BE49-F238E27FC236}">
                <a16:creationId xmlns:a16="http://schemas.microsoft.com/office/drawing/2014/main" id="{053821F0-BE35-4DF0-A50D-9A93C476D6C0}"/>
              </a:ext>
            </a:extLst>
          </p:cNvPr>
          <p:cNvSpPr txBox="1"/>
          <p:nvPr/>
        </p:nvSpPr>
        <p:spPr>
          <a:xfrm>
            <a:off x="7144441" y="3671565"/>
            <a:ext cx="1533368" cy="369332"/>
          </a:xfrm>
          <a:prstGeom prst="rect">
            <a:avLst/>
          </a:prstGeom>
          <a:noFill/>
        </p:spPr>
        <p:txBody>
          <a:bodyPr wrap="none" rtlCol="0">
            <a:spAutoFit/>
          </a:bodyPr>
          <a:lstStyle/>
          <a:p>
            <a:r>
              <a:rPr lang="es-CO" dirty="0"/>
              <a:t>Macroproceso</a:t>
            </a:r>
          </a:p>
        </p:txBody>
      </p:sp>
      <p:sp>
        <p:nvSpPr>
          <p:cNvPr id="15" name="CuadroTexto 14">
            <a:extLst>
              <a:ext uri="{FF2B5EF4-FFF2-40B4-BE49-F238E27FC236}">
                <a16:creationId xmlns:a16="http://schemas.microsoft.com/office/drawing/2014/main" id="{5CB9B198-8F1E-4D4E-ABDB-8482B1F18541}"/>
              </a:ext>
            </a:extLst>
          </p:cNvPr>
          <p:cNvSpPr txBox="1"/>
          <p:nvPr/>
        </p:nvSpPr>
        <p:spPr>
          <a:xfrm>
            <a:off x="7109796" y="4338675"/>
            <a:ext cx="926344" cy="369332"/>
          </a:xfrm>
          <a:prstGeom prst="rect">
            <a:avLst/>
          </a:prstGeom>
          <a:noFill/>
        </p:spPr>
        <p:txBody>
          <a:bodyPr wrap="none" rtlCol="0">
            <a:spAutoFit/>
          </a:bodyPr>
          <a:lstStyle/>
          <a:p>
            <a:r>
              <a:rPr lang="es-CO" dirty="0"/>
              <a:t>Proceso</a:t>
            </a:r>
          </a:p>
        </p:txBody>
      </p:sp>
      <p:sp>
        <p:nvSpPr>
          <p:cNvPr id="16" name="CuadroTexto 15">
            <a:extLst>
              <a:ext uri="{FF2B5EF4-FFF2-40B4-BE49-F238E27FC236}">
                <a16:creationId xmlns:a16="http://schemas.microsoft.com/office/drawing/2014/main" id="{9ED00196-246D-45B6-B51A-73332CA93CBA}"/>
              </a:ext>
            </a:extLst>
          </p:cNvPr>
          <p:cNvSpPr txBox="1"/>
          <p:nvPr/>
        </p:nvSpPr>
        <p:spPr>
          <a:xfrm>
            <a:off x="7125049" y="4985928"/>
            <a:ext cx="1558375" cy="369332"/>
          </a:xfrm>
          <a:prstGeom prst="rect">
            <a:avLst/>
          </a:prstGeom>
          <a:noFill/>
        </p:spPr>
        <p:txBody>
          <a:bodyPr wrap="none" rtlCol="0">
            <a:spAutoFit/>
          </a:bodyPr>
          <a:lstStyle/>
          <a:p>
            <a:r>
              <a:rPr lang="es-CO" dirty="0"/>
              <a:t>Procedimiento</a:t>
            </a:r>
          </a:p>
        </p:txBody>
      </p:sp>
      <p:graphicFrame>
        <p:nvGraphicFramePr>
          <p:cNvPr id="8" name="Diagrama 7">
            <a:extLst>
              <a:ext uri="{FF2B5EF4-FFF2-40B4-BE49-F238E27FC236}">
                <a16:creationId xmlns:a16="http://schemas.microsoft.com/office/drawing/2014/main" id="{6F913C5F-9D5D-4AED-845F-8B539873CCDD}"/>
              </a:ext>
            </a:extLst>
          </p:cNvPr>
          <p:cNvGraphicFramePr/>
          <p:nvPr>
            <p:extLst/>
          </p:nvPr>
        </p:nvGraphicFramePr>
        <p:xfrm>
          <a:off x="1029048" y="5438506"/>
          <a:ext cx="833308" cy="6015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7" name="CuadroTexto 16">
            <a:extLst>
              <a:ext uri="{FF2B5EF4-FFF2-40B4-BE49-F238E27FC236}">
                <a16:creationId xmlns:a16="http://schemas.microsoft.com/office/drawing/2014/main" id="{D02589E6-6AA9-4333-8EE4-3B833A00F920}"/>
              </a:ext>
            </a:extLst>
          </p:cNvPr>
          <p:cNvSpPr txBox="1"/>
          <p:nvPr/>
        </p:nvSpPr>
        <p:spPr>
          <a:xfrm>
            <a:off x="7109796" y="5567886"/>
            <a:ext cx="886781" cy="369332"/>
          </a:xfrm>
          <a:prstGeom prst="rect">
            <a:avLst/>
          </a:prstGeom>
          <a:noFill/>
        </p:spPr>
        <p:txBody>
          <a:bodyPr wrap="none" rtlCol="0">
            <a:spAutoFit/>
          </a:bodyPr>
          <a:lstStyle/>
          <a:p>
            <a:r>
              <a:rPr lang="es-CO" dirty="0"/>
              <a:t>Riesgos</a:t>
            </a:r>
          </a:p>
        </p:txBody>
      </p:sp>
      <p:cxnSp>
        <p:nvCxnSpPr>
          <p:cNvPr id="18" name="Conector recto 17">
            <a:extLst>
              <a:ext uri="{FF2B5EF4-FFF2-40B4-BE49-F238E27FC236}">
                <a16:creationId xmlns:a16="http://schemas.microsoft.com/office/drawing/2014/main" id="{D0AF15AF-2196-4846-8606-E23E79E77CA5}"/>
              </a:ext>
            </a:extLst>
          </p:cNvPr>
          <p:cNvCxnSpPr/>
          <p:nvPr/>
        </p:nvCxnSpPr>
        <p:spPr>
          <a:xfrm>
            <a:off x="7161219" y="3120705"/>
            <a:ext cx="0" cy="29864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05073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recto 11"/>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3672242" y="244946"/>
            <a:ext cx="3620735" cy="954107"/>
          </a:xfrm>
          <a:prstGeom prst="rect">
            <a:avLst/>
          </a:prstGeom>
        </p:spPr>
        <p:txBody>
          <a:bodyPr wrap="none">
            <a:spAutoFit/>
          </a:bodyPr>
          <a:lstStyle/>
          <a:p>
            <a:r>
              <a:rPr lang="es-CO" sz="2800" b="1" dirty="0">
                <a:solidFill>
                  <a:schemeClr val="bg1"/>
                </a:solidFill>
              </a:rPr>
              <a:t>GESTIÓN DE RIESGOS</a:t>
            </a:r>
          </a:p>
          <a:p>
            <a:pPr algn="ctr"/>
            <a:r>
              <a:rPr lang="es-CO" sz="2800" b="1" dirty="0">
                <a:solidFill>
                  <a:schemeClr val="bg1"/>
                </a:solidFill>
              </a:rPr>
              <a:t>MATRIZ DE RIESGO</a:t>
            </a:r>
          </a:p>
        </p:txBody>
      </p:sp>
      <p:sp>
        <p:nvSpPr>
          <p:cNvPr id="9" name="Rectángulo 8">
            <a:extLst>
              <a:ext uri="{FF2B5EF4-FFF2-40B4-BE49-F238E27FC236}">
                <a16:creationId xmlns:a16="http://schemas.microsoft.com/office/drawing/2014/main" id="{FEF60995-0EF3-4A67-BBAD-B7F08D810A26}"/>
              </a:ext>
            </a:extLst>
          </p:cNvPr>
          <p:cNvSpPr/>
          <p:nvPr/>
        </p:nvSpPr>
        <p:spPr>
          <a:xfrm>
            <a:off x="274175" y="1759483"/>
            <a:ext cx="3028458" cy="400110"/>
          </a:xfrm>
          <a:prstGeom prst="rect">
            <a:avLst/>
          </a:prstGeom>
        </p:spPr>
        <p:txBody>
          <a:bodyPr wrap="none">
            <a:spAutoFit/>
          </a:bodyPr>
          <a:lstStyle/>
          <a:p>
            <a:r>
              <a:rPr lang="es-CO" sz="2000" b="1" dirty="0">
                <a:solidFill>
                  <a:srgbClr val="002060"/>
                </a:solidFill>
              </a:rPr>
              <a:t>1. Identificación del Riesgo</a:t>
            </a:r>
          </a:p>
        </p:txBody>
      </p:sp>
      <p:pic>
        <p:nvPicPr>
          <p:cNvPr id="10" name="Imagen 9">
            <a:extLst>
              <a:ext uri="{FF2B5EF4-FFF2-40B4-BE49-F238E27FC236}">
                <a16:creationId xmlns:a16="http://schemas.microsoft.com/office/drawing/2014/main" id="{A847D1C0-543A-428C-84BC-1A641FA1B93C}"/>
              </a:ext>
            </a:extLst>
          </p:cNvPr>
          <p:cNvPicPr>
            <a:picLocks noChangeAspect="1"/>
          </p:cNvPicPr>
          <p:nvPr/>
        </p:nvPicPr>
        <p:blipFill>
          <a:blip r:embed="rId2"/>
          <a:stretch>
            <a:fillRect/>
          </a:stretch>
        </p:blipFill>
        <p:spPr>
          <a:xfrm>
            <a:off x="274175" y="2435651"/>
            <a:ext cx="8291079" cy="3451490"/>
          </a:xfrm>
          <a:prstGeom prst="rect">
            <a:avLst/>
          </a:prstGeom>
        </p:spPr>
      </p:pic>
    </p:spTree>
    <p:extLst>
      <p:ext uri="{BB962C8B-B14F-4D97-AF65-F5344CB8AC3E}">
        <p14:creationId xmlns:p14="http://schemas.microsoft.com/office/powerpoint/2010/main" val="3473606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0" name="Conector recto 199"/>
          <p:cNvCxnSpPr/>
          <p:nvPr/>
        </p:nvCxnSpPr>
        <p:spPr>
          <a:xfrm>
            <a:off x="9389227" y="5665651"/>
            <a:ext cx="0" cy="1845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2" name="Conector recto 201"/>
          <p:cNvCxnSpPr/>
          <p:nvPr/>
        </p:nvCxnSpPr>
        <p:spPr>
          <a:xfrm>
            <a:off x="9389227" y="5850215"/>
            <a:ext cx="15882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Conector recto 11"/>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3539720" y="201283"/>
            <a:ext cx="3620735" cy="954107"/>
          </a:xfrm>
          <a:prstGeom prst="rect">
            <a:avLst/>
          </a:prstGeom>
        </p:spPr>
        <p:txBody>
          <a:bodyPr wrap="none">
            <a:spAutoFit/>
          </a:bodyPr>
          <a:lstStyle/>
          <a:p>
            <a:r>
              <a:rPr lang="es-CO" sz="2800" b="1" dirty="0">
                <a:solidFill>
                  <a:schemeClr val="bg1"/>
                </a:solidFill>
              </a:rPr>
              <a:t>GESTIÓN DE RIESGOS</a:t>
            </a:r>
          </a:p>
          <a:p>
            <a:pPr algn="ctr"/>
            <a:r>
              <a:rPr lang="es-CO" sz="2800" b="1" dirty="0">
                <a:solidFill>
                  <a:schemeClr val="bg1"/>
                </a:solidFill>
              </a:rPr>
              <a:t>MATRIZ DE RIESGO</a:t>
            </a:r>
          </a:p>
        </p:txBody>
      </p:sp>
      <p:sp>
        <p:nvSpPr>
          <p:cNvPr id="9" name="Rectángulo 8">
            <a:extLst>
              <a:ext uri="{FF2B5EF4-FFF2-40B4-BE49-F238E27FC236}">
                <a16:creationId xmlns:a16="http://schemas.microsoft.com/office/drawing/2014/main" id="{FEF60995-0EF3-4A67-BBAD-B7F08D810A26}"/>
              </a:ext>
            </a:extLst>
          </p:cNvPr>
          <p:cNvSpPr/>
          <p:nvPr/>
        </p:nvSpPr>
        <p:spPr>
          <a:xfrm>
            <a:off x="212655" y="1412030"/>
            <a:ext cx="5260493" cy="369332"/>
          </a:xfrm>
          <a:prstGeom prst="rect">
            <a:avLst/>
          </a:prstGeom>
        </p:spPr>
        <p:txBody>
          <a:bodyPr wrap="square">
            <a:spAutoFit/>
          </a:bodyPr>
          <a:lstStyle/>
          <a:p>
            <a:r>
              <a:rPr lang="es-CO" b="1" dirty="0">
                <a:solidFill>
                  <a:srgbClr val="002060"/>
                </a:solidFill>
              </a:rPr>
              <a:t>2. Valoración del Riesgo Probabilidad e Impacto</a:t>
            </a:r>
          </a:p>
        </p:txBody>
      </p:sp>
      <p:pic>
        <p:nvPicPr>
          <p:cNvPr id="4" name="Imagen 3">
            <a:extLst>
              <a:ext uri="{FF2B5EF4-FFF2-40B4-BE49-F238E27FC236}">
                <a16:creationId xmlns:a16="http://schemas.microsoft.com/office/drawing/2014/main" id="{29831D22-CAD7-4D97-8DEE-C191C747C541}"/>
              </a:ext>
            </a:extLst>
          </p:cNvPr>
          <p:cNvPicPr>
            <a:picLocks noChangeAspect="1"/>
          </p:cNvPicPr>
          <p:nvPr/>
        </p:nvPicPr>
        <p:blipFill>
          <a:blip r:embed="rId2"/>
          <a:stretch>
            <a:fillRect/>
          </a:stretch>
        </p:blipFill>
        <p:spPr>
          <a:xfrm>
            <a:off x="760340" y="2194158"/>
            <a:ext cx="2448937" cy="3818972"/>
          </a:xfrm>
          <a:prstGeom prst="rect">
            <a:avLst/>
          </a:prstGeom>
        </p:spPr>
      </p:pic>
      <p:pic>
        <p:nvPicPr>
          <p:cNvPr id="5" name="Imagen 4">
            <a:extLst>
              <a:ext uri="{FF2B5EF4-FFF2-40B4-BE49-F238E27FC236}">
                <a16:creationId xmlns:a16="http://schemas.microsoft.com/office/drawing/2014/main" id="{FCF17797-20A6-425D-84CE-18B6B6E6F26F}"/>
              </a:ext>
            </a:extLst>
          </p:cNvPr>
          <p:cNvPicPr>
            <a:picLocks noChangeAspect="1"/>
          </p:cNvPicPr>
          <p:nvPr/>
        </p:nvPicPr>
        <p:blipFill>
          <a:blip r:embed="rId3"/>
          <a:stretch>
            <a:fillRect/>
          </a:stretch>
        </p:blipFill>
        <p:spPr>
          <a:xfrm>
            <a:off x="3965196" y="2279796"/>
            <a:ext cx="4267200" cy="1123950"/>
          </a:xfrm>
          <a:prstGeom prst="rect">
            <a:avLst/>
          </a:prstGeom>
        </p:spPr>
      </p:pic>
      <p:graphicFrame>
        <p:nvGraphicFramePr>
          <p:cNvPr id="6" name="Tabla 5">
            <a:extLst>
              <a:ext uri="{FF2B5EF4-FFF2-40B4-BE49-F238E27FC236}">
                <a16:creationId xmlns:a16="http://schemas.microsoft.com/office/drawing/2014/main" id="{CF45194B-0E0C-438E-92B8-2AEF891D90FE}"/>
              </a:ext>
            </a:extLst>
          </p:cNvPr>
          <p:cNvGraphicFramePr>
            <a:graphicFrameLocks noGrp="1"/>
          </p:cNvGraphicFramePr>
          <p:nvPr>
            <p:extLst/>
          </p:nvPr>
        </p:nvGraphicFramePr>
        <p:xfrm>
          <a:off x="4386866" y="3917025"/>
          <a:ext cx="3647108" cy="1828800"/>
        </p:xfrm>
        <a:graphic>
          <a:graphicData uri="http://schemas.openxmlformats.org/drawingml/2006/table">
            <a:tbl>
              <a:tblPr firstRow="1" bandRow="1">
                <a:tableStyleId>{5C22544A-7EE6-4342-B048-85BDC9FD1C3A}</a:tableStyleId>
              </a:tblPr>
              <a:tblGrid>
                <a:gridCol w="1823554">
                  <a:extLst>
                    <a:ext uri="{9D8B030D-6E8A-4147-A177-3AD203B41FA5}">
                      <a16:colId xmlns:a16="http://schemas.microsoft.com/office/drawing/2014/main" val="2528859688"/>
                    </a:ext>
                  </a:extLst>
                </a:gridCol>
                <a:gridCol w="1823554">
                  <a:extLst>
                    <a:ext uri="{9D8B030D-6E8A-4147-A177-3AD203B41FA5}">
                      <a16:colId xmlns:a16="http://schemas.microsoft.com/office/drawing/2014/main" val="1683706334"/>
                    </a:ext>
                  </a:extLst>
                </a:gridCol>
              </a:tblGrid>
              <a:tr h="127284">
                <a:tc>
                  <a:txBody>
                    <a:bodyPr/>
                    <a:lstStyle/>
                    <a:p>
                      <a:pPr algn="ctr"/>
                      <a:r>
                        <a:rPr lang="es-CO" dirty="0"/>
                        <a:t>Zona del Riesgo</a:t>
                      </a:r>
                    </a:p>
                  </a:txBody>
                  <a:tcPr/>
                </a:tc>
                <a:tc>
                  <a:txBody>
                    <a:bodyPr/>
                    <a:lstStyle/>
                    <a:p>
                      <a:pPr algn="ctr"/>
                      <a:r>
                        <a:rPr lang="es-CO" dirty="0"/>
                        <a:t>Color</a:t>
                      </a:r>
                    </a:p>
                  </a:txBody>
                  <a:tcPr/>
                </a:tc>
                <a:extLst>
                  <a:ext uri="{0D108BD9-81ED-4DB2-BD59-A6C34878D82A}">
                    <a16:rowId xmlns:a16="http://schemas.microsoft.com/office/drawing/2014/main" val="3416426919"/>
                  </a:ext>
                </a:extLst>
              </a:tr>
              <a:tr h="127284">
                <a:tc>
                  <a:txBody>
                    <a:bodyPr/>
                    <a:lstStyle/>
                    <a:p>
                      <a:r>
                        <a:rPr lang="es-CO" dirty="0"/>
                        <a:t>Baja</a:t>
                      </a:r>
                    </a:p>
                  </a:txBody>
                  <a:tcPr/>
                </a:tc>
                <a:tc>
                  <a:txBody>
                    <a:bodyPr/>
                    <a:lstStyle/>
                    <a:p>
                      <a:endParaRPr lang="es-CO" dirty="0"/>
                    </a:p>
                  </a:txBody>
                  <a:tcPr>
                    <a:solidFill>
                      <a:srgbClr val="00B050"/>
                    </a:solidFill>
                  </a:tcPr>
                </a:tc>
                <a:extLst>
                  <a:ext uri="{0D108BD9-81ED-4DB2-BD59-A6C34878D82A}">
                    <a16:rowId xmlns:a16="http://schemas.microsoft.com/office/drawing/2014/main" val="3266008617"/>
                  </a:ext>
                </a:extLst>
              </a:tr>
              <a:tr h="127284">
                <a:tc>
                  <a:txBody>
                    <a:bodyPr/>
                    <a:lstStyle/>
                    <a:p>
                      <a:r>
                        <a:rPr lang="es-CO" dirty="0"/>
                        <a:t>Moderada</a:t>
                      </a:r>
                    </a:p>
                  </a:txBody>
                  <a:tcPr/>
                </a:tc>
                <a:tc>
                  <a:txBody>
                    <a:bodyPr/>
                    <a:lstStyle/>
                    <a:p>
                      <a:endParaRPr lang="es-CO" dirty="0"/>
                    </a:p>
                  </a:txBody>
                  <a:tcPr>
                    <a:solidFill>
                      <a:srgbClr val="FFFF00"/>
                    </a:solidFill>
                  </a:tcPr>
                </a:tc>
                <a:extLst>
                  <a:ext uri="{0D108BD9-81ED-4DB2-BD59-A6C34878D82A}">
                    <a16:rowId xmlns:a16="http://schemas.microsoft.com/office/drawing/2014/main" val="1265956909"/>
                  </a:ext>
                </a:extLst>
              </a:tr>
              <a:tr h="127284">
                <a:tc>
                  <a:txBody>
                    <a:bodyPr/>
                    <a:lstStyle/>
                    <a:p>
                      <a:r>
                        <a:rPr lang="es-CO" dirty="0"/>
                        <a:t>Alta</a:t>
                      </a:r>
                    </a:p>
                  </a:txBody>
                  <a:tcPr/>
                </a:tc>
                <a:tc>
                  <a:txBody>
                    <a:bodyPr/>
                    <a:lstStyle/>
                    <a:p>
                      <a:endParaRPr lang="es-CO" dirty="0"/>
                    </a:p>
                  </a:txBody>
                  <a:tcPr>
                    <a:solidFill>
                      <a:srgbClr val="FFC000"/>
                    </a:solidFill>
                  </a:tcPr>
                </a:tc>
                <a:extLst>
                  <a:ext uri="{0D108BD9-81ED-4DB2-BD59-A6C34878D82A}">
                    <a16:rowId xmlns:a16="http://schemas.microsoft.com/office/drawing/2014/main" val="763580807"/>
                  </a:ext>
                </a:extLst>
              </a:tr>
              <a:tr h="127284">
                <a:tc>
                  <a:txBody>
                    <a:bodyPr/>
                    <a:lstStyle/>
                    <a:p>
                      <a:r>
                        <a:rPr lang="es-CO" dirty="0"/>
                        <a:t>Inaceptable</a:t>
                      </a:r>
                    </a:p>
                  </a:txBody>
                  <a:tcPr/>
                </a:tc>
                <a:tc>
                  <a:txBody>
                    <a:bodyPr/>
                    <a:lstStyle/>
                    <a:p>
                      <a:endParaRPr lang="es-CO" dirty="0"/>
                    </a:p>
                  </a:txBody>
                  <a:tcPr>
                    <a:solidFill>
                      <a:srgbClr val="FF0000"/>
                    </a:solidFill>
                  </a:tcPr>
                </a:tc>
                <a:extLst>
                  <a:ext uri="{0D108BD9-81ED-4DB2-BD59-A6C34878D82A}">
                    <a16:rowId xmlns:a16="http://schemas.microsoft.com/office/drawing/2014/main" val="1886297693"/>
                  </a:ext>
                </a:extLst>
              </a:tr>
            </a:tbl>
          </a:graphicData>
        </a:graphic>
      </p:graphicFrame>
    </p:spTree>
    <p:extLst>
      <p:ext uri="{BB962C8B-B14F-4D97-AF65-F5344CB8AC3E}">
        <p14:creationId xmlns:p14="http://schemas.microsoft.com/office/powerpoint/2010/main" val="39172915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0" name="Conector recto 199"/>
          <p:cNvCxnSpPr/>
          <p:nvPr/>
        </p:nvCxnSpPr>
        <p:spPr>
          <a:xfrm>
            <a:off x="9389227" y="5665651"/>
            <a:ext cx="0" cy="1845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2" name="Conector recto 201"/>
          <p:cNvCxnSpPr/>
          <p:nvPr/>
        </p:nvCxnSpPr>
        <p:spPr>
          <a:xfrm>
            <a:off x="9389227" y="5850215"/>
            <a:ext cx="15882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Conector recto 11"/>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3499963" y="165433"/>
            <a:ext cx="3620735" cy="954107"/>
          </a:xfrm>
          <a:prstGeom prst="rect">
            <a:avLst/>
          </a:prstGeom>
        </p:spPr>
        <p:txBody>
          <a:bodyPr wrap="none">
            <a:spAutoFit/>
          </a:bodyPr>
          <a:lstStyle/>
          <a:p>
            <a:r>
              <a:rPr lang="es-CO" sz="2800" b="1" dirty="0">
                <a:solidFill>
                  <a:schemeClr val="bg1"/>
                </a:solidFill>
              </a:rPr>
              <a:t>GESTIÓN DE RIESGOS</a:t>
            </a:r>
          </a:p>
          <a:p>
            <a:pPr algn="ctr"/>
            <a:r>
              <a:rPr lang="es-CO" sz="2800" b="1" dirty="0">
                <a:solidFill>
                  <a:schemeClr val="bg1"/>
                </a:solidFill>
              </a:rPr>
              <a:t>MATRIZ DE RIESGO</a:t>
            </a:r>
          </a:p>
        </p:txBody>
      </p:sp>
      <p:sp>
        <p:nvSpPr>
          <p:cNvPr id="9" name="Rectángulo 8">
            <a:extLst>
              <a:ext uri="{FF2B5EF4-FFF2-40B4-BE49-F238E27FC236}">
                <a16:creationId xmlns:a16="http://schemas.microsoft.com/office/drawing/2014/main" id="{FEF60995-0EF3-4A67-BBAD-B7F08D810A26}"/>
              </a:ext>
            </a:extLst>
          </p:cNvPr>
          <p:cNvSpPr/>
          <p:nvPr/>
        </p:nvSpPr>
        <p:spPr>
          <a:xfrm>
            <a:off x="212656" y="1412030"/>
            <a:ext cx="2386872" cy="369332"/>
          </a:xfrm>
          <a:prstGeom prst="rect">
            <a:avLst/>
          </a:prstGeom>
        </p:spPr>
        <p:txBody>
          <a:bodyPr wrap="none">
            <a:spAutoFit/>
          </a:bodyPr>
          <a:lstStyle/>
          <a:p>
            <a:r>
              <a:rPr lang="es-CO" b="1" dirty="0">
                <a:solidFill>
                  <a:srgbClr val="002060"/>
                </a:solidFill>
              </a:rPr>
              <a:t>3. Valoración Controles</a:t>
            </a:r>
          </a:p>
        </p:txBody>
      </p:sp>
      <p:pic>
        <p:nvPicPr>
          <p:cNvPr id="7" name="Imagen 6">
            <a:extLst>
              <a:ext uri="{FF2B5EF4-FFF2-40B4-BE49-F238E27FC236}">
                <a16:creationId xmlns:a16="http://schemas.microsoft.com/office/drawing/2014/main" id="{018AA261-015F-4CCC-B020-E0AE8179AE7E}"/>
              </a:ext>
            </a:extLst>
          </p:cNvPr>
          <p:cNvPicPr>
            <a:picLocks noChangeAspect="1"/>
          </p:cNvPicPr>
          <p:nvPr/>
        </p:nvPicPr>
        <p:blipFill>
          <a:blip r:embed="rId2"/>
          <a:stretch>
            <a:fillRect/>
          </a:stretch>
        </p:blipFill>
        <p:spPr>
          <a:xfrm>
            <a:off x="322103" y="2408880"/>
            <a:ext cx="4595743" cy="3256771"/>
          </a:xfrm>
          <a:prstGeom prst="rect">
            <a:avLst/>
          </a:prstGeom>
        </p:spPr>
      </p:pic>
      <p:pic>
        <p:nvPicPr>
          <p:cNvPr id="3" name="Imagen 2">
            <a:extLst>
              <a:ext uri="{FF2B5EF4-FFF2-40B4-BE49-F238E27FC236}">
                <a16:creationId xmlns:a16="http://schemas.microsoft.com/office/drawing/2014/main" id="{B43BA52B-D610-427C-8264-5AD3BED1BECE}"/>
              </a:ext>
            </a:extLst>
          </p:cNvPr>
          <p:cNvPicPr>
            <a:picLocks noChangeAspect="1"/>
          </p:cNvPicPr>
          <p:nvPr/>
        </p:nvPicPr>
        <p:blipFill>
          <a:blip r:embed="rId3"/>
          <a:stretch>
            <a:fillRect/>
          </a:stretch>
        </p:blipFill>
        <p:spPr>
          <a:xfrm>
            <a:off x="5140697" y="3047302"/>
            <a:ext cx="3381375" cy="2276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904148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0" name="Conector recto 199"/>
          <p:cNvCxnSpPr/>
          <p:nvPr/>
        </p:nvCxnSpPr>
        <p:spPr>
          <a:xfrm>
            <a:off x="9389227" y="5665651"/>
            <a:ext cx="0" cy="1845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2" name="Conector recto 201"/>
          <p:cNvCxnSpPr/>
          <p:nvPr/>
        </p:nvCxnSpPr>
        <p:spPr>
          <a:xfrm>
            <a:off x="9389227" y="5850215"/>
            <a:ext cx="15882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Conector recto 11"/>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3645738" y="226252"/>
            <a:ext cx="3620735" cy="954107"/>
          </a:xfrm>
          <a:prstGeom prst="rect">
            <a:avLst/>
          </a:prstGeom>
        </p:spPr>
        <p:txBody>
          <a:bodyPr wrap="none">
            <a:spAutoFit/>
          </a:bodyPr>
          <a:lstStyle/>
          <a:p>
            <a:r>
              <a:rPr lang="es-CO" sz="2800" b="1" dirty="0">
                <a:solidFill>
                  <a:schemeClr val="bg1"/>
                </a:solidFill>
              </a:rPr>
              <a:t>GESTIÓN DE RIESGOS</a:t>
            </a:r>
          </a:p>
          <a:p>
            <a:pPr algn="ctr"/>
            <a:r>
              <a:rPr lang="es-CO" sz="2800" b="1" dirty="0">
                <a:solidFill>
                  <a:schemeClr val="bg1"/>
                </a:solidFill>
              </a:rPr>
              <a:t>MATRIZ DE RIESGO</a:t>
            </a:r>
          </a:p>
        </p:txBody>
      </p:sp>
      <p:sp>
        <p:nvSpPr>
          <p:cNvPr id="9" name="Rectángulo 8">
            <a:extLst>
              <a:ext uri="{FF2B5EF4-FFF2-40B4-BE49-F238E27FC236}">
                <a16:creationId xmlns:a16="http://schemas.microsoft.com/office/drawing/2014/main" id="{FEF60995-0EF3-4A67-BBAD-B7F08D810A26}"/>
              </a:ext>
            </a:extLst>
          </p:cNvPr>
          <p:cNvSpPr/>
          <p:nvPr/>
        </p:nvSpPr>
        <p:spPr>
          <a:xfrm>
            <a:off x="212656" y="1412030"/>
            <a:ext cx="4951099" cy="369332"/>
          </a:xfrm>
          <a:prstGeom prst="rect">
            <a:avLst/>
          </a:prstGeom>
        </p:spPr>
        <p:txBody>
          <a:bodyPr wrap="none">
            <a:spAutoFit/>
          </a:bodyPr>
          <a:lstStyle/>
          <a:p>
            <a:r>
              <a:rPr lang="es-CO" b="1" dirty="0">
                <a:solidFill>
                  <a:srgbClr val="002060"/>
                </a:solidFill>
              </a:rPr>
              <a:t>4. Tratamiento del riesgo y/o Acciones adicionales</a:t>
            </a:r>
          </a:p>
        </p:txBody>
      </p:sp>
      <p:pic>
        <p:nvPicPr>
          <p:cNvPr id="3" name="Imagen 2">
            <a:extLst>
              <a:ext uri="{FF2B5EF4-FFF2-40B4-BE49-F238E27FC236}">
                <a16:creationId xmlns:a16="http://schemas.microsoft.com/office/drawing/2014/main" id="{16DE810E-7F26-49C2-9FB2-2C7437DEE579}"/>
              </a:ext>
            </a:extLst>
          </p:cNvPr>
          <p:cNvPicPr>
            <a:picLocks noChangeAspect="1"/>
          </p:cNvPicPr>
          <p:nvPr/>
        </p:nvPicPr>
        <p:blipFill>
          <a:blip r:embed="rId2"/>
          <a:stretch>
            <a:fillRect/>
          </a:stretch>
        </p:blipFill>
        <p:spPr>
          <a:xfrm>
            <a:off x="985663" y="2244702"/>
            <a:ext cx="6753225" cy="3486150"/>
          </a:xfrm>
          <a:prstGeom prst="rect">
            <a:avLst/>
          </a:prstGeom>
        </p:spPr>
      </p:pic>
    </p:spTree>
    <p:extLst>
      <p:ext uri="{BB962C8B-B14F-4D97-AF65-F5344CB8AC3E}">
        <p14:creationId xmlns:p14="http://schemas.microsoft.com/office/powerpoint/2010/main" val="4412396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970867"/>
            <a:ext cx="9143999" cy="707886"/>
          </a:xfrm>
          <a:prstGeom prst="rect">
            <a:avLst/>
          </a:prstGeom>
          <a:noFill/>
        </p:spPr>
        <p:txBody>
          <a:bodyPr wrap="square" rtlCol="0">
            <a:spAutoFit/>
          </a:bodyPr>
          <a:lstStyle/>
          <a:p>
            <a:pPr algn="ctr"/>
            <a:r>
              <a:rPr lang="es-ES" sz="4000" b="1" dirty="0">
                <a:solidFill>
                  <a:srgbClr val="000A8B"/>
                </a:solidFill>
              </a:rPr>
              <a:t>SEGUIMIENTO GESTIÓN DE RIESGOS</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4C34A788-6833-4632-848C-774AE41E2327}"/>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9DFE4EBD-119C-458B-92FC-C8F92BEEA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11407703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0" name="Conector recto 199"/>
          <p:cNvCxnSpPr/>
          <p:nvPr/>
        </p:nvCxnSpPr>
        <p:spPr>
          <a:xfrm>
            <a:off x="9389227" y="5665651"/>
            <a:ext cx="0" cy="18456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2" name="Conector recto 201"/>
          <p:cNvCxnSpPr/>
          <p:nvPr/>
        </p:nvCxnSpPr>
        <p:spPr>
          <a:xfrm>
            <a:off x="9389227" y="5850215"/>
            <a:ext cx="158822"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Marcador de contenido 2"/>
          <p:cNvSpPr>
            <a:spLocks noGrp="1"/>
          </p:cNvSpPr>
          <p:nvPr>
            <p:ph sz="half" idx="1"/>
          </p:nvPr>
        </p:nvSpPr>
        <p:spPr>
          <a:xfrm>
            <a:off x="233324" y="2226469"/>
            <a:ext cx="4139894" cy="3623746"/>
          </a:xfrm>
        </p:spPr>
        <p:txBody>
          <a:bodyPr>
            <a:normAutofit fontScale="40000" lnSpcReduction="20000"/>
          </a:bodyPr>
          <a:lstStyle/>
          <a:p>
            <a:pPr marL="0" indent="0">
              <a:buNone/>
            </a:pPr>
            <a:r>
              <a:rPr lang="es-CO" sz="5900" dirty="0"/>
              <a:t>1. Ajuste de riesgos</a:t>
            </a:r>
          </a:p>
          <a:p>
            <a:pPr marL="0" indent="0">
              <a:buNone/>
            </a:pPr>
            <a:endParaRPr lang="es-CO" sz="5900" dirty="0"/>
          </a:p>
          <a:p>
            <a:pPr marL="0" indent="0">
              <a:buNone/>
            </a:pPr>
            <a:r>
              <a:rPr lang="es-CO" sz="5900" dirty="0"/>
              <a:t>2. Materialización de Riesgos</a:t>
            </a:r>
          </a:p>
          <a:p>
            <a:pPr marL="0" indent="0">
              <a:buNone/>
            </a:pPr>
            <a:endParaRPr lang="es-CO" sz="5900" dirty="0"/>
          </a:p>
          <a:p>
            <a:pPr marL="0" indent="0">
              <a:buNone/>
            </a:pPr>
            <a:r>
              <a:rPr lang="es-CO" sz="5900" dirty="0"/>
              <a:t>3. Evaluación de efectividad en   los controles</a:t>
            </a:r>
          </a:p>
          <a:p>
            <a:pPr marL="0" indent="0">
              <a:buNone/>
            </a:pPr>
            <a:endParaRPr lang="es-CO" sz="5900" dirty="0"/>
          </a:p>
          <a:p>
            <a:pPr marL="0" indent="0">
              <a:buNone/>
            </a:pPr>
            <a:r>
              <a:rPr lang="es-CO" sz="5900" dirty="0"/>
              <a:t>4. Evaluación global de riesgos</a:t>
            </a:r>
          </a:p>
          <a:p>
            <a:pPr marL="0" indent="0">
              <a:buNone/>
            </a:pPr>
            <a:r>
              <a:rPr lang="es-CO" dirty="0"/>
              <a:t> </a:t>
            </a:r>
          </a:p>
          <a:p>
            <a:pPr marL="0" indent="0">
              <a:buNone/>
            </a:pPr>
            <a:endParaRPr lang="es-CO" dirty="0"/>
          </a:p>
          <a:p>
            <a:pPr marL="0" indent="0">
              <a:buNone/>
            </a:pPr>
            <a:endParaRPr lang="es-CO" dirty="0"/>
          </a:p>
          <a:p>
            <a:pPr marL="0" indent="0">
              <a:buNone/>
            </a:pPr>
            <a:endParaRPr lang="es-CO" b="1" dirty="0"/>
          </a:p>
          <a:p>
            <a:endParaRPr lang="es-CO" dirty="0"/>
          </a:p>
        </p:txBody>
      </p:sp>
      <p:cxnSp>
        <p:nvCxnSpPr>
          <p:cNvPr id="12" name="Conector recto 11"/>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2454720" y="405884"/>
            <a:ext cx="5862695" cy="523220"/>
          </a:xfrm>
          <a:prstGeom prst="rect">
            <a:avLst/>
          </a:prstGeom>
        </p:spPr>
        <p:txBody>
          <a:bodyPr wrap="none">
            <a:spAutoFit/>
          </a:bodyPr>
          <a:lstStyle/>
          <a:p>
            <a:r>
              <a:rPr lang="es-CO" sz="2800" b="1" dirty="0">
                <a:solidFill>
                  <a:schemeClr val="bg1"/>
                </a:solidFill>
              </a:rPr>
              <a:t>SEGUIMIENTO A GESTIÓN DE RIESGOS</a:t>
            </a:r>
          </a:p>
        </p:txBody>
      </p:sp>
      <p:pic>
        <p:nvPicPr>
          <p:cNvPr id="2050" name="Picture 2" descr="Resultado de imagen para seguimiento a riesgos">
            <a:extLst>
              <a:ext uri="{FF2B5EF4-FFF2-40B4-BE49-F238E27FC236}">
                <a16:creationId xmlns:a16="http://schemas.microsoft.com/office/drawing/2014/main" id="{BB708286-CA0F-459F-AD11-0ACB03DD1B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7309" y="2928729"/>
            <a:ext cx="4380363" cy="2310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2421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p:cNvCxnSpPr/>
          <p:nvPr/>
        </p:nvCxnSpPr>
        <p:spPr>
          <a:xfrm>
            <a:off x="8794362" y="210025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1750644" y="6260096"/>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9" name="Título 1"/>
          <p:cNvSpPr txBox="1">
            <a:spLocks/>
          </p:cNvSpPr>
          <p:nvPr/>
        </p:nvSpPr>
        <p:spPr>
          <a:xfrm>
            <a:off x="400612" y="1188849"/>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000" b="1" dirty="0">
                <a:solidFill>
                  <a:srgbClr val="101895"/>
                </a:solidFill>
                <a:latin typeface="+mn-lt"/>
              </a:rPr>
              <a:t>1. AJUSTE DE RIESGOS</a:t>
            </a:r>
            <a:endParaRPr lang="es-CO" sz="2000" b="1" dirty="0">
              <a:solidFill>
                <a:srgbClr val="101895"/>
              </a:solidFill>
              <a:latin typeface="+mn-lt"/>
            </a:endParaRPr>
          </a:p>
        </p:txBody>
      </p:sp>
      <p:graphicFrame>
        <p:nvGraphicFramePr>
          <p:cNvPr id="8" name="Gráfico 7">
            <a:extLst>
              <a:ext uri="{FF2B5EF4-FFF2-40B4-BE49-F238E27FC236}">
                <a16:creationId xmlns:a16="http://schemas.microsoft.com/office/drawing/2014/main" id="{90399B1C-048B-4418-8D13-F5AEF56ECDBE}"/>
              </a:ext>
            </a:extLst>
          </p:cNvPr>
          <p:cNvGraphicFramePr>
            <a:graphicFrameLocks/>
          </p:cNvGraphicFramePr>
          <p:nvPr>
            <p:extLst/>
          </p:nvPr>
        </p:nvGraphicFramePr>
        <p:xfrm>
          <a:off x="1031846" y="2057399"/>
          <a:ext cx="7255466" cy="3982673"/>
        </p:xfrm>
        <a:graphic>
          <a:graphicData uri="http://schemas.openxmlformats.org/drawingml/2006/chart">
            <c:chart xmlns:c="http://schemas.openxmlformats.org/drawingml/2006/chart" xmlns:r="http://schemas.openxmlformats.org/officeDocument/2006/relationships" r:id="rId2"/>
          </a:graphicData>
        </a:graphic>
      </p:graphicFrame>
      <p:sp>
        <p:nvSpPr>
          <p:cNvPr id="7" name="1 Rectángulo">
            <a:extLst>
              <a:ext uri="{FF2B5EF4-FFF2-40B4-BE49-F238E27FC236}">
                <a16:creationId xmlns:a16="http://schemas.microsoft.com/office/drawing/2014/main" id="{D90201C5-86DD-4FAC-A007-4CACA9BB3B51}"/>
              </a:ext>
            </a:extLst>
          </p:cNvPr>
          <p:cNvSpPr/>
          <p:nvPr/>
        </p:nvSpPr>
        <p:spPr>
          <a:xfrm>
            <a:off x="2454720" y="1109685"/>
            <a:ext cx="5862695" cy="523220"/>
          </a:xfrm>
          <a:prstGeom prst="rect">
            <a:avLst/>
          </a:prstGeom>
        </p:spPr>
        <p:txBody>
          <a:bodyPr wrap="none">
            <a:spAutoFit/>
          </a:bodyPr>
          <a:lstStyle/>
          <a:p>
            <a:r>
              <a:rPr lang="es-CO" sz="2800" b="1" dirty="0">
                <a:solidFill>
                  <a:schemeClr val="bg1"/>
                </a:solidFill>
              </a:rPr>
              <a:t>SEGUIMIENTO A GESTIÓN DE RIESGOS</a:t>
            </a:r>
          </a:p>
        </p:txBody>
      </p:sp>
      <p:sp>
        <p:nvSpPr>
          <p:cNvPr id="10" name="1 Rectángulo">
            <a:extLst>
              <a:ext uri="{FF2B5EF4-FFF2-40B4-BE49-F238E27FC236}">
                <a16:creationId xmlns:a16="http://schemas.microsoft.com/office/drawing/2014/main" id="{530310F5-2772-47CC-9A76-F2725C973541}"/>
              </a:ext>
            </a:extLst>
          </p:cNvPr>
          <p:cNvSpPr/>
          <p:nvPr/>
        </p:nvSpPr>
        <p:spPr>
          <a:xfrm>
            <a:off x="2454720" y="405884"/>
            <a:ext cx="5862695" cy="523220"/>
          </a:xfrm>
          <a:prstGeom prst="rect">
            <a:avLst/>
          </a:prstGeom>
        </p:spPr>
        <p:txBody>
          <a:bodyPr wrap="none">
            <a:spAutoFit/>
          </a:bodyPr>
          <a:lstStyle/>
          <a:p>
            <a:r>
              <a:rPr lang="es-CO" sz="2800" b="1" dirty="0">
                <a:solidFill>
                  <a:schemeClr val="bg1"/>
                </a:solidFill>
              </a:rPr>
              <a:t>SEGUIMIENTO A GESTIÓN DE RIESGOS</a:t>
            </a:r>
          </a:p>
        </p:txBody>
      </p:sp>
    </p:spTree>
    <p:extLst>
      <p:ext uri="{BB962C8B-B14F-4D97-AF65-F5344CB8AC3E}">
        <p14:creationId xmlns:p14="http://schemas.microsoft.com/office/powerpoint/2010/main" val="42879032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p:cNvCxnSpPr/>
          <p:nvPr/>
        </p:nvCxnSpPr>
        <p:spPr>
          <a:xfrm>
            <a:off x="8794362" y="210025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1750644" y="6260096"/>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8" name="Marcador de contenido 3"/>
          <p:cNvGraphicFramePr>
            <a:graphicFrameLocks noGrp="1"/>
          </p:cNvGraphicFramePr>
          <p:nvPr>
            <p:ph idx="1"/>
            <p:extLst/>
          </p:nvPr>
        </p:nvGraphicFramePr>
        <p:xfrm>
          <a:off x="342529" y="2423857"/>
          <a:ext cx="8327136" cy="3401465"/>
        </p:xfrm>
        <a:graphic>
          <a:graphicData uri="http://schemas.openxmlformats.org/drawingml/2006/table">
            <a:tbl>
              <a:tblPr firstRow="1">
                <a:tableStyleId>{5C22544A-7EE6-4342-B048-85BDC9FD1C3A}</a:tableStyleId>
              </a:tblPr>
              <a:tblGrid>
                <a:gridCol w="6137788">
                  <a:extLst>
                    <a:ext uri="{9D8B030D-6E8A-4147-A177-3AD203B41FA5}">
                      <a16:colId xmlns:a16="http://schemas.microsoft.com/office/drawing/2014/main" val="1499449342"/>
                    </a:ext>
                  </a:extLst>
                </a:gridCol>
                <a:gridCol w="2189348">
                  <a:extLst>
                    <a:ext uri="{9D8B030D-6E8A-4147-A177-3AD203B41FA5}">
                      <a16:colId xmlns:a16="http://schemas.microsoft.com/office/drawing/2014/main" val="613425633"/>
                    </a:ext>
                  </a:extLst>
                </a:gridCol>
              </a:tblGrid>
              <a:tr h="563495">
                <a:tc>
                  <a:txBody>
                    <a:bodyPr/>
                    <a:lstStyle/>
                    <a:p>
                      <a:pPr algn="ctr" fontAlgn="b"/>
                      <a:r>
                        <a:rPr lang="es-CO" sz="1400" u="none" strike="noStrike" dirty="0">
                          <a:solidFill>
                            <a:schemeClr val="tx1"/>
                          </a:solidFill>
                          <a:effectLst/>
                          <a:latin typeface="Arial Narrow" panose="020B0606020202030204" pitchFamily="34" charset="0"/>
                        </a:rPr>
                        <a:t>Riegos Nuevos Identificados</a:t>
                      </a:r>
                      <a:endParaRPr lang="es-CO" sz="1400" b="1" i="0" u="none" strike="noStrike" dirty="0">
                        <a:solidFill>
                          <a:schemeClr val="tx1"/>
                        </a:solidFill>
                        <a:effectLst/>
                        <a:latin typeface="Arial Narrow" panose="020B0606020202030204" pitchFamily="34" charset="0"/>
                      </a:endParaRPr>
                    </a:p>
                  </a:txBody>
                  <a:tcPr marL="0" marR="0" marT="0" marB="0" anchor="ctr"/>
                </a:tc>
                <a:tc>
                  <a:txBody>
                    <a:bodyPr/>
                    <a:lstStyle/>
                    <a:p>
                      <a:pPr algn="ctr" fontAlgn="b"/>
                      <a:r>
                        <a:rPr lang="es-CO" sz="1400" u="none" strike="noStrike" dirty="0">
                          <a:solidFill>
                            <a:schemeClr val="tx1"/>
                          </a:solidFill>
                          <a:effectLst/>
                          <a:latin typeface="Arial Narrow" panose="020B0606020202030204" pitchFamily="34" charset="0"/>
                        </a:rPr>
                        <a:t>Área que lo reportó</a:t>
                      </a:r>
                      <a:endParaRPr lang="es-CO" sz="1400" b="1" i="0" u="none" strike="noStrike" dirty="0">
                        <a:solidFill>
                          <a:schemeClr val="tx1"/>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4227189190"/>
                  </a:ext>
                </a:extLst>
              </a:tr>
              <a:tr h="629835">
                <a:tc>
                  <a:txBody>
                    <a:bodyPr/>
                    <a:lstStyle/>
                    <a:p>
                      <a:pPr algn="ctr" fontAlgn="b"/>
                      <a:r>
                        <a:rPr lang="es-ES" sz="1400" u="none" strike="noStrike" dirty="0">
                          <a:effectLst/>
                          <a:latin typeface="Arial Narrow" panose="020B0606020202030204" pitchFamily="34" charset="0"/>
                        </a:rPr>
                        <a:t>Puede</a:t>
                      </a:r>
                      <a:r>
                        <a:rPr lang="es-ES" sz="1400" u="none" strike="noStrike" baseline="0" dirty="0">
                          <a:effectLst/>
                          <a:latin typeface="Arial Narrow" panose="020B0606020202030204" pitchFamily="34" charset="0"/>
                        </a:rPr>
                        <a:t> ocurrir que se utilice erradamente las funcionalidades </a:t>
                      </a:r>
                      <a:r>
                        <a:rPr lang="es-ES" sz="1400" u="none" strike="noStrike" dirty="0">
                          <a:effectLst/>
                          <a:latin typeface="Arial Narrow" panose="020B0606020202030204" pitchFamily="34" charset="0"/>
                        </a:rPr>
                        <a:t>de los Sistemas de Información</a:t>
                      </a:r>
                      <a:r>
                        <a:rPr lang="es-ES" sz="1400" u="none" strike="noStrike" baseline="0" dirty="0">
                          <a:effectLst/>
                          <a:latin typeface="Arial Narrow" panose="020B0606020202030204" pitchFamily="34" charset="0"/>
                        </a:rPr>
                        <a:t> (</a:t>
                      </a:r>
                      <a:r>
                        <a:rPr lang="es-ES" sz="1400" u="none" strike="noStrike" dirty="0">
                          <a:effectLst/>
                          <a:latin typeface="Arial Narrow" panose="020B0606020202030204" pitchFamily="34" charset="0"/>
                        </a:rPr>
                        <a:t>aplicativo Zeus)</a:t>
                      </a:r>
                      <a:endParaRPr lang="es-ES" sz="14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b"/>
                      <a:r>
                        <a:rPr lang="es-CO" sz="1400" u="none" strike="noStrike" dirty="0">
                          <a:effectLst/>
                          <a:latin typeface="Arial Narrow" panose="020B0606020202030204" pitchFamily="34" charset="0"/>
                        </a:rPr>
                        <a:t> Atención al ciudadano</a:t>
                      </a:r>
                      <a:endParaRPr lang="es-CO" sz="1400" b="0"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668681977"/>
                  </a:ext>
                </a:extLst>
              </a:tr>
              <a:tr h="209945">
                <a:tc>
                  <a:txBody>
                    <a:bodyPr/>
                    <a:lstStyle/>
                    <a:p>
                      <a:pPr algn="ctr" fontAlgn="b"/>
                      <a:r>
                        <a:rPr lang="es-ES" sz="1400" u="none" strike="noStrike" dirty="0">
                          <a:effectLst/>
                          <a:latin typeface="Arial Narrow" panose="020B0606020202030204" pitchFamily="34" charset="0"/>
                        </a:rPr>
                        <a:t>Pueden presentar errores en la información en el secuestro de los activos </a:t>
                      </a:r>
                      <a:endParaRPr lang="es-ES" sz="1400" b="0"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b"/>
                      <a:r>
                        <a:rPr lang="es-CO" sz="1400" u="none" strike="noStrike" dirty="0">
                          <a:effectLst/>
                          <a:latin typeface="Arial Narrow" panose="020B0606020202030204" pitchFamily="34" charset="0"/>
                        </a:rPr>
                        <a:t> Aseguramiento de la Información</a:t>
                      </a:r>
                      <a:endParaRPr lang="es-CO" sz="1400" b="0"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645080134"/>
                  </a:ext>
                </a:extLst>
              </a:tr>
              <a:tr h="216775">
                <a:tc>
                  <a:txBody>
                    <a:bodyPr/>
                    <a:lstStyle/>
                    <a:p>
                      <a:pPr algn="ctr" fontAlgn="ctr"/>
                      <a:r>
                        <a:rPr lang="es-CO" sz="1400" u="none" strike="noStrike" kern="1200" dirty="0">
                          <a:solidFill>
                            <a:schemeClr val="dk1"/>
                          </a:solidFill>
                          <a:effectLst/>
                          <a:latin typeface="Arial Narrow" panose="020B0606020202030204" pitchFamily="34" charset="0"/>
                          <a:ea typeface="+mn-ea"/>
                          <a:cs typeface="+mn-cs"/>
                        </a:rPr>
                        <a:t>Puede ocurrir que se utilice erradamente las funcionalidades de los Sistemas de Información (aplicativo Zeus)</a:t>
                      </a:r>
                    </a:p>
                  </a:txBody>
                  <a:tcPr marL="0" marR="0" marT="0" marB="0" anchor="ctr"/>
                </a:tc>
                <a:tc>
                  <a:txBody>
                    <a:bodyPr/>
                    <a:lstStyle/>
                    <a:p>
                      <a:pPr algn="ctr" fontAlgn="b"/>
                      <a:r>
                        <a:rPr lang="es-CO" sz="1400" b="0" i="0" u="none" strike="noStrike" dirty="0">
                          <a:solidFill>
                            <a:srgbClr val="000000"/>
                          </a:solidFill>
                          <a:effectLst/>
                          <a:latin typeface="Arial Narrow" panose="020B0606020202030204" pitchFamily="34" charset="0"/>
                        </a:rPr>
                        <a:t>Control Interno</a:t>
                      </a:r>
                    </a:p>
                  </a:txBody>
                  <a:tcPr marL="0" marR="0" marT="0" marB="0" anchor="ctr"/>
                </a:tc>
                <a:extLst>
                  <a:ext uri="{0D108BD9-81ED-4DB2-BD59-A6C34878D82A}">
                    <a16:rowId xmlns:a16="http://schemas.microsoft.com/office/drawing/2014/main" val="1509615378"/>
                  </a:ext>
                </a:extLst>
              </a:tr>
              <a:tr h="216775">
                <a:tc>
                  <a:txBody>
                    <a:bodyPr/>
                    <a:lstStyle/>
                    <a:p>
                      <a:pPr algn="ctr" fontAlgn="ctr"/>
                      <a:r>
                        <a:rPr lang="es-CO" sz="1400" u="none" strike="noStrike" kern="1200" dirty="0">
                          <a:solidFill>
                            <a:schemeClr val="dk1"/>
                          </a:solidFill>
                          <a:effectLst/>
                          <a:latin typeface="Arial Narrow" panose="020B0606020202030204" pitchFamily="34" charset="0"/>
                          <a:ea typeface="+mn-ea"/>
                          <a:cs typeface="+mn-cs"/>
                        </a:rPr>
                        <a:t>Pueden presentar errores en la información en el secuestro de los activos </a:t>
                      </a: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CO" sz="1400" u="none" strike="noStrike" kern="1200" dirty="0">
                          <a:solidFill>
                            <a:schemeClr val="dk1"/>
                          </a:solidFill>
                          <a:effectLst/>
                          <a:latin typeface="Arial Narrow" panose="020B0606020202030204" pitchFamily="34" charset="0"/>
                          <a:ea typeface="+mn-ea"/>
                          <a:cs typeface="+mn-cs"/>
                        </a:rPr>
                        <a:t>Control Interno</a:t>
                      </a:r>
                    </a:p>
                  </a:txBody>
                  <a:tcPr marL="0" marR="0" marT="0" marB="0" anchor="ctr"/>
                </a:tc>
                <a:extLst>
                  <a:ext uri="{0D108BD9-81ED-4DB2-BD59-A6C34878D82A}">
                    <a16:rowId xmlns:a16="http://schemas.microsoft.com/office/drawing/2014/main" val="3757802250"/>
                  </a:ext>
                </a:extLst>
              </a:tr>
              <a:tr h="142240">
                <a:tc>
                  <a:txBody>
                    <a:bodyPr/>
                    <a:lstStyle/>
                    <a:p>
                      <a:pPr algn="ctr" fontAlgn="ctr"/>
                      <a:r>
                        <a:rPr lang="es-CO" sz="1400" u="none" strike="noStrike" kern="1200" dirty="0">
                          <a:solidFill>
                            <a:schemeClr val="dk1"/>
                          </a:solidFill>
                          <a:effectLst/>
                          <a:latin typeface="Arial Narrow" panose="020B0606020202030204" pitchFamily="34" charset="0"/>
                          <a:ea typeface="+mn-ea"/>
                          <a:cs typeface="+mn-cs"/>
                        </a:rPr>
                        <a:t>Puede ocurrir la entrega extemporánea de informes a los entes de control</a:t>
                      </a: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CO" sz="1400" u="none" strike="noStrike" kern="1200" dirty="0">
                          <a:solidFill>
                            <a:schemeClr val="dk1"/>
                          </a:solidFill>
                          <a:effectLst/>
                          <a:latin typeface="Arial Narrow" panose="020B0606020202030204" pitchFamily="34" charset="0"/>
                          <a:ea typeface="+mn-ea"/>
                          <a:cs typeface="+mn-cs"/>
                        </a:rPr>
                        <a:t>Control Interno</a:t>
                      </a:r>
                    </a:p>
                  </a:txBody>
                  <a:tcPr marL="0" marR="0" marT="0" marB="0" anchor="ctr"/>
                </a:tc>
                <a:extLst>
                  <a:ext uri="{0D108BD9-81ED-4DB2-BD59-A6C34878D82A}">
                    <a16:rowId xmlns:a16="http://schemas.microsoft.com/office/drawing/2014/main" val="1051689510"/>
                  </a:ext>
                </a:extLst>
              </a:tr>
              <a:tr h="284480">
                <a:tc>
                  <a:txBody>
                    <a:bodyPr/>
                    <a:lstStyle/>
                    <a:p>
                      <a:pPr algn="ctr" fontAlgn="ctr"/>
                      <a:r>
                        <a:rPr lang="es-CO" sz="1400" u="none" strike="noStrike" kern="1200" dirty="0">
                          <a:solidFill>
                            <a:schemeClr val="dk1"/>
                          </a:solidFill>
                          <a:effectLst/>
                          <a:latin typeface="Arial Narrow" panose="020B0606020202030204" pitchFamily="34" charset="0"/>
                          <a:ea typeface="+mn-ea"/>
                          <a:cs typeface="+mn-cs"/>
                        </a:rPr>
                        <a:t>Puede ocurrir el filtro o utilización indebida de información  privilegiada de la información que reposa físicamente</a:t>
                      </a: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CO" sz="1400" u="none" strike="noStrike" kern="1200" dirty="0">
                          <a:solidFill>
                            <a:schemeClr val="dk1"/>
                          </a:solidFill>
                          <a:effectLst/>
                          <a:latin typeface="Arial Narrow" panose="020B0606020202030204" pitchFamily="34" charset="0"/>
                          <a:ea typeface="+mn-ea"/>
                          <a:cs typeface="+mn-cs"/>
                        </a:rPr>
                        <a:t>Planeación</a:t>
                      </a:r>
                    </a:p>
                  </a:txBody>
                  <a:tcPr marL="0" marR="0" marT="0" marB="0" anchor="ctr"/>
                </a:tc>
                <a:extLst>
                  <a:ext uri="{0D108BD9-81ED-4DB2-BD59-A6C34878D82A}">
                    <a16:rowId xmlns:a16="http://schemas.microsoft.com/office/drawing/2014/main" val="773907406"/>
                  </a:ext>
                </a:extLst>
              </a:tr>
              <a:tr h="284480">
                <a:tc>
                  <a:txBody>
                    <a:bodyPr/>
                    <a:lstStyle/>
                    <a:p>
                      <a:pPr algn="ctr" fontAlgn="ctr"/>
                      <a:r>
                        <a:rPr lang="es-CO" sz="1400" u="none" strike="noStrike" kern="1200" dirty="0">
                          <a:solidFill>
                            <a:schemeClr val="dk1"/>
                          </a:solidFill>
                          <a:effectLst/>
                          <a:latin typeface="Arial Narrow" panose="020B0606020202030204" pitchFamily="34" charset="0"/>
                          <a:ea typeface="+mn-ea"/>
                          <a:cs typeface="+mn-cs"/>
                        </a:rPr>
                        <a:t>Se podrían presentar demoras en el registro del activo en los sistemas de información de SAE</a:t>
                      </a: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CO" sz="1400" u="none" strike="noStrike" kern="1200" dirty="0">
                          <a:solidFill>
                            <a:schemeClr val="dk1"/>
                          </a:solidFill>
                          <a:effectLst/>
                          <a:latin typeface="Arial Narrow" panose="020B0606020202030204" pitchFamily="34" charset="0"/>
                          <a:ea typeface="+mn-ea"/>
                          <a:cs typeface="+mn-cs"/>
                        </a:rPr>
                        <a:t>Planeación</a:t>
                      </a:r>
                    </a:p>
                  </a:txBody>
                  <a:tcPr marL="0" marR="0" marT="0" marB="0" anchor="ctr"/>
                </a:tc>
                <a:extLst>
                  <a:ext uri="{0D108BD9-81ED-4DB2-BD59-A6C34878D82A}">
                    <a16:rowId xmlns:a16="http://schemas.microsoft.com/office/drawing/2014/main" val="1105669302"/>
                  </a:ext>
                </a:extLst>
              </a:tr>
              <a:tr h="142240">
                <a:tc>
                  <a:txBody>
                    <a:bodyPr/>
                    <a:lstStyle/>
                    <a:p>
                      <a:pPr algn="ctr" fontAlgn="ctr"/>
                      <a:r>
                        <a:rPr lang="es-CO" sz="1400" u="none" strike="noStrike" kern="1200" dirty="0">
                          <a:solidFill>
                            <a:schemeClr val="dk1"/>
                          </a:solidFill>
                          <a:effectLst/>
                          <a:latin typeface="Arial Narrow" panose="020B0606020202030204" pitchFamily="34" charset="0"/>
                          <a:ea typeface="+mn-ea"/>
                          <a:cs typeface="+mn-cs"/>
                        </a:rPr>
                        <a:t>Puede ocurrir que no se efectué la entrega física del activo una vez posicionado el depositario provisional</a:t>
                      </a: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CO" sz="1400" u="none" strike="noStrike" kern="1200" dirty="0">
                          <a:solidFill>
                            <a:schemeClr val="dk1"/>
                          </a:solidFill>
                          <a:effectLst/>
                          <a:latin typeface="Arial Narrow" panose="020B0606020202030204" pitchFamily="34" charset="0"/>
                          <a:ea typeface="+mn-ea"/>
                          <a:cs typeface="+mn-cs"/>
                        </a:rPr>
                        <a:t>Planeación</a:t>
                      </a:r>
                    </a:p>
                  </a:txBody>
                  <a:tcPr marL="0" marR="0" marT="0" marB="0" anchor="ctr"/>
                </a:tc>
                <a:extLst>
                  <a:ext uri="{0D108BD9-81ED-4DB2-BD59-A6C34878D82A}">
                    <a16:rowId xmlns:a16="http://schemas.microsoft.com/office/drawing/2014/main" val="1540051725"/>
                  </a:ext>
                </a:extLst>
              </a:tr>
            </a:tbl>
          </a:graphicData>
        </a:graphic>
      </p:graphicFrame>
      <p:sp>
        <p:nvSpPr>
          <p:cNvPr id="10" name="Título 1"/>
          <p:cNvSpPr txBox="1">
            <a:spLocks/>
          </p:cNvSpPr>
          <p:nvPr/>
        </p:nvSpPr>
        <p:spPr>
          <a:xfrm>
            <a:off x="562747" y="1098294"/>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000" b="1" dirty="0">
                <a:solidFill>
                  <a:srgbClr val="101895"/>
                </a:solidFill>
              </a:rPr>
              <a:t>1. AJUSTE DE RIESGOS</a:t>
            </a:r>
            <a:endParaRPr lang="es-CO" sz="2000" b="1" dirty="0">
              <a:solidFill>
                <a:srgbClr val="101895"/>
              </a:solidFill>
            </a:endParaRPr>
          </a:p>
          <a:p>
            <a:endParaRPr lang="es-ES" sz="2000" b="1" dirty="0">
              <a:solidFill>
                <a:srgbClr val="101895"/>
              </a:solidFill>
              <a:latin typeface="+mn-lt"/>
            </a:endParaRPr>
          </a:p>
          <a:p>
            <a:r>
              <a:rPr lang="es-ES" sz="2000" b="1" dirty="0">
                <a:solidFill>
                  <a:srgbClr val="101895"/>
                </a:solidFill>
                <a:latin typeface="+mn-lt"/>
              </a:rPr>
              <a:t>Nuevos Riesgos identificados</a:t>
            </a:r>
            <a:endParaRPr lang="es-CO" sz="2000" b="1" dirty="0">
              <a:solidFill>
                <a:srgbClr val="101895"/>
              </a:solidFill>
              <a:latin typeface="+mn-lt"/>
            </a:endParaRPr>
          </a:p>
        </p:txBody>
      </p:sp>
      <p:sp>
        <p:nvSpPr>
          <p:cNvPr id="7" name="1 Rectángulo">
            <a:extLst>
              <a:ext uri="{FF2B5EF4-FFF2-40B4-BE49-F238E27FC236}">
                <a16:creationId xmlns:a16="http://schemas.microsoft.com/office/drawing/2014/main" id="{91A679D6-DFB5-490C-A972-5431A4F16798}"/>
              </a:ext>
            </a:extLst>
          </p:cNvPr>
          <p:cNvSpPr/>
          <p:nvPr/>
        </p:nvSpPr>
        <p:spPr>
          <a:xfrm>
            <a:off x="2454720" y="405884"/>
            <a:ext cx="5862695" cy="523220"/>
          </a:xfrm>
          <a:prstGeom prst="rect">
            <a:avLst/>
          </a:prstGeom>
        </p:spPr>
        <p:txBody>
          <a:bodyPr wrap="none">
            <a:spAutoFit/>
          </a:bodyPr>
          <a:lstStyle/>
          <a:p>
            <a:r>
              <a:rPr lang="es-CO" sz="2800" b="1" dirty="0">
                <a:solidFill>
                  <a:schemeClr val="bg1"/>
                </a:solidFill>
              </a:rPr>
              <a:t>SEGUIMIENTO A GESTIÓN DE RIESGOS</a:t>
            </a:r>
          </a:p>
        </p:txBody>
      </p:sp>
    </p:spTree>
    <p:extLst>
      <p:ext uri="{BB962C8B-B14F-4D97-AF65-F5344CB8AC3E}">
        <p14:creationId xmlns:p14="http://schemas.microsoft.com/office/powerpoint/2010/main" val="5834326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p:cNvCxnSpPr/>
          <p:nvPr/>
        </p:nvCxnSpPr>
        <p:spPr>
          <a:xfrm>
            <a:off x="8794362" y="210025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1750644" y="6260096"/>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3" name="Rectángulo 2">
            <a:extLst>
              <a:ext uri="{FF2B5EF4-FFF2-40B4-BE49-F238E27FC236}">
                <a16:creationId xmlns:a16="http://schemas.microsoft.com/office/drawing/2014/main" id="{32FDA545-0E29-4E57-BD19-1814D42B0E46}"/>
              </a:ext>
            </a:extLst>
          </p:cNvPr>
          <p:cNvSpPr/>
          <p:nvPr/>
        </p:nvSpPr>
        <p:spPr>
          <a:xfrm>
            <a:off x="-96474" y="2034648"/>
            <a:ext cx="4572000" cy="400110"/>
          </a:xfrm>
          <a:prstGeom prst="rect">
            <a:avLst/>
          </a:prstGeom>
        </p:spPr>
        <p:txBody>
          <a:bodyPr>
            <a:spAutoFit/>
          </a:bodyPr>
          <a:lstStyle/>
          <a:p>
            <a:pPr algn="ctr">
              <a:defRPr sz="1400" b="0" i="0" u="none" strike="noStrike" kern="1200" spc="0" baseline="0">
                <a:solidFill>
                  <a:prstClr val="black">
                    <a:lumMod val="65000"/>
                    <a:lumOff val="35000"/>
                  </a:prstClr>
                </a:solidFill>
                <a:latin typeface="+mn-lt"/>
                <a:ea typeface="+mn-ea"/>
                <a:cs typeface="+mn-cs"/>
              </a:defRPr>
            </a:pPr>
            <a:r>
              <a:rPr lang="en-US" sz="2000" b="1" dirty="0">
                <a:solidFill>
                  <a:srgbClr val="002060"/>
                </a:solidFill>
              </a:rPr>
              <a:t>Riesgos Materializados</a:t>
            </a:r>
          </a:p>
        </p:txBody>
      </p:sp>
      <p:sp>
        <p:nvSpPr>
          <p:cNvPr id="4" name="CuadroTexto 3">
            <a:extLst>
              <a:ext uri="{FF2B5EF4-FFF2-40B4-BE49-F238E27FC236}">
                <a16:creationId xmlns:a16="http://schemas.microsoft.com/office/drawing/2014/main" id="{85A0DE45-3B58-4829-900D-9378ED53BF1A}"/>
              </a:ext>
            </a:extLst>
          </p:cNvPr>
          <p:cNvSpPr txBox="1"/>
          <p:nvPr/>
        </p:nvSpPr>
        <p:spPr>
          <a:xfrm>
            <a:off x="931178" y="2608977"/>
            <a:ext cx="7088697" cy="4585871"/>
          </a:xfrm>
          <a:prstGeom prst="rect">
            <a:avLst/>
          </a:prstGeom>
          <a:noFill/>
        </p:spPr>
        <p:txBody>
          <a:bodyPr wrap="square" rtlCol="0">
            <a:spAutoFit/>
          </a:bodyPr>
          <a:lstStyle/>
          <a:p>
            <a:pPr marL="342900" indent="-342900" algn="just">
              <a:buAutoNum type="arabicPeriod"/>
            </a:pPr>
            <a:r>
              <a:rPr lang="es-CO" sz="2000" dirty="0"/>
              <a:t>Puede ocurrir que los procesos no estén debidamente documentados, o que los documentos se encuentren desactualizados.	</a:t>
            </a:r>
          </a:p>
          <a:p>
            <a:pPr marL="342900" indent="-342900" algn="just">
              <a:buAutoNum type="arabicPeriod" startAt="2"/>
            </a:pPr>
            <a:r>
              <a:rPr lang="es-CO" sz="2000" dirty="0"/>
              <a:t>Falta de disponibilidades de los Servicios de IT.</a:t>
            </a:r>
          </a:p>
          <a:p>
            <a:pPr marL="342900" indent="-342900" algn="just">
              <a:buAutoNum type="arabicPeriod" startAt="2"/>
            </a:pPr>
            <a:r>
              <a:rPr lang="es-CO" sz="2000" dirty="0"/>
              <a:t>Los usuarios del gestor documental ZEUS puedan tener acceso a información confidencial que no requieran para sus funciones.</a:t>
            </a:r>
          </a:p>
          <a:p>
            <a:pPr marL="342900" indent="-342900" algn="just">
              <a:buAutoNum type="arabicPeriod" startAt="2"/>
            </a:pPr>
            <a:r>
              <a:rPr lang="es-CO" sz="2000" dirty="0"/>
              <a:t>Se podrían presentar retrasos en las respuestas a las necesidades y requerimientos de los usuarios	</a:t>
            </a:r>
          </a:p>
          <a:p>
            <a:pPr marL="342900" indent="-342900" algn="just">
              <a:buAutoNum type="arabicPeriod" startAt="2"/>
            </a:pPr>
            <a:r>
              <a:rPr lang="es-CO" sz="2000" dirty="0"/>
              <a:t>Se presenta bajo apoyo en los procesos de control social realizados por los ciudadanos.	</a:t>
            </a:r>
          </a:p>
          <a:p>
            <a:pPr marL="342900" indent="-342900">
              <a:buAutoNum type="arabicPeriod" startAt="2"/>
            </a:pPr>
            <a:endParaRPr lang="es-CO" dirty="0"/>
          </a:p>
          <a:p>
            <a:pPr marL="342900" indent="-342900">
              <a:buAutoNum type="arabicPeriod" startAt="2"/>
            </a:pPr>
            <a:endParaRPr lang="es-CO" dirty="0"/>
          </a:p>
          <a:p>
            <a:endParaRPr lang="es-CO" dirty="0"/>
          </a:p>
          <a:p>
            <a:endParaRPr lang="es-CO" dirty="0"/>
          </a:p>
        </p:txBody>
      </p:sp>
      <p:sp>
        <p:nvSpPr>
          <p:cNvPr id="7" name="Rectángulo 6">
            <a:extLst>
              <a:ext uri="{FF2B5EF4-FFF2-40B4-BE49-F238E27FC236}">
                <a16:creationId xmlns:a16="http://schemas.microsoft.com/office/drawing/2014/main" id="{E7E66F7C-A7FC-4982-A670-168185CF4478}"/>
              </a:ext>
            </a:extLst>
          </p:cNvPr>
          <p:cNvSpPr/>
          <p:nvPr/>
        </p:nvSpPr>
        <p:spPr>
          <a:xfrm>
            <a:off x="843748" y="1398764"/>
            <a:ext cx="3711209" cy="400110"/>
          </a:xfrm>
          <a:prstGeom prst="rect">
            <a:avLst/>
          </a:prstGeom>
        </p:spPr>
        <p:txBody>
          <a:bodyPr wrap="none">
            <a:spAutoFit/>
          </a:bodyPr>
          <a:lstStyle/>
          <a:p>
            <a:r>
              <a:rPr lang="es-CO" b="1" dirty="0">
                <a:solidFill>
                  <a:srgbClr val="002060"/>
                </a:solidFill>
              </a:rPr>
              <a:t>2. </a:t>
            </a:r>
            <a:r>
              <a:rPr lang="es-CO" sz="2000" b="1" dirty="0">
                <a:solidFill>
                  <a:srgbClr val="002060"/>
                </a:solidFill>
              </a:rPr>
              <a:t>MATERIALIZACIÓN DE RIESGOS</a:t>
            </a:r>
          </a:p>
        </p:txBody>
      </p:sp>
      <p:sp>
        <p:nvSpPr>
          <p:cNvPr id="10" name="1 Rectángulo">
            <a:extLst>
              <a:ext uri="{FF2B5EF4-FFF2-40B4-BE49-F238E27FC236}">
                <a16:creationId xmlns:a16="http://schemas.microsoft.com/office/drawing/2014/main" id="{6A585377-2DE4-40D5-9183-69E49391CFCF}"/>
              </a:ext>
            </a:extLst>
          </p:cNvPr>
          <p:cNvSpPr/>
          <p:nvPr/>
        </p:nvSpPr>
        <p:spPr>
          <a:xfrm>
            <a:off x="2454720" y="405884"/>
            <a:ext cx="5862695" cy="523220"/>
          </a:xfrm>
          <a:prstGeom prst="rect">
            <a:avLst/>
          </a:prstGeom>
        </p:spPr>
        <p:txBody>
          <a:bodyPr wrap="none">
            <a:spAutoFit/>
          </a:bodyPr>
          <a:lstStyle/>
          <a:p>
            <a:r>
              <a:rPr lang="es-CO" sz="2800" b="1" dirty="0">
                <a:solidFill>
                  <a:schemeClr val="bg1"/>
                </a:solidFill>
              </a:rPr>
              <a:t>SEGUIMIENTO A GESTIÓN DE RIESGOS</a:t>
            </a:r>
          </a:p>
        </p:txBody>
      </p:sp>
    </p:spTree>
    <p:extLst>
      <p:ext uri="{BB962C8B-B14F-4D97-AF65-F5344CB8AC3E}">
        <p14:creationId xmlns:p14="http://schemas.microsoft.com/office/powerpoint/2010/main" val="40594652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p:cNvCxnSpPr/>
          <p:nvPr/>
        </p:nvCxnSpPr>
        <p:spPr>
          <a:xfrm>
            <a:off x="8794362" y="210025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1750644" y="6260096"/>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10" name="Gráfico 9">
            <a:extLst>
              <a:ext uri="{FF2B5EF4-FFF2-40B4-BE49-F238E27FC236}">
                <a16:creationId xmlns:a16="http://schemas.microsoft.com/office/drawing/2014/main" id="{68408D47-3A33-4AEE-8EFF-E46936B8B632}"/>
              </a:ext>
            </a:extLst>
          </p:cNvPr>
          <p:cNvGraphicFramePr>
            <a:graphicFrameLocks/>
          </p:cNvGraphicFramePr>
          <p:nvPr>
            <p:extLst>
              <p:ext uri="{D42A27DB-BD31-4B8C-83A1-F6EECF244321}">
                <p14:modId xmlns:p14="http://schemas.microsoft.com/office/powerpoint/2010/main" val="2243118920"/>
              </p:ext>
            </p:extLst>
          </p:nvPr>
        </p:nvGraphicFramePr>
        <p:xfrm>
          <a:off x="636103" y="1868557"/>
          <a:ext cx="7553739" cy="4227443"/>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ángulo 1">
            <a:extLst>
              <a:ext uri="{FF2B5EF4-FFF2-40B4-BE49-F238E27FC236}">
                <a16:creationId xmlns:a16="http://schemas.microsoft.com/office/drawing/2014/main" id="{18A7AC30-362B-4FDF-82BF-66D67476A231}"/>
              </a:ext>
            </a:extLst>
          </p:cNvPr>
          <p:cNvSpPr/>
          <p:nvPr/>
        </p:nvSpPr>
        <p:spPr>
          <a:xfrm>
            <a:off x="285152" y="1372877"/>
            <a:ext cx="5407249" cy="400110"/>
          </a:xfrm>
          <a:prstGeom prst="rect">
            <a:avLst/>
          </a:prstGeom>
        </p:spPr>
        <p:txBody>
          <a:bodyPr wrap="none">
            <a:spAutoFit/>
          </a:bodyPr>
          <a:lstStyle/>
          <a:p>
            <a:r>
              <a:rPr lang="es-CO" sz="2000" b="1" dirty="0">
                <a:solidFill>
                  <a:srgbClr val="002060"/>
                </a:solidFill>
              </a:rPr>
              <a:t>3. EVALUACIÓN EFECTIVIDAD EN LOS CONTROLES</a:t>
            </a:r>
          </a:p>
        </p:txBody>
      </p:sp>
      <p:sp>
        <p:nvSpPr>
          <p:cNvPr id="8" name="1 Rectángulo">
            <a:extLst>
              <a:ext uri="{FF2B5EF4-FFF2-40B4-BE49-F238E27FC236}">
                <a16:creationId xmlns:a16="http://schemas.microsoft.com/office/drawing/2014/main" id="{9ABEB136-799E-449D-A0D2-1CF8C6E7F655}"/>
              </a:ext>
            </a:extLst>
          </p:cNvPr>
          <p:cNvSpPr/>
          <p:nvPr/>
        </p:nvSpPr>
        <p:spPr>
          <a:xfrm>
            <a:off x="2454720" y="405884"/>
            <a:ext cx="5862695" cy="523220"/>
          </a:xfrm>
          <a:prstGeom prst="rect">
            <a:avLst/>
          </a:prstGeom>
        </p:spPr>
        <p:txBody>
          <a:bodyPr wrap="none">
            <a:spAutoFit/>
          </a:bodyPr>
          <a:lstStyle/>
          <a:p>
            <a:r>
              <a:rPr lang="es-CO" sz="2800" b="1" dirty="0">
                <a:solidFill>
                  <a:schemeClr val="bg1"/>
                </a:solidFill>
              </a:rPr>
              <a:t>SEGUIMIENTO A GESTIÓN DE RIESGOS</a:t>
            </a:r>
          </a:p>
        </p:txBody>
      </p:sp>
    </p:spTree>
    <p:extLst>
      <p:ext uri="{BB962C8B-B14F-4D97-AF65-F5344CB8AC3E}">
        <p14:creationId xmlns:p14="http://schemas.microsoft.com/office/powerpoint/2010/main" val="37268544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p:cNvCxnSpPr/>
          <p:nvPr/>
        </p:nvCxnSpPr>
        <p:spPr>
          <a:xfrm>
            <a:off x="8794362" y="210025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1750644" y="6260096"/>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8" name="Gráfico 7">
            <a:extLst>
              <a:ext uri="{FF2B5EF4-FFF2-40B4-BE49-F238E27FC236}">
                <a16:creationId xmlns:a16="http://schemas.microsoft.com/office/drawing/2014/main" id="{FAAF6E06-FE93-46A9-BEB4-7BC7A788CC34}"/>
              </a:ext>
            </a:extLst>
          </p:cNvPr>
          <p:cNvGraphicFramePr>
            <a:graphicFrameLocks/>
          </p:cNvGraphicFramePr>
          <p:nvPr/>
        </p:nvGraphicFramePr>
        <p:xfrm>
          <a:off x="438913" y="2243328"/>
          <a:ext cx="7920704" cy="3343536"/>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ángulo 8">
            <a:extLst>
              <a:ext uri="{FF2B5EF4-FFF2-40B4-BE49-F238E27FC236}">
                <a16:creationId xmlns:a16="http://schemas.microsoft.com/office/drawing/2014/main" id="{7725BD4F-8BFC-415F-8E5F-7621BA75CBFA}"/>
              </a:ext>
            </a:extLst>
          </p:cNvPr>
          <p:cNvSpPr/>
          <p:nvPr/>
        </p:nvSpPr>
        <p:spPr>
          <a:xfrm>
            <a:off x="285152" y="1372877"/>
            <a:ext cx="5407249" cy="400110"/>
          </a:xfrm>
          <a:prstGeom prst="rect">
            <a:avLst/>
          </a:prstGeom>
        </p:spPr>
        <p:txBody>
          <a:bodyPr wrap="none">
            <a:spAutoFit/>
          </a:bodyPr>
          <a:lstStyle/>
          <a:p>
            <a:r>
              <a:rPr lang="es-CO" sz="2000" b="1" dirty="0">
                <a:solidFill>
                  <a:srgbClr val="002060"/>
                </a:solidFill>
              </a:rPr>
              <a:t>3. EVALUACIÓN EFECTIVIDAD EN LOS CONTROLES</a:t>
            </a:r>
          </a:p>
        </p:txBody>
      </p:sp>
      <p:sp>
        <p:nvSpPr>
          <p:cNvPr id="10" name="1 Rectángulo">
            <a:extLst>
              <a:ext uri="{FF2B5EF4-FFF2-40B4-BE49-F238E27FC236}">
                <a16:creationId xmlns:a16="http://schemas.microsoft.com/office/drawing/2014/main" id="{97A6CCFD-FEF7-462D-9599-5774BF032AD0}"/>
              </a:ext>
            </a:extLst>
          </p:cNvPr>
          <p:cNvSpPr/>
          <p:nvPr/>
        </p:nvSpPr>
        <p:spPr>
          <a:xfrm>
            <a:off x="2454720" y="405884"/>
            <a:ext cx="5862695" cy="523220"/>
          </a:xfrm>
          <a:prstGeom prst="rect">
            <a:avLst/>
          </a:prstGeom>
        </p:spPr>
        <p:txBody>
          <a:bodyPr wrap="none">
            <a:spAutoFit/>
          </a:bodyPr>
          <a:lstStyle/>
          <a:p>
            <a:r>
              <a:rPr lang="es-CO" sz="2800" b="1" dirty="0">
                <a:solidFill>
                  <a:schemeClr val="bg1"/>
                </a:solidFill>
              </a:rPr>
              <a:t>SEGUIMIENTO A GESTIÓN DE RIESGOS</a:t>
            </a:r>
          </a:p>
        </p:txBody>
      </p:sp>
    </p:spTree>
    <p:extLst>
      <p:ext uri="{BB962C8B-B14F-4D97-AF65-F5344CB8AC3E}">
        <p14:creationId xmlns:p14="http://schemas.microsoft.com/office/powerpoint/2010/main" val="36517650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p:cNvCxnSpPr/>
          <p:nvPr/>
        </p:nvCxnSpPr>
        <p:spPr>
          <a:xfrm>
            <a:off x="8794362" y="210025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1750644" y="6260096"/>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7" name="Título 1"/>
          <p:cNvSpPr txBox="1">
            <a:spLocks/>
          </p:cNvSpPr>
          <p:nvPr/>
        </p:nvSpPr>
        <p:spPr>
          <a:xfrm>
            <a:off x="2443596" y="101455"/>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2800" b="1" dirty="0">
                <a:solidFill>
                  <a:schemeClr val="bg1"/>
                </a:solidFill>
              </a:rPr>
              <a:t>SEGUIMIENTO A GESTIÓN DE RIESGOS </a:t>
            </a:r>
          </a:p>
          <a:p>
            <a:r>
              <a:rPr lang="es-CO" sz="2800" b="1" dirty="0">
                <a:solidFill>
                  <a:schemeClr val="bg1"/>
                </a:solidFill>
              </a:rPr>
              <a:t>        </a:t>
            </a:r>
            <a:r>
              <a:rPr lang="es-ES" sz="2800" b="1" dirty="0">
                <a:solidFill>
                  <a:schemeClr val="bg1"/>
                </a:solidFill>
              </a:rPr>
              <a:t>Evaluación global del Riesgo</a:t>
            </a:r>
            <a:endParaRPr lang="es-CO" sz="2800" b="1" dirty="0">
              <a:solidFill>
                <a:schemeClr val="bg1"/>
              </a:solidFill>
              <a:latin typeface="+mn-lt"/>
            </a:endParaRPr>
          </a:p>
        </p:txBody>
      </p:sp>
      <p:grpSp>
        <p:nvGrpSpPr>
          <p:cNvPr id="3" name="16"/>
          <p:cNvGrpSpPr/>
          <p:nvPr/>
        </p:nvGrpSpPr>
        <p:grpSpPr>
          <a:xfrm>
            <a:off x="628650" y="1447437"/>
            <a:ext cx="7810675" cy="4510450"/>
            <a:chOff x="628650" y="1447437"/>
            <a:chExt cx="7810675" cy="4510450"/>
          </a:xfrm>
        </p:grpSpPr>
        <p:graphicFrame>
          <p:nvGraphicFramePr>
            <p:cNvPr id="19" name="2016">
              <a:extLst>
                <a:ext uri="{FF2B5EF4-FFF2-40B4-BE49-F238E27FC236}">
                  <a16:creationId xmlns:a16="http://schemas.microsoft.com/office/drawing/2014/main" id="{00000000-0008-0000-0100-000002000000}"/>
                </a:ext>
              </a:extLst>
            </p:cNvPr>
            <p:cNvGraphicFramePr>
              <a:graphicFrameLocks/>
            </p:cNvGraphicFramePr>
            <p:nvPr>
              <p:extLst/>
            </p:nvPr>
          </p:nvGraphicFramePr>
          <p:xfrm>
            <a:off x="628650" y="1837189"/>
            <a:ext cx="7810675" cy="4120698"/>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ángulo 1"/>
            <p:cNvSpPr/>
            <p:nvPr/>
          </p:nvSpPr>
          <p:spPr>
            <a:xfrm>
              <a:off x="3358617" y="1447437"/>
              <a:ext cx="2141548" cy="369332"/>
            </a:xfrm>
            <a:prstGeom prst="rect">
              <a:avLst/>
            </a:prstGeom>
          </p:spPr>
          <p:txBody>
            <a:bodyPr wrap="none">
              <a:spAutoFit/>
            </a:bodyPr>
            <a:lstStyle/>
            <a:p>
              <a:pPr algn="ctr"/>
              <a:r>
                <a:rPr lang="es-CO" b="1" dirty="0"/>
                <a:t>Zona de Riesgo 2016</a:t>
              </a:r>
            </a:p>
          </p:txBody>
        </p:sp>
      </p:grpSp>
      <p:grpSp>
        <p:nvGrpSpPr>
          <p:cNvPr id="24" name="Grupo 23"/>
          <p:cNvGrpSpPr/>
          <p:nvPr/>
        </p:nvGrpSpPr>
        <p:grpSpPr>
          <a:xfrm>
            <a:off x="628650" y="1451078"/>
            <a:ext cx="7810675" cy="4506809"/>
            <a:chOff x="628650" y="1451078"/>
            <a:chExt cx="7810675" cy="4506809"/>
          </a:xfrm>
        </p:grpSpPr>
        <p:sp>
          <p:nvSpPr>
            <p:cNvPr id="21" name="Rectángulo 20"/>
            <p:cNvSpPr/>
            <p:nvPr/>
          </p:nvSpPr>
          <p:spPr>
            <a:xfrm>
              <a:off x="3358617" y="1451078"/>
              <a:ext cx="2141548" cy="369332"/>
            </a:xfrm>
            <a:prstGeom prst="rect">
              <a:avLst/>
            </a:prstGeom>
          </p:spPr>
          <p:txBody>
            <a:bodyPr wrap="none">
              <a:spAutoFit/>
            </a:bodyPr>
            <a:lstStyle/>
            <a:p>
              <a:pPr algn="ctr"/>
              <a:r>
                <a:rPr lang="es-CO" b="1" dirty="0"/>
                <a:t>Zona de Riesgo 2017</a:t>
              </a:r>
            </a:p>
          </p:txBody>
        </p:sp>
        <p:graphicFrame>
          <p:nvGraphicFramePr>
            <p:cNvPr id="23" name="Gráfico 22">
              <a:extLst>
                <a:ext uri="{FF2B5EF4-FFF2-40B4-BE49-F238E27FC236}">
                  <a16:creationId xmlns:a16="http://schemas.microsoft.com/office/drawing/2014/main" id="{51DC341E-FAFB-44D9-801E-7665076E61F1}"/>
                </a:ext>
              </a:extLst>
            </p:cNvPr>
            <p:cNvGraphicFramePr>
              <a:graphicFrameLocks/>
            </p:cNvGraphicFramePr>
            <p:nvPr>
              <p:extLst/>
            </p:nvPr>
          </p:nvGraphicFramePr>
          <p:xfrm>
            <a:off x="628650" y="1844471"/>
            <a:ext cx="7810675" cy="4113416"/>
          </p:xfrm>
          <a:graphic>
            <a:graphicData uri="http://schemas.openxmlformats.org/drawingml/2006/chart">
              <c:chart xmlns:c="http://schemas.openxmlformats.org/drawingml/2006/chart" xmlns:r="http://schemas.openxmlformats.org/officeDocument/2006/relationships" r:id="rId3"/>
            </a:graphicData>
          </a:graphic>
        </p:graphicFrame>
      </p:grpSp>
    </p:spTree>
    <p:extLst>
      <p:ext uri="{BB962C8B-B14F-4D97-AF65-F5344CB8AC3E}">
        <p14:creationId xmlns:p14="http://schemas.microsoft.com/office/powerpoint/2010/main" val="1828233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p:cNvCxnSpPr/>
          <p:nvPr/>
        </p:nvCxnSpPr>
        <p:spPr>
          <a:xfrm>
            <a:off x="8794362" y="210025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1750644" y="6260096"/>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7" name="Título 1"/>
          <p:cNvSpPr txBox="1">
            <a:spLocks/>
          </p:cNvSpPr>
          <p:nvPr/>
        </p:nvSpPr>
        <p:spPr>
          <a:xfrm>
            <a:off x="2443596" y="101455"/>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2800" b="1" dirty="0">
                <a:solidFill>
                  <a:schemeClr val="bg1"/>
                </a:solidFill>
              </a:rPr>
              <a:t>SEGUIMIENTO A GESTIÓN DE RIESGOS </a:t>
            </a:r>
          </a:p>
          <a:p>
            <a:r>
              <a:rPr lang="es-CO" sz="2800" b="1" dirty="0">
                <a:solidFill>
                  <a:schemeClr val="bg1"/>
                </a:solidFill>
              </a:rPr>
              <a:t>        </a:t>
            </a:r>
            <a:r>
              <a:rPr lang="es-ES" sz="2800" b="1" dirty="0">
                <a:solidFill>
                  <a:schemeClr val="bg1"/>
                </a:solidFill>
              </a:rPr>
              <a:t>Evaluación global del Riesgo</a:t>
            </a:r>
            <a:endParaRPr lang="es-CO" sz="2800" b="1" dirty="0">
              <a:solidFill>
                <a:schemeClr val="bg1"/>
              </a:solidFill>
            </a:endParaRPr>
          </a:p>
        </p:txBody>
      </p:sp>
      <p:graphicFrame>
        <p:nvGraphicFramePr>
          <p:cNvPr id="11" name="Zona">
            <a:extLst>
              <a:ext uri="{FF2B5EF4-FFF2-40B4-BE49-F238E27FC236}">
                <a16:creationId xmlns:a16="http://schemas.microsoft.com/office/drawing/2014/main" id="{00000000-0008-0000-0200-000004000000}"/>
              </a:ext>
            </a:extLst>
          </p:cNvPr>
          <p:cNvGraphicFramePr>
            <a:graphicFrameLocks noGrp="1"/>
          </p:cNvGraphicFramePr>
          <p:nvPr>
            <p:extLst/>
          </p:nvPr>
        </p:nvGraphicFramePr>
        <p:xfrm>
          <a:off x="466280" y="1548173"/>
          <a:ext cx="7886700" cy="42744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0242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5" name="Conector recto 4"/>
          <p:cNvCxnSpPr/>
          <p:nvPr/>
        </p:nvCxnSpPr>
        <p:spPr>
          <a:xfrm>
            <a:off x="8794362" y="210025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1750644" y="6260096"/>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7" name="Título 1"/>
          <p:cNvSpPr txBox="1">
            <a:spLocks/>
          </p:cNvSpPr>
          <p:nvPr/>
        </p:nvSpPr>
        <p:spPr>
          <a:xfrm>
            <a:off x="2443596" y="101455"/>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2800" b="1" dirty="0">
                <a:solidFill>
                  <a:schemeClr val="bg1"/>
                </a:solidFill>
              </a:rPr>
              <a:t>SEGUIMIENTO A GESTIÓN DE RIESGOS </a:t>
            </a:r>
          </a:p>
          <a:p>
            <a:r>
              <a:rPr lang="es-CO" sz="2800" b="1" dirty="0">
                <a:solidFill>
                  <a:schemeClr val="bg1"/>
                </a:solidFill>
              </a:rPr>
              <a:t>        </a:t>
            </a:r>
            <a:r>
              <a:rPr lang="es-ES" sz="2800" b="1" dirty="0">
                <a:solidFill>
                  <a:schemeClr val="bg1"/>
                </a:solidFill>
              </a:rPr>
              <a:t>Evaluación global del Riesgo</a:t>
            </a:r>
            <a:endParaRPr lang="es-CO" sz="2800" b="1" dirty="0">
              <a:solidFill>
                <a:schemeClr val="bg1"/>
              </a:solidFill>
            </a:endParaRPr>
          </a:p>
        </p:txBody>
      </p:sp>
      <p:graphicFrame>
        <p:nvGraphicFramePr>
          <p:cNvPr id="2" name="Tabla 1"/>
          <p:cNvGraphicFramePr>
            <a:graphicFrameLocks noGrp="1"/>
          </p:cNvGraphicFramePr>
          <p:nvPr>
            <p:extLst/>
          </p:nvPr>
        </p:nvGraphicFramePr>
        <p:xfrm>
          <a:off x="560833" y="1741650"/>
          <a:ext cx="7620000" cy="4423699"/>
        </p:xfrm>
        <a:graphic>
          <a:graphicData uri="http://schemas.openxmlformats.org/drawingml/2006/table">
            <a:tbl>
              <a:tblPr>
                <a:tableStyleId>{5C22544A-7EE6-4342-B048-85BDC9FD1C3A}</a:tableStyleId>
              </a:tblPr>
              <a:tblGrid>
                <a:gridCol w="2239999">
                  <a:extLst>
                    <a:ext uri="{9D8B030D-6E8A-4147-A177-3AD203B41FA5}">
                      <a16:colId xmlns:a16="http://schemas.microsoft.com/office/drawing/2014/main" val="3949840068"/>
                    </a:ext>
                  </a:extLst>
                </a:gridCol>
                <a:gridCol w="5380001">
                  <a:extLst>
                    <a:ext uri="{9D8B030D-6E8A-4147-A177-3AD203B41FA5}">
                      <a16:colId xmlns:a16="http://schemas.microsoft.com/office/drawing/2014/main" val="601173000"/>
                    </a:ext>
                  </a:extLst>
                </a:gridCol>
              </a:tblGrid>
              <a:tr h="199070">
                <a:tc>
                  <a:txBody>
                    <a:bodyPr/>
                    <a:lstStyle/>
                    <a:p>
                      <a:pPr algn="ctr" fontAlgn="ctr"/>
                      <a:r>
                        <a:rPr lang="es-CO" sz="1400" u="none" strike="noStrike" dirty="0">
                          <a:effectLst/>
                        </a:rPr>
                        <a:t>Procesos</a:t>
                      </a:r>
                      <a:endParaRPr lang="es-CO"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s-CO" sz="1400" u="none" strike="noStrike">
                          <a:effectLst/>
                        </a:rPr>
                        <a:t>Riesgo</a:t>
                      </a:r>
                      <a:endParaRPr lang="es-CO" sz="14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271302935"/>
                  </a:ext>
                </a:extLst>
              </a:tr>
              <a:tr h="510037">
                <a:tc>
                  <a:txBody>
                    <a:bodyPr/>
                    <a:lstStyle/>
                    <a:p>
                      <a:pPr algn="l" fontAlgn="ctr"/>
                      <a:r>
                        <a:rPr lang="es-CO" sz="1400" u="none" strike="noStrike" kern="1200" dirty="0">
                          <a:solidFill>
                            <a:schemeClr val="dk1"/>
                          </a:solidFill>
                          <a:effectLst/>
                          <a:latin typeface="+mn-lt"/>
                          <a:ea typeface="+mn-ea"/>
                          <a:cs typeface="+mn-cs"/>
                        </a:rPr>
                        <a:t>TODOS LOS PROCESOS</a:t>
                      </a:r>
                    </a:p>
                  </a:txBody>
                  <a:tcPr marL="0" marR="0" marT="0" marB="0" anchor="ctr"/>
                </a:tc>
                <a:tc>
                  <a:txBody>
                    <a:bodyPr/>
                    <a:lstStyle/>
                    <a:p>
                      <a:pPr algn="l" fontAlgn="ctr"/>
                      <a:r>
                        <a:rPr lang="es-CO" sz="1400" u="none" strike="noStrike" kern="1200" dirty="0">
                          <a:solidFill>
                            <a:schemeClr val="dk1"/>
                          </a:solidFill>
                          <a:effectLst/>
                          <a:latin typeface="+mn-lt"/>
                          <a:ea typeface="+mn-ea"/>
                          <a:cs typeface="+mn-cs"/>
                        </a:rPr>
                        <a:t>Se puede gestionar de manera tardía la comercialización o destrucción de activos.</a:t>
                      </a:r>
                    </a:p>
                  </a:txBody>
                  <a:tcPr marL="0" marR="0" marT="0" marB="0" anchor="ctr"/>
                </a:tc>
                <a:extLst>
                  <a:ext uri="{0D108BD9-81ED-4DB2-BD59-A6C34878D82A}">
                    <a16:rowId xmlns:a16="http://schemas.microsoft.com/office/drawing/2014/main" val="352695445"/>
                  </a:ext>
                </a:extLst>
              </a:tr>
              <a:tr h="510037">
                <a:tc>
                  <a:txBody>
                    <a:bodyPr/>
                    <a:lstStyle/>
                    <a:p>
                      <a:pPr algn="l" fontAlgn="ctr"/>
                      <a:r>
                        <a:rPr lang="es-CO" sz="1400" u="none" strike="noStrike" kern="1200" dirty="0">
                          <a:solidFill>
                            <a:schemeClr val="dk1"/>
                          </a:solidFill>
                          <a:effectLst/>
                          <a:latin typeface="+mn-lt"/>
                          <a:ea typeface="+mn-ea"/>
                          <a:cs typeface="+mn-cs"/>
                        </a:rPr>
                        <a:t>TODOS LOS PROCESOS</a:t>
                      </a:r>
                    </a:p>
                  </a:txBody>
                  <a:tcPr marL="0" marR="0" marT="0" marB="0" anchor="ctr"/>
                </a:tc>
                <a:tc>
                  <a:txBody>
                    <a:bodyPr/>
                    <a:lstStyle/>
                    <a:p>
                      <a:pPr algn="l" fontAlgn="ctr"/>
                      <a:r>
                        <a:rPr lang="es-CO" sz="1400" u="none" strike="noStrike" kern="1200" dirty="0">
                          <a:solidFill>
                            <a:schemeClr val="dk1"/>
                          </a:solidFill>
                          <a:effectLst/>
                          <a:latin typeface="+mn-lt"/>
                          <a:ea typeface="+mn-ea"/>
                          <a:cs typeface="+mn-cs"/>
                        </a:rPr>
                        <a:t>Falta de programas de gestión de cambio y seguimientos en el uso y apropiación de TIC's</a:t>
                      </a:r>
                    </a:p>
                  </a:txBody>
                  <a:tcPr marL="0" marR="0" marT="0" marB="0" anchor="ctr"/>
                </a:tc>
                <a:extLst>
                  <a:ext uri="{0D108BD9-81ED-4DB2-BD59-A6C34878D82A}">
                    <a16:rowId xmlns:a16="http://schemas.microsoft.com/office/drawing/2014/main" val="44303145"/>
                  </a:ext>
                </a:extLst>
              </a:tr>
              <a:tr h="510037">
                <a:tc>
                  <a:txBody>
                    <a:bodyPr/>
                    <a:lstStyle/>
                    <a:p>
                      <a:pPr algn="l" fontAlgn="ctr"/>
                      <a:r>
                        <a:rPr lang="es-CO" sz="1400" u="none" strike="noStrike" kern="1200" dirty="0">
                          <a:solidFill>
                            <a:schemeClr val="dk1"/>
                          </a:solidFill>
                          <a:effectLst/>
                          <a:latin typeface="+mn-lt"/>
                          <a:ea typeface="+mn-ea"/>
                          <a:cs typeface="+mn-cs"/>
                        </a:rPr>
                        <a:t>GESTIÓN FINANCIERA</a:t>
                      </a:r>
                    </a:p>
                  </a:txBody>
                  <a:tcPr marL="0" marR="0" marT="0" marB="0" anchor="ctr"/>
                </a:tc>
                <a:tc>
                  <a:txBody>
                    <a:bodyPr/>
                    <a:lstStyle/>
                    <a:p>
                      <a:pPr algn="l" fontAlgn="ctr"/>
                      <a:r>
                        <a:rPr lang="es-CO" sz="1400" u="none" strike="noStrike" kern="1200" dirty="0">
                          <a:solidFill>
                            <a:schemeClr val="dk1"/>
                          </a:solidFill>
                          <a:effectLst/>
                          <a:latin typeface="+mn-lt"/>
                          <a:ea typeface="+mn-ea"/>
                          <a:cs typeface="+mn-cs"/>
                        </a:rPr>
                        <a:t>No se podría contar con información de estado de cuenta por activo</a:t>
                      </a:r>
                    </a:p>
                  </a:txBody>
                  <a:tcPr marL="0" marR="0" marT="0" marB="0" anchor="ctr"/>
                </a:tc>
                <a:extLst>
                  <a:ext uri="{0D108BD9-81ED-4DB2-BD59-A6C34878D82A}">
                    <a16:rowId xmlns:a16="http://schemas.microsoft.com/office/drawing/2014/main" val="898378191"/>
                  </a:ext>
                </a:extLst>
              </a:tr>
              <a:tr h="510037">
                <a:tc>
                  <a:txBody>
                    <a:bodyPr/>
                    <a:lstStyle/>
                    <a:p>
                      <a:pPr algn="l" fontAlgn="ctr"/>
                      <a:r>
                        <a:rPr lang="es-CO" sz="1400" u="none" strike="noStrike" kern="1200" dirty="0">
                          <a:solidFill>
                            <a:schemeClr val="dk1"/>
                          </a:solidFill>
                          <a:effectLst/>
                          <a:latin typeface="+mn-lt"/>
                          <a:ea typeface="+mn-ea"/>
                          <a:cs typeface="+mn-cs"/>
                        </a:rPr>
                        <a:t>GESTIÓN FINANCIERA</a:t>
                      </a:r>
                    </a:p>
                  </a:txBody>
                  <a:tcPr marL="0" marR="0" marT="0" marB="0" anchor="ctr"/>
                </a:tc>
                <a:tc>
                  <a:txBody>
                    <a:bodyPr/>
                    <a:lstStyle/>
                    <a:p>
                      <a:pPr algn="l" fontAlgn="ctr"/>
                      <a:r>
                        <a:rPr lang="es-CO" sz="1400" u="none" strike="noStrike" kern="1200" dirty="0">
                          <a:solidFill>
                            <a:schemeClr val="dk1"/>
                          </a:solidFill>
                          <a:effectLst/>
                          <a:latin typeface="+mn-lt"/>
                          <a:ea typeface="+mn-ea"/>
                          <a:cs typeface="+mn-cs"/>
                        </a:rPr>
                        <a:t>Se podría reportar información financiera inexacta tanto de SAE como de los activos del FRISCO, </a:t>
                      </a:r>
                    </a:p>
                  </a:txBody>
                  <a:tcPr marL="0" marR="0" marT="0" marB="0" anchor="ctr"/>
                </a:tc>
                <a:extLst>
                  <a:ext uri="{0D108BD9-81ED-4DB2-BD59-A6C34878D82A}">
                    <a16:rowId xmlns:a16="http://schemas.microsoft.com/office/drawing/2014/main" val="785224106"/>
                  </a:ext>
                </a:extLst>
              </a:tr>
              <a:tr h="510037">
                <a:tc>
                  <a:txBody>
                    <a:bodyPr/>
                    <a:lstStyle/>
                    <a:p>
                      <a:pPr algn="l" fontAlgn="ctr"/>
                      <a:r>
                        <a:rPr lang="es-CO" sz="1400" u="none" strike="noStrike" kern="1200">
                          <a:solidFill>
                            <a:schemeClr val="dk1"/>
                          </a:solidFill>
                          <a:effectLst/>
                          <a:latin typeface="+mn-lt"/>
                          <a:ea typeface="+mn-ea"/>
                          <a:cs typeface="+mn-cs"/>
                        </a:rPr>
                        <a:t>GESTIÓN DOCUMENTAL</a:t>
                      </a:r>
                    </a:p>
                  </a:txBody>
                  <a:tcPr marL="0" marR="0" marT="0" marB="0" anchor="ctr"/>
                </a:tc>
                <a:tc>
                  <a:txBody>
                    <a:bodyPr/>
                    <a:lstStyle/>
                    <a:p>
                      <a:pPr algn="l" fontAlgn="ctr"/>
                      <a:r>
                        <a:rPr lang="es-CO" sz="1400" u="none" strike="noStrike" kern="1200" dirty="0">
                          <a:solidFill>
                            <a:schemeClr val="dk1"/>
                          </a:solidFill>
                          <a:effectLst/>
                          <a:latin typeface="+mn-lt"/>
                          <a:ea typeface="+mn-ea"/>
                          <a:cs typeface="+mn-cs"/>
                        </a:rPr>
                        <a:t>Se podría alterar o extraviar piezas documentales vitales para la gestión </a:t>
                      </a:r>
                    </a:p>
                  </a:txBody>
                  <a:tcPr marL="0" marR="0" marT="0" marB="0" anchor="ctr"/>
                </a:tc>
                <a:extLst>
                  <a:ext uri="{0D108BD9-81ED-4DB2-BD59-A6C34878D82A}">
                    <a16:rowId xmlns:a16="http://schemas.microsoft.com/office/drawing/2014/main" val="3403685426"/>
                  </a:ext>
                </a:extLst>
              </a:tr>
              <a:tr h="510037">
                <a:tc>
                  <a:txBody>
                    <a:bodyPr/>
                    <a:lstStyle/>
                    <a:p>
                      <a:pPr algn="l" fontAlgn="ctr"/>
                      <a:r>
                        <a:rPr lang="es-CO" sz="1400" u="none" strike="noStrike" kern="1200">
                          <a:solidFill>
                            <a:schemeClr val="dk1"/>
                          </a:solidFill>
                          <a:effectLst/>
                          <a:latin typeface="+mn-lt"/>
                          <a:ea typeface="+mn-ea"/>
                          <a:cs typeface="+mn-cs"/>
                        </a:rPr>
                        <a:t>COMUNICACIÓN Y ATENCIÓN DE REQUERIMIENTOS</a:t>
                      </a:r>
                    </a:p>
                  </a:txBody>
                  <a:tcPr marL="0" marR="0" marT="0" marB="0" anchor="ctr"/>
                </a:tc>
                <a:tc>
                  <a:txBody>
                    <a:bodyPr/>
                    <a:lstStyle/>
                    <a:p>
                      <a:pPr algn="l" fontAlgn="ctr"/>
                      <a:r>
                        <a:rPr lang="es-CO" sz="1400" u="none" strike="noStrike" kern="1200" dirty="0">
                          <a:solidFill>
                            <a:schemeClr val="dk1"/>
                          </a:solidFill>
                          <a:effectLst/>
                          <a:latin typeface="+mn-lt"/>
                          <a:ea typeface="+mn-ea"/>
                          <a:cs typeface="+mn-cs"/>
                        </a:rPr>
                        <a:t>Se podrían presentar retrasos en las respuestas a las necesidades y requerimientos de los usuarios</a:t>
                      </a:r>
                    </a:p>
                  </a:txBody>
                  <a:tcPr marL="0" marR="0" marT="0" marB="0" anchor="ctr"/>
                </a:tc>
                <a:extLst>
                  <a:ext uri="{0D108BD9-81ED-4DB2-BD59-A6C34878D82A}">
                    <a16:rowId xmlns:a16="http://schemas.microsoft.com/office/drawing/2014/main" val="1146897231"/>
                  </a:ext>
                </a:extLst>
              </a:tr>
              <a:tr h="510037">
                <a:tc>
                  <a:txBody>
                    <a:bodyPr/>
                    <a:lstStyle/>
                    <a:p>
                      <a:pPr algn="l" fontAlgn="ctr"/>
                      <a:r>
                        <a:rPr lang="es-CO" sz="1400" u="none" strike="noStrike" kern="1200">
                          <a:solidFill>
                            <a:schemeClr val="dk1"/>
                          </a:solidFill>
                          <a:effectLst/>
                          <a:latin typeface="+mn-lt"/>
                          <a:ea typeface="+mn-ea"/>
                          <a:cs typeface="+mn-cs"/>
                        </a:rPr>
                        <a:t>ADMINISTRACIÒN DE BIENES DE FUNICIONAMIENTO</a:t>
                      </a:r>
                    </a:p>
                  </a:txBody>
                  <a:tcPr marL="0" marR="0" marT="0" marB="0" anchor="ctr"/>
                </a:tc>
                <a:tc>
                  <a:txBody>
                    <a:bodyPr/>
                    <a:lstStyle/>
                    <a:p>
                      <a:pPr algn="l" fontAlgn="ctr"/>
                      <a:r>
                        <a:rPr lang="es-CO" sz="1400" u="none" strike="noStrike" kern="1200" dirty="0">
                          <a:solidFill>
                            <a:schemeClr val="dk1"/>
                          </a:solidFill>
                          <a:effectLst/>
                          <a:latin typeface="+mn-lt"/>
                          <a:ea typeface="+mn-ea"/>
                          <a:cs typeface="+mn-cs"/>
                        </a:rPr>
                        <a:t>Podría ocurrir que no se identifiquen las necesidades de mantenimiento</a:t>
                      </a:r>
                    </a:p>
                  </a:txBody>
                  <a:tcPr marL="0" marR="0" marT="0" marB="0" anchor="ctr"/>
                </a:tc>
                <a:extLst>
                  <a:ext uri="{0D108BD9-81ED-4DB2-BD59-A6C34878D82A}">
                    <a16:rowId xmlns:a16="http://schemas.microsoft.com/office/drawing/2014/main" val="1189379359"/>
                  </a:ext>
                </a:extLst>
              </a:tr>
              <a:tr h="597210">
                <a:tc>
                  <a:txBody>
                    <a:bodyPr/>
                    <a:lstStyle/>
                    <a:p>
                      <a:pPr algn="l" fontAlgn="ctr"/>
                      <a:r>
                        <a:rPr lang="es-CO" sz="1400" u="none" strike="noStrike" kern="1200">
                          <a:solidFill>
                            <a:schemeClr val="dk1"/>
                          </a:solidFill>
                          <a:effectLst/>
                          <a:latin typeface="+mn-lt"/>
                          <a:ea typeface="+mn-ea"/>
                          <a:cs typeface="+mn-cs"/>
                        </a:rPr>
                        <a:t>ADMINISTRACIÓN DE DESARROLLO DE SOLUCIONES TÉCNOLOGICAS</a:t>
                      </a:r>
                    </a:p>
                  </a:txBody>
                  <a:tcPr marL="0" marR="0" marT="0" marB="0" anchor="ctr"/>
                </a:tc>
                <a:tc>
                  <a:txBody>
                    <a:bodyPr/>
                    <a:lstStyle/>
                    <a:p>
                      <a:pPr algn="l" fontAlgn="ctr"/>
                      <a:r>
                        <a:rPr lang="es-CO" sz="1400" u="none" strike="noStrike" kern="1200" dirty="0">
                          <a:solidFill>
                            <a:schemeClr val="dk1"/>
                          </a:solidFill>
                          <a:effectLst/>
                          <a:latin typeface="+mn-lt"/>
                          <a:ea typeface="+mn-ea"/>
                          <a:cs typeface="+mn-cs"/>
                        </a:rPr>
                        <a:t>Mal funcionamiento del software  desarrollado en SAE o adquirido.</a:t>
                      </a:r>
                    </a:p>
                  </a:txBody>
                  <a:tcPr marL="0" marR="0" marT="0" marB="0" anchor="ctr"/>
                </a:tc>
                <a:extLst>
                  <a:ext uri="{0D108BD9-81ED-4DB2-BD59-A6C34878D82A}">
                    <a16:rowId xmlns:a16="http://schemas.microsoft.com/office/drawing/2014/main" val="2300877321"/>
                  </a:ext>
                </a:extLst>
              </a:tr>
            </a:tbl>
          </a:graphicData>
        </a:graphic>
      </p:graphicFrame>
      <p:sp>
        <p:nvSpPr>
          <p:cNvPr id="8" name="Rectángulo 7"/>
          <p:cNvSpPr/>
          <p:nvPr/>
        </p:nvSpPr>
        <p:spPr>
          <a:xfrm>
            <a:off x="2928931" y="1337099"/>
            <a:ext cx="2883803" cy="369332"/>
          </a:xfrm>
          <a:prstGeom prst="rect">
            <a:avLst/>
          </a:prstGeom>
        </p:spPr>
        <p:txBody>
          <a:bodyPr wrap="none">
            <a:spAutoFit/>
          </a:bodyPr>
          <a:lstStyle/>
          <a:p>
            <a:pPr algn="ctr"/>
            <a:r>
              <a:rPr lang="es-CO" b="1" dirty="0"/>
              <a:t>Riesgos en Zona Inaceptable</a:t>
            </a:r>
          </a:p>
        </p:txBody>
      </p:sp>
    </p:spTree>
    <p:extLst>
      <p:ext uri="{BB962C8B-B14F-4D97-AF65-F5344CB8AC3E}">
        <p14:creationId xmlns:p14="http://schemas.microsoft.com/office/powerpoint/2010/main" val="33723669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480537"/>
            <a:ext cx="9143999" cy="1938992"/>
          </a:xfrm>
          <a:prstGeom prst="rect">
            <a:avLst/>
          </a:prstGeom>
          <a:noFill/>
        </p:spPr>
        <p:txBody>
          <a:bodyPr wrap="square" rtlCol="0">
            <a:spAutoFit/>
          </a:bodyPr>
          <a:lstStyle/>
          <a:p>
            <a:pPr algn="ctr"/>
            <a:r>
              <a:rPr lang="es-ES" sz="4000" b="1" dirty="0">
                <a:solidFill>
                  <a:srgbClr val="000A8B"/>
                </a:solidFill>
              </a:rPr>
              <a:t>5. CRONOGRAMA PROCESOS DE CONTRATACIÓN</a:t>
            </a:r>
          </a:p>
          <a:p>
            <a:pPr algn="ctr"/>
            <a:r>
              <a:rPr lang="es-ES" sz="4000" b="1" dirty="0">
                <a:solidFill>
                  <a:srgbClr val="000A8B"/>
                </a:solidFill>
              </a:rPr>
              <a:t>(Aprobaciones por Junta Directiva)</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4C34A788-6833-4632-848C-774AE41E2327}"/>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9DFE4EBD-119C-458B-92FC-C8F92BEEA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24434983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id="{280AE5CF-0BD1-4BD6-AAE8-10A784E825D6}"/>
              </a:ext>
            </a:extLst>
          </p:cNvPr>
          <p:cNvSpPr/>
          <p:nvPr/>
        </p:nvSpPr>
        <p:spPr>
          <a:xfrm>
            <a:off x="3508514" y="1075912"/>
            <a:ext cx="3230218" cy="536713"/>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b="1" dirty="0">
                <a:latin typeface="Arial Narrow" panose="020B0606020202030204" pitchFamily="34" charset="0"/>
              </a:rPr>
              <a:t>PROCESO DE CONTRATACIÓN </a:t>
            </a:r>
          </a:p>
          <a:p>
            <a:pPr algn="ctr"/>
            <a:r>
              <a:rPr lang="es-ES" sz="1200" b="1" dirty="0">
                <a:latin typeface="Arial Narrow" panose="020B0606020202030204" pitchFamily="34" charset="0"/>
              </a:rPr>
              <a:t>(VALORES EN MILES DE MILLONES)</a:t>
            </a:r>
            <a:endParaRPr lang="es-ES" b="1" dirty="0">
              <a:latin typeface="Arial Narrow" panose="020B0606020202030204" pitchFamily="34" charset="0"/>
            </a:endParaRPr>
          </a:p>
        </p:txBody>
      </p:sp>
      <p:sp>
        <p:nvSpPr>
          <p:cNvPr id="11" name="Rectángulo: esquinas redondeadas 10">
            <a:extLst>
              <a:ext uri="{FF2B5EF4-FFF2-40B4-BE49-F238E27FC236}">
                <a16:creationId xmlns:a16="http://schemas.microsoft.com/office/drawing/2014/main" id="{D75D8FC6-5FC7-4376-B842-1A9CA670C9A7}"/>
              </a:ext>
            </a:extLst>
          </p:cNvPr>
          <p:cNvSpPr/>
          <p:nvPr/>
        </p:nvSpPr>
        <p:spPr>
          <a:xfrm>
            <a:off x="751587" y="2589993"/>
            <a:ext cx="1300132" cy="278296"/>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200" dirty="0">
                <a:solidFill>
                  <a:schemeClr val="tx1"/>
                </a:solidFill>
                <a:latin typeface="Arial Narrow" panose="020B0606020202030204" pitchFamily="34" charset="0"/>
              </a:rPr>
              <a:t>APROBADO J.</a:t>
            </a:r>
          </a:p>
        </p:txBody>
      </p:sp>
      <p:sp>
        <p:nvSpPr>
          <p:cNvPr id="12" name="Rectángulo: esquinas redondeadas 11">
            <a:extLst>
              <a:ext uri="{FF2B5EF4-FFF2-40B4-BE49-F238E27FC236}">
                <a16:creationId xmlns:a16="http://schemas.microsoft.com/office/drawing/2014/main" id="{A2BC5B29-BB29-4323-A652-E8D8E7E7B1CE}"/>
              </a:ext>
            </a:extLst>
          </p:cNvPr>
          <p:cNvSpPr/>
          <p:nvPr/>
        </p:nvSpPr>
        <p:spPr>
          <a:xfrm>
            <a:off x="751586" y="2960219"/>
            <a:ext cx="1300131" cy="1472489"/>
          </a:xfrm>
          <a:prstGeom prst="round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fontAlgn="ctr"/>
            <a:r>
              <a:rPr lang="es-CO" sz="1200" dirty="0"/>
              <a:t>ROM REGIONAL CENTRO ORIENTE, OCCIDENTE Y SUROCCIDENTE </a:t>
            </a:r>
          </a:p>
        </p:txBody>
      </p:sp>
      <p:grpSp>
        <p:nvGrpSpPr>
          <p:cNvPr id="22" name="Grupo 21">
            <a:extLst>
              <a:ext uri="{FF2B5EF4-FFF2-40B4-BE49-F238E27FC236}">
                <a16:creationId xmlns:a16="http://schemas.microsoft.com/office/drawing/2014/main" id="{32471B65-3518-472A-A9AE-BF15E202DD78}"/>
              </a:ext>
            </a:extLst>
          </p:cNvPr>
          <p:cNvGrpSpPr/>
          <p:nvPr/>
        </p:nvGrpSpPr>
        <p:grpSpPr>
          <a:xfrm>
            <a:off x="128588" y="172278"/>
            <a:ext cx="9015412" cy="6685722"/>
            <a:chOff x="-1524000" y="122417"/>
            <a:chExt cx="12192000" cy="6735583"/>
          </a:xfrm>
        </p:grpSpPr>
        <p:pic>
          <p:nvPicPr>
            <p:cNvPr id="23" name="Imagen 22" descr="Logo SAE-01.jpg">
              <a:extLst>
                <a:ext uri="{FF2B5EF4-FFF2-40B4-BE49-F238E27FC236}">
                  <a16:creationId xmlns:a16="http://schemas.microsoft.com/office/drawing/2014/main" id="{6971CDEF-6B9B-4668-9331-A5C678B27B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550" y="122417"/>
              <a:ext cx="2429294" cy="1213050"/>
            </a:xfrm>
            <a:prstGeom prst="rect">
              <a:avLst/>
            </a:prstGeom>
          </p:spPr>
        </p:pic>
        <p:sp>
          <p:nvSpPr>
            <p:cNvPr id="24" name="Rectángulo 23">
              <a:extLst>
                <a:ext uri="{FF2B5EF4-FFF2-40B4-BE49-F238E27FC236}">
                  <a16:creationId xmlns:a16="http://schemas.microsoft.com/office/drawing/2014/main" id="{DF52080B-17DF-4ECB-BEB3-EA3E8125F019}"/>
                </a:ext>
              </a:extLst>
            </p:cNvPr>
            <p:cNvSpPr/>
            <p:nvPr/>
          </p:nvSpPr>
          <p:spPr>
            <a:xfrm>
              <a:off x="-1524000" y="6508026"/>
              <a:ext cx="12192000" cy="34997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grpSp>
      <p:sp>
        <p:nvSpPr>
          <p:cNvPr id="25" name="CuadroTexto 24">
            <a:extLst>
              <a:ext uri="{FF2B5EF4-FFF2-40B4-BE49-F238E27FC236}">
                <a16:creationId xmlns:a16="http://schemas.microsoft.com/office/drawing/2014/main" id="{8925AA00-C1CB-48B0-97D9-03823C6A378A}"/>
              </a:ext>
            </a:extLst>
          </p:cNvPr>
          <p:cNvSpPr txBox="1"/>
          <p:nvPr/>
        </p:nvSpPr>
        <p:spPr>
          <a:xfrm>
            <a:off x="4990856" y="6535543"/>
            <a:ext cx="3906080" cy="369332"/>
          </a:xfrm>
          <a:prstGeom prst="rect">
            <a:avLst/>
          </a:prstGeom>
          <a:noFill/>
        </p:spPr>
        <p:txBody>
          <a:bodyPr wrap="square" rtlCol="0">
            <a:spAutoFit/>
          </a:bodyPr>
          <a:lstStyle/>
          <a:p>
            <a:pPr algn="r"/>
            <a:r>
              <a:rPr lang="es-ES" dirty="0">
                <a:solidFill>
                  <a:schemeClr val="bg1"/>
                </a:solidFill>
              </a:rPr>
              <a:t>Vicepresidencia Jurídica</a:t>
            </a:r>
          </a:p>
        </p:txBody>
      </p:sp>
      <p:sp>
        <p:nvSpPr>
          <p:cNvPr id="26" name="Rectángulo: esquinas redondeadas 25">
            <a:extLst>
              <a:ext uri="{FF2B5EF4-FFF2-40B4-BE49-F238E27FC236}">
                <a16:creationId xmlns:a16="http://schemas.microsoft.com/office/drawing/2014/main" id="{8A2F5C65-7C1D-46CC-8B4F-8C45BDD6A8F3}"/>
              </a:ext>
            </a:extLst>
          </p:cNvPr>
          <p:cNvSpPr/>
          <p:nvPr/>
        </p:nvSpPr>
        <p:spPr>
          <a:xfrm>
            <a:off x="757268" y="1921819"/>
            <a:ext cx="1294450" cy="50689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350" dirty="0">
                <a:solidFill>
                  <a:schemeClr val="bg1"/>
                </a:solidFill>
              </a:rPr>
              <a:t>ENERO</a:t>
            </a:r>
          </a:p>
        </p:txBody>
      </p:sp>
      <p:sp>
        <p:nvSpPr>
          <p:cNvPr id="27" name="Rectángulo: esquinas redondeadas 26">
            <a:extLst>
              <a:ext uri="{FF2B5EF4-FFF2-40B4-BE49-F238E27FC236}">
                <a16:creationId xmlns:a16="http://schemas.microsoft.com/office/drawing/2014/main" id="{D8D71AB5-DBCA-4C21-AE38-4AEF2F401C26}"/>
              </a:ext>
            </a:extLst>
          </p:cNvPr>
          <p:cNvSpPr/>
          <p:nvPr/>
        </p:nvSpPr>
        <p:spPr>
          <a:xfrm>
            <a:off x="757268" y="4506932"/>
            <a:ext cx="1294450" cy="261224"/>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350" dirty="0">
                <a:solidFill>
                  <a:srgbClr val="000000"/>
                </a:solidFill>
              </a:rPr>
              <a:t>$2,491,960</a:t>
            </a:r>
            <a:endParaRPr lang="es-ES" sz="1350" dirty="0"/>
          </a:p>
        </p:txBody>
      </p:sp>
      <p:sp>
        <p:nvSpPr>
          <p:cNvPr id="28" name="Rectángulo: esquinas redondeadas 27">
            <a:extLst>
              <a:ext uri="{FF2B5EF4-FFF2-40B4-BE49-F238E27FC236}">
                <a16:creationId xmlns:a16="http://schemas.microsoft.com/office/drawing/2014/main" id="{BA874E35-2410-4D47-98AB-E073F0A2C41E}"/>
              </a:ext>
            </a:extLst>
          </p:cNvPr>
          <p:cNvSpPr/>
          <p:nvPr/>
        </p:nvSpPr>
        <p:spPr>
          <a:xfrm>
            <a:off x="2416622" y="1921819"/>
            <a:ext cx="1322378" cy="50689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350" dirty="0">
                <a:solidFill>
                  <a:schemeClr val="bg1"/>
                </a:solidFill>
              </a:rPr>
              <a:t>FEBRERO</a:t>
            </a:r>
          </a:p>
        </p:txBody>
      </p:sp>
      <p:sp>
        <p:nvSpPr>
          <p:cNvPr id="29" name="Rectángulo: esquinas redondeadas 28">
            <a:extLst>
              <a:ext uri="{FF2B5EF4-FFF2-40B4-BE49-F238E27FC236}">
                <a16:creationId xmlns:a16="http://schemas.microsoft.com/office/drawing/2014/main" id="{DD857841-7C8E-4F0C-AA6D-CB6073795644}"/>
              </a:ext>
            </a:extLst>
          </p:cNvPr>
          <p:cNvSpPr/>
          <p:nvPr/>
        </p:nvSpPr>
        <p:spPr>
          <a:xfrm>
            <a:off x="2416621" y="2962619"/>
            <a:ext cx="1322378" cy="626161"/>
          </a:xfrm>
          <a:prstGeom prst="round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fontAlgn="ctr"/>
            <a:r>
              <a:rPr lang="es-CO" sz="1200" dirty="0">
                <a:solidFill>
                  <a:srgbClr val="000000"/>
                </a:solidFill>
              </a:rPr>
              <a:t>ARRENDAMIENTO SEDE PPAL Y REGIONALES </a:t>
            </a:r>
          </a:p>
        </p:txBody>
      </p:sp>
      <p:sp>
        <p:nvSpPr>
          <p:cNvPr id="30" name="Rectángulo: esquinas redondeadas 29">
            <a:extLst>
              <a:ext uri="{FF2B5EF4-FFF2-40B4-BE49-F238E27FC236}">
                <a16:creationId xmlns:a16="http://schemas.microsoft.com/office/drawing/2014/main" id="{A8322639-9A73-4489-A1F7-7D3F935DCE64}"/>
              </a:ext>
            </a:extLst>
          </p:cNvPr>
          <p:cNvSpPr/>
          <p:nvPr/>
        </p:nvSpPr>
        <p:spPr>
          <a:xfrm>
            <a:off x="2416621" y="3646720"/>
            <a:ext cx="1322378" cy="245843"/>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350" dirty="0">
                <a:solidFill>
                  <a:srgbClr val="000000"/>
                </a:solidFill>
              </a:rPr>
              <a:t>$4,043,000</a:t>
            </a:r>
            <a:endParaRPr lang="es-ES" sz="1350" dirty="0"/>
          </a:p>
        </p:txBody>
      </p:sp>
      <p:sp>
        <p:nvSpPr>
          <p:cNvPr id="31" name="Rectángulo: esquinas redondeadas 30">
            <a:extLst>
              <a:ext uri="{FF2B5EF4-FFF2-40B4-BE49-F238E27FC236}">
                <a16:creationId xmlns:a16="http://schemas.microsoft.com/office/drawing/2014/main" id="{CB3C8560-F91D-432C-8D97-E95DF7AF30BC}"/>
              </a:ext>
            </a:extLst>
          </p:cNvPr>
          <p:cNvSpPr/>
          <p:nvPr/>
        </p:nvSpPr>
        <p:spPr>
          <a:xfrm>
            <a:off x="2416621" y="2557336"/>
            <a:ext cx="1322378" cy="278296"/>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200" dirty="0">
                <a:solidFill>
                  <a:schemeClr val="tx1"/>
                </a:solidFill>
                <a:latin typeface="Arial Narrow" panose="020B0606020202030204" pitchFamily="34" charset="0"/>
              </a:rPr>
              <a:t>APROBADO J.</a:t>
            </a:r>
          </a:p>
        </p:txBody>
      </p:sp>
      <p:sp>
        <p:nvSpPr>
          <p:cNvPr id="34" name="Rectángulo: esquinas redondeadas 33">
            <a:extLst>
              <a:ext uri="{FF2B5EF4-FFF2-40B4-BE49-F238E27FC236}">
                <a16:creationId xmlns:a16="http://schemas.microsoft.com/office/drawing/2014/main" id="{A20AFE18-7A17-477A-B7AB-D92E6DB075E5}"/>
              </a:ext>
            </a:extLst>
          </p:cNvPr>
          <p:cNvSpPr/>
          <p:nvPr/>
        </p:nvSpPr>
        <p:spPr>
          <a:xfrm>
            <a:off x="3928811" y="2557410"/>
            <a:ext cx="1129157" cy="406094"/>
          </a:xfrm>
          <a:prstGeom prst="roundRect">
            <a:avLst/>
          </a:prstGeom>
          <a:solidFill>
            <a:schemeClr val="accent4">
              <a:lumMod val="40000"/>
              <a:lumOff val="60000"/>
            </a:schemeClr>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200" dirty="0">
                <a:solidFill>
                  <a:schemeClr val="tx1"/>
                </a:solidFill>
                <a:latin typeface="Arial Narrow" panose="020B0606020202030204" pitchFamily="34" charset="0"/>
              </a:rPr>
              <a:t>PENDIENTE DE APROBACIÓN J</a:t>
            </a:r>
          </a:p>
        </p:txBody>
      </p:sp>
      <p:sp>
        <p:nvSpPr>
          <p:cNvPr id="35" name="Rectángulo: esquinas redondeadas 34">
            <a:extLst>
              <a:ext uri="{FF2B5EF4-FFF2-40B4-BE49-F238E27FC236}">
                <a16:creationId xmlns:a16="http://schemas.microsoft.com/office/drawing/2014/main" id="{C5211624-19A9-436D-A6A5-A8B46BA76D71}"/>
              </a:ext>
            </a:extLst>
          </p:cNvPr>
          <p:cNvSpPr/>
          <p:nvPr/>
        </p:nvSpPr>
        <p:spPr>
          <a:xfrm>
            <a:off x="3928811" y="3009094"/>
            <a:ext cx="1129157" cy="491459"/>
          </a:xfrm>
          <a:prstGeom prst="round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fontAlgn="ctr"/>
            <a:r>
              <a:rPr lang="es-CO" sz="1200" dirty="0"/>
              <a:t>DESALOJOS</a:t>
            </a:r>
            <a:endParaRPr lang="es-CO" sz="1200" dirty="0">
              <a:solidFill>
                <a:srgbClr val="000000"/>
              </a:solidFill>
            </a:endParaRPr>
          </a:p>
        </p:txBody>
      </p:sp>
      <p:sp>
        <p:nvSpPr>
          <p:cNvPr id="36" name="Rectángulo: esquinas redondeadas 35">
            <a:extLst>
              <a:ext uri="{FF2B5EF4-FFF2-40B4-BE49-F238E27FC236}">
                <a16:creationId xmlns:a16="http://schemas.microsoft.com/office/drawing/2014/main" id="{93F6D9FC-6FB9-4C11-A770-09133E58BE06}"/>
              </a:ext>
            </a:extLst>
          </p:cNvPr>
          <p:cNvSpPr/>
          <p:nvPr/>
        </p:nvSpPr>
        <p:spPr>
          <a:xfrm>
            <a:off x="3928811" y="3576863"/>
            <a:ext cx="1129157" cy="280146"/>
          </a:xfrm>
          <a:prstGeom prst="roundRect">
            <a:avLst/>
          </a:prstGeom>
          <a:solidFill>
            <a:srgbClr val="FF9933"/>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s-CO" sz="1350" dirty="0">
                <a:solidFill>
                  <a:schemeClr val="tx1"/>
                </a:solidFill>
              </a:rPr>
              <a:t>$</a:t>
            </a:r>
            <a:r>
              <a:rPr lang="es-CO" sz="1350" dirty="0"/>
              <a:t>6,800,000</a:t>
            </a:r>
            <a:endParaRPr lang="es-ES" sz="1350" dirty="0">
              <a:solidFill>
                <a:schemeClr val="tx1"/>
              </a:solidFill>
            </a:endParaRPr>
          </a:p>
        </p:txBody>
      </p:sp>
      <p:sp>
        <p:nvSpPr>
          <p:cNvPr id="39" name="Rectángulo: esquinas redondeadas 38">
            <a:extLst>
              <a:ext uri="{FF2B5EF4-FFF2-40B4-BE49-F238E27FC236}">
                <a16:creationId xmlns:a16="http://schemas.microsoft.com/office/drawing/2014/main" id="{2AEB3542-450F-43BC-B01A-D588E10D01F8}"/>
              </a:ext>
            </a:extLst>
          </p:cNvPr>
          <p:cNvSpPr/>
          <p:nvPr/>
        </p:nvSpPr>
        <p:spPr>
          <a:xfrm>
            <a:off x="5456994" y="1919741"/>
            <a:ext cx="1221153" cy="50689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350" dirty="0">
                <a:solidFill>
                  <a:schemeClr val="bg1"/>
                </a:solidFill>
              </a:rPr>
              <a:t>ABRIL</a:t>
            </a:r>
          </a:p>
        </p:txBody>
      </p:sp>
      <p:sp>
        <p:nvSpPr>
          <p:cNvPr id="40" name="Rectángulo: esquinas redondeadas 39">
            <a:extLst>
              <a:ext uri="{FF2B5EF4-FFF2-40B4-BE49-F238E27FC236}">
                <a16:creationId xmlns:a16="http://schemas.microsoft.com/office/drawing/2014/main" id="{511540D2-B470-4F34-9F96-5F409BF8D7F8}"/>
              </a:ext>
            </a:extLst>
          </p:cNvPr>
          <p:cNvSpPr/>
          <p:nvPr/>
        </p:nvSpPr>
        <p:spPr>
          <a:xfrm>
            <a:off x="5456994" y="2555171"/>
            <a:ext cx="1221153" cy="406094"/>
          </a:xfrm>
          <a:prstGeom prst="roundRect">
            <a:avLst/>
          </a:prstGeom>
          <a:solidFill>
            <a:schemeClr val="accent4">
              <a:lumMod val="40000"/>
              <a:lumOff val="60000"/>
            </a:schemeClr>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200" dirty="0">
                <a:solidFill>
                  <a:schemeClr val="tx1"/>
                </a:solidFill>
                <a:latin typeface="Arial Narrow" panose="020B0606020202030204" pitchFamily="34" charset="0"/>
              </a:rPr>
              <a:t>PENDIENTE DE APROBACIÓN J</a:t>
            </a:r>
          </a:p>
        </p:txBody>
      </p:sp>
      <p:sp>
        <p:nvSpPr>
          <p:cNvPr id="41" name="Rectángulo: esquinas redondeadas 40">
            <a:extLst>
              <a:ext uri="{FF2B5EF4-FFF2-40B4-BE49-F238E27FC236}">
                <a16:creationId xmlns:a16="http://schemas.microsoft.com/office/drawing/2014/main" id="{344010B9-7F9B-40A6-86CF-84ED821D586E}"/>
              </a:ext>
            </a:extLst>
          </p:cNvPr>
          <p:cNvSpPr/>
          <p:nvPr/>
        </p:nvSpPr>
        <p:spPr>
          <a:xfrm>
            <a:off x="5456994" y="3006855"/>
            <a:ext cx="1221153" cy="491459"/>
          </a:xfrm>
          <a:prstGeom prst="round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fontAlgn="ctr"/>
            <a:r>
              <a:rPr lang="es-CO" sz="1200" dirty="0"/>
              <a:t>ERP y CRM – SOFTWARE </a:t>
            </a:r>
            <a:endParaRPr lang="es-CO" sz="1200" dirty="0">
              <a:solidFill>
                <a:srgbClr val="000000"/>
              </a:solidFill>
            </a:endParaRPr>
          </a:p>
        </p:txBody>
      </p:sp>
      <p:sp>
        <p:nvSpPr>
          <p:cNvPr id="42" name="Rectángulo: esquinas redondeadas 41">
            <a:extLst>
              <a:ext uri="{FF2B5EF4-FFF2-40B4-BE49-F238E27FC236}">
                <a16:creationId xmlns:a16="http://schemas.microsoft.com/office/drawing/2014/main" id="{745959AF-C37A-4555-B44E-5318EC4BF367}"/>
              </a:ext>
            </a:extLst>
          </p:cNvPr>
          <p:cNvSpPr/>
          <p:nvPr/>
        </p:nvSpPr>
        <p:spPr>
          <a:xfrm>
            <a:off x="5456994" y="3574624"/>
            <a:ext cx="1221153" cy="280146"/>
          </a:xfrm>
          <a:prstGeom prst="roundRect">
            <a:avLst/>
          </a:prstGeom>
          <a:solidFill>
            <a:srgbClr val="FF9933"/>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s-CO" sz="1350" dirty="0">
                <a:solidFill>
                  <a:schemeClr val="tx1"/>
                </a:solidFill>
              </a:rPr>
              <a:t>$</a:t>
            </a:r>
            <a:r>
              <a:rPr lang="es-CO" sz="1350" dirty="0"/>
              <a:t>3,000,000</a:t>
            </a:r>
            <a:endParaRPr lang="es-ES" sz="1350" dirty="0">
              <a:solidFill>
                <a:schemeClr val="tx1"/>
              </a:solidFill>
            </a:endParaRPr>
          </a:p>
        </p:txBody>
      </p:sp>
      <p:sp>
        <p:nvSpPr>
          <p:cNvPr id="45" name="Rectángulo: esquinas redondeadas 44">
            <a:extLst>
              <a:ext uri="{FF2B5EF4-FFF2-40B4-BE49-F238E27FC236}">
                <a16:creationId xmlns:a16="http://schemas.microsoft.com/office/drawing/2014/main" id="{D8D3F1C0-9550-4EF9-8170-0F38DBF68B38}"/>
              </a:ext>
            </a:extLst>
          </p:cNvPr>
          <p:cNvSpPr/>
          <p:nvPr/>
        </p:nvSpPr>
        <p:spPr>
          <a:xfrm>
            <a:off x="5456994" y="3918553"/>
            <a:ext cx="1221153" cy="632250"/>
          </a:xfrm>
          <a:prstGeom prst="round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fontAlgn="ctr"/>
            <a:r>
              <a:rPr lang="es-CO" sz="1200" dirty="0"/>
              <a:t>SERVICIO DE VIGILANCIA Y SEGURIDAD</a:t>
            </a:r>
            <a:endParaRPr lang="es-CO" sz="1200" dirty="0">
              <a:solidFill>
                <a:srgbClr val="000000"/>
              </a:solidFill>
            </a:endParaRPr>
          </a:p>
        </p:txBody>
      </p:sp>
      <p:sp>
        <p:nvSpPr>
          <p:cNvPr id="46" name="Rectángulo: esquinas redondeadas 45">
            <a:extLst>
              <a:ext uri="{FF2B5EF4-FFF2-40B4-BE49-F238E27FC236}">
                <a16:creationId xmlns:a16="http://schemas.microsoft.com/office/drawing/2014/main" id="{A30D8FF5-4545-4068-93B7-FA357AC0104A}"/>
              </a:ext>
            </a:extLst>
          </p:cNvPr>
          <p:cNvSpPr/>
          <p:nvPr/>
        </p:nvSpPr>
        <p:spPr>
          <a:xfrm>
            <a:off x="5456994" y="4613798"/>
            <a:ext cx="1221153" cy="280146"/>
          </a:xfrm>
          <a:prstGeom prst="roundRect">
            <a:avLst/>
          </a:prstGeom>
          <a:solidFill>
            <a:srgbClr val="FF9933"/>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s-CO" sz="1350" dirty="0">
                <a:solidFill>
                  <a:schemeClr val="tx1"/>
                </a:solidFill>
              </a:rPr>
              <a:t>$</a:t>
            </a:r>
            <a:r>
              <a:rPr lang="es-CO" sz="1350" dirty="0"/>
              <a:t>2,006,200</a:t>
            </a:r>
            <a:endParaRPr lang="es-ES" sz="1350" dirty="0">
              <a:solidFill>
                <a:schemeClr val="tx1"/>
              </a:solidFill>
            </a:endParaRPr>
          </a:p>
        </p:txBody>
      </p:sp>
      <p:sp>
        <p:nvSpPr>
          <p:cNvPr id="47" name="Rectángulo: esquinas redondeadas 46">
            <a:extLst>
              <a:ext uri="{FF2B5EF4-FFF2-40B4-BE49-F238E27FC236}">
                <a16:creationId xmlns:a16="http://schemas.microsoft.com/office/drawing/2014/main" id="{B9968D05-25CD-460B-ABBB-F112148EB16C}"/>
              </a:ext>
            </a:extLst>
          </p:cNvPr>
          <p:cNvSpPr/>
          <p:nvPr/>
        </p:nvSpPr>
        <p:spPr>
          <a:xfrm>
            <a:off x="7066723" y="1913075"/>
            <a:ext cx="1221153" cy="50689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350" dirty="0">
                <a:solidFill>
                  <a:schemeClr val="bg1"/>
                </a:solidFill>
              </a:rPr>
              <a:t>NOVIEMBRE</a:t>
            </a:r>
          </a:p>
        </p:txBody>
      </p:sp>
      <p:sp>
        <p:nvSpPr>
          <p:cNvPr id="48" name="Rectángulo: esquinas redondeadas 47">
            <a:extLst>
              <a:ext uri="{FF2B5EF4-FFF2-40B4-BE49-F238E27FC236}">
                <a16:creationId xmlns:a16="http://schemas.microsoft.com/office/drawing/2014/main" id="{93F1167B-B838-4182-BBC7-6D0C8EED040B}"/>
              </a:ext>
            </a:extLst>
          </p:cNvPr>
          <p:cNvSpPr/>
          <p:nvPr/>
        </p:nvSpPr>
        <p:spPr>
          <a:xfrm>
            <a:off x="7066723" y="2592964"/>
            <a:ext cx="1221153" cy="406094"/>
          </a:xfrm>
          <a:prstGeom prst="roundRect">
            <a:avLst/>
          </a:prstGeom>
          <a:solidFill>
            <a:schemeClr val="accent4">
              <a:lumMod val="40000"/>
              <a:lumOff val="60000"/>
            </a:schemeClr>
          </a:solidFill>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200" dirty="0">
                <a:solidFill>
                  <a:schemeClr val="tx1"/>
                </a:solidFill>
                <a:latin typeface="Arial Narrow" panose="020B0606020202030204" pitchFamily="34" charset="0"/>
              </a:rPr>
              <a:t>PENDIENTE DE APROBACIÓN J</a:t>
            </a:r>
          </a:p>
        </p:txBody>
      </p:sp>
      <p:sp>
        <p:nvSpPr>
          <p:cNvPr id="49" name="Rectángulo: esquinas redondeadas 48">
            <a:extLst>
              <a:ext uri="{FF2B5EF4-FFF2-40B4-BE49-F238E27FC236}">
                <a16:creationId xmlns:a16="http://schemas.microsoft.com/office/drawing/2014/main" id="{CF661F39-E9A3-4A57-B158-3D8A1504A247}"/>
              </a:ext>
            </a:extLst>
          </p:cNvPr>
          <p:cNvSpPr/>
          <p:nvPr/>
        </p:nvSpPr>
        <p:spPr>
          <a:xfrm>
            <a:off x="7066723" y="3044647"/>
            <a:ext cx="1221153" cy="491459"/>
          </a:xfrm>
          <a:prstGeom prst="round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fontAlgn="ctr"/>
            <a:r>
              <a:rPr lang="es-CO" sz="1200" dirty="0">
                <a:solidFill>
                  <a:srgbClr val="000000"/>
                </a:solidFill>
              </a:rPr>
              <a:t>SEGUROS</a:t>
            </a:r>
          </a:p>
        </p:txBody>
      </p:sp>
      <p:sp>
        <p:nvSpPr>
          <p:cNvPr id="50" name="Rectángulo: esquinas redondeadas 49">
            <a:extLst>
              <a:ext uri="{FF2B5EF4-FFF2-40B4-BE49-F238E27FC236}">
                <a16:creationId xmlns:a16="http://schemas.microsoft.com/office/drawing/2014/main" id="{7DF764D0-E11E-443E-B549-B25EB77FC12C}"/>
              </a:ext>
            </a:extLst>
          </p:cNvPr>
          <p:cNvSpPr/>
          <p:nvPr/>
        </p:nvSpPr>
        <p:spPr>
          <a:xfrm>
            <a:off x="7066723" y="3612416"/>
            <a:ext cx="1221153" cy="280146"/>
          </a:xfrm>
          <a:prstGeom prst="roundRect">
            <a:avLst/>
          </a:prstGeom>
          <a:solidFill>
            <a:srgbClr val="FF9933"/>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s-CO" sz="1350" dirty="0">
                <a:solidFill>
                  <a:schemeClr val="tx1"/>
                </a:solidFill>
              </a:rPr>
              <a:t>$</a:t>
            </a:r>
            <a:r>
              <a:rPr lang="es-CO" sz="1350" dirty="0"/>
              <a:t>4,136,807</a:t>
            </a:r>
            <a:endParaRPr lang="es-ES" sz="1350" dirty="0">
              <a:solidFill>
                <a:schemeClr val="tx1"/>
              </a:solidFill>
            </a:endParaRPr>
          </a:p>
        </p:txBody>
      </p:sp>
      <p:sp>
        <p:nvSpPr>
          <p:cNvPr id="43" name="Rectángulo: esquinas redondeadas 42">
            <a:extLst>
              <a:ext uri="{FF2B5EF4-FFF2-40B4-BE49-F238E27FC236}">
                <a16:creationId xmlns:a16="http://schemas.microsoft.com/office/drawing/2014/main" id="{8990FD57-F3F5-46E2-A6EB-84A1A8047913}"/>
              </a:ext>
            </a:extLst>
          </p:cNvPr>
          <p:cNvSpPr/>
          <p:nvPr/>
        </p:nvSpPr>
        <p:spPr>
          <a:xfrm>
            <a:off x="3928811" y="1919741"/>
            <a:ext cx="1129157" cy="50689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1350" dirty="0">
                <a:solidFill>
                  <a:schemeClr val="bg1"/>
                </a:solidFill>
              </a:rPr>
              <a:t>MARZO</a:t>
            </a:r>
          </a:p>
        </p:txBody>
      </p:sp>
    </p:spTree>
    <p:extLst>
      <p:ext uri="{BB962C8B-B14F-4D97-AF65-F5344CB8AC3E}">
        <p14:creationId xmlns:p14="http://schemas.microsoft.com/office/powerpoint/2010/main" val="20667602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2791836"/>
            <a:ext cx="9143999" cy="1323439"/>
          </a:xfrm>
          <a:prstGeom prst="rect">
            <a:avLst/>
          </a:prstGeom>
          <a:noFill/>
        </p:spPr>
        <p:txBody>
          <a:bodyPr wrap="square" rtlCol="0">
            <a:spAutoFit/>
          </a:bodyPr>
          <a:lstStyle/>
          <a:p>
            <a:pPr lvl="0" algn="ctr">
              <a:spcAft>
                <a:spcPts val="0"/>
              </a:spcAft>
            </a:pPr>
            <a:r>
              <a:rPr lang="es-ES" sz="4000" b="1" dirty="0">
                <a:solidFill>
                  <a:srgbClr val="000A8B"/>
                </a:solidFill>
              </a:rPr>
              <a:t>6. </a:t>
            </a:r>
            <a:r>
              <a:rPr lang="es-ES" sz="4000" b="1" dirty="0">
                <a:solidFill>
                  <a:srgbClr val="002060"/>
                </a:solidFill>
                <a:ea typeface="MS Mincho" panose="02020609040205080304" pitchFamily="49" charset="-128"/>
              </a:rPr>
              <a:t>INFORME COMITÉ ENAJENACIÓN</a:t>
            </a:r>
          </a:p>
          <a:p>
            <a:pPr lvl="0" algn="ctr">
              <a:spcAft>
                <a:spcPts val="0"/>
              </a:spcAft>
            </a:pPr>
            <a:r>
              <a:rPr lang="es-ES" sz="4000" b="1" dirty="0">
                <a:solidFill>
                  <a:srgbClr val="002060"/>
                </a:solidFill>
                <a:ea typeface="MS Mincho" panose="02020609040205080304" pitchFamily="49" charset="-128"/>
              </a:rPr>
              <a:t>TEMPRANA</a:t>
            </a:r>
            <a:endParaRPr lang="es-CO" sz="4000" b="1" dirty="0">
              <a:solidFill>
                <a:srgbClr val="002060"/>
              </a:solidFill>
              <a:ea typeface="MS Mincho" panose="02020609040205080304" pitchFamily="49" charset="-128"/>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4C34A788-6833-4632-848C-774AE41E2327}"/>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9DFE4EBD-119C-458B-92FC-C8F92BEEA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9994416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03537" y="243697"/>
            <a:ext cx="1666875" cy="798653"/>
          </a:xfrm>
          <a:prstGeom prst="rect">
            <a:avLst/>
          </a:prstGeom>
        </p:spPr>
      </p:pic>
      <p:pic>
        <p:nvPicPr>
          <p:cNvPr id="7" name="Imagen 6"/>
          <p:cNvPicPr/>
          <p:nvPr/>
        </p:nvPicPr>
        <p:blipFill rotWithShape="1">
          <a:blip r:embed="rId3" cstate="email">
            <a:extLst>
              <a:ext uri="{28A0092B-C50C-407E-A947-70E740481C1C}">
                <a14:useLocalDpi xmlns:a14="http://schemas.microsoft.com/office/drawing/2010/main"/>
              </a:ext>
            </a:extLst>
          </a:blip>
          <a:srcRect t="35975"/>
          <a:stretch/>
        </p:blipFill>
        <p:spPr>
          <a:xfrm>
            <a:off x="4756637" y="243697"/>
            <a:ext cx="3738006" cy="619317"/>
          </a:xfrm>
          <a:prstGeom prst="rect">
            <a:avLst/>
          </a:prstGeom>
        </p:spPr>
      </p:pic>
      <p:sp>
        <p:nvSpPr>
          <p:cNvPr id="3" name="CuadroTexto 2">
            <a:extLst>
              <a:ext uri="{FF2B5EF4-FFF2-40B4-BE49-F238E27FC236}">
                <a16:creationId xmlns:a16="http://schemas.microsoft.com/office/drawing/2014/main" id="{1180E4D8-327A-4752-9E0E-46404614CB31}"/>
              </a:ext>
            </a:extLst>
          </p:cNvPr>
          <p:cNvSpPr txBox="1"/>
          <p:nvPr/>
        </p:nvSpPr>
        <p:spPr>
          <a:xfrm>
            <a:off x="2178130" y="1123880"/>
            <a:ext cx="4787739" cy="830997"/>
          </a:xfrm>
          <a:prstGeom prst="rect">
            <a:avLst/>
          </a:prstGeom>
          <a:noFill/>
        </p:spPr>
        <p:txBody>
          <a:bodyPr wrap="square" rtlCol="0">
            <a:spAutoFit/>
          </a:bodyPr>
          <a:lstStyle/>
          <a:p>
            <a:pPr algn="ctr"/>
            <a:r>
              <a:rPr lang="es-CO" sz="1600" b="1" dirty="0">
                <a:solidFill>
                  <a:schemeClr val="tx2">
                    <a:lumMod val="75000"/>
                  </a:schemeClr>
                </a:solidFill>
              </a:rPr>
              <a:t>COMITÉ DE ENAJENACIONES DE BIENES DEL FRISCO</a:t>
            </a:r>
          </a:p>
          <a:p>
            <a:pPr algn="ctr"/>
            <a:r>
              <a:rPr lang="es-CO" sz="1600" b="1" dirty="0">
                <a:solidFill>
                  <a:schemeClr val="tx2">
                    <a:lumMod val="75000"/>
                  </a:schemeClr>
                </a:solidFill>
              </a:rPr>
              <a:t>ART. 93 DE LA LEY 1708 DE 2014 – MODIFICACION LEY 1849 DE 2017</a:t>
            </a:r>
          </a:p>
        </p:txBody>
      </p:sp>
      <p:sp>
        <p:nvSpPr>
          <p:cNvPr id="27" name="Rectángulo 26">
            <a:extLst>
              <a:ext uri="{FF2B5EF4-FFF2-40B4-BE49-F238E27FC236}">
                <a16:creationId xmlns:a16="http://schemas.microsoft.com/office/drawing/2014/main" id="{7A3FBBE0-51F2-45D4-B114-9878F8D50916}"/>
              </a:ext>
            </a:extLst>
          </p:cNvPr>
          <p:cNvSpPr/>
          <p:nvPr/>
        </p:nvSpPr>
        <p:spPr>
          <a:xfrm>
            <a:off x="0" y="6633468"/>
            <a:ext cx="9144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8" name="CuadroTexto 27">
            <a:extLst>
              <a:ext uri="{FF2B5EF4-FFF2-40B4-BE49-F238E27FC236}">
                <a16:creationId xmlns:a16="http://schemas.microsoft.com/office/drawing/2014/main" id="{E37612F7-74E8-4D34-88AF-3701608237BA}"/>
              </a:ext>
            </a:extLst>
          </p:cNvPr>
          <p:cNvSpPr txBox="1"/>
          <p:nvPr/>
        </p:nvSpPr>
        <p:spPr>
          <a:xfrm>
            <a:off x="6405152" y="6617677"/>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Jurídica</a:t>
            </a:r>
          </a:p>
        </p:txBody>
      </p:sp>
      <p:sp>
        <p:nvSpPr>
          <p:cNvPr id="24" name="CuadroTexto 23">
            <a:extLst>
              <a:ext uri="{FF2B5EF4-FFF2-40B4-BE49-F238E27FC236}">
                <a16:creationId xmlns:a16="http://schemas.microsoft.com/office/drawing/2014/main" id="{977872A6-2A42-4FFE-99BF-4DF01FD5B2A5}"/>
              </a:ext>
            </a:extLst>
          </p:cNvPr>
          <p:cNvSpPr txBox="1"/>
          <p:nvPr/>
        </p:nvSpPr>
        <p:spPr>
          <a:xfrm>
            <a:off x="278296" y="2006721"/>
            <a:ext cx="1665085" cy="523220"/>
          </a:xfrm>
          <a:prstGeom prst="rect">
            <a:avLst/>
          </a:prstGeom>
          <a:noFill/>
        </p:spPr>
        <p:txBody>
          <a:bodyPr wrap="square" rtlCol="0">
            <a:spAutoFit/>
          </a:bodyPr>
          <a:lstStyle/>
          <a:p>
            <a:pPr algn="ctr"/>
            <a:r>
              <a:rPr lang="es-CO" sz="1400" b="1" dirty="0"/>
              <a:t>Sesión No. 1</a:t>
            </a:r>
          </a:p>
          <a:p>
            <a:pPr algn="ctr"/>
            <a:r>
              <a:rPr lang="es-CO" sz="1400" b="1" dirty="0"/>
              <a:t>11-enero-2018</a:t>
            </a:r>
          </a:p>
        </p:txBody>
      </p:sp>
      <p:sp>
        <p:nvSpPr>
          <p:cNvPr id="25" name="Flecha: a la derecha 24">
            <a:extLst>
              <a:ext uri="{FF2B5EF4-FFF2-40B4-BE49-F238E27FC236}">
                <a16:creationId xmlns:a16="http://schemas.microsoft.com/office/drawing/2014/main" id="{70517DA1-185D-4ED3-9CAD-7C49C53653CD}"/>
              </a:ext>
            </a:extLst>
          </p:cNvPr>
          <p:cNvSpPr/>
          <p:nvPr/>
        </p:nvSpPr>
        <p:spPr>
          <a:xfrm>
            <a:off x="2017909" y="2315355"/>
            <a:ext cx="598868" cy="20834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26" name="CuadroTexto 25">
            <a:extLst>
              <a:ext uri="{FF2B5EF4-FFF2-40B4-BE49-F238E27FC236}">
                <a16:creationId xmlns:a16="http://schemas.microsoft.com/office/drawing/2014/main" id="{A4D1095B-0BB8-4630-89F8-9AB1F09B937D}"/>
              </a:ext>
            </a:extLst>
          </p:cNvPr>
          <p:cNvSpPr txBox="1"/>
          <p:nvPr/>
        </p:nvSpPr>
        <p:spPr>
          <a:xfrm>
            <a:off x="2616777" y="2176855"/>
            <a:ext cx="5731434" cy="738664"/>
          </a:xfrm>
          <a:prstGeom prst="rect">
            <a:avLst/>
          </a:prstGeom>
          <a:noFill/>
        </p:spPr>
        <p:txBody>
          <a:bodyPr wrap="square" rtlCol="0">
            <a:spAutoFit/>
          </a:bodyPr>
          <a:lstStyle/>
          <a:p>
            <a:pPr marL="171450" indent="-171450" algn="just">
              <a:buFont typeface="Arial" panose="020B0604020202020204" pitchFamily="34" charset="0"/>
              <a:buChar char="•"/>
            </a:pPr>
            <a:r>
              <a:rPr lang="es-CO" sz="1400" dirty="0"/>
              <a:t>Presentación de Lineamientos para la Enajenación Temprana.</a:t>
            </a:r>
          </a:p>
          <a:p>
            <a:pPr marL="171450" indent="-171450" algn="just">
              <a:buFont typeface="Arial" panose="020B0604020202020204" pitchFamily="34" charset="0"/>
              <a:buChar char="•"/>
            </a:pPr>
            <a:r>
              <a:rPr lang="es-CO" sz="1400" dirty="0"/>
              <a:t>Presentación de casos (semovientes, servidumbres y expropiación por utilidad pública</a:t>
            </a:r>
            <a:r>
              <a:rPr lang="es-CO" sz="1200" dirty="0"/>
              <a:t>. </a:t>
            </a:r>
          </a:p>
        </p:txBody>
      </p:sp>
      <p:sp>
        <p:nvSpPr>
          <p:cNvPr id="29" name="CuadroTexto 28">
            <a:extLst>
              <a:ext uri="{FF2B5EF4-FFF2-40B4-BE49-F238E27FC236}">
                <a16:creationId xmlns:a16="http://schemas.microsoft.com/office/drawing/2014/main" id="{7B7F1D99-485D-4FDB-A66D-3FB597202887}"/>
              </a:ext>
            </a:extLst>
          </p:cNvPr>
          <p:cNvSpPr txBox="1"/>
          <p:nvPr/>
        </p:nvSpPr>
        <p:spPr>
          <a:xfrm>
            <a:off x="278296" y="3087686"/>
            <a:ext cx="1697128" cy="523220"/>
          </a:xfrm>
          <a:prstGeom prst="rect">
            <a:avLst/>
          </a:prstGeom>
          <a:noFill/>
        </p:spPr>
        <p:txBody>
          <a:bodyPr wrap="square" rtlCol="0">
            <a:spAutoFit/>
          </a:bodyPr>
          <a:lstStyle/>
          <a:p>
            <a:pPr algn="ctr"/>
            <a:r>
              <a:rPr lang="es-CO" sz="1400" b="1" dirty="0"/>
              <a:t>Sesión No. 2</a:t>
            </a:r>
          </a:p>
          <a:p>
            <a:pPr algn="ctr"/>
            <a:r>
              <a:rPr lang="es-CO" sz="1400" b="1" dirty="0"/>
              <a:t>13-febrero-2018</a:t>
            </a:r>
          </a:p>
        </p:txBody>
      </p:sp>
      <p:sp>
        <p:nvSpPr>
          <p:cNvPr id="32" name="Flecha: a la derecha 31">
            <a:extLst>
              <a:ext uri="{FF2B5EF4-FFF2-40B4-BE49-F238E27FC236}">
                <a16:creationId xmlns:a16="http://schemas.microsoft.com/office/drawing/2014/main" id="{6D861311-FECC-4C26-810A-C4A519A11836}"/>
              </a:ext>
            </a:extLst>
          </p:cNvPr>
          <p:cNvSpPr/>
          <p:nvPr/>
        </p:nvSpPr>
        <p:spPr>
          <a:xfrm>
            <a:off x="2026298" y="3173770"/>
            <a:ext cx="598868" cy="20834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33" name="CuadroTexto 32">
            <a:extLst>
              <a:ext uri="{FF2B5EF4-FFF2-40B4-BE49-F238E27FC236}">
                <a16:creationId xmlns:a16="http://schemas.microsoft.com/office/drawing/2014/main" id="{B69F5220-BFF4-4458-89FD-57E53DC26849}"/>
              </a:ext>
            </a:extLst>
          </p:cNvPr>
          <p:cNvSpPr txBox="1"/>
          <p:nvPr/>
        </p:nvSpPr>
        <p:spPr>
          <a:xfrm>
            <a:off x="2625166" y="3035270"/>
            <a:ext cx="5731434" cy="1169551"/>
          </a:xfrm>
          <a:prstGeom prst="rect">
            <a:avLst/>
          </a:prstGeom>
          <a:noFill/>
        </p:spPr>
        <p:txBody>
          <a:bodyPr wrap="square" rtlCol="0">
            <a:spAutoFit/>
          </a:bodyPr>
          <a:lstStyle/>
          <a:p>
            <a:pPr marL="171450" indent="-171450" algn="just">
              <a:buFont typeface="Arial" panose="020B0604020202020204" pitchFamily="34" charset="0"/>
              <a:buChar char="•"/>
            </a:pPr>
            <a:r>
              <a:rPr lang="es-CO" sz="1400" dirty="0"/>
              <a:t>Aprobación de Lineamientos para la Enajenación Temprana.</a:t>
            </a:r>
          </a:p>
          <a:p>
            <a:pPr marL="171450" indent="-171450" algn="just">
              <a:buFont typeface="Arial" panose="020B0604020202020204" pitchFamily="34" charset="0"/>
              <a:buChar char="•"/>
            </a:pPr>
            <a:r>
              <a:rPr lang="es-CO" sz="1400" dirty="0"/>
              <a:t>Aprobación de Enajenación: </a:t>
            </a:r>
          </a:p>
          <a:p>
            <a:pPr marL="628650" lvl="1" indent="-171450" algn="just">
              <a:buFont typeface="Wingdings" panose="05000000000000000000" pitchFamily="2" charset="2"/>
              <a:buChar char="ü"/>
            </a:pPr>
            <a:r>
              <a:rPr lang="es-CO" sz="1400" dirty="0"/>
              <a:t>Enajenación de semovientes: 2.884 </a:t>
            </a:r>
          </a:p>
          <a:p>
            <a:pPr marL="628650" lvl="1" indent="-171450" algn="just">
              <a:buFont typeface="Wingdings" panose="05000000000000000000" pitchFamily="2" charset="2"/>
              <a:buChar char="ü"/>
            </a:pPr>
            <a:r>
              <a:rPr lang="es-CO" sz="1400" dirty="0"/>
              <a:t>Inmuebles con constitución de servidumbres: 8 </a:t>
            </a:r>
          </a:p>
          <a:p>
            <a:pPr marL="628650" lvl="1" indent="-171450" algn="just">
              <a:buFont typeface="Wingdings" panose="05000000000000000000" pitchFamily="2" charset="2"/>
              <a:buChar char="ü"/>
            </a:pPr>
            <a:r>
              <a:rPr lang="es-CO" sz="1400" dirty="0"/>
              <a:t>Enajenación por utilidad pública.: 6</a:t>
            </a:r>
          </a:p>
        </p:txBody>
      </p:sp>
      <p:sp>
        <p:nvSpPr>
          <p:cNvPr id="37" name="CuadroTexto 36">
            <a:extLst>
              <a:ext uri="{FF2B5EF4-FFF2-40B4-BE49-F238E27FC236}">
                <a16:creationId xmlns:a16="http://schemas.microsoft.com/office/drawing/2014/main" id="{5F5B43E9-0F5A-4D1D-B63C-B7DDF02B120C}"/>
              </a:ext>
            </a:extLst>
          </p:cNvPr>
          <p:cNvSpPr txBox="1"/>
          <p:nvPr/>
        </p:nvSpPr>
        <p:spPr>
          <a:xfrm>
            <a:off x="509552" y="4204821"/>
            <a:ext cx="1234616" cy="523220"/>
          </a:xfrm>
          <a:prstGeom prst="rect">
            <a:avLst/>
          </a:prstGeom>
          <a:noFill/>
        </p:spPr>
        <p:txBody>
          <a:bodyPr wrap="square" rtlCol="0">
            <a:spAutoFit/>
          </a:bodyPr>
          <a:lstStyle/>
          <a:p>
            <a:pPr algn="ctr"/>
            <a:r>
              <a:rPr lang="es-CO" sz="1400" b="1" dirty="0"/>
              <a:t>Sesión No. 3</a:t>
            </a:r>
          </a:p>
          <a:p>
            <a:pPr algn="ctr"/>
            <a:r>
              <a:rPr lang="es-CO" sz="1400" b="1" dirty="0"/>
              <a:t>18-abril-2018</a:t>
            </a:r>
          </a:p>
        </p:txBody>
      </p:sp>
      <p:sp>
        <p:nvSpPr>
          <p:cNvPr id="38" name="Flecha: a la derecha 37">
            <a:extLst>
              <a:ext uri="{FF2B5EF4-FFF2-40B4-BE49-F238E27FC236}">
                <a16:creationId xmlns:a16="http://schemas.microsoft.com/office/drawing/2014/main" id="{97E7B68E-AA03-4DE7-81A4-FD53CCA36EFD}"/>
              </a:ext>
            </a:extLst>
          </p:cNvPr>
          <p:cNvSpPr/>
          <p:nvPr/>
        </p:nvSpPr>
        <p:spPr>
          <a:xfrm>
            <a:off x="1994255" y="4373527"/>
            <a:ext cx="598868" cy="20834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39" name="CuadroTexto 38">
            <a:extLst>
              <a:ext uri="{FF2B5EF4-FFF2-40B4-BE49-F238E27FC236}">
                <a16:creationId xmlns:a16="http://schemas.microsoft.com/office/drawing/2014/main" id="{5C431B48-830F-4064-A2EE-D7781CB30D3E}"/>
              </a:ext>
            </a:extLst>
          </p:cNvPr>
          <p:cNvSpPr txBox="1"/>
          <p:nvPr/>
        </p:nvSpPr>
        <p:spPr>
          <a:xfrm>
            <a:off x="2593123" y="4235027"/>
            <a:ext cx="5731434" cy="1384995"/>
          </a:xfrm>
          <a:prstGeom prst="rect">
            <a:avLst/>
          </a:prstGeom>
          <a:noFill/>
        </p:spPr>
        <p:txBody>
          <a:bodyPr wrap="square" rtlCol="0">
            <a:spAutoFit/>
          </a:bodyPr>
          <a:lstStyle/>
          <a:p>
            <a:pPr marL="171450" indent="-171450" algn="just">
              <a:buFont typeface="Arial" panose="020B0604020202020204" pitchFamily="34" charset="0"/>
              <a:buChar char="•"/>
            </a:pPr>
            <a:r>
              <a:rPr lang="es-CO" sz="1400" dirty="0"/>
              <a:t>Aprobación de Enajenación: </a:t>
            </a:r>
          </a:p>
          <a:p>
            <a:pPr marL="628650" lvl="1" indent="-171450" algn="just">
              <a:buFont typeface="Wingdings" panose="05000000000000000000" pitchFamily="2" charset="2"/>
              <a:buChar char="ü"/>
            </a:pPr>
            <a:r>
              <a:rPr lang="es-CO" sz="1400" dirty="0"/>
              <a:t>Enajenación vehículos: 227</a:t>
            </a:r>
          </a:p>
          <a:p>
            <a:pPr marL="628650" lvl="1" indent="-171450" algn="just">
              <a:buFont typeface="Wingdings" panose="05000000000000000000" pitchFamily="2" charset="2"/>
              <a:buChar char="ü"/>
            </a:pPr>
            <a:r>
              <a:rPr lang="es-CO" sz="1400" dirty="0"/>
              <a:t>Divisas: € 2.870.830 </a:t>
            </a:r>
          </a:p>
          <a:p>
            <a:pPr marL="628650" lvl="1" indent="-171450" algn="just">
              <a:buFont typeface="Wingdings" panose="05000000000000000000" pitchFamily="2" charset="2"/>
              <a:buChar char="ü"/>
            </a:pPr>
            <a:r>
              <a:rPr lang="es-CO" sz="1400" dirty="0"/>
              <a:t>Inmuebles con constitución de servidumbres: 1</a:t>
            </a:r>
          </a:p>
          <a:p>
            <a:pPr marL="628650" lvl="1" indent="-171450" algn="just">
              <a:buFont typeface="Wingdings" panose="05000000000000000000" pitchFamily="2" charset="2"/>
              <a:buChar char="ü"/>
            </a:pPr>
            <a:r>
              <a:rPr lang="es-CO" sz="1400" dirty="0"/>
              <a:t>Enajenación por utilidad pública: 6</a:t>
            </a:r>
          </a:p>
          <a:p>
            <a:pPr marL="628650" lvl="1" indent="-171450" algn="just">
              <a:buFont typeface="Wingdings" panose="05000000000000000000" pitchFamily="2" charset="2"/>
              <a:buChar char="ü"/>
            </a:pPr>
            <a:r>
              <a:rPr lang="es-CO" sz="1400" dirty="0"/>
              <a:t>Enajenación de Inmuebles: 880 (aprobados en la sesión 775)</a:t>
            </a:r>
          </a:p>
        </p:txBody>
      </p:sp>
    </p:spTree>
    <p:extLst>
      <p:ext uri="{BB962C8B-B14F-4D97-AF65-F5344CB8AC3E}">
        <p14:creationId xmlns:p14="http://schemas.microsoft.com/office/powerpoint/2010/main" val="4918102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69" y="0"/>
            <a:ext cx="2222500" cy="1213051"/>
          </a:xfrm>
          <a:prstGeom prst="rect">
            <a:avLst/>
          </a:prstGeom>
        </p:spPr>
      </p:pic>
      <p:sp>
        <p:nvSpPr>
          <p:cNvPr id="52" name="CuadroTexto 51"/>
          <p:cNvSpPr txBox="1"/>
          <p:nvPr/>
        </p:nvSpPr>
        <p:spPr>
          <a:xfrm>
            <a:off x="2346358" y="492673"/>
            <a:ext cx="6432517" cy="615553"/>
          </a:xfrm>
          <a:prstGeom prst="rect">
            <a:avLst/>
          </a:prstGeom>
          <a:noFill/>
        </p:spPr>
        <p:txBody>
          <a:bodyPr wrap="square" rtlCol="0">
            <a:spAutoFit/>
          </a:bodyPr>
          <a:lstStyle/>
          <a:p>
            <a:pPr algn="r"/>
            <a:r>
              <a:rPr lang="es-ES" sz="1600" dirty="0">
                <a:solidFill>
                  <a:srgbClr val="A9A8A9"/>
                </a:solidFill>
                <a:latin typeface="Lato Regular"/>
                <a:cs typeface="Lato Regular"/>
              </a:rPr>
              <a:t>Proceso de alistamiento de inmuebles para Enajenación Temprana </a:t>
            </a:r>
          </a:p>
          <a:p>
            <a:pPr algn="r"/>
            <a:r>
              <a:rPr lang="es-ES" dirty="0">
                <a:solidFill>
                  <a:srgbClr val="A9A8A9"/>
                </a:solidFill>
                <a:latin typeface="Lato Regular"/>
                <a:cs typeface="Lato Regular"/>
              </a:rPr>
              <a:t>– </a:t>
            </a:r>
            <a:r>
              <a:rPr lang="es-ES" sz="1200" dirty="0">
                <a:solidFill>
                  <a:srgbClr val="A9A8A9"/>
                </a:solidFill>
                <a:latin typeface="Lato Regular"/>
                <a:cs typeface="Lato Regular"/>
              </a:rPr>
              <a:t>Corte- 20 de abril 2018</a:t>
            </a:r>
          </a:p>
        </p:txBody>
      </p:sp>
      <p:sp>
        <p:nvSpPr>
          <p:cNvPr id="19" name="65 CuadroTexto">
            <a:extLst>
              <a:ext uri="{FF2B5EF4-FFF2-40B4-BE49-F238E27FC236}">
                <a16:creationId xmlns:a16="http://schemas.microsoft.com/office/drawing/2014/main" id="{2875783C-CE97-4B89-AD66-4C06D383D3BB}"/>
              </a:ext>
            </a:extLst>
          </p:cNvPr>
          <p:cNvSpPr txBox="1"/>
          <p:nvPr/>
        </p:nvSpPr>
        <p:spPr>
          <a:xfrm>
            <a:off x="-1865" y="6353331"/>
            <a:ext cx="2193229" cy="215444"/>
          </a:xfrm>
          <a:prstGeom prst="rect">
            <a:avLst/>
          </a:prstGeom>
          <a:noFill/>
        </p:spPr>
        <p:txBody>
          <a:bodyPr wrap="none" rtlCol="0">
            <a:spAutoFit/>
          </a:bodyPr>
          <a:lstStyle/>
          <a:p>
            <a:r>
              <a:rPr lang="es-CO" sz="800" dirty="0">
                <a:latin typeface="Arial Narrow" panose="020B0606020202030204" pitchFamily="34" charset="0"/>
              </a:rPr>
              <a:t>Fuente: Sociedad de Activos Especiales S.A.S. - SAE</a:t>
            </a:r>
          </a:p>
        </p:txBody>
      </p:sp>
      <p:sp>
        <p:nvSpPr>
          <p:cNvPr id="20" name="Rectángulo 19">
            <a:extLst>
              <a:ext uri="{FF2B5EF4-FFF2-40B4-BE49-F238E27FC236}">
                <a16:creationId xmlns:a16="http://schemas.microsoft.com/office/drawing/2014/main" id="{5CF51164-3AE4-4C6A-893C-697397DD530C}"/>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54437651-5EFC-4735-BFB0-2DB2EE4C5FC7}"/>
              </a:ext>
            </a:extLst>
          </p:cNvPr>
          <p:cNvSpPr txBox="1"/>
          <p:nvPr/>
        </p:nvSpPr>
        <p:spPr>
          <a:xfrm>
            <a:off x="4394447" y="6520418"/>
            <a:ext cx="4384428" cy="523220"/>
          </a:xfrm>
          <a:prstGeom prst="rect">
            <a:avLst/>
          </a:prstGeom>
          <a:noFill/>
        </p:spPr>
        <p:txBody>
          <a:bodyPr wrap="square" rtlCol="0">
            <a:spAutoFit/>
          </a:bodyPr>
          <a:lstStyle/>
          <a:p>
            <a:pPr algn="r"/>
            <a:r>
              <a:rPr lang="es-ES" sz="1400" dirty="0">
                <a:solidFill>
                  <a:schemeClr val="bg1"/>
                </a:solidFill>
                <a:latin typeface="Lato Regular"/>
                <a:cs typeface="Lato Regular"/>
              </a:rPr>
              <a:t>Vicepresidencia de Bienes Muebles e Inmuebles</a:t>
            </a:r>
          </a:p>
          <a:p>
            <a:pPr algn="r"/>
            <a:endParaRPr lang="es-ES" sz="1400" dirty="0">
              <a:solidFill>
                <a:srgbClr val="A9A8A9"/>
              </a:solidFill>
              <a:latin typeface="Lato Regular"/>
              <a:cs typeface="Lato Regular"/>
            </a:endParaRPr>
          </a:p>
        </p:txBody>
      </p:sp>
      <p:sp>
        <p:nvSpPr>
          <p:cNvPr id="43" name="Rectángulo 42">
            <a:extLst>
              <a:ext uri="{FF2B5EF4-FFF2-40B4-BE49-F238E27FC236}">
                <a16:creationId xmlns:a16="http://schemas.microsoft.com/office/drawing/2014/main" id="{19488BF7-3934-4C18-960A-FB262E8AEFBB}"/>
              </a:ext>
            </a:extLst>
          </p:cNvPr>
          <p:cNvSpPr/>
          <p:nvPr/>
        </p:nvSpPr>
        <p:spPr>
          <a:xfrm>
            <a:off x="79590" y="1201920"/>
            <a:ext cx="2040933" cy="544874"/>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Vicepresidencia Jurídica E.T.</a:t>
            </a:r>
            <a:r>
              <a:rPr lang="es-CO" sz="1050" dirty="0">
                <a:solidFill>
                  <a:schemeClr val="tx1"/>
                </a:solidFill>
              </a:rPr>
              <a:t> </a:t>
            </a:r>
          </a:p>
        </p:txBody>
      </p:sp>
      <p:sp>
        <p:nvSpPr>
          <p:cNvPr id="54" name="Rectángulo 53">
            <a:extLst>
              <a:ext uri="{FF2B5EF4-FFF2-40B4-BE49-F238E27FC236}">
                <a16:creationId xmlns:a16="http://schemas.microsoft.com/office/drawing/2014/main" id="{168D294E-FD5E-49CC-B141-B733C003BC46}"/>
              </a:ext>
            </a:extLst>
          </p:cNvPr>
          <p:cNvSpPr/>
          <p:nvPr/>
        </p:nvSpPr>
        <p:spPr>
          <a:xfrm>
            <a:off x="2346357" y="3360907"/>
            <a:ext cx="2033113" cy="1268823"/>
          </a:xfrm>
          <a:prstGeom prst="rect">
            <a:avLst/>
          </a:prstGeom>
          <a:solidFill>
            <a:schemeClr val="accent4">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Bienes con Ficha Aprobada</a:t>
            </a:r>
          </a:p>
          <a:p>
            <a:pPr algn="ctr"/>
            <a:r>
              <a:rPr lang="es-CO" sz="1400" b="1" dirty="0">
                <a:solidFill>
                  <a:schemeClr val="tx1"/>
                </a:solidFill>
              </a:rPr>
              <a:t>880</a:t>
            </a:r>
            <a:endParaRPr lang="es-CO" sz="1400" dirty="0">
              <a:solidFill>
                <a:schemeClr val="tx1"/>
              </a:solidFill>
            </a:endParaRPr>
          </a:p>
        </p:txBody>
      </p:sp>
      <p:sp>
        <p:nvSpPr>
          <p:cNvPr id="56" name="Rectángulo 55">
            <a:extLst>
              <a:ext uri="{FF2B5EF4-FFF2-40B4-BE49-F238E27FC236}">
                <a16:creationId xmlns:a16="http://schemas.microsoft.com/office/drawing/2014/main" id="{F93A8D83-D536-42F5-9DD9-10EA1B703135}"/>
              </a:ext>
            </a:extLst>
          </p:cNvPr>
          <p:cNvSpPr/>
          <p:nvPr/>
        </p:nvSpPr>
        <p:spPr>
          <a:xfrm>
            <a:off x="2346358" y="1208552"/>
            <a:ext cx="2040933" cy="544874"/>
          </a:xfrm>
          <a:prstGeom prst="rect">
            <a:avLst/>
          </a:prstGeom>
          <a:solidFill>
            <a:schemeClr val="accent4">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b="1" dirty="0">
                <a:solidFill>
                  <a:schemeClr val="tx1"/>
                </a:solidFill>
              </a:rPr>
              <a:t>Vicepresidencia Bienes Muebles e Inmuebles – Gerencias regionales</a:t>
            </a:r>
            <a:r>
              <a:rPr lang="es-CO" sz="1000" dirty="0">
                <a:solidFill>
                  <a:schemeClr val="tx1"/>
                </a:solidFill>
              </a:rPr>
              <a:t> </a:t>
            </a:r>
          </a:p>
        </p:txBody>
      </p:sp>
      <p:sp>
        <p:nvSpPr>
          <p:cNvPr id="71" name="Rectángulo 70">
            <a:extLst>
              <a:ext uri="{FF2B5EF4-FFF2-40B4-BE49-F238E27FC236}">
                <a16:creationId xmlns:a16="http://schemas.microsoft.com/office/drawing/2014/main" id="{84485BD5-69BD-4406-B5FC-A0E878424F70}"/>
              </a:ext>
            </a:extLst>
          </p:cNvPr>
          <p:cNvSpPr/>
          <p:nvPr/>
        </p:nvSpPr>
        <p:spPr>
          <a:xfrm>
            <a:off x="66991" y="1837426"/>
            <a:ext cx="979294" cy="445123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Inventario de Bienes Inmuebles Identificados Para E.T.</a:t>
            </a:r>
          </a:p>
          <a:p>
            <a:pPr algn="ctr"/>
            <a:r>
              <a:rPr lang="es-CO" sz="1400" b="1" dirty="0">
                <a:solidFill>
                  <a:schemeClr val="tx1"/>
                </a:solidFill>
              </a:rPr>
              <a:t>8,235</a:t>
            </a:r>
          </a:p>
        </p:txBody>
      </p:sp>
      <p:sp>
        <p:nvSpPr>
          <p:cNvPr id="72" name="Rectángulo 71">
            <a:extLst>
              <a:ext uri="{FF2B5EF4-FFF2-40B4-BE49-F238E27FC236}">
                <a16:creationId xmlns:a16="http://schemas.microsoft.com/office/drawing/2014/main" id="{C7669C38-C59F-43CE-B67A-DE32E8CF3D78}"/>
              </a:ext>
            </a:extLst>
          </p:cNvPr>
          <p:cNvSpPr/>
          <p:nvPr/>
        </p:nvSpPr>
        <p:spPr>
          <a:xfrm>
            <a:off x="1094750" y="5537670"/>
            <a:ext cx="1025774" cy="74928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Bienes No Susceptibles Definitivo</a:t>
            </a:r>
          </a:p>
          <a:p>
            <a:pPr algn="ctr"/>
            <a:r>
              <a:rPr lang="es-CO" sz="1400" b="1" dirty="0">
                <a:solidFill>
                  <a:schemeClr val="tx1"/>
                </a:solidFill>
              </a:rPr>
              <a:t>588</a:t>
            </a:r>
          </a:p>
        </p:txBody>
      </p:sp>
      <p:sp>
        <p:nvSpPr>
          <p:cNvPr id="73" name="Rectángulo 72">
            <a:extLst>
              <a:ext uri="{FF2B5EF4-FFF2-40B4-BE49-F238E27FC236}">
                <a16:creationId xmlns:a16="http://schemas.microsoft.com/office/drawing/2014/main" id="{30E7D190-9702-4156-83D6-4847BE529CA9}"/>
              </a:ext>
            </a:extLst>
          </p:cNvPr>
          <p:cNvSpPr/>
          <p:nvPr/>
        </p:nvSpPr>
        <p:spPr>
          <a:xfrm>
            <a:off x="1113635" y="4677458"/>
            <a:ext cx="1009092" cy="7920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Bienes No Viables</a:t>
            </a:r>
          </a:p>
          <a:p>
            <a:pPr algn="ctr"/>
            <a:r>
              <a:rPr lang="es-CO" sz="1400" b="1" dirty="0">
                <a:solidFill>
                  <a:schemeClr val="tx1"/>
                </a:solidFill>
              </a:rPr>
              <a:t>1,232</a:t>
            </a:r>
          </a:p>
        </p:txBody>
      </p:sp>
      <p:sp>
        <p:nvSpPr>
          <p:cNvPr id="74" name="Rectángulo 73">
            <a:extLst>
              <a:ext uri="{FF2B5EF4-FFF2-40B4-BE49-F238E27FC236}">
                <a16:creationId xmlns:a16="http://schemas.microsoft.com/office/drawing/2014/main" id="{AE68FBD9-BDB7-4F4B-A09B-453449CF55DF}"/>
              </a:ext>
            </a:extLst>
          </p:cNvPr>
          <p:cNvSpPr/>
          <p:nvPr/>
        </p:nvSpPr>
        <p:spPr>
          <a:xfrm>
            <a:off x="1111432" y="3836448"/>
            <a:ext cx="1009092" cy="7920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000" b="1" dirty="0">
              <a:solidFill>
                <a:schemeClr val="tx1"/>
              </a:solidFill>
            </a:endParaRPr>
          </a:p>
          <a:p>
            <a:pPr algn="ctr"/>
            <a:r>
              <a:rPr lang="es-CO" sz="1050" b="1" dirty="0">
                <a:solidFill>
                  <a:schemeClr val="tx1"/>
                </a:solidFill>
              </a:rPr>
              <a:t>Bienes Sin Piezas Procesales</a:t>
            </a:r>
          </a:p>
          <a:p>
            <a:pPr algn="ctr"/>
            <a:r>
              <a:rPr lang="es-CO" sz="1400" b="1" dirty="0">
                <a:solidFill>
                  <a:schemeClr val="tx1"/>
                </a:solidFill>
              </a:rPr>
              <a:t>2,245</a:t>
            </a:r>
            <a:endParaRPr lang="es-CO" sz="1400" dirty="0">
              <a:solidFill>
                <a:schemeClr val="tx1"/>
              </a:solidFill>
            </a:endParaRPr>
          </a:p>
          <a:p>
            <a:pPr algn="ctr"/>
            <a:endParaRPr lang="es-CO" sz="1000" b="1" dirty="0">
              <a:solidFill>
                <a:schemeClr val="tx1"/>
              </a:solidFill>
            </a:endParaRPr>
          </a:p>
        </p:txBody>
      </p:sp>
      <p:sp>
        <p:nvSpPr>
          <p:cNvPr id="75" name="Rectángulo 74">
            <a:extLst>
              <a:ext uri="{FF2B5EF4-FFF2-40B4-BE49-F238E27FC236}">
                <a16:creationId xmlns:a16="http://schemas.microsoft.com/office/drawing/2014/main" id="{B4BD4D3B-AA6E-44EC-A5D5-CF0954E52759}"/>
              </a:ext>
            </a:extLst>
          </p:cNvPr>
          <p:cNvSpPr/>
          <p:nvPr/>
        </p:nvSpPr>
        <p:spPr>
          <a:xfrm>
            <a:off x="1111431" y="1846638"/>
            <a:ext cx="1009092" cy="19347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Bienes Viables E.T.</a:t>
            </a:r>
          </a:p>
          <a:p>
            <a:pPr algn="ctr"/>
            <a:r>
              <a:rPr lang="es-CO" sz="1400" b="1" dirty="0">
                <a:solidFill>
                  <a:schemeClr val="tx1"/>
                </a:solidFill>
              </a:rPr>
              <a:t>4,167</a:t>
            </a:r>
            <a:endParaRPr lang="es-CO" sz="1400" dirty="0">
              <a:solidFill>
                <a:schemeClr val="tx1"/>
              </a:solidFill>
            </a:endParaRPr>
          </a:p>
          <a:p>
            <a:pPr algn="ctr"/>
            <a:endParaRPr lang="es-CO" sz="1000" b="1" dirty="0">
              <a:solidFill>
                <a:schemeClr val="tx1"/>
              </a:solidFill>
            </a:endParaRPr>
          </a:p>
        </p:txBody>
      </p:sp>
      <p:sp>
        <p:nvSpPr>
          <p:cNvPr id="76" name="Rectángulo 75">
            <a:extLst>
              <a:ext uri="{FF2B5EF4-FFF2-40B4-BE49-F238E27FC236}">
                <a16:creationId xmlns:a16="http://schemas.microsoft.com/office/drawing/2014/main" id="{E4C44E44-9114-46E0-9556-C5A28DE75F18}"/>
              </a:ext>
            </a:extLst>
          </p:cNvPr>
          <p:cNvSpPr/>
          <p:nvPr/>
        </p:nvSpPr>
        <p:spPr>
          <a:xfrm>
            <a:off x="2346357" y="1846638"/>
            <a:ext cx="2033113" cy="1461045"/>
          </a:xfrm>
          <a:prstGeom prst="rect">
            <a:avLst/>
          </a:prstGeom>
          <a:solidFill>
            <a:schemeClr val="accent4">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Bienes con Ficha Elaborada</a:t>
            </a:r>
          </a:p>
          <a:p>
            <a:pPr algn="ctr"/>
            <a:r>
              <a:rPr lang="es-CO" sz="1400" b="1" dirty="0">
                <a:solidFill>
                  <a:schemeClr val="tx1"/>
                </a:solidFill>
              </a:rPr>
              <a:t>1,036</a:t>
            </a:r>
          </a:p>
        </p:txBody>
      </p:sp>
      <p:sp>
        <p:nvSpPr>
          <p:cNvPr id="101" name="Rectángulo 100">
            <a:extLst>
              <a:ext uri="{FF2B5EF4-FFF2-40B4-BE49-F238E27FC236}">
                <a16:creationId xmlns:a16="http://schemas.microsoft.com/office/drawing/2014/main" id="{171EC87B-A7BC-4FDE-8B95-240B7C110BC4}"/>
              </a:ext>
            </a:extLst>
          </p:cNvPr>
          <p:cNvSpPr/>
          <p:nvPr/>
        </p:nvSpPr>
        <p:spPr>
          <a:xfrm>
            <a:off x="2346357" y="4688452"/>
            <a:ext cx="2033113" cy="781006"/>
          </a:xfrm>
          <a:prstGeom prst="rect">
            <a:avLst/>
          </a:prstGeom>
          <a:solidFill>
            <a:schemeClr val="accent4">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Bienes con Ficha Pendiente x U.I.</a:t>
            </a:r>
          </a:p>
          <a:p>
            <a:pPr algn="ctr"/>
            <a:r>
              <a:rPr lang="es-CO" sz="1400" b="1" dirty="0">
                <a:solidFill>
                  <a:schemeClr val="tx1"/>
                </a:solidFill>
              </a:rPr>
              <a:t>  156</a:t>
            </a:r>
            <a:endParaRPr lang="es-CO" sz="1400" dirty="0">
              <a:solidFill>
                <a:schemeClr val="tx1"/>
              </a:solidFill>
            </a:endParaRPr>
          </a:p>
        </p:txBody>
      </p:sp>
      <p:sp>
        <p:nvSpPr>
          <p:cNvPr id="102" name="Rectángulo 101">
            <a:extLst>
              <a:ext uri="{FF2B5EF4-FFF2-40B4-BE49-F238E27FC236}">
                <a16:creationId xmlns:a16="http://schemas.microsoft.com/office/drawing/2014/main" id="{54E9219C-0651-4A8A-A59E-C4FBC731DB31}"/>
              </a:ext>
            </a:extLst>
          </p:cNvPr>
          <p:cNvSpPr/>
          <p:nvPr/>
        </p:nvSpPr>
        <p:spPr>
          <a:xfrm>
            <a:off x="4572000" y="1208552"/>
            <a:ext cx="2040933" cy="54487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Comité Técnico</a:t>
            </a:r>
            <a:endParaRPr lang="es-CO" sz="1050" dirty="0">
              <a:solidFill>
                <a:schemeClr val="tx1"/>
              </a:solidFill>
            </a:endParaRPr>
          </a:p>
        </p:txBody>
      </p:sp>
      <p:sp>
        <p:nvSpPr>
          <p:cNvPr id="103" name="Rectángulo 102">
            <a:extLst>
              <a:ext uri="{FF2B5EF4-FFF2-40B4-BE49-F238E27FC236}">
                <a16:creationId xmlns:a16="http://schemas.microsoft.com/office/drawing/2014/main" id="{4BFB431D-1036-4ACB-B154-6F20F0A72E16}"/>
              </a:ext>
            </a:extLst>
          </p:cNvPr>
          <p:cNvSpPr/>
          <p:nvPr/>
        </p:nvSpPr>
        <p:spPr>
          <a:xfrm>
            <a:off x="4572000" y="1846638"/>
            <a:ext cx="2040933" cy="146104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Bienes con Ficha Aprobada</a:t>
            </a:r>
          </a:p>
          <a:p>
            <a:pPr algn="ctr"/>
            <a:r>
              <a:rPr lang="es-CO" sz="1400" b="1" dirty="0">
                <a:solidFill>
                  <a:schemeClr val="tx1"/>
                </a:solidFill>
              </a:rPr>
              <a:t>880</a:t>
            </a:r>
            <a:endParaRPr lang="es-CO" sz="1400" dirty="0">
              <a:solidFill>
                <a:schemeClr val="tx1"/>
              </a:solidFill>
            </a:endParaRPr>
          </a:p>
        </p:txBody>
      </p:sp>
      <p:sp>
        <p:nvSpPr>
          <p:cNvPr id="104" name="Rectángulo 103">
            <a:extLst>
              <a:ext uri="{FF2B5EF4-FFF2-40B4-BE49-F238E27FC236}">
                <a16:creationId xmlns:a16="http://schemas.microsoft.com/office/drawing/2014/main" id="{92FB6FB9-79D9-4B33-B4B0-AE51371086AE}"/>
              </a:ext>
            </a:extLst>
          </p:cNvPr>
          <p:cNvSpPr/>
          <p:nvPr/>
        </p:nvSpPr>
        <p:spPr>
          <a:xfrm>
            <a:off x="6797642" y="1208552"/>
            <a:ext cx="2040933" cy="54487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Comité Tripartita</a:t>
            </a:r>
            <a:endParaRPr lang="es-CO" sz="1050" dirty="0">
              <a:solidFill>
                <a:schemeClr val="tx1"/>
              </a:solidFill>
            </a:endParaRPr>
          </a:p>
        </p:txBody>
      </p:sp>
      <p:sp>
        <p:nvSpPr>
          <p:cNvPr id="105" name="Rectángulo 104">
            <a:extLst>
              <a:ext uri="{FF2B5EF4-FFF2-40B4-BE49-F238E27FC236}">
                <a16:creationId xmlns:a16="http://schemas.microsoft.com/office/drawing/2014/main" id="{FD1688DF-2A33-4048-80A4-D2C26A17DBD7}"/>
              </a:ext>
            </a:extLst>
          </p:cNvPr>
          <p:cNvSpPr/>
          <p:nvPr/>
        </p:nvSpPr>
        <p:spPr>
          <a:xfrm>
            <a:off x="6797642" y="1811514"/>
            <a:ext cx="2040933" cy="84633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Bienes con Ficha Aprobada por el Comité Tripartito</a:t>
            </a:r>
          </a:p>
          <a:p>
            <a:pPr algn="ctr"/>
            <a:r>
              <a:rPr lang="es-CO" sz="1400" b="1" dirty="0">
                <a:solidFill>
                  <a:schemeClr val="tx1"/>
                </a:solidFill>
              </a:rPr>
              <a:t>775</a:t>
            </a:r>
            <a:endParaRPr lang="es-CO" sz="1400" dirty="0">
              <a:solidFill>
                <a:schemeClr val="tx1"/>
              </a:solidFill>
            </a:endParaRPr>
          </a:p>
        </p:txBody>
      </p:sp>
      <p:sp>
        <p:nvSpPr>
          <p:cNvPr id="107" name="Rectángulo 106">
            <a:extLst>
              <a:ext uri="{FF2B5EF4-FFF2-40B4-BE49-F238E27FC236}">
                <a16:creationId xmlns:a16="http://schemas.microsoft.com/office/drawing/2014/main" id="{C7A39FA5-A4D6-4D18-BAA4-1E207BA7798B}"/>
              </a:ext>
            </a:extLst>
          </p:cNvPr>
          <p:cNvSpPr/>
          <p:nvPr/>
        </p:nvSpPr>
        <p:spPr>
          <a:xfrm>
            <a:off x="6805462" y="2715937"/>
            <a:ext cx="2033113" cy="59174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50" b="1" dirty="0">
                <a:solidFill>
                  <a:schemeClr val="tx1"/>
                </a:solidFill>
              </a:rPr>
              <a:t>Bienes con Ficha en Revisión por el Comité Tripartito</a:t>
            </a:r>
          </a:p>
          <a:p>
            <a:pPr algn="ctr"/>
            <a:r>
              <a:rPr lang="es-CO" sz="1400" b="1" dirty="0">
                <a:solidFill>
                  <a:schemeClr val="tx1"/>
                </a:solidFill>
              </a:rPr>
              <a:t>105</a:t>
            </a:r>
            <a:endParaRPr lang="es-CO" sz="1400" dirty="0">
              <a:solidFill>
                <a:schemeClr val="tx1"/>
              </a:solidFill>
            </a:endParaRPr>
          </a:p>
        </p:txBody>
      </p:sp>
    </p:spTree>
    <p:extLst>
      <p:ext uri="{BB962C8B-B14F-4D97-AF65-F5344CB8AC3E}">
        <p14:creationId xmlns:p14="http://schemas.microsoft.com/office/powerpoint/2010/main" val="24728667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6" name="CuadroTexto 5">
            <a:hlinkClick r:id="rId3" action="ppaction://hlinksldjump"/>
          </p:cNvPr>
          <p:cNvSpPr txBox="1"/>
          <p:nvPr/>
        </p:nvSpPr>
        <p:spPr>
          <a:xfrm>
            <a:off x="2889250" y="3232084"/>
            <a:ext cx="3365500" cy="477054"/>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2500" dirty="0">
                <a:solidFill>
                  <a:schemeClr val="tx1"/>
                </a:solidFill>
                <a:latin typeface="Lato Bold"/>
                <a:cs typeface="Lato Bold"/>
              </a:rPr>
              <a:t>Por Causal</a:t>
            </a:r>
          </a:p>
        </p:txBody>
      </p:sp>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7" name="Imagen 6"/>
          <p:cNvPicPr/>
          <p:nvPr/>
        </p:nvPicPr>
        <p:blipFill>
          <a:blip r:embed="rId4"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hlinkClick r:id="rId5" action="ppaction://hlinksldjump"/>
            <a:extLst>
              <a:ext uri="{FF2B5EF4-FFF2-40B4-BE49-F238E27FC236}">
                <a16:creationId xmlns:a16="http://schemas.microsoft.com/office/drawing/2014/main" id="{2691D028-8539-4853-937C-D9DAC77B9780}"/>
              </a:ext>
            </a:extLst>
          </p:cNvPr>
          <p:cNvSpPr txBox="1"/>
          <p:nvPr/>
        </p:nvSpPr>
        <p:spPr>
          <a:xfrm>
            <a:off x="2889250" y="2230898"/>
            <a:ext cx="3365500"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500" dirty="0">
                <a:solidFill>
                  <a:schemeClr val="tx1"/>
                </a:solidFill>
                <a:latin typeface="Lato Bold"/>
                <a:cs typeface="Lato Bold"/>
              </a:rPr>
              <a:t>Tabla resumen</a:t>
            </a:r>
          </a:p>
        </p:txBody>
      </p:sp>
      <p:sp>
        <p:nvSpPr>
          <p:cNvPr id="10" name="CuadroTexto 9">
            <a:hlinkClick r:id="rId6" action="ppaction://hlinksldjump"/>
            <a:extLst>
              <a:ext uri="{FF2B5EF4-FFF2-40B4-BE49-F238E27FC236}">
                <a16:creationId xmlns:a16="http://schemas.microsoft.com/office/drawing/2014/main" id="{351D0F09-D052-4511-ABB7-F5648E33DFE5}"/>
              </a:ext>
            </a:extLst>
          </p:cNvPr>
          <p:cNvSpPr txBox="1"/>
          <p:nvPr/>
        </p:nvSpPr>
        <p:spPr>
          <a:xfrm>
            <a:off x="2889250" y="4334269"/>
            <a:ext cx="3365500" cy="477054"/>
          </a:xfrm>
          <a:prstGeom prst="rect">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ES" sz="2500" dirty="0">
                <a:solidFill>
                  <a:schemeClr val="tx1"/>
                </a:solidFill>
                <a:latin typeface="Lato Bold"/>
                <a:cs typeface="Lato Bold"/>
              </a:rPr>
              <a:t>Por Ubicación</a:t>
            </a:r>
          </a:p>
        </p:txBody>
      </p:sp>
      <p:sp>
        <p:nvSpPr>
          <p:cNvPr id="11" name="CuadroTexto 10">
            <a:hlinkClick r:id="rId7" action="ppaction://hlinksldjump"/>
            <a:extLst>
              <a:ext uri="{FF2B5EF4-FFF2-40B4-BE49-F238E27FC236}">
                <a16:creationId xmlns:a16="http://schemas.microsoft.com/office/drawing/2014/main" id="{8F7F55B7-45B0-4645-82F7-FEF76727382D}"/>
              </a:ext>
            </a:extLst>
          </p:cNvPr>
          <p:cNvSpPr txBox="1"/>
          <p:nvPr/>
        </p:nvSpPr>
        <p:spPr>
          <a:xfrm>
            <a:off x="2889250" y="5424772"/>
            <a:ext cx="3365500" cy="477054"/>
          </a:xfrm>
          <a:prstGeom prst="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S" sz="2500" dirty="0">
                <a:solidFill>
                  <a:schemeClr val="tx1"/>
                </a:solidFill>
                <a:latin typeface="Lato Bold"/>
                <a:cs typeface="Lato Bold"/>
              </a:rPr>
              <a:t>Por tipología</a:t>
            </a:r>
          </a:p>
        </p:txBody>
      </p:sp>
      <p:sp>
        <p:nvSpPr>
          <p:cNvPr id="12" name="CuadroTexto 11">
            <a:extLst>
              <a:ext uri="{FF2B5EF4-FFF2-40B4-BE49-F238E27FC236}">
                <a16:creationId xmlns:a16="http://schemas.microsoft.com/office/drawing/2014/main" id="{D23D9897-9789-471F-AC6A-DBFEE48888FD}"/>
              </a:ext>
            </a:extLst>
          </p:cNvPr>
          <p:cNvSpPr txBox="1"/>
          <p:nvPr/>
        </p:nvSpPr>
        <p:spPr>
          <a:xfrm>
            <a:off x="-56832" y="967406"/>
            <a:ext cx="9143999" cy="707886"/>
          </a:xfrm>
          <a:prstGeom prst="rect">
            <a:avLst/>
          </a:prstGeom>
          <a:noFill/>
        </p:spPr>
        <p:txBody>
          <a:bodyPr wrap="square" rtlCol="0">
            <a:spAutoFit/>
          </a:bodyPr>
          <a:lstStyle/>
          <a:p>
            <a:pPr algn="ctr"/>
            <a:r>
              <a:rPr lang="es-ES" sz="4000" dirty="0">
                <a:solidFill>
                  <a:srgbClr val="000A8B"/>
                </a:solidFill>
              </a:rPr>
              <a:t>ENAJENACIÓN TEMPRANA </a:t>
            </a:r>
          </a:p>
        </p:txBody>
      </p:sp>
      <p:sp>
        <p:nvSpPr>
          <p:cNvPr id="13" name="CuadroTexto 12">
            <a:extLst>
              <a:ext uri="{FF2B5EF4-FFF2-40B4-BE49-F238E27FC236}">
                <a16:creationId xmlns:a16="http://schemas.microsoft.com/office/drawing/2014/main" id="{8CA4A09F-797E-4789-86D9-2D340B8FABDF}"/>
              </a:ext>
            </a:extLst>
          </p:cNvPr>
          <p:cNvSpPr txBox="1"/>
          <p:nvPr/>
        </p:nvSpPr>
        <p:spPr>
          <a:xfrm>
            <a:off x="2276792" y="1672100"/>
            <a:ext cx="4907280" cy="369332"/>
          </a:xfrm>
          <a:prstGeom prst="rect">
            <a:avLst/>
          </a:prstGeom>
          <a:noFill/>
        </p:spPr>
        <p:txBody>
          <a:bodyPr wrap="square" rtlCol="0">
            <a:spAutoFit/>
          </a:bodyPr>
          <a:lstStyle/>
          <a:p>
            <a:r>
              <a:rPr lang="es-CO" dirty="0"/>
              <a:t>Bienes inmuebles con aprobación comité técnico</a:t>
            </a:r>
          </a:p>
        </p:txBody>
      </p:sp>
    </p:spTree>
    <p:extLst>
      <p:ext uri="{BB962C8B-B14F-4D97-AF65-F5344CB8AC3E}">
        <p14:creationId xmlns:p14="http://schemas.microsoft.com/office/powerpoint/2010/main" val="2073358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34340836-7C3E-4602-B1FE-43BACB9C9442}"/>
              </a:ext>
            </a:extLst>
          </p:cNvPr>
          <p:cNvSpPr txBox="1"/>
          <p:nvPr/>
        </p:nvSpPr>
        <p:spPr>
          <a:xfrm>
            <a:off x="801353" y="1171901"/>
            <a:ext cx="3365500" cy="477054"/>
          </a:xfrm>
          <a:prstGeom prst="rect">
            <a:avLst/>
          </a:prstGeom>
          <a:noFill/>
        </p:spPr>
        <p:txBody>
          <a:bodyPr wrap="square" rtlCol="0">
            <a:spAutoFit/>
          </a:bodyPr>
          <a:lstStyle/>
          <a:p>
            <a:r>
              <a:rPr lang="es-ES" sz="2500" dirty="0">
                <a:solidFill>
                  <a:srgbClr val="A9A8A9"/>
                </a:solidFill>
                <a:latin typeface="Lato Bold"/>
                <a:cs typeface="Lato Bold"/>
              </a:rPr>
              <a:t>Tabla resumen</a:t>
            </a:r>
          </a:p>
        </p:txBody>
      </p:sp>
      <p:sp>
        <p:nvSpPr>
          <p:cNvPr id="3" name="CuadroTexto 2">
            <a:hlinkClick r:id="rId4" action="ppaction://hlinksldjump"/>
            <a:extLst>
              <a:ext uri="{FF2B5EF4-FFF2-40B4-BE49-F238E27FC236}">
                <a16:creationId xmlns:a16="http://schemas.microsoft.com/office/drawing/2014/main" id="{B4577FCE-B0D0-4D64-8BAA-B1E681F1D9EE}"/>
              </a:ext>
            </a:extLst>
          </p:cNvPr>
          <p:cNvSpPr txBox="1"/>
          <p:nvPr/>
        </p:nvSpPr>
        <p:spPr>
          <a:xfrm>
            <a:off x="7879152" y="6121281"/>
            <a:ext cx="1208015"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Índice</a:t>
            </a:r>
          </a:p>
        </p:txBody>
      </p:sp>
      <p:graphicFrame>
        <p:nvGraphicFramePr>
          <p:cNvPr id="11" name="Tabla 10">
            <a:extLst>
              <a:ext uri="{FF2B5EF4-FFF2-40B4-BE49-F238E27FC236}">
                <a16:creationId xmlns:a16="http://schemas.microsoft.com/office/drawing/2014/main" id="{9CD6BBDD-49A1-49C9-A4D1-EA988EA58D2C}"/>
              </a:ext>
            </a:extLst>
          </p:cNvPr>
          <p:cNvGraphicFramePr>
            <a:graphicFrameLocks noGrp="1"/>
          </p:cNvGraphicFramePr>
          <p:nvPr>
            <p:extLst/>
          </p:nvPr>
        </p:nvGraphicFramePr>
        <p:xfrm>
          <a:off x="1394460" y="2042160"/>
          <a:ext cx="6621780" cy="3421382"/>
        </p:xfrm>
        <a:graphic>
          <a:graphicData uri="http://schemas.openxmlformats.org/drawingml/2006/table">
            <a:tbl>
              <a:tblPr firstRow="1" lastRow="1" lastCol="1">
                <a:tableStyleId>{7DF18680-E054-41AD-8BC1-D1AEF772440D}</a:tableStyleId>
              </a:tblPr>
              <a:tblGrid>
                <a:gridCol w="1191162">
                  <a:extLst>
                    <a:ext uri="{9D8B030D-6E8A-4147-A177-3AD203B41FA5}">
                      <a16:colId xmlns:a16="http://schemas.microsoft.com/office/drawing/2014/main" val="1133618702"/>
                    </a:ext>
                  </a:extLst>
                </a:gridCol>
                <a:gridCol w="744318">
                  <a:extLst>
                    <a:ext uri="{9D8B030D-6E8A-4147-A177-3AD203B41FA5}">
                      <a16:colId xmlns:a16="http://schemas.microsoft.com/office/drawing/2014/main" val="1946066788"/>
                    </a:ext>
                  </a:extLst>
                </a:gridCol>
                <a:gridCol w="784860">
                  <a:extLst>
                    <a:ext uri="{9D8B030D-6E8A-4147-A177-3AD203B41FA5}">
                      <a16:colId xmlns:a16="http://schemas.microsoft.com/office/drawing/2014/main" val="2597607109"/>
                    </a:ext>
                  </a:extLst>
                </a:gridCol>
                <a:gridCol w="769620">
                  <a:extLst>
                    <a:ext uri="{9D8B030D-6E8A-4147-A177-3AD203B41FA5}">
                      <a16:colId xmlns:a16="http://schemas.microsoft.com/office/drawing/2014/main" val="2899320029"/>
                    </a:ext>
                  </a:extLst>
                </a:gridCol>
                <a:gridCol w="959184">
                  <a:extLst>
                    <a:ext uri="{9D8B030D-6E8A-4147-A177-3AD203B41FA5}">
                      <a16:colId xmlns:a16="http://schemas.microsoft.com/office/drawing/2014/main" val="3243975780"/>
                    </a:ext>
                  </a:extLst>
                </a:gridCol>
                <a:gridCol w="672371">
                  <a:extLst>
                    <a:ext uri="{9D8B030D-6E8A-4147-A177-3AD203B41FA5}">
                      <a16:colId xmlns:a16="http://schemas.microsoft.com/office/drawing/2014/main" val="3030253416"/>
                    </a:ext>
                  </a:extLst>
                </a:gridCol>
                <a:gridCol w="1500265">
                  <a:extLst>
                    <a:ext uri="{9D8B030D-6E8A-4147-A177-3AD203B41FA5}">
                      <a16:colId xmlns:a16="http://schemas.microsoft.com/office/drawing/2014/main" val="1673154105"/>
                    </a:ext>
                  </a:extLst>
                </a:gridCol>
              </a:tblGrid>
              <a:tr h="1140460">
                <a:tc>
                  <a:txBody>
                    <a:bodyPr/>
                    <a:lstStyle/>
                    <a:p>
                      <a:pPr algn="ctr" fontAlgn="b"/>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CAUSAL No. 1</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CAUSAL No. 3</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CAUSAL No. 4</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CAUSAL No. 7 </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Total</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Total Suma de Valor Avalúo Catastral</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3072283712"/>
                  </a:ext>
                </a:extLst>
              </a:tr>
              <a:tr h="760306">
                <a:tc>
                  <a:txBody>
                    <a:bodyPr/>
                    <a:lstStyle/>
                    <a:p>
                      <a:pPr algn="ctr" fontAlgn="b"/>
                      <a:r>
                        <a:rPr lang="es-CO" sz="1100" u="none" strike="noStrike" dirty="0">
                          <a:effectLst/>
                        </a:rPr>
                        <a:t>CENTRO ORIENTE</a:t>
                      </a:r>
                      <a:endParaRPr lang="es-CO" sz="1100" b="1" i="0" u="none" strike="noStrike" dirty="0">
                        <a:solidFill>
                          <a:srgbClr val="000000"/>
                        </a:solidFill>
                        <a:effectLst/>
                        <a:latin typeface="Calibri" panose="020F0502020204030204" pitchFamily="34" charset="0"/>
                      </a:endParaRPr>
                    </a:p>
                  </a:txBody>
                  <a:tcPr marL="0" marR="0" marT="0" marB="0" anchor="ctr">
                    <a:solidFill>
                      <a:schemeClr val="accent3">
                        <a:lumMod val="60000"/>
                        <a:lumOff val="40000"/>
                      </a:schemeClr>
                    </a:solidFill>
                  </a:tcPr>
                </a:tc>
                <a:tc>
                  <a:txBody>
                    <a:bodyPr/>
                    <a:lstStyle/>
                    <a:p>
                      <a:pPr algn="ctr" fontAlgn="b"/>
                      <a:r>
                        <a:rPr lang="es-CO" sz="1100" u="none" strike="noStrike" dirty="0">
                          <a:solidFill>
                            <a:schemeClr val="tx1"/>
                          </a:solidFill>
                          <a:effectLst/>
                        </a:rPr>
                        <a:t>3</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3">
                        <a:lumMod val="60000"/>
                        <a:lumOff val="40000"/>
                      </a:schemeClr>
                    </a:solidFill>
                  </a:tcPr>
                </a:tc>
                <a:tc>
                  <a:txBody>
                    <a:bodyPr/>
                    <a:lstStyle/>
                    <a:p>
                      <a:pPr algn="ctr" fontAlgn="b"/>
                      <a:r>
                        <a:rPr lang="es-CO" sz="1100" u="none" strike="noStrike" dirty="0">
                          <a:solidFill>
                            <a:schemeClr val="tx1"/>
                          </a:solidFill>
                          <a:effectLst/>
                        </a:rPr>
                        <a:t>1</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3">
                        <a:lumMod val="60000"/>
                        <a:lumOff val="40000"/>
                      </a:schemeClr>
                    </a:solidFill>
                  </a:tcPr>
                </a:tc>
                <a:tc>
                  <a:txBody>
                    <a:bodyPr/>
                    <a:lstStyle/>
                    <a:p>
                      <a:pPr algn="ctr" fontAlgn="b"/>
                      <a:r>
                        <a:rPr lang="es-CO" sz="1100" u="none" strike="noStrike" dirty="0">
                          <a:solidFill>
                            <a:schemeClr val="tx1"/>
                          </a:solidFill>
                          <a:effectLst/>
                        </a:rPr>
                        <a:t>215</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3">
                        <a:lumMod val="60000"/>
                        <a:lumOff val="40000"/>
                      </a:schemeClr>
                    </a:solidFill>
                  </a:tcPr>
                </a:tc>
                <a:tc>
                  <a:txBody>
                    <a:bodyPr/>
                    <a:lstStyle/>
                    <a:p>
                      <a:pPr algn="ctr" fontAlgn="b"/>
                      <a:r>
                        <a:rPr lang="es-CO" sz="1100" u="none" strike="noStrike" dirty="0">
                          <a:solidFill>
                            <a:schemeClr val="tx1"/>
                          </a:solidFill>
                          <a:effectLst/>
                        </a:rPr>
                        <a:t>78</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3">
                        <a:lumMod val="60000"/>
                        <a:lumOff val="40000"/>
                      </a:schemeClr>
                    </a:solidFill>
                  </a:tcPr>
                </a:tc>
                <a:tc>
                  <a:txBody>
                    <a:bodyPr/>
                    <a:lstStyle/>
                    <a:p>
                      <a:pPr algn="ctr" fontAlgn="b"/>
                      <a:r>
                        <a:rPr lang="es-CO" sz="1100" u="none" strike="noStrike" dirty="0">
                          <a:solidFill>
                            <a:schemeClr val="tx1"/>
                          </a:solidFill>
                          <a:effectLst/>
                        </a:rPr>
                        <a:t>297</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3">
                        <a:lumMod val="60000"/>
                        <a:lumOff val="40000"/>
                      </a:schemeClr>
                    </a:solidFill>
                  </a:tcPr>
                </a:tc>
                <a:tc>
                  <a:txBody>
                    <a:bodyPr/>
                    <a:lstStyle/>
                    <a:p>
                      <a:pPr algn="ctr" fontAlgn="b"/>
                      <a:r>
                        <a:rPr lang="es-CO" sz="1100" u="none" strike="noStrike" dirty="0">
                          <a:solidFill>
                            <a:schemeClr val="tx1"/>
                          </a:solidFill>
                          <a:effectLst/>
                        </a:rPr>
                        <a:t>$ 85,280,147,000</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3">
                        <a:lumMod val="60000"/>
                        <a:lumOff val="40000"/>
                      </a:schemeClr>
                    </a:solidFill>
                  </a:tcPr>
                </a:tc>
                <a:extLst>
                  <a:ext uri="{0D108BD9-81ED-4DB2-BD59-A6C34878D82A}">
                    <a16:rowId xmlns:a16="http://schemas.microsoft.com/office/drawing/2014/main" val="1248945480"/>
                  </a:ext>
                </a:extLst>
              </a:tr>
              <a:tr h="380154">
                <a:tc>
                  <a:txBody>
                    <a:bodyPr/>
                    <a:lstStyle/>
                    <a:p>
                      <a:pPr algn="ctr" fontAlgn="b"/>
                      <a:r>
                        <a:rPr lang="es-CO" sz="1100" u="none" strike="noStrike" dirty="0">
                          <a:effectLst/>
                        </a:rPr>
                        <a:t>NORTE</a:t>
                      </a:r>
                      <a:endParaRPr lang="es-CO" sz="1100" b="1" i="0" u="none" strike="noStrike" dirty="0">
                        <a:solidFill>
                          <a:srgbClr val="000000"/>
                        </a:solidFill>
                        <a:effectLst/>
                        <a:latin typeface="Calibri" panose="020F0502020204030204" pitchFamily="34" charset="0"/>
                      </a:endParaRPr>
                    </a:p>
                  </a:txBody>
                  <a:tcPr marL="0" marR="0" marT="0" marB="0" anchor="ctr">
                    <a:solidFill>
                      <a:schemeClr val="accent6">
                        <a:lumMod val="60000"/>
                        <a:lumOff val="40000"/>
                      </a:schemeClr>
                    </a:solidFill>
                  </a:tcPr>
                </a:tc>
                <a:tc>
                  <a:txBody>
                    <a:bodyPr/>
                    <a:lstStyle/>
                    <a:p>
                      <a:pPr algn="ctr" fontAlgn="b"/>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6">
                        <a:lumMod val="60000"/>
                        <a:lumOff val="40000"/>
                      </a:schemeClr>
                    </a:solidFill>
                  </a:tcPr>
                </a:tc>
                <a:tc>
                  <a:txBody>
                    <a:bodyPr/>
                    <a:lstStyle/>
                    <a:p>
                      <a:pPr algn="ctr" fontAlgn="b"/>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6">
                        <a:lumMod val="60000"/>
                        <a:lumOff val="40000"/>
                      </a:schemeClr>
                    </a:solidFill>
                  </a:tcPr>
                </a:tc>
                <a:tc>
                  <a:txBody>
                    <a:bodyPr/>
                    <a:lstStyle/>
                    <a:p>
                      <a:pPr algn="ctr" fontAlgn="b"/>
                      <a:r>
                        <a:rPr lang="es-CO" sz="1100" u="none" strike="noStrike" dirty="0">
                          <a:solidFill>
                            <a:schemeClr val="tx1"/>
                          </a:solidFill>
                          <a:effectLst/>
                        </a:rPr>
                        <a:t>107</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6">
                        <a:lumMod val="60000"/>
                        <a:lumOff val="40000"/>
                      </a:schemeClr>
                    </a:solidFill>
                  </a:tcPr>
                </a:tc>
                <a:tc>
                  <a:txBody>
                    <a:bodyPr/>
                    <a:lstStyle/>
                    <a:p>
                      <a:pPr algn="ctr" fontAlgn="b"/>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6">
                        <a:lumMod val="60000"/>
                        <a:lumOff val="40000"/>
                      </a:schemeClr>
                    </a:solidFill>
                  </a:tcPr>
                </a:tc>
                <a:tc>
                  <a:txBody>
                    <a:bodyPr/>
                    <a:lstStyle/>
                    <a:p>
                      <a:pPr algn="ctr" fontAlgn="b"/>
                      <a:r>
                        <a:rPr lang="es-CO" sz="1100" u="none" strike="noStrike" dirty="0">
                          <a:solidFill>
                            <a:schemeClr val="tx1"/>
                          </a:solidFill>
                          <a:effectLst/>
                        </a:rPr>
                        <a:t>107</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6">
                        <a:lumMod val="60000"/>
                        <a:lumOff val="40000"/>
                      </a:schemeClr>
                    </a:solidFill>
                  </a:tcPr>
                </a:tc>
                <a:tc>
                  <a:txBody>
                    <a:bodyPr/>
                    <a:lstStyle/>
                    <a:p>
                      <a:pPr algn="ctr" fontAlgn="b"/>
                      <a:r>
                        <a:rPr lang="es-CO" sz="1100" u="none" strike="noStrike" dirty="0">
                          <a:solidFill>
                            <a:schemeClr val="tx1"/>
                          </a:solidFill>
                          <a:effectLst/>
                        </a:rPr>
                        <a:t>$ 8,183,988,844</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6">
                        <a:lumMod val="60000"/>
                        <a:lumOff val="40000"/>
                      </a:schemeClr>
                    </a:solidFill>
                  </a:tcPr>
                </a:tc>
                <a:extLst>
                  <a:ext uri="{0D108BD9-81ED-4DB2-BD59-A6C34878D82A}">
                    <a16:rowId xmlns:a16="http://schemas.microsoft.com/office/drawing/2014/main" val="1576797783"/>
                  </a:ext>
                </a:extLst>
              </a:tr>
              <a:tr h="380154">
                <a:tc>
                  <a:txBody>
                    <a:bodyPr/>
                    <a:lstStyle/>
                    <a:p>
                      <a:pPr algn="ctr" fontAlgn="b"/>
                      <a:r>
                        <a:rPr lang="es-CO" sz="1100" u="none" strike="noStrike" dirty="0">
                          <a:effectLst/>
                        </a:rPr>
                        <a:t>OCCIDENTE</a:t>
                      </a:r>
                      <a:endParaRPr lang="es-CO" sz="1100" b="1" i="0" u="none" strike="noStrike" dirty="0">
                        <a:solidFill>
                          <a:srgbClr val="000000"/>
                        </a:solidFill>
                        <a:effectLst/>
                        <a:latin typeface="Calibri" panose="020F0502020204030204" pitchFamily="34" charset="0"/>
                      </a:endParaRPr>
                    </a:p>
                  </a:txBody>
                  <a:tcPr marL="0" marR="0" marT="0" marB="0" anchor="ctr">
                    <a:solidFill>
                      <a:schemeClr val="accent4">
                        <a:lumMod val="60000"/>
                        <a:lumOff val="40000"/>
                      </a:schemeClr>
                    </a:solidFill>
                  </a:tcPr>
                </a:tc>
                <a:tc>
                  <a:txBody>
                    <a:bodyPr/>
                    <a:lstStyle/>
                    <a:p>
                      <a:pPr algn="ctr" fontAlgn="b"/>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4">
                        <a:lumMod val="60000"/>
                        <a:lumOff val="40000"/>
                      </a:schemeClr>
                    </a:solidFill>
                  </a:tcPr>
                </a:tc>
                <a:tc>
                  <a:txBody>
                    <a:bodyPr/>
                    <a:lstStyle/>
                    <a:p>
                      <a:pPr algn="ctr" fontAlgn="b"/>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4">
                        <a:lumMod val="60000"/>
                        <a:lumOff val="40000"/>
                      </a:schemeClr>
                    </a:solidFill>
                  </a:tcPr>
                </a:tc>
                <a:tc>
                  <a:txBody>
                    <a:bodyPr/>
                    <a:lstStyle/>
                    <a:p>
                      <a:pPr algn="ctr" fontAlgn="b"/>
                      <a:r>
                        <a:rPr lang="es-CO" sz="1100" u="none" strike="noStrike" dirty="0">
                          <a:solidFill>
                            <a:schemeClr val="tx1"/>
                          </a:solidFill>
                          <a:effectLst/>
                        </a:rPr>
                        <a:t>225</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4">
                        <a:lumMod val="60000"/>
                        <a:lumOff val="40000"/>
                      </a:schemeClr>
                    </a:solidFill>
                  </a:tcPr>
                </a:tc>
                <a:tc>
                  <a:txBody>
                    <a:bodyPr/>
                    <a:lstStyle/>
                    <a:p>
                      <a:pPr algn="ctr" fontAlgn="b"/>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4">
                        <a:lumMod val="60000"/>
                        <a:lumOff val="40000"/>
                      </a:schemeClr>
                    </a:solidFill>
                  </a:tcPr>
                </a:tc>
                <a:tc>
                  <a:txBody>
                    <a:bodyPr/>
                    <a:lstStyle/>
                    <a:p>
                      <a:pPr algn="ctr" fontAlgn="b"/>
                      <a:r>
                        <a:rPr lang="es-CO" sz="1100" u="none" strike="noStrike" dirty="0">
                          <a:solidFill>
                            <a:schemeClr val="tx1"/>
                          </a:solidFill>
                          <a:effectLst/>
                        </a:rPr>
                        <a:t>225</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4">
                        <a:lumMod val="60000"/>
                        <a:lumOff val="40000"/>
                      </a:schemeClr>
                    </a:solidFill>
                  </a:tcPr>
                </a:tc>
                <a:tc>
                  <a:txBody>
                    <a:bodyPr/>
                    <a:lstStyle/>
                    <a:p>
                      <a:pPr algn="ctr" fontAlgn="b"/>
                      <a:r>
                        <a:rPr lang="es-CO" sz="1100" u="none" strike="noStrike" dirty="0">
                          <a:solidFill>
                            <a:schemeClr val="tx1"/>
                          </a:solidFill>
                          <a:effectLst/>
                        </a:rPr>
                        <a:t>$ 20,031,064,125</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4">
                        <a:lumMod val="60000"/>
                        <a:lumOff val="40000"/>
                      </a:schemeClr>
                    </a:solidFill>
                  </a:tcPr>
                </a:tc>
                <a:extLst>
                  <a:ext uri="{0D108BD9-81ED-4DB2-BD59-A6C34878D82A}">
                    <a16:rowId xmlns:a16="http://schemas.microsoft.com/office/drawing/2014/main" val="2768855554"/>
                  </a:ext>
                </a:extLst>
              </a:tr>
              <a:tr h="380154">
                <a:tc>
                  <a:txBody>
                    <a:bodyPr/>
                    <a:lstStyle/>
                    <a:p>
                      <a:pPr algn="ctr" fontAlgn="b"/>
                      <a:r>
                        <a:rPr lang="es-CO" sz="1100" u="none" strike="noStrike" dirty="0">
                          <a:effectLst/>
                        </a:rPr>
                        <a:t>SUROCCIDENTE</a:t>
                      </a:r>
                      <a:endParaRPr lang="es-CO" sz="11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b"/>
                      <a:r>
                        <a:rPr lang="es-CO" sz="1100" u="none" strike="noStrike" dirty="0">
                          <a:solidFill>
                            <a:schemeClr val="tx1"/>
                          </a:solidFill>
                          <a:effectLst/>
                        </a:rPr>
                        <a:t>3</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b"/>
                      <a:r>
                        <a:rPr lang="es-CO" sz="1100" u="none" strike="noStrike" dirty="0">
                          <a:solidFill>
                            <a:schemeClr val="tx1"/>
                          </a:solidFill>
                          <a:effectLst/>
                        </a:rPr>
                        <a:t>10</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b"/>
                      <a:r>
                        <a:rPr lang="es-CO" sz="1100" u="none" strike="noStrike" dirty="0">
                          <a:solidFill>
                            <a:schemeClr val="tx1"/>
                          </a:solidFill>
                          <a:effectLst/>
                        </a:rPr>
                        <a:t>238</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b"/>
                      <a:r>
                        <a:rPr lang="es-CO" sz="1100" u="none" strike="noStrike" dirty="0">
                          <a:solidFill>
                            <a:schemeClr val="tx1"/>
                          </a:solidFill>
                          <a:effectLst/>
                        </a:rPr>
                        <a:t>1</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b"/>
                      <a:r>
                        <a:rPr lang="es-CO" sz="1100" u="none" strike="noStrike" dirty="0">
                          <a:solidFill>
                            <a:schemeClr val="tx1"/>
                          </a:solidFill>
                          <a:effectLst/>
                        </a:rPr>
                        <a:t>252</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b"/>
                      <a:r>
                        <a:rPr lang="es-CO" sz="1100" u="none" strike="noStrike" dirty="0">
                          <a:solidFill>
                            <a:schemeClr val="tx1"/>
                          </a:solidFill>
                          <a:effectLst/>
                        </a:rPr>
                        <a:t>$ 42,989,168,621</a:t>
                      </a:r>
                      <a:endParaRPr lang="es-CO" sz="1100" b="1" i="0" u="none" strike="noStrike" dirty="0">
                        <a:solidFill>
                          <a:schemeClr val="tx1"/>
                        </a:solidFill>
                        <a:effectLst/>
                        <a:latin typeface="Calibri" panose="020F0502020204030204" pitchFamily="34" charset="0"/>
                      </a:endParaRPr>
                    </a:p>
                  </a:txBody>
                  <a:tcPr marL="0" marR="0" marT="0" marB="0" anchor="ctr">
                    <a:solidFill>
                      <a:schemeClr val="accent5">
                        <a:lumMod val="60000"/>
                        <a:lumOff val="40000"/>
                      </a:schemeClr>
                    </a:solidFill>
                  </a:tcPr>
                </a:tc>
                <a:extLst>
                  <a:ext uri="{0D108BD9-81ED-4DB2-BD59-A6C34878D82A}">
                    <a16:rowId xmlns:a16="http://schemas.microsoft.com/office/drawing/2014/main" val="122406323"/>
                  </a:ext>
                </a:extLst>
              </a:tr>
              <a:tr h="380154">
                <a:tc>
                  <a:txBody>
                    <a:bodyPr/>
                    <a:lstStyle/>
                    <a:p>
                      <a:pPr algn="ctr" fontAlgn="b"/>
                      <a:r>
                        <a:rPr lang="es-CO" sz="1100" u="none" strike="noStrike" dirty="0">
                          <a:solidFill>
                            <a:schemeClr val="bg1"/>
                          </a:solidFill>
                          <a:effectLst/>
                        </a:rPr>
                        <a:t>Total general</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6</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11</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785</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79</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881</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100" u="none" strike="noStrike" dirty="0">
                          <a:solidFill>
                            <a:schemeClr val="bg1"/>
                          </a:solidFill>
                          <a:effectLst/>
                        </a:rPr>
                        <a:t>$ 156,484,368,590</a:t>
                      </a:r>
                      <a:endParaRPr lang="es-CO" sz="1100" b="1" i="0" u="none" strike="noStrike" dirty="0">
                        <a:solidFill>
                          <a:schemeClr val="bg1"/>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1910665426"/>
                  </a:ext>
                </a:extLst>
              </a:tr>
            </a:tbl>
          </a:graphicData>
        </a:graphic>
      </p:graphicFrame>
      <p:sp>
        <p:nvSpPr>
          <p:cNvPr id="10" name="CuadroTexto 9">
            <a:extLst>
              <a:ext uri="{FF2B5EF4-FFF2-40B4-BE49-F238E27FC236}">
                <a16:creationId xmlns:a16="http://schemas.microsoft.com/office/drawing/2014/main" id="{A716705E-BF83-4DDC-BE80-DCC1C7B2AD77}"/>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28648629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9" name="CuadroTexto 8">
            <a:extLst>
              <a:ext uri="{FF2B5EF4-FFF2-40B4-BE49-F238E27FC236}">
                <a16:creationId xmlns:a16="http://schemas.microsoft.com/office/drawing/2014/main" id="{34340836-7C3E-4602-B1FE-43BACB9C9442}"/>
              </a:ext>
            </a:extLst>
          </p:cNvPr>
          <p:cNvSpPr txBox="1"/>
          <p:nvPr/>
        </p:nvSpPr>
        <p:spPr>
          <a:xfrm>
            <a:off x="801353" y="1171901"/>
            <a:ext cx="3365500" cy="477054"/>
          </a:xfrm>
          <a:prstGeom prst="rect">
            <a:avLst/>
          </a:prstGeom>
          <a:noFill/>
        </p:spPr>
        <p:txBody>
          <a:bodyPr wrap="square" rtlCol="0">
            <a:spAutoFit/>
          </a:bodyPr>
          <a:lstStyle/>
          <a:p>
            <a:r>
              <a:rPr lang="es-ES" sz="2500" dirty="0">
                <a:solidFill>
                  <a:srgbClr val="A9A8A9"/>
                </a:solidFill>
                <a:latin typeface="Lato Bold"/>
                <a:cs typeface="Lato Bold"/>
              </a:rPr>
              <a:t>Por Causal</a:t>
            </a:r>
          </a:p>
        </p:txBody>
      </p:sp>
      <p:graphicFrame>
        <p:nvGraphicFramePr>
          <p:cNvPr id="6" name="Tabla 5">
            <a:extLst>
              <a:ext uri="{FF2B5EF4-FFF2-40B4-BE49-F238E27FC236}">
                <a16:creationId xmlns:a16="http://schemas.microsoft.com/office/drawing/2014/main" id="{5B70F28F-8D3D-48C9-B0F0-39FA2448DF7B}"/>
              </a:ext>
            </a:extLst>
          </p:cNvPr>
          <p:cNvGraphicFramePr>
            <a:graphicFrameLocks noGrp="1"/>
          </p:cNvGraphicFramePr>
          <p:nvPr>
            <p:extLst/>
          </p:nvPr>
        </p:nvGraphicFramePr>
        <p:xfrm>
          <a:off x="547689" y="2064020"/>
          <a:ext cx="1419420" cy="3163426"/>
        </p:xfrm>
        <a:graphic>
          <a:graphicData uri="http://schemas.openxmlformats.org/drawingml/2006/table">
            <a:tbl>
              <a:tblPr firstRow="1">
                <a:tableStyleId>{7DF18680-E054-41AD-8BC1-D1AEF772440D}</a:tableStyleId>
              </a:tblPr>
              <a:tblGrid>
                <a:gridCol w="1419420">
                  <a:extLst>
                    <a:ext uri="{9D8B030D-6E8A-4147-A177-3AD203B41FA5}">
                      <a16:colId xmlns:a16="http://schemas.microsoft.com/office/drawing/2014/main" val="3628061780"/>
                    </a:ext>
                  </a:extLst>
                </a:gridCol>
              </a:tblGrid>
              <a:tr h="1080554">
                <a:tc>
                  <a:txBody>
                    <a:bodyPr/>
                    <a:lstStyle/>
                    <a:p>
                      <a:pPr algn="ctr" fontAlgn="b"/>
                      <a:r>
                        <a:rPr lang="es-CO" sz="1200" u="none" strike="noStrike" dirty="0">
                          <a:effectLst/>
                        </a:rPr>
                        <a:t>CAUSAL No. 1</a:t>
                      </a:r>
                      <a:endParaRPr lang="es-CO" sz="1200" b="1" i="0" u="none" strike="noStrike" dirty="0">
                        <a:solidFill>
                          <a:srgbClr val="000000"/>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986237725"/>
                  </a:ext>
                </a:extLst>
              </a:tr>
              <a:tr h="2082872">
                <a:tc>
                  <a:txBody>
                    <a:bodyPr/>
                    <a:lstStyle/>
                    <a:p>
                      <a:pPr algn="ctr" fontAlgn="b"/>
                      <a:r>
                        <a:rPr lang="es-CO" sz="1200" u="none" strike="noStrike" dirty="0">
                          <a:effectLst/>
                        </a:rPr>
                        <a:t>- SEA NECESARIO U OBLIGATORIO DADA SU NATURALEZA</a:t>
                      </a:r>
                      <a:endParaRPr lang="es-CO"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121443300"/>
                  </a:ext>
                </a:extLst>
              </a:tr>
            </a:tbl>
          </a:graphicData>
        </a:graphic>
      </p:graphicFrame>
      <p:graphicFrame>
        <p:nvGraphicFramePr>
          <p:cNvPr id="5" name="Tabla 4">
            <a:extLst>
              <a:ext uri="{FF2B5EF4-FFF2-40B4-BE49-F238E27FC236}">
                <a16:creationId xmlns:a16="http://schemas.microsoft.com/office/drawing/2014/main" id="{814D1516-FB3C-4B0A-8D7D-6A935C9BC871}"/>
              </a:ext>
            </a:extLst>
          </p:cNvPr>
          <p:cNvGraphicFramePr>
            <a:graphicFrameLocks noGrp="1"/>
          </p:cNvGraphicFramePr>
          <p:nvPr>
            <p:extLst/>
          </p:nvPr>
        </p:nvGraphicFramePr>
        <p:xfrm>
          <a:off x="2340604" y="2076732"/>
          <a:ext cx="1528855" cy="3163426"/>
        </p:xfrm>
        <a:graphic>
          <a:graphicData uri="http://schemas.openxmlformats.org/drawingml/2006/table">
            <a:tbl>
              <a:tblPr firstRow="1">
                <a:tableStyleId>{21E4AEA4-8DFA-4A89-87EB-49C32662AFE0}</a:tableStyleId>
              </a:tblPr>
              <a:tblGrid>
                <a:gridCol w="1528855">
                  <a:extLst>
                    <a:ext uri="{9D8B030D-6E8A-4147-A177-3AD203B41FA5}">
                      <a16:colId xmlns:a16="http://schemas.microsoft.com/office/drawing/2014/main" val="1864515197"/>
                    </a:ext>
                  </a:extLst>
                </a:gridCol>
              </a:tblGrid>
              <a:tr h="1080554">
                <a:tc>
                  <a:txBody>
                    <a:bodyPr/>
                    <a:lstStyle/>
                    <a:p>
                      <a:pPr algn="ctr" fontAlgn="b"/>
                      <a:r>
                        <a:rPr lang="es-CO" sz="1200" u="none" strike="noStrike" dirty="0">
                          <a:effectLst/>
                        </a:rPr>
                        <a:t>CAUSAL No. 3</a:t>
                      </a:r>
                      <a:endParaRPr lang="es-CO" sz="1200" b="1" i="0" u="none" strike="noStrike" dirty="0">
                        <a:solidFill>
                          <a:srgbClr val="000000"/>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3690961832"/>
                  </a:ext>
                </a:extLst>
              </a:tr>
              <a:tr h="2082872">
                <a:tc>
                  <a:txBody>
                    <a:bodyPr/>
                    <a:lstStyle/>
                    <a:p>
                      <a:pPr algn="ctr" fontAlgn="b"/>
                      <a:r>
                        <a:rPr lang="es-CO" sz="1200" u="none" strike="noStrike" dirty="0">
                          <a:effectLst/>
                        </a:rPr>
                        <a:t>- AMENACEN RUINA, PERDIDA O DETERIORO</a:t>
                      </a:r>
                      <a:endParaRPr lang="es-CO"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077612837"/>
                  </a:ext>
                </a:extLst>
              </a:tr>
            </a:tbl>
          </a:graphicData>
        </a:graphic>
      </p:graphicFrame>
      <p:graphicFrame>
        <p:nvGraphicFramePr>
          <p:cNvPr id="11" name="Tabla 10">
            <a:extLst>
              <a:ext uri="{FF2B5EF4-FFF2-40B4-BE49-F238E27FC236}">
                <a16:creationId xmlns:a16="http://schemas.microsoft.com/office/drawing/2014/main" id="{2B4312B6-3100-46C4-9DCF-DD7CBFDB7600}"/>
              </a:ext>
            </a:extLst>
          </p:cNvPr>
          <p:cNvGraphicFramePr>
            <a:graphicFrameLocks noGrp="1"/>
          </p:cNvGraphicFramePr>
          <p:nvPr>
            <p:extLst/>
          </p:nvPr>
        </p:nvGraphicFramePr>
        <p:xfrm>
          <a:off x="4166853" y="2067548"/>
          <a:ext cx="1985851" cy="3163426"/>
        </p:xfrm>
        <a:graphic>
          <a:graphicData uri="http://schemas.openxmlformats.org/drawingml/2006/table">
            <a:tbl>
              <a:tblPr firstRow="1">
                <a:tableStyleId>{F5AB1C69-6EDB-4FF4-983F-18BD219EF322}</a:tableStyleId>
              </a:tblPr>
              <a:tblGrid>
                <a:gridCol w="1985851">
                  <a:extLst>
                    <a:ext uri="{9D8B030D-6E8A-4147-A177-3AD203B41FA5}">
                      <a16:colId xmlns:a16="http://schemas.microsoft.com/office/drawing/2014/main" val="2063205079"/>
                    </a:ext>
                  </a:extLst>
                </a:gridCol>
              </a:tblGrid>
              <a:tr h="1080554">
                <a:tc>
                  <a:txBody>
                    <a:bodyPr/>
                    <a:lstStyle/>
                    <a:p>
                      <a:pPr algn="ctr" fontAlgn="b"/>
                      <a:r>
                        <a:rPr lang="es-CO" sz="1200" u="none" strike="noStrike" dirty="0">
                          <a:effectLst/>
                        </a:rPr>
                        <a:t>CAUSAL No. 4 </a:t>
                      </a:r>
                      <a:endParaRPr lang="es-CO" sz="1200" b="1" i="0" u="none" strike="noStrike" dirty="0">
                        <a:solidFill>
                          <a:srgbClr val="000000"/>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2712833645"/>
                  </a:ext>
                </a:extLst>
              </a:tr>
              <a:tr h="2082872">
                <a:tc>
                  <a:txBody>
                    <a:bodyPr/>
                    <a:lstStyle/>
                    <a:p>
                      <a:pPr algn="ctr" fontAlgn="b"/>
                      <a:r>
                        <a:rPr lang="es-CO" sz="1200" u="none" strike="noStrike" dirty="0">
                          <a:effectLst/>
                        </a:rPr>
                        <a:t>ADMINISTRACIÓN O CUSTODIA OCASIONEN, DE ACUERDO CON UN ANALISIS COSTO-BENEFICIO, PERJUICIOS O GASTOS DESPROPORCIONADOS A SU VALOR O ADMINISTRACIÓN.</a:t>
                      </a:r>
                      <a:endParaRPr lang="es-CO"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952318895"/>
                  </a:ext>
                </a:extLst>
              </a:tr>
            </a:tbl>
          </a:graphicData>
        </a:graphic>
      </p:graphicFrame>
      <p:graphicFrame>
        <p:nvGraphicFramePr>
          <p:cNvPr id="12" name="Tabla 11">
            <a:extLst>
              <a:ext uri="{FF2B5EF4-FFF2-40B4-BE49-F238E27FC236}">
                <a16:creationId xmlns:a16="http://schemas.microsoft.com/office/drawing/2014/main" id="{162B5027-6E88-4590-8073-EEA159A17FA0}"/>
              </a:ext>
            </a:extLst>
          </p:cNvPr>
          <p:cNvGraphicFramePr>
            <a:graphicFrameLocks noGrp="1"/>
          </p:cNvGraphicFramePr>
          <p:nvPr>
            <p:extLst/>
          </p:nvPr>
        </p:nvGraphicFramePr>
        <p:xfrm>
          <a:off x="6663489" y="2044363"/>
          <a:ext cx="1819670" cy="3163426"/>
        </p:xfrm>
        <a:graphic>
          <a:graphicData uri="http://schemas.openxmlformats.org/drawingml/2006/table">
            <a:tbl>
              <a:tblPr firstRow="1">
                <a:tableStyleId>{00A15C55-8517-42AA-B614-E9B94910E393}</a:tableStyleId>
              </a:tblPr>
              <a:tblGrid>
                <a:gridCol w="1819670">
                  <a:extLst>
                    <a:ext uri="{9D8B030D-6E8A-4147-A177-3AD203B41FA5}">
                      <a16:colId xmlns:a16="http://schemas.microsoft.com/office/drawing/2014/main" val="2242499479"/>
                    </a:ext>
                  </a:extLst>
                </a:gridCol>
              </a:tblGrid>
              <a:tr h="1080554">
                <a:tc>
                  <a:txBody>
                    <a:bodyPr/>
                    <a:lstStyle/>
                    <a:p>
                      <a:pPr algn="ctr" fontAlgn="b"/>
                      <a:r>
                        <a:rPr lang="es-CO" sz="1200" u="none" strike="noStrike" dirty="0">
                          <a:effectLst/>
                        </a:rPr>
                        <a:t>CAUSAL No. 7</a:t>
                      </a:r>
                      <a:endParaRPr lang="es-CO" sz="1200" b="1" i="0" u="none" strike="noStrike" dirty="0">
                        <a:solidFill>
                          <a:srgbClr val="000000"/>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3533205428"/>
                  </a:ext>
                </a:extLst>
              </a:tr>
              <a:tr h="2082872">
                <a:tc>
                  <a:txBody>
                    <a:bodyPr/>
                    <a:lstStyle/>
                    <a:p>
                      <a:pPr algn="ctr" fontAlgn="b"/>
                      <a:r>
                        <a:rPr lang="es-CO" sz="1200" u="none" strike="noStrike" dirty="0">
                          <a:effectLst/>
                        </a:rPr>
                        <a:t>- BIENES CUYA UBICACIÓN GEOGRAFICA O CONDICIONES DE SEGURIDAD IMPLIQUE LA IMPOSIBILIDAD DE SU ADMINISTRACION</a:t>
                      </a:r>
                      <a:endParaRPr lang="es-CO"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67694171"/>
                  </a:ext>
                </a:extLst>
              </a:tr>
            </a:tbl>
          </a:graphicData>
        </a:graphic>
      </p:graphicFrame>
      <p:sp>
        <p:nvSpPr>
          <p:cNvPr id="13" name="Flecha: a la derecha 12">
            <a:hlinkClick r:id="rId4" action="ppaction://hlinksldjump"/>
            <a:extLst>
              <a:ext uri="{FF2B5EF4-FFF2-40B4-BE49-F238E27FC236}">
                <a16:creationId xmlns:a16="http://schemas.microsoft.com/office/drawing/2014/main" id="{B834B798-76CF-44D0-86A8-AFC73919013D}"/>
              </a:ext>
            </a:extLst>
          </p:cNvPr>
          <p:cNvSpPr/>
          <p:nvPr/>
        </p:nvSpPr>
        <p:spPr>
          <a:xfrm>
            <a:off x="899204" y="1752600"/>
            <a:ext cx="806467" cy="175260"/>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s-CO"/>
          </a:p>
        </p:txBody>
      </p:sp>
      <p:sp>
        <p:nvSpPr>
          <p:cNvPr id="14" name="Flecha: a la derecha 13">
            <a:hlinkClick r:id="rId5" action="ppaction://hlinksldjump"/>
            <a:extLst>
              <a:ext uri="{FF2B5EF4-FFF2-40B4-BE49-F238E27FC236}">
                <a16:creationId xmlns:a16="http://schemas.microsoft.com/office/drawing/2014/main" id="{F6F9D2AB-66C9-4A93-837B-78B5BAB2B56A}"/>
              </a:ext>
            </a:extLst>
          </p:cNvPr>
          <p:cNvSpPr/>
          <p:nvPr/>
        </p:nvSpPr>
        <p:spPr>
          <a:xfrm>
            <a:off x="2753056" y="1780178"/>
            <a:ext cx="806467" cy="175260"/>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s-CO"/>
          </a:p>
        </p:txBody>
      </p:sp>
      <p:sp>
        <p:nvSpPr>
          <p:cNvPr id="15" name="Flecha: a la derecha 14">
            <a:hlinkClick r:id="rId6" action="ppaction://hlinksldjump"/>
            <a:extLst>
              <a:ext uri="{FF2B5EF4-FFF2-40B4-BE49-F238E27FC236}">
                <a16:creationId xmlns:a16="http://schemas.microsoft.com/office/drawing/2014/main" id="{FC90C1B7-82E8-4532-AF7D-AB480BFB4680}"/>
              </a:ext>
            </a:extLst>
          </p:cNvPr>
          <p:cNvSpPr/>
          <p:nvPr/>
        </p:nvSpPr>
        <p:spPr>
          <a:xfrm>
            <a:off x="4606908" y="1752600"/>
            <a:ext cx="806467" cy="175260"/>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s-CO"/>
          </a:p>
        </p:txBody>
      </p:sp>
      <p:sp>
        <p:nvSpPr>
          <p:cNvPr id="16" name="Flecha: a la derecha 15">
            <a:hlinkClick r:id="rId7" action="ppaction://hlinksldjump"/>
            <a:extLst>
              <a:ext uri="{FF2B5EF4-FFF2-40B4-BE49-F238E27FC236}">
                <a16:creationId xmlns:a16="http://schemas.microsoft.com/office/drawing/2014/main" id="{A0690965-D139-4E4D-B92D-033515C27C98}"/>
              </a:ext>
            </a:extLst>
          </p:cNvPr>
          <p:cNvSpPr/>
          <p:nvPr/>
        </p:nvSpPr>
        <p:spPr>
          <a:xfrm>
            <a:off x="6863993" y="1752600"/>
            <a:ext cx="806467" cy="175260"/>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s-CO"/>
          </a:p>
        </p:txBody>
      </p:sp>
      <p:sp>
        <p:nvSpPr>
          <p:cNvPr id="17" name="CuadroTexto 16">
            <a:extLst>
              <a:ext uri="{FF2B5EF4-FFF2-40B4-BE49-F238E27FC236}">
                <a16:creationId xmlns:a16="http://schemas.microsoft.com/office/drawing/2014/main" id="{14013CB3-9A1B-4131-897F-0B95F73C2D4B}"/>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0294644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CCF2A56B-C17A-4302-B000-2D4CA1C95EC6}"/>
              </a:ext>
            </a:extLst>
          </p:cNvPr>
          <p:cNvSpPr txBox="1"/>
          <p:nvPr/>
        </p:nvSpPr>
        <p:spPr>
          <a:xfrm>
            <a:off x="365125" y="1233133"/>
            <a:ext cx="3365500" cy="477054"/>
          </a:xfrm>
          <a:prstGeom prst="rect">
            <a:avLst/>
          </a:prstGeom>
          <a:noFill/>
        </p:spPr>
        <p:txBody>
          <a:bodyPr wrap="square" rtlCol="0">
            <a:spAutoFit/>
          </a:bodyPr>
          <a:lstStyle/>
          <a:p>
            <a:r>
              <a:rPr lang="es-ES" sz="2500" dirty="0">
                <a:solidFill>
                  <a:srgbClr val="A9A8A9"/>
                </a:solidFill>
                <a:latin typeface="Lato Bold"/>
                <a:cs typeface="Lato Bold"/>
              </a:rPr>
              <a:t>Por Causal</a:t>
            </a:r>
          </a:p>
        </p:txBody>
      </p:sp>
      <p:graphicFrame>
        <p:nvGraphicFramePr>
          <p:cNvPr id="5" name="Tabla 4">
            <a:extLst>
              <a:ext uri="{FF2B5EF4-FFF2-40B4-BE49-F238E27FC236}">
                <a16:creationId xmlns:a16="http://schemas.microsoft.com/office/drawing/2014/main" id="{01B9BA58-53C0-4A3A-AEB5-7EB615E7F0B9}"/>
              </a:ext>
            </a:extLst>
          </p:cNvPr>
          <p:cNvGraphicFramePr>
            <a:graphicFrameLocks noGrp="1"/>
          </p:cNvGraphicFramePr>
          <p:nvPr>
            <p:extLst/>
          </p:nvPr>
        </p:nvGraphicFramePr>
        <p:xfrm>
          <a:off x="2857510" y="2704518"/>
          <a:ext cx="5294610" cy="1773555"/>
        </p:xfrm>
        <a:graphic>
          <a:graphicData uri="http://schemas.openxmlformats.org/drawingml/2006/table">
            <a:tbl>
              <a:tblPr firstRow="1" lastRow="1" bandRow="1">
                <a:tableStyleId>{5C22544A-7EE6-4342-B048-85BDC9FD1C3A}</a:tableStyleId>
              </a:tblPr>
              <a:tblGrid>
                <a:gridCol w="3090458">
                  <a:extLst>
                    <a:ext uri="{9D8B030D-6E8A-4147-A177-3AD203B41FA5}">
                      <a16:colId xmlns:a16="http://schemas.microsoft.com/office/drawing/2014/main" val="3163418225"/>
                    </a:ext>
                  </a:extLst>
                </a:gridCol>
                <a:gridCol w="2204152">
                  <a:extLst>
                    <a:ext uri="{9D8B030D-6E8A-4147-A177-3AD203B41FA5}">
                      <a16:colId xmlns:a16="http://schemas.microsoft.com/office/drawing/2014/main" val="3489432336"/>
                    </a:ext>
                  </a:extLst>
                </a:gridCol>
              </a:tblGrid>
              <a:tr h="227611">
                <a:tc>
                  <a:txBody>
                    <a:bodyPr/>
                    <a:lstStyle/>
                    <a:p>
                      <a:pPr algn="l" fontAlgn="b"/>
                      <a:r>
                        <a:rPr lang="es-CO" sz="1600" u="none" strike="noStrike" dirty="0">
                          <a:effectLst/>
                        </a:rPr>
                        <a:t>CENTRO ORIENTE</a:t>
                      </a:r>
                      <a:endParaRPr lang="es-CO" sz="1600" b="1" i="0" u="none" strike="noStrike"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fontAlgn="b"/>
                      <a:endParaRPr lang="es-CO" sz="1600" b="1" i="0" u="none" strike="noStrike"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extLst>
                  <a:ext uri="{0D108BD9-81ED-4DB2-BD59-A6C34878D82A}">
                    <a16:rowId xmlns:a16="http://schemas.microsoft.com/office/drawing/2014/main" val="680156018"/>
                  </a:ext>
                </a:extLst>
              </a:tr>
              <a:tr h="227611">
                <a:tc>
                  <a:txBody>
                    <a:bodyPr/>
                    <a:lstStyle/>
                    <a:p>
                      <a:pPr algn="ctr" fontAlgn="b"/>
                      <a:r>
                        <a:rPr lang="es-CO" sz="1600" u="none" strike="noStrike" dirty="0">
                          <a:effectLst/>
                        </a:rPr>
                        <a:t>BOGOTÁ</a:t>
                      </a:r>
                      <a:endParaRPr lang="es-CO" sz="1600" b="0" i="0" u="none" strike="noStrike" dirty="0">
                        <a:solidFill>
                          <a:srgbClr val="000000"/>
                        </a:solidFill>
                        <a:effectLst/>
                        <a:latin typeface="Calibri" panose="020F0502020204030204" pitchFamily="34" charset="0"/>
                      </a:endParaRPr>
                    </a:p>
                  </a:txBody>
                  <a:tcPr marL="85725" marR="9525" marT="9525" marB="0" anchor="ctr">
                    <a:solidFill>
                      <a:schemeClr val="accent3">
                        <a:lumMod val="40000"/>
                        <a:lumOff val="60000"/>
                      </a:schemeClr>
                    </a:solidFill>
                  </a:tcPr>
                </a:tc>
                <a:tc>
                  <a:txBody>
                    <a:bodyPr/>
                    <a:lstStyle/>
                    <a:p>
                      <a:pPr algn="ctr" fontAlgn="b"/>
                      <a:r>
                        <a:rPr lang="es-CO" sz="1600" u="none" strike="noStrike" dirty="0">
                          <a:effectLst/>
                        </a:rPr>
                        <a:t>3</a:t>
                      </a:r>
                      <a:endParaRPr lang="es-CO" sz="1600" b="0" i="0" u="none" strike="noStrike" dirty="0">
                        <a:solidFill>
                          <a:srgbClr val="000000"/>
                        </a:solidFill>
                        <a:effectLst/>
                        <a:latin typeface="Calibri" panose="020F0502020204030204" pitchFamily="34" charset="0"/>
                      </a:endParaRPr>
                    </a:p>
                  </a:txBody>
                  <a:tcPr marL="9525" marR="9525" marT="9525" marB="0" anchor="ctr">
                    <a:solidFill>
                      <a:schemeClr val="accent3">
                        <a:lumMod val="40000"/>
                        <a:lumOff val="60000"/>
                      </a:schemeClr>
                    </a:solidFill>
                  </a:tcPr>
                </a:tc>
                <a:extLst>
                  <a:ext uri="{0D108BD9-81ED-4DB2-BD59-A6C34878D82A}">
                    <a16:rowId xmlns:a16="http://schemas.microsoft.com/office/drawing/2014/main" val="541321597"/>
                  </a:ext>
                </a:extLst>
              </a:tr>
              <a:tr h="227611">
                <a:tc>
                  <a:txBody>
                    <a:bodyPr/>
                    <a:lstStyle/>
                    <a:p>
                      <a:pPr algn="ctr" fontAlgn="b"/>
                      <a:r>
                        <a:rPr lang="es-CO" sz="1600" u="none" strike="noStrike">
                          <a:effectLst/>
                        </a:rPr>
                        <a:t>Total CENTRO ORIENTE</a:t>
                      </a:r>
                      <a:endParaRPr lang="es-CO" sz="1600" b="1" i="0" u="none" strike="noStrike">
                        <a:solidFill>
                          <a:srgbClr val="000000"/>
                        </a:solidFill>
                        <a:effectLst/>
                        <a:latin typeface="Calibri" panose="020F0502020204030204" pitchFamily="34" charset="0"/>
                      </a:endParaRPr>
                    </a:p>
                  </a:txBody>
                  <a:tcPr marL="9525" marR="9525" marT="9525" marB="0" anchor="ctr">
                    <a:solidFill>
                      <a:schemeClr val="accent3">
                        <a:lumMod val="40000"/>
                        <a:lumOff val="60000"/>
                      </a:schemeClr>
                    </a:solidFill>
                  </a:tcPr>
                </a:tc>
                <a:tc>
                  <a:txBody>
                    <a:bodyPr/>
                    <a:lstStyle/>
                    <a:p>
                      <a:pPr algn="ctr" fontAlgn="b"/>
                      <a:r>
                        <a:rPr lang="es-CO" sz="1600" u="none" strike="noStrike" dirty="0">
                          <a:effectLst/>
                        </a:rPr>
                        <a:t>3</a:t>
                      </a:r>
                      <a:endParaRPr lang="es-CO" sz="1600" b="1" i="0" u="none" strike="noStrike" dirty="0">
                        <a:solidFill>
                          <a:srgbClr val="000000"/>
                        </a:solidFill>
                        <a:effectLst/>
                        <a:latin typeface="Calibri" panose="020F0502020204030204" pitchFamily="34" charset="0"/>
                      </a:endParaRPr>
                    </a:p>
                  </a:txBody>
                  <a:tcPr marL="9525" marR="9525" marT="9525" marB="0" anchor="ctr">
                    <a:solidFill>
                      <a:schemeClr val="accent3">
                        <a:lumMod val="40000"/>
                        <a:lumOff val="60000"/>
                      </a:schemeClr>
                    </a:solidFill>
                  </a:tcPr>
                </a:tc>
                <a:extLst>
                  <a:ext uri="{0D108BD9-81ED-4DB2-BD59-A6C34878D82A}">
                    <a16:rowId xmlns:a16="http://schemas.microsoft.com/office/drawing/2014/main" val="2494526606"/>
                  </a:ext>
                </a:extLst>
              </a:tr>
              <a:tr h="227611">
                <a:tc>
                  <a:txBody>
                    <a:bodyPr/>
                    <a:lstStyle/>
                    <a:p>
                      <a:pPr algn="l" fontAlgn="b"/>
                      <a:r>
                        <a:rPr lang="es-CO" sz="1600" u="none" strike="noStrike" dirty="0">
                          <a:effectLst/>
                        </a:rPr>
                        <a:t>SUROCCIDENTE</a:t>
                      </a:r>
                      <a:endParaRPr lang="es-CO" sz="1600" b="1" i="0" u="none" strike="noStrike" dirty="0">
                        <a:solidFill>
                          <a:srgbClr val="000000"/>
                        </a:solidFill>
                        <a:effectLst/>
                        <a:latin typeface="Calibri" panose="020F0502020204030204" pitchFamily="34" charset="0"/>
                      </a:endParaRPr>
                    </a:p>
                  </a:txBody>
                  <a:tcPr marL="9525" marR="9525" marT="9525" marB="0" anchor="ctr">
                    <a:solidFill>
                      <a:schemeClr val="accent5">
                        <a:lumMod val="60000"/>
                        <a:lumOff val="40000"/>
                      </a:schemeClr>
                    </a:solidFill>
                  </a:tcPr>
                </a:tc>
                <a:tc>
                  <a:txBody>
                    <a:bodyPr/>
                    <a:lstStyle/>
                    <a:p>
                      <a:pPr algn="ctr" fontAlgn="b"/>
                      <a:endParaRPr lang="es-CO" sz="1600" b="1" i="0" u="none" strike="noStrike">
                        <a:solidFill>
                          <a:srgbClr val="000000"/>
                        </a:solidFill>
                        <a:effectLst/>
                        <a:latin typeface="Calibri" panose="020F0502020204030204" pitchFamily="34" charset="0"/>
                      </a:endParaRPr>
                    </a:p>
                  </a:txBody>
                  <a:tcPr marL="9525" marR="9525" marT="9525" marB="0" anchor="ctr">
                    <a:solidFill>
                      <a:schemeClr val="accent5">
                        <a:lumMod val="60000"/>
                        <a:lumOff val="40000"/>
                      </a:schemeClr>
                    </a:solidFill>
                  </a:tcPr>
                </a:tc>
                <a:extLst>
                  <a:ext uri="{0D108BD9-81ED-4DB2-BD59-A6C34878D82A}">
                    <a16:rowId xmlns:a16="http://schemas.microsoft.com/office/drawing/2014/main" val="336432860"/>
                  </a:ext>
                </a:extLst>
              </a:tr>
              <a:tr h="227611">
                <a:tc>
                  <a:txBody>
                    <a:bodyPr/>
                    <a:lstStyle/>
                    <a:p>
                      <a:pPr algn="ctr" fontAlgn="b"/>
                      <a:r>
                        <a:rPr lang="es-CO" sz="1600" u="none" strike="noStrike" dirty="0">
                          <a:effectLst/>
                        </a:rPr>
                        <a:t>CALI</a:t>
                      </a:r>
                      <a:endParaRPr lang="es-CO" sz="1600" b="0" i="0" u="none" strike="noStrike" dirty="0">
                        <a:solidFill>
                          <a:srgbClr val="000000"/>
                        </a:solidFill>
                        <a:effectLst/>
                        <a:latin typeface="Calibri" panose="020F0502020204030204" pitchFamily="34" charset="0"/>
                      </a:endParaRPr>
                    </a:p>
                  </a:txBody>
                  <a:tcPr marL="85725" marR="9525" marT="9525" marB="0" anchor="ctr">
                    <a:solidFill>
                      <a:schemeClr val="accent5">
                        <a:lumMod val="20000"/>
                        <a:lumOff val="80000"/>
                      </a:schemeClr>
                    </a:solidFill>
                  </a:tcPr>
                </a:tc>
                <a:tc>
                  <a:txBody>
                    <a:bodyPr/>
                    <a:lstStyle/>
                    <a:p>
                      <a:pPr algn="ctr" fontAlgn="b"/>
                      <a:r>
                        <a:rPr lang="es-CO" sz="1600" u="none" strike="noStrike">
                          <a:effectLst/>
                        </a:rPr>
                        <a:t>3</a:t>
                      </a:r>
                      <a:endParaRPr lang="es-CO" sz="1600" b="0" i="0" u="none" strike="noStrike">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extLst>
                  <a:ext uri="{0D108BD9-81ED-4DB2-BD59-A6C34878D82A}">
                    <a16:rowId xmlns:a16="http://schemas.microsoft.com/office/drawing/2014/main" val="1303592248"/>
                  </a:ext>
                </a:extLst>
              </a:tr>
              <a:tr h="227611">
                <a:tc>
                  <a:txBody>
                    <a:bodyPr/>
                    <a:lstStyle/>
                    <a:p>
                      <a:pPr algn="ctr" fontAlgn="b"/>
                      <a:r>
                        <a:rPr lang="es-CO" sz="1600" u="none" strike="noStrike" dirty="0">
                          <a:effectLst/>
                        </a:rPr>
                        <a:t>Total SUROCCIDENTE</a:t>
                      </a:r>
                      <a:endParaRPr lang="es-CO" sz="1600" b="1"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b"/>
                      <a:r>
                        <a:rPr lang="es-CO" sz="1600" u="none" strike="noStrike" dirty="0">
                          <a:effectLst/>
                        </a:rPr>
                        <a:t>3</a:t>
                      </a:r>
                      <a:endParaRPr lang="es-CO" sz="1600" b="1"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extLst>
                  <a:ext uri="{0D108BD9-81ED-4DB2-BD59-A6C34878D82A}">
                    <a16:rowId xmlns:a16="http://schemas.microsoft.com/office/drawing/2014/main" val="2069329433"/>
                  </a:ext>
                </a:extLst>
              </a:tr>
              <a:tr h="227611">
                <a:tc>
                  <a:txBody>
                    <a:bodyPr/>
                    <a:lstStyle/>
                    <a:p>
                      <a:pPr algn="ctr" fontAlgn="b"/>
                      <a:r>
                        <a:rPr lang="es-CO" sz="1600" u="none" strike="noStrike" dirty="0">
                          <a:effectLst/>
                        </a:rPr>
                        <a:t>Total general</a:t>
                      </a:r>
                      <a:endParaRPr lang="es-CO" sz="1600" b="1" i="0" u="none" strike="noStrike" dirty="0">
                        <a:solidFill>
                          <a:srgbClr val="000000"/>
                        </a:solidFill>
                        <a:effectLst/>
                        <a:latin typeface="Calibri" panose="020F0502020204030204" pitchFamily="34" charset="0"/>
                      </a:endParaRPr>
                    </a:p>
                  </a:txBody>
                  <a:tcPr marL="9525" marR="9525" marT="9525" marB="0" anchor="ctr">
                    <a:solidFill>
                      <a:srgbClr val="000A8B"/>
                    </a:solidFill>
                  </a:tcPr>
                </a:tc>
                <a:tc>
                  <a:txBody>
                    <a:bodyPr/>
                    <a:lstStyle/>
                    <a:p>
                      <a:pPr algn="ctr" fontAlgn="b"/>
                      <a:r>
                        <a:rPr lang="es-CO" sz="1600" u="none" strike="noStrike" dirty="0">
                          <a:effectLst/>
                        </a:rPr>
                        <a:t>6</a:t>
                      </a:r>
                      <a:endParaRPr lang="es-CO" sz="1600" b="1" i="0" u="none" strike="noStrike" dirty="0">
                        <a:solidFill>
                          <a:srgbClr val="000000"/>
                        </a:solidFill>
                        <a:effectLst/>
                        <a:latin typeface="Calibri" panose="020F0502020204030204" pitchFamily="34" charset="0"/>
                      </a:endParaRPr>
                    </a:p>
                  </a:txBody>
                  <a:tcPr marL="9525" marR="9525" marT="9525" marB="0" anchor="ctr">
                    <a:solidFill>
                      <a:srgbClr val="000A8B"/>
                    </a:solidFill>
                  </a:tcPr>
                </a:tc>
                <a:extLst>
                  <a:ext uri="{0D108BD9-81ED-4DB2-BD59-A6C34878D82A}">
                    <a16:rowId xmlns:a16="http://schemas.microsoft.com/office/drawing/2014/main" val="606063100"/>
                  </a:ext>
                </a:extLst>
              </a:tr>
            </a:tbl>
          </a:graphicData>
        </a:graphic>
      </p:graphicFrame>
      <p:graphicFrame>
        <p:nvGraphicFramePr>
          <p:cNvPr id="13" name="Tabla 12">
            <a:extLst>
              <a:ext uri="{FF2B5EF4-FFF2-40B4-BE49-F238E27FC236}">
                <a16:creationId xmlns:a16="http://schemas.microsoft.com/office/drawing/2014/main" id="{5FBF1F7C-D8A4-4D8E-8877-184437F04501}"/>
              </a:ext>
            </a:extLst>
          </p:cNvPr>
          <p:cNvGraphicFramePr>
            <a:graphicFrameLocks noGrp="1"/>
          </p:cNvGraphicFramePr>
          <p:nvPr>
            <p:extLst/>
          </p:nvPr>
        </p:nvGraphicFramePr>
        <p:xfrm>
          <a:off x="897264" y="2362207"/>
          <a:ext cx="1419420" cy="2497455"/>
        </p:xfrm>
        <a:graphic>
          <a:graphicData uri="http://schemas.openxmlformats.org/drawingml/2006/table">
            <a:tbl>
              <a:tblPr firstRow="1">
                <a:tableStyleId>{7DF18680-E054-41AD-8BC1-D1AEF772440D}</a:tableStyleId>
              </a:tblPr>
              <a:tblGrid>
                <a:gridCol w="1419420">
                  <a:extLst>
                    <a:ext uri="{9D8B030D-6E8A-4147-A177-3AD203B41FA5}">
                      <a16:colId xmlns:a16="http://schemas.microsoft.com/office/drawing/2014/main" val="3628061780"/>
                    </a:ext>
                  </a:extLst>
                </a:gridCol>
              </a:tblGrid>
              <a:tr h="853073">
                <a:tc>
                  <a:txBody>
                    <a:bodyPr/>
                    <a:lstStyle/>
                    <a:p>
                      <a:pPr algn="ctr" fontAlgn="b"/>
                      <a:r>
                        <a:rPr lang="es-CO" sz="1200" u="none" strike="noStrike" dirty="0">
                          <a:effectLst/>
                        </a:rPr>
                        <a:t>No. 1</a:t>
                      </a:r>
                      <a:endParaRPr lang="es-CO" sz="1200" b="1" i="0" u="none" strike="noStrike" dirty="0">
                        <a:solidFill>
                          <a:srgbClr val="000000"/>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986237725"/>
                  </a:ext>
                </a:extLst>
              </a:tr>
              <a:tr h="1644382">
                <a:tc>
                  <a:txBody>
                    <a:bodyPr/>
                    <a:lstStyle/>
                    <a:p>
                      <a:pPr algn="ctr" fontAlgn="b"/>
                      <a:r>
                        <a:rPr lang="es-CO" sz="1200" u="none" strike="noStrike" dirty="0">
                          <a:effectLst/>
                        </a:rPr>
                        <a:t>- SEA NECESARIO U OBLIGATORIO DADA SU NATURALEZA</a:t>
                      </a:r>
                      <a:endParaRPr lang="es-CO"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121443300"/>
                  </a:ext>
                </a:extLst>
              </a:tr>
            </a:tbl>
          </a:graphicData>
        </a:graphic>
      </p:graphicFrame>
      <p:sp>
        <p:nvSpPr>
          <p:cNvPr id="14" name="CuadroTexto 13">
            <a:extLst>
              <a:ext uri="{FF2B5EF4-FFF2-40B4-BE49-F238E27FC236}">
                <a16:creationId xmlns:a16="http://schemas.microsoft.com/office/drawing/2014/main" id="{00E942EE-309A-40C8-BFF4-94331A908784}"/>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6678295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CCF2A56B-C17A-4302-B000-2D4CA1C95EC6}"/>
              </a:ext>
            </a:extLst>
          </p:cNvPr>
          <p:cNvSpPr txBox="1"/>
          <p:nvPr/>
        </p:nvSpPr>
        <p:spPr>
          <a:xfrm>
            <a:off x="365125" y="1233133"/>
            <a:ext cx="3365500" cy="477054"/>
          </a:xfrm>
          <a:prstGeom prst="rect">
            <a:avLst/>
          </a:prstGeom>
          <a:noFill/>
        </p:spPr>
        <p:txBody>
          <a:bodyPr wrap="square" rtlCol="0">
            <a:spAutoFit/>
          </a:bodyPr>
          <a:lstStyle/>
          <a:p>
            <a:r>
              <a:rPr lang="es-ES" sz="2500" dirty="0">
                <a:solidFill>
                  <a:srgbClr val="A9A8A9"/>
                </a:solidFill>
                <a:latin typeface="Lato Bold"/>
                <a:cs typeface="Lato Bold"/>
              </a:rPr>
              <a:t>Por Causal</a:t>
            </a:r>
          </a:p>
        </p:txBody>
      </p:sp>
      <p:graphicFrame>
        <p:nvGraphicFramePr>
          <p:cNvPr id="5" name="Tabla 4">
            <a:extLst>
              <a:ext uri="{FF2B5EF4-FFF2-40B4-BE49-F238E27FC236}">
                <a16:creationId xmlns:a16="http://schemas.microsoft.com/office/drawing/2014/main" id="{CFCA3D49-E50A-4F8B-9DF8-8D5423A9EF63}"/>
              </a:ext>
            </a:extLst>
          </p:cNvPr>
          <p:cNvGraphicFramePr>
            <a:graphicFrameLocks noGrp="1"/>
          </p:cNvGraphicFramePr>
          <p:nvPr>
            <p:extLst/>
          </p:nvPr>
        </p:nvGraphicFramePr>
        <p:xfrm>
          <a:off x="3093720" y="2882148"/>
          <a:ext cx="5090160" cy="1739269"/>
        </p:xfrm>
        <a:graphic>
          <a:graphicData uri="http://schemas.openxmlformats.org/drawingml/2006/table">
            <a:tbl>
              <a:tblPr firstRow="1" lastRow="1" bandRow="1">
                <a:tableStyleId>{5C22544A-7EE6-4342-B048-85BDC9FD1C3A}</a:tableStyleId>
              </a:tblPr>
              <a:tblGrid>
                <a:gridCol w="2535096">
                  <a:extLst>
                    <a:ext uri="{9D8B030D-6E8A-4147-A177-3AD203B41FA5}">
                      <a16:colId xmlns:a16="http://schemas.microsoft.com/office/drawing/2014/main" val="1642526707"/>
                    </a:ext>
                  </a:extLst>
                </a:gridCol>
                <a:gridCol w="2555064">
                  <a:extLst>
                    <a:ext uri="{9D8B030D-6E8A-4147-A177-3AD203B41FA5}">
                      <a16:colId xmlns:a16="http://schemas.microsoft.com/office/drawing/2014/main" val="1983523667"/>
                    </a:ext>
                  </a:extLst>
                </a:gridCol>
              </a:tblGrid>
              <a:tr h="248467">
                <a:tc>
                  <a:txBody>
                    <a:bodyPr/>
                    <a:lstStyle/>
                    <a:p>
                      <a:pPr algn="l" fontAlgn="b"/>
                      <a:r>
                        <a:rPr lang="es-CO" sz="1400" u="none" strike="noStrike" dirty="0">
                          <a:effectLst/>
                        </a:rPr>
                        <a:t>CENTRO ORIENTE</a:t>
                      </a:r>
                      <a:endParaRPr lang="es-CO" sz="1400" b="1" i="0" u="none" strike="noStrike"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fontAlgn="b"/>
                      <a:endParaRPr lang="es-CO" sz="1400" b="1" i="0" u="none" strike="noStrike"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extLst>
                  <a:ext uri="{0D108BD9-81ED-4DB2-BD59-A6C34878D82A}">
                    <a16:rowId xmlns:a16="http://schemas.microsoft.com/office/drawing/2014/main" val="3459980559"/>
                  </a:ext>
                </a:extLst>
              </a:tr>
              <a:tr h="248467">
                <a:tc>
                  <a:txBody>
                    <a:bodyPr/>
                    <a:lstStyle/>
                    <a:p>
                      <a:pPr algn="ctr" fontAlgn="b"/>
                      <a:r>
                        <a:rPr lang="es-CO" sz="1400" u="none" strike="noStrike" dirty="0">
                          <a:effectLst/>
                        </a:rPr>
                        <a:t>BOGOTÁ</a:t>
                      </a:r>
                      <a:endParaRPr lang="es-CO" sz="1400" b="0" i="0" u="none" strike="noStrike" dirty="0">
                        <a:solidFill>
                          <a:srgbClr val="000000"/>
                        </a:solidFill>
                        <a:effectLst/>
                        <a:latin typeface="Calibri" panose="020F0502020204030204" pitchFamily="34" charset="0"/>
                      </a:endParaRPr>
                    </a:p>
                  </a:txBody>
                  <a:tcPr marL="85725" marR="9525" marT="9525" marB="0" anchor="ctr">
                    <a:solidFill>
                      <a:schemeClr val="accent3">
                        <a:lumMod val="20000"/>
                        <a:lumOff val="80000"/>
                      </a:schemeClr>
                    </a:solidFill>
                  </a:tcPr>
                </a:tc>
                <a:tc>
                  <a:txBody>
                    <a:bodyPr/>
                    <a:lstStyle/>
                    <a:p>
                      <a:pPr algn="ctr" fontAlgn="b"/>
                      <a:r>
                        <a:rPr lang="es-CO" sz="1400" u="none" strike="noStrike" dirty="0">
                          <a:effectLst/>
                        </a:rPr>
                        <a:t>1</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accent3">
                        <a:lumMod val="20000"/>
                        <a:lumOff val="80000"/>
                      </a:schemeClr>
                    </a:solidFill>
                  </a:tcPr>
                </a:tc>
                <a:extLst>
                  <a:ext uri="{0D108BD9-81ED-4DB2-BD59-A6C34878D82A}">
                    <a16:rowId xmlns:a16="http://schemas.microsoft.com/office/drawing/2014/main" val="1818922039"/>
                  </a:ext>
                </a:extLst>
              </a:tr>
              <a:tr h="248467">
                <a:tc>
                  <a:txBody>
                    <a:bodyPr/>
                    <a:lstStyle/>
                    <a:p>
                      <a:pPr algn="l" fontAlgn="b"/>
                      <a:r>
                        <a:rPr lang="es-CO" sz="1400" u="none" strike="noStrike" dirty="0">
                          <a:effectLst/>
                        </a:rPr>
                        <a:t>Total CENTRO ORIENTE</a:t>
                      </a:r>
                      <a:endParaRPr lang="es-CO" sz="1400" b="1" i="0" u="none" strike="noStrike" dirty="0">
                        <a:solidFill>
                          <a:srgbClr val="000000"/>
                        </a:solidFill>
                        <a:effectLst/>
                        <a:latin typeface="Calibri" panose="020F0502020204030204" pitchFamily="34" charset="0"/>
                      </a:endParaRPr>
                    </a:p>
                  </a:txBody>
                  <a:tcPr marL="9525" marR="9525" marT="9525" marB="0" anchor="ctr">
                    <a:solidFill>
                      <a:schemeClr val="accent3">
                        <a:lumMod val="20000"/>
                        <a:lumOff val="80000"/>
                      </a:schemeClr>
                    </a:solidFill>
                  </a:tcPr>
                </a:tc>
                <a:tc>
                  <a:txBody>
                    <a:bodyPr/>
                    <a:lstStyle/>
                    <a:p>
                      <a:pPr algn="ctr" fontAlgn="b"/>
                      <a:r>
                        <a:rPr lang="es-CO" sz="1400" u="none" strike="noStrike" dirty="0">
                          <a:effectLst/>
                        </a:rPr>
                        <a:t>1</a:t>
                      </a:r>
                      <a:endParaRPr lang="es-CO" sz="1400" b="1" i="0" u="none" strike="noStrike" dirty="0">
                        <a:solidFill>
                          <a:srgbClr val="000000"/>
                        </a:solidFill>
                        <a:effectLst/>
                        <a:latin typeface="Calibri" panose="020F0502020204030204" pitchFamily="34" charset="0"/>
                      </a:endParaRPr>
                    </a:p>
                  </a:txBody>
                  <a:tcPr marL="9525" marR="9525" marT="9525" marB="0" anchor="ctr">
                    <a:solidFill>
                      <a:schemeClr val="accent3">
                        <a:lumMod val="20000"/>
                        <a:lumOff val="80000"/>
                      </a:schemeClr>
                    </a:solidFill>
                  </a:tcPr>
                </a:tc>
                <a:extLst>
                  <a:ext uri="{0D108BD9-81ED-4DB2-BD59-A6C34878D82A}">
                    <a16:rowId xmlns:a16="http://schemas.microsoft.com/office/drawing/2014/main" val="1101485803"/>
                  </a:ext>
                </a:extLst>
              </a:tr>
              <a:tr h="248467">
                <a:tc>
                  <a:txBody>
                    <a:bodyPr/>
                    <a:lstStyle/>
                    <a:p>
                      <a:pPr algn="l" fontAlgn="b"/>
                      <a:r>
                        <a:rPr lang="es-CO" sz="1400" u="none" strike="noStrike" dirty="0">
                          <a:effectLst/>
                        </a:rPr>
                        <a:t>SUROCCIDENTE</a:t>
                      </a:r>
                      <a:endParaRPr lang="es-CO" sz="1400" b="1" i="0" u="none" strike="noStrike" dirty="0">
                        <a:solidFill>
                          <a:srgbClr val="000000"/>
                        </a:solidFill>
                        <a:effectLst/>
                        <a:latin typeface="Calibri" panose="020F0502020204030204" pitchFamily="34" charset="0"/>
                      </a:endParaRPr>
                    </a:p>
                  </a:txBody>
                  <a:tcPr marL="9525" marR="9525" marT="9525" marB="0" anchor="ctr">
                    <a:solidFill>
                      <a:schemeClr val="accent5">
                        <a:lumMod val="60000"/>
                        <a:lumOff val="40000"/>
                      </a:schemeClr>
                    </a:solidFill>
                  </a:tcPr>
                </a:tc>
                <a:tc>
                  <a:txBody>
                    <a:bodyPr/>
                    <a:lstStyle/>
                    <a:p>
                      <a:pPr algn="ctr" fontAlgn="b"/>
                      <a:endParaRPr lang="es-CO" sz="1400" b="1" i="0" u="none" strike="noStrike">
                        <a:solidFill>
                          <a:srgbClr val="000000"/>
                        </a:solidFill>
                        <a:effectLst/>
                        <a:latin typeface="Calibri" panose="020F0502020204030204" pitchFamily="34" charset="0"/>
                      </a:endParaRPr>
                    </a:p>
                  </a:txBody>
                  <a:tcPr marL="9525" marR="9525" marT="9525" marB="0" anchor="ctr">
                    <a:solidFill>
                      <a:schemeClr val="accent5">
                        <a:lumMod val="60000"/>
                        <a:lumOff val="40000"/>
                      </a:schemeClr>
                    </a:solidFill>
                  </a:tcPr>
                </a:tc>
                <a:extLst>
                  <a:ext uri="{0D108BD9-81ED-4DB2-BD59-A6C34878D82A}">
                    <a16:rowId xmlns:a16="http://schemas.microsoft.com/office/drawing/2014/main" val="2747429942"/>
                  </a:ext>
                </a:extLst>
              </a:tr>
              <a:tr h="248467">
                <a:tc>
                  <a:txBody>
                    <a:bodyPr/>
                    <a:lstStyle/>
                    <a:p>
                      <a:pPr algn="ctr" fontAlgn="b"/>
                      <a:r>
                        <a:rPr lang="es-CO" sz="1400" u="none" strike="noStrike" dirty="0">
                          <a:effectLst/>
                        </a:rPr>
                        <a:t>CALI</a:t>
                      </a:r>
                      <a:endParaRPr lang="es-CO" sz="1400" b="0" i="0" u="none" strike="noStrike" dirty="0">
                        <a:solidFill>
                          <a:srgbClr val="000000"/>
                        </a:solidFill>
                        <a:effectLst/>
                        <a:latin typeface="Calibri" panose="020F0502020204030204" pitchFamily="34" charset="0"/>
                      </a:endParaRPr>
                    </a:p>
                  </a:txBody>
                  <a:tcPr marL="85725" marR="9525" marT="9525" marB="0" anchor="ctr">
                    <a:solidFill>
                      <a:schemeClr val="accent5">
                        <a:lumMod val="20000"/>
                        <a:lumOff val="80000"/>
                      </a:schemeClr>
                    </a:solidFill>
                  </a:tcPr>
                </a:tc>
                <a:tc>
                  <a:txBody>
                    <a:bodyPr/>
                    <a:lstStyle/>
                    <a:p>
                      <a:pPr algn="ctr" fontAlgn="b"/>
                      <a:r>
                        <a:rPr lang="es-CO" sz="1400" u="none" strike="noStrike" dirty="0">
                          <a:effectLst/>
                        </a:rPr>
                        <a:t>10</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extLst>
                  <a:ext uri="{0D108BD9-81ED-4DB2-BD59-A6C34878D82A}">
                    <a16:rowId xmlns:a16="http://schemas.microsoft.com/office/drawing/2014/main" val="3632211767"/>
                  </a:ext>
                </a:extLst>
              </a:tr>
              <a:tr h="248467">
                <a:tc>
                  <a:txBody>
                    <a:bodyPr/>
                    <a:lstStyle/>
                    <a:p>
                      <a:pPr algn="l" fontAlgn="b"/>
                      <a:r>
                        <a:rPr lang="es-CO" sz="1400" u="none" strike="noStrike" dirty="0">
                          <a:effectLst/>
                        </a:rPr>
                        <a:t>Total SUROCCIDENTE</a:t>
                      </a:r>
                      <a:endParaRPr lang="es-CO" sz="1400" b="1"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b"/>
                      <a:r>
                        <a:rPr lang="es-CO" sz="1400" u="none" strike="noStrike" dirty="0">
                          <a:effectLst/>
                        </a:rPr>
                        <a:t>10</a:t>
                      </a:r>
                      <a:endParaRPr lang="es-CO" sz="1400" b="1"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extLst>
                  <a:ext uri="{0D108BD9-81ED-4DB2-BD59-A6C34878D82A}">
                    <a16:rowId xmlns:a16="http://schemas.microsoft.com/office/drawing/2014/main" val="2950921709"/>
                  </a:ext>
                </a:extLst>
              </a:tr>
              <a:tr h="248467">
                <a:tc>
                  <a:txBody>
                    <a:bodyPr/>
                    <a:lstStyle/>
                    <a:p>
                      <a:pPr algn="ctr" fontAlgn="b"/>
                      <a:r>
                        <a:rPr lang="es-CO" sz="1400" u="none" strike="noStrike" dirty="0">
                          <a:effectLst/>
                        </a:rPr>
                        <a:t>Total general</a:t>
                      </a:r>
                      <a:endParaRPr lang="es-CO" sz="1400" b="1" i="0" u="none" strike="noStrike" dirty="0">
                        <a:solidFill>
                          <a:srgbClr val="000000"/>
                        </a:solidFill>
                        <a:effectLst/>
                        <a:latin typeface="Calibri" panose="020F0502020204030204" pitchFamily="34" charset="0"/>
                      </a:endParaRPr>
                    </a:p>
                  </a:txBody>
                  <a:tcPr marL="9525" marR="9525" marT="9525" marB="0" anchor="ctr">
                    <a:solidFill>
                      <a:srgbClr val="000A8B"/>
                    </a:solidFill>
                  </a:tcPr>
                </a:tc>
                <a:tc>
                  <a:txBody>
                    <a:bodyPr/>
                    <a:lstStyle/>
                    <a:p>
                      <a:pPr algn="ctr" fontAlgn="b"/>
                      <a:r>
                        <a:rPr lang="es-CO" sz="1400" u="none" strike="noStrike" dirty="0">
                          <a:effectLst/>
                        </a:rPr>
                        <a:t>11</a:t>
                      </a:r>
                      <a:endParaRPr lang="es-CO" sz="1400" b="1" i="0" u="none" strike="noStrike" dirty="0">
                        <a:solidFill>
                          <a:srgbClr val="000000"/>
                        </a:solidFill>
                        <a:effectLst/>
                        <a:latin typeface="Calibri" panose="020F0502020204030204" pitchFamily="34" charset="0"/>
                      </a:endParaRPr>
                    </a:p>
                  </a:txBody>
                  <a:tcPr marL="9525" marR="9525" marT="9525" marB="0" anchor="ctr">
                    <a:solidFill>
                      <a:srgbClr val="000A8B"/>
                    </a:solidFill>
                  </a:tcPr>
                </a:tc>
                <a:extLst>
                  <a:ext uri="{0D108BD9-81ED-4DB2-BD59-A6C34878D82A}">
                    <a16:rowId xmlns:a16="http://schemas.microsoft.com/office/drawing/2014/main" val="98219395"/>
                  </a:ext>
                </a:extLst>
              </a:tr>
            </a:tbl>
          </a:graphicData>
        </a:graphic>
      </p:graphicFrame>
      <p:graphicFrame>
        <p:nvGraphicFramePr>
          <p:cNvPr id="13" name="Tabla 12">
            <a:extLst>
              <a:ext uri="{FF2B5EF4-FFF2-40B4-BE49-F238E27FC236}">
                <a16:creationId xmlns:a16="http://schemas.microsoft.com/office/drawing/2014/main" id="{EF3F0600-4F82-42F2-AA26-E38EE1E82929}"/>
              </a:ext>
            </a:extLst>
          </p:cNvPr>
          <p:cNvGraphicFramePr>
            <a:graphicFrameLocks noGrp="1"/>
          </p:cNvGraphicFramePr>
          <p:nvPr>
            <p:extLst/>
          </p:nvPr>
        </p:nvGraphicFramePr>
        <p:xfrm>
          <a:off x="900020" y="2590005"/>
          <a:ext cx="1528855" cy="2323557"/>
        </p:xfrm>
        <a:graphic>
          <a:graphicData uri="http://schemas.openxmlformats.org/drawingml/2006/table">
            <a:tbl>
              <a:tblPr firstRow="1">
                <a:tableStyleId>{21E4AEA4-8DFA-4A89-87EB-49C32662AFE0}</a:tableStyleId>
              </a:tblPr>
              <a:tblGrid>
                <a:gridCol w="1528855">
                  <a:extLst>
                    <a:ext uri="{9D8B030D-6E8A-4147-A177-3AD203B41FA5}">
                      <a16:colId xmlns:a16="http://schemas.microsoft.com/office/drawing/2014/main" val="1864515197"/>
                    </a:ext>
                  </a:extLst>
                </a:gridCol>
              </a:tblGrid>
              <a:tr h="793675">
                <a:tc>
                  <a:txBody>
                    <a:bodyPr/>
                    <a:lstStyle/>
                    <a:p>
                      <a:pPr algn="ctr" fontAlgn="b"/>
                      <a:r>
                        <a:rPr lang="es-CO" sz="1200" u="none" strike="noStrike" dirty="0">
                          <a:effectLst/>
                        </a:rPr>
                        <a:t>CAUSAL No. 3</a:t>
                      </a:r>
                      <a:endParaRPr lang="es-CO" sz="1200" b="1" i="0" u="none" strike="noStrike" dirty="0">
                        <a:solidFill>
                          <a:srgbClr val="000000"/>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3690961832"/>
                  </a:ext>
                </a:extLst>
              </a:tr>
              <a:tr h="1529882">
                <a:tc>
                  <a:txBody>
                    <a:bodyPr/>
                    <a:lstStyle/>
                    <a:p>
                      <a:pPr algn="ctr" fontAlgn="b"/>
                      <a:r>
                        <a:rPr lang="es-CO" sz="1200" u="none" strike="noStrike" dirty="0">
                          <a:effectLst/>
                        </a:rPr>
                        <a:t>- AMENACEN RUINA, PERDIDA O DETERIORO</a:t>
                      </a:r>
                      <a:endParaRPr lang="es-CO"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077612837"/>
                  </a:ext>
                </a:extLst>
              </a:tr>
            </a:tbl>
          </a:graphicData>
        </a:graphic>
      </p:graphicFrame>
      <p:sp>
        <p:nvSpPr>
          <p:cNvPr id="14" name="CuadroTexto 13">
            <a:extLst>
              <a:ext uri="{FF2B5EF4-FFF2-40B4-BE49-F238E27FC236}">
                <a16:creationId xmlns:a16="http://schemas.microsoft.com/office/drawing/2014/main" id="{BBDA42AC-6D8E-4DB3-9AC1-89CE6785A15F}"/>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5786462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CCF2A56B-C17A-4302-B000-2D4CA1C95EC6}"/>
              </a:ext>
            </a:extLst>
          </p:cNvPr>
          <p:cNvSpPr txBox="1"/>
          <p:nvPr/>
        </p:nvSpPr>
        <p:spPr>
          <a:xfrm>
            <a:off x="365125" y="1233133"/>
            <a:ext cx="3365500" cy="477054"/>
          </a:xfrm>
          <a:prstGeom prst="rect">
            <a:avLst/>
          </a:prstGeom>
          <a:noFill/>
        </p:spPr>
        <p:txBody>
          <a:bodyPr wrap="square" rtlCol="0">
            <a:spAutoFit/>
          </a:bodyPr>
          <a:lstStyle/>
          <a:p>
            <a:r>
              <a:rPr lang="es-ES" sz="2500" dirty="0">
                <a:solidFill>
                  <a:srgbClr val="A9A8A9"/>
                </a:solidFill>
                <a:latin typeface="Lato Bold"/>
                <a:cs typeface="Lato Bold"/>
              </a:rPr>
              <a:t>Por Causal</a:t>
            </a:r>
          </a:p>
        </p:txBody>
      </p:sp>
      <p:graphicFrame>
        <p:nvGraphicFramePr>
          <p:cNvPr id="6" name="Tabla 5">
            <a:extLst>
              <a:ext uri="{FF2B5EF4-FFF2-40B4-BE49-F238E27FC236}">
                <a16:creationId xmlns:a16="http://schemas.microsoft.com/office/drawing/2014/main" id="{BA23E0B2-7A46-4D49-9151-42FE4FD087B5}"/>
              </a:ext>
            </a:extLst>
          </p:cNvPr>
          <p:cNvGraphicFramePr>
            <a:graphicFrameLocks noGrp="1"/>
          </p:cNvGraphicFramePr>
          <p:nvPr>
            <p:extLst/>
          </p:nvPr>
        </p:nvGraphicFramePr>
        <p:xfrm>
          <a:off x="5996940" y="1688934"/>
          <a:ext cx="2638715" cy="3432689"/>
        </p:xfrm>
        <a:graphic>
          <a:graphicData uri="http://schemas.openxmlformats.org/drawingml/2006/table">
            <a:tbl>
              <a:tblPr firstRow="1" lastRow="1" bandRow="1">
                <a:tableStyleId>{5C22544A-7EE6-4342-B048-85BDC9FD1C3A}</a:tableStyleId>
              </a:tblPr>
              <a:tblGrid>
                <a:gridCol w="1355762">
                  <a:extLst>
                    <a:ext uri="{9D8B030D-6E8A-4147-A177-3AD203B41FA5}">
                      <a16:colId xmlns:a16="http://schemas.microsoft.com/office/drawing/2014/main" val="4149684435"/>
                    </a:ext>
                  </a:extLst>
                </a:gridCol>
                <a:gridCol w="1282953">
                  <a:extLst>
                    <a:ext uri="{9D8B030D-6E8A-4147-A177-3AD203B41FA5}">
                      <a16:colId xmlns:a16="http://schemas.microsoft.com/office/drawing/2014/main" val="3191255973"/>
                    </a:ext>
                  </a:extLst>
                </a:gridCol>
              </a:tblGrid>
              <a:tr h="141736">
                <a:tc>
                  <a:txBody>
                    <a:bodyPr/>
                    <a:lstStyle/>
                    <a:p>
                      <a:pPr algn="l" fontAlgn="b"/>
                      <a:r>
                        <a:rPr lang="es-CO" sz="850" u="none" strike="noStrike" dirty="0">
                          <a:effectLst/>
                        </a:rPr>
                        <a:t>CENTRO ORIENTE</a:t>
                      </a:r>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3">
                        <a:lumMod val="60000"/>
                        <a:lumOff val="40000"/>
                      </a:schemeClr>
                    </a:solidFill>
                  </a:tcPr>
                </a:tc>
                <a:tc>
                  <a:txBody>
                    <a:bodyPr/>
                    <a:lstStyle/>
                    <a:p>
                      <a:pPr algn="ctr" fontAlgn="b"/>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3">
                        <a:lumMod val="60000"/>
                        <a:lumOff val="40000"/>
                      </a:schemeClr>
                    </a:solidFill>
                  </a:tcPr>
                </a:tc>
                <a:extLst>
                  <a:ext uri="{0D108BD9-81ED-4DB2-BD59-A6C34878D82A}">
                    <a16:rowId xmlns:a16="http://schemas.microsoft.com/office/drawing/2014/main" val="3024659731"/>
                  </a:ext>
                </a:extLst>
              </a:tr>
              <a:tr h="141736">
                <a:tc>
                  <a:txBody>
                    <a:bodyPr/>
                    <a:lstStyle/>
                    <a:p>
                      <a:pPr algn="ctr" fontAlgn="b"/>
                      <a:r>
                        <a:rPr lang="es-CO" sz="850" u="none" strike="noStrike" dirty="0">
                          <a:effectLst/>
                        </a:rPr>
                        <a:t>BOGOTÁ</a:t>
                      </a:r>
                      <a:endParaRPr lang="es-CO" sz="850" b="0" i="0" u="none" strike="noStrike" dirty="0">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a:effectLst/>
                        </a:rPr>
                        <a:t>178</a:t>
                      </a:r>
                      <a:endParaRPr lang="es-CO" sz="850" b="0" i="0" u="none" strike="noStrike">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1107894524"/>
                  </a:ext>
                </a:extLst>
              </a:tr>
              <a:tr h="141736">
                <a:tc>
                  <a:txBody>
                    <a:bodyPr/>
                    <a:lstStyle/>
                    <a:p>
                      <a:pPr algn="ctr" fontAlgn="b"/>
                      <a:r>
                        <a:rPr lang="es-CO" sz="850" u="none" strike="noStrike" dirty="0">
                          <a:effectLst/>
                        </a:rPr>
                        <a:t>CHÍA</a:t>
                      </a:r>
                      <a:endParaRPr lang="es-CO" sz="850" b="0" i="0" u="none" strike="noStrike" dirty="0">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a:effectLst/>
                        </a:rPr>
                        <a:t>1</a:t>
                      </a:r>
                      <a:endParaRPr lang="es-CO" sz="850" b="0" i="0" u="none" strike="noStrike">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882473866"/>
                  </a:ext>
                </a:extLst>
              </a:tr>
              <a:tr h="141736">
                <a:tc>
                  <a:txBody>
                    <a:bodyPr/>
                    <a:lstStyle/>
                    <a:p>
                      <a:pPr algn="ctr" fontAlgn="b"/>
                      <a:r>
                        <a:rPr lang="es-CO" sz="850" u="none" strike="noStrike" dirty="0">
                          <a:effectLst/>
                        </a:rPr>
                        <a:t>FUNZA</a:t>
                      </a:r>
                      <a:endParaRPr lang="es-CO" sz="850" b="0" i="0" u="none" strike="noStrike" dirty="0">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a:effectLst/>
                        </a:rPr>
                        <a:t>2</a:t>
                      </a:r>
                      <a:endParaRPr lang="es-CO" sz="850" b="0" i="0" u="none" strike="noStrike">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1478355423"/>
                  </a:ext>
                </a:extLst>
              </a:tr>
              <a:tr h="141736">
                <a:tc>
                  <a:txBody>
                    <a:bodyPr/>
                    <a:lstStyle/>
                    <a:p>
                      <a:pPr algn="ctr" fontAlgn="b"/>
                      <a:r>
                        <a:rPr lang="es-CO" sz="850" u="none" strike="noStrike">
                          <a:effectLst/>
                        </a:rPr>
                        <a:t>FUSAGASUGÁ</a:t>
                      </a:r>
                      <a:endParaRPr lang="es-CO" sz="850" b="0" i="0" u="none" strike="noStrike">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dirty="0">
                          <a:effectLst/>
                        </a:rPr>
                        <a:t>3</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1786276517"/>
                  </a:ext>
                </a:extLst>
              </a:tr>
              <a:tr h="141736">
                <a:tc>
                  <a:txBody>
                    <a:bodyPr/>
                    <a:lstStyle/>
                    <a:p>
                      <a:pPr algn="ctr" fontAlgn="b"/>
                      <a:r>
                        <a:rPr lang="es-CO" sz="850" u="none" strike="noStrike">
                          <a:effectLst/>
                        </a:rPr>
                        <a:t>GIRARDOT</a:t>
                      </a:r>
                      <a:endParaRPr lang="es-CO" sz="850" b="0" i="0" u="none" strike="noStrike">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dirty="0">
                          <a:effectLst/>
                        </a:rPr>
                        <a:t>9</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56841036"/>
                  </a:ext>
                </a:extLst>
              </a:tr>
              <a:tr h="141736">
                <a:tc>
                  <a:txBody>
                    <a:bodyPr/>
                    <a:lstStyle/>
                    <a:p>
                      <a:pPr algn="ctr" fontAlgn="b"/>
                      <a:r>
                        <a:rPr lang="es-CO" sz="850" u="none" strike="noStrike">
                          <a:effectLst/>
                        </a:rPr>
                        <a:t>LA MESA</a:t>
                      </a:r>
                      <a:endParaRPr lang="es-CO" sz="850" b="0" i="0" u="none" strike="noStrike">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dirty="0">
                          <a:effectLst/>
                        </a:rPr>
                        <a:t>3</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3642742637"/>
                  </a:ext>
                </a:extLst>
              </a:tr>
              <a:tr h="141736">
                <a:tc>
                  <a:txBody>
                    <a:bodyPr/>
                    <a:lstStyle/>
                    <a:p>
                      <a:pPr algn="ctr" fontAlgn="b"/>
                      <a:r>
                        <a:rPr lang="es-CO" sz="850" u="none" strike="noStrike">
                          <a:effectLst/>
                        </a:rPr>
                        <a:t>NEIVA</a:t>
                      </a:r>
                      <a:endParaRPr lang="es-CO" sz="850" b="0" i="0" u="none" strike="noStrike">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4062780197"/>
                  </a:ext>
                </a:extLst>
              </a:tr>
              <a:tr h="141736">
                <a:tc>
                  <a:txBody>
                    <a:bodyPr/>
                    <a:lstStyle/>
                    <a:p>
                      <a:pPr algn="ctr" fontAlgn="b"/>
                      <a:r>
                        <a:rPr lang="es-CO" sz="850" u="none" strike="noStrike">
                          <a:effectLst/>
                        </a:rPr>
                        <a:t>PACHO</a:t>
                      </a:r>
                      <a:endParaRPr lang="es-CO" sz="850" b="0" i="0" u="none" strike="noStrike">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dirty="0">
                          <a:effectLst/>
                        </a:rPr>
                        <a:t>4</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951339372"/>
                  </a:ext>
                </a:extLst>
              </a:tr>
              <a:tr h="141736">
                <a:tc>
                  <a:txBody>
                    <a:bodyPr/>
                    <a:lstStyle/>
                    <a:p>
                      <a:pPr algn="ctr" fontAlgn="b"/>
                      <a:r>
                        <a:rPr lang="es-CO" sz="850" u="none" strike="noStrike" dirty="0">
                          <a:effectLst/>
                        </a:rPr>
                        <a:t>PARATEBUENO</a:t>
                      </a:r>
                      <a:endParaRPr lang="es-CO" sz="850" b="0" i="0" u="none" strike="noStrike" dirty="0">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1141892724"/>
                  </a:ext>
                </a:extLst>
              </a:tr>
              <a:tr h="141736">
                <a:tc>
                  <a:txBody>
                    <a:bodyPr/>
                    <a:lstStyle/>
                    <a:p>
                      <a:pPr algn="ctr" fontAlgn="b"/>
                      <a:r>
                        <a:rPr lang="es-CO" sz="850" u="none" strike="noStrike">
                          <a:effectLst/>
                        </a:rPr>
                        <a:t>RICAURTE</a:t>
                      </a:r>
                      <a:endParaRPr lang="es-CO" sz="850" b="0" i="0" u="none" strike="noStrike">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497069342"/>
                  </a:ext>
                </a:extLst>
              </a:tr>
              <a:tr h="141736">
                <a:tc>
                  <a:txBody>
                    <a:bodyPr/>
                    <a:lstStyle/>
                    <a:p>
                      <a:pPr algn="ctr" fontAlgn="b"/>
                      <a:r>
                        <a:rPr lang="es-CO" sz="850" u="none" strike="noStrike">
                          <a:effectLst/>
                        </a:rPr>
                        <a:t>SOACHA</a:t>
                      </a:r>
                      <a:endParaRPr lang="es-CO" sz="850" b="0" i="0" u="none" strike="noStrike">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1016615742"/>
                  </a:ext>
                </a:extLst>
              </a:tr>
              <a:tr h="141736">
                <a:tc>
                  <a:txBody>
                    <a:bodyPr/>
                    <a:lstStyle/>
                    <a:p>
                      <a:pPr algn="ctr" fontAlgn="b"/>
                      <a:r>
                        <a:rPr lang="es-CO" sz="850" u="none" strike="noStrike">
                          <a:effectLst/>
                        </a:rPr>
                        <a:t>SUBACHOQUE</a:t>
                      </a:r>
                      <a:endParaRPr lang="es-CO" sz="850" b="0" i="0" u="none" strike="noStrike">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2479668243"/>
                  </a:ext>
                </a:extLst>
              </a:tr>
              <a:tr h="141736">
                <a:tc>
                  <a:txBody>
                    <a:bodyPr/>
                    <a:lstStyle/>
                    <a:p>
                      <a:pPr algn="ctr" fontAlgn="b"/>
                      <a:r>
                        <a:rPr lang="es-CO" sz="850" u="none" strike="noStrike">
                          <a:effectLst/>
                        </a:rPr>
                        <a:t>VILLAVICENCIO</a:t>
                      </a:r>
                      <a:endParaRPr lang="es-CO" sz="850" b="0" i="0" u="none" strike="noStrike">
                        <a:solidFill>
                          <a:srgbClr val="000000"/>
                        </a:solidFill>
                        <a:effectLst/>
                        <a:latin typeface="Calibri" panose="020F0502020204030204" pitchFamily="34" charset="0"/>
                      </a:endParaRPr>
                    </a:p>
                  </a:txBody>
                  <a:tcPr marL="29754" marR="3306" marT="3306" marB="0" anchor="ctr">
                    <a:solidFill>
                      <a:schemeClr val="accent3">
                        <a:lumMod val="20000"/>
                        <a:lumOff val="80000"/>
                      </a:schemeClr>
                    </a:solidFill>
                  </a:tcPr>
                </a:tc>
                <a:tc>
                  <a:txBody>
                    <a:bodyPr/>
                    <a:lstStyle/>
                    <a:p>
                      <a:pPr algn="ctr" fontAlgn="b"/>
                      <a:r>
                        <a:rPr lang="es-CO" sz="850" u="none" strike="noStrike" dirty="0">
                          <a:effectLst/>
                        </a:rPr>
                        <a:t>10</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1406437093"/>
                  </a:ext>
                </a:extLst>
              </a:tr>
              <a:tr h="141736">
                <a:tc>
                  <a:txBody>
                    <a:bodyPr/>
                    <a:lstStyle/>
                    <a:p>
                      <a:pPr algn="l" fontAlgn="b"/>
                      <a:r>
                        <a:rPr lang="es-CO" sz="850" u="none" strike="noStrike" dirty="0">
                          <a:effectLst/>
                        </a:rPr>
                        <a:t>Total CENTRO ORIENTE</a:t>
                      </a:r>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tc>
                  <a:txBody>
                    <a:bodyPr/>
                    <a:lstStyle/>
                    <a:p>
                      <a:pPr algn="ctr" fontAlgn="b"/>
                      <a:r>
                        <a:rPr lang="es-CO" sz="850" u="none" strike="noStrike" dirty="0">
                          <a:effectLst/>
                        </a:rPr>
                        <a:t>215</a:t>
                      </a:r>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3">
                        <a:lumMod val="20000"/>
                        <a:lumOff val="80000"/>
                      </a:schemeClr>
                    </a:solidFill>
                  </a:tcPr>
                </a:tc>
                <a:extLst>
                  <a:ext uri="{0D108BD9-81ED-4DB2-BD59-A6C34878D82A}">
                    <a16:rowId xmlns:a16="http://schemas.microsoft.com/office/drawing/2014/main" val="3038772289"/>
                  </a:ext>
                </a:extLst>
              </a:tr>
              <a:tr h="141736">
                <a:tc>
                  <a:txBody>
                    <a:bodyPr/>
                    <a:lstStyle/>
                    <a:p>
                      <a:pPr algn="l" fontAlgn="b"/>
                      <a:r>
                        <a:rPr lang="es-CO" sz="850" u="none" strike="noStrike" dirty="0">
                          <a:effectLst/>
                        </a:rPr>
                        <a:t>NORTE</a:t>
                      </a:r>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6">
                        <a:lumMod val="60000"/>
                        <a:lumOff val="40000"/>
                      </a:schemeClr>
                    </a:solidFill>
                  </a:tcPr>
                </a:tc>
                <a:tc>
                  <a:txBody>
                    <a:bodyPr/>
                    <a:lstStyle/>
                    <a:p>
                      <a:pPr algn="ctr" fontAlgn="b"/>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6">
                        <a:lumMod val="60000"/>
                        <a:lumOff val="40000"/>
                      </a:schemeClr>
                    </a:solidFill>
                  </a:tcPr>
                </a:tc>
                <a:extLst>
                  <a:ext uri="{0D108BD9-81ED-4DB2-BD59-A6C34878D82A}">
                    <a16:rowId xmlns:a16="http://schemas.microsoft.com/office/drawing/2014/main" val="2050440799"/>
                  </a:ext>
                </a:extLst>
              </a:tr>
              <a:tr h="141736">
                <a:tc>
                  <a:txBody>
                    <a:bodyPr/>
                    <a:lstStyle/>
                    <a:p>
                      <a:pPr algn="ctr" fontAlgn="b"/>
                      <a:r>
                        <a:rPr lang="es-CO" sz="850" u="none" strike="noStrike" dirty="0">
                          <a:effectLst/>
                        </a:rPr>
                        <a:t>BARRANQUILLA</a:t>
                      </a:r>
                      <a:endParaRPr lang="es-CO" sz="850" b="0" i="0" u="none" strike="noStrike" dirty="0">
                        <a:solidFill>
                          <a:srgbClr val="000000"/>
                        </a:solidFill>
                        <a:effectLst/>
                        <a:latin typeface="Calibri" panose="020F0502020204030204" pitchFamily="34" charset="0"/>
                      </a:endParaRPr>
                    </a:p>
                  </a:txBody>
                  <a:tcPr marL="29754" marR="3306" marT="3306" marB="0" anchor="ctr">
                    <a:solidFill>
                      <a:schemeClr val="accent6">
                        <a:lumMod val="20000"/>
                        <a:lumOff val="80000"/>
                      </a:schemeClr>
                    </a:solidFill>
                  </a:tcPr>
                </a:tc>
                <a:tc>
                  <a:txBody>
                    <a:bodyPr/>
                    <a:lstStyle/>
                    <a:p>
                      <a:pPr algn="ctr" fontAlgn="b"/>
                      <a:r>
                        <a:rPr lang="es-CO" sz="850" u="none" strike="noStrike">
                          <a:effectLst/>
                        </a:rPr>
                        <a:t>9</a:t>
                      </a:r>
                      <a:endParaRPr lang="es-CO" sz="850" b="0" i="0" u="none" strike="noStrike">
                        <a:solidFill>
                          <a:srgbClr val="000000"/>
                        </a:solidFill>
                        <a:effectLst/>
                        <a:latin typeface="Calibri" panose="020F0502020204030204" pitchFamily="34" charset="0"/>
                      </a:endParaRPr>
                    </a:p>
                  </a:txBody>
                  <a:tcPr marL="3306" marR="3306" marT="3306" marB="0" anchor="ctr">
                    <a:solidFill>
                      <a:schemeClr val="accent6">
                        <a:lumMod val="20000"/>
                        <a:lumOff val="80000"/>
                      </a:schemeClr>
                    </a:solidFill>
                  </a:tcPr>
                </a:tc>
                <a:extLst>
                  <a:ext uri="{0D108BD9-81ED-4DB2-BD59-A6C34878D82A}">
                    <a16:rowId xmlns:a16="http://schemas.microsoft.com/office/drawing/2014/main" val="3028005061"/>
                  </a:ext>
                </a:extLst>
              </a:tr>
              <a:tr h="141736">
                <a:tc>
                  <a:txBody>
                    <a:bodyPr/>
                    <a:lstStyle/>
                    <a:p>
                      <a:pPr algn="ctr" fontAlgn="b"/>
                      <a:r>
                        <a:rPr lang="es-CO" sz="850" u="none" strike="noStrike" dirty="0">
                          <a:effectLst/>
                        </a:rPr>
                        <a:t>MONTERÍA</a:t>
                      </a:r>
                      <a:endParaRPr lang="es-CO" sz="850" b="0" i="0" u="none" strike="noStrike" dirty="0">
                        <a:solidFill>
                          <a:srgbClr val="000000"/>
                        </a:solidFill>
                        <a:effectLst/>
                        <a:latin typeface="Calibri" panose="020F0502020204030204" pitchFamily="34" charset="0"/>
                      </a:endParaRPr>
                    </a:p>
                  </a:txBody>
                  <a:tcPr marL="29754" marR="3306" marT="3306" marB="0" anchor="ctr">
                    <a:solidFill>
                      <a:schemeClr val="accent6">
                        <a:lumMod val="20000"/>
                        <a:lumOff val="80000"/>
                      </a:schemeClr>
                    </a:solidFill>
                  </a:tcPr>
                </a:tc>
                <a:tc>
                  <a:txBody>
                    <a:bodyPr/>
                    <a:lstStyle/>
                    <a:p>
                      <a:pPr algn="ctr" fontAlgn="b"/>
                      <a:r>
                        <a:rPr lang="es-CO" sz="850" u="none" strike="noStrike" dirty="0">
                          <a:effectLst/>
                        </a:rPr>
                        <a:t>98</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6">
                        <a:lumMod val="20000"/>
                        <a:lumOff val="80000"/>
                      </a:schemeClr>
                    </a:solidFill>
                  </a:tcPr>
                </a:tc>
                <a:extLst>
                  <a:ext uri="{0D108BD9-81ED-4DB2-BD59-A6C34878D82A}">
                    <a16:rowId xmlns:a16="http://schemas.microsoft.com/office/drawing/2014/main" val="1790483781"/>
                  </a:ext>
                </a:extLst>
              </a:tr>
              <a:tr h="141736">
                <a:tc>
                  <a:txBody>
                    <a:bodyPr/>
                    <a:lstStyle/>
                    <a:p>
                      <a:pPr algn="ctr" fontAlgn="b"/>
                      <a:r>
                        <a:rPr lang="es-CO" sz="850" u="none" strike="noStrike" dirty="0">
                          <a:effectLst/>
                        </a:rPr>
                        <a:t>Total NORTE</a:t>
                      </a:r>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6">
                        <a:lumMod val="20000"/>
                        <a:lumOff val="80000"/>
                      </a:schemeClr>
                    </a:solidFill>
                  </a:tcPr>
                </a:tc>
                <a:tc>
                  <a:txBody>
                    <a:bodyPr/>
                    <a:lstStyle/>
                    <a:p>
                      <a:pPr algn="ctr" fontAlgn="b"/>
                      <a:r>
                        <a:rPr lang="es-CO" sz="850" u="none" strike="noStrike" dirty="0">
                          <a:effectLst/>
                        </a:rPr>
                        <a:t>107</a:t>
                      </a:r>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6">
                        <a:lumMod val="20000"/>
                        <a:lumOff val="80000"/>
                      </a:schemeClr>
                    </a:solidFill>
                  </a:tcPr>
                </a:tc>
                <a:extLst>
                  <a:ext uri="{0D108BD9-81ED-4DB2-BD59-A6C34878D82A}">
                    <a16:rowId xmlns:a16="http://schemas.microsoft.com/office/drawing/2014/main" val="1343660337"/>
                  </a:ext>
                </a:extLst>
              </a:tr>
              <a:tr h="141736">
                <a:tc>
                  <a:txBody>
                    <a:bodyPr/>
                    <a:lstStyle/>
                    <a:p>
                      <a:pPr algn="ctr" fontAlgn="b"/>
                      <a:r>
                        <a:rPr lang="es-CO" sz="850" u="none" strike="noStrike" dirty="0">
                          <a:effectLst/>
                        </a:rPr>
                        <a:t>SUROCCIDENTE</a:t>
                      </a:r>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5">
                        <a:lumMod val="60000"/>
                        <a:lumOff val="40000"/>
                      </a:schemeClr>
                    </a:solidFill>
                  </a:tcPr>
                </a:tc>
                <a:tc>
                  <a:txBody>
                    <a:bodyPr/>
                    <a:lstStyle/>
                    <a:p>
                      <a:pPr algn="ctr" fontAlgn="b"/>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5">
                        <a:lumMod val="60000"/>
                        <a:lumOff val="40000"/>
                      </a:schemeClr>
                    </a:solidFill>
                  </a:tcPr>
                </a:tc>
                <a:extLst>
                  <a:ext uri="{0D108BD9-81ED-4DB2-BD59-A6C34878D82A}">
                    <a16:rowId xmlns:a16="http://schemas.microsoft.com/office/drawing/2014/main" val="1153615531"/>
                  </a:ext>
                </a:extLst>
              </a:tr>
              <a:tr h="141736">
                <a:tc>
                  <a:txBody>
                    <a:bodyPr/>
                    <a:lstStyle/>
                    <a:p>
                      <a:pPr algn="ctr" fontAlgn="b"/>
                      <a:r>
                        <a:rPr lang="es-CO" sz="850" u="none" strike="noStrike" dirty="0">
                          <a:effectLst/>
                        </a:rPr>
                        <a:t>CALI</a:t>
                      </a:r>
                      <a:endParaRPr lang="es-CO" sz="850" b="0" i="0" u="none" strike="noStrike" dirty="0">
                        <a:solidFill>
                          <a:srgbClr val="000000"/>
                        </a:solidFill>
                        <a:effectLst/>
                        <a:latin typeface="Calibri" panose="020F0502020204030204" pitchFamily="34" charset="0"/>
                      </a:endParaRPr>
                    </a:p>
                  </a:txBody>
                  <a:tcPr marL="29754" marR="3306" marT="3306" marB="0" anchor="ctr">
                    <a:solidFill>
                      <a:schemeClr val="accent5">
                        <a:lumMod val="20000"/>
                        <a:lumOff val="80000"/>
                      </a:schemeClr>
                    </a:solidFill>
                  </a:tcPr>
                </a:tc>
                <a:tc>
                  <a:txBody>
                    <a:bodyPr/>
                    <a:lstStyle/>
                    <a:p>
                      <a:pPr algn="ctr" fontAlgn="b"/>
                      <a:r>
                        <a:rPr lang="es-CO" sz="850" u="none" strike="noStrike" dirty="0">
                          <a:effectLst/>
                        </a:rPr>
                        <a:t>222</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5">
                        <a:lumMod val="20000"/>
                        <a:lumOff val="80000"/>
                      </a:schemeClr>
                    </a:solidFill>
                  </a:tcPr>
                </a:tc>
                <a:extLst>
                  <a:ext uri="{0D108BD9-81ED-4DB2-BD59-A6C34878D82A}">
                    <a16:rowId xmlns:a16="http://schemas.microsoft.com/office/drawing/2014/main" val="943976317"/>
                  </a:ext>
                </a:extLst>
              </a:tr>
              <a:tr h="141736">
                <a:tc>
                  <a:txBody>
                    <a:bodyPr/>
                    <a:lstStyle/>
                    <a:p>
                      <a:pPr algn="ctr" fontAlgn="b"/>
                      <a:r>
                        <a:rPr lang="es-CO" sz="850" u="none" strike="noStrike" dirty="0">
                          <a:effectLst/>
                        </a:rPr>
                        <a:t>PALMIRA</a:t>
                      </a:r>
                      <a:endParaRPr lang="es-CO" sz="850" b="0" i="0" u="none" strike="noStrike" dirty="0">
                        <a:solidFill>
                          <a:srgbClr val="000000"/>
                        </a:solidFill>
                        <a:effectLst/>
                        <a:latin typeface="Calibri" panose="020F0502020204030204" pitchFamily="34" charset="0"/>
                      </a:endParaRPr>
                    </a:p>
                  </a:txBody>
                  <a:tcPr marL="29754" marR="3306" marT="3306" marB="0" anchor="ctr">
                    <a:solidFill>
                      <a:schemeClr val="accent5">
                        <a:lumMod val="20000"/>
                        <a:lumOff val="80000"/>
                      </a:schemeClr>
                    </a:solidFill>
                  </a:tcPr>
                </a:tc>
                <a:tc>
                  <a:txBody>
                    <a:bodyPr/>
                    <a:lstStyle/>
                    <a:p>
                      <a:pPr algn="ctr" fontAlgn="b"/>
                      <a:r>
                        <a:rPr lang="es-CO" sz="850" u="none" strike="noStrike" dirty="0">
                          <a:effectLst/>
                        </a:rPr>
                        <a:t>16</a:t>
                      </a:r>
                      <a:endParaRPr lang="es-CO" sz="850" b="0" i="0" u="none" strike="noStrike" dirty="0">
                        <a:solidFill>
                          <a:srgbClr val="000000"/>
                        </a:solidFill>
                        <a:effectLst/>
                        <a:latin typeface="Calibri" panose="020F0502020204030204" pitchFamily="34" charset="0"/>
                      </a:endParaRPr>
                    </a:p>
                  </a:txBody>
                  <a:tcPr marL="3306" marR="3306" marT="3306" marB="0" anchor="ctr">
                    <a:solidFill>
                      <a:schemeClr val="accent5">
                        <a:lumMod val="20000"/>
                        <a:lumOff val="80000"/>
                      </a:schemeClr>
                    </a:solidFill>
                  </a:tcPr>
                </a:tc>
                <a:extLst>
                  <a:ext uri="{0D108BD9-81ED-4DB2-BD59-A6C34878D82A}">
                    <a16:rowId xmlns:a16="http://schemas.microsoft.com/office/drawing/2014/main" val="93431400"/>
                  </a:ext>
                </a:extLst>
              </a:tr>
              <a:tr h="141736">
                <a:tc>
                  <a:txBody>
                    <a:bodyPr/>
                    <a:lstStyle/>
                    <a:p>
                      <a:pPr algn="l" fontAlgn="b"/>
                      <a:r>
                        <a:rPr lang="es-CO" sz="850" u="none" strike="noStrike" dirty="0">
                          <a:effectLst/>
                        </a:rPr>
                        <a:t>Total SUROCCIDENTE</a:t>
                      </a:r>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5">
                        <a:lumMod val="20000"/>
                        <a:lumOff val="80000"/>
                      </a:schemeClr>
                    </a:solidFill>
                  </a:tcPr>
                </a:tc>
                <a:tc>
                  <a:txBody>
                    <a:bodyPr/>
                    <a:lstStyle/>
                    <a:p>
                      <a:pPr algn="ctr" fontAlgn="b"/>
                      <a:r>
                        <a:rPr lang="es-CO" sz="850" u="none" strike="noStrike" dirty="0">
                          <a:effectLst/>
                        </a:rPr>
                        <a:t>238</a:t>
                      </a:r>
                      <a:endParaRPr lang="es-CO" sz="850" b="1" i="0" u="none" strike="noStrike" dirty="0">
                        <a:solidFill>
                          <a:srgbClr val="000000"/>
                        </a:solidFill>
                        <a:effectLst/>
                        <a:latin typeface="Calibri" panose="020F0502020204030204" pitchFamily="34" charset="0"/>
                      </a:endParaRPr>
                    </a:p>
                  </a:txBody>
                  <a:tcPr marL="3306" marR="3306" marT="3306" marB="0" anchor="ctr">
                    <a:solidFill>
                      <a:schemeClr val="accent5">
                        <a:lumMod val="20000"/>
                        <a:lumOff val="80000"/>
                      </a:schemeClr>
                    </a:solidFill>
                  </a:tcPr>
                </a:tc>
                <a:extLst>
                  <a:ext uri="{0D108BD9-81ED-4DB2-BD59-A6C34878D82A}">
                    <a16:rowId xmlns:a16="http://schemas.microsoft.com/office/drawing/2014/main" val="886107661"/>
                  </a:ext>
                </a:extLst>
              </a:tr>
              <a:tr h="172761">
                <a:tc>
                  <a:txBody>
                    <a:bodyPr/>
                    <a:lstStyle/>
                    <a:p>
                      <a:pPr algn="ctr" fontAlgn="b"/>
                      <a:r>
                        <a:rPr lang="es-CO" sz="1000" b="1" i="0" u="none" strike="noStrike" dirty="0">
                          <a:solidFill>
                            <a:schemeClr val="bg1"/>
                          </a:solidFill>
                          <a:effectLst/>
                          <a:latin typeface="Calibri" panose="020F0502020204030204" pitchFamily="34" charset="0"/>
                        </a:rPr>
                        <a:t>Total general</a:t>
                      </a:r>
                    </a:p>
                  </a:txBody>
                  <a:tcPr marL="9525" marR="9525" marT="9525" marB="0" anchor="ctr">
                    <a:solidFill>
                      <a:srgbClr val="000A8B"/>
                    </a:solidFill>
                  </a:tcPr>
                </a:tc>
                <a:tc>
                  <a:txBody>
                    <a:bodyPr/>
                    <a:lstStyle/>
                    <a:p>
                      <a:pPr algn="ctr" fontAlgn="b"/>
                      <a:r>
                        <a:rPr lang="es-CO" sz="1000" b="1" i="0" u="none" strike="noStrike" dirty="0">
                          <a:solidFill>
                            <a:schemeClr val="bg1"/>
                          </a:solidFill>
                          <a:effectLst/>
                          <a:latin typeface="Calibri" panose="020F0502020204030204" pitchFamily="34" charset="0"/>
                        </a:rPr>
                        <a:t>785</a:t>
                      </a:r>
                    </a:p>
                  </a:txBody>
                  <a:tcPr marL="9525" marR="9525" marT="9525" marB="0" anchor="ctr">
                    <a:solidFill>
                      <a:srgbClr val="000A8B"/>
                    </a:solidFill>
                  </a:tcPr>
                </a:tc>
                <a:extLst>
                  <a:ext uri="{0D108BD9-81ED-4DB2-BD59-A6C34878D82A}">
                    <a16:rowId xmlns:a16="http://schemas.microsoft.com/office/drawing/2014/main" val="1652915537"/>
                  </a:ext>
                </a:extLst>
              </a:tr>
            </a:tbl>
          </a:graphicData>
        </a:graphic>
      </p:graphicFrame>
      <p:graphicFrame>
        <p:nvGraphicFramePr>
          <p:cNvPr id="12" name="Tabla 11">
            <a:extLst>
              <a:ext uri="{FF2B5EF4-FFF2-40B4-BE49-F238E27FC236}">
                <a16:creationId xmlns:a16="http://schemas.microsoft.com/office/drawing/2014/main" id="{3ECEEAB9-10AD-4563-B9D8-42C6D3D0C2F5}"/>
              </a:ext>
            </a:extLst>
          </p:cNvPr>
          <p:cNvGraphicFramePr>
            <a:graphicFrameLocks noGrp="1"/>
          </p:cNvGraphicFramePr>
          <p:nvPr>
            <p:extLst/>
          </p:nvPr>
        </p:nvGraphicFramePr>
        <p:xfrm>
          <a:off x="2743200" y="784403"/>
          <a:ext cx="2857500" cy="5317758"/>
        </p:xfrm>
        <a:graphic>
          <a:graphicData uri="http://schemas.openxmlformats.org/drawingml/2006/table">
            <a:tbl>
              <a:tblPr firstRow="1" bandRow="1">
                <a:tableStyleId>{5C22544A-7EE6-4342-B048-85BDC9FD1C3A}</a:tableStyleId>
              </a:tblPr>
              <a:tblGrid>
                <a:gridCol w="1484206">
                  <a:extLst>
                    <a:ext uri="{9D8B030D-6E8A-4147-A177-3AD203B41FA5}">
                      <a16:colId xmlns:a16="http://schemas.microsoft.com/office/drawing/2014/main" val="81174471"/>
                    </a:ext>
                  </a:extLst>
                </a:gridCol>
                <a:gridCol w="1373294">
                  <a:extLst>
                    <a:ext uri="{9D8B030D-6E8A-4147-A177-3AD203B41FA5}">
                      <a16:colId xmlns:a16="http://schemas.microsoft.com/office/drawing/2014/main" val="2256930976"/>
                    </a:ext>
                  </a:extLst>
                </a:gridCol>
              </a:tblGrid>
              <a:tr h="139941">
                <a:tc>
                  <a:txBody>
                    <a:bodyPr/>
                    <a:lstStyle/>
                    <a:p>
                      <a:pPr algn="l" fontAlgn="b"/>
                      <a:r>
                        <a:rPr lang="es-CO" sz="850" u="none" strike="noStrike" dirty="0">
                          <a:effectLst/>
                        </a:rPr>
                        <a:t>OCCIDENTE</a:t>
                      </a:r>
                      <a:endParaRPr lang="es-CO" sz="850" b="1" i="0" u="none" strike="noStrike" dirty="0">
                        <a:solidFill>
                          <a:srgbClr val="000000"/>
                        </a:solidFill>
                        <a:effectLst/>
                        <a:latin typeface="Calibri" panose="020F0502020204030204" pitchFamily="34" charset="0"/>
                      </a:endParaRPr>
                    </a:p>
                  </a:txBody>
                  <a:tcPr marL="5955" marR="5955" marT="5955" marB="0" anchor="ctr">
                    <a:solidFill>
                      <a:schemeClr val="accent4">
                        <a:lumMod val="60000"/>
                        <a:lumOff val="40000"/>
                      </a:schemeClr>
                    </a:solidFill>
                  </a:tcPr>
                </a:tc>
                <a:tc>
                  <a:txBody>
                    <a:bodyPr/>
                    <a:lstStyle/>
                    <a:p>
                      <a:pPr algn="ctr" fontAlgn="b"/>
                      <a:endParaRPr lang="es-CO" sz="850" b="1" i="0" u="none" strike="noStrike" dirty="0">
                        <a:solidFill>
                          <a:srgbClr val="000000"/>
                        </a:solidFill>
                        <a:effectLst/>
                        <a:latin typeface="Calibri" panose="020F0502020204030204" pitchFamily="34" charset="0"/>
                      </a:endParaRPr>
                    </a:p>
                  </a:txBody>
                  <a:tcPr marL="5955" marR="5955" marT="5955" marB="0" anchor="ctr">
                    <a:solidFill>
                      <a:schemeClr val="accent4">
                        <a:lumMod val="60000"/>
                        <a:lumOff val="40000"/>
                      </a:schemeClr>
                    </a:solidFill>
                  </a:tcPr>
                </a:tc>
                <a:extLst>
                  <a:ext uri="{0D108BD9-81ED-4DB2-BD59-A6C34878D82A}">
                    <a16:rowId xmlns:a16="http://schemas.microsoft.com/office/drawing/2014/main" val="685022435"/>
                  </a:ext>
                </a:extLst>
              </a:tr>
              <a:tr h="139941">
                <a:tc>
                  <a:txBody>
                    <a:bodyPr/>
                    <a:lstStyle/>
                    <a:p>
                      <a:pPr algn="ctr" fontAlgn="b"/>
                      <a:r>
                        <a:rPr lang="es-CO" sz="850" u="none" strike="noStrike" dirty="0">
                          <a:effectLst/>
                        </a:rPr>
                        <a:t>AGUADAS</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1</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1909930266"/>
                  </a:ext>
                </a:extLst>
              </a:tr>
              <a:tr h="139941">
                <a:tc>
                  <a:txBody>
                    <a:bodyPr/>
                    <a:lstStyle/>
                    <a:p>
                      <a:pPr algn="ctr" fontAlgn="b"/>
                      <a:r>
                        <a:rPr lang="es-CO" sz="850" u="none" strike="noStrike" dirty="0">
                          <a:effectLst/>
                        </a:rPr>
                        <a:t>AMAGÁ</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1</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413865086"/>
                  </a:ext>
                </a:extLst>
              </a:tr>
              <a:tr h="139941">
                <a:tc>
                  <a:txBody>
                    <a:bodyPr/>
                    <a:lstStyle/>
                    <a:p>
                      <a:pPr algn="ctr" fontAlgn="b"/>
                      <a:r>
                        <a:rPr lang="es-CO" sz="850" u="none" strike="noStrike" dirty="0">
                          <a:effectLst/>
                        </a:rPr>
                        <a:t>APARTADÓ</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2</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391167015"/>
                  </a:ext>
                </a:extLst>
              </a:tr>
              <a:tr h="139941">
                <a:tc>
                  <a:txBody>
                    <a:bodyPr/>
                    <a:lstStyle/>
                    <a:p>
                      <a:pPr algn="ctr" fontAlgn="b"/>
                      <a:r>
                        <a:rPr lang="es-CO" sz="850" u="none" strike="noStrike" dirty="0">
                          <a:effectLst/>
                        </a:rPr>
                        <a:t>ARMENIA</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6</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1952188669"/>
                  </a:ext>
                </a:extLst>
              </a:tr>
              <a:tr h="139941">
                <a:tc>
                  <a:txBody>
                    <a:bodyPr/>
                    <a:lstStyle/>
                    <a:p>
                      <a:pPr algn="ctr" fontAlgn="b"/>
                      <a:r>
                        <a:rPr lang="es-CO" sz="850" u="none" strike="noStrike" dirty="0">
                          <a:effectLst/>
                        </a:rPr>
                        <a:t>BELLO</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2</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1804613074"/>
                  </a:ext>
                </a:extLst>
              </a:tr>
              <a:tr h="139941">
                <a:tc>
                  <a:txBody>
                    <a:bodyPr/>
                    <a:lstStyle/>
                    <a:p>
                      <a:pPr algn="ctr" fontAlgn="b"/>
                      <a:r>
                        <a:rPr lang="es-CO" sz="850" u="none" strike="noStrike" dirty="0">
                          <a:effectLst/>
                        </a:rPr>
                        <a:t>BETANIA</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1</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602730039"/>
                  </a:ext>
                </a:extLst>
              </a:tr>
              <a:tr h="139941">
                <a:tc>
                  <a:txBody>
                    <a:bodyPr/>
                    <a:lstStyle/>
                    <a:p>
                      <a:pPr algn="ctr" fontAlgn="b"/>
                      <a:r>
                        <a:rPr lang="es-CO" sz="850" u="none" strike="noStrike" dirty="0">
                          <a:effectLst/>
                        </a:rPr>
                        <a:t>CALARCA</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3</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1882305418"/>
                  </a:ext>
                </a:extLst>
              </a:tr>
              <a:tr h="139941">
                <a:tc>
                  <a:txBody>
                    <a:bodyPr/>
                    <a:lstStyle/>
                    <a:p>
                      <a:pPr algn="ctr" fontAlgn="b"/>
                      <a:r>
                        <a:rPr lang="es-CO" sz="850" u="none" strike="noStrike" dirty="0">
                          <a:effectLst/>
                        </a:rPr>
                        <a:t>CAUCASIA</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3</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179969798"/>
                  </a:ext>
                </a:extLst>
              </a:tr>
              <a:tr h="139941">
                <a:tc>
                  <a:txBody>
                    <a:bodyPr/>
                    <a:lstStyle/>
                    <a:p>
                      <a:pPr algn="ctr" fontAlgn="b"/>
                      <a:r>
                        <a:rPr lang="es-CO" sz="850" u="none" strike="noStrike" dirty="0">
                          <a:effectLst/>
                        </a:rPr>
                        <a:t>CHINCHINÁ</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5</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042325507"/>
                  </a:ext>
                </a:extLst>
              </a:tr>
              <a:tr h="139941">
                <a:tc>
                  <a:txBody>
                    <a:bodyPr/>
                    <a:lstStyle/>
                    <a:p>
                      <a:pPr algn="ctr" fontAlgn="b"/>
                      <a:r>
                        <a:rPr lang="es-CO" sz="850" u="none" strike="noStrike" dirty="0">
                          <a:effectLst/>
                        </a:rPr>
                        <a:t>DOSQUEBRADAS</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2</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3481960714"/>
                  </a:ext>
                </a:extLst>
              </a:tr>
              <a:tr h="139941">
                <a:tc>
                  <a:txBody>
                    <a:bodyPr/>
                    <a:lstStyle/>
                    <a:p>
                      <a:pPr algn="ctr" fontAlgn="b"/>
                      <a:r>
                        <a:rPr lang="es-CO" sz="850" u="none" strike="noStrike" dirty="0">
                          <a:effectLst/>
                        </a:rPr>
                        <a:t>EL BAGRE</a:t>
                      </a:r>
                      <a:endParaRPr lang="es-CO" sz="850" b="0" i="0" u="none" strike="noStrike" dirty="0">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3</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3871874284"/>
                  </a:ext>
                </a:extLst>
              </a:tr>
              <a:tr h="139941">
                <a:tc>
                  <a:txBody>
                    <a:bodyPr/>
                    <a:lstStyle/>
                    <a:p>
                      <a:pPr algn="ctr" fontAlgn="b"/>
                      <a:r>
                        <a:rPr lang="es-CO" sz="850" u="none" strike="noStrike">
                          <a:effectLst/>
                        </a:rPr>
                        <a:t>ENVIGADO</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8</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63828517"/>
                  </a:ext>
                </a:extLst>
              </a:tr>
              <a:tr h="139941">
                <a:tc>
                  <a:txBody>
                    <a:bodyPr/>
                    <a:lstStyle/>
                    <a:p>
                      <a:pPr algn="ctr" fontAlgn="b"/>
                      <a:r>
                        <a:rPr lang="es-CO" sz="850" u="none" strike="noStrike">
                          <a:effectLst/>
                        </a:rPr>
                        <a:t>GÓMEZ PLATA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1340436486"/>
                  </a:ext>
                </a:extLst>
              </a:tr>
              <a:tr h="139941">
                <a:tc>
                  <a:txBody>
                    <a:bodyPr/>
                    <a:lstStyle/>
                    <a:p>
                      <a:pPr algn="ctr" fontAlgn="b"/>
                      <a:r>
                        <a:rPr lang="es-CO" sz="850" u="none" strike="noStrike">
                          <a:effectLst/>
                        </a:rPr>
                        <a:t>ITAGUI</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3244242582"/>
                  </a:ext>
                </a:extLst>
              </a:tr>
              <a:tr h="139941">
                <a:tc>
                  <a:txBody>
                    <a:bodyPr/>
                    <a:lstStyle/>
                    <a:p>
                      <a:pPr algn="ctr" fontAlgn="b"/>
                      <a:r>
                        <a:rPr lang="es-CO" sz="850" u="none" strike="noStrike">
                          <a:effectLst/>
                        </a:rPr>
                        <a:t>LA CEJA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2</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1225690677"/>
                  </a:ext>
                </a:extLst>
              </a:tr>
              <a:tr h="139941">
                <a:tc>
                  <a:txBody>
                    <a:bodyPr/>
                    <a:lstStyle/>
                    <a:p>
                      <a:pPr algn="ctr" fontAlgn="b"/>
                      <a:r>
                        <a:rPr lang="es-CO" sz="850" u="none" strike="noStrike">
                          <a:effectLst/>
                        </a:rPr>
                        <a:t>LA DORADA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3</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3023718802"/>
                  </a:ext>
                </a:extLst>
              </a:tr>
              <a:tr h="139941">
                <a:tc>
                  <a:txBody>
                    <a:bodyPr/>
                    <a:lstStyle/>
                    <a:p>
                      <a:pPr algn="ctr" fontAlgn="b"/>
                      <a:r>
                        <a:rPr lang="es-CO" sz="850" u="none" strike="noStrike">
                          <a:effectLst/>
                        </a:rPr>
                        <a:t>LA ESTRELLA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3</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899573248"/>
                  </a:ext>
                </a:extLst>
              </a:tr>
              <a:tr h="139941">
                <a:tc>
                  <a:txBody>
                    <a:bodyPr/>
                    <a:lstStyle/>
                    <a:p>
                      <a:pPr algn="ctr" fontAlgn="b"/>
                      <a:r>
                        <a:rPr lang="es-CO" sz="850" u="none" strike="noStrike">
                          <a:effectLst/>
                        </a:rPr>
                        <a:t>LA TEBAIDA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2</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4003926475"/>
                  </a:ext>
                </a:extLst>
              </a:tr>
              <a:tr h="139941">
                <a:tc>
                  <a:txBody>
                    <a:bodyPr/>
                    <a:lstStyle/>
                    <a:p>
                      <a:pPr algn="ctr" fontAlgn="b"/>
                      <a:r>
                        <a:rPr lang="es-CO" sz="850" u="none" strike="noStrike">
                          <a:effectLst/>
                        </a:rPr>
                        <a:t>LA VIRGINIA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a:effectLst/>
                        </a:rPr>
                        <a:t>1</a:t>
                      </a:r>
                      <a:endParaRPr lang="es-CO" sz="850" b="0" i="0" u="none" strike="noStrike">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3158030425"/>
                  </a:ext>
                </a:extLst>
              </a:tr>
              <a:tr h="139941">
                <a:tc>
                  <a:txBody>
                    <a:bodyPr/>
                    <a:lstStyle/>
                    <a:p>
                      <a:pPr algn="ctr" fontAlgn="b"/>
                      <a:r>
                        <a:rPr lang="es-CO" sz="850" u="none" strike="noStrike">
                          <a:effectLst/>
                        </a:rPr>
                        <a:t>MANIZALES</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11</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3370994069"/>
                  </a:ext>
                </a:extLst>
              </a:tr>
              <a:tr h="139941">
                <a:tc>
                  <a:txBody>
                    <a:bodyPr/>
                    <a:lstStyle/>
                    <a:p>
                      <a:pPr algn="ctr" fontAlgn="b"/>
                      <a:r>
                        <a:rPr lang="es-CO" sz="850" u="none" strike="noStrike">
                          <a:effectLst/>
                        </a:rPr>
                        <a:t>MARSELLA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13</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3991838298"/>
                  </a:ext>
                </a:extLst>
              </a:tr>
              <a:tr h="139941">
                <a:tc>
                  <a:txBody>
                    <a:bodyPr/>
                    <a:lstStyle/>
                    <a:p>
                      <a:pPr algn="ctr" fontAlgn="b"/>
                      <a:r>
                        <a:rPr lang="es-CO" sz="850" u="none" strike="noStrike">
                          <a:effectLst/>
                        </a:rPr>
                        <a:t>MEDELLÍN</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4</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329113058"/>
                  </a:ext>
                </a:extLst>
              </a:tr>
              <a:tr h="139941">
                <a:tc>
                  <a:txBody>
                    <a:bodyPr/>
                    <a:lstStyle/>
                    <a:p>
                      <a:pPr algn="ctr" fontAlgn="b"/>
                      <a:r>
                        <a:rPr lang="es-CO" sz="850" u="none" strike="noStrike">
                          <a:effectLst/>
                        </a:rPr>
                        <a:t>PALESTINA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3662098831"/>
                  </a:ext>
                </a:extLst>
              </a:tr>
              <a:tr h="139941">
                <a:tc>
                  <a:txBody>
                    <a:bodyPr/>
                    <a:lstStyle/>
                    <a:p>
                      <a:pPr algn="ctr" fontAlgn="b"/>
                      <a:r>
                        <a:rPr lang="es-CO" sz="850" u="none" strike="noStrike">
                          <a:effectLst/>
                        </a:rPr>
                        <a:t>PEREIRA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14</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835643767"/>
                  </a:ext>
                </a:extLst>
              </a:tr>
              <a:tr h="139941">
                <a:tc>
                  <a:txBody>
                    <a:bodyPr/>
                    <a:lstStyle/>
                    <a:p>
                      <a:pPr algn="ctr" fontAlgn="b"/>
                      <a:r>
                        <a:rPr lang="es-CO" sz="850" u="none" strike="noStrike">
                          <a:effectLst/>
                        </a:rPr>
                        <a:t>QUIMBAYA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2</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992517845"/>
                  </a:ext>
                </a:extLst>
              </a:tr>
              <a:tr h="139941">
                <a:tc>
                  <a:txBody>
                    <a:bodyPr/>
                    <a:lstStyle/>
                    <a:p>
                      <a:pPr algn="ctr" fontAlgn="b"/>
                      <a:r>
                        <a:rPr lang="es-CO" sz="850" u="none" strike="noStrike">
                          <a:effectLst/>
                        </a:rPr>
                        <a:t>RIONEGRO</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3</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358045388"/>
                  </a:ext>
                </a:extLst>
              </a:tr>
              <a:tr h="139941">
                <a:tc>
                  <a:txBody>
                    <a:bodyPr/>
                    <a:lstStyle/>
                    <a:p>
                      <a:pPr algn="ctr" fontAlgn="b"/>
                      <a:r>
                        <a:rPr lang="es-CO" sz="850" u="none" strike="noStrike">
                          <a:effectLst/>
                        </a:rPr>
                        <a:t>RISARALDA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2</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661461985"/>
                  </a:ext>
                </a:extLst>
              </a:tr>
              <a:tr h="139941">
                <a:tc>
                  <a:txBody>
                    <a:bodyPr/>
                    <a:lstStyle/>
                    <a:p>
                      <a:pPr algn="ctr" fontAlgn="b"/>
                      <a:r>
                        <a:rPr lang="es-CO" sz="850" u="none" strike="noStrike">
                          <a:effectLst/>
                        </a:rPr>
                        <a:t>SABANETA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2</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4032100670"/>
                  </a:ext>
                </a:extLst>
              </a:tr>
              <a:tr h="139941">
                <a:tc>
                  <a:txBody>
                    <a:bodyPr/>
                    <a:lstStyle/>
                    <a:p>
                      <a:pPr algn="ctr" fontAlgn="b"/>
                      <a:r>
                        <a:rPr lang="es-CO" sz="850" u="none" strike="noStrike">
                          <a:effectLst/>
                        </a:rPr>
                        <a:t>SALAMINA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6</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809560779"/>
                  </a:ext>
                </a:extLst>
              </a:tr>
              <a:tr h="139941">
                <a:tc>
                  <a:txBody>
                    <a:bodyPr/>
                    <a:lstStyle/>
                    <a:p>
                      <a:pPr algn="ctr" fontAlgn="b"/>
                      <a:r>
                        <a:rPr lang="es-CO" sz="850" u="none" strike="noStrike">
                          <a:effectLst/>
                        </a:rPr>
                        <a:t>SAN PEDRO DE URABA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51526196"/>
                  </a:ext>
                </a:extLst>
              </a:tr>
              <a:tr h="139941">
                <a:tc>
                  <a:txBody>
                    <a:bodyPr/>
                    <a:lstStyle/>
                    <a:p>
                      <a:pPr algn="ctr" fontAlgn="b"/>
                      <a:r>
                        <a:rPr lang="es-CO" sz="850" u="none" strike="noStrike">
                          <a:effectLst/>
                        </a:rPr>
                        <a:t>SANTAFÉ DE ANTIOQUIA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2</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102195692"/>
                  </a:ext>
                </a:extLst>
              </a:tr>
              <a:tr h="139941">
                <a:tc>
                  <a:txBody>
                    <a:bodyPr/>
                    <a:lstStyle/>
                    <a:p>
                      <a:pPr algn="ctr" fontAlgn="b"/>
                      <a:r>
                        <a:rPr lang="es-CO" sz="850" u="none" strike="noStrike">
                          <a:effectLst/>
                        </a:rPr>
                        <a:t>SONSON</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733640617"/>
                  </a:ext>
                </a:extLst>
              </a:tr>
              <a:tr h="139941">
                <a:tc>
                  <a:txBody>
                    <a:bodyPr/>
                    <a:lstStyle/>
                    <a:p>
                      <a:pPr algn="ctr" fontAlgn="b"/>
                      <a:r>
                        <a:rPr lang="es-CO" sz="850" u="none" strike="noStrike">
                          <a:effectLst/>
                        </a:rPr>
                        <a:t>TURBO</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4</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273521735"/>
                  </a:ext>
                </a:extLst>
              </a:tr>
              <a:tr h="139941">
                <a:tc>
                  <a:txBody>
                    <a:bodyPr/>
                    <a:lstStyle/>
                    <a:p>
                      <a:pPr algn="ctr" fontAlgn="b"/>
                      <a:r>
                        <a:rPr lang="es-CO" sz="850" u="none" strike="noStrike">
                          <a:effectLst/>
                        </a:rPr>
                        <a:t>VENECIA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107</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4011964443"/>
                  </a:ext>
                </a:extLst>
              </a:tr>
              <a:tr h="139941">
                <a:tc>
                  <a:txBody>
                    <a:bodyPr/>
                    <a:lstStyle/>
                    <a:p>
                      <a:pPr algn="ctr" fontAlgn="b"/>
                      <a:r>
                        <a:rPr lang="es-CO" sz="850" u="none" strike="noStrike">
                          <a:effectLst/>
                        </a:rPr>
                        <a:t>VITERBO</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4278991239"/>
                  </a:ext>
                </a:extLst>
              </a:tr>
              <a:tr h="139941">
                <a:tc>
                  <a:txBody>
                    <a:bodyPr/>
                    <a:lstStyle/>
                    <a:p>
                      <a:pPr algn="ctr" fontAlgn="b"/>
                      <a:r>
                        <a:rPr lang="es-CO" sz="850" u="none" strike="noStrike">
                          <a:effectLst/>
                        </a:rPr>
                        <a:t>ZARAGOZA</a:t>
                      </a:r>
                      <a:endParaRPr lang="es-CO" sz="850" b="0" i="0" u="none" strike="noStrike">
                        <a:solidFill>
                          <a:srgbClr val="000000"/>
                        </a:solidFill>
                        <a:effectLst/>
                        <a:latin typeface="Calibri" panose="020F0502020204030204" pitchFamily="34" charset="0"/>
                      </a:endParaRPr>
                    </a:p>
                  </a:txBody>
                  <a:tcPr marL="53597" marR="5955" marT="5955" marB="0" anchor="ctr">
                    <a:solidFill>
                      <a:schemeClr val="accent4">
                        <a:lumMod val="20000"/>
                        <a:lumOff val="80000"/>
                      </a:schemeClr>
                    </a:solidFill>
                  </a:tcPr>
                </a:tc>
                <a:tc>
                  <a:txBody>
                    <a:bodyPr/>
                    <a:lstStyle/>
                    <a:p>
                      <a:pPr algn="ctr" fontAlgn="b"/>
                      <a:r>
                        <a:rPr lang="es-CO" sz="850" u="none" strike="noStrike" dirty="0">
                          <a:effectLst/>
                        </a:rPr>
                        <a:t>1</a:t>
                      </a:r>
                      <a:endParaRPr lang="es-CO" sz="850" b="0"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3360108101"/>
                  </a:ext>
                </a:extLst>
              </a:tr>
              <a:tr h="139941">
                <a:tc>
                  <a:txBody>
                    <a:bodyPr/>
                    <a:lstStyle/>
                    <a:p>
                      <a:pPr algn="l" fontAlgn="b"/>
                      <a:r>
                        <a:rPr lang="es-CO" sz="850" u="none" strike="noStrike" dirty="0">
                          <a:effectLst/>
                        </a:rPr>
                        <a:t>Total OCCIDENTE</a:t>
                      </a:r>
                      <a:endParaRPr lang="es-CO" sz="850" b="1"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tc>
                  <a:txBody>
                    <a:bodyPr/>
                    <a:lstStyle/>
                    <a:p>
                      <a:pPr algn="ctr" fontAlgn="b"/>
                      <a:r>
                        <a:rPr lang="es-CO" sz="850" u="none" strike="noStrike" dirty="0">
                          <a:effectLst/>
                        </a:rPr>
                        <a:t>225</a:t>
                      </a:r>
                      <a:endParaRPr lang="es-CO" sz="850" b="1" i="0" u="none" strike="noStrike" dirty="0">
                        <a:solidFill>
                          <a:srgbClr val="000000"/>
                        </a:solidFill>
                        <a:effectLst/>
                        <a:latin typeface="Calibri" panose="020F0502020204030204" pitchFamily="34" charset="0"/>
                      </a:endParaRPr>
                    </a:p>
                  </a:txBody>
                  <a:tcPr marL="5955" marR="5955" marT="5955" marB="0" anchor="ctr">
                    <a:solidFill>
                      <a:schemeClr val="accent4">
                        <a:lumMod val="20000"/>
                        <a:lumOff val="80000"/>
                      </a:schemeClr>
                    </a:solidFill>
                  </a:tcPr>
                </a:tc>
                <a:extLst>
                  <a:ext uri="{0D108BD9-81ED-4DB2-BD59-A6C34878D82A}">
                    <a16:rowId xmlns:a16="http://schemas.microsoft.com/office/drawing/2014/main" val="2356760809"/>
                  </a:ext>
                </a:extLst>
              </a:tr>
            </a:tbl>
          </a:graphicData>
        </a:graphic>
      </p:graphicFrame>
      <p:graphicFrame>
        <p:nvGraphicFramePr>
          <p:cNvPr id="15" name="Tabla 14">
            <a:extLst>
              <a:ext uri="{FF2B5EF4-FFF2-40B4-BE49-F238E27FC236}">
                <a16:creationId xmlns:a16="http://schemas.microsoft.com/office/drawing/2014/main" id="{A4647F95-AF66-427F-8366-12C6DFC17300}"/>
              </a:ext>
            </a:extLst>
          </p:cNvPr>
          <p:cNvGraphicFramePr>
            <a:graphicFrameLocks noGrp="1"/>
          </p:cNvGraphicFramePr>
          <p:nvPr>
            <p:extLst/>
          </p:nvPr>
        </p:nvGraphicFramePr>
        <p:xfrm>
          <a:off x="361109" y="1842286"/>
          <a:ext cx="1985851" cy="3163426"/>
        </p:xfrm>
        <a:graphic>
          <a:graphicData uri="http://schemas.openxmlformats.org/drawingml/2006/table">
            <a:tbl>
              <a:tblPr firstRow="1">
                <a:tableStyleId>{F5AB1C69-6EDB-4FF4-983F-18BD219EF322}</a:tableStyleId>
              </a:tblPr>
              <a:tblGrid>
                <a:gridCol w="1985851">
                  <a:extLst>
                    <a:ext uri="{9D8B030D-6E8A-4147-A177-3AD203B41FA5}">
                      <a16:colId xmlns:a16="http://schemas.microsoft.com/office/drawing/2014/main" val="2063205079"/>
                    </a:ext>
                  </a:extLst>
                </a:gridCol>
              </a:tblGrid>
              <a:tr h="1080554">
                <a:tc>
                  <a:txBody>
                    <a:bodyPr/>
                    <a:lstStyle/>
                    <a:p>
                      <a:pPr algn="ctr" fontAlgn="b"/>
                      <a:r>
                        <a:rPr lang="es-CO" sz="1200" u="none" strike="noStrike" dirty="0">
                          <a:effectLst/>
                        </a:rPr>
                        <a:t>No. 4 </a:t>
                      </a:r>
                      <a:endParaRPr lang="es-CO" sz="1200" b="1" i="0" u="none" strike="noStrike" dirty="0">
                        <a:solidFill>
                          <a:srgbClr val="000000"/>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2712833645"/>
                  </a:ext>
                </a:extLst>
              </a:tr>
              <a:tr h="2082872">
                <a:tc>
                  <a:txBody>
                    <a:bodyPr/>
                    <a:lstStyle/>
                    <a:p>
                      <a:pPr algn="ctr" fontAlgn="b"/>
                      <a:r>
                        <a:rPr lang="es-CO" sz="1200" u="none" strike="noStrike" dirty="0">
                          <a:effectLst/>
                        </a:rPr>
                        <a:t>ADMINISTRACIÓN O CUSTODIA OCASIONEN, DE ACUERDO CON UN ANALISIS COSTO-BENEFICIO, PERJUICIOS O GASTOS DESPROPORCIONADOS A SU VALOR O ADMINISTRACIÓN.</a:t>
                      </a:r>
                      <a:endParaRPr lang="es-CO"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952318895"/>
                  </a:ext>
                </a:extLst>
              </a:tr>
            </a:tbl>
          </a:graphicData>
        </a:graphic>
      </p:graphicFrame>
      <p:sp>
        <p:nvSpPr>
          <p:cNvPr id="16" name="CuadroTexto 15">
            <a:extLst>
              <a:ext uri="{FF2B5EF4-FFF2-40B4-BE49-F238E27FC236}">
                <a16:creationId xmlns:a16="http://schemas.microsoft.com/office/drawing/2014/main" id="{D896EBFB-B03C-4495-9612-364F601FC0A0}"/>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2299990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CCF2A56B-C17A-4302-B000-2D4CA1C95EC6}"/>
              </a:ext>
            </a:extLst>
          </p:cNvPr>
          <p:cNvSpPr txBox="1"/>
          <p:nvPr/>
        </p:nvSpPr>
        <p:spPr>
          <a:xfrm>
            <a:off x="365125" y="1233133"/>
            <a:ext cx="3365500" cy="477054"/>
          </a:xfrm>
          <a:prstGeom prst="rect">
            <a:avLst/>
          </a:prstGeom>
          <a:noFill/>
        </p:spPr>
        <p:txBody>
          <a:bodyPr wrap="square" rtlCol="0">
            <a:spAutoFit/>
          </a:bodyPr>
          <a:lstStyle/>
          <a:p>
            <a:r>
              <a:rPr lang="es-ES" sz="2500" dirty="0">
                <a:solidFill>
                  <a:srgbClr val="A9A8A9"/>
                </a:solidFill>
                <a:latin typeface="Lato Bold"/>
                <a:cs typeface="Lato Bold"/>
              </a:rPr>
              <a:t>Por Causal</a:t>
            </a:r>
          </a:p>
        </p:txBody>
      </p:sp>
      <p:graphicFrame>
        <p:nvGraphicFramePr>
          <p:cNvPr id="5" name="Tabla 4">
            <a:extLst>
              <a:ext uri="{FF2B5EF4-FFF2-40B4-BE49-F238E27FC236}">
                <a16:creationId xmlns:a16="http://schemas.microsoft.com/office/drawing/2014/main" id="{B8E728BF-1CD4-460F-9B20-529071CC9DC0}"/>
              </a:ext>
            </a:extLst>
          </p:cNvPr>
          <p:cNvGraphicFramePr>
            <a:graphicFrameLocks noGrp="1"/>
          </p:cNvGraphicFramePr>
          <p:nvPr>
            <p:extLst/>
          </p:nvPr>
        </p:nvGraphicFramePr>
        <p:xfrm>
          <a:off x="3589020" y="2573554"/>
          <a:ext cx="4518660" cy="2062116"/>
        </p:xfrm>
        <a:graphic>
          <a:graphicData uri="http://schemas.openxmlformats.org/drawingml/2006/table">
            <a:tbl>
              <a:tblPr firstRow="1" lastRow="1" bandRow="1">
                <a:tableStyleId>{5C22544A-7EE6-4342-B048-85BDC9FD1C3A}</a:tableStyleId>
              </a:tblPr>
              <a:tblGrid>
                <a:gridCol w="2621144">
                  <a:extLst>
                    <a:ext uri="{9D8B030D-6E8A-4147-A177-3AD203B41FA5}">
                      <a16:colId xmlns:a16="http://schemas.microsoft.com/office/drawing/2014/main" val="4125424414"/>
                    </a:ext>
                  </a:extLst>
                </a:gridCol>
                <a:gridCol w="1897516">
                  <a:extLst>
                    <a:ext uri="{9D8B030D-6E8A-4147-A177-3AD203B41FA5}">
                      <a16:colId xmlns:a16="http://schemas.microsoft.com/office/drawing/2014/main" val="691097361"/>
                    </a:ext>
                  </a:extLst>
                </a:gridCol>
              </a:tblGrid>
              <a:tr h="229124">
                <a:tc>
                  <a:txBody>
                    <a:bodyPr/>
                    <a:lstStyle/>
                    <a:p>
                      <a:pPr algn="l" fontAlgn="b"/>
                      <a:r>
                        <a:rPr lang="es-CO" sz="1400" u="none" strike="noStrike" dirty="0">
                          <a:effectLst/>
                        </a:rPr>
                        <a:t>CENTRO ORIENTE</a:t>
                      </a:r>
                      <a:endParaRPr lang="es-CO" sz="1400" b="1" i="0" u="none" strike="noStrike" dirty="0">
                        <a:solidFill>
                          <a:srgbClr val="000000"/>
                        </a:solidFill>
                        <a:effectLst/>
                        <a:latin typeface="Calibri" panose="020F0502020204030204" pitchFamily="34" charset="0"/>
                      </a:endParaRPr>
                    </a:p>
                  </a:txBody>
                  <a:tcPr marL="0" marR="0" marT="0" marB="0" anchor="ctr">
                    <a:solidFill>
                      <a:schemeClr val="accent3">
                        <a:lumMod val="60000"/>
                        <a:lumOff val="40000"/>
                      </a:schemeClr>
                    </a:solidFill>
                  </a:tcPr>
                </a:tc>
                <a:tc>
                  <a:txBody>
                    <a:bodyPr/>
                    <a:lstStyle/>
                    <a:p>
                      <a:pPr algn="ctr" fontAlgn="b"/>
                      <a:endParaRPr lang="es-CO" sz="1400" b="1" i="0" u="none" strike="noStrike" dirty="0">
                        <a:solidFill>
                          <a:srgbClr val="000000"/>
                        </a:solidFill>
                        <a:effectLst/>
                        <a:latin typeface="Calibri" panose="020F0502020204030204" pitchFamily="34" charset="0"/>
                      </a:endParaRPr>
                    </a:p>
                  </a:txBody>
                  <a:tcPr marL="0" marR="0" marT="0" marB="0" anchor="ctr">
                    <a:solidFill>
                      <a:schemeClr val="accent3">
                        <a:lumMod val="60000"/>
                        <a:lumOff val="40000"/>
                      </a:schemeClr>
                    </a:solidFill>
                  </a:tcPr>
                </a:tc>
                <a:extLst>
                  <a:ext uri="{0D108BD9-81ED-4DB2-BD59-A6C34878D82A}">
                    <a16:rowId xmlns:a16="http://schemas.microsoft.com/office/drawing/2014/main" val="1741616636"/>
                  </a:ext>
                </a:extLst>
              </a:tr>
              <a:tr h="229124">
                <a:tc>
                  <a:txBody>
                    <a:bodyPr/>
                    <a:lstStyle/>
                    <a:p>
                      <a:pPr algn="ctr" fontAlgn="b"/>
                      <a:r>
                        <a:rPr lang="es-CO" sz="1400" u="none" strike="noStrike" dirty="0">
                          <a:effectLst/>
                        </a:rPr>
                        <a:t>BOGOTÁ</a:t>
                      </a:r>
                      <a:endParaRPr lang="es-CO" sz="1400" b="0" i="0" u="none" strike="noStrike" dirty="0">
                        <a:solidFill>
                          <a:srgbClr val="000000"/>
                        </a:solidFill>
                        <a:effectLst/>
                        <a:latin typeface="Calibri" panose="020F0502020204030204" pitchFamily="34" charset="0"/>
                      </a:endParaRPr>
                    </a:p>
                  </a:txBody>
                  <a:tcPr marL="85725" marR="0" marT="0" marB="0" anchor="ctr">
                    <a:solidFill>
                      <a:schemeClr val="accent3">
                        <a:lumMod val="20000"/>
                        <a:lumOff val="80000"/>
                      </a:schemeClr>
                    </a:solidFill>
                  </a:tcPr>
                </a:tc>
                <a:tc>
                  <a:txBody>
                    <a:bodyPr/>
                    <a:lstStyle/>
                    <a:p>
                      <a:pPr algn="ctr" fontAlgn="b"/>
                      <a:r>
                        <a:rPr lang="es-CO" sz="1400" u="none" strike="noStrike" dirty="0">
                          <a:effectLst/>
                        </a:rPr>
                        <a:t>76</a:t>
                      </a:r>
                      <a:endParaRPr lang="es-CO" sz="1400" b="0" i="0" u="none" strike="noStrike" dirty="0">
                        <a:solidFill>
                          <a:srgbClr val="000000"/>
                        </a:solidFill>
                        <a:effectLst/>
                        <a:latin typeface="Calibri" panose="020F0502020204030204" pitchFamily="34" charset="0"/>
                      </a:endParaRPr>
                    </a:p>
                  </a:txBody>
                  <a:tcPr marL="0" marR="0" marT="0" marB="0" anchor="ctr">
                    <a:solidFill>
                      <a:schemeClr val="accent3">
                        <a:lumMod val="20000"/>
                        <a:lumOff val="80000"/>
                      </a:schemeClr>
                    </a:solidFill>
                  </a:tcPr>
                </a:tc>
                <a:extLst>
                  <a:ext uri="{0D108BD9-81ED-4DB2-BD59-A6C34878D82A}">
                    <a16:rowId xmlns:a16="http://schemas.microsoft.com/office/drawing/2014/main" val="187639622"/>
                  </a:ext>
                </a:extLst>
              </a:tr>
              <a:tr h="229124">
                <a:tc>
                  <a:txBody>
                    <a:bodyPr/>
                    <a:lstStyle/>
                    <a:p>
                      <a:pPr algn="ctr" fontAlgn="b"/>
                      <a:r>
                        <a:rPr lang="es-CO" sz="1400" u="none" strike="noStrike">
                          <a:effectLst/>
                        </a:rPr>
                        <a:t>FUSAGASUGÁ</a:t>
                      </a:r>
                      <a:endParaRPr lang="es-CO" sz="1400" b="0" i="0" u="none" strike="noStrike">
                        <a:solidFill>
                          <a:srgbClr val="000000"/>
                        </a:solidFill>
                        <a:effectLst/>
                        <a:latin typeface="Calibri" panose="020F0502020204030204" pitchFamily="34" charset="0"/>
                      </a:endParaRPr>
                    </a:p>
                  </a:txBody>
                  <a:tcPr marL="85725" marR="0" marT="0" marB="0" anchor="ctr">
                    <a:solidFill>
                      <a:schemeClr val="accent3">
                        <a:lumMod val="20000"/>
                        <a:lumOff val="80000"/>
                      </a:schemeClr>
                    </a:solidFill>
                  </a:tcPr>
                </a:tc>
                <a:tc>
                  <a:txBody>
                    <a:bodyPr/>
                    <a:lstStyle/>
                    <a:p>
                      <a:pPr algn="ctr" fontAlgn="b"/>
                      <a:r>
                        <a:rPr lang="es-CO" sz="1400" u="none" strike="noStrike" dirty="0">
                          <a:effectLst/>
                        </a:rPr>
                        <a:t>1</a:t>
                      </a:r>
                      <a:endParaRPr lang="es-CO" sz="1400" b="0" i="0" u="none" strike="noStrike" dirty="0">
                        <a:solidFill>
                          <a:srgbClr val="000000"/>
                        </a:solidFill>
                        <a:effectLst/>
                        <a:latin typeface="Calibri" panose="020F0502020204030204" pitchFamily="34" charset="0"/>
                      </a:endParaRPr>
                    </a:p>
                  </a:txBody>
                  <a:tcPr marL="0" marR="0" marT="0" marB="0" anchor="ctr">
                    <a:solidFill>
                      <a:schemeClr val="accent3">
                        <a:lumMod val="20000"/>
                        <a:lumOff val="80000"/>
                      </a:schemeClr>
                    </a:solidFill>
                  </a:tcPr>
                </a:tc>
                <a:extLst>
                  <a:ext uri="{0D108BD9-81ED-4DB2-BD59-A6C34878D82A}">
                    <a16:rowId xmlns:a16="http://schemas.microsoft.com/office/drawing/2014/main" val="861730887"/>
                  </a:ext>
                </a:extLst>
              </a:tr>
              <a:tr h="229124">
                <a:tc>
                  <a:txBody>
                    <a:bodyPr/>
                    <a:lstStyle/>
                    <a:p>
                      <a:pPr algn="ctr" fontAlgn="b"/>
                      <a:r>
                        <a:rPr lang="es-CO" sz="1400" u="none" strike="noStrike" dirty="0">
                          <a:effectLst/>
                        </a:rPr>
                        <a:t>GIRARDOT</a:t>
                      </a:r>
                      <a:endParaRPr lang="es-CO" sz="1400" b="0" i="0" u="none" strike="noStrike" dirty="0">
                        <a:solidFill>
                          <a:srgbClr val="000000"/>
                        </a:solidFill>
                        <a:effectLst/>
                        <a:latin typeface="Calibri" panose="020F0502020204030204" pitchFamily="34" charset="0"/>
                      </a:endParaRPr>
                    </a:p>
                  </a:txBody>
                  <a:tcPr marL="85725" marR="0" marT="0" marB="0" anchor="ctr">
                    <a:solidFill>
                      <a:schemeClr val="accent3">
                        <a:lumMod val="20000"/>
                        <a:lumOff val="80000"/>
                      </a:schemeClr>
                    </a:solidFill>
                  </a:tcPr>
                </a:tc>
                <a:tc>
                  <a:txBody>
                    <a:bodyPr/>
                    <a:lstStyle/>
                    <a:p>
                      <a:pPr algn="ctr" fontAlgn="b"/>
                      <a:r>
                        <a:rPr lang="es-CO" sz="1400" u="none" strike="noStrike" dirty="0">
                          <a:effectLst/>
                        </a:rPr>
                        <a:t>1</a:t>
                      </a:r>
                      <a:endParaRPr lang="es-CO" sz="1400" b="0" i="0" u="none" strike="noStrike" dirty="0">
                        <a:solidFill>
                          <a:srgbClr val="000000"/>
                        </a:solidFill>
                        <a:effectLst/>
                        <a:latin typeface="Calibri" panose="020F0502020204030204" pitchFamily="34" charset="0"/>
                      </a:endParaRPr>
                    </a:p>
                  </a:txBody>
                  <a:tcPr marL="0" marR="0" marT="0" marB="0" anchor="ctr">
                    <a:solidFill>
                      <a:schemeClr val="accent3">
                        <a:lumMod val="20000"/>
                        <a:lumOff val="80000"/>
                      </a:schemeClr>
                    </a:solidFill>
                  </a:tcPr>
                </a:tc>
                <a:extLst>
                  <a:ext uri="{0D108BD9-81ED-4DB2-BD59-A6C34878D82A}">
                    <a16:rowId xmlns:a16="http://schemas.microsoft.com/office/drawing/2014/main" val="2611634329"/>
                  </a:ext>
                </a:extLst>
              </a:tr>
              <a:tr h="229124">
                <a:tc>
                  <a:txBody>
                    <a:bodyPr/>
                    <a:lstStyle/>
                    <a:p>
                      <a:pPr algn="l" fontAlgn="b"/>
                      <a:r>
                        <a:rPr lang="es-CO" sz="1400" u="none" strike="noStrike" dirty="0">
                          <a:effectLst/>
                        </a:rPr>
                        <a:t>Total CENTRO ORIENTE</a:t>
                      </a:r>
                      <a:endParaRPr lang="es-CO" sz="1400" b="1" i="0" u="none" strike="noStrike" dirty="0">
                        <a:solidFill>
                          <a:srgbClr val="000000"/>
                        </a:solidFill>
                        <a:effectLst/>
                        <a:latin typeface="Calibri" panose="020F0502020204030204" pitchFamily="34" charset="0"/>
                      </a:endParaRPr>
                    </a:p>
                  </a:txBody>
                  <a:tcPr marL="0" marR="0" marT="0" marB="0" anchor="ctr">
                    <a:solidFill>
                      <a:schemeClr val="accent3">
                        <a:lumMod val="20000"/>
                        <a:lumOff val="80000"/>
                      </a:schemeClr>
                    </a:solidFill>
                  </a:tcPr>
                </a:tc>
                <a:tc>
                  <a:txBody>
                    <a:bodyPr/>
                    <a:lstStyle/>
                    <a:p>
                      <a:pPr algn="ctr" fontAlgn="b"/>
                      <a:r>
                        <a:rPr lang="es-CO" sz="1400" u="none" strike="noStrike" dirty="0">
                          <a:effectLst/>
                        </a:rPr>
                        <a:t>78</a:t>
                      </a:r>
                      <a:endParaRPr lang="es-CO" sz="1400" b="1" i="0" u="none" strike="noStrike" dirty="0">
                        <a:solidFill>
                          <a:srgbClr val="000000"/>
                        </a:solidFill>
                        <a:effectLst/>
                        <a:latin typeface="Calibri" panose="020F0502020204030204" pitchFamily="34" charset="0"/>
                      </a:endParaRPr>
                    </a:p>
                  </a:txBody>
                  <a:tcPr marL="0" marR="0" marT="0" marB="0" anchor="ctr">
                    <a:solidFill>
                      <a:schemeClr val="accent3">
                        <a:lumMod val="20000"/>
                        <a:lumOff val="80000"/>
                      </a:schemeClr>
                    </a:solidFill>
                  </a:tcPr>
                </a:tc>
                <a:extLst>
                  <a:ext uri="{0D108BD9-81ED-4DB2-BD59-A6C34878D82A}">
                    <a16:rowId xmlns:a16="http://schemas.microsoft.com/office/drawing/2014/main" val="3161192851"/>
                  </a:ext>
                </a:extLst>
              </a:tr>
              <a:tr h="229124">
                <a:tc>
                  <a:txBody>
                    <a:bodyPr/>
                    <a:lstStyle/>
                    <a:p>
                      <a:pPr algn="l" fontAlgn="b"/>
                      <a:r>
                        <a:rPr lang="es-CO" sz="1400" u="none" strike="noStrike" dirty="0">
                          <a:effectLst/>
                        </a:rPr>
                        <a:t>SUROCCIDENTE</a:t>
                      </a:r>
                      <a:endParaRPr lang="es-CO" sz="14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tc>
                  <a:txBody>
                    <a:bodyPr/>
                    <a:lstStyle/>
                    <a:p>
                      <a:pPr algn="ctr" fontAlgn="b"/>
                      <a:endParaRPr lang="es-CO" sz="1400" b="1" i="0" u="none" strike="noStrike" dirty="0">
                        <a:solidFill>
                          <a:srgbClr val="000000"/>
                        </a:solidFill>
                        <a:effectLst/>
                        <a:latin typeface="Calibri" panose="020F0502020204030204" pitchFamily="34" charset="0"/>
                      </a:endParaRPr>
                    </a:p>
                  </a:txBody>
                  <a:tcPr marL="0" marR="0" marT="0" marB="0" anchor="ctr">
                    <a:solidFill>
                      <a:schemeClr val="accent5">
                        <a:lumMod val="60000"/>
                        <a:lumOff val="40000"/>
                      </a:schemeClr>
                    </a:solidFill>
                  </a:tcPr>
                </a:tc>
                <a:extLst>
                  <a:ext uri="{0D108BD9-81ED-4DB2-BD59-A6C34878D82A}">
                    <a16:rowId xmlns:a16="http://schemas.microsoft.com/office/drawing/2014/main" val="2151239751"/>
                  </a:ext>
                </a:extLst>
              </a:tr>
              <a:tr h="229124">
                <a:tc>
                  <a:txBody>
                    <a:bodyPr/>
                    <a:lstStyle/>
                    <a:p>
                      <a:pPr algn="ctr" fontAlgn="b"/>
                      <a:r>
                        <a:rPr lang="es-CO" sz="1400" u="none" strike="noStrike" dirty="0">
                          <a:effectLst/>
                        </a:rPr>
                        <a:t>CALI</a:t>
                      </a:r>
                      <a:endParaRPr lang="es-CO" sz="1400" b="0" i="0" u="none" strike="noStrike" dirty="0">
                        <a:solidFill>
                          <a:srgbClr val="000000"/>
                        </a:solidFill>
                        <a:effectLst/>
                        <a:latin typeface="Calibri" panose="020F0502020204030204" pitchFamily="34" charset="0"/>
                      </a:endParaRPr>
                    </a:p>
                  </a:txBody>
                  <a:tcPr marL="85725" marR="0" marT="0" marB="0" anchor="ctr">
                    <a:solidFill>
                      <a:schemeClr val="accent5">
                        <a:lumMod val="20000"/>
                        <a:lumOff val="80000"/>
                      </a:schemeClr>
                    </a:solidFill>
                  </a:tcPr>
                </a:tc>
                <a:tc>
                  <a:txBody>
                    <a:bodyPr/>
                    <a:lstStyle/>
                    <a:p>
                      <a:pPr algn="ctr" fontAlgn="b"/>
                      <a:r>
                        <a:rPr lang="es-CO" sz="1400" u="none" strike="noStrike" dirty="0">
                          <a:effectLst/>
                        </a:rPr>
                        <a:t>1</a:t>
                      </a:r>
                      <a:endParaRPr lang="es-CO" sz="14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3354108105"/>
                  </a:ext>
                </a:extLst>
              </a:tr>
              <a:tr h="229124">
                <a:tc>
                  <a:txBody>
                    <a:bodyPr/>
                    <a:lstStyle/>
                    <a:p>
                      <a:pPr algn="l" fontAlgn="b"/>
                      <a:r>
                        <a:rPr lang="es-CO" sz="1400" u="none" strike="noStrike" dirty="0">
                          <a:effectLst/>
                        </a:rPr>
                        <a:t>Total SUROCCIDENTE</a:t>
                      </a:r>
                      <a:endParaRPr lang="es-CO" sz="1400" b="1"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s-CO" sz="1400" u="none" strike="noStrike" dirty="0">
                          <a:effectLst/>
                        </a:rPr>
                        <a:t>1</a:t>
                      </a:r>
                      <a:endParaRPr lang="es-CO" sz="1400" b="1"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1459454268"/>
                  </a:ext>
                </a:extLst>
              </a:tr>
              <a:tr h="229124">
                <a:tc>
                  <a:txBody>
                    <a:bodyPr/>
                    <a:lstStyle/>
                    <a:p>
                      <a:pPr algn="ctr" fontAlgn="b"/>
                      <a:r>
                        <a:rPr lang="es-CO" sz="1400" u="none" strike="noStrike">
                          <a:effectLst/>
                        </a:rPr>
                        <a:t>Total general</a:t>
                      </a:r>
                      <a:endParaRPr lang="es-CO" sz="1400" b="1" i="0" u="none" strike="noStrike">
                        <a:solidFill>
                          <a:srgbClr val="000000"/>
                        </a:solidFill>
                        <a:effectLst/>
                        <a:latin typeface="Calibri" panose="020F0502020204030204" pitchFamily="34" charset="0"/>
                      </a:endParaRPr>
                    </a:p>
                  </a:txBody>
                  <a:tcPr marL="0" marR="0" marT="0" marB="0" anchor="ctr">
                    <a:solidFill>
                      <a:srgbClr val="000A8B"/>
                    </a:solidFill>
                  </a:tcPr>
                </a:tc>
                <a:tc>
                  <a:txBody>
                    <a:bodyPr/>
                    <a:lstStyle/>
                    <a:p>
                      <a:pPr algn="ctr" fontAlgn="b"/>
                      <a:r>
                        <a:rPr lang="es-CO" sz="1400" u="none" strike="noStrike" dirty="0">
                          <a:effectLst/>
                        </a:rPr>
                        <a:t>79</a:t>
                      </a:r>
                      <a:endParaRPr lang="es-CO" sz="1400" b="1" i="0" u="none" strike="noStrike" dirty="0">
                        <a:solidFill>
                          <a:srgbClr val="000000"/>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695103596"/>
                  </a:ext>
                </a:extLst>
              </a:tr>
            </a:tbl>
          </a:graphicData>
        </a:graphic>
      </p:graphicFrame>
      <p:graphicFrame>
        <p:nvGraphicFramePr>
          <p:cNvPr id="13" name="Tabla 12">
            <a:extLst>
              <a:ext uri="{FF2B5EF4-FFF2-40B4-BE49-F238E27FC236}">
                <a16:creationId xmlns:a16="http://schemas.microsoft.com/office/drawing/2014/main" id="{D23C6561-0EA8-42A5-A2B4-D2ECE0AFCAA6}"/>
              </a:ext>
            </a:extLst>
          </p:cNvPr>
          <p:cNvGraphicFramePr>
            <a:graphicFrameLocks noGrp="1"/>
          </p:cNvGraphicFramePr>
          <p:nvPr>
            <p:extLst/>
          </p:nvPr>
        </p:nvGraphicFramePr>
        <p:xfrm>
          <a:off x="971364" y="2156460"/>
          <a:ext cx="1819670" cy="3099514"/>
        </p:xfrm>
        <a:graphic>
          <a:graphicData uri="http://schemas.openxmlformats.org/drawingml/2006/table">
            <a:tbl>
              <a:tblPr firstRow="1">
                <a:tableStyleId>{00A15C55-8517-42AA-B614-E9B94910E393}</a:tableStyleId>
              </a:tblPr>
              <a:tblGrid>
                <a:gridCol w="1819670">
                  <a:extLst>
                    <a:ext uri="{9D8B030D-6E8A-4147-A177-3AD203B41FA5}">
                      <a16:colId xmlns:a16="http://schemas.microsoft.com/office/drawing/2014/main" val="2242499479"/>
                    </a:ext>
                  </a:extLst>
                </a:gridCol>
              </a:tblGrid>
              <a:tr h="1016642">
                <a:tc>
                  <a:txBody>
                    <a:bodyPr/>
                    <a:lstStyle/>
                    <a:p>
                      <a:pPr algn="ctr" fontAlgn="b"/>
                      <a:r>
                        <a:rPr lang="es-CO" sz="1200" u="none" strike="noStrike" dirty="0">
                          <a:effectLst/>
                        </a:rPr>
                        <a:t>CAUSAL No. 7</a:t>
                      </a:r>
                      <a:endParaRPr lang="es-CO" sz="1200" b="1" i="0" u="none" strike="noStrike" dirty="0">
                        <a:solidFill>
                          <a:srgbClr val="000000"/>
                        </a:solidFill>
                        <a:effectLst/>
                        <a:latin typeface="Calibri" panose="020F0502020204030204" pitchFamily="34" charset="0"/>
                      </a:endParaRPr>
                    </a:p>
                  </a:txBody>
                  <a:tcPr marL="0" marR="0" marT="0" marB="0" anchor="ctr">
                    <a:solidFill>
                      <a:srgbClr val="000A8B"/>
                    </a:solidFill>
                  </a:tcPr>
                </a:tc>
                <a:extLst>
                  <a:ext uri="{0D108BD9-81ED-4DB2-BD59-A6C34878D82A}">
                    <a16:rowId xmlns:a16="http://schemas.microsoft.com/office/drawing/2014/main" val="3533205428"/>
                  </a:ext>
                </a:extLst>
              </a:tr>
              <a:tr h="2082872">
                <a:tc>
                  <a:txBody>
                    <a:bodyPr/>
                    <a:lstStyle/>
                    <a:p>
                      <a:pPr algn="ctr" fontAlgn="b"/>
                      <a:r>
                        <a:rPr lang="es-CO" sz="1200" u="none" strike="noStrike" dirty="0">
                          <a:effectLst/>
                        </a:rPr>
                        <a:t>- BIENES CUYA UBICACIÓN GEOGRAFICA O CONDICIONES DE SEGURIDAD IMPLIQUE LA IMPOSIBILIDAD DE SU ADMINISTRACION</a:t>
                      </a:r>
                      <a:endParaRPr lang="es-CO" sz="12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67694171"/>
                  </a:ext>
                </a:extLst>
              </a:tr>
            </a:tbl>
          </a:graphicData>
        </a:graphic>
      </p:graphicFrame>
      <p:sp>
        <p:nvSpPr>
          <p:cNvPr id="14" name="CuadroTexto 13">
            <a:extLst>
              <a:ext uri="{FF2B5EF4-FFF2-40B4-BE49-F238E27FC236}">
                <a16:creationId xmlns:a16="http://schemas.microsoft.com/office/drawing/2014/main" id="{9D7DB5DC-9B5D-470B-A556-B4B607EDBB30}"/>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427554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4A34D542-D2B8-4F31-B8F4-4A0B86DFFA78}"/>
              </a:ext>
            </a:extLst>
          </p:cNvPr>
          <p:cNvSpPr txBox="1"/>
          <p:nvPr/>
        </p:nvSpPr>
        <p:spPr>
          <a:xfrm>
            <a:off x="610875" y="1172248"/>
            <a:ext cx="3365500" cy="477054"/>
          </a:xfrm>
          <a:prstGeom prst="rect">
            <a:avLst/>
          </a:prstGeom>
          <a:noFill/>
        </p:spPr>
        <p:txBody>
          <a:bodyPr wrap="square" rtlCol="0">
            <a:spAutoFit/>
          </a:bodyPr>
          <a:lstStyle/>
          <a:p>
            <a:r>
              <a:rPr lang="es-ES" sz="2500" dirty="0">
                <a:solidFill>
                  <a:srgbClr val="A9A8A9"/>
                </a:solidFill>
                <a:latin typeface="Lato Bold"/>
                <a:cs typeface="Lato Bold"/>
              </a:rPr>
              <a:t>Por Ubicación</a:t>
            </a:r>
          </a:p>
        </p:txBody>
      </p:sp>
      <p:sp>
        <p:nvSpPr>
          <p:cNvPr id="3" name="CuadroTexto 2">
            <a:hlinkClick r:id="rId4" action="ppaction://hlinksldjump"/>
            <a:extLst>
              <a:ext uri="{FF2B5EF4-FFF2-40B4-BE49-F238E27FC236}">
                <a16:creationId xmlns:a16="http://schemas.microsoft.com/office/drawing/2014/main" id="{FF4F3AED-27C9-4DEC-A165-9F87C9F20955}"/>
              </a:ext>
            </a:extLst>
          </p:cNvPr>
          <p:cNvSpPr txBox="1"/>
          <p:nvPr/>
        </p:nvSpPr>
        <p:spPr>
          <a:xfrm>
            <a:off x="805343" y="1990915"/>
            <a:ext cx="1837189"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Centro Oriente</a:t>
            </a:r>
          </a:p>
        </p:txBody>
      </p:sp>
      <p:sp>
        <p:nvSpPr>
          <p:cNvPr id="13" name="CuadroTexto 12">
            <a:hlinkClick r:id="rId5" action="ppaction://hlinksldjump"/>
            <a:extLst>
              <a:ext uri="{FF2B5EF4-FFF2-40B4-BE49-F238E27FC236}">
                <a16:creationId xmlns:a16="http://schemas.microsoft.com/office/drawing/2014/main" id="{66541A83-252B-4D79-BD34-18CFCBC2848A}"/>
              </a:ext>
            </a:extLst>
          </p:cNvPr>
          <p:cNvSpPr txBox="1"/>
          <p:nvPr/>
        </p:nvSpPr>
        <p:spPr>
          <a:xfrm>
            <a:off x="805339" y="3007997"/>
            <a:ext cx="1837189" cy="369332"/>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Norte</a:t>
            </a:r>
          </a:p>
        </p:txBody>
      </p:sp>
      <p:sp>
        <p:nvSpPr>
          <p:cNvPr id="14" name="CuadroTexto 13">
            <a:hlinkClick r:id="rId6" action="ppaction://hlinksldjump"/>
            <a:extLst>
              <a:ext uri="{FF2B5EF4-FFF2-40B4-BE49-F238E27FC236}">
                <a16:creationId xmlns:a16="http://schemas.microsoft.com/office/drawing/2014/main" id="{E67AA736-3B0F-4DBA-8629-2A252387B8B1}"/>
              </a:ext>
            </a:extLst>
          </p:cNvPr>
          <p:cNvSpPr txBox="1"/>
          <p:nvPr/>
        </p:nvSpPr>
        <p:spPr>
          <a:xfrm>
            <a:off x="805338" y="4058564"/>
            <a:ext cx="1837189" cy="36933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Occidente</a:t>
            </a:r>
          </a:p>
        </p:txBody>
      </p:sp>
      <p:sp>
        <p:nvSpPr>
          <p:cNvPr id="15" name="CuadroTexto 14">
            <a:hlinkClick r:id="rId7" action="ppaction://hlinksldjump"/>
            <a:extLst>
              <a:ext uri="{FF2B5EF4-FFF2-40B4-BE49-F238E27FC236}">
                <a16:creationId xmlns:a16="http://schemas.microsoft.com/office/drawing/2014/main" id="{EB0F460E-A6B8-42EE-82C4-6A7DBF250166}"/>
              </a:ext>
            </a:extLst>
          </p:cNvPr>
          <p:cNvSpPr txBox="1"/>
          <p:nvPr/>
        </p:nvSpPr>
        <p:spPr>
          <a:xfrm>
            <a:off x="805341" y="5154086"/>
            <a:ext cx="1837189" cy="36933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Sur Occidente</a:t>
            </a:r>
          </a:p>
        </p:txBody>
      </p:sp>
      <p:pic>
        <p:nvPicPr>
          <p:cNvPr id="16" name="Imagen 15">
            <a:extLst>
              <a:ext uri="{FF2B5EF4-FFF2-40B4-BE49-F238E27FC236}">
                <a16:creationId xmlns:a16="http://schemas.microsoft.com/office/drawing/2014/main" id="{9AC845FD-F47F-4335-8118-C545DBE80C42}"/>
              </a:ext>
            </a:extLst>
          </p:cNvPr>
          <p:cNvPicPr/>
          <p:nvPr/>
        </p:nvPicPr>
        <p:blipFill rotWithShape="1">
          <a:blip r:embed="rId8">
            <a:extLst>
              <a:ext uri="{BEBA8EAE-BF5A-486C-A8C5-ECC9F3942E4B}">
                <a14:imgProps xmlns:a14="http://schemas.microsoft.com/office/drawing/2010/main">
                  <a14:imgLayer r:embed="rId9">
                    <a14:imgEffect>
                      <a14:backgroundRemoval t="9975" b="94697" l="9804" r="91993">
                        <a14:foregroundMark x1="73366" y1="88258" x2="69444" y2="94697"/>
                        <a14:foregroundMark x1="69444" y1="94697" x2="69444" y2="94697"/>
                        <a14:foregroundMark x1="89869" y1="59975" x2="91993" y2="60227"/>
                        <a14:foregroundMark x1="43464" y1="27778" x2="43464" y2="27778"/>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Removal>
                    </a14:imgEffect>
                  </a14:imgLayer>
                </a14:imgProps>
              </a:ext>
            </a:extLst>
          </a:blip>
          <a:srcRect l="16280" t="19517" r="2032" b="1216"/>
          <a:stretch/>
        </p:blipFill>
        <p:spPr>
          <a:xfrm>
            <a:off x="5319514" y="2220953"/>
            <a:ext cx="3189224" cy="3765964"/>
          </a:xfrm>
          <a:prstGeom prst="rect">
            <a:avLst/>
          </a:prstGeom>
          <a:ln>
            <a:noFill/>
          </a:ln>
          <a:effectLst>
            <a:outerShdw blurRad="292100" dist="139700" dir="2700000" algn="tl" rotWithShape="0">
              <a:srgbClr val="333333">
                <a:alpha val="65000"/>
              </a:srgbClr>
            </a:outerShdw>
          </a:effectLst>
        </p:spPr>
      </p:pic>
      <p:pic>
        <p:nvPicPr>
          <p:cNvPr id="17" name="Imagen 16">
            <a:extLst>
              <a:ext uri="{FF2B5EF4-FFF2-40B4-BE49-F238E27FC236}">
                <a16:creationId xmlns:a16="http://schemas.microsoft.com/office/drawing/2014/main" id="{4DCDB124-73D3-43E3-8371-2AD64D8086DF}"/>
              </a:ext>
            </a:extLst>
          </p:cNvPr>
          <p:cNvPicPr/>
          <p:nvPr/>
        </p:nvPicPr>
        <p:blipFill rotWithShape="1">
          <a:blip r:embed="rId10">
            <a:extLst>
              <a:ext uri="{BEBA8EAE-BF5A-486C-A8C5-ECC9F3942E4B}">
                <a14:imgProps xmlns:a14="http://schemas.microsoft.com/office/drawing/2010/main">
                  <a14:imgLayer r:embed="rId9">
                    <a14:imgEffect>
                      <a14:backgroundRemoval t="2652" b="94697" l="8007" r="91667">
                        <a14:foregroundMark x1="71023" y1="92105" x2="69444" y2="94697"/>
                        <a14:foregroundMark x1="69444" y1="94697" x2="69444" y2="94697"/>
                        <a14:foregroundMark x1="89869" y1="59975" x2="91993" y2="60227"/>
                        <a14:foregroundMark x1="17647" y1="6439" x2="17647" y2="6439"/>
                        <a14:foregroundMark x1="8007" y1="7828" x2="8007" y2="7828"/>
                        <a14:foregroundMark x1="18301" y1="2652" x2="18301" y2="2652"/>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9216" y1="28535" x2="39216" y2="28535"/>
                        <a14:backgroundMark x1="48366" y1="29798" x2="48366" y2="29798"/>
                        <a14:backgroundMark x1="48366" y1="35480" x2="48366" y2="35480"/>
                        <a14:backgroundMark x1="39706" y1="27020" x2="70915" y2="60227"/>
                        <a14:backgroundMark x1="70915" y1="60227" x2="71569" y2="62879"/>
                        <a14:backgroundMark x1="16667" y1="52146" x2="82516" y2="86869"/>
                        <a14:backgroundMark x1="82516" y1="86869" x2="85621" y2="87879"/>
                        <a14:backgroundMark x1="14542" y1="63384" x2="78758" y2="85732"/>
                        <a14:backgroundMark x1="70752" y1="96338" x2="73693" y2="88131"/>
                        <a14:backgroundMark x1="73693" y1="88131" x2="66340" y2="83207"/>
                        <a14:backgroundMark x1="66340" y1="83207" x2="57190" y2="82702"/>
                        <a14:backgroundMark x1="57190" y1="82702" x2="39379" y2="75000"/>
                        <a14:backgroundMark x1="39379" y1="75000" x2="13399" y2="71843"/>
                        <a14:backgroundMark x1="13399" y1="71843" x2="9967" y2="64141"/>
                        <a14:backgroundMark x1="9967" y1="64141" x2="10131" y2="63131"/>
                        <a14:backgroundMark x1="68137" y1="86364" x2="40850" y2="84722"/>
                        <a14:backgroundMark x1="71078" y1="91540" x2="71078" y2="91540"/>
                        <a14:backgroundMark x1="67974" y1="96212" x2="71242" y2="85859"/>
                        <a14:backgroundMark x1="71242" y1="85859" x2="71405" y2="85859"/>
                        <a14:backgroundMark x1="70752" y1="94444" x2="70752" y2="82702"/>
                        <a14:backgroundMark x1="69608" y1="95076" x2="74183" y2="87247"/>
                        <a14:backgroundMark x1="74346" y1="79040" x2="29902" y2="53535"/>
                      </a14:backgroundRemoval>
                    </a14:imgEffect>
                  </a14:imgLayer>
                </a14:imgProps>
              </a:ext>
            </a:extLst>
          </a:blip>
          <a:srcRect r="74697" b="84709"/>
          <a:stretch/>
        </p:blipFill>
        <p:spPr>
          <a:xfrm>
            <a:off x="4835256" y="777339"/>
            <a:ext cx="987888" cy="726460"/>
          </a:xfrm>
          <a:prstGeom prst="rect">
            <a:avLst/>
          </a:prstGeom>
          <a:ln>
            <a:noFill/>
          </a:ln>
          <a:effectLst>
            <a:outerShdw blurRad="292100" dist="139700" dir="2700000" algn="tl" rotWithShape="0">
              <a:srgbClr val="333333">
                <a:alpha val="65000"/>
              </a:srgbClr>
            </a:outerShdw>
          </a:effectLst>
        </p:spPr>
      </p:pic>
      <p:pic>
        <p:nvPicPr>
          <p:cNvPr id="18" name="Imagen 17">
            <a:extLst>
              <a:ext uri="{FF2B5EF4-FFF2-40B4-BE49-F238E27FC236}">
                <a16:creationId xmlns:a16="http://schemas.microsoft.com/office/drawing/2014/main" id="{760303C0-0BC8-4AF9-9171-8779BA0C125D}"/>
              </a:ext>
            </a:extLst>
          </p:cNvPr>
          <p:cNvPicPr/>
          <p:nvPr/>
        </p:nvPicPr>
        <p:blipFill rotWithShape="1">
          <a:blip r:embed="rId11">
            <a:extLst>
              <a:ext uri="{BEBA8EAE-BF5A-486C-A8C5-ECC9F3942E4B}">
                <a14:imgProps xmlns:a14="http://schemas.microsoft.com/office/drawing/2010/main">
                  <a14:imgLayer r:embed="rId9">
                    <a14:imgEffect>
                      <a14:backgroundRemoval t="2652" b="89899" l="9967" r="89869">
                        <a14:foregroundMark x1="42974" y1="12247" x2="59804" y2="2652"/>
                        <a14:backgroundMark x1="59804" y1="28535" x2="20261" y2="53409"/>
                        <a14:backgroundMark x1="20261" y1="53409" x2="20261" y2="53409"/>
                        <a14:backgroundMark x1="63235" y1="37500" x2="63235" y2="37500"/>
                        <a14:backgroundMark x1="50654" y1="23232" x2="71405" y2="77273"/>
                        <a14:backgroundMark x1="45425" y1="42803" x2="59477" y2="70707"/>
                        <a14:backgroundMark x1="59477" y1="70707" x2="70261" y2="86995"/>
                        <a14:backgroundMark x1="37418" y1="43434" x2="38072" y2="57323"/>
                        <a14:backgroundMark x1="38072" y1="57323" x2="52451" y2="78788"/>
                        <a14:backgroundMark x1="52451" y1="78788" x2="59641" y2="84848"/>
                        <a14:backgroundMark x1="33824" y1="48359" x2="32190" y2="57955"/>
                        <a14:backgroundMark x1="32190" y1="57955" x2="34477" y2="66162"/>
                        <a14:backgroundMark x1="34477" y1="66162" x2="39379" y2="73106"/>
                        <a14:backgroundMark x1="39379" y1="73106" x2="52288" y2="82955"/>
                        <a14:backgroundMark x1="52288" y1="82955" x2="54248" y2="86616"/>
                        <a14:backgroundMark x1="34477" y1="46970" x2="20425" y2="56944"/>
                        <a14:backgroundMark x1="20425" y1="56944" x2="15033" y2="65152"/>
                        <a14:backgroundMark x1="29085" y1="54798" x2="29248" y2="70202"/>
                        <a14:backgroundMark x1="29248" y1="70202" x2="30556" y2="72727"/>
                        <a14:backgroundMark x1="15686" y1="68813" x2="19444" y2="51389"/>
                        <a14:backgroundMark x1="50817" y1="19949" x2="45752" y2="40530"/>
                        <a14:backgroundMark x1="32353" y1="32071" x2="33660" y2="51894"/>
                        <a14:backgroundMark x1="20261" y1="26641" x2="27614" y2="58965"/>
                        <a14:backgroundMark x1="72386" y1="37753" x2="82190" y2="65404"/>
                        <a14:backgroundMark x1="63889" y1="34217" x2="76797" y2="80429"/>
                        <a14:backgroundMark x1="76797" y1="80429" x2="77288" y2="80682"/>
                        <a14:backgroundMark x1="48856" y1="30682" x2="45261" y2="30303"/>
                        <a14:backgroundMark x1="46078" y1="25379" x2="46078" y2="25379"/>
                        <a14:backgroundMark x1="44118" y1="27778" x2="44118" y2="27778"/>
                        <a14:backgroundMark x1="43301" y1="27904" x2="43301" y2="27904"/>
                        <a14:backgroundMark x1="39216" y1="31061" x2="39216" y2="31061"/>
                      </a14:backgroundRemoval>
                    </a14:imgEffect>
                  </a14:imgLayer>
                </a14:imgProps>
              </a:ext>
              <a:ext uri="{28A0092B-C50C-407E-A947-70E740481C1C}">
                <a14:useLocalDpi xmlns:a14="http://schemas.microsoft.com/office/drawing/2010/main" val="0"/>
              </a:ext>
            </a:extLst>
          </a:blip>
          <a:srcRect l="21261" r="32646" b="62094"/>
          <a:stretch/>
        </p:blipFill>
        <p:spPr>
          <a:xfrm>
            <a:off x="5524548" y="932400"/>
            <a:ext cx="1905842" cy="1907166"/>
          </a:xfrm>
          <a:prstGeom prst="rect">
            <a:avLst/>
          </a:prstGeom>
          <a:ln>
            <a:noFill/>
          </a:ln>
          <a:effectLst>
            <a:outerShdw blurRad="292100" dist="139700" dir="2700000" algn="tl" rotWithShape="0">
              <a:srgbClr val="333333">
                <a:alpha val="65000"/>
              </a:srgbClr>
            </a:outerShdw>
          </a:effectLst>
        </p:spPr>
      </p:pic>
      <p:pic>
        <p:nvPicPr>
          <p:cNvPr id="19" name="Imagen 18">
            <a:extLst>
              <a:ext uri="{FF2B5EF4-FFF2-40B4-BE49-F238E27FC236}">
                <a16:creationId xmlns:a16="http://schemas.microsoft.com/office/drawing/2014/main" id="{D00C3E64-F252-4BCB-A834-5777F4E823BF}"/>
              </a:ext>
            </a:extLst>
          </p:cNvPr>
          <p:cNvPicPr/>
          <p:nvPr/>
        </p:nvPicPr>
        <p:blipFill rotWithShape="1">
          <a:blip r:embed="rId12">
            <a:extLst>
              <a:ext uri="{BEBA8EAE-BF5A-486C-A8C5-ECC9F3942E4B}">
                <a14:imgProps xmlns:a14="http://schemas.microsoft.com/office/drawing/2010/main">
                  <a14:imgLayer r:embed="rId9">
                    <a14:imgEffect>
                      <a14:backgroundRemoval t="10000" b="90000" l="10000" r="90000">
                        <a14:foregroundMark x1="22712" y1="25505" x2="20425" y2="47601"/>
                        <a14:foregroundMark x1="20425" y1="47601" x2="21078" y2="47854"/>
                        <a14:foregroundMark x1="35131" y1="29924" x2="29902" y2="46970"/>
                        <a14:backgroundMark x1="60621" y1="33586" x2="37908" y2="52904"/>
                        <a14:backgroundMark x1="37908" y1="52904" x2="19281" y2="62500"/>
                        <a14:backgroundMark x1="19281" y1="62500" x2="16667" y2="66035"/>
                        <a14:backgroundMark x1="10948" y1="62247" x2="33333" y2="53535"/>
                        <a14:backgroundMark x1="33333" y1="53535" x2="41176" y2="47475"/>
                        <a14:backgroundMark x1="41176" y1="47475" x2="50163" y2="30808"/>
                        <a14:backgroundMark x1="27124" y1="12247" x2="33007" y2="19192"/>
                        <a14:backgroundMark x1="33007" y1="19192" x2="52778" y2="32828"/>
                        <a14:backgroundMark x1="52778" y1="32828" x2="68627" y2="48990"/>
                        <a14:backgroundMark x1="68627" y1="48990" x2="68791" y2="48990"/>
                        <a14:backgroundMark x1="27941" y1="27778" x2="34804" y2="17803"/>
                        <a14:backgroundMark x1="25654" y1="19697" x2="41503" y2="25253"/>
                        <a14:backgroundMark x1="41503" y1="25253" x2="41667" y2="30303"/>
                        <a14:backgroundMark x1="25000" y1="28788" x2="33170" y2="27020"/>
                        <a14:backgroundMark x1="33170" y1="27020" x2="35458" y2="24495"/>
                        <a14:backgroundMark x1="37745" y1="25126" x2="41830" y2="31313"/>
                        <a14:backgroundMark x1="43137" y1="30051" x2="47386" y2="36869"/>
                        <a14:backgroundMark x1="47386" y1="36869" x2="29739" y2="52778"/>
                        <a14:backgroundMark x1="29739" y1="52778" x2="24020" y2="50253"/>
                        <a14:backgroundMark x1="25654" y1="47601" x2="20752" y2="55934"/>
                        <a14:backgroundMark x1="20752" y1="55934" x2="13235" y2="60101"/>
                        <a14:backgroundMark x1="13235" y1="60101" x2="10948" y2="66793"/>
                        <a14:backgroundMark x1="10948" y1="66793" x2="19444" y2="68182"/>
                        <a14:backgroundMark x1="19444" y1="68182" x2="41503" y2="65152"/>
                        <a14:backgroundMark x1="41503" y1="65152" x2="61928" y2="44697"/>
                        <a14:backgroundMark x1="61928" y1="44697" x2="73693" y2="43687"/>
                        <a14:backgroundMark x1="73693" y1="43687" x2="78758" y2="50631"/>
                        <a14:backgroundMark x1="78758" y1="50631" x2="69771" y2="64015"/>
                        <a14:backgroundMark x1="69771" y1="64015" x2="59641" y2="68308"/>
                        <a14:backgroundMark x1="59641" y1="68308" x2="61111" y2="74874"/>
                        <a14:backgroundMark x1="61111" y1="74874" x2="61275" y2="74874"/>
                        <a14:backgroundMark x1="32190" y1="48106" x2="35621" y2="44949"/>
                        <a14:backgroundMark x1="38725" y1="39646" x2="46895" y2="38763"/>
                        <a14:backgroundMark x1="60621" y1="35859" x2="83170" y2="39646"/>
                        <a14:backgroundMark x1="83170" y1="39646" x2="90686" y2="43813"/>
                        <a14:backgroundMark x1="90686" y1="43813" x2="89869" y2="50884"/>
                        <a14:backgroundMark x1="89869" y1="50884" x2="77124" y2="58207"/>
                        <a14:backgroundMark x1="77124" y1="58207" x2="50490" y2="66288"/>
                        <a14:backgroundMark x1="50490" y1="66288" x2="47549" y2="72727"/>
                        <a14:backgroundMark x1="47549" y1="72727" x2="59804" y2="75253"/>
                        <a14:backgroundMark x1="59804" y1="75253" x2="61928" y2="74747"/>
                        <a14:backgroundMark x1="67810" y1="47854" x2="51961" y2="73611"/>
                        <a14:backgroundMark x1="51961" y1="73611" x2="51961" y2="73737"/>
                        <a14:backgroundMark x1="28595" y1="69697" x2="73203" y2="85101"/>
                        <a14:backgroundMark x1="73203" y1="85101" x2="74346" y2="85985"/>
                        <a14:backgroundMark x1="38235" y1="30808" x2="39052" y2="29419"/>
                        <a14:backgroundMark x1="27614" y1="48485" x2="27614" y2="48485"/>
                        <a14:backgroundMark x1="20915" y1="51263" x2="20915" y2="51263"/>
                      </a14:backgroundRemoval>
                    </a14:imgEffect>
                  </a14:imgLayer>
                </a14:imgProps>
              </a:ext>
              <a:ext uri="{28A0092B-C50C-407E-A947-70E740481C1C}">
                <a14:useLocalDpi xmlns:a14="http://schemas.microsoft.com/office/drawing/2010/main" val="0"/>
              </a:ext>
            </a:extLst>
          </a:blip>
          <a:srcRect l="11285" t="19849" r="56558" b="47846"/>
          <a:stretch/>
        </p:blipFill>
        <p:spPr>
          <a:xfrm>
            <a:off x="5068206" y="2012340"/>
            <a:ext cx="1329656" cy="1625356"/>
          </a:xfrm>
          <a:prstGeom prst="rect">
            <a:avLst/>
          </a:prstGeom>
          <a:ln>
            <a:noFill/>
          </a:ln>
          <a:effectLst>
            <a:outerShdw blurRad="292100" dist="139700" dir="2700000" algn="tl" rotWithShape="0">
              <a:srgbClr val="333333">
                <a:alpha val="65000"/>
              </a:srgbClr>
            </a:outerShdw>
          </a:effectLst>
        </p:spPr>
      </p:pic>
      <p:pic>
        <p:nvPicPr>
          <p:cNvPr id="20" name="Imagen 19">
            <a:extLst>
              <a:ext uri="{FF2B5EF4-FFF2-40B4-BE49-F238E27FC236}">
                <a16:creationId xmlns:a16="http://schemas.microsoft.com/office/drawing/2014/main" id="{B69ADEAE-EEB1-4B94-BAEC-87405C07A297}"/>
              </a:ext>
            </a:extLst>
          </p:cNvPr>
          <p:cNvPicPr/>
          <p:nvPr/>
        </p:nvPicPr>
        <p:blipFill rotWithShape="1">
          <a:blip r:embed="rId13">
            <a:extLst>
              <a:ext uri="{BEBA8EAE-BF5A-486C-A8C5-ECC9F3942E4B}">
                <a14:imgProps xmlns:a14="http://schemas.microsoft.com/office/drawing/2010/main">
                  <a14:imgLayer r:embed="rId9">
                    <a14:imgEffect>
                      <a14:backgroundRemoval t="9975" b="89899" l="8007" r="89869">
                        <a14:foregroundMark x1="20740" y1="44557" x2="20656" y2="45373"/>
                        <a14:foregroundMark x1="21367" y1="38504" x2="21213" y2="39994"/>
                        <a14:foregroundMark x1="25654" y1="48485" x2="22876" y2="56187"/>
                        <a14:foregroundMark x1="22876" y1="56187" x2="16830" y2="61237"/>
                        <a14:foregroundMark x1="16830" y1="61237" x2="8987" y2="63889"/>
                        <a14:foregroundMark x1="8987" y1="63889" x2="8007" y2="64899"/>
                        <a14:foregroundMark x1="16667" y1="50126" x2="16667" y2="50126"/>
                        <a14:foregroundMark x1="17484" y1="49747" x2="17484" y2="49747"/>
                        <a14:backgroundMark x1="73856" y1="89646" x2="68627" y2="81566"/>
                        <a14:backgroundMark x1="68627" y1="81566" x2="57680" y2="72727"/>
                        <a14:backgroundMark x1="57680" y1="72727" x2="38399" y2="66667"/>
                        <a14:backgroundMark x1="38399" y1="66667" x2="28268" y2="66162"/>
                        <a14:backgroundMark x1="28268" y1="66162" x2="23203" y2="69823"/>
                        <a14:backgroundMark x1="56863" y1="84470" x2="33660" y2="69823"/>
                        <a14:backgroundMark x1="33660" y1="69823" x2="30719" y2="61742"/>
                        <a14:backgroundMark x1="30719" y1="61742" x2="30719" y2="54924"/>
                        <a14:backgroundMark x1="30719" y1="54924" x2="35621" y2="48864"/>
                        <a14:backgroundMark x1="48856" y1="62753" x2="40359" y2="42929"/>
                        <a14:backgroundMark x1="40359" y1="42929" x2="26961" y2="31692"/>
                        <a14:backgroundMark x1="26961" y1="31692" x2="22712" y2="29924"/>
                        <a14:backgroundMark x1="52778" y1="6439" x2="35294" y2="16035"/>
                        <a14:backgroundMark x1="35294" y1="16035" x2="25327" y2="28914"/>
                        <a14:backgroundMark x1="25327" y1="28914" x2="25163" y2="29419"/>
                        <a14:backgroundMark x1="20261" y1="46086" x2="37255" y2="33333"/>
                        <a14:backgroundMark x1="37255" y1="33333" x2="46405" y2="30682"/>
                        <a14:backgroundMark x1="46405" y1="30682" x2="55556" y2="34722"/>
                        <a14:backgroundMark x1="55556" y1="34722" x2="61765" y2="42298"/>
                        <a14:backgroundMark x1="61765" y1="42298" x2="63399" y2="48990"/>
                        <a14:backgroundMark x1="63399" y1="48990" x2="60294" y2="55808"/>
                        <a14:backgroundMark x1="60294" y1="55808" x2="62745" y2="62247"/>
                        <a14:backgroundMark x1="62745" y1="62247" x2="69118" y2="67424"/>
                        <a14:backgroundMark x1="69118" y1="67424" x2="69281" y2="67551"/>
                        <a14:backgroundMark x1="21242" y1="70328" x2="21078" y2="68434"/>
                        <a14:backgroundMark x1="27941" y1="61995" x2="28758" y2="59596"/>
                        <a14:backgroundMark x1="20261" y1="67803" x2="21242" y2="67424"/>
                        <a14:backgroundMark x1="34804" y1="65025" x2="35294" y2="54924"/>
                        <a14:backgroundMark x1="35294" y1="54924" x2="38235" y2="47854"/>
                        <a14:backgroundMark x1="38235" y1="47854" x2="35294" y2="41667"/>
                        <a14:backgroundMark x1="35294" y1="41667" x2="27451" y2="38384"/>
                        <a14:backgroundMark x1="31209" y1="47727" x2="25163" y2="42929"/>
                        <a14:backgroundMark x1="25163" y1="42929" x2="20752" y2="41288"/>
                        <a14:backgroundMark x1="20588" y1="48737" x2="23529" y2="36237"/>
                        <a14:backgroundMark x1="20915" y1="49369" x2="17320" y2="42929"/>
                        <a14:backgroundMark x1="17320" y1="42929" x2="19281" y2="30556"/>
                        <a14:backgroundMark x1="20915" y1="43939" x2="21405" y2="23106"/>
                        <a14:backgroundMark x1="21078" y1="36616" x2="23529" y2="29924"/>
                        <a14:backgroundMark x1="23529" y1="29924" x2="21242" y2="22980"/>
                        <a14:backgroundMark x1="25163" y1="39141" x2="38235" y2="27020"/>
                        <a14:backgroundMark x1="38235" y1="27020" x2="38235" y2="27020"/>
                        <a14:backgroundMark x1="30229" y1="41793" x2="53431" y2="65909"/>
                        <a14:backgroundMark x1="53431" y1="65909" x2="74510" y2="78283"/>
                        <a14:backgroundMark x1="74510" y1="78283" x2="74837" y2="78788"/>
                        <a14:backgroundMark x1="69608" y1="70076" x2="70752" y2="63258"/>
                        <a14:backgroundMark x1="70752" y1="63258" x2="79902" y2="50884"/>
                        <a14:backgroundMark x1="79902" y1="50884" x2="80229" y2="47096"/>
                        <a14:backgroundMark x1="61928" y1="39646" x2="71569" y2="39773"/>
                        <a14:backgroundMark x1="71569" y1="39773" x2="81536" y2="42298"/>
                        <a14:backgroundMark x1="81536" y1="42298" x2="83824" y2="46970"/>
                        <a14:backgroundMark x1="56863" y1="65657" x2="41667" y2="39015"/>
                        <a14:backgroundMark x1="34641" y1="30934" x2="33660" y2="35101"/>
                        <a14:backgroundMark x1="33007" y1="37500" x2="31699" y2="40025"/>
                        <a14:backgroundMark x1="32026" y1="47727" x2="30392" y2="43561"/>
                        <a14:backgroundMark x1="20261" y1="47601" x2="23203" y2="25758"/>
                        <a14:backgroundMark x1="23366" y1="24874" x2="19281" y2="34848"/>
                        <a14:backgroundMark x1="17810" y1="33965" x2="27124" y2="26641"/>
                        <a14:backgroundMark x1="20425" y1="35985" x2="25654" y2="35859"/>
                        <a14:backgroundMark x1="20098" y1="37121" x2="32026" y2="34848"/>
                        <a14:backgroundMark x1="19608" y1="44823" x2="24346" y2="42677"/>
                        <a14:backgroundMark x1="20752" y1="47727" x2="20425" y2="40530"/>
                        <a14:backgroundMark x1="21078" y1="48990" x2="20588" y2="44444"/>
                        <a14:backgroundMark x1="21078" y1="47980" x2="19118" y2="46086"/>
                        <a14:backgroundMark x1="30229" y1="46717" x2="29085" y2="44192"/>
                        <a14:backgroundMark x1="30882" y1="45960" x2="27941" y2="43056"/>
                        <a14:backgroundMark x1="22222" y1="41793" x2="22222" y2="41793"/>
                        <a14:backgroundMark x1="21895" y1="43434" x2="21895" y2="43434"/>
                        <a14:backgroundMark x1="21895" y1="41919" x2="21078" y2="42677"/>
                        <a14:backgroundMark x1="21732" y1="42424" x2="20425" y2="44444"/>
                        <a14:backgroundMark x1="29248" y1="44949" x2="29902" y2="49116"/>
                        <a14:backgroundMark x1="31209" y1="43939" x2="29902" y2="48485"/>
                        <a14:backgroundMark x1="74837" y1="38258" x2="69118" y2="58333"/>
                        <a14:backgroundMark x1="85458" y1="37753" x2="85131" y2="61995"/>
                        <a14:backgroundMark x1="17157" y1="50505" x2="17157" y2="50505"/>
                      </a14:backgroundRemoval>
                    </a14:imgEffect>
                  </a14:imgLayer>
                </a14:imgProps>
              </a:ext>
              <a:ext uri="{28A0092B-C50C-407E-A947-70E740481C1C}">
                <a14:useLocalDpi xmlns:a14="http://schemas.microsoft.com/office/drawing/2010/main" val="0"/>
              </a:ext>
            </a:extLst>
          </a:blip>
          <a:srcRect l="3477" t="44602" r="69422" b="27123"/>
          <a:stretch/>
        </p:blipFill>
        <p:spPr bwMode="auto">
          <a:xfrm>
            <a:off x="4759972" y="3302060"/>
            <a:ext cx="1119078" cy="142091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25" name="CuadroTexto 24">
            <a:extLst>
              <a:ext uri="{FF2B5EF4-FFF2-40B4-BE49-F238E27FC236}">
                <a16:creationId xmlns:a16="http://schemas.microsoft.com/office/drawing/2014/main" id="{FDF3E16F-99C6-4D01-BE49-9AEC33A9C1EA}"/>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0407353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4A34D542-D2B8-4F31-B8F4-4A0B86DFFA78}"/>
              </a:ext>
            </a:extLst>
          </p:cNvPr>
          <p:cNvSpPr txBox="1"/>
          <p:nvPr/>
        </p:nvSpPr>
        <p:spPr>
          <a:xfrm>
            <a:off x="449015" y="1189456"/>
            <a:ext cx="3365500" cy="477054"/>
          </a:xfrm>
          <a:prstGeom prst="rect">
            <a:avLst/>
          </a:prstGeom>
          <a:noFill/>
        </p:spPr>
        <p:txBody>
          <a:bodyPr wrap="square" rtlCol="0">
            <a:spAutoFit/>
          </a:bodyPr>
          <a:lstStyle/>
          <a:p>
            <a:r>
              <a:rPr lang="es-ES" sz="2500" dirty="0">
                <a:solidFill>
                  <a:srgbClr val="A9A8A9"/>
                </a:solidFill>
                <a:latin typeface="Lato Bold"/>
                <a:cs typeface="Lato Bold"/>
              </a:rPr>
              <a:t>Por Ubicación</a:t>
            </a:r>
          </a:p>
        </p:txBody>
      </p:sp>
      <p:pic>
        <p:nvPicPr>
          <p:cNvPr id="11" name="Imagen 10">
            <a:extLst>
              <a:ext uri="{FF2B5EF4-FFF2-40B4-BE49-F238E27FC236}">
                <a16:creationId xmlns:a16="http://schemas.microsoft.com/office/drawing/2014/main" id="{F6CE1BC4-5707-423A-ADDE-2020FF8685B4}"/>
              </a:ext>
            </a:extLst>
          </p:cNvPr>
          <p:cNvPicPr/>
          <p:nvPr/>
        </p:nvPicPr>
        <p:blipFill rotWithShape="1">
          <a:blip r:embed="rId4">
            <a:extLst>
              <a:ext uri="{BEBA8EAE-BF5A-486C-A8C5-ECC9F3942E4B}">
                <a14:imgProps xmlns:a14="http://schemas.microsoft.com/office/drawing/2010/main">
                  <a14:imgLayer r:embed="rId5">
                    <a14:imgEffect>
                      <a14:backgroundRemoval t="9975" b="94697" l="9804" r="91993">
                        <a14:foregroundMark x1="73366" y1="88258" x2="69444" y2="94697"/>
                        <a14:foregroundMark x1="69444" y1="94697" x2="69444" y2="94697"/>
                        <a14:foregroundMark x1="89869" y1="59975" x2="91993" y2="60227"/>
                        <a14:foregroundMark x1="43464" y1="27778" x2="43464" y2="27778"/>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Removal>
                    </a14:imgEffect>
                  </a14:imgLayer>
                </a14:imgProps>
              </a:ext>
            </a:extLst>
          </a:blip>
          <a:srcRect l="16280" t="19517" r="2032" b="1216"/>
          <a:stretch/>
        </p:blipFill>
        <p:spPr>
          <a:xfrm>
            <a:off x="4836141" y="1054546"/>
            <a:ext cx="4328719" cy="5436067"/>
          </a:xfrm>
          <a:prstGeom prst="rect">
            <a:avLst/>
          </a:prstGeom>
          <a:ln>
            <a:no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F6CE1BC4-5707-423A-ADDE-2020FF8685B4}"/>
              </a:ext>
            </a:extLst>
          </p:cNvPr>
          <p:cNvPicPr/>
          <p:nvPr/>
        </p:nvPicPr>
        <p:blipFill rotWithShape="1">
          <a:blip r:embed="rId6">
            <a:extLst>
              <a:ext uri="{BEBA8EAE-BF5A-486C-A8C5-ECC9F3942E4B}">
                <a14:imgProps xmlns:a14="http://schemas.microsoft.com/office/drawing/2010/main">
                  <a14:imgLayer r:embed="rId5">
                    <a14:imgEffect>
                      <a14:backgroundRemoval t="2652" b="94697" l="8007" r="91667">
                        <a14:foregroundMark x1="71023" y1="92105" x2="69444" y2="94697"/>
                        <a14:foregroundMark x1="69444" y1="94697" x2="69444" y2="94697"/>
                        <a14:foregroundMark x1="89869" y1="59975" x2="91993" y2="60227"/>
                        <a14:foregroundMark x1="17647" y1="6439" x2="17647" y2="6439"/>
                        <a14:foregroundMark x1="8007" y1="7828" x2="8007" y2="7828"/>
                        <a14:foregroundMark x1="18301" y1="2652" x2="18301" y2="2652"/>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9216" y1="28535" x2="39216" y2="28535"/>
                        <a14:backgroundMark x1="48366" y1="29798" x2="48366" y2="29798"/>
                        <a14:backgroundMark x1="48366" y1="35480" x2="48366" y2="35480"/>
                        <a14:backgroundMark x1="39706" y1="27020" x2="70915" y2="60227"/>
                        <a14:backgroundMark x1="70915" y1="60227" x2="71569" y2="62879"/>
                        <a14:backgroundMark x1="16667" y1="52146" x2="82516" y2="86869"/>
                        <a14:backgroundMark x1="82516" y1="86869" x2="85621" y2="87879"/>
                        <a14:backgroundMark x1="14542" y1="63384" x2="78758" y2="85732"/>
                        <a14:backgroundMark x1="70752" y1="96338" x2="73693" y2="88131"/>
                        <a14:backgroundMark x1="73693" y1="88131" x2="66340" y2="83207"/>
                        <a14:backgroundMark x1="66340" y1="83207" x2="57190" y2="82702"/>
                        <a14:backgroundMark x1="57190" y1="82702" x2="39379" y2="75000"/>
                        <a14:backgroundMark x1="39379" y1="75000" x2="13399" y2="71843"/>
                        <a14:backgroundMark x1="13399" y1="71843" x2="9967" y2="64141"/>
                        <a14:backgroundMark x1="9967" y1="64141" x2="10131" y2="63131"/>
                        <a14:backgroundMark x1="68137" y1="86364" x2="40850" y2="84722"/>
                        <a14:backgroundMark x1="71078" y1="91540" x2="71078" y2="91540"/>
                        <a14:backgroundMark x1="67974" y1="96212" x2="71242" y2="85859"/>
                        <a14:backgroundMark x1="71242" y1="85859" x2="71405" y2="85859"/>
                        <a14:backgroundMark x1="70752" y1="94444" x2="70752" y2="82702"/>
                        <a14:backgroundMark x1="69608" y1="95076" x2="74183" y2="87247"/>
                        <a14:backgroundMark x1="74346" y1="79040" x2="29902" y2="53535"/>
                      </a14:backgroundRemoval>
                    </a14:imgEffect>
                  </a14:imgLayer>
                </a14:imgProps>
              </a:ext>
            </a:extLst>
          </a:blip>
          <a:srcRect r="74697" b="84709"/>
          <a:stretch/>
        </p:blipFill>
        <p:spPr>
          <a:xfrm>
            <a:off x="3593101" y="1054546"/>
            <a:ext cx="1340855" cy="1048624"/>
          </a:xfrm>
          <a:prstGeom prst="rect">
            <a:avLst/>
          </a:prstGeom>
          <a:ln>
            <a:noFill/>
          </a:ln>
          <a:effectLst>
            <a:outerShdw blurRad="292100" dist="139700" dir="2700000" algn="tl" rotWithShape="0">
              <a:srgbClr val="333333">
                <a:alpha val="65000"/>
              </a:srgbClr>
            </a:outerShdw>
          </a:effectLst>
        </p:spPr>
      </p:pic>
      <p:sp>
        <p:nvSpPr>
          <p:cNvPr id="14" name="CuadroTexto 13">
            <a:extLst>
              <a:ext uri="{FF2B5EF4-FFF2-40B4-BE49-F238E27FC236}">
                <a16:creationId xmlns:a16="http://schemas.microsoft.com/office/drawing/2014/main" id="{9696A17B-FB03-4E0F-9747-36F70EDE9047}"/>
              </a:ext>
            </a:extLst>
          </p:cNvPr>
          <p:cNvSpPr txBox="1"/>
          <p:nvPr/>
        </p:nvSpPr>
        <p:spPr>
          <a:xfrm>
            <a:off x="555863" y="1801420"/>
            <a:ext cx="1837189"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Centro Oriente</a:t>
            </a:r>
          </a:p>
        </p:txBody>
      </p:sp>
      <p:graphicFrame>
        <p:nvGraphicFramePr>
          <p:cNvPr id="3" name="Tabla 2">
            <a:extLst>
              <a:ext uri="{FF2B5EF4-FFF2-40B4-BE49-F238E27FC236}">
                <a16:creationId xmlns:a16="http://schemas.microsoft.com/office/drawing/2014/main" id="{FD03FCED-269D-41CC-9919-235EF2CB5A05}"/>
              </a:ext>
            </a:extLst>
          </p:cNvPr>
          <p:cNvGraphicFramePr>
            <a:graphicFrameLocks noGrp="1"/>
          </p:cNvGraphicFramePr>
          <p:nvPr>
            <p:extLst/>
          </p:nvPr>
        </p:nvGraphicFramePr>
        <p:xfrm>
          <a:off x="250419" y="2291942"/>
          <a:ext cx="3795697" cy="3552287"/>
        </p:xfrm>
        <a:graphic>
          <a:graphicData uri="http://schemas.openxmlformats.org/drawingml/2006/table">
            <a:tbl>
              <a:tblPr firstRow="1" lastRow="1" lastCol="1">
                <a:tableStyleId>{F5AB1C69-6EDB-4FF4-983F-18BD219EF322}</a:tableStyleId>
              </a:tblPr>
              <a:tblGrid>
                <a:gridCol w="981958">
                  <a:extLst>
                    <a:ext uri="{9D8B030D-6E8A-4147-A177-3AD203B41FA5}">
                      <a16:colId xmlns:a16="http://schemas.microsoft.com/office/drawing/2014/main" val="3957975813"/>
                    </a:ext>
                  </a:extLst>
                </a:gridCol>
                <a:gridCol w="575788">
                  <a:extLst>
                    <a:ext uri="{9D8B030D-6E8A-4147-A177-3AD203B41FA5}">
                      <a16:colId xmlns:a16="http://schemas.microsoft.com/office/drawing/2014/main" val="1718580982"/>
                    </a:ext>
                  </a:extLst>
                </a:gridCol>
                <a:gridCol w="566339">
                  <a:extLst>
                    <a:ext uri="{9D8B030D-6E8A-4147-A177-3AD203B41FA5}">
                      <a16:colId xmlns:a16="http://schemas.microsoft.com/office/drawing/2014/main" val="2440896641"/>
                    </a:ext>
                  </a:extLst>
                </a:gridCol>
                <a:gridCol w="557203">
                  <a:extLst>
                    <a:ext uri="{9D8B030D-6E8A-4147-A177-3AD203B41FA5}">
                      <a16:colId xmlns:a16="http://schemas.microsoft.com/office/drawing/2014/main" val="277950918"/>
                    </a:ext>
                  </a:extLst>
                </a:gridCol>
                <a:gridCol w="548070">
                  <a:extLst>
                    <a:ext uri="{9D8B030D-6E8A-4147-A177-3AD203B41FA5}">
                      <a16:colId xmlns:a16="http://schemas.microsoft.com/office/drawing/2014/main" val="693962119"/>
                    </a:ext>
                  </a:extLst>
                </a:gridCol>
                <a:gridCol w="566339">
                  <a:extLst>
                    <a:ext uri="{9D8B030D-6E8A-4147-A177-3AD203B41FA5}">
                      <a16:colId xmlns:a16="http://schemas.microsoft.com/office/drawing/2014/main" val="987128776"/>
                    </a:ext>
                  </a:extLst>
                </a:gridCol>
              </a:tblGrid>
              <a:tr h="609339">
                <a:tc>
                  <a:txBody>
                    <a:bodyPr/>
                    <a:lstStyle/>
                    <a:p>
                      <a:pPr algn="ctr" fontAlgn="b"/>
                      <a:r>
                        <a:rPr lang="es-CO" sz="1050" u="none" strike="noStrike" dirty="0">
                          <a:effectLst/>
                        </a:rPr>
                        <a:t>Etiquetas de fila</a:t>
                      </a:r>
                      <a:endParaRPr lang="es-CO" sz="1050" b="1" i="0" u="none" strike="noStrike" dirty="0">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dirty="0">
                          <a:effectLst/>
                        </a:rPr>
                        <a:t>CAUSAL No. 1</a:t>
                      </a:r>
                      <a:endParaRPr lang="es-CO" sz="1050" b="1" i="0" u="none" strike="noStrike" dirty="0">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dirty="0">
                          <a:effectLst/>
                        </a:rPr>
                        <a:t>CAUSAL No. 3 </a:t>
                      </a:r>
                      <a:endParaRPr lang="es-CO" sz="1050" b="1" i="0" u="none" strike="noStrike" dirty="0">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dirty="0">
                          <a:effectLst/>
                        </a:rPr>
                        <a:t>CAUSAL No. 4</a:t>
                      </a:r>
                      <a:endParaRPr lang="es-CO" sz="1050" b="1" i="0" u="none" strike="noStrike" dirty="0">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dirty="0">
                          <a:effectLst/>
                        </a:rPr>
                        <a:t>CAUSAL No. 7</a:t>
                      </a:r>
                      <a:endParaRPr lang="es-CO" sz="1050" b="1" i="0" u="none" strike="noStrike" dirty="0">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Total general</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1670532394"/>
                  </a:ext>
                </a:extLst>
              </a:tr>
              <a:tr h="174586">
                <a:tc>
                  <a:txBody>
                    <a:bodyPr/>
                    <a:lstStyle/>
                    <a:p>
                      <a:pPr algn="ctr" fontAlgn="b"/>
                      <a:r>
                        <a:rPr lang="es-CO" sz="1050" u="none" strike="noStrike">
                          <a:effectLst/>
                        </a:rPr>
                        <a:t>BOGOTÁ</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r>
                        <a:rPr lang="es-CO" sz="1050" u="none" strike="noStrike">
                          <a:effectLst/>
                        </a:rPr>
                        <a:t>3</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178</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76</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dirty="0">
                          <a:effectLst/>
                        </a:rPr>
                        <a:t>258</a:t>
                      </a:r>
                      <a:endParaRPr lang="es-CO" sz="1050" b="1" i="0" u="none" strike="noStrike" dirty="0">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2277260716"/>
                  </a:ext>
                </a:extLst>
              </a:tr>
              <a:tr h="174586">
                <a:tc>
                  <a:txBody>
                    <a:bodyPr/>
                    <a:lstStyle/>
                    <a:p>
                      <a:pPr algn="ctr" fontAlgn="b"/>
                      <a:r>
                        <a:rPr lang="es-CO" sz="1050" u="none" strike="noStrike">
                          <a:effectLst/>
                        </a:rPr>
                        <a:t>CHÍA</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3303104015"/>
                  </a:ext>
                </a:extLst>
              </a:tr>
              <a:tr h="174586">
                <a:tc>
                  <a:txBody>
                    <a:bodyPr/>
                    <a:lstStyle/>
                    <a:p>
                      <a:pPr algn="ctr" fontAlgn="b"/>
                      <a:r>
                        <a:rPr lang="es-CO" sz="1050" u="none" strike="noStrike">
                          <a:effectLst/>
                        </a:rPr>
                        <a:t>FUNZA</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2</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2</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4109606810"/>
                  </a:ext>
                </a:extLst>
              </a:tr>
              <a:tr h="174586">
                <a:tc>
                  <a:txBody>
                    <a:bodyPr/>
                    <a:lstStyle/>
                    <a:p>
                      <a:pPr algn="ctr" fontAlgn="b"/>
                      <a:r>
                        <a:rPr lang="es-CO" sz="1050" u="none" strike="noStrike">
                          <a:effectLst/>
                        </a:rPr>
                        <a:t>FUSAGASUGÁ</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3</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4</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3420499146"/>
                  </a:ext>
                </a:extLst>
              </a:tr>
              <a:tr h="174586">
                <a:tc>
                  <a:txBody>
                    <a:bodyPr/>
                    <a:lstStyle/>
                    <a:p>
                      <a:pPr algn="ctr" fontAlgn="b"/>
                      <a:r>
                        <a:rPr lang="es-CO" sz="1050" u="none" strike="noStrike">
                          <a:effectLst/>
                        </a:rPr>
                        <a:t>GIRARDOT</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9</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10</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2533538777"/>
                  </a:ext>
                </a:extLst>
              </a:tr>
              <a:tr h="174586">
                <a:tc>
                  <a:txBody>
                    <a:bodyPr/>
                    <a:lstStyle/>
                    <a:p>
                      <a:pPr algn="ctr" fontAlgn="b"/>
                      <a:r>
                        <a:rPr lang="es-CO" sz="1050" u="none" strike="noStrike">
                          <a:effectLst/>
                        </a:rPr>
                        <a:t>LA MESA</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3</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3</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1018251222"/>
                  </a:ext>
                </a:extLst>
              </a:tr>
              <a:tr h="174586">
                <a:tc>
                  <a:txBody>
                    <a:bodyPr/>
                    <a:lstStyle/>
                    <a:p>
                      <a:pPr algn="ctr" fontAlgn="b"/>
                      <a:r>
                        <a:rPr lang="es-CO" sz="1050" u="none" strike="noStrike">
                          <a:effectLst/>
                        </a:rPr>
                        <a:t>NEIVA</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3355136113"/>
                  </a:ext>
                </a:extLst>
              </a:tr>
              <a:tr h="174586">
                <a:tc>
                  <a:txBody>
                    <a:bodyPr/>
                    <a:lstStyle/>
                    <a:p>
                      <a:pPr algn="ctr" fontAlgn="b"/>
                      <a:r>
                        <a:rPr lang="es-CO" sz="1050" u="none" strike="noStrike">
                          <a:effectLst/>
                        </a:rPr>
                        <a:t>PACHO</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4</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4</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1759024783"/>
                  </a:ext>
                </a:extLst>
              </a:tr>
              <a:tr h="340834">
                <a:tc>
                  <a:txBody>
                    <a:bodyPr/>
                    <a:lstStyle/>
                    <a:p>
                      <a:pPr algn="ctr" fontAlgn="b"/>
                      <a:r>
                        <a:rPr lang="es-CO" sz="1050" u="none" strike="noStrike">
                          <a:effectLst/>
                        </a:rPr>
                        <a:t>PARATEBUENO</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3697133976"/>
                  </a:ext>
                </a:extLst>
              </a:tr>
              <a:tr h="174586">
                <a:tc>
                  <a:txBody>
                    <a:bodyPr/>
                    <a:lstStyle/>
                    <a:p>
                      <a:pPr algn="ctr" fontAlgn="b"/>
                      <a:r>
                        <a:rPr lang="es-CO" sz="1050" u="none" strike="noStrike">
                          <a:effectLst/>
                        </a:rPr>
                        <a:t>RICAURTE</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1408770583"/>
                  </a:ext>
                </a:extLst>
              </a:tr>
              <a:tr h="174586">
                <a:tc>
                  <a:txBody>
                    <a:bodyPr/>
                    <a:lstStyle/>
                    <a:p>
                      <a:pPr algn="ctr" fontAlgn="b"/>
                      <a:r>
                        <a:rPr lang="es-CO" sz="1050" u="none" strike="noStrike">
                          <a:effectLst/>
                        </a:rPr>
                        <a:t>SOACHA</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3056397025"/>
                  </a:ext>
                </a:extLst>
              </a:tr>
              <a:tr h="174586">
                <a:tc>
                  <a:txBody>
                    <a:bodyPr/>
                    <a:lstStyle/>
                    <a:p>
                      <a:pPr algn="ctr" fontAlgn="b"/>
                      <a:r>
                        <a:rPr lang="es-CO" sz="1050" u="none" strike="noStrike">
                          <a:effectLst/>
                        </a:rPr>
                        <a:t>SUBACHOQUE</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557262142"/>
                  </a:ext>
                </a:extLst>
              </a:tr>
              <a:tr h="340834">
                <a:tc>
                  <a:txBody>
                    <a:bodyPr/>
                    <a:lstStyle/>
                    <a:p>
                      <a:pPr algn="ctr" fontAlgn="b"/>
                      <a:r>
                        <a:rPr lang="es-CO" sz="1050" u="none" strike="noStrike">
                          <a:effectLst/>
                        </a:rPr>
                        <a:t>VILLAVICENCIO</a:t>
                      </a:r>
                      <a:endParaRPr lang="es-CO" sz="1050" b="1" i="0" u="none" strike="noStrike">
                        <a:solidFill>
                          <a:srgbClr val="000000"/>
                        </a:solidFill>
                        <a:effectLst/>
                        <a:latin typeface="Calibri" panose="020F0502020204030204" pitchFamily="34" charset="0"/>
                      </a:endParaRPr>
                    </a:p>
                  </a:txBody>
                  <a:tcPr marL="7223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10</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10</a:t>
                      </a:r>
                      <a:endParaRPr lang="es-CO" sz="1050" b="1" i="0" u="none" strike="noStrike">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1087888053"/>
                  </a:ext>
                </a:extLst>
              </a:tr>
              <a:tr h="340834">
                <a:tc>
                  <a:txBody>
                    <a:bodyPr/>
                    <a:lstStyle/>
                    <a:p>
                      <a:pPr algn="ctr" fontAlgn="b"/>
                      <a:r>
                        <a:rPr lang="es-CO" sz="1050" u="none" strike="noStrike">
                          <a:effectLst/>
                        </a:rPr>
                        <a:t>Total CENTRO ORIENTE</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3</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215</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a:effectLst/>
                        </a:rPr>
                        <a:t>78</a:t>
                      </a:r>
                      <a:endParaRPr lang="es-CO" sz="1050" b="1" i="0" u="none" strike="noStrike">
                        <a:solidFill>
                          <a:srgbClr val="000000"/>
                        </a:solidFill>
                        <a:effectLst/>
                        <a:latin typeface="Calibri" panose="020F0502020204030204" pitchFamily="34" charset="0"/>
                      </a:endParaRPr>
                    </a:p>
                  </a:txBody>
                  <a:tcPr marL="8026" marR="8026" marT="8026" marB="0" anchor="ctr"/>
                </a:tc>
                <a:tc>
                  <a:txBody>
                    <a:bodyPr/>
                    <a:lstStyle/>
                    <a:p>
                      <a:pPr algn="ctr" fontAlgn="b"/>
                      <a:r>
                        <a:rPr lang="es-CO" sz="1050" u="none" strike="noStrike" dirty="0">
                          <a:effectLst/>
                        </a:rPr>
                        <a:t>297</a:t>
                      </a:r>
                      <a:endParaRPr lang="es-CO" sz="1050" b="1" i="0" u="none" strike="noStrike" dirty="0">
                        <a:solidFill>
                          <a:srgbClr val="000000"/>
                        </a:solidFill>
                        <a:effectLst/>
                        <a:latin typeface="Calibri" panose="020F0502020204030204" pitchFamily="34" charset="0"/>
                      </a:endParaRPr>
                    </a:p>
                  </a:txBody>
                  <a:tcPr marL="8026" marR="8026" marT="8026" marB="0" anchor="ctr"/>
                </a:tc>
                <a:extLst>
                  <a:ext uri="{0D108BD9-81ED-4DB2-BD59-A6C34878D82A}">
                    <a16:rowId xmlns:a16="http://schemas.microsoft.com/office/drawing/2014/main" val="1662942103"/>
                  </a:ext>
                </a:extLst>
              </a:tr>
            </a:tbl>
          </a:graphicData>
        </a:graphic>
      </p:graphicFrame>
      <p:sp>
        <p:nvSpPr>
          <p:cNvPr id="15" name="CuadroTexto 14">
            <a:hlinkClick r:id="rId7" action="ppaction://hlinksldjump"/>
            <a:extLst>
              <a:ext uri="{FF2B5EF4-FFF2-40B4-BE49-F238E27FC236}">
                <a16:creationId xmlns:a16="http://schemas.microsoft.com/office/drawing/2014/main" id="{94EAC38A-0D81-400C-96B7-BD25087C1DDD}"/>
              </a:ext>
            </a:extLst>
          </p:cNvPr>
          <p:cNvSpPr txBox="1"/>
          <p:nvPr/>
        </p:nvSpPr>
        <p:spPr>
          <a:xfrm>
            <a:off x="3320036" y="5889965"/>
            <a:ext cx="2242186" cy="64633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20 Predios con avalúos más altos </a:t>
            </a:r>
          </a:p>
        </p:txBody>
      </p:sp>
      <p:sp>
        <p:nvSpPr>
          <p:cNvPr id="16" name="CuadroTexto 15">
            <a:extLst>
              <a:ext uri="{FF2B5EF4-FFF2-40B4-BE49-F238E27FC236}">
                <a16:creationId xmlns:a16="http://schemas.microsoft.com/office/drawing/2014/main" id="{6040D297-C85A-45EF-9B17-D969DCCC5629}"/>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29240572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11" name="Imagen 10">
            <a:extLst>
              <a:ext uri="{FF2B5EF4-FFF2-40B4-BE49-F238E27FC236}">
                <a16:creationId xmlns:a16="http://schemas.microsoft.com/office/drawing/2014/main" id="{F6CE1BC4-5707-423A-ADDE-2020FF8685B4}"/>
              </a:ext>
            </a:extLst>
          </p:cNvPr>
          <p:cNvPicPr/>
          <p:nvPr/>
        </p:nvPicPr>
        <p:blipFill rotWithShape="1">
          <a:blip r:embed="rId4">
            <a:extLst>
              <a:ext uri="{BEBA8EAE-BF5A-486C-A8C5-ECC9F3942E4B}">
                <a14:imgProps xmlns:a14="http://schemas.microsoft.com/office/drawing/2010/main">
                  <a14:imgLayer r:embed="rId5">
                    <a14:imgEffect>
                      <a14:backgroundRemoval t="9975" b="94697" l="9804" r="91993">
                        <a14:foregroundMark x1="73366" y1="88258" x2="69444" y2="94697"/>
                        <a14:foregroundMark x1="69444" y1="94697" x2="69444" y2="94697"/>
                        <a14:foregroundMark x1="89869" y1="59975" x2="91993" y2="60227"/>
                        <a14:foregroundMark x1="43464" y1="27778" x2="43464" y2="27778"/>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Removal>
                    </a14:imgEffect>
                  </a14:imgLayer>
                </a14:imgProps>
              </a:ext>
            </a:extLst>
          </a:blip>
          <a:srcRect l="16280" t="19517" r="2032" b="1216"/>
          <a:stretch/>
        </p:blipFill>
        <p:spPr>
          <a:xfrm>
            <a:off x="4836141" y="1054546"/>
            <a:ext cx="4328719" cy="5436067"/>
          </a:xfrm>
          <a:prstGeom prst="rect">
            <a:avLst/>
          </a:prstGeom>
          <a:ln>
            <a:no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F6CE1BC4-5707-423A-ADDE-2020FF8685B4}"/>
              </a:ext>
            </a:extLst>
          </p:cNvPr>
          <p:cNvPicPr/>
          <p:nvPr/>
        </p:nvPicPr>
        <p:blipFill rotWithShape="1">
          <a:blip r:embed="rId6">
            <a:extLst>
              <a:ext uri="{BEBA8EAE-BF5A-486C-A8C5-ECC9F3942E4B}">
                <a14:imgProps xmlns:a14="http://schemas.microsoft.com/office/drawing/2010/main">
                  <a14:imgLayer r:embed="rId5">
                    <a14:imgEffect>
                      <a14:backgroundRemoval t="2652" b="94697" l="8007" r="91667">
                        <a14:foregroundMark x1="71023" y1="92105" x2="69444" y2="94697"/>
                        <a14:foregroundMark x1="69444" y1="94697" x2="69444" y2="94697"/>
                        <a14:foregroundMark x1="89869" y1="59975" x2="91993" y2="60227"/>
                        <a14:foregroundMark x1="17647" y1="6439" x2="17647" y2="6439"/>
                        <a14:foregroundMark x1="8007" y1="7828" x2="8007" y2="7828"/>
                        <a14:foregroundMark x1="18301" y1="2652" x2="18301" y2="2652"/>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9216" y1="28535" x2="39216" y2="28535"/>
                        <a14:backgroundMark x1="48366" y1="29798" x2="48366" y2="29798"/>
                        <a14:backgroundMark x1="48366" y1="35480" x2="48366" y2="35480"/>
                        <a14:backgroundMark x1="39706" y1="27020" x2="70915" y2="60227"/>
                        <a14:backgroundMark x1="70915" y1="60227" x2="71569" y2="62879"/>
                        <a14:backgroundMark x1="16667" y1="52146" x2="82516" y2="86869"/>
                        <a14:backgroundMark x1="82516" y1="86869" x2="85621" y2="87879"/>
                        <a14:backgroundMark x1="14542" y1="63384" x2="78758" y2="85732"/>
                        <a14:backgroundMark x1="70752" y1="96338" x2="73693" y2="88131"/>
                        <a14:backgroundMark x1="73693" y1="88131" x2="66340" y2="83207"/>
                        <a14:backgroundMark x1="66340" y1="83207" x2="57190" y2="82702"/>
                        <a14:backgroundMark x1="57190" y1="82702" x2="39379" y2="75000"/>
                        <a14:backgroundMark x1="39379" y1="75000" x2="13399" y2="71843"/>
                        <a14:backgroundMark x1="13399" y1="71843" x2="9967" y2="64141"/>
                        <a14:backgroundMark x1="9967" y1="64141" x2="10131" y2="63131"/>
                        <a14:backgroundMark x1="68137" y1="86364" x2="40850" y2="84722"/>
                        <a14:backgroundMark x1="71078" y1="91540" x2="71078" y2="91540"/>
                        <a14:backgroundMark x1="67974" y1="96212" x2="71242" y2="85859"/>
                        <a14:backgroundMark x1="71242" y1="85859" x2="71405" y2="85859"/>
                        <a14:backgroundMark x1="70752" y1="94444" x2="70752" y2="82702"/>
                        <a14:backgroundMark x1="69608" y1="95076" x2="74183" y2="87247"/>
                        <a14:backgroundMark x1="74346" y1="79040" x2="29902" y2="53535"/>
                      </a14:backgroundRemoval>
                    </a14:imgEffect>
                  </a14:imgLayer>
                </a14:imgProps>
              </a:ext>
            </a:extLst>
          </a:blip>
          <a:srcRect r="74697" b="84709"/>
          <a:stretch/>
        </p:blipFill>
        <p:spPr>
          <a:xfrm>
            <a:off x="4195539" y="1034208"/>
            <a:ext cx="1340855" cy="1048624"/>
          </a:xfrm>
          <a:prstGeom prst="rect">
            <a:avLst/>
          </a:prstGeom>
          <a:ln>
            <a:noFill/>
          </a:ln>
          <a:effectLst>
            <a:outerShdw blurRad="292100" dist="139700" dir="2700000" algn="tl" rotWithShape="0">
              <a:srgbClr val="333333">
                <a:alpha val="65000"/>
              </a:srgbClr>
            </a:outerShdw>
          </a:effectLst>
        </p:spPr>
      </p:pic>
      <p:sp>
        <p:nvSpPr>
          <p:cNvPr id="14" name="CuadroTexto 13">
            <a:extLst>
              <a:ext uri="{FF2B5EF4-FFF2-40B4-BE49-F238E27FC236}">
                <a16:creationId xmlns:a16="http://schemas.microsoft.com/office/drawing/2014/main" id="{9696A17B-FB03-4E0F-9747-36F70EDE9047}"/>
              </a:ext>
            </a:extLst>
          </p:cNvPr>
          <p:cNvSpPr txBox="1"/>
          <p:nvPr/>
        </p:nvSpPr>
        <p:spPr>
          <a:xfrm>
            <a:off x="7192883" y="830844"/>
            <a:ext cx="1837189"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Centro Oriente</a:t>
            </a:r>
          </a:p>
        </p:txBody>
      </p:sp>
      <p:graphicFrame>
        <p:nvGraphicFramePr>
          <p:cNvPr id="9" name="Tabla 8">
            <a:extLst>
              <a:ext uri="{FF2B5EF4-FFF2-40B4-BE49-F238E27FC236}">
                <a16:creationId xmlns:a16="http://schemas.microsoft.com/office/drawing/2014/main" id="{566D6317-4815-49DA-875F-E0B2E72B28B1}"/>
              </a:ext>
            </a:extLst>
          </p:cNvPr>
          <p:cNvGraphicFramePr>
            <a:graphicFrameLocks noGrp="1"/>
          </p:cNvGraphicFramePr>
          <p:nvPr>
            <p:extLst/>
          </p:nvPr>
        </p:nvGraphicFramePr>
        <p:xfrm>
          <a:off x="54238" y="1040773"/>
          <a:ext cx="4275548" cy="5039472"/>
        </p:xfrm>
        <a:graphic>
          <a:graphicData uri="http://schemas.openxmlformats.org/drawingml/2006/table">
            <a:tbl>
              <a:tblPr firstRow="1" bandRow="1">
                <a:tableStyleId>{F5AB1C69-6EDB-4FF4-983F-18BD219EF322}</a:tableStyleId>
              </a:tblPr>
              <a:tblGrid>
                <a:gridCol w="744572">
                  <a:extLst>
                    <a:ext uri="{9D8B030D-6E8A-4147-A177-3AD203B41FA5}">
                      <a16:colId xmlns:a16="http://schemas.microsoft.com/office/drawing/2014/main" val="4291311558"/>
                    </a:ext>
                  </a:extLst>
                </a:gridCol>
                <a:gridCol w="592033">
                  <a:extLst>
                    <a:ext uri="{9D8B030D-6E8A-4147-A177-3AD203B41FA5}">
                      <a16:colId xmlns:a16="http://schemas.microsoft.com/office/drawing/2014/main" val="1059693941"/>
                    </a:ext>
                  </a:extLst>
                </a:gridCol>
                <a:gridCol w="708498">
                  <a:extLst>
                    <a:ext uri="{9D8B030D-6E8A-4147-A177-3AD203B41FA5}">
                      <a16:colId xmlns:a16="http://schemas.microsoft.com/office/drawing/2014/main" val="2816676201"/>
                    </a:ext>
                  </a:extLst>
                </a:gridCol>
                <a:gridCol w="531185">
                  <a:extLst>
                    <a:ext uri="{9D8B030D-6E8A-4147-A177-3AD203B41FA5}">
                      <a16:colId xmlns:a16="http://schemas.microsoft.com/office/drawing/2014/main" val="3169082202"/>
                    </a:ext>
                  </a:extLst>
                </a:gridCol>
                <a:gridCol w="736794">
                  <a:extLst>
                    <a:ext uri="{9D8B030D-6E8A-4147-A177-3AD203B41FA5}">
                      <a16:colId xmlns:a16="http://schemas.microsoft.com/office/drawing/2014/main" val="1594992652"/>
                    </a:ext>
                  </a:extLst>
                </a:gridCol>
                <a:gridCol w="962466">
                  <a:extLst>
                    <a:ext uri="{9D8B030D-6E8A-4147-A177-3AD203B41FA5}">
                      <a16:colId xmlns:a16="http://schemas.microsoft.com/office/drawing/2014/main" val="3568747021"/>
                    </a:ext>
                  </a:extLst>
                </a:gridCol>
              </a:tblGrid>
              <a:tr h="466468">
                <a:tc>
                  <a:txBody>
                    <a:bodyPr/>
                    <a:lstStyle/>
                    <a:p>
                      <a:pPr algn="ctr" fontAlgn="ctr"/>
                      <a:r>
                        <a:rPr lang="es-CO" sz="900" u="none" strike="noStrike" dirty="0">
                          <a:effectLst/>
                        </a:rPr>
                        <a:t>No. FMI</a:t>
                      </a:r>
                      <a:endParaRPr lang="es-CO" sz="900" b="1" i="0" u="none" strike="noStrike" dirty="0">
                        <a:solidFill>
                          <a:srgbClr val="FFFFFF"/>
                        </a:solidFill>
                        <a:effectLst/>
                        <a:latin typeface="Arial" panose="020B0604020202020204" pitchFamily="34" charset="0"/>
                      </a:endParaRPr>
                    </a:p>
                  </a:txBody>
                  <a:tcPr marL="0" marR="0" marT="0" marB="0" anchor="ctr"/>
                </a:tc>
                <a:tc>
                  <a:txBody>
                    <a:bodyPr/>
                    <a:lstStyle/>
                    <a:p>
                      <a:pPr algn="ctr" fontAlgn="ctr"/>
                      <a:r>
                        <a:rPr lang="es-CO" sz="900" u="none" strike="noStrike" dirty="0">
                          <a:effectLst/>
                        </a:rPr>
                        <a:t>Tipo de Bien</a:t>
                      </a:r>
                      <a:endParaRPr lang="es-CO" sz="900" b="1" i="0" u="none" strike="noStrike" dirty="0">
                        <a:solidFill>
                          <a:srgbClr val="FFFFFF"/>
                        </a:solidFill>
                        <a:effectLst/>
                        <a:latin typeface="Arial" panose="020B0604020202020204" pitchFamily="34" charset="0"/>
                      </a:endParaRPr>
                    </a:p>
                  </a:txBody>
                  <a:tcPr marL="0" marR="0" marT="0" marB="0" anchor="ctr"/>
                </a:tc>
                <a:tc>
                  <a:txBody>
                    <a:bodyPr/>
                    <a:lstStyle/>
                    <a:p>
                      <a:pPr algn="ctr" fontAlgn="ctr"/>
                      <a:r>
                        <a:rPr lang="es-CO" sz="900" u="none" strike="noStrike" dirty="0">
                          <a:effectLst/>
                        </a:rPr>
                        <a:t>Clase de Bien</a:t>
                      </a:r>
                      <a:endParaRPr lang="es-CO" sz="900" b="1" i="0" u="none" strike="noStrike" dirty="0">
                        <a:solidFill>
                          <a:srgbClr val="FFFFFF"/>
                        </a:solidFill>
                        <a:effectLst/>
                        <a:latin typeface="Arial" panose="020B0604020202020204" pitchFamily="34" charset="0"/>
                      </a:endParaRPr>
                    </a:p>
                  </a:txBody>
                  <a:tcPr marL="0" marR="0" marT="0" marB="0" anchor="ctr"/>
                </a:tc>
                <a:tc>
                  <a:txBody>
                    <a:bodyPr/>
                    <a:lstStyle/>
                    <a:p>
                      <a:pPr algn="ctr" fontAlgn="ctr"/>
                      <a:r>
                        <a:rPr lang="es-CO" sz="900" u="none" strike="noStrike" dirty="0">
                          <a:effectLst/>
                        </a:rPr>
                        <a:t>Municipio</a:t>
                      </a:r>
                      <a:endParaRPr lang="es-CO" sz="900" b="1" i="0" u="none" strike="noStrike" dirty="0">
                        <a:solidFill>
                          <a:srgbClr val="FFFFFF"/>
                        </a:solidFill>
                        <a:effectLst/>
                        <a:latin typeface="Arial" panose="020B0604020202020204" pitchFamily="34" charset="0"/>
                      </a:endParaRPr>
                    </a:p>
                  </a:txBody>
                  <a:tcPr marL="0" marR="0" marT="0" marB="0" anchor="ctr"/>
                </a:tc>
                <a:tc>
                  <a:txBody>
                    <a:bodyPr/>
                    <a:lstStyle/>
                    <a:p>
                      <a:pPr algn="ctr" fontAlgn="ctr"/>
                      <a:r>
                        <a:rPr lang="es-CO" sz="900" u="none" strike="noStrike" dirty="0">
                          <a:effectLst/>
                        </a:rPr>
                        <a:t>Causal de Enajenación.</a:t>
                      </a:r>
                      <a:endParaRPr lang="es-CO" sz="900" b="1" i="0" u="none" strike="noStrike" dirty="0">
                        <a:solidFill>
                          <a:srgbClr val="FFFFFF"/>
                        </a:solidFill>
                        <a:effectLst/>
                        <a:latin typeface="Arial" panose="020B0604020202020204" pitchFamily="34" charset="0"/>
                      </a:endParaRPr>
                    </a:p>
                  </a:txBody>
                  <a:tcPr marL="0" marR="0" marT="0" marB="0" anchor="ctr"/>
                </a:tc>
                <a:tc>
                  <a:txBody>
                    <a:bodyPr/>
                    <a:lstStyle/>
                    <a:p>
                      <a:pPr algn="ctr" fontAlgn="ctr"/>
                      <a:r>
                        <a:rPr lang="es-CO" sz="900" u="none" strike="noStrike" dirty="0">
                          <a:effectLst/>
                        </a:rPr>
                        <a:t>Valor Avalúo Catastral</a:t>
                      </a:r>
                      <a:endParaRPr lang="es-CO" sz="900" b="1" i="0" u="none" strike="noStrike" dirty="0">
                        <a:solidFill>
                          <a:srgbClr val="FFFFFF"/>
                        </a:solidFill>
                        <a:effectLst/>
                        <a:latin typeface="Arial" panose="020B0604020202020204" pitchFamily="34" charset="0"/>
                      </a:endParaRPr>
                    </a:p>
                  </a:txBody>
                  <a:tcPr marL="0" marR="0" marT="0" marB="0" anchor="ctr"/>
                </a:tc>
                <a:extLst>
                  <a:ext uri="{0D108BD9-81ED-4DB2-BD59-A6C34878D82A}">
                    <a16:rowId xmlns:a16="http://schemas.microsoft.com/office/drawing/2014/main" val="402096840"/>
                  </a:ext>
                </a:extLst>
              </a:tr>
              <a:tr h="142023">
                <a:tc>
                  <a:txBody>
                    <a:bodyPr/>
                    <a:lstStyle/>
                    <a:p>
                      <a:pPr algn="ctr" fontAlgn="b"/>
                      <a:r>
                        <a:rPr lang="es-CO" sz="900" b="0" i="0" u="none" strike="noStrike">
                          <a:solidFill>
                            <a:srgbClr val="000000"/>
                          </a:solidFill>
                          <a:effectLst/>
                          <a:latin typeface="Calibri" panose="020F0502020204030204" pitchFamily="34" charset="0"/>
                        </a:rPr>
                        <a:t>50C-550983</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BODEGA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$ 2,386,147,000.00</a:t>
                      </a:r>
                    </a:p>
                  </a:txBody>
                  <a:tcPr marL="0" marR="0" marT="0" marB="0" anchor="b"/>
                </a:tc>
                <a:extLst>
                  <a:ext uri="{0D108BD9-81ED-4DB2-BD59-A6C34878D82A}">
                    <a16:rowId xmlns:a16="http://schemas.microsoft.com/office/drawing/2014/main" val="4094736436"/>
                  </a:ext>
                </a:extLst>
              </a:tr>
              <a:tr h="142023">
                <a:tc>
                  <a:txBody>
                    <a:bodyPr/>
                    <a:lstStyle/>
                    <a:p>
                      <a:pPr algn="ctr" fontAlgn="b"/>
                      <a:r>
                        <a:rPr lang="es-CO" sz="900" b="0" i="0" u="none" strike="noStrike">
                          <a:solidFill>
                            <a:srgbClr val="000000"/>
                          </a:solidFill>
                          <a:effectLst/>
                          <a:latin typeface="Calibri" panose="020F0502020204030204" pitchFamily="34" charset="0"/>
                        </a:rPr>
                        <a:t>50C-27940</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CASA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$ 2,251,184,000.00</a:t>
                      </a:r>
                    </a:p>
                  </a:txBody>
                  <a:tcPr marL="0" marR="0" marT="0" marB="0" anchor="b"/>
                </a:tc>
                <a:extLst>
                  <a:ext uri="{0D108BD9-81ED-4DB2-BD59-A6C34878D82A}">
                    <a16:rowId xmlns:a16="http://schemas.microsoft.com/office/drawing/2014/main" val="1047093450"/>
                  </a:ext>
                </a:extLst>
              </a:tr>
              <a:tr h="307197">
                <a:tc>
                  <a:txBody>
                    <a:bodyPr/>
                    <a:lstStyle/>
                    <a:p>
                      <a:pPr algn="ctr" fontAlgn="b"/>
                      <a:r>
                        <a:rPr lang="es-CO" sz="900" b="0" i="0" u="none" strike="noStrike">
                          <a:solidFill>
                            <a:srgbClr val="000000"/>
                          </a:solidFill>
                          <a:effectLst/>
                          <a:latin typeface="Calibri" panose="020F0502020204030204" pitchFamily="34" charset="0"/>
                        </a:rPr>
                        <a:t>50C-162764</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CASA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3 -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$ 1,923,481,000.00</a:t>
                      </a:r>
                    </a:p>
                  </a:txBody>
                  <a:tcPr marL="0" marR="0" marT="0" marB="0" anchor="b"/>
                </a:tc>
                <a:extLst>
                  <a:ext uri="{0D108BD9-81ED-4DB2-BD59-A6C34878D82A}">
                    <a16:rowId xmlns:a16="http://schemas.microsoft.com/office/drawing/2014/main" val="3081513330"/>
                  </a:ext>
                </a:extLst>
              </a:tr>
              <a:tr h="255642">
                <a:tc>
                  <a:txBody>
                    <a:bodyPr/>
                    <a:lstStyle/>
                    <a:p>
                      <a:pPr algn="ctr" fontAlgn="b"/>
                      <a:r>
                        <a:rPr lang="es-CO" sz="900" b="0" i="0" u="none" strike="noStrike">
                          <a:solidFill>
                            <a:srgbClr val="000000"/>
                          </a:solidFill>
                          <a:effectLst/>
                          <a:latin typeface="Calibri" panose="020F0502020204030204" pitchFamily="34" charset="0"/>
                        </a:rPr>
                        <a:t>50C-1509870</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LOCAL COMERCIAL</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$ 1,896,016,000.00</a:t>
                      </a:r>
                    </a:p>
                  </a:txBody>
                  <a:tcPr marL="0" marR="0" marT="0" marB="0" anchor="b"/>
                </a:tc>
                <a:extLst>
                  <a:ext uri="{0D108BD9-81ED-4DB2-BD59-A6C34878D82A}">
                    <a16:rowId xmlns:a16="http://schemas.microsoft.com/office/drawing/2014/main" val="1984690625"/>
                  </a:ext>
                </a:extLst>
              </a:tr>
              <a:tr h="221181">
                <a:tc>
                  <a:txBody>
                    <a:bodyPr/>
                    <a:lstStyle/>
                    <a:p>
                      <a:pPr algn="ctr" fontAlgn="b"/>
                      <a:r>
                        <a:rPr lang="es-CO" sz="900" b="0" i="0" u="none" strike="noStrike">
                          <a:solidFill>
                            <a:srgbClr val="000000"/>
                          </a:solidFill>
                          <a:effectLst/>
                          <a:latin typeface="Calibri" panose="020F0502020204030204" pitchFamily="34" charset="0"/>
                        </a:rPr>
                        <a:t>50C-1769395</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BODEGA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FUNZA</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$ 1,738,682,000.00</a:t>
                      </a:r>
                    </a:p>
                  </a:txBody>
                  <a:tcPr marL="0" marR="0" marT="0" marB="0" anchor="b"/>
                </a:tc>
                <a:extLst>
                  <a:ext uri="{0D108BD9-81ED-4DB2-BD59-A6C34878D82A}">
                    <a16:rowId xmlns:a16="http://schemas.microsoft.com/office/drawing/2014/main" val="3759352311"/>
                  </a:ext>
                </a:extLst>
              </a:tr>
              <a:tr h="221181">
                <a:tc>
                  <a:txBody>
                    <a:bodyPr/>
                    <a:lstStyle/>
                    <a:p>
                      <a:pPr algn="ctr" fontAlgn="b"/>
                      <a:r>
                        <a:rPr lang="es-CO" sz="900" b="0" i="0" u="none" strike="noStrike">
                          <a:solidFill>
                            <a:srgbClr val="000000"/>
                          </a:solidFill>
                          <a:effectLst/>
                          <a:latin typeface="Calibri" panose="020F0502020204030204" pitchFamily="34" charset="0"/>
                        </a:rPr>
                        <a:t>50C-338126</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EDIFICIO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$ 1,609,606,000.00</a:t>
                      </a:r>
                    </a:p>
                  </a:txBody>
                  <a:tcPr marL="0" marR="0" marT="0" marB="0" anchor="b"/>
                </a:tc>
                <a:extLst>
                  <a:ext uri="{0D108BD9-81ED-4DB2-BD59-A6C34878D82A}">
                    <a16:rowId xmlns:a16="http://schemas.microsoft.com/office/drawing/2014/main" val="2193556339"/>
                  </a:ext>
                </a:extLst>
              </a:tr>
              <a:tr h="142023">
                <a:tc>
                  <a:txBody>
                    <a:bodyPr/>
                    <a:lstStyle/>
                    <a:p>
                      <a:pPr algn="ctr" fontAlgn="b"/>
                      <a:r>
                        <a:rPr lang="es-CO" sz="900" b="0" i="0" u="none" strike="noStrike">
                          <a:solidFill>
                            <a:srgbClr val="000000"/>
                          </a:solidFill>
                          <a:effectLst/>
                          <a:latin typeface="Calibri" panose="020F0502020204030204" pitchFamily="34" charset="0"/>
                        </a:rPr>
                        <a:t>50C-1446625</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BODEGA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$ 1,584,728,000.00</a:t>
                      </a:r>
                    </a:p>
                  </a:txBody>
                  <a:tcPr marL="0" marR="0" marT="0" marB="0" anchor="b"/>
                </a:tc>
                <a:extLst>
                  <a:ext uri="{0D108BD9-81ED-4DB2-BD59-A6C34878D82A}">
                    <a16:rowId xmlns:a16="http://schemas.microsoft.com/office/drawing/2014/main" val="1214011076"/>
                  </a:ext>
                </a:extLst>
              </a:tr>
              <a:tr h="221181">
                <a:tc>
                  <a:txBody>
                    <a:bodyPr/>
                    <a:lstStyle/>
                    <a:p>
                      <a:pPr algn="ctr" fontAlgn="b"/>
                      <a:r>
                        <a:rPr lang="es-CO" sz="900" b="0" i="0" u="none" strike="noStrike">
                          <a:solidFill>
                            <a:srgbClr val="000000"/>
                          </a:solidFill>
                          <a:effectLst/>
                          <a:latin typeface="Calibri" panose="020F0502020204030204" pitchFamily="34" charset="0"/>
                        </a:rPr>
                        <a:t>50N-20440322</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CASA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$ 1,500,810,000.00</a:t>
                      </a:r>
                    </a:p>
                  </a:txBody>
                  <a:tcPr marL="0" marR="0" marT="0" marB="0" anchor="b"/>
                </a:tc>
                <a:extLst>
                  <a:ext uri="{0D108BD9-81ED-4DB2-BD59-A6C34878D82A}">
                    <a16:rowId xmlns:a16="http://schemas.microsoft.com/office/drawing/2014/main" val="2388079299"/>
                  </a:ext>
                </a:extLst>
              </a:tr>
              <a:tr h="142023">
                <a:tc>
                  <a:txBody>
                    <a:bodyPr/>
                    <a:lstStyle/>
                    <a:p>
                      <a:pPr algn="ctr" fontAlgn="b"/>
                      <a:r>
                        <a:rPr lang="es-CO" sz="900" b="0" i="0" u="none" strike="noStrike">
                          <a:solidFill>
                            <a:srgbClr val="000000"/>
                          </a:solidFill>
                          <a:effectLst/>
                          <a:latin typeface="Calibri" panose="020F0502020204030204" pitchFamily="34" charset="0"/>
                        </a:rPr>
                        <a:t>50N-20150156</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CASA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$ 1,492,742,000.00</a:t>
                      </a:r>
                    </a:p>
                  </a:txBody>
                  <a:tcPr marL="0" marR="0" marT="0" marB="0" anchor="b"/>
                </a:tc>
                <a:extLst>
                  <a:ext uri="{0D108BD9-81ED-4DB2-BD59-A6C34878D82A}">
                    <a16:rowId xmlns:a16="http://schemas.microsoft.com/office/drawing/2014/main" val="1596791502"/>
                  </a:ext>
                </a:extLst>
              </a:tr>
              <a:tr h="255642">
                <a:tc>
                  <a:txBody>
                    <a:bodyPr/>
                    <a:lstStyle/>
                    <a:p>
                      <a:pPr algn="ctr" fontAlgn="b"/>
                      <a:r>
                        <a:rPr lang="es-CO" sz="900" b="0" i="0" u="none" strike="noStrike">
                          <a:solidFill>
                            <a:srgbClr val="000000"/>
                          </a:solidFill>
                          <a:effectLst/>
                          <a:latin typeface="Calibri" panose="020F0502020204030204" pitchFamily="34" charset="0"/>
                        </a:rPr>
                        <a:t>50N-20106917</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APARTAMENTO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$ 1,487,138,000.00</a:t>
                      </a:r>
                    </a:p>
                  </a:txBody>
                  <a:tcPr marL="0" marR="0" marT="0" marB="0" anchor="b"/>
                </a:tc>
                <a:extLst>
                  <a:ext uri="{0D108BD9-81ED-4DB2-BD59-A6C34878D82A}">
                    <a16:rowId xmlns:a16="http://schemas.microsoft.com/office/drawing/2014/main" val="2423369820"/>
                  </a:ext>
                </a:extLst>
              </a:tr>
              <a:tr h="284047">
                <a:tc>
                  <a:txBody>
                    <a:bodyPr/>
                    <a:lstStyle/>
                    <a:p>
                      <a:pPr algn="ctr" fontAlgn="b"/>
                      <a:r>
                        <a:rPr lang="es-CO" sz="900" b="0" i="0" u="none" strike="noStrike">
                          <a:solidFill>
                            <a:srgbClr val="000000"/>
                          </a:solidFill>
                          <a:effectLst/>
                          <a:latin typeface="Calibri" panose="020F0502020204030204" pitchFamily="34" charset="0"/>
                        </a:rPr>
                        <a:t>50N-20422247</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APARTAMENTO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$ 1,456,819,000.00</a:t>
                      </a:r>
                    </a:p>
                  </a:txBody>
                  <a:tcPr marL="0" marR="0" marT="0" marB="0" anchor="b"/>
                </a:tc>
                <a:extLst>
                  <a:ext uri="{0D108BD9-81ED-4DB2-BD59-A6C34878D82A}">
                    <a16:rowId xmlns:a16="http://schemas.microsoft.com/office/drawing/2014/main" val="4218005556"/>
                  </a:ext>
                </a:extLst>
              </a:tr>
              <a:tr h="383463">
                <a:tc>
                  <a:txBody>
                    <a:bodyPr/>
                    <a:lstStyle/>
                    <a:p>
                      <a:pPr algn="ctr" fontAlgn="b"/>
                      <a:r>
                        <a:rPr lang="es-CO" sz="900" b="0" i="0" u="none" strike="noStrike">
                          <a:solidFill>
                            <a:srgbClr val="000000"/>
                          </a:solidFill>
                          <a:effectLst/>
                          <a:latin typeface="Calibri" panose="020F0502020204030204" pitchFamily="34" charset="0"/>
                        </a:rPr>
                        <a:t>50C-188067</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EDIFICACIÓN PARA HOTEL - MOTEL</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6 -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$ 1,414,115,000.00</a:t>
                      </a:r>
                    </a:p>
                  </a:txBody>
                  <a:tcPr marL="0" marR="0" marT="0" marB="0" anchor="b"/>
                </a:tc>
                <a:extLst>
                  <a:ext uri="{0D108BD9-81ED-4DB2-BD59-A6C34878D82A}">
                    <a16:rowId xmlns:a16="http://schemas.microsoft.com/office/drawing/2014/main" val="3621920119"/>
                  </a:ext>
                </a:extLst>
              </a:tr>
              <a:tr h="255642">
                <a:tc>
                  <a:txBody>
                    <a:bodyPr/>
                    <a:lstStyle/>
                    <a:p>
                      <a:pPr algn="ctr" fontAlgn="b"/>
                      <a:r>
                        <a:rPr lang="es-CO" sz="900" b="0" i="0" u="none" strike="noStrike">
                          <a:solidFill>
                            <a:srgbClr val="000000"/>
                          </a:solidFill>
                          <a:effectLst/>
                          <a:latin typeface="Calibri" panose="020F0502020204030204" pitchFamily="34" charset="0"/>
                        </a:rPr>
                        <a:t>50N-20021007</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APARTAMENTO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$ 1,372,615,000.00</a:t>
                      </a:r>
                    </a:p>
                  </a:txBody>
                  <a:tcPr marL="0" marR="0" marT="0" marB="0" anchor="b"/>
                </a:tc>
                <a:extLst>
                  <a:ext uri="{0D108BD9-81ED-4DB2-BD59-A6C34878D82A}">
                    <a16:rowId xmlns:a16="http://schemas.microsoft.com/office/drawing/2014/main" val="2086531882"/>
                  </a:ext>
                </a:extLst>
              </a:tr>
              <a:tr h="142023">
                <a:tc>
                  <a:txBody>
                    <a:bodyPr/>
                    <a:lstStyle/>
                    <a:p>
                      <a:pPr algn="ctr" fontAlgn="b"/>
                      <a:r>
                        <a:rPr lang="es-CO" sz="900" b="0" i="0" u="none" strike="noStrike">
                          <a:solidFill>
                            <a:srgbClr val="000000"/>
                          </a:solidFill>
                          <a:effectLst/>
                          <a:latin typeface="Calibri" panose="020F0502020204030204" pitchFamily="34" charset="0"/>
                        </a:rPr>
                        <a:t>50C-414644</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EDIFICIO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$ 1,342,324,000.00</a:t>
                      </a:r>
                    </a:p>
                  </a:txBody>
                  <a:tcPr marL="0" marR="0" marT="0" marB="0" anchor="b"/>
                </a:tc>
                <a:extLst>
                  <a:ext uri="{0D108BD9-81ED-4DB2-BD59-A6C34878D82A}">
                    <a16:rowId xmlns:a16="http://schemas.microsoft.com/office/drawing/2014/main" val="3220485400"/>
                  </a:ext>
                </a:extLst>
              </a:tr>
              <a:tr h="142023">
                <a:tc>
                  <a:txBody>
                    <a:bodyPr/>
                    <a:lstStyle/>
                    <a:p>
                      <a:pPr algn="ctr" fontAlgn="b"/>
                      <a:r>
                        <a:rPr lang="es-CO" sz="900" b="0" i="0" u="none" strike="noStrike">
                          <a:solidFill>
                            <a:srgbClr val="000000"/>
                          </a:solidFill>
                          <a:effectLst/>
                          <a:latin typeface="Calibri" panose="020F0502020204030204" pitchFamily="34" charset="0"/>
                        </a:rPr>
                        <a:t>50N-20414934</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CASA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$ 1,193,742,000.00</a:t>
                      </a:r>
                    </a:p>
                  </a:txBody>
                  <a:tcPr marL="0" marR="0" marT="0" marB="0" anchor="b"/>
                </a:tc>
                <a:extLst>
                  <a:ext uri="{0D108BD9-81ED-4DB2-BD59-A6C34878D82A}">
                    <a16:rowId xmlns:a16="http://schemas.microsoft.com/office/drawing/2014/main" val="2237070337"/>
                  </a:ext>
                </a:extLst>
              </a:tr>
              <a:tr h="442365">
                <a:tc>
                  <a:txBody>
                    <a:bodyPr/>
                    <a:lstStyle/>
                    <a:p>
                      <a:pPr algn="ctr" fontAlgn="b"/>
                      <a:r>
                        <a:rPr lang="es-CO" sz="900" b="0" i="0" u="none" strike="noStrike">
                          <a:solidFill>
                            <a:srgbClr val="000000"/>
                          </a:solidFill>
                          <a:effectLst/>
                          <a:latin typeface="Calibri" panose="020F0502020204030204" pitchFamily="34" charset="0"/>
                        </a:rPr>
                        <a:t>50N-20436654</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APARTAMENTO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$ 1,191,339,000.00</a:t>
                      </a:r>
                    </a:p>
                  </a:txBody>
                  <a:tcPr marL="0" marR="0" marT="0" marB="0" anchor="b"/>
                </a:tc>
                <a:extLst>
                  <a:ext uri="{0D108BD9-81ED-4DB2-BD59-A6C34878D82A}">
                    <a16:rowId xmlns:a16="http://schemas.microsoft.com/office/drawing/2014/main" val="785770733"/>
                  </a:ext>
                </a:extLst>
              </a:tr>
              <a:tr h="284047">
                <a:tc>
                  <a:txBody>
                    <a:bodyPr/>
                    <a:lstStyle/>
                    <a:p>
                      <a:pPr algn="ctr" fontAlgn="b"/>
                      <a:r>
                        <a:rPr lang="es-CO" sz="900" b="0" i="0" u="none" strike="noStrike">
                          <a:solidFill>
                            <a:srgbClr val="000000"/>
                          </a:solidFill>
                          <a:effectLst/>
                          <a:latin typeface="Calibri" panose="020F0502020204030204" pitchFamily="34" charset="0"/>
                        </a:rPr>
                        <a:t>50S-40534619</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LOCAL COMERCIAL</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$ 1,169,550,000.00</a:t>
                      </a:r>
                    </a:p>
                  </a:txBody>
                  <a:tcPr marL="0" marR="0" marT="0" marB="0" anchor="b"/>
                </a:tc>
                <a:extLst>
                  <a:ext uri="{0D108BD9-81ED-4DB2-BD59-A6C34878D82A}">
                    <a16:rowId xmlns:a16="http://schemas.microsoft.com/office/drawing/2014/main" val="2629881205"/>
                  </a:ext>
                </a:extLst>
              </a:tr>
              <a:tr h="142023">
                <a:tc>
                  <a:txBody>
                    <a:bodyPr/>
                    <a:lstStyle/>
                    <a:p>
                      <a:pPr algn="ctr" fontAlgn="b"/>
                      <a:r>
                        <a:rPr lang="es-CO" sz="900" b="0" i="0" u="none" strike="noStrike">
                          <a:solidFill>
                            <a:srgbClr val="000000"/>
                          </a:solidFill>
                          <a:effectLst/>
                          <a:latin typeface="Calibri" panose="020F0502020204030204" pitchFamily="34" charset="0"/>
                        </a:rPr>
                        <a:t>50N-20468054</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CASA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$ 1,151,491,000.00</a:t>
                      </a:r>
                    </a:p>
                  </a:txBody>
                  <a:tcPr marL="0" marR="0" marT="0" marB="0" anchor="b"/>
                </a:tc>
                <a:extLst>
                  <a:ext uri="{0D108BD9-81ED-4DB2-BD59-A6C34878D82A}">
                    <a16:rowId xmlns:a16="http://schemas.microsoft.com/office/drawing/2014/main" val="703721791"/>
                  </a:ext>
                </a:extLst>
              </a:tr>
              <a:tr h="221181">
                <a:tc>
                  <a:txBody>
                    <a:bodyPr/>
                    <a:lstStyle/>
                    <a:p>
                      <a:pPr algn="ctr" fontAlgn="b"/>
                      <a:r>
                        <a:rPr lang="es-CO" sz="900" b="0" i="0" u="none" strike="noStrike">
                          <a:solidFill>
                            <a:srgbClr val="000000"/>
                          </a:solidFill>
                          <a:effectLst/>
                          <a:latin typeface="Calibri" panose="020F0502020204030204" pitchFamily="34" charset="0"/>
                        </a:rPr>
                        <a:t>50N-20468056</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CASA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a:solidFill>
                            <a:srgbClr val="000000"/>
                          </a:solidFill>
                          <a:effectLst/>
                          <a:latin typeface="Calibri" panose="020F0502020204030204" pitchFamily="34" charset="0"/>
                        </a:rPr>
                        <a:t>$ 1,151,491,000.00</a:t>
                      </a:r>
                    </a:p>
                  </a:txBody>
                  <a:tcPr marL="0" marR="0" marT="0" marB="0" anchor="b"/>
                </a:tc>
                <a:extLst>
                  <a:ext uri="{0D108BD9-81ED-4DB2-BD59-A6C34878D82A}">
                    <a16:rowId xmlns:a16="http://schemas.microsoft.com/office/drawing/2014/main" val="3690662515"/>
                  </a:ext>
                </a:extLst>
              </a:tr>
              <a:tr h="142023">
                <a:tc>
                  <a:txBody>
                    <a:bodyPr/>
                    <a:lstStyle/>
                    <a:p>
                      <a:pPr algn="ctr" fontAlgn="b"/>
                      <a:r>
                        <a:rPr lang="es-CO" sz="900" b="0" i="0" u="none" strike="noStrike">
                          <a:solidFill>
                            <a:srgbClr val="000000"/>
                          </a:solidFill>
                          <a:effectLst/>
                          <a:latin typeface="Calibri" panose="020F0502020204030204" pitchFamily="34" charset="0"/>
                        </a:rPr>
                        <a:t>50N-244247</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URBANO</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CASA</a:t>
                      </a:r>
                    </a:p>
                  </a:txBody>
                  <a:tcPr marL="0" marR="0" marT="0" marB="0" anchor="ctr"/>
                </a:tc>
                <a:tc>
                  <a:txBody>
                    <a:bodyPr/>
                    <a:lstStyle/>
                    <a:p>
                      <a:pPr algn="ctr" fontAlgn="b"/>
                      <a:r>
                        <a:rPr lang="es-CO" sz="900" b="0" i="0" u="none" strike="noStrike">
                          <a:solidFill>
                            <a:srgbClr val="000000"/>
                          </a:solidFill>
                          <a:effectLst/>
                          <a:latin typeface="Calibri" panose="020F0502020204030204" pitchFamily="34" charset="0"/>
                        </a:rPr>
                        <a:t>BOGOTÁ</a:t>
                      </a:r>
                    </a:p>
                  </a:txBody>
                  <a:tcPr marL="0" marR="0" marT="0" marB="0" anchor="ctr"/>
                </a:tc>
                <a:tc>
                  <a:txBody>
                    <a:bodyPr/>
                    <a:lstStyle/>
                    <a:p>
                      <a:pPr algn="ctr" fontAlgn="b"/>
                      <a:r>
                        <a:rPr lang="es-CO" sz="900" b="0" i="0" u="none" strike="noStrike" dirty="0">
                          <a:solidFill>
                            <a:srgbClr val="000000"/>
                          </a:solidFill>
                          <a:effectLst/>
                          <a:latin typeface="Calibri" panose="020F0502020204030204" pitchFamily="34" charset="0"/>
                        </a:rPr>
                        <a:t>CAUSAL No. 4 -</a:t>
                      </a:r>
                    </a:p>
                  </a:txBody>
                  <a:tcPr marL="0" marR="0" marT="0" marB="0" anchor="ctr"/>
                </a:tc>
                <a:tc>
                  <a:txBody>
                    <a:bodyPr/>
                    <a:lstStyle/>
                    <a:p>
                      <a:pPr algn="r" fontAlgn="b"/>
                      <a:r>
                        <a:rPr lang="es-CO" sz="900" b="0" i="0" u="none" strike="noStrike" dirty="0">
                          <a:solidFill>
                            <a:srgbClr val="000000"/>
                          </a:solidFill>
                          <a:effectLst/>
                          <a:latin typeface="Calibri" panose="020F0502020204030204" pitchFamily="34" charset="0"/>
                        </a:rPr>
                        <a:t>$ 1,014,246,000.00</a:t>
                      </a:r>
                    </a:p>
                  </a:txBody>
                  <a:tcPr marL="0" marR="0" marT="0" marB="0" anchor="b"/>
                </a:tc>
                <a:extLst>
                  <a:ext uri="{0D108BD9-81ED-4DB2-BD59-A6C34878D82A}">
                    <a16:rowId xmlns:a16="http://schemas.microsoft.com/office/drawing/2014/main" val="2591027418"/>
                  </a:ext>
                </a:extLst>
              </a:tr>
            </a:tbl>
          </a:graphicData>
        </a:graphic>
      </p:graphicFrame>
      <p:sp>
        <p:nvSpPr>
          <p:cNvPr id="15" name="CuadroTexto 14">
            <a:extLst>
              <a:ext uri="{FF2B5EF4-FFF2-40B4-BE49-F238E27FC236}">
                <a16:creationId xmlns:a16="http://schemas.microsoft.com/office/drawing/2014/main" id="{F65F0DD6-9530-4356-BC9F-14B416F911EB}"/>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2090643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4A34D542-D2B8-4F31-B8F4-4A0B86DFFA78}"/>
              </a:ext>
            </a:extLst>
          </p:cNvPr>
          <p:cNvSpPr txBox="1"/>
          <p:nvPr/>
        </p:nvSpPr>
        <p:spPr>
          <a:xfrm>
            <a:off x="449015" y="1189456"/>
            <a:ext cx="3365500" cy="477054"/>
          </a:xfrm>
          <a:prstGeom prst="rect">
            <a:avLst/>
          </a:prstGeom>
          <a:noFill/>
        </p:spPr>
        <p:txBody>
          <a:bodyPr wrap="square" rtlCol="0">
            <a:spAutoFit/>
          </a:bodyPr>
          <a:lstStyle/>
          <a:p>
            <a:r>
              <a:rPr lang="es-ES" sz="2500" dirty="0">
                <a:solidFill>
                  <a:srgbClr val="A9A8A9"/>
                </a:solidFill>
                <a:latin typeface="Lato Bold"/>
                <a:cs typeface="Lato Bold"/>
              </a:rPr>
              <a:t>Por Ubicación</a:t>
            </a:r>
          </a:p>
        </p:txBody>
      </p:sp>
      <p:pic>
        <p:nvPicPr>
          <p:cNvPr id="9" name="Imagen 8">
            <a:extLst>
              <a:ext uri="{FF2B5EF4-FFF2-40B4-BE49-F238E27FC236}">
                <a16:creationId xmlns:a16="http://schemas.microsoft.com/office/drawing/2014/main" id="{ECD9E0B6-FC76-4F7B-8F8A-63E60D0491A9}"/>
              </a:ext>
            </a:extLst>
          </p:cNvPr>
          <p:cNvPicPr/>
          <p:nvPr/>
        </p:nvPicPr>
        <p:blipFill rotWithShape="1">
          <a:blip r:embed="rId4">
            <a:extLst>
              <a:ext uri="{BEBA8EAE-BF5A-486C-A8C5-ECC9F3942E4B}">
                <a14:imgProps xmlns:a14="http://schemas.microsoft.com/office/drawing/2010/main">
                  <a14:imgLayer r:embed="rId5">
                    <a14:imgEffect>
                      <a14:backgroundRemoval t="2652" b="89899" l="9967" r="89869">
                        <a14:foregroundMark x1="42974" y1="12247" x2="59804" y2="2652"/>
                        <a14:backgroundMark x1="59804" y1="28535" x2="20261" y2="53409"/>
                        <a14:backgroundMark x1="20261" y1="53409" x2="20261" y2="53409"/>
                        <a14:backgroundMark x1="63235" y1="37500" x2="63235" y2="37500"/>
                        <a14:backgroundMark x1="50654" y1="23232" x2="71405" y2="77273"/>
                        <a14:backgroundMark x1="45425" y1="42803" x2="59477" y2="70707"/>
                        <a14:backgroundMark x1="59477" y1="70707" x2="70261" y2="86995"/>
                        <a14:backgroundMark x1="37418" y1="43434" x2="38072" y2="57323"/>
                        <a14:backgroundMark x1="38072" y1="57323" x2="52451" y2="78788"/>
                        <a14:backgroundMark x1="52451" y1="78788" x2="59641" y2="84848"/>
                        <a14:backgroundMark x1="33824" y1="48359" x2="32190" y2="57955"/>
                        <a14:backgroundMark x1="32190" y1="57955" x2="34477" y2="66162"/>
                        <a14:backgroundMark x1="34477" y1="66162" x2="39379" y2="73106"/>
                        <a14:backgroundMark x1="39379" y1="73106" x2="52288" y2="82955"/>
                        <a14:backgroundMark x1="52288" y1="82955" x2="54248" y2="86616"/>
                        <a14:backgroundMark x1="34477" y1="46970" x2="20425" y2="56944"/>
                        <a14:backgroundMark x1="20425" y1="56944" x2="15033" y2="65152"/>
                        <a14:backgroundMark x1="29085" y1="54798" x2="29248" y2="70202"/>
                        <a14:backgroundMark x1="29248" y1="70202" x2="30556" y2="72727"/>
                        <a14:backgroundMark x1="15686" y1="68813" x2="19444" y2="51389"/>
                        <a14:backgroundMark x1="50817" y1="19949" x2="45752" y2="40530"/>
                        <a14:backgroundMark x1="32353" y1="32071" x2="33660" y2="51894"/>
                        <a14:backgroundMark x1="20261" y1="26641" x2="27614" y2="58965"/>
                        <a14:backgroundMark x1="72386" y1="37753" x2="82190" y2="65404"/>
                        <a14:backgroundMark x1="63889" y1="34217" x2="76797" y2="80429"/>
                        <a14:backgroundMark x1="76797" y1="80429" x2="77288" y2="80682"/>
                        <a14:backgroundMark x1="48856" y1="30682" x2="45261" y2="30303"/>
                        <a14:backgroundMark x1="46078" y1="25379" x2="46078" y2="25379"/>
                        <a14:backgroundMark x1="44118" y1="27778" x2="44118" y2="27778"/>
                        <a14:backgroundMark x1="43301" y1="27904" x2="43301" y2="27904"/>
                        <a14:backgroundMark x1="39216" y1="31061" x2="39216" y2="31061"/>
                      </a14:backgroundRemoval>
                    </a14:imgEffect>
                  </a14:imgLayer>
                </a14:imgProps>
              </a:ext>
              <a:ext uri="{28A0092B-C50C-407E-A947-70E740481C1C}">
                <a14:useLocalDpi xmlns:a14="http://schemas.microsoft.com/office/drawing/2010/main" val="0"/>
              </a:ext>
            </a:extLst>
          </a:blip>
          <a:srcRect l="21261" r="32646" b="62094"/>
          <a:stretch/>
        </p:blipFill>
        <p:spPr>
          <a:xfrm>
            <a:off x="6103084" y="2488507"/>
            <a:ext cx="2586789" cy="2752942"/>
          </a:xfrm>
          <a:prstGeom prst="rect">
            <a:avLst/>
          </a:prstGeom>
          <a:ln>
            <a:noFill/>
          </a:ln>
          <a:effectLst>
            <a:outerShdw blurRad="292100" dist="139700" dir="2700000" algn="tl" rotWithShape="0">
              <a:srgbClr val="333333">
                <a:alpha val="65000"/>
              </a:srgbClr>
            </a:outerShdw>
          </a:effectLst>
        </p:spPr>
      </p:pic>
      <p:sp>
        <p:nvSpPr>
          <p:cNvPr id="14" name="CuadroTexto 13">
            <a:extLst>
              <a:ext uri="{FF2B5EF4-FFF2-40B4-BE49-F238E27FC236}">
                <a16:creationId xmlns:a16="http://schemas.microsoft.com/office/drawing/2014/main" id="{8037D29F-757E-40B4-8E10-0B9C2E2E7C58}"/>
              </a:ext>
            </a:extLst>
          </p:cNvPr>
          <p:cNvSpPr txBox="1"/>
          <p:nvPr/>
        </p:nvSpPr>
        <p:spPr>
          <a:xfrm>
            <a:off x="582744" y="2033174"/>
            <a:ext cx="1837189" cy="369332"/>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Norte</a:t>
            </a:r>
          </a:p>
        </p:txBody>
      </p:sp>
      <p:graphicFrame>
        <p:nvGraphicFramePr>
          <p:cNvPr id="3" name="Tabla 2">
            <a:extLst>
              <a:ext uri="{FF2B5EF4-FFF2-40B4-BE49-F238E27FC236}">
                <a16:creationId xmlns:a16="http://schemas.microsoft.com/office/drawing/2014/main" id="{20E1A6E2-5F52-4F7C-8165-D89FC3B7FDE1}"/>
              </a:ext>
            </a:extLst>
          </p:cNvPr>
          <p:cNvGraphicFramePr>
            <a:graphicFrameLocks noGrp="1"/>
          </p:cNvGraphicFramePr>
          <p:nvPr>
            <p:extLst/>
          </p:nvPr>
        </p:nvGraphicFramePr>
        <p:xfrm>
          <a:off x="523875" y="3309648"/>
          <a:ext cx="4889500" cy="954987"/>
        </p:xfrm>
        <a:graphic>
          <a:graphicData uri="http://schemas.openxmlformats.org/drawingml/2006/table">
            <a:tbl>
              <a:tblPr firstRow="1" lastRow="1" lastCol="1">
                <a:tableStyleId>{93296810-A885-4BE3-A3E7-6D5BEEA58F35}</a:tableStyleId>
              </a:tblPr>
              <a:tblGrid>
                <a:gridCol w="2070100">
                  <a:extLst>
                    <a:ext uri="{9D8B030D-6E8A-4147-A177-3AD203B41FA5}">
                      <a16:colId xmlns:a16="http://schemas.microsoft.com/office/drawing/2014/main" val="3335249137"/>
                    </a:ext>
                  </a:extLst>
                </a:gridCol>
                <a:gridCol w="1981200">
                  <a:extLst>
                    <a:ext uri="{9D8B030D-6E8A-4147-A177-3AD203B41FA5}">
                      <a16:colId xmlns:a16="http://schemas.microsoft.com/office/drawing/2014/main" val="1134437220"/>
                    </a:ext>
                  </a:extLst>
                </a:gridCol>
                <a:gridCol w="838200">
                  <a:extLst>
                    <a:ext uri="{9D8B030D-6E8A-4147-A177-3AD203B41FA5}">
                      <a16:colId xmlns:a16="http://schemas.microsoft.com/office/drawing/2014/main" val="1473395109"/>
                    </a:ext>
                  </a:extLst>
                </a:gridCol>
              </a:tblGrid>
              <a:tr h="383487">
                <a:tc>
                  <a:txBody>
                    <a:bodyPr/>
                    <a:lstStyle/>
                    <a:p>
                      <a:pPr algn="ctr" fontAlgn="b"/>
                      <a:endParaRPr lang="es-CO" sz="11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1100" u="none" strike="noStrike" dirty="0">
                          <a:effectLst/>
                        </a:rPr>
                        <a:t>CAUSAL No. 4</a:t>
                      </a:r>
                      <a:endParaRPr lang="es-CO" sz="11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1100" u="none" strike="noStrike">
                          <a:effectLst/>
                        </a:rPr>
                        <a:t>Total general</a:t>
                      </a:r>
                      <a:endParaRPr lang="es-CO" sz="11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800234479"/>
                  </a:ext>
                </a:extLst>
              </a:tr>
              <a:tr h="190500">
                <a:tc>
                  <a:txBody>
                    <a:bodyPr/>
                    <a:lstStyle/>
                    <a:p>
                      <a:pPr algn="ctr" fontAlgn="b"/>
                      <a:r>
                        <a:rPr lang="es-CO" sz="1100" u="none" strike="noStrike">
                          <a:effectLst/>
                        </a:rPr>
                        <a:t>BARRANQUILLA</a:t>
                      </a:r>
                      <a:endParaRPr lang="es-CO" sz="1100" b="1" i="0" u="none" strike="noStrike">
                        <a:solidFill>
                          <a:srgbClr val="000000"/>
                        </a:solidFill>
                        <a:effectLst/>
                        <a:latin typeface="Calibri" panose="020F0502020204030204" pitchFamily="34" charset="0"/>
                      </a:endParaRPr>
                    </a:p>
                  </a:txBody>
                  <a:tcPr marL="85725" marR="0" marT="0" marB="0" anchor="ctr"/>
                </a:tc>
                <a:tc>
                  <a:txBody>
                    <a:bodyPr/>
                    <a:lstStyle/>
                    <a:p>
                      <a:pPr algn="ctr" fontAlgn="b"/>
                      <a:r>
                        <a:rPr lang="es-CO" sz="1100" u="none" strike="noStrike" dirty="0">
                          <a:effectLst/>
                        </a:rPr>
                        <a:t>9</a:t>
                      </a:r>
                      <a:endParaRPr lang="es-CO" sz="11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1100" u="none" strike="noStrike" dirty="0">
                          <a:effectLst/>
                        </a:rPr>
                        <a:t>9</a:t>
                      </a:r>
                      <a:endParaRPr lang="es-CO" sz="11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905456158"/>
                  </a:ext>
                </a:extLst>
              </a:tr>
              <a:tr h="190500">
                <a:tc>
                  <a:txBody>
                    <a:bodyPr/>
                    <a:lstStyle/>
                    <a:p>
                      <a:pPr algn="ctr" fontAlgn="b"/>
                      <a:r>
                        <a:rPr lang="es-CO" sz="1100" u="none" strike="noStrike">
                          <a:effectLst/>
                        </a:rPr>
                        <a:t>MONTERÍA</a:t>
                      </a:r>
                      <a:endParaRPr lang="es-CO" sz="1100" b="1" i="0" u="none" strike="noStrike">
                        <a:solidFill>
                          <a:srgbClr val="000000"/>
                        </a:solidFill>
                        <a:effectLst/>
                        <a:latin typeface="Calibri" panose="020F0502020204030204" pitchFamily="34" charset="0"/>
                      </a:endParaRPr>
                    </a:p>
                  </a:txBody>
                  <a:tcPr marL="85725" marR="0" marT="0" marB="0" anchor="ctr"/>
                </a:tc>
                <a:tc>
                  <a:txBody>
                    <a:bodyPr/>
                    <a:lstStyle/>
                    <a:p>
                      <a:pPr algn="ctr" fontAlgn="b"/>
                      <a:r>
                        <a:rPr lang="es-CO" sz="1100" u="none" strike="noStrike">
                          <a:effectLst/>
                        </a:rPr>
                        <a:t>98</a:t>
                      </a:r>
                      <a:endParaRPr lang="es-CO" sz="1100" b="1"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1100" u="none" strike="noStrike">
                          <a:effectLst/>
                        </a:rPr>
                        <a:t>98</a:t>
                      </a:r>
                      <a:endParaRPr lang="es-CO" sz="11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510738031"/>
                  </a:ext>
                </a:extLst>
              </a:tr>
              <a:tr h="190500">
                <a:tc>
                  <a:txBody>
                    <a:bodyPr/>
                    <a:lstStyle/>
                    <a:p>
                      <a:pPr algn="ctr" fontAlgn="b"/>
                      <a:r>
                        <a:rPr lang="es-CO" sz="1100" u="none" strike="noStrike">
                          <a:effectLst/>
                        </a:rPr>
                        <a:t>Total NORTE</a:t>
                      </a:r>
                      <a:endParaRPr lang="es-CO" sz="1100" b="1"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1100" u="none" strike="noStrike">
                          <a:effectLst/>
                        </a:rPr>
                        <a:t>107</a:t>
                      </a:r>
                      <a:endParaRPr lang="es-CO" sz="1100" b="1"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1100" u="none" strike="noStrike" dirty="0">
                          <a:effectLst/>
                        </a:rPr>
                        <a:t>107</a:t>
                      </a:r>
                      <a:endParaRPr lang="es-CO" sz="11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053724948"/>
                  </a:ext>
                </a:extLst>
              </a:tr>
            </a:tbl>
          </a:graphicData>
        </a:graphic>
      </p:graphicFrame>
      <p:sp>
        <p:nvSpPr>
          <p:cNvPr id="16" name="CuadroTexto 15">
            <a:hlinkClick r:id="rId6" action="ppaction://hlinksldjump"/>
            <a:extLst>
              <a:ext uri="{FF2B5EF4-FFF2-40B4-BE49-F238E27FC236}">
                <a16:creationId xmlns:a16="http://schemas.microsoft.com/office/drawing/2014/main" id="{856BA758-7DF2-4B95-91F5-F7E20991A876}"/>
              </a:ext>
            </a:extLst>
          </p:cNvPr>
          <p:cNvSpPr txBox="1"/>
          <p:nvPr/>
        </p:nvSpPr>
        <p:spPr>
          <a:xfrm>
            <a:off x="3374108" y="5889965"/>
            <a:ext cx="2242186" cy="64633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20 Predios con avalúos más altos </a:t>
            </a:r>
          </a:p>
        </p:txBody>
      </p:sp>
      <p:sp>
        <p:nvSpPr>
          <p:cNvPr id="17" name="CuadroTexto 16">
            <a:extLst>
              <a:ext uri="{FF2B5EF4-FFF2-40B4-BE49-F238E27FC236}">
                <a16:creationId xmlns:a16="http://schemas.microsoft.com/office/drawing/2014/main" id="{879EA81E-E2B0-4D16-B903-79344ADC436C}"/>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8401120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9" name="Imagen 8">
            <a:extLst>
              <a:ext uri="{FF2B5EF4-FFF2-40B4-BE49-F238E27FC236}">
                <a16:creationId xmlns:a16="http://schemas.microsoft.com/office/drawing/2014/main" id="{ECD9E0B6-FC76-4F7B-8F8A-63E60D0491A9}"/>
              </a:ext>
            </a:extLst>
          </p:cNvPr>
          <p:cNvPicPr/>
          <p:nvPr/>
        </p:nvPicPr>
        <p:blipFill rotWithShape="1">
          <a:blip r:embed="rId4">
            <a:extLst>
              <a:ext uri="{BEBA8EAE-BF5A-486C-A8C5-ECC9F3942E4B}">
                <a14:imgProps xmlns:a14="http://schemas.microsoft.com/office/drawing/2010/main">
                  <a14:imgLayer r:embed="rId5">
                    <a14:imgEffect>
                      <a14:backgroundRemoval t="2652" b="89899" l="9967" r="89869">
                        <a14:foregroundMark x1="42974" y1="12247" x2="59804" y2="2652"/>
                        <a14:backgroundMark x1="59804" y1="28535" x2="20261" y2="53409"/>
                        <a14:backgroundMark x1="20261" y1="53409" x2="20261" y2="53409"/>
                        <a14:backgroundMark x1="63235" y1="37500" x2="63235" y2="37500"/>
                        <a14:backgroundMark x1="50654" y1="23232" x2="71405" y2="77273"/>
                        <a14:backgroundMark x1="45425" y1="42803" x2="59477" y2="70707"/>
                        <a14:backgroundMark x1="59477" y1="70707" x2="70261" y2="86995"/>
                        <a14:backgroundMark x1="37418" y1="43434" x2="38072" y2="57323"/>
                        <a14:backgroundMark x1="38072" y1="57323" x2="52451" y2="78788"/>
                        <a14:backgroundMark x1="52451" y1="78788" x2="59641" y2="84848"/>
                        <a14:backgroundMark x1="33824" y1="48359" x2="32190" y2="57955"/>
                        <a14:backgroundMark x1="32190" y1="57955" x2="34477" y2="66162"/>
                        <a14:backgroundMark x1="34477" y1="66162" x2="39379" y2="73106"/>
                        <a14:backgroundMark x1="39379" y1="73106" x2="52288" y2="82955"/>
                        <a14:backgroundMark x1="52288" y1="82955" x2="54248" y2="86616"/>
                        <a14:backgroundMark x1="34477" y1="46970" x2="20425" y2="56944"/>
                        <a14:backgroundMark x1="20425" y1="56944" x2="15033" y2="65152"/>
                        <a14:backgroundMark x1="29085" y1="54798" x2="29248" y2="70202"/>
                        <a14:backgroundMark x1="29248" y1="70202" x2="30556" y2="72727"/>
                        <a14:backgroundMark x1="15686" y1="68813" x2="19444" y2="51389"/>
                        <a14:backgroundMark x1="50817" y1="19949" x2="45752" y2="40530"/>
                        <a14:backgroundMark x1="32353" y1="32071" x2="33660" y2="51894"/>
                        <a14:backgroundMark x1="20261" y1="26641" x2="27614" y2="58965"/>
                        <a14:backgroundMark x1="72386" y1="37753" x2="82190" y2="65404"/>
                        <a14:backgroundMark x1="63889" y1="34217" x2="76797" y2="80429"/>
                        <a14:backgroundMark x1="76797" y1="80429" x2="77288" y2="80682"/>
                        <a14:backgroundMark x1="48856" y1="30682" x2="45261" y2="30303"/>
                        <a14:backgroundMark x1="46078" y1="25379" x2="46078" y2="25379"/>
                        <a14:backgroundMark x1="44118" y1="27778" x2="44118" y2="27778"/>
                        <a14:backgroundMark x1="43301" y1="27904" x2="43301" y2="27904"/>
                        <a14:backgroundMark x1="39216" y1="31061" x2="39216" y2="31061"/>
                      </a14:backgroundRemoval>
                    </a14:imgEffect>
                  </a14:imgLayer>
                </a14:imgProps>
              </a:ext>
              <a:ext uri="{28A0092B-C50C-407E-A947-70E740481C1C}">
                <a14:useLocalDpi xmlns:a14="http://schemas.microsoft.com/office/drawing/2010/main" val="0"/>
              </a:ext>
            </a:extLst>
          </a:blip>
          <a:srcRect l="21261" r="32646" b="62094"/>
          <a:stretch/>
        </p:blipFill>
        <p:spPr>
          <a:xfrm>
            <a:off x="6202779" y="2500305"/>
            <a:ext cx="2586789" cy="2752942"/>
          </a:xfrm>
          <a:prstGeom prst="rect">
            <a:avLst/>
          </a:prstGeom>
          <a:ln>
            <a:noFill/>
          </a:ln>
          <a:effectLst>
            <a:outerShdw blurRad="292100" dist="139700" dir="2700000" algn="tl" rotWithShape="0">
              <a:srgbClr val="333333">
                <a:alpha val="65000"/>
              </a:srgbClr>
            </a:outerShdw>
          </a:effectLst>
        </p:spPr>
      </p:pic>
      <p:sp>
        <p:nvSpPr>
          <p:cNvPr id="14" name="CuadroTexto 13">
            <a:extLst>
              <a:ext uri="{FF2B5EF4-FFF2-40B4-BE49-F238E27FC236}">
                <a16:creationId xmlns:a16="http://schemas.microsoft.com/office/drawing/2014/main" id="{8037D29F-757E-40B4-8E10-0B9C2E2E7C58}"/>
              </a:ext>
            </a:extLst>
          </p:cNvPr>
          <p:cNvSpPr txBox="1"/>
          <p:nvPr/>
        </p:nvSpPr>
        <p:spPr>
          <a:xfrm>
            <a:off x="6577578" y="1312722"/>
            <a:ext cx="1837189" cy="369332"/>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Norte</a:t>
            </a:r>
          </a:p>
        </p:txBody>
      </p:sp>
      <p:graphicFrame>
        <p:nvGraphicFramePr>
          <p:cNvPr id="5" name="Tabla 4">
            <a:extLst>
              <a:ext uri="{FF2B5EF4-FFF2-40B4-BE49-F238E27FC236}">
                <a16:creationId xmlns:a16="http://schemas.microsoft.com/office/drawing/2014/main" id="{9FEFF7EE-518A-48C2-9EE1-9A6E446FFB88}"/>
              </a:ext>
            </a:extLst>
          </p:cNvPr>
          <p:cNvGraphicFramePr>
            <a:graphicFrameLocks noGrp="1"/>
          </p:cNvGraphicFramePr>
          <p:nvPr>
            <p:extLst/>
          </p:nvPr>
        </p:nvGraphicFramePr>
        <p:xfrm>
          <a:off x="612458" y="1026613"/>
          <a:ext cx="4860288" cy="5075643"/>
        </p:xfrm>
        <a:graphic>
          <a:graphicData uri="http://schemas.openxmlformats.org/drawingml/2006/table">
            <a:tbl>
              <a:tblPr firstRow="1" bandRow="1">
                <a:tableStyleId>{93296810-A885-4BE3-A3E7-6D5BEEA58F35}</a:tableStyleId>
              </a:tblPr>
              <a:tblGrid>
                <a:gridCol w="765399">
                  <a:extLst>
                    <a:ext uri="{9D8B030D-6E8A-4147-A177-3AD203B41FA5}">
                      <a16:colId xmlns:a16="http://schemas.microsoft.com/office/drawing/2014/main" val="3547625081"/>
                    </a:ext>
                  </a:extLst>
                </a:gridCol>
                <a:gridCol w="765399">
                  <a:extLst>
                    <a:ext uri="{9D8B030D-6E8A-4147-A177-3AD203B41FA5}">
                      <a16:colId xmlns:a16="http://schemas.microsoft.com/office/drawing/2014/main" val="1505886281"/>
                    </a:ext>
                  </a:extLst>
                </a:gridCol>
                <a:gridCol w="765399">
                  <a:extLst>
                    <a:ext uri="{9D8B030D-6E8A-4147-A177-3AD203B41FA5}">
                      <a16:colId xmlns:a16="http://schemas.microsoft.com/office/drawing/2014/main" val="2009329120"/>
                    </a:ext>
                  </a:extLst>
                </a:gridCol>
                <a:gridCol w="683224">
                  <a:extLst>
                    <a:ext uri="{9D8B030D-6E8A-4147-A177-3AD203B41FA5}">
                      <a16:colId xmlns:a16="http://schemas.microsoft.com/office/drawing/2014/main" val="622772768"/>
                    </a:ext>
                  </a:extLst>
                </a:gridCol>
                <a:gridCol w="847574">
                  <a:extLst>
                    <a:ext uri="{9D8B030D-6E8A-4147-A177-3AD203B41FA5}">
                      <a16:colId xmlns:a16="http://schemas.microsoft.com/office/drawing/2014/main" val="564776590"/>
                    </a:ext>
                  </a:extLst>
                </a:gridCol>
                <a:gridCol w="1033293">
                  <a:extLst>
                    <a:ext uri="{9D8B030D-6E8A-4147-A177-3AD203B41FA5}">
                      <a16:colId xmlns:a16="http://schemas.microsoft.com/office/drawing/2014/main" val="1063468067"/>
                    </a:ext>
                  </a:extLst>
                </a:gridCol>
              </a:tblGrid>
              <a:tr h="467521">
                <a:tc>
                  <a:txBody>
                    <a:bodyPr/>
                    <a:lstStyle/>
                    <a:p>
                      <a:pPr algn="ctr" fontAlgn="ctr"/>
                      <a:r>
                        <a:rPr lang="es-CO" sz="800" u="none" strike="noStrike" dirty="0">
                          <a:effectLst/>
                        </a:rPr>
                        <a:t>No. FMI</a:t>
                      </a:r>
                      <a:endParaRPr lang="es-CO" sz="800" b="1" i="0" u="none" strike="noStrike" dirty="0">
                        <a:solidFill>
                          <a:srgbClr val="FFFFFF"/>
                        </a:solidFill>
                        <a:effectLst/>
                        <a:latin typeface="Arial" panose="020B0604020202020204" pitchFamily="34" charset="0"/>
                      </a:endParaRPr>
                    </a:p>
                  </a:txBody>
                  <a:tcPr marL="0" marR="0" marT="0" marB="0" anchor="ctr"/>
                </a:tc>
                <a:tc>
                  <a:txBody>
                    <a:bodyPr/>
                    <a:lstStyle/>
                    <a:p>
                      <a:pPr algn="ctr" fontAlgn="ctr"/>
                      <a:r>
                        <a:rPr lang="es-CO" sz="800" u="none" strike="noStrike">
                          <a:effectLst/>
                        </a:rPr>
                        <a:t>Tipo de Bien</a:t>
                      </a:r>
                      <a:endParaRPr lang="es-CO" sz="8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s-CO" sz="800" u="none" strike="noStrike">
                          <a:effectLst/>
                        </a:rPr>
                        <a:t>Clase de Bien</a:t>
                      </a:r>
                      <a:endParaRPr lang="es-CO" sz="800" b="1" i="0" u="none" strike="noStrike">
                        <a:solidFill>
                          <a:srgbClr val="FFFFFF"/>
                        </a:solidFill>
                        <a:effectLst/>
                        <a:latin typeface="Arial" panose="020B0604020202020204" pitchFamily="34" charset="0"/>
                      </a:endParaRPr>
                    </a:p>
                  </a:txBody>
                  <a:tcPr marL="0" marR="0" marT="0" marB="0" anchor="ctr"/>
                </a:tc>
                <a:tc>
                  <a:txBody>
                    <a:bodyPr/>
                    <a:lstStyle/>
                    <a:p>
                      <a:pPr algn="ctr" fontAlgn="ctr"/>
                      <a:r>
                        <a:rPr lang="es-CO" sz="800" u="none" strike="noStrike" dirty="0">
                          <a:effectLst/>
                        </a:rPr>
                        <a:t>Municipio</a:t>
                      </a:r>
                      <a:endParaRPr lang="es-CO" sz="800" b="1" i="0" u="none" strike="noStrike" dirty="0">
                        <a:solidFill>
                          <a:srgbClr val="FFFFFF"/>
                        </a:solidFill>
                        <a:effectLst/>
                        <a:latin typeface="Arial" panose="020B0604020202020204" pitchFamily="34" charset="0"/>
                      </a:endParaRPr>
                    </a:p>
                  </a:txBody>
                  <a:tcPr marL="0" marR="0" marT="0" marB="0" anchor="ctr"/>
                </a:tc>
                <a:tc>
                  <a:txBody>
                    <a:bodyPr/>
                    <a:lstStyle/>
                    <a:p>
                      <a:pPr algn="ctr" fontAlgn="ctr"/>
                      <a:r>
                        <a:rPr lang="es-CO" sz="800" u="none" strike="noStrike" dirty="0">
                          <a:effectLst/>
                        </a:rPr>
                        <a:t>Causal de Enajenación.</a:t>
                      </a:r>
                      <a:endParaRPr lang="es-CO" sz="800" b="1" i="0" u="none" strike="noStrike" dirty="0">
                        <a:solidFill>
                          <a:srgbClr val="FFFFFF"/>
                        </a:solidFill>
                        <a:effectLst/>
                        <a:latin typeface="Arial" panose="020B0604020202020204" pitchFamily="34" charset="0"/>
                      </a:endParaRPr>
                    </a:p>
                  </a:txBody>
                  <a:tcPr marL="0" marR="0" marT="0" marB="0" anchor="ctr"/>
                </a:tc>
                <a:tc>
                  <a:txBody>
                    <a:bodyPr/>
                    <a:lstStyle/>
                    <a:p>
                      <a:pPr algn="ctr" fontAlgn="ctr"/>
                      <a:r>
                        <a:rPr lang="es-CO" sz="800" u="none" strike="noStrike" dirty="0">
                          <a:effectLst/>
                        </a:rPr>
                        <a:t>Valor Avalúo Catastral</a:t>
                      </a:r>
                      <a:endParaRPr lang="es-CO" sz="800" b="1" i="0" u="none" strike="noStrike" dirty="0">
                        <a:solidFill>
                          <a:srgbClr val="FFFFFF"/>
                        </a:solidFill>
                        <a:effectLst/>
                        <a:latin typeface="Arial" panose="020B0604020202020204" pitchFamily="34" charset="0"/>
                      </a:endParaRPr>
                    </a:p>
                  </a:txBody>
                  <a:tcPr marL="0" marR="0" marT="0" marB="0" anchor="ctr"/>
                </a:tc>
                <a:extLst>
                  <a:ext uri="{0D108BD9-81ED-4DB2-BD59-A6C34878D82A}">
                    <a16:rowId xmlns:a16="http://schemas.microsoft.com/office/drawing/2014/main" val="1254887436"/>
                  </a:ext>
                </a:extLst>
              </a:tr>
              <a:tr h="228942">
                <a:tc>
                  <a:txBody>
                    <a:bodyPr/>
                    <a:lstStyle/>
                    <a:p>
                      <a:pPr algn="ctr" fontAlgn="b"/>
                      <a:r>
                        <a:rPr lang="es-CO" sz="800" u="none" strike="noStrike">
                          <a:effectLst/>
                        </a:rPr>
                        <a:t>040-22245</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BARRANQUILLA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$ 2,251,652,000.00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691930722"/>
                  </a:ext>
                </a:extLst>
              </a:tr>
              <a:tr h="228942">
                <a:tc>
                  <a:txBody>
                    <a:bodyPr/>
                    <a:lstStyle/>
                    <a:p>
                      <a:pPr algn="ctr" fontAlgn="b"/>
                      <a:r>
                        <a:rPr lang="es-CO" sz="800" u="none" strike="noStrike">
                          <a:effectLst/>
                        </a:rPr>
                        <a:t>040-32708</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BARRANQUILLA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$ 1,413,717,000.00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605055000"/>
                  </a:ext>
                </a:extLst>
              </a:tr>
              <a:tr h="229008">
                <a:tc>
                  <a:txBody>
                    <a:bodyPr/>
                    <a:lstStyle/>
                    <a:p>
                      <a:pPr algn="ctr" fontAlgn="b"/>
                      <a:r>
                        <a:rPr lang="es-CO" sz="800" u="none" strike="noStrike">
                          <a:effectLst/>
                        </a:rPr>
                        <a:t>040-16553</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BARRANQUILLA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$ 1,372,794,000.00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706467889"/>
                  </a:ext>
                </a:extLst>
              </a:tr>
              <a:tr h="228942">
                <a:tc>
                  <a:txBody>
                    <a:bodyPr/>
                    <a:lstStyle/>
                    <a:p>
                      <a:pPr algn="ctr" fontAlgn="b"/>
                      <a:r>
                        <a:rPr lang="es-CO" sz="800" u="none" strike="noStrike">
                          <a:effectLst/>
                        </a:rPr>
                        <a:t>040-34543</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BARRANQUILLA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$ 1,177,904,000.00</a:t>
                      </a:r>
                      <a:endParaRPr lang="es-CO" sz="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60318224"/>
                  </a:ext>
                </a:extLst>
              </a:tr>
              <a:tr h="228942">
                <a:tc>
                  <a:txBody>
                    <a:bodyPr/>
                    <a:lstStyle/>
                    <a:p>
                      <a:pPr algn="ctr" fontAlgn="b"/>
                      <a:r>
                        <a:rPr lang="es-CO" sz="800" u="none" strike="noStrike">
                          <a:effectLst/>
                        </a:rPr>
                        <a:t>040-16602</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BARRANQUILLA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$ 664,108,000.00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90104624"/>
                  </a:ext>
                </a:extLst>
              </a:tr>
              <a:tr h="228942">
                <a:tc>
                  <a:txBody>
                    <a:bodyPr/>
                    <a:lstStyle/>
                    <a:p>
                      <a:pPr algn="ctr" fontAlgn="b"/>
                      <a:r>
                        <a:rPr lang="es-CO" sz="800" u="none" strike="noStrike">
                          <a:effectLst/>
                        </a:rPr>
                        <a:t>040-416423</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BARRANQUILLA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$ 627,108,000.00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349385546"/>
                  </a:ext>
                </a:extLst>
              </a:tr>
              <a:tr h="228942">
                <a:tc>
                  <a:txBody>
                    <a:bodyPr/>
                    <a:lstStyle/>
                    <a:p>
                      <a:pPr algn="ctr" fontAlgn="b"/>
                      <a:r>
                        <a:rPr lang="es-CO" sz="800" u="none" strike="noStrike">
                          <a:effectLst/>
                        </a:rPr>
                        <a:t>040-17021</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BARRANQUILLA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$ 416,168,844.00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696896195"/>
                  </a:ext>
                </a:extLst>
              </a:tr>
              <a:tr h="228942">
                <a:tc>
                  <a:txBody>
                    <a:bodyPr/>
                    <a:lstStyle/>
                    <a:p>
                      <a:pPr algn="ctr" fontAlgn="b"/>
                      <a:r>
                        <a:rPr lang="es-CO" sz="800" u="none" strike="noStrike">
                          <a:effectLst/>
                        </a:rPr>
                        <a:t>040-442847</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BARRANQUILLA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$ 48,495,000.00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733873833"/>
                  </a:ext>
                </a:extLst>
              </a:tr>
              <a:tr h="228942">
                <a:tc>
                  <a:txBody>
                    <a:bodyPr/>
                    <a:lstStyle/>
                    <a:p>
                      <a:pPr algn="ctr" fontAlgn="b"/>
                      <a:r>
                        <a:rPr lang="es-CO" sz="800" u="none" strike="noStrike">
                          <a:effectLst/>
                        </a:rPr>
                        <a:t>040-6252</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URBANO</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BARRANQUILLA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$ 30,202,000.00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38245752"/>
                  </a:ext>
                </a:extLst>
              </a:tr>
              <a:tr h="228942">
                <a:tc>
                  <a:txBody>
                    <a:bodyPr/>
                    <a:lstStyle/>
                    <a:p>
                      <a:pPr algn="ctr" fontAlgn="b"/>
                      <a:r>
                        <a:rPr lang="es-CO" sz="800" u="none" strike="noStrike">
                          <a:effectLst/>
                        </a:rPr>
                        <a:t>140-88406</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$ 14,468,000.00</a:t>
                      </a:r>
                      <a:endParaRPr lang="es-CO" sz="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235159791"/>
                  </a:ext>
                </a:extLst>
              </a:tr>
              <a:tr h="228942">
                <a:tc>
                  <a:txBody>
                    <a:bodyPr/>
                    <a:lstStyle/>
                    <a:p>
                      <a:pPr algn="ctr" fontAlgn="b"/>
                      <a:r>
                        <a:rPr lang="es-CO" sz="800" u="none" strike="noStrike">
                          <a:effectLst/>
                        </a:rPr>
                        <a:t>140-88326</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 LOTE</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$ 8,346,000.00</a:t>
                      </a:r>
                      <a:endParaRPr lang="es-CO" sz="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46348543"/>
                  </a:ext>
                </a:extLst>
              </a:tr>
              <a:tr h="228942">
                <a:tc>
                  <a:txBody>
                    <a:bodyPr/>
                    <a:lstStyle/>
                    <a:p>
                      <a:pPr algn="ctr" fontAlgn="b"/>
                      <a:r>
                        <a:rPr lang="es-CO" sz="800" u="none" strike="noStrike">
                          <a:effectLst/>
                        </a:rPr>
                        <a:t>140-88033</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$ 5,349,000.00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339332665"/>
                  </a:ext>
                </a:extLst>
              </a:tr>
              <a:tr h="228942">
                <a:tc>
                  <a:txBody>
                    <a:bodyPr/>
                    <a:lstStyle/>
                    <a:p>
                      <a:pPr algn="ctr" fontAlgn="b"/>
                      <a:r>
                        <a:rPr lang="es-CO" sz="800" u="none" strike="noStrike">
                          <a:effectLst/>
                        </a:rPr>
                        <a:t>140-88305</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 LOTE</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$ 4,578,000.00</a:t>
                      </a:r>
                      <a:endParaRPr lang="es-CO" sz="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730303864"/>
                  </a:ext>
                </a:extLst>
              </a:tr>
              <a:tr h="228942">
                <a:tc>
                  <a:txBody>
                    <a:bodyPr/>
                    <a:lstStyle/>
                    <a:p>
                      <a:pPr algn="ctr" fontAlgn="b"/>
                      <a:r>
                        <a:rPr lang="es-CO" sz="800" u="none" strike="noStrike">
                          <a:effectLst/>
                        </a:rPr>
                        <a:t>140-88306</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 LOTE</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$ 4,578,000.00</a:t>
                      </a:r>
                      <a:endParaRPr lang="es-CO" sz="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12350947"/>
                  </a:ext>
                </a:extLst>
              </a:tr>
              <a:tr h="228942">
                <a:tc>
                  <a:txBody>
                    <a:bodyPr/>
                    <a:lstStyle/>
                    <a:p>
                      <a:pPr algn="ctr" fontAlgn="b"/>
                      <a:r>
                        <a:rPr lang="es-CO" sz="800" u="none" strike="noStrike">
                          <a:effectLst/>
                        </a:rPr>
                        <a:t>140-88290</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 LOTE</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dirty="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$ 3,971,000.00</a:t>
                      </a:r>
                      <a:endParaRPr lang="es-CO" sz="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359511610"/>
                  </a:ext>
                </a:extLst>
              </a:tr>
              <a:tr h="258158">
                <a:tc>
                  <a:txBody>
                    <a:bodyPr/>
                    <a:lstStyle/>
                    <a:p>
                      <a:pPr algn="ctr" fontAlgn="b"/>
                      <a:r>
                        <a:rPr lang="es-CO" sz="800" u="none" strike="noStrike">
                          <a:effectLst/>
                        </a:rPr>
                        <a:t>140-88068</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dirty="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$ 3,971,000.00</a:t>
                      </a:r>
                      <a:endParaRPr lang="es-CO" sz="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686296116"/>
                  </a:ext>
                </a:extLst>
              </a:tr>
              <a:tr h="228942">
                <a:tc>
                  <a:txBody>
                    <a:bodyPr/>
                    <a:lstStyle/>
                    <a:p>
                      <a:pPr algn="ctr" fontAlgn="b"/>
                      <a:r>
                        <a:rPr lang="es-CO" sz="800" u="none" strike="noStrike">
                          <a:effectLst/>
                        </a:rPr>
                        <a:t>140-88108</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LOTE</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$ 3,971,000.00</a:t>
                      </a:r>
                      <a:endParaRPr lang="es-CO" sz="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437997644"/>
                  </a:ext>
                </a:extLst>
              </a:tr>
              <a:tr h="228942">
                <a:tc>
                  <a:txBody>
                    <a:bodyPr/>
                    <a:lstStyle/>
                    <a:p>
                      <a:pPr algn="ctr" fontAlgn="b"/>
                      <a:r>
                        <a:rPr lang="es-CO" sz="800" u="none" strike="noStrike">
                          <a:effectLst/>
                        </a:rPr>
                        <a:t>140-88152</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CASA LOTE</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dirty="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$ 3,971,000.00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146907611"/>
                  </a:ext>
                </a:extLst>
              </a:tr>
              <a:tr h="228942">
                <a:tc>
                  <a:txBody>
                    <a:bodyPr/>
                    <a:lstStyle/>
                    <a:p>
                      <a:pPr algn="ctr" fontAlgn="b"/>
                      <a:r>
                        <a:rPr lang="es-CO" sz="800" u="none" strike="noStrike">
                          <a:effectLst/>
                        </a:rPr>
                        <a:t>140-88103</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LOTE</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$ 3,810,000.00</a:t>
                      </a:r>
                      <a:endParaRPr lang="es-CO" sz="800" b="0" i="0" u="none" strike="noStrike">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2470813"/>
                  </a:ext>
                </a:extLst>
              </a:tr>
              <a:tr h="228942">
                <a:tc>
                  <a:txBody>
                    <a:bodyPr/>
                    <a:lstStyle/>
                    <a:p>
                      <a:pPr algn="ctr" fontAlgn="b"/>
                      <a:r>
                        <a:rPr lang="es-CO" sz="800" u="none" strike="noStrike">
                          <a:effectLst/>
                        </a:rPr>
                        <a:t>140-88110</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LOTE</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a:effectLst/>
                        </a:rPr>
                        <a:t>MONTERÍA</a:t>
                      </a:r>
                      <a:endParaRPr lang="es-CO" sz="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kumimoji="0" lang="es-CO" sz="800" u="none" strike="noStrike" kern="1200" cap="none" spc="0" normalizeH="0" baseline="0" noProof="0" dirty="0">
                          <a:ln>
                            <a:noFill/>
                          </a:ln>
                          <a:effectLst/>
                          <a:uLnTx/>
                          <a:uFillTx/>
                        </a:rPr>
                        <a:t>CAUSAL No. 4</a:t>
                      </a:r>
                      <a:endParaRPr lang="es-CO" sz="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s-CO" sz="800" u="none" strike="noStrike" dirty="0">
                          <a:effectLst/>
                        </a:rPr>
                        <a:t>$ 3,810,000.00</a:t>
                      </a:r>
                      <a:endParaRPr lang="es-CO" sz="800" b="0" i="0" u="none" strike="noStrike" dirty="0">
                        <a:solidFill>
                          <a:srgbClr val="FF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724520401"/>
                  </a:ext>
                </a:extLst>
              </a:tr>
            </a:tbl>
          </a:graphicData>
        </a:graphic>
      </p:graphicFrame>
      <p:sp>
        <p:nvSpPr>
          <p:cNvPr id="15" name="CuadroTexto 14">
            <a:extLst>
              <a:ext uri="{FF2B5EF4-FFF2-40B4-BE49-F238E27FC236}">
                <a16:creationId xmlns:a16="http://schemas.microsoft.com/office/drawing/2014/main" id="{F65B17CE-E899-423C-8067-CFF9EA99590F}"/>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6851168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12" name="Imagen 11">
            <a:extLst>
              <a:ext uri="{FF2B5EF4-FFF2-40B4-BE49-F238E27FC236}">
                <a16:creationId xmlns:a16="http://schemas.microsoft.com/office/drawing/2014/main" id="{123DC050-B8ED-4CDB-89CE-44EE7405FB16}"/>
              </a:ext>
            </a:extLst>
          </p:cNvPr>
          <p:cNvPicPr/>
          <p:nvPr/>
        </p:nvPicPr>
        <p:blipFill rotWithShape="1">
          <a:blip r:embed="rId4">
            <a:extLst>
              <a:ext uri="{BEBA8EAE-BF5A-486C-A8C5-ECC9F3942E4B}">
                <a14:imgProps xmlns:a14="http://schemas.microsoft.com/office/drawing/2010/main">
                  <a14:imgLayer r:embed="rId5">
                    <a14:imgEffect>
                      <a14:backgroundRemoval t="10000" b="90000" l="10000" r="90000">
                        <a14:foregroundMark x1="22712" y1="25505" x2="20425" y2="47601"/>
                        <a14:foregroundMark x1="20425" y1="47601" x2="21078" y2="47854"/>
                        <a14:foregroundMark x1="35131" y1="29924" x2="29902" y2="46970"/>
                        <a14:backgroundMark x1="60621" y1="33586" x2="37908" y2="52904"/>
                        <a14:backgroundMark x1="37908" y1="52904" x2="19281" y2="62500"/>
                        <a14:backgroundMark x1="19281" y1="62500" x2="16667" y2="66035"/>
                        <a14:backgroundMark x1="10948" y1="62247" x2="33333" y2="53535"/>
                        <a14:backgroundMark x1="33333" y1="53535" x2="41176" y2="47475"/>
                        <a14:backgroundMark x1="41176" y1="47475" x2="50163" y2="30808"/>
                        <a14:backgroundMark x1="27124" y1="12247" x2="33007" y2="19192"/>
                        <a14:backgroundMark x1="33007" y1="19192" x2="52778" y2="32828"/>
                        <a14:backgroundMark x1="52778" y1="32828" x2="68627" y2="48990"/>
                        <a14:backgroundMark x1="68627" y1="48990" x2="68791" y2="48990"/>
                        <a14:backgroundMark x1="27941" y1="27778" x2="34804" y2="17803"/>
                        <a14:backgroundMark x1="25654" y1="19697" x2="41503" y2="25253"/>
                        <a14:backgroundMark x1="41503" y1="25253" x2="41667" y2="30303"/>
                        <a14:backgroundMark x1="25000" y1="28788" x2="33170" y2="27020"/>
                        <a14:backgroundMark x1="33170" y1="27020" x2="35458" y2="24495"/>
                        <a14:backgroundMark x1="37745" y1="25126" x2="41830" y2="31313"/>
                        <a14:backgroundMark x1="43137" y1="30051" x2="47386" y2="36869"/>
                        <a14:backgroundMark x1="47386" y1="36869" x2="29739" y2="52778"/>
                        <a14:backgroundMark x1="29739" y1="52778" x2="24020" y2="50253"/>
                        <a14:backgroundMark x1="25654" y1="47601" x2="20752" y2="55934"/>
                        <a14:backgroundMark x1="20752" y1="55934" x2="13235" y2="60101"/>
                        <a14:backgroundMark x1="13235" y1="60101" x2="10948" y2="66793"/>
                        <a14:backgroundMark x1="10948" y1="66793" x2="19444" y2="68182"/>
                        <a14:backgroundMark x1="19444" y1="68182" x2="41503" y2="65152"/>
                        <a14:backgroundMark x1="41503" y1="65152" x2="61928" y2="44697"/>
                        <a14:backgroundMark x1="61928" y1="44697" x2="73693" y2="43687"/>
                        <a14:backgroundMark x1="73693" y1="43687" x2="78758" y2="50631"/>
                        <a14:backgroundMark x1="78758" y1="50631" x2="69771" y2="64015"/>
                        <a14:backgroundMark x1="69771" y1="64015" x2="59641" y2="68308"/>
                        <a14:backgroundMark x1="59641" y1="68308" x2="61111" y2="74874"/>
                        <a14:backgroundMark x1="61111" y1="74874" x2="61275" y2="74874"/>
                        <a14:backgroundMark x1="32190" y1="48106" x2="35621" y2="44949"/>
                        <a14:backgroundMark x1="38725" y1="39646" x2="46895" y2="38763"/>
                        <a14:backgroundMark x1="60621" y1="35859" x2="83170" y2="39646"/>
                        <a14:backgroundMark x1="83170" y1="39646" x2="90686" y2="43813"/>
                        <a14:backgroundMark x1="90686" y1="43813" x2="89869" y2="50884"/>
                        <a14:backgroundMark x1="89869" y1="50884" x2="77124" y2="58207"/>
                        <a14:backgroundMark x1="77124" y1="58207" x2="50490" y2="66288"/>
                        <a14:backgroundMark x1="50490" y1="66288" x2="47549" y2="72727"/>
                        <a14:backgroundMark x1="47549" y1="72727" x2="59804" y2="75253"/>
                        <a14:backgroundMark x1="59804" y1="75253" x2="61928" y2="74747"/>
                        <a14:backgroundMark x1="67810" y1="47854" x2="51961" y2="73611"/>
                        <a14:backgroundMark x1="51961" y1="73611" x2="51961" y2="73737"/>
                        <a14:backgroundMark x1="28595" y1="69697" x2="73203" y2="85101"/>
                        <a14:backgroundMark x1="73203" y1="85101" x2="74346" y2="85985"/>
                        <a14:backgroundMark x1="38235" y1="30808" x2="39052" y2="29419"/>
                        <a14:backgroundMark x1="27614" y1="48485" x2="27614" y2="48485"/>
                        <a14:backgroundMark x1="20915" y1="51263" x2="20915" y2="51263"/>
                      </a14:backgroundRemoval>
                    </a14:imgEffect>
                  </a14:imgLayer>
                </a14:imgProps>
              </a:ext>
              <a:ext uri="{28A0092B-C50C-407E-A947-70E740481C1C}">
                <a14:useLocalDpi xmlns:a14="http://schemas.microsoft.com/office/drawing/2010/main" val="0"/>
              </a:ext>
            </a:extLst>
          </a:blip>
          <a:srcRect l="11285" t="19849" r="56558" b="47846"/>
          <a:stretch/>
        </p:blipFill>
        <p:spPr>
          <a:xfrm>
            <a:off x="5895474" y="2334128"/>
            <a:ext cx="1804736" cy="2346157"/>
          </a:xfrm>
          <a:prstGeom prst="rect">
            <a:avLst/>
          </a:prstGeom>
          <a:ln>
            <a:noFill/>
          </a:ln>
          <a:effectLst>
            <a:outerShdw blurRad="292100" dist="139700" dir="2700000" algn="tl" rotWithShape="0">
              <a:srgbClr val="333333">
                <a:alpha val="65000"/>
              </a:srgbClr>
            </a:outerShdw>
          </a:effectLst>
        </p:spPr>
      </p:pic>
      <p:sp>
        <p:nvSpPr>
          <p:cNvPr id="15" name="CuadroTexto 14">
            <a:extLst>
              <a:ext uri="{FF2B5EF4-FFF2-40B4-BE49-F238E27FC236}">
                <a16:creationId xmlns:a16="http://schemas.microsoft.com/office/drawing/2014/main" id="{4054A0AE-CF0B-4A31-B5EA-52926B30640C}"/>
              </a:ext>
            </a:extLst>
          </p:cNvPr>
          <p:cNvSpPr txBox="1"/>
          <p:nvPr/>
        </p:nvSpPr>
        <p:spPr>
          <a:xfrm>
            <a:off x="6037134" y="1494821"/>
            <a:ext cx="1837189" cy="36933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Occidente</a:t>
            </a:r>
          </a:p>
        </p:txBody>
      </p:sp>
      <p:graphicFrame>
        <p:nvGraphicFramePr>
          <p:cNvPr id="6" name="Tabla 5">
            <a:extLst>
              <a:ext uri="{FF2B5EF4-FFF2-40B4-BE49-F238E27FC236}">
                <a16:creationId xmlns:a16="http://schemas.microsoft.com/office/drawing/2014/main" id="{0240927A-A8AE-4FB3-B39B-C80570DBD004}"/>
              </a:ext>
            </a:extLst>
          </p:cNvPr>
          <p:cNvGraphicFramePr>
            <a:graphicFrameLocks noGrp="1"/>
          </p:cNvGraphicFramePr>
          <p:nvPr>
            <p:extLst/>
          </p:nvPr>
        </p:nvGraphicFramePr>
        <p:xfrm>
          <a:off x="1179255" y="1057988"/>
          <a:ext cx="3562102" cy="4959639"/>
        </p:xfrm>
        <a:graphic>
          <a:graphicData uri="http://schemas.openxmlformats.org/drawingml/2006/table">
            <a:tbl>
              <a:tblPr firstRow="1" lastRow="1" lastCol="1">
                <a:tableStyleId>{00A15C55-8517-42AA-B614-E9B94910E393}</a:tableStyleId>
              </a:tblPr>
              <a:tblGrid>
                <a:gridCol w="1612841">
                  <a:extLst>
                    <a:ext uri="{9D8B030D-6E8A-4147-A177-3AD203B41FA5}">
                      <a16:colId xmlns:a16="http://schemas.microsoft.com/office/drawing/2014/main" val="3875852894"/>
                    </a:ext>
                  </a:extLst>
                </a:gridCol>
                <a:gridCol w="1220846">
                  <a:extLst>
                    <a:ext uri="{9D8B030D-6E8A-4147-A177-3AD203B41FA5}">
                      <a16:colId xmlns:a16="http://schemas.microsoft.com/office/drawing/2014/main" val="4091035023"/>
                    </a:ext>
                  </a:extLst>
                </a:gridCol>
                <a:gridCol w="728415">
                  <a:extLst>
                    <a:ext uri="{9D8B030D-6E8A-4147-A177-3AD203B41FA5}">
                      <a16:colId xmlns:a16="http://schemas.microsoft.com/office/drawing/2014/main" val="421544405"/>
                    </a:ext>
                  </a:extLst>
                </a:gridCol>
              </a:tblGrid>
              <a:tr h="264376">
                <a:tc>
                  <a:txBody>
                    <a:bodyPr/>
                    <a:lstStyle/>
                    <a:p>
                      <a:pPr algn="ctr" fontAlgn="b"/>
                      <a:r>
                        <a:rPr lang="es-CO" sz="800" u="none" strike="noStrike">
                          <a:effectLst/>
                        </a:rPr>
                        <a:t>Etiquetas de fila</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dirty="0">
                          <a:effectLst/>
                        </a:rPr>
                        <a:t>CAUSAL No. 4</a:t>
                      </a:r>
                      <a:endParaRPr lang="es-CO" sz="800" b="1" i="0" u="none" strike="noStrike" dirty="0">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Total general</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3601757333"/>
                  </a:ext>
                </a:extLst>
              </a:tr>
              <a:tr h="104734">
                <a:tc>
                  <a:txBody>
                    <a:bodyPr/>
                    <a:lstStyle/>
                    <a:p>
                      <a:pPr algn="ctr" fontAlgn="b"/>
                      <a:r>
                        <a:rPr lang="es-CO" sz="800" u="none" strike="noStrike">
                          <a:effectLst/>
                        </a:rPr>
                        <a:t>AGUADAS</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dirty="0">
                          <a:effectLst/>
                        </a:rPr>
                        <a:t>1</a:t>
                      </a:r>
                      <a:endParaRPr lang="es-CO" sz="800" b="1" i="0" u="none" strike="noStrike" dirty="0">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3144006216"/>
                  </a:ext>
                </a:extLst>
              </a:tr>
              <a:tr h="104734">
                <a:tc>
                  <a:txBody>
                    <a:bodyPr/>
                    <a:lstStyle/>
                    <a:p>
                      <a:pPr algn="ctr" fontAlgn="b"/>
                      <a:r>
                        <a:rPr lang="es-CO" sz="800" u="none" strike="noStrike">
                          <a:effectLst/>
                        </a:rPr>
                        <a:t>AMAGÁ</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130534993"/>
                  </a:ext>
                </a:extLst>
              </a:tr>
              <a:tr h="104734">
                <a:tc>
                  <a:txBody>
                    <a:bodyPr/>
                    <a:lstStyle/>
                    <a:p>
                      <a:pPr algn="ctr" fontAlgn="b"/>
                      <a:r>
                        <a:rPr lang="es-CO" sz="800" u="none" strike="noStrike">
                          <a:effectLst/>
                        </a:rPr>
                        <a:t>APARTADÓ</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687006008"/>
                  </a:ext>
                </a:extLst>
              </a:tr>
              <a:tr h="104734">
                <a:tc>
                  <a:txBody>
                    <a:bodyPr/>
                    <a:lstStyle/>
                    <a:p>
                      <a:pPr algn="ctr" fontAlgn="b"/>
                      <a:r>
                        <a:rPr lang="es-CO" sz="800" u="none" strike="noStrike">
                          <a:effectLst/>
                        </a:rPr>
                        <a:t>ARMENIA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6</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6</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3124146288"/>
                  </a:ext>
                </a:extLst>
              </a:tr>
              <a:tr h="104734">
                <a:tc>
                  <a:txBody>
                    <a:bodyPr/>
                    <a:lstStyle/>
                    <a:p>
                      <a:pPr algn="ctr" fontAlgn="b"/>
                      <a:r>
                        <a:rPr lang="es-CO" sz="800" u="none" strike="noStrike">
                          <a:effectLst/>
                        </a:rPr>
                        <a:t>BELLO</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399829638"/>
                  </a:ext>
                </a:extLst>
              </a:tr>
              <a:tr h="104734">
                <a:tc>
                  <a:txBody>
                    <a:bodyPr/>
                    <a:lstStyle/>
                    <a:p>
                      <a:pPr algn="ctr" fontAlgn="b"/>
                      <a:r>
                        <a:rPr lang="es-CO" sz="800" u="none" strike="noStrike">
                          <a:effectLst/>
                        </a:rPr>
                        <a:t>BETANIA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235502062"/>
                  </a:ext>
                </a:extLst>
              </a:tr>
              <a:tr h="104734">
                <a:tc>
                  <a:txBody>
                    <a:bodyPr/>
                    <a:lstStyle/>
                    <a:p>
                      <a:pPr algn="ctr" fontAlgn="b"/>
                      <a:r>
                        <a:rPr lang="es-CO" sz="800" u="none" strike="noStrike">
                          <a:effectLst/>
                        </a:rPr>
                        <a:t>CALARCA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2718459328"/>
                  </a:ext>
                </a:extLst>
              </a:tr>
              <a:tr h="104734">
                <a:tc>
                  <a:txBody>
                    <a:bodyPr/>
                    <a:lstStyle/>
                    <a:p>
                      <a:pPr algn="ctr" fontAlgn="b"/>
                      <a:r>
                        <a:rPr lang="es-CO" sz="800" u="none" strike="noStrike">
                          <a:effectLst/>
                        </a:rPr>
                        <a:t>CAUCASIA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2294464438"/>
                  </a:ext>
                </a:extLst>
              </a:tr>
              <a:tr h="104734">
                <a:tc>
                  <a:txBody>
                    <a:bodyPr/>
                    <a:lstStyle/>
                    <a:p>
                      <a:pPr algn="ctr" fontAlgn="b"/>
                      <a:r>
                        <a:rPr lang="es-CO" sz="800" u="none" strike="noStrike">
                          <a:effectLst/>
                        </a:rPr>
                        <a:t>CHINCHINÁ</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5</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5</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231266100"/>
                  </a:ext>
                </a:extLst>
              </a:tr>
              <a:tr h="104734">
                <a:tc>
                  <a:txBody>
                    <a:bodyPr/>
                    <a:lstStyle/>
                    <a:p>
                      <a:pPr algn="ctr" fontAlgn="b"/>
                      <a:r>
                        <a:rPr lang="es-CO" sz="800" u="none" strike="noStrike">
                          <a:effectLst/>
                        </a:rPr>
                        <a:t>DOSQUEBRADAS</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3033373239"/>
                  </a:ext>
                </a:extLst>
              </a:tr>
              <a:tr h="104734">
                <a:tc>
                  <a:txBody>
                    <a:bodyPr/>
                    <a:lstStyle/>
                    <a:p>
                      <a:pPr algn="ctr" fontAlgn="b"/>
                      <a:r>
                        <a:rPr lang="es-CO" sz="800" u="none" strike="noStrike">
                          <a:effectLst/>
                        </a:rPr>
                        <a:t>EL BAGRE</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888987122"/>
                  </a:ext>
                </a:extLst>
              </a:tr>
              <a:tr h="104734">
                <a:tc>
                  <a:txBody>
                    <a:bodyPr/>
                    <a:lstStyle/>
                    <a:p>
                      <a:pPr algn="ctr" fontAlgn="b"/>
                      <a:r>
                        <a:rPr lang="es-CO" sz="800" u="none" strike="noStrike">
                          <a:effectLst/>
                        </a:rPr>
                        <a:t>ENVIGADO</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8</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8</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310552658"/>
                  </a:ext>
                </a:extLst>
              </a:tr>
              <a:tr h="104734">
                <a:tc>
                  <a:txBody>
                    <a:bodyPr/>
                    <a:lstStyle/>
                    <a:p>
                      <a:pPr algn="ctr" fontAlgn="b"/>
                      <a:r>
                        <a:rPr lang="es-CO" sz="800" u="none" strike="noStrike">
                          <a:effectLst/>
                        </a:rPr>
                        <a:t>GÓMEZ PLATA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74768062"/>
                  </a:ext>
                </a:extLst>
              </a:tr>
              <a:tr h="104734">
                <a:tc>
                  <a:txBody>
                    <a:bodyPr/>
                    <a:lstStyle/>
                    <a:p>
                      <a:pPr algn="ctr" fontAlgn="b"/>
                      <a:r>
                        <a:rPr lang="es-CO" sz="800" u="none" strike="noStrike">
                          <a:effectLst/>
                        </a:rPr>
                        <a:t>ITAGUI</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2963742883"/>
                  </a:ext>
                </a:extLst>
              </a:tr>
              <a:tr h="104734">
                <a:tc>
                  <a:txBody>
                    <a:bodyPr/>
                    <a:lstStyle/>
                    <a:p>
                      <a:pPr algn="ctr" fontAlgn="b"/>
                      <a:r>
                        <a:rPr lang="es-CO" sz="800" u="none" strike="noStrike">
                          <a:effectLst/>
                        </a:rPr>
                        <a:t>LA CEJA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2541381977"/>
                  </a:ext>
                </a:extLst>
              </a:tr>
              <a:tr h="104734">
                <a:tc>
                  <a:txBody>
                    <a:bodyPr/>
                    <a:lstStyle/>
                    <a:p>
                      <a:pPr algn="ctr" fontAlgn="b"/>
                      <a:r>
                        <a:rPr lang="es-CO" sz="800" u="none" strike="noStrike">
                          <a:effectLst/>
                        </a:rPr>
                        <a:t>LA DORADA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477678375"/>
                  </a:ext>
                </a:extLst>
              </a:tr>
              <a:tr h="104734">
                <a:tc>
                  <a:txBody>
                    <a:bodyPr/>
                    <a:lstStyle/>
                    <a:p>
                      <a:pPr algn="ctr" fontAlgn="b"/>
                      <a:r>
                        <a:rPr lang="es-CO" sz="800" u="none" strike="noStrike">
                          <a:effectLst/>
                        </a:rPr>
                        <a:t>LA ESTRELLA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3209969185"/>
                  </a:ext>
                </a:extLst>
              </a:tr>
              <a:tr h="104734">
                <a:tc>
                  <a:txBody>
                    <a:bodyPr/>
                    <a:lstStyle/>
                    <a:p>
                      <a:pPr algn="ctr" fontAlgn="b"/>
                      <a:r>
                        <a:rPr lang="es-CO" sz="800" u="none" strike="noStrike">
                          <a:effectLst/>
                        </a:rPr>
                        <a:t>LA TEBAIDA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193531925"/>
                  </a:ext>
                </a:extLst>
              </a:tr>
              <a:tr h="104734">
                <a:tc>
                  <a:txBody>
                    <a:bodyPr/>
                    <a:lstStyle/>
                    <a:p>
                      <a:pPr algn="ctr" fontAlgn="b"/>
                      <a:r>
                        <a:rPr lang="es-CO" sz="800" u="none" strike="noStrike">
                          <a:effectLst/>
                        </a:rPr>
                        <a:t>LA VIRGINIA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038495714"/>
                  </a:ext>
                </a:extLst>
              </a:tr>
              <a:tr h="104734">
                <a:tc>
                  <a:txBody>
                    <a:bodyPr/>
                    <a:lstStyle/>
                    <a:p>
                      <a:pPr algn="ctr" fontAlgn="b"/>
                      <a:r>
                        <a:rPr lang="es-CO" sz="800" u="none" strike="noStrike">
                          <a:effectLst/>
                        </a:rPr>
                        <a:t>MANIZALES</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2444553829"/>
                  </a:ext>
                </a:extLst>
              </a:tr>
              <a:tr h="104734">
                <a:tc>
                  <a:txBody>
                    <a:bodyPr/>
                    <a:lstStyle/>
                    <a:p>
                      <a:pPr algn="ctr" fontAlgn="b"/>
                      <a:r>
                        <a:rPr lang="es-CO" sz="800" u="none" strike="noStrike">
                          <a:effectLst/>
                        </a:rPr>
                        <a:t>MARSELLA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13</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13</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2856875990"/>
                  </a:ext>
                </a:extLst>
              </a:tr>
              <a:tr h="104734">
                <a:tc>
                  <a:txBody>
                    <a:bodyPr/>
                    <a:lstStyle/>
                    <a:p>
                      <a:pPr algn="ctr" fontAlgn="b"/>
                      <a:r>
                        <a:rPr lang="es-CO" sz="800" u="none" strike="noStrike">
                          <a:effectLst/>
                        </a:rPr>
                        <a:t>MEDELLÍN</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4</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4</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416140720"/>
                  </a:ext>
                </a:extLst>
              </a:tr>
              <a:tr h="104734">
                <a:tc>
                  <a:txBody>
                    <a:bodyPr/>
                    <a:lstStyle/>
                    <a:p>
                      <a:pPr algn="ctr" fontAlgn="b"/>
                      <a:r>
                        <a:rPr lang="es-CO" sz="800" u="none" strike="noStrike">
                          <a:effectLst/>
                        </a:rPr>
                        <a:t>PALESTINA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2848066822"/>
                  </a:ext>
                </a:extLst>
              </a:tr>
              <a:tr h="104734">
                <a:tc>
                  <a:txBody>
                    <a:bodyPr/>
                    <a:lstStyle/>
                    <a:p>
                      <a:pPr algn="ctr" fontAlgn="b"/>
                      <a:r>
                        <a:rPr lang="es-CO" sz="800" u="none" strike="noStrike">
                          <a:effectLst/>
                        </a:rPr>
                        <a:t>PEREIRA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14</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14</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541141459"/>
                  </a:ext>
                </a:extLst>
              </a:tr>
              <a:tr h="104734">
                <a:tc>
                  <a:txBody>
                    <a:bodyPr/>
                    <a:lstStyle/>
                    <a:p>
                      <a:pPr algn="ctr" fontAlgn="b"/>
                      <a:r>
                        <a:rPr lang="es-CO" sz="800" u="none" strike="noStrike">
                          <a:effectLst/>
                        </a:rPr>
                        <a:t>QUIMBAYA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235726612"/>
                  </a:ext>
                </a:extLst>
              </a:tr>
              <a:tr h="104734">
                <a:tc>
                  <a:txBody>
                    <a:bodyPr/>
                    <a:lstStyle/>
                    <a:p>
                      <a:pPr algn="ctr" fontAlgn="b"/>
                      <a:r>
                        <a:rPr lang="es-CO" sz="800" u="none" strike="noStrike">
                          <a:effectLst/>
                        </a:rPr>
                        <a:t>RIONEGRO</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3</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890891897"/>
                  </a:ext>
                </a:extLst>
              </a:tr>
              <a:tr h="104734">
                <a:tc>
                  <a:txBody>
                    <a:bodyPr/>
                    <a:lstStyle/>
                    <a:p>
                      <a:pPr algn="ctr" fontAlgn="b"/>
                      <a:r>
                        <a:rPr lang="es-CO" sz="800" u="none" strike="noStrike">
                          <a:effectLst/>
                        </a:rPr>
                        <a:t>RISARALDA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104238993"/>
                  </a:ext>
                </a:extLst>
              </a:tr>
              <a:tr h="104734">
                <a:tc>
                  <a:txBody>
                    <a:bodyPr/>
                    <a:lstStyle/>
                    <a:p>
                      <a:pPr algn="ctr" fontAlgn="b"/>
                      <a:r>
                        <a:rPr lang="es-CO" sz="800" u="none" strike="noStrike">
                          <a:effectLst/>
                        </a:rPr>
                        <a:t>SABANETA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3319670601"/>
                  </a:ext>
                </a:extLst>
              </a:tr>
              <a:tr h="104734">
                <a:tc>
                  <a:txBody>
                    <a:bodyPr/>
                    <a:lstStyle/>
                    <a:p>
                      <a:pPr algn="ctr" fontAlgn="b"/>
                      <a:r>
                        <a:rPr lang="es-CO" sz="800" u="none" strike="noStrike">
                          <a:effectLst/>
                        </a:rPr>
                        <a:t>SALAMINA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6</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6</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4044688946"/>
                  </a:ext>
                </a:extLst>
              </a:tr>
              <a:tr h="104734">
                <a:tc>
                  <a:txBody>
                    <a:bodyPr/>
                    <a:lstStyle/>
                    <a:p>
                      <a:pPr algn="ctr" fontAlgn="b"/>
                      <a:r>
                        <a:rPr lang="es-CO" sz="800" u="none" strike="noStrike">
                          <a:effectLst/>
                        </a:rPr>
                        <a:t>SAN PEDRO DE URABA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2419118879"/>
                  </a:ext>
                </a:extLst>
              </a:tr>
              <a:tr h="104734">
                <a:tc>
                  <a:txBody>
                    <a:bodyPr/>
                    <a:lstStyle/>
                    <a:p>
                      <a:pPr algn="ctr" fontAlgn="b"/>
                      <a:r>
                        <a:rPr lang="es-CO" sz="800" u="none" strike="noStrike">
                          <a:effectLst/>
                        </a:rPr>
                        <a:t>SANTAFÉ DE ANTIOQUIA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2</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3765706768"/>
                  </a:ext>
                </a:extLst>
              </a:tr>
              <a:tr h="104734">
                <a:tc>
                  <a:txBody>
                    <a:bodyPr/>
                    <a:lstStyle/>
                    <a:p>
                      <a:pPr algn="ctr" fontAlgn="b"/>
                      <a:r>
                        <a:rPr lang="es-CO" sz="800" u="none" strike="noStrike">
                          <a:effectLst/>
                        </a:rPr>
                        <a:t>SONSON</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312700499"/>
                  </a:ext>
                </a:extLst>
              </a:tr>
              <a:tr h="104734">
                <a:tc>
                  <a:txBody>
                    <a:bodyPr/>
                    <a:lstStyle/>
                    <a:p>
                      <a:pPr algn="ctr" fontAlgn="b"/>
                      <a:r>
                        <a:rPr lang="es-CO" sz="800" u="none" strike="noStrike">
                          <a:effectLst/>
                        </a:rPr>
                        <a:t>TURBO</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4</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4</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44249586"/>
                  </a:ext>
                </a:extLst>
              </a:tr>
              <a:tr h="104734">
                <a:tc>
                  <a:txBody>
                    <a:bodyPr/>
                    <a:lstStyle/>
                    <a:p>
                      <a:pPr algn="ctr" fontAlgn="b"/>
                      <a:r>
                        <a:rPr lang="es-CO" sz="800" u="none" strike="noStrike">
                          <a:effectLst/>
                        </a:rPr>
                        <a:t>VENECIA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107</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107</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040146831"/>
                  </a:ext>
                </a:extLst>
              </a:tr>
              <a:tr h="104734">
                <a:tc>
                  <a:txBody>
                    <a:bodyPr/>
                    <a:lstStyle/>
                    <a:p>
                      <a:pPr algn="ctr" fontAlgn="b"/>
                      <a:r>
                        <a:rPr lang="es-CO" sz="800" u="none" strike="noStrike">
                          <a:effectLst/>
                        </a:rPr>
                        <a:t>VITERBO</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3432914913"/>
                  </a:ext>
                </a:extLst>
              </a:tr>
              <a:tr h="104734">
                <a:tc>
                  <a:txBody>
                    <a:bodyPr/>
                    <a:lstStyle/>
                    <a:p>
                      <a:pPr algn="ctr" fontAlgn="b"/>
                      <a:r>
                        <a:rPr lang="es-CO" sz="800" u="none" strike="noStrike">
                          <a:effectLst/>
                        </a:rPr>
                        <a:t>ZARAGOZA</a:t>
                      </a:r>
                      <a:endParaRPr lang="es-CO" sz="800" b="1" i="0" u="none" strike="noStrike">
                        <a:solidFill>
                          <a:srgbClr val="000000"/>
                        </a:solidFill>
                        <a:effectLst/>
                        <a:latin typeface="Calibri" panose="020F0502020204030204" pitchFamily="34" charset="0"/>
                      </a:endParaRPr>
                    </a:p>
                  </a:txBody>
                  <a:tcPr marL="44812"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1</a:t>
                      </a:r>
                      <a:endParaRPr lang="es-CO" sz="800" b="1" i="0" u="none" strike="noStrike">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3715193365"/>
                  </a:ext>
                </a:extLst>
              </a:tr>
              <a:tr h="104734">
                <a:tc>
                  <a:txBody>
                    <a:bodyPr/>
                    <a:lstStyle/>
                    <a:p>
                      <a:pPr algn="ctr" fontAlgn="b"/>
                      <a:r>
                        <a:rPr lang="es-CO" sz="800" u="none" strike="noStrike">
                          <a:effectLst/>
                        </a:rPr>
                        <a:t>Total OCCIDENTE</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a:effectLst/>
                        </a:rPr>
                        <a:t>225</a:t>
                      </a:r>
                      <a:endParaRPr lang="es-CO" sz="800" b="1" i="0" u="none" strike="noStrike">
                        <a:solidFill>
                          <a:srgbClr val="000000"/>
                        </a:solidFill>
                        <a:effectLst/>
                        <a:latin typeface="Calibri" panose="020F0502020204030204" pitchFamily="34" charset="0"/>
                      </a:endParaRPr>
                    </a:p>
                  </a:txBody>
                  <a:tcPr marL="4979" marR="4979" marT="4979" marB="0" anchor="ctr"/>
                </a:tc>
                <a:tc>
                  <a:txBody>
                    <a:bodyPr/>
                    <a:lstStyle/>
                    <a:p>
                      <a:pPr algn="ctr" fontAlgn="b"/>
                      <a:r>
                        <a:rPr lang="es-CO" sz="800" u="none" strike="noStrike" dirty="0">
                          <a:effectLst/>
                        </a:rPr>
                        <a:t>225</a:t>
                      </a:r>
                      <a:endParaRPr lang="es-CO" sz="800" b="1" i="0" u="none" strike="noStrike" dirty="0">
                        <a:solidFill>
                          <a:srgbClr val="000000"/>
                        </a:solidFill>
                        <a:effectLst/>
                        <a:latin typeface="Calibri" panose="020F0502020204030204" pitchFamily="34" charset="0"/>
                      </a:endParaRPr>
                    </a:p>
                  </a:txBody>
                  <a:tcPr marL="4979" marR="4979" marT="4979" marB="0" anchor="ctr"/>
                </a:tc>
                <a:extLst>
                  <a:ext uri="{0D108BD9-81ED-4DB2-BD59-A6C34878D82A}">
                    <a16:rowId xmlns:a16="http://schemas.microsoft.com/office/drawing/2014/main" val="1330105679"/>
                  </a:ext>
                </a:extLst>
              </a:tr>
            </a:tbl>
          </a:graphicData>
        </a:graphic>
      </p:graphicFrame>
      <p:sp>
        <p:nvSpPr>
          <p:cNvPr id="17" name="CuadroTexto 16">
            <a:hlinkClick r:id="rId6" action="ppaction://hlinksldjump"/>
            <a:extLst>
              <a:ext uri="{FF2B5EF4-FFF2-40B4-BE49-F238E27FC236}">
                <a16:creationId xmlns:a16="http://schemas.microsoft.com/office/drawing/2014/main" id="{35DF440C-DC4D-4473-B2B8-370A807F1576}"/>
              </a:ext>
            </a:extLst>
          </p:cNvPr>
          <p:cNvSpPr txBox="1"/>
          <p:nvPr/>
        </p:nvSpPr>
        <p:spPr>
          <a:xfrm>
            <a:off x="4916041" y="5851607"/>
            <a:ext cx="2242186" cy="64633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20 Predios con avalúos más altos </a:t>
            </a:r>
          </a:p>
        </p:txBody>
      </p:sp>
      <p:sp>
        <p:nvSpPr>
          <p:cNvPr id="18" name="CuadroTexto 17">
            <a:extLst>
              <a:ext uri="{FF2B5EF4-FFF2-40B4-BE49-F238E27FC236}">
                <a16:creationId xmlns:a16="http://schemas.microsoft.com/office/drawing/2014/main" id="{5E1E2D95-8ACC-429D-946E-32CBC3604566}"/>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5971104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12" name="Imagen 11">
            <a:extLst>
              <a:ext uri="{FF2B5EF4-FFF2-40B4-BE49-F238E27FC236}">
                <a16:creationId xmlns:a16="http://schemas.microsoft.com/office/drawing/2014/main" id="{123DC050-B8ED-4CDB-89CE-44EE7405FB16}"/>
              </a:ext>
            </a:extLst>
          </p:cNvPr>
          <p:cNvPicPr/>
          <p:nvPr/>
        </p:nvPicPr>
        <p:blipFill rotWithShape="1">
          <a:blip r:embed="rId4">
            <a:extLst>
              <a:ext uri="{BEBA8EAE-BF5A-486C-A8C5-ECC9F3942E4B}">
                <a14:imgProps xmlns:a14="http://schemas.microsoft.com/office/drawing/2010/main">
                  <a14:imgLayer r:embed="rId5">
                    <a14:imgEffect>
                      <a14:backgroundRemoval t="10000" b="90000" l="10000" r="90000">
                        <a14:foregroundMark x1="22712" y1="25505" x2="20425" y2="47601"/>
                        <a14:foregroundMark x1="20425" y1="47601" x2="21078" y2="47854"/>
                        <a14:foregroundMark x1="35131" y1="29924" x2="29902" y2="46970"/>
                        <a14:backgroundMark x1="60621" y1="33586" x2="37908" y2="52904"/>
                        <a14:backgroundMark x1="37908" y1="52904" x2="19281" y2="62500"/>
                        <a14:backgroundMark x1="19281" y1="62500" x2="16667" y2="66035"/>
                        <a14:backgroundMark x1="10948" y1="62247" x2="33333" y2="53535"/>
                        <a14:backgroundMark x1="33333" y1="53535" x2="41176" y2="47475"/>
                        <a14:backgroundMark x1="41176" y1="47475" x2="50163" y2="30808"/>
                        <a14:backgroundMark x1="27124" y1="12247" x2="33007" y2="19192"/>
                        <a14:backgroundMark x1="33007" y1="19192" x2="52778" y2="32828"/>
                        <a14:backgroundMark x1="52778" y1="32828" x2="68627" y2="48990"/>
                        <a14:backgroundMark x1="68627" y1="48990" x2="68791" y2="48990"/>
                        <a14:backgroundMark x1="27941" y1="27778" x2="34804" y2="17803"/>
                        <a14:backgroundMark x1="25654" y1="19697" x2="41503" y2="25253"/>
                        <a14:backgroundMark x1="41503" y1="25253" x2="41667" y2="30303"/>
                        <a14:backgroundMark x1="25000" y1="28788" x2="33170" y2="27020"/>
                        <a14:backgroundMark x1="33170" y1="27020" x2="35458" y2="24495"/>
                        <a14:backgroundMark x1="37745" y1="25126" x2="41830" y2="31313"/>
                        <a14:backgroundMark x1="43137" y1="30051" x2="47386" y2="36869"/>
                        <a14:backgroundMark x1="47386" y1="36869" x2="29739" y2="52778"/>
                        <a14:backgroundMark x1="29739" y1="52778" x2="24020" y2="50253"/>
                        <a14:backgroundMark x1="25654" y1="47601" x2="20752" y2="55934"/>
                        <a14:backgroundMark x1="20752" y1="55934" x2="13235" y2="60101"/>
                        <a14:backgroundMark x1="13235" y1="60101" x2="10948" y2="66793"/>
                        <a14:backgroundMark x1="10948" y1="66793" x2="19444" y2="68182"/>
                        <a14:backgroundMark x1="19444" y1="68182" x2="41503" y2="65152"/>
                        <a14:backgroundMark x1="41503" y1="65152" x2="61928" y2="44697"/>
                        <a14:backgroundMark x1="61928" y1="44697" x2="73693" y2="43687"/>
                        <a14:backgroundMark x1="73693" y1="43687" x2="78758" y2="50631"/>
                        <a14:backgroundMark x1="78758" y1="50631" x2="69771" y2="64015"/>
                        <a14:backgroundMark x1="69771" y1="64015" x2="59641" y2="68308"/>
                        <a14:backgroundMark x1="59641" y1="68308" x2="61111" y2="74874"/>
                        <a14:backgroundMark x1="61111" y1="74874" x2="61275" y2="74874"/>
                        <a14:backgroundMark x1="32190" y1="48106" x2="35621" y2="44949"/>
                        <a14:backgroundMark x1="38725" y1="39646" x2="46895" y2="38763"/>
                        <a14:backgroundMark x1="60621" y1="35859" x2="83170" y2="39646"/>
                        <a14:backgroundMark x1="83170" y1="39646" x2="90686" y2="43813"/>
                        <a14:backgroundMark x1="90686" y1="43813" x2="89869" y2="50884"/>
                        <a14:backgroundMark x1="89869" y1="50884" x2="77124" y2="58207"/>
                        <a14:backgroundMark x1="77124" y1="58207" x2="50490" y2="66288"/>
                        <a14:backgroundMark x1="50490" y1="66288" x2="47549" y2="72727"/>
                        <a14:backgroundMark x1="47549" y1="72727" x2="59804" y2="75253"/>
                        <a14:backgroundMark x1="59804" y1="75253" x2="61928" y2="74747"/>
                        <a14:backgroundMark x1="67810" y1="47854" x2="51961" y2="73611"/>
                        <a14:backgroundMark x1="51961" y1="73611" x2="51961" y2="73737"/>
                        <a14:backgroundMark x1="28595" y1="69697" x2="73203" y2="85101"/>
                        <a14:backgroundMark x1="73203" y1="85101" x2="74346" y2="85985"/>
                        <a14:backgroundMark x1="38235" y1="30808" x2="39052" y2="29419"/>
                        <a14:backgroundMark x1="27614" y1="48485" x2="27614" y2="48485"/>
                        <a14:backgroundMark x1="20915" y1="51263" x2="20915" y2="51263"/>
                      </a14:backgroundRemoval>
                    </a14:imgEffect>
                  </a14:imgLayer>
                </a14:imgProps>
              </a:ext>
              <a:ext uri="{28A0092B-C50C-407E-A947-70E740481C1C}">
                <a14:useLocalDpi xmlns:a14="http://schemas.microsoft.com/office/drawing/2010/main" val="0"/>
              </a:ext>
            </a:extLst>
          </a:blip>
          <a:srcRect l="11285" t="19849" r="56558" b="47846"/>
          <a:stretch/>
        </p:blipFill>
        <p:spPr>
          <a:xfrm>
            <a:off x="6375534" y="2334128"/>
            <a:ext cx="1804736" cy="2346157"/>
          </a:xfrm>
          <a:prstGeom prst="rect">
            <a:avLst/>
          </a:prstGeom>
          <a:ln>
            <a:noFill/>
          </a:ln>
          <a:effectLst>
            <a:outerShdw blurRad="292100" dist="139700" dir="2700000" algn="tl" rotWithShape="0">
              <a:srgbClr val="333333">
                <a:alpha val="65000"/>
              </a:srgbClr>
            </a:outerShdw>
          </a:effectLst>
        </p:spPr>
      </p:pic>
      <p:sp>
        <p:nvSpPr>
          <p:cNvPr id="15" name="CuadroTexto 14">
            <a:extLst>
              <a:ext uri="{FF2B5EF4-FFF2-40B4-BE49-F238E27FC236}">
                <a16:creationId xmlns:a16="http://schemas.microsoft.com/office/drawing/2014/main" id="{4054A0AE-CF0B-4A31-B5EA-52926B30640C}"/>
              </a:ext>
            </a:extLst>
          </p:cNvPr>
          <p:cNvSpPr txBox="1"/>
          <p:nvPr/>
        </p:nvSpPr>
        <p:spPr>
          <a:xfrm>
            <a:off x="6375534" y="1355956"/>
            <a:ext cx="1837189" cy="36933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Occidente</a:t>
            </a:r>
          </a:p>
        </p:txBody>
      </p:sp>
      <p:graphicFrame>
        <p:nvGraphicFramePr>
          <p:cNvPr id="5" name="Tabla 4">
            <a:extLst>
              <a:ext uri="{FF2B5EF4-FFF2-40B4-BE49-F238E27FC236}">
                <a16:creationId xmlns:a16="http://schemas.microsoft.com/office/drawing/2014/main" id="{7AECE0D8-EBC2-4F19-BA73-FC253B8B39B7}"/>
              </a:ext>
            </a:extLst>
          </p:cNvPr>
          <p:cNvGraphicFramePr>
            <a:graphicFrameLocks noGrp="1"/>
          </p:cNvGraphicFramePr>
          <p:nvPr>
            <p:extLst/>
          </p:nvPr>
        </p:nvGraphicFramePr>
        <p:xfrm>
          <a:off x="833322" y="1051511"/>
          <a:ext cx="4657320" cy="5103810"/>
        </p:xfrm>
        <a:graphic>
          <a:graphicData uri="http://schemas.openxmlformats.org/drawingml/2006/table">
            <a:tbl>
              <a:tblPr firstRow="1" bandRow="1">
                <a:tableStyleId>{00A15C55-8517-42AA-B614-E9B94910E393}</a:tableStyleId>
              </a:tblPr>
              <a:tblGrid>
                <a:gridCol w="776220">
                  <a:extLst>
                    <a:ext uri="{9D8B030D-6E8A-4147-A177-3AD203B41FA5}">
                      <a16:colId xmlns:a16="http://schemas.microsoft.com/office/drawing/2014/main" val="4098134186"/>
                    </a:ext>
                  </a:extLst>
                </a:gridCol>
                <a:gridCol w="776220">
                  <a:extLst>
                    <a:ext uri="{9D8B030D-6E8A-4147-A177-3AD203B41FA5}">
                      <a16:colId xmlns:a16="http://schemas.microsoft.com/office/drawing/2014/main" val="3618248621"/>
                    </a:ext>
                  </a:extLst>
                </a:gridCol>
                <a:gridCol w="776220">
                  <a:extLst>
                    <a:ext uri="{9D8B030D-6E8A-4147-A177-3AD203B41FA5}">
                      <a16:colId xmlns:a16="http://schemas.microsoft.com/office/drawing/2014/main" val="3396701976"/>
                    </a:ext>
                  </a:extLst>
                </a:gridCol>
                <a:gridCol w="776220">
                  <a:extLst>
                    <a:ext uri="{9D8B030D-6E8A-4147-A177-3AD203B41FA5}">
                      <a16:colId xmlns:a16="http://schemas.microsoft.com/office/drawing/2014/main" val="2370256794"/>
                    </a:ext>
                  </a:extLst>
                </a:gridCol>
                <a:gridCol w="609479">
                  <a:extLst>
                    <a:ext uri="{9D8B030D-6E8A-4147-A177-3AD203B41FA5}">
                      <a16:colId xmlns:a16="http://schemas.microsoft.com/office/drawing/2014/main" val="3906213161"/>
                    </a:ext>
                  </a:extLst>
                </a:gridCol>
                <a:gridCol w="942961">
                  <a:extLst>
                    <a:ext uri="{9D8B030D-6E8A-4147-A177-3AD203B41FA5}">
                      <a16:colId xmlns:a16="http://schemas.microsoft.com/office/drawing/2014/main" val="983334626"/>
                    </a:ext>
                  </a:extLst>
                </a:gridCol>
              </a:tblGrid>
              <a:tr h="316938">
                <a:tc>
                  <a:txBody>
                    <a:bodyPr/>
                    <a:lstStyle/>
                    <a:p>
                      <a:pPr algn="ctr" fontAlgn="ctr"/>
                      <a:r>
                        <a:rPr lang="es-CO" sz="800" u="none" strike="noStrike" dirty="0">
                          <a:effectLst/>
                        </a:rPr>
                        <a:t>No. FMI</a:t>
                      </a:r>
                      <a:endParaRPr lang="es-CO" sz="800" b="1" i="0" u="none" strike="noStrike" dirty="0">
                        <a:solidFill>
                          <a:srgbClr val="FFFFFF"/>
                        </a:solidFill>
                        <a:effectLst/>
                        <a:latin typeface="Arial" panose="020B0604020202020204" pitchFamily="34" charset="0"/>
                      </a:endParaRPr>
                    </a:p>
                  </a:txBody>
                  <a:tcPr marL="765" marR="765" marT="765" marB="0" anchor="ctr"/>
                </a:tc>
                <a:tc>
                  <a:txBody>
                    <a:bodyPr/>
                    <a:lstStyle/>
                    <a:p>
                      <a:pPr algn="ctr" fontAlgn="ctr"/>
                      <a:r>
                        <a:rPr lang="es-CO" sz="800" u="none" strike="noStrike" dirty="0">
                          <a:effectLst/>
                        </a:rPr>
                        <a:t>Tipo de Bien</a:t>
                      </a:r>
                      <a:endParaRPr lang="es-CO" sz="800" b="1" i="0" u="none" strike="noStrike" dirty="0">
                        <a:solidFill>
                          <a:srgbClr val="FFFFFF"/>
                        </a:solidFill>
                        <a:effectLst/>
                        <a:latin typeface="Arial" panose="020B0604020202020204" pitchFamily="34" charset="0"/>
                      </a:endParaRPr>
                    </a:p>
                  </a:txBody>
                  <a:tcPr marL="765" marR="765" marT="765" marB="0" anchor="ctr"/>
                </a:tc>
                <a:tc>
                  <a:txBody>
                    <a:bodyPr/>
                    <a:lstStyle/>
                    <a:p>
                      <a:pPr algn="ctr" fontAlgn="ctr"/>
                      <a:r>
                        <a:rPr lang="es-CO" sz="800" u="none" strike="noStrike" dirty="0">
                          <a:effectLst/>
                        </a:rPr>
                        <a:t>Clase de Bien</a:t>
                      </a:r>
                      <a:endParaRPr lang="es-CO" sz="800" b="1" i="0" u="none" strike="noStrike" dirty="0">
                        <a:solidFill>
                          <a:srgbClr val="FFFFFF"/>
                        </a:solidFill>
                        <a:effectLst/>
                        <a:latin typeface="Arial" panose="020B0604020202020204" pitchFamily="34" charset="0"/>
                      </a:endParaRPr>
                    </a:p>
                  </a:txBody>
                  <a:tcPr marL="765" marR="765" marT="765" marB="0" anchor="ctr"/>
                </a:tc>
                <a:tc>
                  <a:txBody>
                    <a:bodyPr/>
                    <a:lstStyle/>
                    <a:p>
                      <a:pPr algn="ctr" fontAlgn="ctr"/>
                      <a:r>
                        <a:rPr lang="es-CO" sz="800" u="none" strike="noStrike" dirty="0">
                          <a:effectLst/>
                        </a:rPr>
                        <a:t>Municipio</a:t>
                      </a:r>
                      <a:endParaRPr lang="es-CO" sz="800" b="1" i="0" u="none" strike="noStrike" dirty="0">
                        <a:solidFill>
                          <a:srgbClr val="FFFFFF"/>
                        </a:solidFill>
                        <a:effectLst/>
                        <a:latin typeface="Arial" panose="020B0604020202020204" pitchFamily="34" charset="0"/>
                      </a:endParaRPr>
                    </a:p>
                  </a:txBody>
                  <a:tcPr marL="765" marR="765" marT="765" marB="0" anchor="ctr"/>
                </a:tc>
                <a:tc>
                  <a:txBody>
                    <a:bodyPr/>
                    <a:lstStyle/>
                    <a:p>
                      <a:pPr algn="ctr" fontAlgn="ctr"/>
                      <a:r>
                        <a:rPr lang="es-CO" sz="800" u="none" strike="noStrike" dirty="0">
                          <a:effectLst/>
                        </a:rPr>
                        <a:t>Causal de Enajenación.</a:t>
                      </a:r>
                      <a:endParaRPr lang="es-CO" sz="800" b="1" i="0" u="none" strike="noStrike" dirty="0">
                        <a:solidFill>
                          <a:srgbClr val="FFFFFF"/>
                        </a:solidFill>
                        <a:effectLst/>
                        <a:latin typeface="Arial" panose="020B0604020202020204" pitchFamily="34" charset="0"/>
                      </a:endParaRPr>
                    </a:p>
                  </a:txBody>
                  <a:tcPr marL="765" marR="765" marT="765" marB="0" anchor="ctr"/>
                </a:tc>
                <a:tc>
                  <a:txBody>
                    <a:bodyPr/>
                    <a:lstStyle/>
                    <a:p>
                      <a:pPr algn="ctr" fontAlgn="ctr"/>
                      <a:r>
                        <a:rPr lang="es-CO" sz="800" u="none" strike="noStrike" dirty="0">
                          <a:effectLst/>
                        </a:rPr>
                        <a:t>Valor Avalúo Catastral</a:t>
                      </a:r>
                      <a:endParaRPr lang="es-CO" sz="800" b="1" i="0" u="none" strike="noStrike" dirty="0">
                        <a:solidFill>
                          <a:srgbClr val="FFFFFF"/>
                        </a:solidFill>
                        <a:effectLst/>
                        <a:latin typeface="Arial" panose="020B0604020202020204" pitchFamily="34" charset="0"/>
                      </a:endParaRPr>
                    </a:p>
                  </a:txBody>
                  <a:tcPr marL="765" marR="765" marT="765" marB="0" anchor="ctr"/>
                </a:tc>
                <a:extLst>
                  <a:ext uri="{0D108BD9-81ED-4DB2-BD59-A6C34878D82A}">
                    <a16:rowId xmlns:a16="http://schemas.microsoft.com/office/drawing/2014/main" val="3932787059"/>
                  </a:ext>
                </a:extLst>
              </a:tr>
              <a:tr h="210963">
                <a:tc>
                  <a:txBody>
                    <a:bodyPr/>
                    <a:lstStyle/>
                    <a:p>
                      <a:pPr algn="ctr" fontAlgn="b"/>
                      <a:r>
                        <a:rPr lang="es-CO" sz="800" u="none" strike="noStrike" dirty="0">
                          <a:effectLst/>
                        </a:rPr>
                        <a:t>001-768156</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URBANO</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LOTE</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MEDELLÍN</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$ 4,281,997,000.00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39052420"/>
                  </a:ext>
                </a:extLst>
              </a:tr>
              <a:tr h="359720">
                <a:tc>
                  <a:txBody>
                    <a:bodyPr/>
                    <a:lstStyle/>
                    <a:p>
                      <a:pPr algn="ctr" fontAlgn="b"/>
                      <a:r>
                        <a:rPr lang="es-CO" sz="800" u="none" strike="noStrike">
                          <a:effectLst/>
                        </a:rPr>
                        <a:t>001-197443</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URBANO</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EDIFICACIÓN PARA HOTEL - MOTEL</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LA ESTRELLA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$ 3,570,913,520.00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37885668"/>
                  </a:ext>
                </a:extLst>
              </a:tr>
              <a:tr h="359720">
                <a:tc>
                  <a:txBody>
                    <a:bodyPr/>
                    <a:lstStyle/>
                    <a:p>
                      <a:pPr algn="ctr" fontAlgn="b"/>
                      <a:r>
                        <a:rPr lang="es-CO" sz="800" u="none" strike="noStrike">
                          <a:effectLst/>
                        </a:rPr>
                        <a:t>001-342205</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URBANO</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EDIFICACIÓN PARA HOTEL - MOTEL</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LA ESTRELLA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$ 1,568,898,744.00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34467331"/>
                  </a:ext>
                </a:extLst>
              </a:tr>
              <a:tr h="359720">
                <a:tc>
                  <a:txBody>
                    <a:bodyPr/>
                    <a:lstStyle/>
                    <a:p>
                      <a:pPr algn="ctr" fontAlgn="b"/>
                      <a:r>
                        <a:rPr lang="es-CO" sz="800" u="none" strike="noStrike">
                          <a:effectLst/>
                        </a:rPr>
                        <a:t>001-310002</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URBANO</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EDIFICACIÓN PARA HOTEL - MOTEL</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LA ESTRELLA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$ 1,227,759,767.00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73765624"/>
                  </a:ext>
                </a:extLst>
              </a:tr>
              <a:tr h="210963">
                <a:tc>
                  <a:txBody>
                    <a:bodyPr/>
                    <a:lstStyle/>
                    <a:p>
                      <a:pPr algn="ctr" fontAlgn="b"/>
                      <a:r>
                        <a:rPr lang="es-CO" sz="800" u="none" strike="noStrike">
                          <a:effectLst/>
                        </a:rPr>
                        <a:t>001-712556</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URBANO</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ENVIGADO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$ 918,517,755.00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71992360"/>
                  </a:ext>
                </a:extLst>
              </a:tr>
              <a:tr h="210963">
                <a:tc>
                  <a:txBody>
                    <a:bodyPr/>
                    <a:lstStyle/>
                    <a:p>
                      <a:pPr algn="ctr" fontAlgn="b"/>
                      <a:r>
                        <a:rPr lang="es-CO" sz="800" u="none" strike="noStrike">
                          <a:effectLst/>
                        </a:rPr>
                        <a:t>001-753316</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URBANO</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CASA</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ENVIGADO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$ 853,590,557.00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25385930"/>
                  </a:ext>
                </a:extLst>
              </a:tr>
              <a:tr h="240063">
                <a:tc>
                  <a:txBody>
                    <a:bodyPr/>
                    <a:lstStyle/>
                    <a:p>
                      <a:pPr algn="ctr" fontAlgn="b"/>
                      <a:r>
                        <a:rPr lang="es-CO" sz="800" u="none" strike="noStrike">
                          <a:effectLst/>
                        </a:rPr>
                        <a:t>001-1081605</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LOCAL COMERCIAL</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ENVIGADO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$ 575,892,775.00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35329837"/>
                  </a:ext>
                </a:extLst>
              </a:tr>
              <a:tr h="240063">
                <a:tc>
                  <a:txBody>
                    <a:bodyPr/>
                    <a:lstStyle/>
                    <a:p>
                      <a:pPr algn="ctr" fontAlgn="b"/>
                      <a:r>
                        <a:rPr lang="es-CO" sz="800" u="none" strike="noStrike">
                          <a:effectLst/>
                        </a:rPr>
                        <a:t>001-1081606</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LOCAL COMERCIAL</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ENVIGADO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$ 575,800,774.00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61889216"/>
                  </a:ext>
                </a:extLst>
              </a:tr>
              <a:tr h="210963">
                <a:tc>
                  <a:txBody>
                    <a:bodyPr/>
                    <a:lstStyle/>
                    <a:p>
                      <a:pPr algn="ctr" fontAlgn="b"/>
                      <a:r>
                        <a:rPr lang="es-CO" sz="800" u="none" strike="noStrike">
                          <a:effectLst/>
                        </a:rPr>
                        <a:t>001-712593</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CASA</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ENVIGADO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$ 529,786,755.00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88833649"/>
                  </a:ext>
                </a:extLst>
              </a:tr>
              <a:tr h="210963">
                <a:tc>
                  <a:txBody>
                    <a:bodyPr/>
                    <a:lstStyle/>
                    <a:p>
                      <a:pPr algn="ctr" fontAlgn="b"/>
                      <a:r>
                        <a:rPr lang="es-CO" sz="800" u="none" strike="noStrike">
                          <a:effectLst/>
                        </a:rPr>
                        <a:t>290-90491</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APARTAMENTO</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PEREIRA</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$ 508,717,000.00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03282766"/>
                  </a:ext>
                </a:extLst>
              </a:tr>
              <a:tr h="240063">
                <a:tc>
                  <a:txBody>
                    <a:bodyPr/>
                    <a:lstStyle/>
                    <a:p>
                      <a:pPr algn="ctr" fontAlgn="b"/>
                      <a:r>
                        <a:rPr lang="es-CO" sz="800" u="none" strike="noStrike">
                          <a:effectLst/>
                        </a:rPr>
                        <a:t>290-33306</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LOCAL COMERCIAL</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PEREIRA</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$ 474,113,000.00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16971466"/>
                  </a:ext>
                </a:extLst>
              </a:tr>
              <a:tr h="210963">
                <a:tc>
                  <a:txBody>
                    <a:bodyPr/>
                    <a:lstStyle/>
                    <a:p>
                      <a:pPr algn="ctr" fontAlgn="b"/>
                      <a:r>
                        <a:rPr lang="es-CO" sz="800" u="none" strike="noStrike">
                          <a:effectLst/>
                        </a:rPr>
                        <a:t>100-16790</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MANIZALES</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$ 304,149,000.00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60757881"/>
                  </a:ext>
                </a:extLst>
              </a:tr>
              <a:tr h="210963">
                <a:tc>
                  <a:txBody>
                    <a:bodyPr/>
                    <a:lstStyle/>
                    <a:p>
                      <a:pPr algn="ctr" fontAlgn="b"/>
                      <a:r>
                        <a:rPr lang="es-CO" sz="800" u="none" strike="noStrike">
                          <a:effectLst/>
                        </a:rPr>
                        <a:t>01N-154902</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LOTE</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dirty="0">
                          <a:effectLst/>
                        </a:rPr>
                        <a:t>BELLO</a:t>
                      </a:r>
                      <a:endParaRPr lang="es-CO" sz="800" b="0" i="0" u="none" strike="noStrike" dirty="0">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dirty="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$ 253,826,272.00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20059237"/>
                  </a:ext>
                </a:extLst>
              </a:tr>
              <a:tr h="210963">
                <a:tc>
                  <a:txBody>
                    <a:bodyPr/>
                    <a:lstStyle/>
                    <a:p>
                      <a:pPr algn="ctr" fontAlgn="b"/>
                      <a:r>
                        <a:rPr lang="es-CO" sz="800" u="none" strike="noStrike">
                          <a:effectLst/>
                        </a:rPr>
                        <a:t>290-96683</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APARTAMENTO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PEREIRA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dirty="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$ 248,016,000.00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54062990"/>
                  </a:ext>
                </a:extLst>
              </a:tr>
              <a:tr h="210963">
                <a:tc>
                  <a:txBody>
                    <a:bodyPr/>
                    <a:lstStyle/>
                    <a:p>
                      <a:pPr algn="ctr" fontAlgn="b"/>
                      <a:r>
                        <a:rPr lang="es-CO" sz="800" u="none" strike="noStrike">
                          <a:effectLst/>
                        </a:rPr>
                        <a:t>001-158517</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APARTAMENTO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MEDELLÍN</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dirty="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$ 226,417,000.00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10077458"/>
                  </a:ext>
                </a:extLst>
              </a:tr>
              <a:tr h="210963">
                <a:tc>
                  <a:txBody>
                    <a:bodyPr/>
                    <a:lstStyle/>
                    <a:p>
                      <a:pPr algn="ctr" fontAlgn="b"/>
                      <a:r>
                        <a:rPr lang="es-CO" sz="800" u="none" strike="noStrike">
                          <a:effectLst/>
                        </a:rPr>
                        <a:t>001-501856</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ENVIGADO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dirty="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$ 225,313,790.33</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36474435"/>
                  </a:ext>
                </a:extLst>
              </a:tr>
              <a:tr h="210963">
                <a:tc>
                  <a:txBody>
                    <a:bodyPr/>
                    <a:lstStyle/>
                    <a:p>
                      <a:pPr algn="ctr" fontAlgn="b"/>
                      <a:r>
                        <a:rPr lang="es-CO" sz="800" u="none" strike="noStrike">
                          <a:effectLst/>
                        </a:rPr>
                        <a:t>290-4563</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PEREIRA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dirty="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$ 208,690,000.00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3949037"/>
                  </a:ext>
                </a:extLst>
              </a:tr>
              <a:tr h="210963">
                <a:tc>
                  <a:txBody>
                    <a:bodyPr/>
                    <a:lstStyle/>
                    <a:p>
                      <a:pPr algn="ctr" fontAlgn="b"/>
                      <a:r>
                        <a:rPr lang="es-CO" sz="800" u="none" strike="noStrike">
                          <a:effectLst/>
                        </a:rPr>
                        <a:t>001-905929</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ENVIGADO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dirty="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dirty="0">
                          <a:effectLst/>
                        </a:rPr>
                        <a:t>$ 181,747,320.00</a:t>
                      </a:r>
                      <a:endParaRPr lang="es-CO" sz="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77785525"/>
                  </a:ext>
                </a:extLst>
              </a:tr>
              <a:tr h="210963">
                <a:tc>
                  <a:txBody>
                    <a:bodyPr/>
                    <a:lstStyle/>
                    <a:p>
                      <a:pPr algn="ctr" fontAlgn="b"/>
                      <a:r>
                        <a:rPr lang="es-CO" sz="800" u="none" strike="noStrike">
                          <a:effectLst/>
                        </a:rPr>
                        <a:t>020-838</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CASA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RIONEGRO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a:effectLst/>
                        </a:rPr>
                        <a:t>$ 165,183,354.00</a:t>
                      </a:r>
                      <a:endParaRPr lang="es-CO" sz="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844831"/>
                  </a:ext>
                </a:extLst>
              </a:tr>
              <a:tr h="210963">
                <a:tc>
                  <a:txBody>
                    <a:bodyPr/>
                    <a:lstStyle/>
                    <a:p>
                      <a:pPr algn="ctr" fontAlgn="b"/>
                      <a:r>
                        <a:rPr lang="es-CO" sz="800" u="none" strike="noStrike">
                          <a:effectLst/>
                        </a:rPr>
                        <a:t>020-50003</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URBANO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BODEGA</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algn="ctr" fontAlgn="b"/>
                      <a:r>
                        <a:rPr lang="es-CO" sz="800" u="none" strike="noStrike">
                          <a:effectLst/>
                        </a:rPr>
                        <a:t>RIONEGRO</a:t>
                      </a:r>
                      <a:endParaRPr lang="es-CO" sz="800" b="0" i="0" u="none" strike="noStrike">
                        <a:solidFill>
                          <a:srgbClr val="000000"/>
                        </a:solidFill>
                        <a:effectLst/>
                        <a:latin typeface="Calibri" panose="020F0502020204030204" pitchFamily="34" charset="0"/>
                      </a:endParaRPr>
                    </a:p>
                  </a:txBody>
                  <a:tcPr marL="765" marR="765" marT="76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800" u="none" strike="noStrike" kern="1200" cap="none" spc="0" normalizeH="0" baseline="0" noProof="0" dirty="0">
                          <a:ln>
                            <a:noFill/>
                          </a:ln>
                          <a:effectLst/>
                          <a:uLnTx/>
                          <a:uFillTx/>
                        </a:rPr>
                        <a:t>CAUSAL No. 4</a:t>
                      </a:r>
                      <a:endParaRPr kumimoji="0" lang="es-CO" sz="800" b="0" i="0" u="none" strike="noStrike" kern="1200" cap="none" spc="0" normalizeH="0" baseline="0" noProof="0" dirty="0">
                        <a:ln>
                          <a:noFill/>
                        </a:ln>
                        <a:solidFill>
                          <a:prstClr val="black"/>
                        </a:solidFill>
                        <a:effectLst/>
                        <a:uLnTx/>
                        <a:uFillTx/>
                        <a:latin typeface="Calibri"/>
                        <a:ea typeface="+mn-ea"/>
                        <a:cs typeface="+mn-cs"/>
                      </a:endParaRPr>
                    </a:p>
                  </a:txBody>
                  <a:tcPr marL="765" marR="765" marT="765" marB="0" anchor="ctr"/>
                </a:tc>
                <a:tc>
                  <a:txBody>
                    <a:bodyPr/>
                    <a:lstStyle/>
                    <a:p>
                      <a:pPr algn="r" fontAlgn="b"/>
                      <a:r>
                        <a:rPr lang="es-CO" sz="800" u="none" strike="noStrike" dirty="0">
                          <a:effectLst/>
                        </a:rPr>
                        <a:t>$ 156,133,342.00</a:t>
                      </a:r>
                      <a:endParaRPr lang="es-CO" sz="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97563295"/>
                  </a:ext>
                </a:extLst>
              </a:tr>
            </a:tbl>
          </a:graphicData>
        </a:graphic>
      </p:graphicFrame>
      <p:sp>
        <p:nvSpPr>
          <p:cNvPr id="16" name="CuadroTexto 15">
            <a:extLst>
              <a:ext uri="{FF2B5EF4-FFF2-40B4-BE49-F238E27FC236}">
                <a16:creationId xmlns:a16="http://schemas.microsoft.com/office/drawing/2014/main" id="{D0223A26-CAAA-4752-95D7-237034E2D35A}"/>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25928565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9" name="Imagen 8">
            <a:extLst>
              <a:ext uri="{FF2B5EF4-FFF2-40B4-BE49-F238E27FC236}">
                <a16:creationId xmlns:a16="http://schemas.microsoft.com/office/drawing/2014/main" id="{25D9702A-577E-45CF-83C7-F8F604BB3F32}"/>
              </a:ext>
            </a:extLst>
          </p:cNvPr>
          <p:cNvPicPr/>
          <p:nvPr/>
        </p:nvPicPr>
        <p:blipFill rotWithShape="1">
          <a:blip r:embed="rId4">
            <a:extLst>
              <a:ext uri="{BEBA8EAE-BF5A-486C-A8C5-ECC9F3942E4B}">
                <a14:imgProps xmlns:a14="http://schemas.microsoft.com/office/drawing/2010/main">
                  <a14:imgLayer r:embed="rId5">
                    <a14:imgEffect>
                      <a14:backgroundRemoval t="9975" b="89899" l="8007" r="89869">
                        <a14:foregroundMark x1="20740" y1="44557" x2="20656" y2="45373"/>
                        <a14:foregroundMark x1="21367" y1="38504" x2="21213" y2="39994"/>
                        <a14:foregroundMark x1="25654" y1="48485" x2="22876" y2="56187"/>
                        <a14:foregroundMark x1="22876" y1="56187" x2="16830" y2="61237"/>
                        <a14:foregroundMark x1="16830" y1="61237" x2="8987" y2="63889"/>
                        <a14:foregroundMark x1="8987" y1="63889" x2="8007" y2="64899"/>
                        <a14:foregroundMark x1="16667" y1="50126" x2="16667" y2="50126"/>
                        <a14:foregroundMark x1="17484" y1="49747" x2="17484" y2="49747"/>
                        <a14:backgroundMark x1="73856" y1="89646" x2="68627" y2="81566"/>
                        <a14:backgroundMark x1="68627" y1="81566" x2="57680" y2="72727"/>
                        <a14:backgroundMark x1="57680" y1="72727" x2="38399" y2="66667"/>
                        <a14:backgroundMark x1="38399" y1="66667" x2="28268" y2="66162"/>
                        <a14:backgroundMark x1="28268" y1="66162" x2="23203" y2="69823"/>
                        <a14:backgroundMark x1="56863" y1="84470" x2="33660" y2="69823"/>
                        <a14:backgroundMark x1="33660" y1="69823" x2="30719" y2="61742"/>
                        <a14:backgroundMark x1="30719" y1="61742" x2="30719" y2="54924"/>
                        <a14:backgroundMark x1="30719" y1="54924" x2="35621" y2="48864"/>
                        <a14:backgroundMark x1="48856" y1="62753" x2="40359" y2="42929"/>
                        <a14:backgroundMark x1="40359" y1="42929" x2="26961" y2="31692"/>
                        <a14:backgroundMark x1="26961" y1="31692" x2="22712" y2="29924"/>
                        <a14:backgroundMark x1="52778" y1="6439" x2="35294" y2="16035"/>
                        <a14:backgroundMark x1="35294" y1="16035" x2="25327" y2="28914"/>
                        <a14:backgroundMark x1="25327" y1="28914" x2="25163" y2="29419"/>
                        <a14:backgroundMark x1="20261" y1="46086" x2="37255" y2="33333"/>
                        <a14:backgroundMark x1="37255" y1="33333" x2="46405" y2="30682"/>
                        <a14:backgroundMark x1="46405" y1="30682" x2="55556" y2="34722"/>
                        <a14:backgroundMark x1="55556" y1="34722" x2="61765" y2="42298"/>
                        <a14:backgroundMark x1="61765" y1="42298" x2="63399" y2="48990"/>
                        <a14:backgroundMark x1="63399" y1="48990" x2="60294" y2="55808"/>
                        <a14:backgroundMark x1="60294" y1="55808" x2="62745" y2="62247"/>
                        <a14:backgroundMark x1="62745" y1="62247" x2="69118" y2="67424"/>
                        <a14:backgroundMark x1="69118" y1="67424" x2="69281" y2="67551"/>
                        <a14:backgroundMark x1="21242" y1="70328" x2="21078" y2="68434"/>
                        <a14:backgroundMark x1="27941" y1="61995" x2="28758" y2="59596"/>
                        <a14:backgroundMark x1="20261" y1="67803" x2="21242" y2="67424"/>
                        <a14:backgroundMark x1="34804" y1="65025" x2="35294" y2="54924"/>
                        <a14:backgroundMark x1="35294" y1="54924" x2="38235" y2="47854"/>
                        <a14:backgroundMark x1="38235" y1="47854" x2="35294" y2="41667"/>
                        <a14:backgroundMark x1="35294" y1="41667" x2="27451" y2="38384"/>
                        <a14:backgroundMark x1="31209" y1="47727" x2="25163" y2="42929"/>
                        <a14:backgroundMark x1="25163" y1="42929" x2="20752" y2="41288"/>
                        <a14:backgroundMark x1="20588" y1="48737" x2="23529" y2="36237"/>
                        <a14:backgroundMark x1="20915" y1="49369" x2="17320" y2="42929"/>
                        <a14:backgroundMark x1="17320" y1="42929" x2="19281" y2="30556"/>
                        <a14:backgroundMark x1="20915" y1="43939" x2="21405" y2="23106"/>
                        <a14:backgroundMark x1="21078" y1="36616" x2="23529" y2="29924"/>
                        <a14:backgroundMark x1="23529" y1="29924" x2="21242" y2="22980"/>
                        <a14:backgroundMark x1="25163" y1="39141" x2="38235" y2="27020"/>
                        <a14:backgroundMark x1="38235" y1="27020" x2="38235" y2="27020"/>
                        <a14:backgroundMark x1="30229" y1="41793" x2="53431" y2="65909"/>
                        <a14:backgroundMark x1="53431" y1="65909" x2="74510" y2="78283"/>
                        <a14:backgroundMark x1="74510" y1="78283" x2="74837" y2="78788"/>
                        <a14:backgroundMark x1="69608" y1="70076" x2="70752" y2="63258"/>
                        <a14:backgroundMark x1="70752" y1="63258" x2="79902" y2="50884"/>
                        <a14:backgroundMark x1="79902" y1="50884" x2="80229" y2="47096"/>
                        <a14:backgroundMark x1="61928" y1="39646" x2="71569" y2="39773"/>
                        <a14:backgroundMark x1="71569" y1="39773" x2="81536" y2="42298"/>
                        <a14:backgroundMark x1="81536" y1="42298" x2="83824" y2="46970"/>
                        <a14:backgroundMark x1="56863" y1="65657" x2="41667" y2="39015"/>
                        <a14:backgroundMark x1="34641" y1="30934" x2="33660" y2="35101"/>
                        <a14:backgroundMark x1="33007" y1="37500" x2="31699" y2="40025"/>
                        <a14:backgroundMark x1="32026" y1="47727" x2="30392" y2="43561"/>
                        <a14:backgroundMark x1="20261" y1="47601" x2="23203" y2="25758"/>
                        <a14:backgroundMark x1="23366" y1="24874" x2="19281" y2="34848"/>
                        <a14:backgroundMark x1="17810" y1="33965" x2="27124" y2="26641"/>
                        <a14:backgroundMark x1="20425" y1="35985" x2="25654" y2="35859"/>
                        <a14:backgroundMark x1="20098" y1="37121" x2="32026" y2="34848"/>
                        <a14:backgroundMark x1="19608" y1="44823" x2="24346" y2="42677"/>
                        <a14:backgroundMark x1="20752" y1="47727" x2="20425" y2="40530"/>
                        <a14:backgroundMark x1="21078" y1="48990" x2="20588" y2="44444"/>
                        <a14:backgroundMark x1="21078" y1="47980" x2="19118" y2="46086"/>
                        <a14:backgroundMark x1="30229" y1="46717" x2="29085" y2="44192"/>
                        <a14:backgroundMark x1="30882" y1="45960" x2="27941" y2="43056"/>
                        <a14:backgroundMark x1="22222" y1="41793" x2="22222" y2="41793"/>
                        <a14:backgroundMark x1="21895" y1="43434" x2="21895" y2="43434"/>
                        <a14:backgroundMark x1="21895" y1="41919" x2="21078" y2="42677"/>
                        <a14:backgroundMark x1="21732" y1="42424" x2="20425" y2="44444"/>
                        <a14:backgroundMark x1="29248" y1="44949" x2="29902" y2="49116"/>
                        <a14:backgroundMark x1="31209" y1="43939" x2="29902" y2="48485"/>
                        <a14:backgroundMark x1="74837" y1="38258" x2="69118" y2="58333"/>
                        <a14:backgroundMark x1="85458" y1="37753" x2="85131" y2="61995"/>
                        <a14:backgroundMark x1="17157" y1="50505" x2="17157" y2="50505"/>
                      </a14:backgroundRemoval>
                    </a14:imgEffect>
                  </a14:imgLayer>
                </a14:imgProps>
              </a:ext>
              <a:ext uri="{28A0092B-C50C-407E-A947-70E740481C1C}">
                <a14:useLocalDpi xmlns:a14="http://schemas.microsoft.com/office/drawing/2010/main" val="0"/>
              </a:ext>
            </a:extLst>
          </a:blip>
          <a:srcRect l="3477" t="44602" r="69422" b="27123"/>
          <a:stretch/>
        </p:blipFill>
        <p:spPr bwMode="auto">
          <a:xfrm>
            <a:off x="6680199" y="2372099"/>
            <a:ext cx="1518920" cy="205105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14" name="CuadroTexto 13">
            <a:extLst>
              <a:ext uri="{FF2B5EF4-FFF2-40B4-BE49-F238E27FC236}">
                <a16:creationId xmlns:a16="http://schemas.microsoft.com/office/drawing/2014/main" id="{50692C9B-A8FE-4897-93B5-68A16319E252}"/>
              </a:ext>
            </a:extLst>
          </p:cNvPr>
          <p:cNvSpPr txBox="1"/>
          <p:nvPr/>
        </p:nvSpPr>
        <p:spPr>
          <a:xfrm>
            <a:off x="6453575" y="1596111"/>
            <a:ext cx="1837189" cy="36933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Sur Occidente</a:t>
            </a:r>
          </a:p>
        </p:txBody>
      </p:sp>
      <p:graphicFrame>
        <p:nvGraphicFramePr>
          <p:cNvPr id="3" name="Tabla 2">
            <a:extLst>
              <a:ext uri="{FF2B5EF4-FFF2-40B4-BE49-F238E27FC236}">
                <a16:creationId xmlns:a16="http://schemas.microsoft.com/office/drawing/2014/main" id="{F11B7247-27FB-49FE-AA61-BA006C681653}"/>
              </a:ext>
            </a:extLst>
          </p:cNvPr>
          <p:cNvGraphicFramePr>
            <a:graphicFrameLocks noGrp="1"/>
          </p:cNvGraphicFramePr>
          <p:nvPr>
            <p:extLst/>
          </p:nvPr>
        </p:nvGraphicFramePr>
        <p:xfrm>
          <a:off x="582744" y="2405711"/>
          <a:ext cx="5177976" cy="1647856"/>
        </p:xfrm>
        <a:graphic>
          <a:graphicData uri="http://schemas.openxmlformats.org/drawingml/2006/table">
            <a:tbl>
              <a:tblPr firstRow="1" lastRow="1" lastCol="1">
                <a:tableStyleId>{7DF18680-E054-41AD-8BC1-D1AEF772440D}</a:tableStyleId>
              </a:tblPr>
              <a:tblGrid>
                <a:gridCol w="1121747">
                  <a:extLst>
                    <a:ext uri="{9D8B030D-6E8A-4147-A177-3AD203B41FA5}">
                      <a16:colId xmlns:a16="http://schemas.microsoft.com/office/drawing/2014/main" val="465507517"/>
                    </a:ext>
                  </a:extLst>
                </a:gridCol>
                <a:gridCol w="832643">
                  <a:extLst>
                    <a:ext uri="{9D8B030D-6E8A-4147-A177-3AD203B41FA5}">
                      <a16:colId xmlns:a16="http://schemas.microsoft.com/office/drawing/2014/main" val="3756866439"/>
                    </a:ext>
                  </a:extLst>
                </a:gridCol>
                <a:gridCol w="838200">
                  <a:extLst>
                    <a:ext uri="{9D8B030D-6E8A-4147-A177-3AD203B41FA5}">
                      <a16:colId xmlns:a16="http://schemas.microsoft.com/office/drawing/2014/main" val="4041274227"/>
                    </a:ext>
                  </a:extLst>
                </a:gridCol>
                <a:gridCol w="827280">
                  <a:extLst>
                    <a:ext uri="{9D8B030D-6E8A-4147-A177-3AD203B41FA5}">
                      <a16:colId xmlns:a16="http://schemas.microsoft.com/office/drawing/2014/main" val="2804390452"/>
                    </a:ext>
                  </a:extLst>
                </a:gridCol>
                <a:gridCol w="864360">
                  <a:extLst>
                    <a:ext uri="{9D8B030D-6E8A-4147-A177-3AD203B41FA5}">
                      <a16:colId xmlns:a16="http://schemas.microsoft.com/office/drawing/2014/main" val="2893681839"/>
                    </a:ext>
                  </a:extLst>
                </a:gridCol>
                <a:gridCol w="693746">
                  <a:extLst>
                    <a:ext uri="{9D8B030D-6E8A-4147-A177-3AD203B41FA5}">
                      <a16:colId xmlns:a16="http://schemas.microsoft.com/office/drawing/2014/main" val="2237606948"/>
                    </a:ext>
                  </a:extLst>
                </a:gridCol>
              </a:tblGrid>
              <a:tr h="549275">
                <a:tc>
                  <a:txBody>
                    <a:bodyPr/>
                    <a:lstStyle/>
                    <a:p>
                      <a:pPr algn="ctr" fontAlgn="b"/>
                      <a:endParaRPr lang="es-CO" sz="1050" b="1" i="0" u="none" strike="noStrike" dirty="0">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dirty="0">
                          <a:effectLst/>
                        </a:rPr>
                        <a:t>CAUSAL No. 1</a:t>
                      </a:r>
                      <a:endParaRPr lang="es-CO" sz="1050" b="1" i="0" u="none" strike="noStrike" dirty="0">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dirty="0">
                          <a:effectLst/>
                        </a:rPr>
                        <a:t>CAUSAL No. 3</a:t>
                      </a:r>
                      <a:endParaRPr lang="es-CO" sz="1050" b="1" i="0" u="none" strike="noStrike" dirty="0">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dirty="0">
                          <a:effectLst/>
                        </a:rPr>
                        <a:t>CAUSAL No. 4</a:t>
                      </a:r>
                      <a:endParaRPr lang="es-CO" sz="1050" b="1" i="0" u="none" strike="noStrike" dirty="0">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dirty="0">
                          <a:effectLst/>
                        </a:rPr>
                        <a:t>CAUSAL No. 7</a:t>
                      </a:r>
                      <a:endParaRPr lang="es-CO" sz="1050" b="1" i="0" u="none" strike="noStrike" dirty="0">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dirty="0">
                          <a:effectLst/>
                        </a:rPr>
                        <a:t>Total general</a:t>
                      </a:r>
                      <a:endParaRPr lang="es-CO" sz="1050" b="1" i="0" u="none" strike="noStrike" dirty="0">
                        <a:solidFill>
                          <a:srgbClr val="000000"/>
                        </a:solidFill>
                        <a:effectLst/>
                        <a:latin typeface="Calibri" panose="020F0502020204030204" pitchFamily="34" charset="0"/>
                      </a:endParaRPr>
                    </a:p>
                  </a:txBody>
                  <a:tcPr marL="8792" marR="8792" marT="8792" marB="0" anchor="ctr"/>
                </a:tc>
                <a:extLst>
                  <a:ext uri="{0D108BD9-81ED-4DB2-BD59-A6C34878D82A}">
                    <a16:rowId xmlns:a16="http://schemas.microsoft.com/office/drawing/2014/main" val="3093319799"/>
                  </a:ext>
                </a:extLst>
              </a:tr>
              <a:tr h="256583">
                <a:tc>
                  <a:txBody>
                    <a:bodyPr/>
                    <a:lstStyle/>
                    <a:p>
                      <a:pPr algn="ctr" fontAlgn="b"/>
                      <a:r>
                        <a:rPr lang="es-CO" sz="1050" u="none" strike="noStrike">
                          <a:effectLst/>
                        </a:rPr>
                        <a:t>SUROCCIDENTE</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792" marR="8792" marT="8792" marB="0" anchor="ctr"/>
                </a:tc>
                <a:extLst>
                  <a:ext uri="{0D108BD9-81ED-4DB2-BD59-A6C34878D82A}">
                    <a16:rowId xmlns:a16="http://schemas.microsoft.com/office/drawing/2014/main" val="1785158871"/>
                  </a:ext>
                </a:extLst>
              </a:tr>
              <a:tr h="256583">
                <a:tc>
                  <a:txBody>
                    <a:bodyPr/>
                    <a:lstStyle/>
                    <a:p>
                      <a:pPr algn="ctr" fontAlgn="b"/>
                      <a:r>
                        <a:rPr lang="es-CO" sz="1050" u="none" strike="noStrike">
                          <a:effectLst/>
                        </a:rPr>
                        <a:t>CALI</a:t>
                      </a:r>
                      <a:endParaRPr lang="es-CO" sz="1050" b="1" i="0" u="none" strike="noStrike">
                        <a:solidFill>
                          <a:srgbClr val="000000"/>
                        </a:solidFill>
                        <a:effectLst/>
                        <a:latin typeface="Calibri" panose="020F0502020204030204" pitchFamily="34" charset="0"/>
                      </a:endParaRPr>
                    </a:p>
                  </a:txBody>
                  <a:tcPr marL="79131" marR="8792" marT="8792" marB="0" anchor="ctr"/>
                </a:tc>
                <a:tc>
                  <a:txBody>
                    <a:bodyPr/>
                    <a:lstStyle/>
                    <a:p>
                      <a:pPr algn="ctr" fontAlgn="b"/>
                      <a:r>
                        <a:rPr lang="es-CO" sz="1050" u="none" strike="noStrike">
                          <a:effectLst/>
                        </a:rPr>
                        <a:t>3</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a:effectLst/>
                        </a:rPr>
                        <a:t>10</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a:effectLst/>
                        </a:rPr>
                        <a:t>222</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a:effectLst/>
                        </a:rPr>
                        <a:t>236</a:t>
                      </a:r>
                      <a:endParaRPr lang="es-CO" sz="1050" b="1" i="0" u="none" strike="noStrike">
                        <a:solidFill>
                          <a:srgbClr val="000000"/>
                        </a:solidFill>
                        <a:effectLst/>
                        <a:latin typeface="Calibri" panose="020F0502020204030204" pitchFamily="34" charset="0"/>
                      </a:endParaRPr>
                    </a:p>
                  </a:txBody>
                  <a:tcPr marL="8792" marR="8792" marT="8792" marB="0" anchor="ctr"/>
                </a:tc>
                <a:extLst>
                  <a:ext uri="{0D108BD9-81ED-4DB2-BD59-A6C34878D82A}">
                    <a16:rowId xmlns:a16="http://schemas.microsoft.com/office/drawing/2014/main" val="3935500002"/>
                  </a:ext>
                </a:extLst>
              </a:tr>
              <a:tr h="256583">
                <a:tc>
                  <a:txBody>
                    <a:bodyPr/>
                    <a:lstStyle/>
                    <a:p>
                      <a:pPr algn="ctr" fontAlgn="b"/>
                      <a:r>
                        <a:rPr lang="es-CO" sz="1050" u="none" strike="noStrike">
                          <a:effectLst/>
                        </a:rPr>
                        <a:t>PALMIRA</a:t>
                      </a:r>
                      <a:endParaRPr lang="es-CO" sz="1050" b="1" i="0" u="none" strike="noStrike">
                        <a:solidFill>
                          <a:srgbClr val="000000"/>
                        </a:solidFill>
                        <a:effectLst/>
                        <a:latin typeface="Calibri" panose="020F0502020204030204" pitchFamily="34" charset="0"/>
                      </a:endParaRPr>
                    </a:p>
                  </a:txBody>
                  <a:tcPr marL="79131" marR="8792" marT="8792"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a:effectLst/>
                        </a:rPr>
                        <a:t>16</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a:effectLst/>
                        </a:rPr>
                        <a:t>16</a:t>
                      </a:r>
                      <a:endParaRPr lang="es-CO" sz="1050" b="1" i="0" u="none" strike="noStrike">
                        <a:solidFill>
                          <a:srgbClr val="000000"/>
                        </a:solidFill>
                        <a:effectLst/>
                        <a:latin typeface="Calibri" panose="020F0502020204030204" pitchFamily="34" charset="0"/>
                      </a:endParaRPr>
                    </a:p>
                  </a:txBody>
                  <a:tcPr marL="8792" marR="8792" marT="8792" marB="0" anchor="ctr"/>
                </a:tc>
                <a:extLst>
                  <a:ext uri="{0D108BD9-81ED-4DB2-BD59-A6C34878D82A}">
                    <a16:rowId xmlns:a16="http://schemas.microsoft.com/office/drawing/2014/main" val="3611172976"/>
                  </a:ext>
                </a:extLst>
              </a:tr>
              <a:tr h="313863">
                <a:tc>
                  <a:txBody>
                    <a:bodyPr/>
                    <a:lstStyle/>
                    <a:p>
                      <a:pPr algn="ctr" fontAlgn="b"/>
                      <a:r>
                        <a:rPr lang="es-CO" sz="1050" u="none" strike="noStrike">
                          <a:effectLst/>
                        </a:rPr>
                        <a:t>Total SUROCCIDENTE</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a:effectLst/>
                        </a:rPr>
                        <a:t>3</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a:effectLst/>
                        </a:rPr>
                        <a:t>10</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a:effectLst/>
                        </a:rPr>
                        <a:t>238</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a:effectLst/>
                        </a:rPr>
                        <a:t>1</a:t>
                      </a:r>
                      <a:endParaRPr lang="es-CO" sz="1050" b="1" i="0" u="none" strike="noStrike">
                        <a:solidFill>
                          <a:srgbClr val="000000"/>
                        </a:solidFill>
                        <a:effectLst/>
                        <a:latin typeface="Calibri" panose="020F0502020204030204" pitchFamily="34" charset="0"/>
                      </a:endParaRPr>
                    </a:p>
                  </a:txBody>
                  <a:tcPr marL="8792" marR="8792" marT="8792" marB="0" anchor="ctr"/>
                </a:tc>
                <a:tc>
                  <a:txBody>
                    <a:bodyPr/>
                    <a:lstStyle/>
                    <a:p>
                      <a:pPr algn="ctr" fontAlgn="b"/>
                      <a:r>
                        <a:rPr lang="es-CO" sz="1050" u="none" strike="noStrike" dirty="0">
                          <a:effectLst/>
                        </a:rPr>
                        <a:t>252</a:t>
                      </a:r>
                      <a:endParaRPr lang="es-CO" sz="1050" b="1" i="0" u="none" strike="noStrike" dirty="0">
                        <a:solidFill>
                          <a:srgbClr val="000000"/>
                        </a:solidFill>
                        <a:effectLst/>
                        <a:latin typeface="Calibri" panose="020F0502020204030204" pitchFamily="34" charset="0"/>
                      </a:endParaRPr>
                    </a:p>
                  </a:txBody>
                  <a:tcPr marL="8792" marR="8792" marT="8792" marB="0" anchor="ctr"/>
                </a:tc>
                <a:extLst>
                  <a:ext uri="{0D108BD9-81ED-4DB2-BD59-A6C34878D82A}">
                    <a16:rowId xmlns:a16="http://schemas.microsoft.com/office/drawing/2014/main" val="589360122"/>
                  </a:ext>
                </a:extLst>
              </a:tr>
            </a:tbl>
          </a:graphicData>
        </a:graphic>
      </p:graphicFrame>
      <p:sp>
        <p:nvSpPr>
          <p:cNvPr id="16" name="CuadroTexto 15">
            <a:hlinkClick r:id="rId6" action="ppaction://hlinksldjump"/>
            <a:extLst>
              <a:ext uri="{FF2B5EF4-FFF2-40B4-BE49-F238E27FC236}">
                <a16:creationId xmlns:a16="http://schemas.microsoft.com/office/drawing/2014/main" id="{E37E481E-657E-4DAB-BD62-79E51F8A3E5B}"/>
              </a:ext>
            </a:extLst>
          </p:cNvPr>
          <p:cNvSpPr txBox="1"/>
          <p:nvPr/>
        </p:nvSpPr>
        <p:spPr>
          <a:xfrm>
            <a:off x="3374108" y="5889965"/>
            <a:ext cx="2242186" cy="64633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20 Predios con avalúos más altos </a:t>
            </a:r>
          </a:p>
        </p:txBody>
      </p:sp>
      <p:sp>
        <p:nvSpPr>
          <p:cNvPr id="17" name="CuadroTexto 16">
            <a:extLst>
              <a:ext uri="{FF2B5EF4-FFF2-40B4-BE49-F238E27FC236}">
                <a16:creationId xmlns:a16="http://schemas.microsoft.com/office/drawing/2014/main" id="{DD199D97-9E21-49B8-83C9-48FE7AFE7CEC}"/>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25239703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9" name="Imagen 8">
            <a:extLst>
              <a:ext uri="{FF2B5EF4-FFF2-40B4-BE49-F238E27FC236}">
                <a16:creationId xmlns:a16="http://schemas.microsoft.com/office/drawing/2014/main" id="{25D9702A-577E-45CF-83C7-F8F604BB3F32}"/>
              </a:ext>
            </a:extLst>
          </p:cNvPr>
          <p:cNvPicPr/>
          <p:nvPr/>
        </p:nvPicPr>
        <p:blipFill rotWithShape="1">
          <a:blip r:embed="rId4">
            <a:extLst>
              <a:ext uri="{BEBA8EAE-BF5A-486C-A8C5-ECC9F3942E4B}">
                <a14:imgProps xmlns:a14="http://schemas.microsoft.com/office/drawing/2010/main">
                  <a14:imgLayer r:embed="rId5">
                    <a14:imgEffect>
                      <a14:backgroundRemoval t="9975" b="89899" l="8007" r="89869">
                        <a14:foregroundMark x1="20740" y1="44557" x2="20656" y2="45373"/>
                        <a14:foregroundMark x1="21367" y1="38504" x2="21213" y2="39994"/>
                        <a14:foregroundMark x1="25654" y1="48485" x2="22876" y2="56187"/>
                        <a14:foregroundMark x1="22876" y1="56187" x2="16830" y2="61237"/>
                        <a14:foregroundMark x1="16830" y1="61237" x2="8987" y2="63889"/>
                        <a14:foregroundMark x1="8987" y1="63889" x2="8007" y2="64899"/>
                        <a14:foregroundMark x1="16667" y1="50126" x2="16667" y2="50126"/>
                        <a14:foregroundMark x1="17484" y1="49747" x2="17484" y2="49747"/>
                        <a14:backgroundMark x1="73856" y1="89646" x2="68627" y2="81566"/>
                        <a14:backgroundMark x1="68627" y1="81566" x2="57680" y2="72727"/>
                        <a14:backgroundMark x1="57680" y1="72727" x2="38399" y2="66667"/>
                        <a14:backgroundMark x1="38399" y1="66667" x2="28268" y2="66162"/>
                        <a14:backgroundMark x1="28268" y1="66162" x2="23203" y2="69823"/>
                        <a14:backgroundMark x1="56863" y1="84470" x2="33660" y2="69823"/>
                        <a14:backgroundMark x1="33660" y1="69823" x2="30719" y2="61742"/>
                        <a14:backgroundMark x1="30719" y1="61742" x2="30719" y2="54924"/>
                        <a14:backgroundMark x1="30719" y1="54924" x2="35621" y2="48864"/>
                        <a14:backgroundMark x1="48856" y1="62753" x2="40359" y2="42929"/>
                        <a14:backgroundMark x1="40359" y1="42929" x2="26961" y2="31692"/>
                        <a14:backgroundMark x1="26961" y1="31692" x2="22712" y2="29924"/>
                        <a14:backgroundMark x1="52778" y1="6439" x2="35294" y2="16035"/>
                        <a14:backgroundMark x1="35294" y1="16035" x2="25327" y2="28914"/>
                        <a14:backgroundMark x1="25327" y1="28914" x2="25163" y2="29419"/>
                        <a14:backgroundMark x1="20261" y1="46086" x2="37255" y2="33333"/>
                        <a14:backgroundMark x1="37255" y1="33333" x2="46405" y2="30682"/>
                        <a14:backgroundMark x1="46405" y1="30682" x2="55556" y2="34722"/>
                        <a14:backgroundMark x1="55556" y1="34722" x2="61765" y2="42298"/>
                        <a14:backgroundMark x1="61765" y1="42298" x2="63399" y2="48990"/>
                        <a14:backgroundMark x1="63399" y1="48990" x2="60294" y2="55808"/>
                        <a14:backgroundMark x1="60294" y1="55808" x2="62745" y2="62247"/>
                        <a14:backgroundMark x1="62745" y1="62247" x2="69118" y2="67424"/>
                        <a14:backgroundMark x1="69118" y1="67424" x2="69281" y2="67551"/>
                        <a14:backgroundMark x1="21242" y1="70328" x2="21078" y2="68434"/>
                        <a14:backgroundMark x1="27941" y1="61995" x2="28758" y2="59596"/>
                        <a14:backgroundMark x1="20261" y1="67803" x2="21242" y2="67424"/>
                        <a14:backgroundMark x1="34804" y1="65025" x2="35294" y2="54924"/>
                        <a14:backgroundMark x1="35294" y1="54924" x2="38235" y2="47854"/>
                        <a14:backgroundMark x1="38235" y1="47854" x2="35294" y2="41667"/>
                        <a14:backgroundMark x1="35294" y1="41667" x2="27451" y2="38384"/>
                        <a14:backgroundMark x1="31209" y1="47727" x2="25163" y2="42929"/>
                        <a14:backgroundMark x1="25163" y1="42929" x2="20752" y2="41288"/>
                        <a14:backgroundMark x1="20588" y1="48737" x2="23529" y2="36237"/>
                        <a14:backgroundMark x1="20915" y1="49369" x2="17320" y2="42929"/>
                        <a14:backgroundMark x1="17320" y1="42929" x2="19281" y2="30556"/>
                        <a14:backgroundMark x1="20915" y1="43939" x2="21405" y2="23106"/>
                        <a14:backgroundMark x1="21078" y1="36616" x2="23529" y2="29924"/>
                        <a14:backgroundMark x1="23529" y1="29924" x2="21242" y2="22980"/>
                        <a14:backgroundMark x1="25163" y1="39141" x2="38235" y2="27020"/>
                        <a14:backgroundMark x1="38235" y1="27020" x2="38235" y2="27020"/>
                        <a14:backgroundMark x1="30229" y1="41793" x2="53431" y2="65909"/>
                        <a14:backgroundMark x1="53431" y1="65909" x2="74510" y2="78283"/>
                        <a14:backgroundMark x1="74510" y1="78283" x2="74837" y2="78788"/>
                        <a14:backgroundMark x1="69608" y1="70076" x2="70752" y2="63258"/>
                        <a14:backgroundMark x1="70752" y1="63258" x2="79902" y2="50884"/>
                        <a14:backgroundMark x1="79902" y1="50884" x2="80229" y2="47096"/>
                        <a14:backgroundMark x1="61928" y1="39646" x2="71569" y2="39773"/>
                        <a14:backgroundMark x1="71569" y1="39773" x2="81536" y2="42298"/>
                        <a14:backgroundMark x1="81536" y1="42298" x2="83824" y2="46970"/>
                        <a14:backgroundMark x1="56863" y1="65657" x2="41667" y2="39015"/>
                        <a14:backgroundMark x1="34641" y1="30934" x2="33660" y2="35101"/>
                        <a14:backgroundMark x1="33007" y1="37500" x2="31699" y2="40025"/>
                        <a14:backgroundMark x1="32026" y1="47727" x2="30392" y2="43561"/>
                        <a14:backgroundMark x1="20261" y1="47601" x2="23203" y2="25758"/>
                        <a14:backgroundMark x1="23366" y1="24874" x2="19281" y2="34848"/>
                        <a14:backgroundMark x1="17810" y1="33965" x2="27124" y2="26641"/>
                        <a14:backgroundMark x1="20425" y1="35985" x2="25654" y2="35859"/>
                        <a14:backgroundMark x1="20098" y1="37121" x2="32026" y2="34848"/>
                        <a14:backgroundMark x1="19608" y1="44823" x2="24346" y2="42677"/>
                        <a14:backgroundMark x1="20752" y1="47727" x2="20425" y2="40530"/>
                        <a14:backgroundMark x1="21078" y1="48990" x2="20588" y2="44444"/>
                        <a14:backgroundMark x1="21078" y1="47980" x2="19118" y2="46086"/>
                        <a14:backgroundMark x1="30229" y1="46717" x2="29085" y2="44192"/>
                        <a14:backgroundMark x1="30882" y1="45960" x2="27941" y2="43056"/>
                        <a14:backgroundMark x1="22222" y1="41793" x2="22222" y2="41793"/>
                        <a14:backgroundMark x1="21895" y1="43434" x2="21895" y2="43434"/>
                        <a14:backgroundMark x1="21895" y1="41919" x2="21078" y2="42677"/>
                        <a14:backgroundMark x1="21732" y1="42424" x2="20425" y2="44444"/>
                        <a14:backgroundMark x1="29248" y1="44949" x2="29902" y2="49116"/>
                        <a14:backgroundMark x1="31209" y1="43939" x2="29902" y2="48485"/>
                        <a14:backgroundMark x1="74837" y1="38258" x2="69118" y2="58333"/>
                        <a14:backgroundMark x1="85458" y1="37753" x2="85131" y2="61995"/>
                        <a14:backgroundMark x1="17157" y1="50505" x2="17157" y2="50505"/>
                      </a14:backgroundRemoval>
                    </a14:imgEffect>
                  </a14:imgLayer>
                </a14:imgProps>
              </a:ext>
              <a:ext uri="{28A0092B-C50C-407E-A947-70E740481C1C}">
                <a14:useLocalDpi xmlns:a14="http://schemas.microsoft.com/office/drawing/2010/main" val="0"/>
              </a:ext>
            </a:extLst>
          </a:blip>
          <a:srcRect l="3477" t="44602" r="69422" b="27123"/>
          <a:stretch/>
        </p:blipFill>
        <p:spPr bwMode="auto">
          <a:xfrm>
            <a:off x="6360232" y="2420234"/>
            <a:ext cx="1518920" cy="205105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14" name="CuadroTexto 13">
            <a:extLst>
              <a:ext uri="{FF2B5EF4-FFF2-40B4-BE49-F238E27FC236}">
                <a16:creationId xmlns:a16="http://schemas.microsoft.com/office/drawing/2014/main" id="{50692C9B-A8FE-4897-93B5-68A16319E252}"/>
              </a:ext>
            </a:extLst>
          </p:cNvPr>
          <p:cNvSpPr txBox="1"/>
          <p:nvPr/>
        </p:nvSpPr>
        <p:spPr>
          <a:xfrm>
            <a:off x="6360232" y="1473393"/>
            <a:ext cx="1837189" cy="36933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Sur Occidente</a:t>
            </a:r>
          </a:p>
        </p:txBody>
      </p:sp>
      <p:graphicFrame>
        <p:nvGraphicFramePr>
          <p:cNvPr id="3" name="Tabla 2">
            <a:extLst>
              <a:ext uri="{FF2B5EF4-FFF2-40B4-BE49-F238E27FC236}">
                <a16:creationId xmlns:a16="http://schemas.microsoft.com/office/drawing/2014/main" id="{80DE6BA3-3945-419A-A63E-7C754C464F33}"/>
              </a:ext>
            </a:extLst>
          </p:cNvPr>
          <p:cNvGraphicFramePr>
            <a:graphicFrameLocks noGrp="1"/>
          </p:cNvGraphicFramePr>
          <p:nvPr>
            <p:extLst/>
          </p:nvPr>
        </p:nvGraphicFramePr>
        <p:xfrm>
          <a:off x="742304" y="1122436"/>
          <a:ext cx="4671071" cy="4914076"/>
        </p:xfrm>
        <a:graphic>
          <a:graphicData uri="http://schemas.openxmlformats.org/drawingml/2006/table">
            <a:tbl>
              <a:tblPr firstRow="1" bandRow="1">
                <a:tableStyleId>{7DF18680-E054-41AD-8BC1-D1AEF772440D}</a:tableStyleId>
              </a:tblPr>
              <a:tblGrid>
                <a:gridCol w="747371">
                  <a:extLst>
                    <a:ext uri="{9D8B030D-6E8A-4147-A177-3AD203B41FA5}">
                      <a16:colId xmlns:a16="http://schemas.microsoft.com/office/drawing/2014/main" val="1956439041"/>
                    </a:ext>
                  </a:extLst>
                </a:gridCol>
                <a:gridCol w="747371">
                  <a:extLst>
                    <a:ext uri="{9D8B030D-6E8A-4147-A177-3AD203B41FA5}">
                      <a16:colId xmlns:a16="http://schemas.microsoft.com/office/drawing/2014/main" val="948400601"/>
                    </a:ext>
                  </a:extLst>
                </a:gridCol>
                <a:gridCol w="747371">
                  <a:extLst>
                    <a:ext uri="{9D8B030D-6E8A-4147-A177-3AD203B41FA5}">
                      <a16:colId xmlns:a16="http://schemas.microsoft.com/office/drawing/2014/main" val="212972109"/>
                    </a:ext>
                  </a:extLst>
                </a:gridCol>
                <a:gridCol w="702468">
                  <a:extLst>
                    <a:ext uri="{9D8B030D-6E8A-4147-A177-3AD203B41FA5}">
                      <a16:colId xmlns:a16="http://schemas.microsoft.com/office/drawing/2014/main" val="81039235"/>
                    </a:ext>
                  </a:extLst>
                </a:gridCol>
                <a:gridCol w="792274">
                  <a:extLst>
                    <a:ext uri="{9D8B030D-6E8A-4147-A177-3AD203B41FA5}">
                      <a16:colId xmlns:a16="http://schemas.microsoft.com/office/drawing/2014/main" val="4237764492"/>
                    </a:ext>
                  </a:extLst>
                </a:gridCol>
                <a:gridCol w="934216">
                  <a:extLst>
                    <a:ext uri="{9D8B030D-6E8A-4147-A177-3AD203B41FA5}">
                      <a16:colId xmlns:a16="http://schemas.microsoft.com/office/drawing/2014/main" val="1340163155"/>
                    </a:ext>
                  </a:extLst>
                </a:gridCol>
              </a:tblGrid>
              <a:tr h="305538">
                <a:tc>
                  <a:txBody>
                    <a:bodyPr/>
                    <a:lstStyle/>
                    <a:p>
                      <a:pPr algn="ctr" fontAlgn="ctr"/>
                      <a:r>
                        <a:rPr lang="es-CO" sz="700" u="none" strike="noStrike" dirty="0">
                          <a:effectLst/>
                        </a:rPr>
                        <a:t>No. FMI</a:t>
                      </a:r>
                      <a:endParaRPr lang="es-CO" sz="700" b="1" i="0" u="none" strike="noStrike" dirty="0">
                        <a:solidFill>
                          <a:srgbClr val="FFFFFF"/>
                        </a:solidFill>
                        <a:effectLst/>
                        <a:latin typeface="Arial" panose="020B0604020202020204" pitchFamily="34" charset="0"/>
                      </a:endParaRPr>
                    </a:p>
                  </a:txBody>
                  <a:tcPr marL="852" marR="852" marT="852" marB="0" anchor="ctr"/>
                </a:tc>
                <a:tc>
                  <a:txBody>
                    <a:bodyPr/>
                    <a:lstStyle/>
                    <a:p>
                      <a:pPr algn="ctr" fontAlgn="ctr"/>
                      <a:r>
                        <a:rPr lang="es-CO" sz="700" u="none" strike="noStrike" dirty="0">
                          <a:effectLst/>
                        </a:rPr>
                        <a:t>Tipo de Bien</a:t>
                      </a:r>
                      <a:endParaRPr lang="es-CO" sz="700" b="1" i="0" u="none" strike="noStrike" dirty="0">
                        <a:solidFill>
                          <a:srgbClr val="FFFFFF"/>
                        </a:solidFill>
                        <a:effectLst/>
                        <a:latin typeface="Arial" panose="020B0604020202020204" pitchFamily="34" charset="0"/>
                      </a:endParaRPr>
                    </a:p>
                  </a:txBody>
                  <a:tcPr marL="852" marR="852" marT="852" marB="0" anchor="ctr"/>
                </a:tc>
                <a:tc>
                  <a:txBody>
                    <a:bodyPr/>
                    <a:lstStyle/>
                    <a:p>
                      <a:pPr algn="ctr" fontAlgn="ctr"/>
                      <a:r>
                        <a:rPr lang="es-CO" sz="700" u="none" strike="noStrike" dirty="0">
                          <a:effectLst/>
                        </a:rPr>
                        <a:t>Clase de Bien</a:t>
                      </a:r>
                      <a:endParaRPr lang="es-CO" sz="700" b="1" i="0" u="none" strike="noStrike" dirty="0">
                        <a:solidFill>
                          <a:srgbClr val="FFFFFF"/>
                        </a:solidFill>
                        <a:effectLst/>
                        <a:latin typeface="Arial" panose="020B0604020202020204" pitchFamily="34" charset="0"/>
                      </a:endParaRPr>
                    </a:p>
                  </a:txBody>
                  <a:tcPr marL="852" marR="852" marT="852" marB="0" anchor="ctr"/>
                </a:tc>
                <a:tc>
                  <a:txBody>
                    <a:bodyPr/>
                    <a:lstStyle/>
                    <a:p>
                      <a:pPr algn="ctr" fontAlgn="ctr"/>
                      <a:r>
                        <a:rPr lang="es-CO" sz="700" u="none" strike="noStrike" dirty="0">
                          <a:effectLst/>
                        </a:rPr>
                        <a:t>Municipio</a:t>
                      </a:r>
                      <a:endParaRPr lang="es-CO" sz="700" b="1" i="0" u="none" strike="noStrike" dirty="0">
                        <a:solidFill>
                          <a:srgbClr val="FFFFFF"/>
                        </a:solidFill>
                        <a:effectLst/>
                        <a:latin typeface="Arial" panose="020B0604020202020204" pitchFamily="34" charset="0"/>
                      </a:endParaRPr>
                    </a:p>
                  </a:txBody>
                  <a:tcPr marL="852" marR="852" marT="852" marB="0" anchor="ctr"/>
                </a:tc>
                <a:tc>
                  <a:txBody>
                    <a:bodyPr/>
                    <a:lstStyle/>
                    <a:p>
                      <a:pPr algn="ctr" fontAlgn="ctr"/>
                      <a:r>
                        <a:rPr lang="es-CO" sz="700" u="none" strike="noStrike" dirty="0">
                          <a:effectLst/>
                        </a:rPr>
                        <a:t>Causal de Enajenación.</a:t>
                      </a:r>
                      <a:endParaRPr lang="es-CO" sz="700" b="1" i="0" u="none" strike="noStrike" dirty="0">
                        <a:solidFill>
                          <a:srgbClr val="FFFFFF"/>
                        </a:solidFill>
                        <a:effectLst/>
                        <a:latin typeface="Arial" panose="020B0604020202020204" pitchFamily="34" charset="0"/>
                      </a:endParaRPr>
                    </a:p>
                  </a:txBody>
                  <a:tcPr marL="852" marR="852" marT="852" marB="0" anchor="ctr"/>
                </a:tc>
                <a:tc>
                  <a:txBody>
                    <a:bodyPr/>
                    <a:lstStyle/>
                    <a:p>
                      <a:pPr algn="ctr" fontAlgn="ctr"/>
                      <a:r>
                        <a:rPr lang="es-CO" sz="700" u="none" strike="noStrike" dirty="0">
                          <a:effectLst/>
                        </a:rPr>
                        <a:t>Valor Avalúo Catastral</a:t>
                      </a:r>
                      <a:endParaRPr lang="es-CO" sz="700" b="1" i="0" u="none" strike="noStrike" dirty="0">
                        <a:solidFill>
                          <a:srgbClr val="FFFFFF"/>
                        </a:solidFill>
                        <a:effectLst/>
                        <a:latin typeface="Arial" panose="020B0604020202020204" pitchFamily="34" charset="0"/>
                      </a:endParaRPr>
                    </a:p>
                  </a:txBody>
                  <a:tcPr marL="852" marR="852" marT="852" marB="0" anchor="ctr"/>
                </a:tc>
                <a:extLst>
                  <a:ext uri="{0D108BD9-81ED-4DB2-BD59-A6C34878D82A}">
                    <a16:rowId xmlns:a16="http://schemas.microsoft.com/office/drawing/2014/main" val="311687306"/>
                  </a:ext>
                </a:extLst>
              </a:tr>
              <a:tr h="82662">
                <a:tc>
                  <a:txBody>
                    <a:bodyPr/>
                    <a:lstStyle/>
                    <a:p>
                      <a:pPr algn="ctr" fontAlgn="b"/>
                      <a:r>
                        <a:rPr lang="es-CO" sz="700" u="none" strike="noStrike">
                          <a:effectLst/>
                        </a:rPr>
                        <a:t>370-563710</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FINCA</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dirty="0">
                          <a:effectLst/>
                        </a:rPr>
                        <a:t>CAUSAL No. 1</a:t>
                      </a:r>
                      <a:endParaRPr lang="es-CO" sz="700" b="0" i="0" u="none" strike="noStrike" dirty="0">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$ 7,552,966,822.00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2513439417"/>
                  </a:ext>
                </a:extLst>
              </a:tr>
              <a:tr h="246282">
                <a:tc>
                  <a:txBody>
                    <a:bodyPr/>
                    <a:lstStyle/>
                    <a:p>
                      <a:pPr algn="ctr" fontAlgn="b"/>
                      <a:r>
                        <a:rPr lang="es-CO" sz="700" u="none" strike="noStrike">
                          <a:effectLst/>
                        </a:rPr>
                        <a:t>370-249919</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LOTE</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dirty="0">
                          <a:effectLst/>
                        </a:rPr>
                        <a:t>CAUSAL No. 4</a:t>
                      </a:r>
                      <a:endParaRPr lang="es-CO" sz="700" b="0" i="0" u="none" strike="noStrike" dirty="0">
                        <a:solidFill>
                          <a:srgbClr val="FF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$ 6,341,620,000.00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2198927731"/>
                  </a:ext>
                </a:extLst>
              </a:tr>
              <a:tr h="246282">
                <a:tc>
                  <a:txBody>
                    <a:bodyPr/>
                    <a:lstStyle/>
                    <a:p>
                      <a:pPr algn="ctr" fontAlgn="b"/>
                      <a:r>
                        <a:rPr lang="es-CO" sz="700" u="none" strike="noStrike">
                          <a:effectLst/>
                        </a:rPr>
                        <a:t>370-247538</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LOTE</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$ 5,879,841,000.00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4018401815"/>
                  </a:ext>
                </a:extLst>
              </a:tr>
              <a:tr h="246282">
                <a:tc>
                  <a:txBody>
                    <a:bodyPr/>
                    <a:lstStyle/>
                    <a:p>
                      <a:pPr algn="ctr" fontAlgn="b"/>
                      <a:r>
                        <a:rPr lang="es-CO" sz="700" u="none" strike="noStrike">
                          <a:effectLst/>
                        </a:rPr>
                        <a:t>370-521182</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LOTE</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$ 3,570,664,000.00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1932545666"/>
                  </a:ext>
                </a:extLst>
              </a:tr>
              <a:tr h="246282">
                <a:tc>
                  <a:txBody>
                    <a:bodyPr/>
                    <a:lstStyle/>
                    <a:p>
                      <a:pPr algn="ctr" fontAlgn="b"/>
                      <a:r>
                        <a:rPr lang="es-CO" sz="700" u="none" strike="noStrike">
                          <a:effectLst/>
                        </a:rPr>
                        <a:t>370-368851</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PREDIO UNIFICADO CON OTRO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dirty="0">
                          <a:effectLst/>
                        </a:rPr>
                        <a:t>CALI</a:t>
                      </a:r>
                      <a:endParaRPr lang="es-CO" sz="700" b="0" i="0" u="none" strike="noStrike" dirty="0">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dirty="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$ 1,170,209,000.00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2062717954"/>
                  </a:ext>
                </a:extLst>
              </a:tr>
              <a:tr h="69027">
                <a:tc>
                  <a:txBody>
                    <a:bodyPr/>
                    <a:lstStyle/>
                    <a:p>
                      <a:pPr algn="ctr" fontAlgn="b"/>
                      <a:r>
                        <a:rPr lang="es-CO" sz="700" u="none" strike="noStrike">
                          <a:effectLst/>
                        </a:rPr>
                        <a:t>370-113034</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CASA LOTE</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dirty="0">
                          <a:effectLst/>
                        </a:rPr>
                        <a:t>CAUSAL No. 3</a:t>
                      </a:r>
                      <a:endParaRPr lang="es-CO" sz="700" b="0" i="0" u="none" strike="noStrike" dirty="0">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$ 904,858,000.00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1964963014"/>
                  </a:ext>
                </a:extLst>
              </a:tr>
              <a:tr h="246282">
                <a:tc>
                  <a:txBody>
                    <a:bodyPr/>
                    <a:lstStyle/>
                    <a:p>
                      <a:pPr algn="ctr" fontAlgn="b"/>
                      <a:r>
                        <a:rPr lang="es-CO" sz="700" u="none" strike="noStrike">
                          <a:effectLst/>
                        </a:rPr>
                        <a:t>370-332548</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CASA</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$ 676,488,860.00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1952753428"/>
                  </a:ext>
                </a:extLst>
              </a:tr>
              <a:tr h="246282">
                <a:tc>
                  <a:txBody>
                    <a:bodyPr/>
                    <a:lstStyle/>
                    <a:p>
                      <a:pPr algn="ctr" fontAlgn="b"/>
                      <a:r>
                        <a:rPr lang="es-CO" sz="700" u="none" strike="noStrike">
                          <a:effectLst/>
                        </a:rPr>
                        <a:t>370-351540</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LOTE</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dirty="0">
                          <a:effectLst/>
                        </a:rPr>
                        <a:t>$ 630,723,197.00</a:t>
                      </a:r>
                      <a:endParaRPr lang="es-CO" sz="700" b="0" i="0" u="none" strike="noStrike" dirty="0">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1649884723"/>
                  </a:ext>
                </a:extLst>
              </a:tr>
              <a:tr h="246282">
                <a:tc>
                  <a:txBody>
                    <a:bodyPr/>
                    <a:lstStyle/>
                    <a:p>
                      <a:pPr algn="ctr" fontAlgn="b"/>
                      <a:r>
                        <a:rPr lang="es-CO" sz="700" u="none" strike="noStrike">
                          <a:effectLst/>
                        </a:rPr>
                        <a:t>370-101255</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CASA</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$ 614,469,049.00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2322425834"/>
                  </a:ext>
                </a:extLst>
              </a:tr>
              <a:tr h="246282">
                <a:tc>
                  <a:txBody>
                    <a:bodyPr/>
                    <a:lstStyle/>
                    <a:p>
                      <a:pPr algn="ctr" fontAlgn="b"/>
                      <a:r>
                        <a:rPr lang="es-CO" sz="700" u="none" strike="noStrike">
                          <a:effectLst/>
                        </a:rPr>
                        <a:t>370-351542</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LOTE</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dirty="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$ 612,956,347.00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3540454964"/>
                  </a:ext>
                </a:extLst>
              </a:tr>
              <a:tr h="246282">
                <a:tc>
                  <a:txBody>
                    <a:bodyPr/>
                    <a:lstStyle/>
                    <a:p>
                      <a:pPr algn="ctr" fontAlgn="b"/>
                      <a:r>
                        <a:rPr lang="es-CO" sz="700" u="none" strike="noStrike">
                          <a:effectLst/>
                        </a:rPr>
                        <a:t>370-351539</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LOTE</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$ 600,573,000.00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1340578724"/>
                  </a:ext>
                </a:extLst>
              </a:tr>
              <a:tr h="246282">
                <a:tc>
                  <a:txBody>
                    <a:bodyPr/>
                    <a:lstStyle/>
                    <a:p>
                      <a:pPr algn="ctr" fontAlgn="b"/>
                      <a:r>
                        <a:rPr lang="es-CO" sz="700" u="none" strike="noStrike">
                          <a:effectLst/>
                        </a:rPr>
                        <a:t>370-23887</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LOTE</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dirty="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$ 600,177,000.00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2070428935"/>
                  </a:ext>
                </a:extLst>
              </a:tr>
              <a:tr h="206680">
                <a:tc>
                  <a:txBody>
                    <a:bodyPr/>
                    <a:lstStyle/>
                    <a:p>
                      <a:pPr algn="ctr" fontAlgn="b"/>
                      <a:r>
                        <a:rPr lang="es-CO" sz="700" u="none" strike="noStrike">
                          <a:effectLst/>
                        </a:rPr>
                        <a:t>370-361383</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APARTAMENTO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dirty="0">
                          <a:effectLst/>
                        </a:rPr>
                        <a:t>CAUSAL No. 3</a:t>
                      </a:r>
                      <a:endParaRPr lang="es-CO" sz="700" b="0" i="0" u="none" strike="noStrike" dirty="0">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$ 546,867,000.00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4280822940"/>
                  </a:ext>
                </a:extLst>
              </a:tr>
              <a:tr h="246282">
                <a:tc>
                  <a:txBody>
                    <a:bodyPr/>
                    <a:lstStyle/>
                    <a:p>
                      <a:pPr algn="ctr" fontAlgn="b"/>
                      <a:r>
                        <a:rPr lang="es-CO" sz="700" u="none" strike="noStrike">
                          <a:effectLst/>
                        </a:rPr>
                        <a:t>370-361378</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APARTAMENTO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$ 546,867,000.00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1130158218"/>
                  </a:ext>
                </a:extLst>
              </a:tr>
              <a:tr h="246282">
                <a:tc>
                  <a:txBody>
                    <a:bodyPr/>
                    <a:lstStyle/>
                    <a:p>
                      <a:pPr algn="ctr" fontAlgn="b"/>
                      <a:r>
                        <a:rPr lang="es-CO" sz="700" u="none" strike="noStrike">
                          <a:effectLst/>
                        </a:rPr>
                        <a:t>370-231344</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LOTE</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$ 500,213,000.00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2776399962"/>
                  </a:ext>
                </a:extLst>
              </a:tr>
              <a:tr h="246282">
                <a:tc>
                  <a:txBody>
                    <a:bodyPr/>
                    <a:lstStyle/>
                    <a:p>
                      <a:pPr algn="ctr" fontAlgn="b"/>
                      <a:r>
                        <a:rPr lang="es-CO" sz="700" u="none" strike="noStrike">
                          <a:effectLst/>
                        </a:rPr>
                        <a:t>370-222690</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LOTE</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dirty="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$ 493,070,000.00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3242261225"/>
                  </a:ext>
                </a:extLst>
              </a:tr>
              <a:tr h="246282">
                <a:tc>
                  <a:txBody>
                    <a:bodyPr/>
                    <a:lstStyle/>
                    <a:p>
                      <a:pPr algn="ctr" fontAlgn="b"/>
                      <a:r>
                        <a:rPr lang="es-CO" sz="700" u="none" strike="noStrike">
                          <a:effectLst/>
                        </a:rPr>
                        <a:t>370-573566</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OFICINA</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$ 447,988,251.00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3668028596"/>
                  </a:ext>
                </a:extLst>
              </a:tr>
              <a:tr h="246282">
                <a:tc>
                  <a:txBody>
                    <a:bodyPr/>
                    <a:lstStyle/>
                    <a:p>
                      <a:pPr algn="ctr" fontAlgn="b"/>
                      <a:r>
                        <a:rPr lang="es-CO" sz="700" u="none" strike="noStrike">
                          <a:effectLst/>
                        </a:rPr>
                        <a:t>370-448826</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APARTAMENTO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$ 442,324,121.00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2303395896"/>
                  </a:ext>
                </a:extLst>
              </a:tr>
              <a:tr h="246282">
                <a:tc>
                  <a:txBody>
                    <a:bodyPr/>
                    <a:lstStyle/>
                    <a:p>
                      <a:pPr algn="ctr" fontAlgn="b"/>
                      <a:r>
                        <a:rPr lang="es-CO" sz="700" u="none" strike="noStrike">
                          <a:effectLst/>
                        </a:rPr>
                        <a:t>370-326706</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APARTAMENTO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700" u="none" strike="noStrike" kern="1200" cap="none" spc="0" normalizeH="0" baseline="0" noProof="0" dirty="0">
                          <a:ln>
                            <a:noFill/>
                          </a:ln>
                          <a:effectLst/>
                          <a:uLnTx/>
                          <a:uFillTx/>
                        </a:rPr>
                        <a:t>CAUSAL No. 4</a:t>
                      </a:r>
                      <a:endParaRPr kumimoji="0" lang="es-CO" sz="7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txBody>
                  <a:tcPr marL="852" marR="852" marT="852" marB="0" anchor="ctr"/>
                </a:tc>
                <a:tc>
                  <a:txBody>
                    <a:bodyPr/>
                    <a:lstStyle/>
                    <a:p>
                      <a:pPr algn="ctr" fontAlgn="b"/>
                      <a:r>
                        <a:rPr lang="es-CO" sz="700" u="none" strike="noStrike">
                          <a:effectLst/>
                        </a:rPr>
                        <a:t>$ 440,560,199.00</a:t>
                      </a:r>
                      <a:endParaRPr lang="es-CO" sz="700" b="0" i="0" u="none" strike="noStrike">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2236795282"/>
                  </a:ext>
                </a:extLst>
              </a:tr>
              <a:tr h="246282">
                <a:tc>
                  <a:txBody>
                    <a:bodyPr/>
                    <a:lstStyle/>
                    <a:p>
                      <a:pPr algn="ctr" fontAlgn="b"/>
                      <a:r>
                        <a:rPr lang="es-CO" sz="700" u="none" strike="noStrike">
                          <a:effectLst/>
                        </a:rPr>
                        <a:t>370-175838</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URBANO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APARTAMENTO</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a:effectLst/>
                        </a:rPr>
                        <a:t>CALI</a:t>
                      </a:r>
                      <a:endParaRPr lang="es-CO" sz="700" b="0" i="0" u="none" strike="noStrike">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dirty="0">
                          <a:effectLst/>
                        </a:rPr>
                        <a:t>CAUSAL No. 4</a:t>
                      </a:r>
                      <a:endParaRPr lang="es-CO" sz="700" b="0" i="0" u="none" strike="noStrike" dirty="0">
                        <a:solidFill>
                          <a:srgbClr val="000000"/>
                        </a:solidFill>
                        <a:effectLst/>
                        <a:latin typeface="Calibri" panose="020F0502020204030204" pitchFamily="34" charset="0"/>
                      </a:endParaRPr>
                    </a:p>
                  </a:txBody>
                  <a:tcPr marL="852" marR="852" marT="852" marB="0" anchor="ctr"/>
                </a:tc>
                <a:tc>
                  <a:txBody>
                    <a:bodyPr/>
                    <a:lstStyle/>
                    <a:p>
                      <a:pPr algn="ctr" fontAlgn="b"/>
                      <a:r>
                        <a:rPr lang="es-CO" sz="700" u="none" strike="noStrike" dirty="0">
                          <a:effectLst/>
                        </a:rPr>
                        <a:t>$ 440,041,000.00</a:t>
                      </a:r>
                      <a:endParaRPr lang="es-CO" sz="700" b="0" i="0" u="none" strike="noStrike" dirty="0">
                        <a:solidFill>
                          <a:srgbClr val="FF0000"/>
                        </a:solidFill>
                        <a:effectLst/>
                        <a:latin typeface="Calibri" panose="020F0502020204030204" pitchFamily="34" charset="0"/>
                      </a:endParaRPr>
                    </a:p>
                  </a:txBody>
                  <a:tcPr marL="852" marR="852" marT="852" marB="0" anchor="ctr"/>
                </a:tc>
                <a:extLst>
                  <a:ext uri="{0D108BD9-81ED-4DB2-BD59-A6C34878D82A}">
                    <a16:rowId xmlns:a16="http://schemas.microsoft.com/office/drawing/2014/main" val="1727442144"/>
                  </a:ext>
                </a:extLst>
              </a:tr>
            </a:tbl>
          </a:graphicData>
        </a:graphic>
      </p:graphicFrame>
      <p:sp>
        <p:nvSpPr>
          <p:cNvPr id="15" name="CuadroTexto 14">
            <a:extLst>
              <a:ext uri="{FF2B5EF4-FFF2-40B4-BE49-F238E27FC236}">
                <a16:creationId xmlns:a16="http://schemas.microsoft.com/office/drawing/2014/main" id="{492EB7B5-0F20-4F7C-93FC-A2AD9E9BE892}"/>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41116578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7089A720-E207-4512-9506-E03C23B0D43F}"/>
              </a:ext>
            </a:extLst>
          </p:cNvPr>
          <p:cNvSpPr txBox="1"/>
          <p:nvPr/>
        </p:nvSpPr>
        <p:spPr>
          <a:xfrm>
            <a:off x="453209" y="1087694"/>
            <a:ext cx="2219779" cy="477054"/>
          </a:xfrm>
          <a:prstGeom prst="rect">
            <a:avLst/>
          </a:prstGeom>
          <a:noFill/>
        </p:spPr>
        <p:txBody>
          <a:bodyPr wrap="square" rtlCol="0">
            <a:spAutoFit/>
          </a:bodyPr>
          <a:lstStyle/>
          <a:p>
            <a:r>
              <a:rPr lang="es-ES" sz="2500" dirty="0">
                <a:solidFill>
                  <a:srgbClr val="A9A8A9"/>
                </a:solidFill>
                <a:latin typeface="Lato Bold"/>
                <a:cs typeface="Lato Bold"/>
              </a:rPr>
              <a:t>Por tipología</a:t>
            </a:r>
          </a:p>
        </p:txBody>
      </p:sp>
      <p:pic>
        <p:nvPicPr>
          <p:cNvPr id="1028" name="Picture 4" descr="Imagen relacionada">
            <a:hlinkClick r:id="rId4" action="ppaction://hlinksldjump"/>
            <a:extLst>
              <a:ext uri="{FF2B5EF4-FFF2-40B4-BE49-F238E27FC236}">
                <a16:creationId xmlns:a16="http://schemas.microsoft.com/office/drawing/2014/main" id="{1F3B98B6-CDF7-4332-8D8D-36BED37B085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262" r="20415"/>
          <a:stretch/>
        </p:blipFill>
        <p:spPr bwMode="auto">
          <a:xfrm>
            <a:off x="3758846" y="1737102"/>
            <a:ext cx="1517978" cy="135053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30" name="Picture 6" descr="Resultado de imagen para DIBUJO DE  OFICINA">
            <a:hlinkClick r:id="rId6" action="ppaction://hlinksldjump"/>
            <a:extLst>
              <a:ext uri="{FF2B5EF4-FFF2-40B4-BE49-F238E27FC236}">
                <a16:creationId xmlns:a16="http://schemas.microsoft.com/office/drawing/2014/main" id="{F0D8C53B-8C9C-4CC0-AA84-3A7B36888AF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95968" y="1719771"/>
            <a:ext cx="1305355" cy="13678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32" name="Picture 8" descr="Resultado de imagen para DIBUJO DE TERRENO">
            <a:hlinkClick r:id="rId8" action="ppaction://hlinksldjump"/>
            <a:extLst>
              <a:ext uri="{FF2B5EF4-FFF2-40B4-BE49-F238E27FC236}">
                <a16:creationId xmlns:a16="http://schemas.microsoft.com/office/drawing/2014/main" id="{5C72A9CD-6934-4ACF-B855-C5A1EAC22799}"/>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7433" r="17029"/>
          <a:stretch/>
        </p:blipFill>
        <p:spPr bwMode="auto">
          <a:xfrm>
            <a:off x="1788281" y="1737101"/>
            <a:ext cx="1373090" cy="135053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34" name="Picture 10" descr="Resultado de imagen para DIBUJO DE APARTAMENTO">
            <a:hlinkClick r:id="rId10" action="ppaction://hlinksldjump"/>
            <a:extLst>
              <a:ext uri="{FF2B5EF4-FFF2-40B4-BE49-F238E27FC236}">
                <a16:creationId xmlns:a16="http://schemas.microsoft.com/office/drawing/2014/main" id="{85521DFB-58F9-4EC7-98C0-3BB7132AC48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b="36762"/>
          <a:stretch/>
        </p:blipFill>
        <p:spPr bwMode="auto">
          <a:xfrm>
            <a:off x="1788281" y="3900127"/>
            <a:ext cx="1357645" cy="13678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36" name="Picture 12" descr="Resultado de imagen para BODEGA DIBUJO">
            <a:hlinkClick r:id="rId12" action="ppaction://hlinksldjump"/>
            <a:extLst>
              <a:ext uri="{FF2B5EF4-FFF2-40B4-BE49-F238E27FC236}">
                <a16:creationId xmlns:a16="http://schemas.microsoft.com/office/drawing/2014/main" id="{DB8531F3-64E0-4D66-B475-68B8379AB3AD}"/>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8020" r="22676"/>
          <a:stretch/>
        </p:blipFill>
        <p:spPr bwMode="auto">
          <a:xfrm>
            <a:off x="5859410" y="3899163"/>
            <a:ext cx="1578473" cy="13442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38" name="Picture 14" descr="Resultado de imagen para FINCA">
            <a:hlinkClick r:id="rId14" action="ppaction://hlinksldjump"/>
            <a:extLst>
              <a:ext uri="{FF2B5EF4-FFF2-40B4-BE49-F238E27FC236}">
                <a16:creationId xmlns:a16="http://schemas.microsoft.com/office/drawing/2014/main" id="{5E677690-EF63-4DAF-98AD-0138AD3EE584}"/>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622294" y="3899163"/>
            <a:ext cx="1791081" cy="134331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13C5F11D-7D7B-4486-BCD2-6C2525343E69}"/>
              </a:ext>
            </a:extLst>
          </p:cNvPr>
          <p:cNvSpPr txBox="1"/>
          <p:nvPr/>
        </p:nvSpPr>
        <p:spPr>
          <a:xfrm>
            <a:off x="1788281" y="3337560"/>
            <a:ext cx="1297819" cy="369332"/>
          </a:xfrm>
          <a:prstGeom prst="rect">
            <a:avLst/>
          </a:prstGeom>
          <a:noFill/>
        </p:spPr>
        <p:txBody>
          <a:bodyPr wrap="square" rtlCol="0">
            <a:spAutoFit/>
          </a:bodyPr>
          <a:lstStyle/>
          <a:p>
            <a:r>
              <a:rPr lang="es-CO" dirty="0"/>
              <a:t>Lotes</a:t>
            </a:r>
          </a:p>
        </p:txBody>
      </p:sp>
      <p:sp>
        <p:nvSpPr>
          <p:cNvPr id="16" name="CuadroTexto 15">
            <a:extLst>
              <a:ext uri="{FF2B5EF4-FFF2-40B4-BE49-F238E27FC236}">
                <a16:creationId xmlns:a16="http://schemas.microsoft.com/office/drawing/2014/main" id="{13E24417-3D54-42D7-8E30-EE9F71ABA333}"/>
              </a:ext>
            </a:extLst>
          </p:cNvPr>
          <p:cNvSpPr txBox="1"/>
          <p:nvPr/>
        </p:nvSpPr>
        <p:spPr>
          <a:xfrm>
            <a:off x="3758846" y="3308733"/>
            <a:ext cx="1297819" cy="369332"/>
          </a:xfrm>
          <a:prstGeom prst="rect">
            <a:avLst/>
          </a:prstGeom>
          <a:noFill/>
        </p:spPr>
        <p:txBody>
          <a:bodyPr wrap="square" rtlCol="0">
            <a:spAutoFit/>
          </a:bodyPr>
          <a:lstStyle/>
          <a:p>
            <a:r>
              <a:rPr lang="es-CO" dirty="0"/>
              <a:t>Casas</a:t>
            </a:r>
          </a:p>
        </p:txBody>
      </p:sp>
      <p:sp>
        <p:nvSpPr>
          <p:cNvPr id="17" name="CuadroTexto 16">
            <a:extLst>
              <a:ext uri="{FF2B5EF4-FFF2-40B4-BE49-F238E27FC236}">
                <a16:creationId xmlns:a16="http://schemas.microsoft.com/office/drawing/2014/main" id="{1DDEEDC8-6ECB-4CCB-8FDF-1B5E3F667DB5}"/>
              </a:ext>
            </a:extLst>
          </p:cNvPr>
          <p:cNvSpPr txBox="1"/>
          <p:nvPr/>
        </p:nvSpPr>
        <p:spPr>
          <a:xfrm>
            <a:off x="5995968" y="3337560"/>
            <a:ext cx="1297819" cy="369332"/>
          </a:xfrm>
          <a:prstGeom prst="rect">
            <a:avLst/>
          </a:prstGeom>
          <a:noFill/>
        </p:spPr>
        <p:txBody>
          <a:bodyPr wrap="square" rtlCol="0">
            <a:spAutoFit/>
          </a:bodyPr>
          <a:lstStyle/>
          <a:p>
            <a:r>
              <a:rPr lang="es-CO" dirty="0"/>
              <a:t>Oficinas</a:t>
            </a:r>
          </a:p>
        </p:txBody>
      </p:sp>
      <p:sp>
        <p:nvSpPr>
          <p:cNvPr id="18" name="CuadroTexto 17">
            <a:extLst>
              <a:ext uri="{FF2B5EF4-FFF2-40B4-BE49-F238E27FC236}">
                <a16:creationId xmlns:a16="http://schemas.microsoft.com/office/drawing/2014/main" id="{71D7991A-9D98-41DF-A1DF-E7C0A7FCBBC8}"/>
              </a:ext>
            </a:extLst>
          </p:cNvPr>
          <p:cNvSpPr txBox="1"/>
          <p:nvPr/>
        </p:nvSpPr>
        <p:spPr>
          <a:xfrm>
            <a:off x="1746183" y="5373038"/>
            <a:ext cx="1667577" cy="646331"/>
          </a:xfrm>
          <a:prstGeom prst="rect">
            <a:avLst/>
          </a:prstGeom>
          <a:noFill/>
        </p:spPr>
        <p:txBody>
          <a:bodyPr wrap="square" rtlCol="0">
            <a:spAutoFit/>
          </a:bodyPr>
          <a:lstStyle/>
          <a:p>
            <a:r>
              <a:rPr lang="es-CO" dirty="0"/>
              <a:t>Edificios Apartamentos</a:t>
            </a:r>
          </a:p>
        </p:txBody>
      </p:sp>
      <p:sp>
        <p:nvSpPr>
          <p:cNvPr id="19" name="CuadroTexto 18">
            <a:extLst>
              <a:ext uri="{FF2B5EF4-FFF2-40B4-BE49-F238E27FC236}">
                <a16:creationId xmlns:a16="http://schemas.microsoft.com/office/drawing/2014/main" id="{469FB1AF-DBF1-4198-A3FC-060EF4AFAE8C}"/>
              </a:ext>
            </a:extLst>
          </p:cNvPr>
          <p:cNvSpPr txBox="1"/>
          <p:nvPr/>
        </p:nvSpPr>
        <p:spPr>
          <a:xfrm>
            <a:off x="3758845" y="5522155"/>
            <a:ext cx="1654530" cy="646331"/>
          </a:xfrm>
          <a:prstGeom prst="rect">
            <a:avLst/>
          </a:prstGeom>
          <a:noFill/>
        </p:spPr>
        <p:txBody>
          <a:bodyPr wrap="square" rtlCol="0">
            <a:spAutoFit/>
          </a:bodyPr>
          <a:lstStyle/>
          <a:p>
            <a:r>
              <a:rPr lang="es-CO" dirty="0"/>
              <a:t>Fincas (casa campestre)</a:t>
            </a:r>
          </a:p>
        </p:txBody>
      </p:sp>
      <p:sp>
        <p:nvSpPr>
          <p:cNvPr id="20" name="CuadroTexto 19">
            <a:extLst>
              <a:ext uri="{FF2B5EF4-FFF2-40B4-BE49-F238E27FC236}">
                <a16:creationId xmlns:a16="http://schemas.microsoft.com/office/drawing/2014/main" id="{FD5AEE8E-2FA7-4612-9D6B-0F3088077E95}"/>
              </a:ext>
            </a:extLst>
          </p:cNvPr>
          <p:cNvSpPr txBox="1"/>
          <p:nvPr/>
        </p:nvSpPr>
        <p:spPr>
          <a:xfrm>
            <a:off x="5859410" y="5547689"/>
            <a:ext cx="1297819" cy="369332"/>
          </a:xfrm>
          <a:prstGeom prst="rect">
            <a:avLst/>
          </a:prstGeom>
          <a:noFill/>
        </p:spPr>
        <p:txBody>
          <a:bodyPr wrap="square" rtlCol="0">
            <a:spAutoFit/>
          </a:bodyPr>
          <a:lstStyle/>
          <a:p>
            <a:r>
              <a:rPr lang="es-CO" dirty="0"/>
              <a:t>Bodegas</a:t>
            </a:r>
          </a:p>
        </p:txBody>
      </p:sp>
      <p:sp>
        <p:nvSpPr>
          <p:cNvPr id="21" name="CuadroTexto 20">
            <a:extLst>
              <a:ext uri="{FF2B5EF4-FFF2-40B4-BE49-F238E27FC236}">
                <a16:creationId xmlns:a16="http://schemas.microsoft.com/office/drawing/2014/main" id="{A6DF1D8D-3A3C-4FCD-9C1B-E78D4E4B3902}"/>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1646936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1034" name="Picture 10" descr="Resultado de imagen para DIBUJO DE APARTAMENTO">
            <a:extLst>
              <a:ext uri="{FF2B5EF4-FFF2-40B4-BE49-F238E27FC236}">
                <a16:creationId xmlns:a16="http://schemas.microsoft.com/office/drawing/2014/main" id="{85521DFB-58F9-4EC7-98C0-3BB7132AC4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55" y="2145167"/>
            <a:ext cx="1610764" cy="256630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graphicFrame>
        <p:nvGraphicFramePr>
          <p:cNvPr id="3" name="Tabla 2">
            <a:extLst>
              <a:ext uri="{FF2B5EF4-FFF2-40B4-BE49-F238E27FC236}">
                <a16:creationId xmlns:a16="http://schemas.microsoft.com/office/drawing/2014/main" id="{DCBDB7CC-9983-42C9-8327-B46887D898F5}"/>
              </a:ext>
            </a:extLst>
          </p:cNvPr>
          <p:cNvGraphicFramePr>
            <a:graphicFrameLocks noGrp="1"/>
          </p:cNvGraphicFramePr>
          <p:nvPr>
            <p:extLst/>
          </p:nvPr>
        </p:nvGraphicFramePr>
        <p:xfrm>
          <a:off x="2604272" y="1501886"/>
          <a:ext cx="6174603" cy="4211606"/>
        </p:xfrm>
        <a:graphic>
          <a:graphicData uri="http://schemas.openxmlformats.org/drawingml/2006/table">
            <a:tbl>
              <a:tblPr firstRow="1" lastRow="1" lastCol="1">
                <a:tableStyleId>{7DF18680-E054-41AD-8BC1-D1AEF772440D}</a:tableStyleId>
              </a:tblPr>
              <a:tblGrid>
                <a:gridCol w="1566648">
                  <a:extLst>
                    <a:ext uri="{9D8B030D-6E8A-4147-A177-3AD203B41FA5}">
                      <a16:colId xmlns:a16="http://schemas.microsoft.com/office/drawing/2014/main" val="2518721416"/>
                    </a:ext>
                  </a:extLst>
                </a:gridCol>
                <a:gridCol w="774855">
                  <a:extLst>
                    <a:ext uri="{9D8B030D-6E8A-4147-A177-3AD203B41FA5}">
                      <a16:colId xmlns:a16="http://schemas.microsoft.com/office/drawing/2014/main" val="3993535746"/>
                    </a:ext>
                  </a:extLst>
                </a:gridCol>
                <a:gridCol w="609268">
                  <a:extLst>
                    <a:ext uri="{9D8B030D-6E8A-4147-A177-3AD203B41FA5}">
                      <a16:colId xmlns:a16="http://schemas.microsoft.com/office/drawing/2014/main" val="3421060892"/>
                    </a:ext>
                  </a:extLst>
                </a:gridCol>
                <a:gridCol w="692894">
                  <a:extLst>
                    <a:ext uri="{9D8B030D-6E8A-4147-A177-3AD203B41FA5}">
                      <a16:colId xmlns:a16="http://schemas.microsoft.com/office/drawing/2014/main" val="535691928"/>
                    </a:ext>
                  </a:extLst>
                </a:gridCol>
                <a:gridCol w="800411">
                  <a:extLst>
                    <a:ext uri="{9D8B030D-6E8A-4147-A177-3AD203B41FA5}">
                      <a16:colId xmlns:a16="http://schemas.microsoft.com/office/drawing/2014/main" val="2760869561"/>
                    </a:ext>
                  </a:extLst>
                </a:gridCol>
                <a:gridCol w="1730527">
                  <a:extLst>
                    <a:ext uri="{9D8B030D-6E8A-4147-A177-3AD203B41FA5}">
                      <a16:colId xmlns:a16="http://schemas.microsoft.com/office/drawing/2014/main" val="4099392114"/>
                    </a:ext>
                  </a:extLst>
                </a:gridCol>
              </a:tblGrid>
              <a:tr h="413761">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tc>
                  <a:txBody>
                    <a:bodyPr/>
                    <a:lstStyle/>
                    <a:p>
                      <a:pPr algn="ctr" fontAlgn="b"/>
                      <a:r>
                        <a:rPr lang="es-CO" sz="1000" u="none" strike="noStrike" dirty="0">
                          <a:effectLst/>
                        </a:rPr>
                        <a:t>CAUSAL No. 3</a:t>
                      </a:r>
                      <a:endParaRPr lang="es-CO" sz="100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tc>
                  <a:txBody>
                    <a:bodyPr/>
                    <a:lstStyle/>
                    <a:p>
                      <a:pPr algn="ctr" fontAlgn="b"/>
                      <a:r>
                        <a:rPr lang="es-CO" sz="1000" u="none" strike="noStrike" dirty="0">
                          <a:effectLst/>
                        </a:rPr>
                        <a:t>CAUSAL No. 4</a:t>
                      </a:r>
                      <a:endParaRPr lang="es-CO" sz="100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tc>
                  <a:txBody>
                    <a:bodyPr/>
                    <a:lstStyle/>
                    <a:p>
                      <a:pPr algn="ctr" fontAlgn="b"/>
                      <a:r>
                        <a:rPr lang="es-CO" sz="1000" u="none" strike="noStrike" dirty="0">
                          <a:effectLst/>
                        </a:rPr>
                        <a:t>CAUSAL No. 7</a:t>
                      </a:r>
                      <a:endParaRPr lang="es-CO" sz="100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tc>
                  <a:txBody>
                    <a:bodyPr/>
                    <a:lstStyle/>
                    <a:p>
                      <a:pPr algn="ctr" fontAlgn="b"/>
                      <a:r>
                        <a:rPr lang="es-CO" sz="1000" u="none" strike="noStrike" dirty="0">
                          <a:effectLst/>
                        </a:rPr>
                        <a:t>Total </a:t>
                      </a:r>
                      <a:endParaRPr lang="es-CO" sz="100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tc>
                  <a:txBody>
                    <a:bodyPr/>
                    <a:lstStyle/>
                    <a:p>
                      <a:pPr algn="ctr" fontAlgn="b"/>
                      <a:r>
                        <a:rPr lang="es-CO" sz="1000" u="none" strike="noStrike" dirty="0">
                          <a:effectLst/>
                        </a:rPr>
                        <a:t>Total Suma de Valor </a:t>
                      </a:r>
                      <a:r>
                        <a:rPr lang="es-CO" sz="1000" u="none" strike="noStrike" dirty="0" err="1">
                          <a:effectLst/>
                        </a:rPr>
                        <a:t>Avaluo</a:t>
                      </a:r>
                      <a:r>
                        <a:rPr lang="es-CO" sz="1000" u="none" strike="noStrike" dirty="0">
                          <a:effectLst/>
                        </a:rPr>
                        <a:t> Catastral</a:t>
                      </a:r>
                      <a:endParaRPr lang="es-CO" sz="100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extLst>
                  <a:ext uri="{0D108BD9-81ED-4DB2-BD59-A6C34878D82A}">
                    <a16:rowId xmlns:a16="http://schemas.microsoft.com/office/drawing/2014/main" val="3874030398"/>
                  </a:ext>
                </a:extLst>
              </a:tr>
              <a:tr h="180622">
                <a:tc>
                  <a:txBody>
                    <a:bodyPr/>
                    <a:lstStyle/>
                    <a:p>
                      <a:pPr algn="l" fontAlgn="b"/>
                      <a:r>
                        <a:rPr lang="es-CO" sz="1050" b="1" u="none" strike="noStrike" dirty="0">
                          <a:effectLst/>
                        </a:rPr>
                        <a:t>APARTAESTUDIO</a:t>
                      </a:r>
                      <a:endParaRPr lang="es-CO" sz="105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bg2"/>
                    </a:solidFill>
                  </a:tcPr>
                </a:tc>
                <a:extLst>
                  <a:ext uri="{0D108BD9-81ED-4DB2-BD59-A6C34878D82A}">
                    <a16:rowId xmlns:a16="http://schemas.microsoft.com/office/drawing/2014/main" val="813990018"/>
                  </a:ext>
                </a:extLst>
              </a:tr>
              <a:tr h="163170">
                <a:tc>
                  <a:txBody>
                    <a:bodyPr/>
                    <a:lstStyle/>
                    <a:p>
                      <a:pPr algn="ctr" fontAlgn="b"/>
                      <a:r>
                        <a:rPr lang="es-CO" sz="1000" u="none" strike="noStrike" dirty="0">
                          <a:effectLst/>
                        </a:rPr>
                        <a:t>SUROCCIDENTE</a:t>
                      </a:r>
                      <a:endParaRPr lang="es-CO" sz="1000" b="1" i="0" u="none" strike="noStrike" dirty="0">
                        <a:solidFill>
                          <a:srgbClr val="000000"/>
                        </a:solidFill>
                        <a:effectLst/>
                        <a:latin typeface="Calibri" panose="020F0502020204030204" pitchFamily="34" charset="0"/>
                      </a:endParaRPr>
                    </a:p>
                  </a:txBody>
                  <a:tcPr marL="34740" marR="3860" marT="3860" marB="0" anchor="ctr">
                    <a:solidFill>
                      <a:schemeClr val="accent5">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5">
                        <a:lumMod val="60000"/>
                        <a:lumOff val="4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5">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5">
                        <a:lumMod val="60000"/>
                        <a:lumOff val="4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5">
                        <a:lumMod val="60000"/>
                        <a:lumOff val="40000"/>
                      </a:schemeClr>
                    </a:solidFill>
                  </a:tcPr>
                </a:tc>
                <a:tc>
                  <a:txBody>
                    <a:bodyPr/>
                    <a:lstStyle/>
                    <a:p>
                      <a:pPr algn="ctr" fontAlgn="b"/>
                      <a:r>
                        <a:rPr lang="es-CO" sz="1000" u="none" strike="noStrike" dirty="0">
                          <a:solidFill>
                            <a:schemeClr val="tx1"/>
                          </a:solidFill>
                          <a:effectLst/>
                        </a:rPr>
                        <a:t>$ 53,821,000.00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accent5">
                        <a:lumMod val="60000"/>
                        <a:lumOff val="40000"/>
                      </a:schemeClr>
                    </a:solidFill>
                  </a:tcPr>
                </a:tc>
                <a:extLst>
                  <a:ext uri="{0D108BD9-81ED-4DB2-BD59-A6C34878D82A}">
                    <a16:rowId xmlns:a16="http://schemas.microsoft.com/office/drawing/2014/main" val="3048624455"/>
                  </a:ext>
                </a:extLst>
              </a:tr>
              <a:tr h="322309">
                <a:tc>
                  <a:txBody>
                    <a:bodyPr/>
                    <a:lstStyle/>
                    <a:p>
                      <a:pPr algn="l" fontAlgn="b"/>
                      <a:r>
                        <a:rPr lang="es-CO" sz="1000" u="none" strike="noStrike" dirty="0">
                          <a:effectLst/>
                        </a:rPr>
                        <a:t>Total APARTAESTUDIO</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solidFill>
                            <a:schemeClr val="tx1"/>
                          </a:solidFill>
                          <a:effectLst/>
                        </a:rPr>
                        <a:t>$ 53,821,000.00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bg2"/>
                    </a:solidFill>
                  </a:tcPr>
                </a:tc>
                <a:extLst>
                  <a:ext uri="{0D108BD9-81ED-4DB2-BD59-A6C34878D82A}">
                    <a16:rowId xmlns:a16="http://schemas.microsoft.com/office/drawing/2014/main" val="2685141177"/>
                  </a:ext>
                </a:extLst>
              </a:tr>
              <a:tr h="171127">
                <a:tc>
                  <a:txBody>
                    <a:bodyPr/>
                    <a:lstStyle/>
                    <a:p>
                      <a:pPr algn="l" fontAlgn="b"/>
                      <a:r>
                        <a:rPr lang="es-CO" sz="1050" b="1" u="none" strike="noStrike" dirty="0">
                          <a:effectLst/>
                        </a:rPr>
                        <a:t>APARTAMENTO</a:t>
                      </a:r>
                      <a:endParaRPr lang="es-CO" sz="105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bg2"/>
                    </a:solidFill>
                  </a:tcPr>
                </a:tc>
                <a:extLst>
                  <a:ext uri="{0D108BD9-81ED-4DB2-BD59-A6C34878D82A}">
                    <a16:rowId xmlns:a16="http://schemas.microsoft.com/office/drawing/2014/main" val="1525233154"/>
                  </a:ext>
                </a:extLst>
              </a:tr>
              <a:tr h="163170">
                <a:tc>
                  <a:txBody>
                    <a:bodyPr/>
                    <a:lstStyle/>
                    <a:p>
                      <a:pPr algn="ctr" fontAlgn="b"/>
                      <a:r>
                        <a:rPr lang="es-CO" sz="1000" u="none" strike="noStrike" dirty="0">
                          <a:effectLst/>
                        </a:rPr>
                        <a:t>CENTRO ORIENTE</a:t>
                      </a:r>
                      <a:endParaRPr lang="es-CO" sz="1000" b="1" i="0" u="none" strike="noStrike" dirty="0">
                        <a:solidFill>
                          <a:srgbClr val="000000"/>
                        </a:solidFill>
                        <a:effectLst/>
                        <a:latin typeface="Calibri" panose="020F0502020204030204" pitchFamily="34" charset="0"/>
                      </a:endParaRPr>
                    </a:p>
                  </a:txBody>
                  <a:tcPr marL="34740" marR="3860" marT="3860" marB="0" anchor="ctr">
                    <a:solidFill>
                      <a:schemeClr val="accent3">
                        <a:lumMod val="40000"/>
                        <a:lumOff val="6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effectLst/>
                        </a:rPr>
                        <a:t>56</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effectLst/>
                        </a:rPr>
                        <a:t>57</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solidFill>
                            <a:schemeClr val="tx1"/>
                          </a:solidFill>
                          <a:effectLst/>
                        </a:rPr>
                        <a:t>$ 25,123,438,000.00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accent3">
                        <a:lumMod val="40000"/>
                        <a:lumOff val="60000"/>
                      </a:schemeClr>
                    </a:solidFill>
                  </a:tcPr>
                </a:tc>
                <a:extLst>
                  <a:ext uri="{0D108BD9-81ED-4DB2-BD59-A6C34878D82A}">
                    <a16:rowId xmlns:a16="http://schemas.microsoft.com/office/drawing/2014/main" val="2988722785"/>
                  </a:ext>
                </a:extLst>
              </a:tr>
              <a:tr h="163170">
                <a:tc>
                  <a:txBody>
                    <a:bodyPr/>
                    <a:lstStyle/>
                    <a:p>
                      <a:pPr algn="ctr" fontAlgn="b"/>
                      <a:r>
                        <a:rPr lang="es-CO" sz="1000" u="none" strike="noStrike" dirty="0">
                          <a:effectLst/>
                        </a:rPr>
                        <a:t>OCCIDENTE</a:t>
                      </a:r>
                      <a:endParaRPr lang="es-CO" sz="1000" b="1" i="0" u="none" strike="noStrike" dirty="0">
                        <a:solidFill>
                          <a:srgbClr val="000000"/>
                        </a:solidFill>
                        <a:effectLst/>
                        <a:latin typeface="Calibri" panose="020F0502020204030204" pitchFamily="34" charset="0"/>
                      </a:endParaRPr>
                    </a:p>
                  </a:txBody>
                  <a:tcPr marL="34740" marR="3860" marT="3860"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4">
                        <a:lumMod val="60000"/>
                        <a:lumOff val="40000"/>
                      </a:schemeClr>
                    </a:solidFill>
                  </a:tcPr>
                </a:tc>
                <a:tc>
                  <a:txBody>
                    <a:bodyPr/>
                    <a:lstStyle/>
                    <a:p>
                      <a:pPr algn="ctr" fontAlgn="b"/>
                      <a:r>
                        <a:rPr lang="es-CO" sz="1000" u="none" strike="noStrike">
                          <a:effectLst/>
                        </a:rPr>
                        <a:t>17</a:t>
                      </a:r>
                      <a:endParaRPr lang="es-CO" sz="1000" b="1" i="0" u="none" strike="noStrike">
                        <a:solidFill>
                          <a:srgbClr val="000000"/>
                        </a:solidFill>
                        <a:effectLst/>
                        <a:latin typeface="Calibri" panose="020F0502020204030204" pitchFamily="34" charset="0"/>
                      </a:endParaRPr>
                    </a:p>
                  </a:txBody>
                  <a:tcPr marL="3860" marR="3860" marT="3860"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4">
                        <a:lumMod val="60000"/>
                        <a:lumOff val="40000"/>
                      </a:schemeClr>
                    </a:solidFill>
                  </a:tcPr>
                </a:tc>
                <a:tc>
                  <a:txBody>
                    <a:bodyPr/>
                    <a:lstStyle/>
                    <a:p>
                      <a:pPr algn="ctr" fontAlgn="b"/>
                      <a:r>
                        <a:rPr lang="es-CO" sz="1000" u="none" strike="noStrike" dirty="0">
                          <a:effectLst/>
                        </a:rPr>
                        <a:t>17</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4">
                        <a:lumMod val="60000"/>
                        <a:lumOff val="40000"/>
                      </a:schemeClr>
                    </a:solidFill>
                  </a:tcPr>
                </a:tc>
                <a:tc>
                  <a:txBody>
                    <a:bodyPr/>
                    <a:lstStyle/>
                    <a:p>
                      <a:pPr algn="ctr" fontAlgn="b"/>
                      <a:r>
                        <a:rPr lang="es-CO" sz="1000" u="none" strike="noStrike" dirty="0">
                          <a:solidFill>
                            <a:schemeClr val="tx1"/>
                          </a:solidFill>
                          <a:effectLst/>
                        </a:rPr>
                        <a:t>$ 1,533,155,891.00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accent4">
                        <a:lumMod val="60000"/>
                        <a:lumOff val="40000"/>
                      </a:schemeClr>
                    </a:solidFill>
                  </a:tcPr>
                </a:tc>
                <a:extLst>
                  <a:ext uri="{0D108BD9-81ED-4DB2-BD59-A6C34878D82A}">
                    <a16:rowId xmlns:a16="http://schemas.microsoft.com/office/drawing/2014/main" val="2860447482"/>
                  </a:ext>
                </a:extLst>
              </a:tr>
              <a:tr h="163170">
                <a:tc>
                  <a:txBody>
                    <a:bodyPr/>
                    <a:lstStyle/>
                    <a:p>
                      <a:pPr algn="ctr" fontAlgn="b"/>
                      <a:r>
                        <a:rPr lang="es-CO" sz="1000" u="none" strike="noStrike" dirty="0">
                          <a:effectLst/>
                        </a:rPr>
                        <a:t>SUROCCIDENTE</a:t>
                      </a:r>
                      <a:endParaRPr lang="es-CO" sz="1000" b="1" i="0" u="none" strike="noStrike" dirty="0">
                        <a:solidFill>
                          <a:srgbClr val="000000"/>
                        </a:solidFill>
                        <a:effectLst/>
                        <a:latin typeface="Calibri" panose="020F0502020204030204" pitchFamily="34" charset="0"/>
                      </a:endParaRPr>
                    </a:p>
                  </a:txBody>
                  <a:tcPr marL="34740" marR="3860" marT="3860" marB="0" anchor="ctr">
                    <a:solidFill>
                      <a:schemeClr val="accent5">
                        <a:lumMod val="60000"/>
                        <a:lumOff val="4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5">
                        <a:lumMod val="60000"/>
                        <a:lumOff val="40000"/>
                      </a:schemeClr>
                    </a:solidFill>
                  </a:tcPr>
                </a:tc>
                <a:tc>
                  <a:txBody>
                    <a:bodyPr/>
                    <a:lstStyle/>
                    <a:p>
                      <a:pPr algn="ctr" fontAlgn="b"/>
                      <a:r>
                        <a:rPr lang="es-CO" sz="1000" u="none" strike="noStrike" dirty="0">
                          <a:effectLst/>
                        </a:rPr>
                        <a:t>59</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5">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5">
                        <a:lumMod val="60000"/>
                        <a:lumOff val="40000"/>
                      </a:schemeClr>
                    </a:solidFill>
                  </a:tcPr>
                </a:tc>
                <a:tc>
                  <a:txBody>
                    <a:bodyPr/>
                    <a:lstStyle/>
                    <a:p>
                      <a:pPr algn="ctr" fontAlgn="b"/>
                      <a:r>
                        <a:rPr lang="es-CO" sz="1000" u="none" strike="noStrike" dirty="0">
                          <a:effectLst/>
                        </a:rPr>
                        <a:t>60</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5">
                        <a:lumMod val="60000"/>
                        <a:lumOff val="40000"/>
                      </a:schemeClr>
                    </a:solidFill>
                  </a:tcPr>
                </a:tc>
                <a:tc>
                  <a:txBody>
                    <a:bodyPr/>
                    <a:lstStyle/>
                    <a:p>
                      <a:pPr algn="ctr" fontAlgn="b"/>
                      <a:r>
                        <a:rPr lang="es-CO" sz="1000" u="none" strike="noStrike" dirty="0">
                          <a:solidFill>
                            <a:schemeClr val="tx1"/>
                          </a:solidFill>
                          <a:effectLst/>
                        </a:rPr>
                        <a:t>$ 7,656,330,420.00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accent5">
                        <a:lumMod val="60000"/>
                        <a:lumOff val="40000"/>
                      </a:schemeClr>
                    </a:solidFill>
                  </a:tcPr>
                </a:tc>
                <a:extLst>
                  <a:ext uri="{0D108BD9-81ED-4DB2-BD59-A6C34878D82A}">
                    <a16:rowId xmlns:a16="http://schemas.microsoft.com/office/drawing/2014/main" val="2843772384"/>
                  </a:ext>
                </a:extLst>
              </a:tr>
              <a:tr h="322309">
                <a:tc>
                  <a:txBody>
                    <a:bodyPr/>
                    <a:lstStyle/>
                    <a:p>
                      <a:pPr algn="l" fontAlgn="b"/>
                      <a:r>
                        <a:rPr lang="es-CO" sz="1000" u="none" strike="noStrike" dirty="0">
                          <a:effectLst/>
                        </a:rPr>
                        <a:t>Total APARTAMENTO</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a:effectLst/>
                        </a:rPr>
                        <a:t>1</a:t>
                      </a:r>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a:effectLst/>
                        </a:rPr>
                        <a:t>132</a:t>
                      </a:r>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a:effectLst/>
                        </a:rPr>
                        <a:t>1</a:t>
                      </a:r>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effectLst/>
                        </a:rPr>
                        <a:t>134</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solidFill>
                            <a:schemeClr val="tx1"/>
                          </a:solidFill>
                          <a:effectLst/>
                        </a:rPr>
                        <a:t>$ 34,312,924,311.00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bg2"/>
                    </a:solidFill>
                  </a:tcPr>
                </a:tc>
                <a:extLst>
                  <a:ext uri="{0D108BD9-81ED-4DB2-BD59-A6C34878D82A}">
                    <a16:rowId xmlns:a16="http://schemas.microsoft.com/office/drawing/2014/main" val="4024689772"/>
                  </a:ext>
                </a:extLst>
              </a:tr>
              <a:tr h="505320">
                <a:tc>
                  <a:txBody>
                    <a:bodyPr/>
                    <a:lstStyle/>
                    <a:p>
                      <a:pPr algn="l" fontAlgn="b"/>
                      <a:r>
                        <a:rPr lang="es-CO" sz="1050" b="1" u="none" strike="noStrike" dirty="0">
                          <a:effectLst/>
                        </a:rPr>
                        <a:t>EDIFICACIÓN PARA HOTEL - MOTEL</a:t>
                      </a:r>
                      <a:endParaRPr lang="es-CO" sz="105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bg2"/>
                    </a:solidFill>
                  </a:tcPr>
                </a:tc>
                <a:extLst>
                  <a:ext uri="{0D108BD9-81ED-4DB2-BD59-A6C34878D82A}">
                    <a16:rowId xmlns:a16="http://schemas.microsoft.com/office/drawing/2014/main" val="2554912352"/>
                  </a:ext>
                </a:extLst>
              </a:tr>
              <a:tr h="163170">
                <a:tc>
                  <a:txBody>
                    <a:bodyPr/>
                    <a:lstStyle/>
                    <a:p>
                      <a:pPr algn="ctr" fontAlgn="b"/>
                      <a:r>
                        <a:rPr lang="es-CO" sz="1000" u="none" strike="noStrike" dirty="0">
                          <a:effectLst/>
                        </a:rPr>
                        <a:t>CENTRO ORIENTE</a:t>
                      </a:r>
                      <a:endParaRPr lang="es-CO" sz="1000" b="1" i="0" u="none" strike="noStrike" dirty="0">
                        <a:solidFill>
                          <a:srgbClr val="000000"/>
                        </a:solidFill>
                        <a:effectLst/>
                        <a:latin typeface="Calibri" panose="020F0502020204030204" pitchFamily="34" charset="0"/>
                      </a:endParaRPr>
                    </a:p>
                  </a:txBody>
                  <a:tcPr marL="34740" marR="3860" marT="3860" marB="0" anchor="ctr">
                    <a:solidFill>
                      <a:schemeClr val="accent3">
                        <a:lumMod val="40000"/>
                        <a:lumOff val="6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solidFill>
                            <a:schemeClr val="tx1"/>
                          </a:solidFill>
                          <a:effectLst/>
                        </a:rPr>
                        <a:t>$ 1,414,115,000.00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accent3">
                        <a:lumMod val="40000"/>
                        <a:lumOff val="60000"/>
                      </a:schemeClr>
                    </a:solidFill>
                  </a:tcPr>
                </a:tc>
                <a:extLst>
                  <a:ext uri="{0D108BD9-81ED-4DB2-BD59-A6C34878D82A}">
                    <a16:rowId xmlns:a16="http://schemas.microsoft.com/office/drawing/2014/main" val="3760686688"/>
                  </a:ext>
                </a:extLst>
              </a:tr>
              <a:tr h="163170">
                <a:tc>
                  <a:txBody>
                    <a:bodyPr/>
                    <a:lstStyle/>
                    <a:p>
                      <a:pPr algn="ctr" fontAlgn="b"/>
                      <a:r>
                        <a:rPr lang="es-CO" sz="1000" u="none" strike="noStrike" dirty="0">
                          <a:effectLst/>
                        </a:rPr>
                        <a:t>OCCIDENTE</a:t>
                      </a:r>
                      <a:endParaRPr lang="es-CO" sz="1000" b="1" i="0" u="none" strike="noStrike" dirty="0">
                        <a:solidFill>
                          <a:srgbClr val="000000"/>
                        </a:solidFill>
                        <a:effectLst/>
                        <a:latin typeface="Calibri" panose="020F0502020204030204" pitchFamily="34" charset="0"/>
                      </a:endParaRPr>
                    </a:p>
                  </a:txBody>
                  <a:tcPr marL="34740" marR="3860" marT="3860"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4">
                        <a:lumMod val="60000"/>
                        <a:lumOff val="40000"/>
                      </a:schemeClr>
                    </a:solidFill>
                  </a:tcPr>
                </a:tc>
                <a:tc>
                  <a:txBody>
                    <a:bodyPr/>
                    <a:lstStyle/>
                    <a:p>
                      <a:pPr algn="ctr" fontAlgn="b"/>
                      <a:r>
                        <a:rPr lang="es-CO" sz="1000" u="none" strike="noStrike" dirty="0">
                          <a:effectLst/>
                        </a:rPr>
                        <a:t>3</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4">
                        <a:lumMod val="60000"/>
                        <a:lumOff val="4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accent4">
                        <a:lumMod val="60000"/>
                        <a:lumOff val="40000"/>
                      </a:schemeClr>
                    </a:solidFill>
                  </a:tcPr>
                </a:tc>
                <a:tc>
                  <a:txBody>
                    <a:bodyPr/>
                    <a:lstStyle/>
                    <a:p>
                      <a:pPr algn="ctr" fontAlgn="b"/>
                      <a:r>
                        <a:rPr lang="es-CO" sz="1000" u="none" strike="noStrike">
                          <a:effectLst/>
                        </a:rPr>
                        <a:t>3</a:t>
                      </a:r>
                      <a:endParaRPr lang="es-CO" sz="1000" b="1" i="0" u="none" strike="noStrike">
                        <a:solidFill>
                          <a:srgbClr val="000000"/>
                        </a:solidFill>
                        <a:effectLst/>
                        <a:latin typeface="Calibri" panose="020F0502020204030204" pitchFamily="34" charset="0"/>
                      </a:endParaRPr>
                    </a:p>
                  </a:txBody>
                  <a:tcPr marL="3860" marR="3860" marT="3860" marB="0" anchor="ctr">
                    <a:solidFill>
                      <a:schemeClr val="accent4">
                        <a:lumMod val="60000"/>
                        <a:lumOff val="40000"/>
                      </a:schemeClr>
                    </a:solidFill>
                  </a:tcPr>
                </a:tc>
                <a:tc>
                  <a:txBody>
                    <a:bodyPr/>
                    <a:lstStyle/>
                    <a:p>
                      <a:pPr algn="ctr" fontAlgn="b"/>
                      <a:r>
                        <a:rPr lang="es-CO" sz="1000" u="none" strike="noStrike" dirty="0">
                          <a:solidFill>
                            <a:schemeClr val="tx1"/>
                          </a:solidFill>
                          <a:effectLst/>
                        </a:rPr>
                        <a:t>$ 6,367,572,031.00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accent4">
                        <a:lumMod val="60000"/>
                        <a:lumOff val="40000"/>
                      </a:schemeClr>
                    </a:solidFill>
                  </a:tcPr>
                </a:tc>
                <a:extLst>
                  <a:ext uri="{0D108BD9-81ED-4DB2-BD59-A6C34878D82A}">
                    <a16:rowId xmlns:a16="http://schemas.microsoft.com/office/drawing/2014/main" val="2924941713"/>
                  </a:ext>
                </a:extLst>
              </a:tr>
              <a:tr h="481448">
                <a:tc>
                  <a:txBody>
                    <a:bodyPr/>
                    <a:lstStyle/>
                    <a:p>
                      <a:pPr algn="l" fontAlgn="b"/>
                      <a:r>
                        <a:rPr lang="es-CO" sz="1000" u="none" strike="noStrike" dirty="0">
                          <a:effectLst/>
                        </a:rPr>
                        <a:t>Total EDIFICACIÓN PARA HOTEL - MOTEL</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effectLst/>
                        </a:rPr>
                        <a:t>3</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effectLst/>
                        </a:rPr>
                        <a:t>4</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solidFill>
                            <a:schemeClr val="tx1"/>
                          </a:solidFill>
                          <a:effectLst/>
                        </a:rPr>
                        <a:t>$ 7,781,687,031.00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bg2"/>
                    </a:solidFill>
                  </a:tcPr>
                </a:tc>
                <a:extLst>
                  <a:ext uri="{0D108BD9-81ED-4DB2-BD59-A6C34878D82A}">
                    <a16:rowId xmlns:a16="http://schemas.microsoft.com/office/drawing/2014/main" val="2175695813"/>
                  </a:ext>
                </a:extLst>
              </a:tr>
              <a:tr h="171127">
                <a:tc>
                  <a:txBody>
                    <a:bodyPr/>
                    <a:lstStyle/>
                    <a:p>
                      <a:pPr algn="l" fontAlgn="b"/>
                      <a:r>
                        <a:rPr lang="es-CO" sz="1050" b="1" u="none" strike="noStrike" dirty="0">
                          <a:effectLst/>
                        </a:rPr>
                        <a:t>EDIFICIO</a:t>
                      </a:r>
                      <a:endParaRPr lang="es-CO" sz="105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bg2"/>
                    </a:solidFill>
                  </a:tcPr>
                </a:tc>
                <a:extLst>
                  <a:ext uri="{0D108BD9-81ED-4DB2-BD59-A6C34878D82A}">
                    <a16:rowId xmlns:a16="http://schemas.microsoft.com/office/drawing/2014/main" val="2426081234"/>
                  </a:ext>
                </a:extLst>
              </a:tr>
              <a:tr h="163170">
                <a:tc>
                  <a:txBody>
                    <a:bodyPr/>
                    <a:lstStyle/>
                    <a:p>
                      <a:pPr algn="ctr" fontAlgn="b"/>
                      <a:r>
                        <a:rPr lang="es-CO" sz="1000" u="none" strike="noStrike" dirty="0">
                          <a:effectLst/>
                        </a:rPr>
                        <a:t>CENTRO ORIENTE</a:t>
                      </a:r>
                      <a:endParaRPr lang="es-CO" sz="1000" b="1" i="0" u="none" strike="noStrike" dirty="0">
                        <a:solidFill>
                          <a:srgbClr val="000000"/>
                        </a:solidFill>
                        <a:effectLst/>
                        <a:latin typeface="Calibri" panose="020F0502020204030204" pitchFamily="34" charset="0"/>
                      </a:endParaRPr>
                    </a:p>
                  </a:txBody>
                  <a:tcPr marL="34740" marR="3860" marT="3860" marB="0" anchor="ctr">
                    <a:solidFill>
                      <a:schemeClr val="accent3">
                        <a:lumMod val="40000"/>
                        <a:lumOff val="6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effectLst/>
                        </a:rPr>
                        <a:t>5</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effectLst/>
                        </a:rPr>
                        <a:t>3</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effectLst/>
                        </a:rPr>
                        <a:t>8</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accent3">
                        <a:lumMod val="40000"/>
                        <a:lumOff val="60000"/>
                      </a:schemeClr>
                    </a:solidFill>
                  </a:tcPr>
                </a:tc>
                <a:tc>
                  <a:txBody>
                    <a:bodyPr/>
                    <a:lstStyle/>
                    <a:p>
                      <a:pPr algn="ctr" fontAlgn="b"/>
                      <a:r>
                        <a:rPr lang="es-CO" sz="1000" u="none" strike="noStrike" dirty="0">
                          <a:solidFill>
                            <a:schemeClr val="tx1"/>
                          </a:solidFill>
                          <a:effectLst/>
                        </a:rPr>
                        <a:t>$ 5,445,099,000.00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accent3">
                        <a:lumMod val="40000"/>
                        <a:lumOff val="60000"/>
                      </a:schemeClr>
                    </a:solidFill>
                  </a:tcPr>
                </a:tc>
                <a:extLst>
                  <a:ext uri="{0D108BD9-81ED-4DB2-BD59-A6C34878D82A}">
                    <a16:rowId xmlns:a16="http://schemas.microsoft.com/office/drawing/2014/main" val="1047777989"/>
                  </a:ext>
                </a:extLst>
              </a:tr>
              <a:tr h="163170">
                <a:tc>
                  <a:txBody>
                    <a:bodyPr/>
                    <a:lstStyle/>
                    <a:p>
                      <a:pPr algn="l" fontAlgn="b"/>
                      <a:r>
                        <a:rPr lang="es-CO" sz="1000" u="none" strike="noStrike" dirty="0">
                          <a:effectLst/>
                        </a:rPr>
                        <a:t>Total EDIFICIO</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a:effectLst/>
                        </a:rPr>
                        <a:t>5</a:t>
                      </a:r>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a:effectLst/>
                        </a:rPr>
                        <a:t>3</a:t>
                      </a:r>
                      <a:endParaRPr lang="es-CO" sz="1000" b="1" i="0" u="none" strike="noStrike">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effectLst/>
                        </a:rPr>
                        <a:t>8</a:t>
                      </a:r>
                      <a:endParaRPr lang="es-CO" sz="1000" b="1" i="0" u="none" strike="noStrike" dirty="0">
                        <a:solidFill>
                          <a:srgbClr val="000000"/>
                        </a:solidFill>
                        <a:effectLst/>
                        <a:latin typeface="Calibri" panose="020F0502020204030204" pitchFamily="34" charset="0"/>
                      </a:endParaRPr>
                    </a:p>
                  </a:txBody>
                  <a:tcPr marL="3860" marR="3860" marT="3860" marB="0" anchor="ctr">
                    <a:solidFill>
                      <a:schemeClr val="bg2"/>
                    </a:solidFill>
                  </a:tcPr>
                </a:tc>
                <a:tc>
                  <a:txBody>
                    <a:bodyPr/>
                    <a:lstStyle/>
                    <a:p>
                      <a:pPr algn="ctr" fontAlgn="b"/>
                      <a:r>
                        <a:rPr lang="es-CO" sz="1000" u="none" strike="noStrike" dirty="0">
                          <a:solidFill>
                            <a:schemeClr val="tx1"/>
                          </a:solidFill>
                          <a:effectLst/>
                        </a:rPr>
                        <a:t>$ 5,445,099,000.00</a:t>
                      </a:r>
                      <a:endParaRPr lang="es-CO" sz="1000" b="1" i="0" u="none" strike="noStrike" dirty="0">
                        <a:solidFill>
                          <a:schemeClr val="tx1"/>
                        </a:solidFill>
                        <a:effectLst/>
                        <a:latin typeface="Calibri" panose="020F0502020204030204" pitchFamily="34" charset="0"/>
                      </a:endParaRPr>
                    </a:p>
                  </a:txBody>
                  <a:tcPr marL="3860" marR="3860" marT="3860" marB="0" anchor="ctr">
                    <a:solidFill>
                      <a:schemeClr val="bg2"/>
                    </a:solidFill>
                  </a:tcPr>
                </a:tc>
                <a:extLst>
                  <a:ext uri="{0D108BD9-81ED-4DB2-BD59-A6C34878D82A}">
                    <a16:rowId xmlns:a16="http://schemas.microsoft.com/office/drawing/2014/main" val="2181008878"/>
                  </a:ext>
                </a:extLst>
              </a:tr>
              <a:tr h="338223">
                <a:tc>
                  <a:txBody>
                    <a:bodyPr/>
                    <a:lstStyle/>
                    <a:p>
                      <a:pPr algn="ctr" fontAlgn="b"/>
                      <a:r>
                        <a:rPr lang="es-CO" sz="1050" u="none" strike="noStrike" dirty="0">
                          <a:effectLst/>
                        </a:rPr>
                        <a:t>Total general</a:t>
                      </a:r>
                      <a:endParaRPr lang="es-CO" sz="105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tc>
                  <a:txBody>
                    <a:bodyPr/>
                    <a:lstStyle/>
                    <a:p>
                      <a:pPr algn="ctr" fontAlgn="b"/>
                      <a:r>
                        <a:rPr lang="es-CO" sz="1050" u="none" strike="noStrike" dirty="0">
                          <a:effectLst/>
                        </a:rPr>
                        <a:t>1</a:t>
                      </a:r>
                      <a:endParaRPr lang="es-CO" sz="105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tc>
                  <a:txBody>
                    <a:bodyPr/>
                    <a:lstStyle/>
                    <a:p>
                      <a:pPr algn="ctr" fontAlgn="b"/>
                      <a:r>
                        <a:rPr lang="es-CO" sz="1050" u="none" strike="noStrike" dirty="0">
                          <a:effectLst/>
                        </a:rPr>
                        <a:t>141</a:t>
                      </a:r>
                      <a:endParaRPr lang="es-CO" sz="105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tc>
                  <a:txBody>
                    <a:bodyPr/>
                    <a:lstStyle/>
                    <a:p>
                      <a:pPr marL="0" algn="ctr" defTabSz="457200" rtl="0" eaLnBrk="1" fontAlgn="b" latinLnBrk="0" hangingPunct="1"/>
                      <a:r>
                        <a:rPr lang="es-CO" sz="1050" b="1" u="none" strike="noStrike" kern="1200" dirty="0">
                          <a:solidFill>
                            <a:schemeClr val="lt1"/>
                          </a:solidFill>
                          <a:effectLst/>
                          <a:latin typeface="+mn-lt"/>
                          <a:ea typeface="+mn-ea"/>
                          <a:cs typeface="+mn-cs"/>
                        </a:rPr>
                        <a:t>5</a:t>
                      </a:r>
                    </a:p>
                  </a:txBody>
                  <a:tcPr marL="3860" marR="3860" marT="3860" marB="0" anchor="ctr">
                    <a:solidFill>
                      <a:srgbClr val="000A8B"/>
                    </a:solidFill>
                  </a:tcPr>
                </a:tc>
                <a:tc>
                  <a:txBody>
                    <a:bodyPr/>
                    <a:lstStyle/>
                    <a:p>
                      <a:pPr algn="ctr" fontAlgn="b"/>
                      <a:r>
                        <a:rPr lang="es-CO" sz="1050" u="none" strike="noStrike" dirty="0">
                          <a:effectLst/>
                        </a:rPr>
                        <a:t>147</a:t>
                      </a:r>
                      <a:endParaRPr lang="es-CO" sz="105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tc>
                  <a:txBody>
                    <a:bodyPr/>
                    <a:lstStyle/>
                    <a:p>
                      <a:pPr algn="ctr" fontAlgn="b"/>
                      <a:r>
                        <a:rPr lang="es-CO" sz="1050" u="none" strike="noStrike" dirty="0">
                          <a:effectLst/>
                        </a:rPr>
                        <a:t>$ 47,593,531,342.00</a:t>
                      </a:r>
                      <a:endParaRPr lang="es-CO" sz="1050" b="1" i="0" u="none" strike="noStrike" dirty="0">
                        <a:solidFill>
                          <a:srgbClr val="000000"/>
                        </a:solidFill>
                        <a:effectLst/>
                        <a:latin typeface="Calibri" panose="020F0502020204030204" pitchFamily="34" charset="0"/>
                      </a:endParaRPr>
                    </a:p>
                  </a:txBody>
                  <a:tcPr marL="3860" marR="3860" marT="3860" marB="0" anchor="ctr">
                    <a:solidFill>
                      <a:srgbClr val="000A8B"/>
                    </a:solidFill>
                  </a:tcPr>
                </a:tc>
                <a:extLst>
                  <a:ext uri="{0D108BD9-81ED-4DB2-BD59-A6C34878D82A}">
                    <a16:rowId xmlns:a16="http://schemas.microsoft.com/office/drawing/2014/main" val="1840817468"/>
                  </a:ext>
                </a:extLst>
              </a:tr>
            </a:tbl>
          </a:graphicData>
        </a:graphic>
      </p:graphicFrame>
      <p:sp>
        <p:nvSpPr>
          <p:cNvPr id="16" name="CuadroTexto 15">
            <a:extLst>
              <a:ext uri="{FF2B5EF4-FFF2-40B4-BE49-F238E27FC236}">
                <a16:creationId xmlns:a16="http://schemas.microsoft.com/office/drawing/2014/main" id="{A57E54E1-D0FB-4CEB-BD25-7E0FD8D04290}"/>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28686606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1028" name="Picture 4" descr="Imagen relacionada">
            <a:extLst>
              <a:ext uri="{FF2B5EF4-FFF2-40B4-BE49-F238E27FC236}">
                <a16:creationId xmlns:a16="http://schemas.microsoft.com/office/drawing/2014/main" id="{1F3B98B6-CDF7-4332-8D8D-36BED37B08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7724" y="958088"/>
            <a:ext cx="2514896" cy="141684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graphicFrame>
        <p:nvGraphicFramePr>
          <p:cNvPr id="3" name="Tabla 2">
            <a:extLst>
              <a:ext uri="{FF2B5EF4-FFF2-40B4-BE49-F238E27FC236}">
                <a16:creationId xmlns:a16="http://schemas.microsoft.com/office/drawing/2014/main" id="{F301CE42-C122-4AA8-A3BE-FB5A2171FB46}"/>
              </a:ext>
            </a:extLst>
          </p:cNvPr>
          <p:cNvGraphicFramePr>
            <a:graphicFrameLocks noGrp="1"/>
          </p:cNvGraphicFramePr>
          <p:nvPr>
            <p:extLst/>
          </p:nvPr>
        </p:nvGraphicFramePr>
        <p:xfrm>
          <a:off x="1592432" y="2606299"/>
          <a:ext cx="5745480" cy="3527242"/>
        </p:xfrm>
        <a:graphic>
          <a:graphicData uri="http://schemas.openxmlformats.org/drawingml/2006/table">
            <a:tbl>
              <a:tblPr firstRow="1" lastRow="1" lastCol="1">
                <a:tableStyleId>{7DF18680-E054-41AD-8BC1-D1AEF772440D}</a:tableStyleId>
              </a:tblPr>
              <a:tblGrid>
                <a:gridCol w="1371823">
                  <a:extLst>
                    <a:ext uri="{9D8B030D-6E8A-4147-A177-3AD203B41FA5}">
                      <a16:colId xmlns:a16="http://schemas.microsoft.com/office/drawing/2014/main" val="419470156"/>
                    </a:ext>
                  </a:extLst>
                </a:gridCol>
                <a:gridCol w="720788">
                  <a:extLst>
                    <a:ext uri="{9D8B030D-6E8A-4147-A177-3AD203B41FA5}">
                      <a16:colId xmlns:a16="http://schemas.microsoft.com/office/drawing/2014/main" val="1662492073"/>
                    </a:ext>
                  </a:extLst>
                </a:gridCol>
                <a:gridCol w="674286">
                  <a:extLst>
                    <a:ext uri="{9D8B030D-6E8A-4147-A177-3AD203B41FA5}">
                      <a16:colId xmlns:a16="http://schemas.microsoft.com/office/drawing/2014/main" val="1396298596"/>
                    </a:ext>
                  </a:extLst>
                </a:gridCol>
                <a:gridCol w="592907">
                  <a:extLst>
                    <a:ext uri="{9D8B030D-6E8A-4147-A177-3AD203B41FA5}">
                      <a16:colId xmlns:a16="http://schemas.microsoft.com/office/drawing/2014/main" val="2954377279"/>
                    </a:ext>
                  </a:extLst>
                </a:gridCol>
                <a:gridCol w="709163">
                  <a:extLst>
                    <a:ext uri="{9D8B030D-6E8A-4147-A177-3AD203B41FA5}">
                      <a16:colId xmlns:a16="http://schemas.microsoft.com/office/drawing/2014/main" val="62116779"/>
                    </a:ext>
                  </a:extLst>
                </a:gridCol>
                <a:gridCol w="1676513">
                  <a:extLst>
                    <a:ext uri="{9D8B030D-6E8A-4147-A177-3AD203B41FA5}">
                      <a16:colId xmlns:a16="http://schemas.microsoft.com/office/drawing/2014/main" val="2765543766"/>
                    </a:ext>
                  </a:extLst>
                </a:gridCol>
              </a:tblGrid>
              <a:tr h="603754">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tc>
                  <a:txBody>
                    <a:bodyPr/>
                    <a:lstStyle/>
                    <a:p>
                      <a:pPr algn="ctr" fontAlgn="b"/>
                      <a:r>
                        <a:rPr lang="es-CO" sz="1000" u="none" strike="noStrike" dirty="0">
                          <a:effectLst/>
                        </a:rPr>
                        <a:t>CAUSAL No. 3</a:t>
                      </a:r>
                      <a:endParaRPr lang="es-CO" sz="100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tc>
                  <a:txBody>
                    <a:bodyPr/>
                    <a:lstStyle/>
                    <a:p>
                      <a:pPr algn="ctr" fontAlgn="b"/>
                      <a:r>
                        <a:rPr lang="es-CO" sz="1000" u="none" strike="noStrike" dirty="0">
                          <a:effectLst/>
                        </a:rPr>
                        <a:t>CAUSAL No. 4</a:t>
                      </a:r>
                      <a:endParaRPr lang="es-CO" sz="100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tc>
                  <a:txBody>
                    <a:bodyPr/>
                    <a:lstStyle/>
                    <a:p>
                      <a:pPr algn="ctr" fontAlgn="b"/>
                      <a:r>
                        <a:rPr lang="es-CO" sz="1000" u="none" strike="noStrike" dirty="0">
                          <a:effectLst/>
                        </a:rPr>
                        <a:t>CAUSAL No. 7</a:t>
                      </a:r>
                      <a:endParaRPr lang="es-CO" sz="100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tc>
                  <a:txBody>
                    <a:bodyPr/>
                    <a:lstStyle/>
                    <a:p>
                      <a:pPr algn="ctr" fontAlgn="b"/>
                      <a:r>
                        <a:rPr lang="es-CO" sz="1000" u="none" strike="noStrike" dirty="0">
                          <a:effectLst/>
                        </a:rPr>
                        <a:t>Total</a:t>
                      </a:r>
                      <a:endParaRPr lang="es-CO" sz="100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tc>
                  <a:txBody>
                    <a:bodyPr/>
                    <a:lstStyle/>
                    <a:p>
                      <a:pPr algn="ctr" fontAlgn="b"/>
                      <a:r>
                        <a:rPr lang="es-CO" sz="1000" u="none" strike="noStrike" dirty="0">
                          <a:effectLst/>
                        </a:rPr>
                        <a:t>Total Suma de Valor </a:t>
                      </a:r>
                      <a:r>
                        <a:rPr lang="es-CO" sz="1000" u="none" strike="noStrike" dirty="0" err="1">
                          <a:effectLst/>
                        </a:rPr>
                        <a:t>Avaluo</a:t>
                      </a:r>
                      <a:r>
                        <a:rPr lang="es-CO" sz="1000" u="none" strike="noStrike" dirty="0">
                          <a:effectLst/>
                        </a:rPr>
                        <a:t> Catastral</a:t>
                      </a:r>
                      <a:endParaRPr lang="es-CO" sz="100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extLst>
                  <a:ext uri="{0D108BD9-81ED-4DB2-BD59-A6C34878D82A}">
                    <a16:rowId xmlns:a16="http://schemas.microsoft.com/office/drawing/2014/main" val="2495415920"/>
                  </a:ext>
                </a:extLst>
              </a:tr>
              <a:tr h="178315">
                <a:tc>
                  <a:txBody>
                    <a:bodyPr/>
                    <a:lstStyle/>
                    <a:p>
                      <a:pPr algn="l" fontAlgn="b"/>
                      <a:r>
                        <a:rPr lang="es-CO" sz="1050" b="1" u="none" strike="noStrike" dirty="0">
                          <a:effectLst/>
                        </a:rPr>
                        <a:t>CASA</a:t>
                      </a:r>
                      <a:endParaRPr lang="es-CO" sz="1050" b="1" i="0" u="none" strike="noStrike" dirty="0">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bg2">
                        <a:lumMod val="90000"/>
                      </a:schemeClr>
                    </a:solidFill>
                  </a:tcPr>
                </a:tc>
                <a:extLst>
                  <a:ext uri="{0D108BD9-81ED-4DB2-BD59-A6C34878D82A}">
                    <a16:rowId xmlns:a16="http://schemas.microsoft.com/office/drawing/2014/main" val="535292941"/>
                  </a:ext>
                </a:extLst>
              </a:tr>
              <a:tr h="174407">
                <a:tc>
                  <a:txBody>
                    <a:bodyPr/>
                    <a:lstStyle/>
                    <a:p>
                      <a:pPr algn="ctr" fontAlgn="b"/>
                      <a:r>
                        <a:rPr lang="es-CO" sz="1000" u="none" strike="noStrike" dirty="0">
                          <a:effectLst/>
                        </a:rPr>
                        <a:t>CENTRO ORIENTE</a:t>
                      </a:r>
                      <a:endParaRPr lang="es-CO" sz="1000" b="1" i="0" u="none" strike="noStrike" dirty="0">
                        <a:solidFill>
                          <a:srgbClr val="000000"/>
                        </a:solidFill>
                        <a:effectLst/>
                        <a:latin typeface="Calibri" panose="020F0502020204030204" pitchFamily="34" charset="0"/>
                      </a:endParaRPr>
                    </a:p>
                  </a:txBody>
                  <a:tcPr marL="26940" marR="2993" marT="2993" marB="0" anchor="ctr">
                    <a:solidFill>
                      <a:schemeClr val="accent3">
                        <a:lumMod val="60000"/>
                        <a:lumOff val="4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u="none" strike="noStrike">
                          <a:effectLst/>
                        </a:rPr>
                        <a:t>66</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u="none" strike="noStrike">
                          <a:effectLst/>
                        </a:rPr>
                        <a:t>9</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u="none" strike="noStrike">
                          <a:effectLst/>
                        </a:rPr>
                        <a:t>76</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b="0" u="none" strike="noStrike" dirty="0">
                          <a:solidFill>
                            <a:schemeClr val="tx1"/>
                          </a:solidFill>
                          <a:effectLst/>
                        </a:rPr>
                        <a:t>$ 30,753,737,000.00</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accent3">
                        <a:lumMod val="60000"/>
                        <a:lumOff val="40000"/>
                      </a:schemeClr>
                    </a:solidFill>
                  </a:tcPr>
                </a:tc>
                <a:extLst>
                  <a:ext uri="{0D108BD9-81ED-4DB2-BD59-A6C34878D82A}">
                    <a16:rowId xmlns:a16="http://schemas.microsoft.com/office/drawing/2014/main" val="4176963890"/>
                  </a:ext>
                </a:extLst>
              </a:tr>
              <a:tr h="174407">
                <a:tc>
                  <a:txBody>
                    <a:bodyPr/>
                    <a:lstStyle/>
                    <a:p>
                      <a:pPr algn="ctr" fontAlgn="b"/>
                      <a:r>
                        <a:rPr lang="es-CO" sz="1000" u="none" strike="noStrike" dirty="0">
                          <a:effectLst/>
                        </a:rPr>
                        <a:t>NORTE</a:t>
                      </a:r>
                      <a:endParaRPr lang="es-CO" sz="1000" b="1" i="0" u="none" strike="noStrike" dirty="0">
                        <a:solidFill>
                          <a:srgbClr val="000000"/>
                        </a:solidFill>
                        <a:effectLst/>
                        <a:latin typeface="Calibri" panose="020F0502020204030204" pitchFamily="34" charset="0"/>
                      </a:endParaRPr>
                    </a:p>
                  </a:txBody>
                  <a:tcPr marL="26940" marR="2993" marT="2993" marB="0" anchor="ctr">
                    <a:solidFill>
                      <a:schemeClr val="accent6">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6">
                        <a:lumMod val="60000"/>
                        <a:lumOff val="40000"/>
                      </a:schemeClr>
                    </a:solidFill>
                  </a:tcPr>
                </a:tc>
                <a:tc>
                  <a:txBody>
                    <a:bodyPr/>
                    <a:lstStyle/>
                    <a:p>
                      <a:pPr algn="ctr" fontAlgn="b"/>
                      <a:r>
                        <a:rPr lang="es-CO" sz="1000" u="none" strike="noStrike" dirty="0">
                          <a:effectLst/>
                        </a:rPr>
                        <a:t>12</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6">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6">
                        <a:lumMod val="60000"/>
                        <a:lumOff val="40000"/>
                      </a:schemeClr>
                    </a:solidFill>
                  </a:tcPr>
                </a:tc>
                <a:tc>
                  <a:txBody>
                    <a:bodyPr/>
                    <a:lstStyle/>
                    <a:p>
                      <a:pPr algn="ctr" fontAlgn="b"/>
                      <a:r>
                        <a:rPr lang="es-CO" sz="1000" u="none" strike="noStrike" dirty="0">
                          <a:effectLst/>
                        </a:rPr>
                        <a:t>12</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6">
                        <a:lumMod val="60000"/>
                        <a:lumOff val="40000"/>
                      </a:schemeClr>
                    </a:solidFill>
                  </a:tcPr>
                </a:tc>
                <a:tc>
                  <a:txBody>
                    <a:bodyPr/>
                    <a:lstStyle/>
                    <a:p>
                      <a:pPr algn="ctr" fontAlgn="b"/>
                      <a:r>
                        <a:rPr lang="es-CO" sz="1000" b="0" u="none" strike="noStrike" dirty="0">
                          <a:solidFill>
                            <a:schemeClr val="tx1"/>
                          </a:solidFill>
                          <a:effectLst/>
                        </a:rPr>
                        <a:t>$ 8,025,936,844.00</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accent6">
                        <a:lumMod val="60000"/>
                        <a:lumOff val="40000"/>
                      </a:schemeClr>
                    </a:solidFill>
                  </a:tcPr>
                </a:tc>
                <a:extLst>
                  <a:ext uri="{0D108BD9-81ED-4DB2-BD59-A6C34878D82A}">
                    <a16:rowId xmlns:a16="http://schemas.microsoft.com/office/drawing/2014/main" val="1881395229"/>
                  </a:ext>
                </a:extLst>
              </a:tr>
              <a:tr h="174407">
                <a:tc>
                  <a:txBody>
                    <a:bodyPr/>
                    <a:lstStyle/>
                    <a:p>
                      <a:pPr algn="ctr" fontAlgn="b"/>
                      <a:r>
                        <a:rPr lang="es-CO" sz="1000" u="none" strike="noStrike" dirty="0">
                          <a:effectLst/>
                        </a:rPr>
                        <a:t>OCCIDENTE</a:t>
                      </a:r>
                      <a:endParaRPr lang="es-CO" sz="1000" b="1" i="0" u="none" strike="noStrike" dirty="0">
                        <a:solidFill>
                          <a:srgbClr val="000000"/>
                        </a:solidFill>
                        <a:effectLst/>
                        <a:latin typeface="Calibri" panose="020F0502020204030204" pitchFamily="34" charset="0"/>
                      </a:endParaRPr>
                    </a:p>
                  </a:txBody>
                  <a:tcPr marL="26940" marR="2993" marT="2993"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4">
                        <a:lumMod val="60000"/>
                        <a:lumOff val="40000"/>
                      </a:schemeClr>
                    </a:solidFill>
                  </a:tcPr>
                </a:tc>
                <a:tc>
                  <a:txBody>
                    <a:bodyPr/>
                    <a:lstStyle/>
                    <a:p>
                      <a:pPr algn="ctr" fontAlgn="b"/>
                      <a:r>
                        <a:rPr lang="es-CO" sz="1000" u="none" strike="noStrike" dirty="0">
                          <a:effectLst/>
                        </a:rPr>
                        <a:t>58</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4">
                        <a:lumMod val="60000"/>
                        <a:lumOff val="40000"/>
                      </a:schemeClr>
                    </a:solidFill>
                  </a:tcPr>
                </a:tc>
                <a:tc>
                  <a:txBody>
                    <a:bodyPr/>
                    <a:lstStyle/>
                    <a:p>
                      <a:pPr algn="ctr" fontAlgn="b"/>
                      <a:r>
                        <a:rPr lang="es-CO" sz="1000" u="none" strike="noStrike" dirty="0">
                          <a:effectLst/>
                        </a:rPr>
                        <a:t>58</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4">
                        <a:lumMod val="60000"/>
                        <a:lumOff val="40000"/>
                      </a:schemeClr>
                    </a:solidFill>
                  </a:tcPr>
                </a:tc>
                <a:tc>
                  <a:txBody>
                    <a:bodyPr/>
                    <a:lstStyle/>
                    <a:p>
                      <a:pPr algn="ctr" fontAlgn="b"/>
                      <a:r>
                        <a:rPr lang="es-CO" sz="1000" b="0" u="none" strike="noStrike" dirty="0">
                          <a:solidFill>
                            <a:schemeClr val="tx1"/>
                          </a:solidFill>
                          <a:effectLst/>
                        </a:rPr>
                        <a:t>$ 4,712,464,696.33</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accent4">
                        <a:lumMod val="60000"/>
                        <a:lumOff val="40000"/>
                      </a:schemeClr>
                    </a:solidFill>
                  </a:tcPr>
                </a:tc>
                <a:extLst>
                  <a:ext uri="{0D108BD9-81ED-4DB2-BD59-A6C34878D82A}">
                    <a16:rowId xmlns:a16="http://schemas.microsoft.com/office/drawing/2014/main" val="4068736981"/>
                  </a:ext>
                </a:extLst>
              </a:tr>
              <a:tr h="174407">
                <a:tc>
                  <a:txBody>
                    <a:bodyPr/>
                    <a:lstStyle/>
                    <a:p>
                      <a:pPr algn="ctr" fontAlgn="b"/>
                      <a:r>
                        <a:rPr lang="es-CO" sz="1000" u="none" strike="noStrike" dirty="0">
                          <a:effectLst/>
                        </a:rPr>
                        <a:t>SUROCCIDENTE</a:t>
                      </a:r>
                      <a:endParaRPr lang="es-CO" sz="1000" b="1" i="0" u="none" strike="noStrike" dirty="0">
                        <a:solidFill>
                          <a:srgbClr val="000000"/>
                        </a:solidFill>
                        <a:effectLst/>
                        <a:latin typeface="Calibri" panose="020F0502020204030204" pitchFamily="34" charset="0"/>
                      </a:endParaRPr>
                    </a:p>
                  </a:txBody>
                  <a:tcPr marL="26940" marR="2993" marT="2993" marB="0" anchor="ctr">
                    <a:solidFill>
                      <a:schemeClr val="accent5">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5">
                        <a:lumMod val="60000"/>
                        <a:lumOff val="40000"/>
                      </a:schemeClr>
                    </a:solidFill>
                  </a:tcPr>
                </a:tc>
                <a:tc>
                  <a:txBody>
                    <a:bodyPr/>
                    <a:lstStyle/>
                    <a:p>
                      <a:pPr algn="ctr" fontAlgn="b"/>
                      <a:r>
                        <a:rPr lang="es-CO" sz="1000" u="none" strike="noStrike" dirty="0">
                          <a:effectLst/>
                        </a:rPr>
                        <a:t>13</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5">
                        <a:lumMod val="60000"/>
                        <a:lumOff val="4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5">
                        <a:lumMod val="60000"/>
                        <a:lumOff val="40000"/>
                      </a:schemeClr>
                    </a:solidFill>
                  </a:tcPr>
                </a:tc>
                <a:tc>
                  <a:txBody>
                    <a:bodyPr/>
                    <a:lstStyle/>
                    <a:p>
                      <a:pPr algn="ctr" fontAlgn="b"/>
                      <a:r>
                        <a:rPr lang="es-CO" sz="1000" u="none" strike="noStrike" dirty="0">
                          <a:effectLst/>
                        </a:rPr>
                        <a:t>14</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5">
                        <a:lumMod val="60000"/>
                        <a:lumOff val="40000"/>
                      </a:schemeClr>
                    </a:solidFill>
                  </a:tcPr>
                </a:tc>
                <a:tc>
                  <a:txBody>
                    <a:bodyPr/>
                    <a:lstStyle/>
                    <a:p>
                      <a:pPr algn="ctr" fontAlgn="b"/>
                      <a:r>
                        <a:rPr lang="es-CO" sz="1000" b="0" u="none" strike="noStrike" dirty="0">
                          <a:solidFill>
                            <a:schemeClr val="tx1"/>
                          </a:solidFill>
                          <a:effectLst/>
                        </a:rPr>
                        <a:t>$ 2,588,780,142.32</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accent5">
                        <a:lumMod val="60000"/>
                        <a:lumOff val="40000"/>
                      </a:schemeClr>
                    </a:solidFill>
                  </a:tcPr>
                </a:tc>
                <a:extLst>
                  <a:ext uri="{0D108BD9-81ED-4DB2-BD59-A6C34878D82A}">
                    <a16:rowId xmlns:a16="http://schemas.microsoft.com/office/drawing/2014/main" val="3283707745"/>
                  </a:ext>
                </a:extLst>
              </a:tr>
              <a:tr h="174407">
                <a:tc>
                  <a:txBody>
                    <a:bodyPr/>
                    <a:lstStyle/>
                    <a:p>
                      <a:pPr algn="ctr" fontAlgn="b"/>
                      <a:r>
                        <a:rPr lang="es-CO" sz="1000" u="none" strike="noStrike">
                          <a:effectLst/>
                        </a:rPr>
                        <a:t>Total CASA</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u="none" strike="noStrike">
                          <a:effectLst/>
                        </a:rPr>
                        <a:t>1</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u="none" strike="noStrike" dirty="0">
                          <a:effectLst/>
                        </a:rPr>
                        <a:t>149</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u="none" strike="noStrike">
                          <a:effectLst/>
                        </a:rPr>
                        <a:t>10</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u="none" strike="noStrike">
                          <a:effectLst/>
                        </a:rPr>
                        <a:t>160</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b="0" u="none" strike="noStrike" dirty="0">
                          <a:solidFill>
                            <a:schemeClr val="tx1"/>
                          </a:solidFill>
                          <a:effectLst/>
                        </a:rPr>
                        <a:t>$ 46,080,918,682.65</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bg2">
                        <a:lumMod val="90000"/>
                      </a:schemeClr>
                    </a:solidFill>
                  </a:tcPr>
                </a:tc>
                <a:extLst>
                  <a:ext uri="{0D108BD9-81ED-4DB2-BD59-A6C34878D82A}">
                    <a16:rowId xmlns:a16="http://schemas.microsoft.com/office/drawing/2014/main" val="1667742060"/>
                  </a:ext>
                </a:extLst>
              </a:tr>
              <a:tr h="178315">
                <a:tc>
                  <a:txBody>
                    <a:bodyPr/>
                    <a:lstStyle/>
                    <a:p>
                      <a:pPr algn="l" fontAlgn="b"/>
                      <a:r>
                        <a:rPr lang="es-CO" sz="1050" b="1" u="none" strike="noStrike" dirty="0">
                          <a:effectLst/>
                        </a:rPr>
                        <a:t>CASA LOTE</a:t>
                      </a:r>
                      <a:endParaRPr lang="es-CO" sz="1050" b="1" i="0" u="none" strike="noStrike" dirty="0">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bg2">
                        <a:lumMod val="90000"/>
                      </a:schemeClr>
                    </a:solidFill>
                  </a:tcPr>
                </a:tc>
                <a:extLst>
                  <a:ext uri="{0D108BD9-81ED-4DB2-BD59-A6C34878D82A}">
                    <a16:rowId xmlns:a16="http://schemas.microsoft.com/office/drawing/2014/main" val="1736600239"/>
                  </a:ext>
                </a:extLst>
              </a:tr>
              <a:tr h="174407">
                <a:tc>
                  <a:txBody>
                    <a:bodyPr/>
                    <a:lstStyle/>
                    <a:p>
                      <a:pPr algn="ctr" fontAlgn="b"/>
                      <a:r>
                        <a:rPr lang="es-CO" sz="1000" u="none" strike="noStrike" dirty="0">
                          <a:effectLst/>
                        </a:rPr>
                        <a:t>CENTRO ORIENTE</a:t>
                      </a:r>
                      <a:endParaRPr lang="es-CO" sz="1000" b="1" i="0" u="none" strike="noStrike" dirty="0">
                        <a:solidFill>
                          <a:srgbClr val="000000"/>
                        </a:solidFill>
                        <a:effectLst/>
                        <a:latin typeface="Calibri" panose="020F0502020204030204" pitchFamily="34" charset="0"/>
                      </a:endParaRPr>
                    </a:p>
                  </a:txBody>
                  <a:tcPr marL="26940" marR="2993" marT="2993" marB="0" anchor="ctr">
                    <a:solidFill>
                      <a:schemeClr val="accent3">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u="none" strike="noStrike" dirty="0">
                          <a:effectLst/>
                        </a:rPr>
                        <a:t>5</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u="none" strike="noStrike" dirty="0">
                          <a:effectLst/>
                        </a:rPr>
                        <a:t>6</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b="0" u="none" strike="noStrike" dirty="0">
                          <a:solidFill>
                            <a:schemeClr val="tx1"/>
                          </a:solidFill>
                          <a:effectLst/>
                        </a:rPr>
                        <a:t>$ 1,569,190,000.00</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accent3">
                        <a:lumMod val="60000"/>
                        <a:lumOff val="40000"/>
                      </a:schemeClr>
                    </a:solidFill>
                  </a:tcPr>
                </a:tc>
                <a:extLst>
                  <a:ext uri="{0D108BD9-81ED-4DB2-BD59-A6C34878D82A}">
                    <a16:rowId xmlns:a16="http://schemas.microsoft.com/office/drawing/2014/main" val="2602707740"/>
                  </a:ext>
                </a:extLst>
              </a:tr>
              <a:tr h="174407">
                <a:tc>
                  <a:txBody>
                    <a:bodyPr/>
                    <a:lstStyle/>
                    <a:p>
                      <a:pPr algn="ctr" fontAlgn="b"/>
                      <a:r>
                        <a:rPr lang="es-CO" sz="1000" u="none" strike="noStrike" dirty="0">
                          <a:effectLst/>
                        </a:rPr>
                        <a:t>NORTE</a:t>
                      </a:r>
                      <a:endParaRPr lang="es-CO" sz="1000" b="1" i="0" u="none" strike="noStrike" dirty="0">
                        <a:solidFill>
                          <a:srgbClr val="000000"/>
                        </a:solidFill>
                        <a:effectLst/>
                        <a:latin typeface="Calibri" panose="020F0502020204030204" pitchFamily="34" charset="0"/>
                      </a:endParaRPr>
                    </a:p>
                  </a:txBody>
                  <a:tcPr marL="26940" marR="2993" marT="2993" marB="0" anchor="ctr">
                    <a:solidFill>
                      <a:schemeClr val="accent6">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6">
                        <a:lumMod val="60000"/>
                        <a:lumOff val="40000"/>
                      </a:schemeClr>
                    </a:solidFill>
                  </a:tcPr>
                </a:tc>
                <a:tc>
                  <a:txBody>
                    <a:bodyPr/>
                    <a:lstStyle/>
                    <a:p>
                      <a:pPr algn="ctr" fontAlgn="b"/>
                      <a:r>
                        <a:rPr lang="es-CO" sz="1000" u="none" strike="noStrike" dirty="0">
                          <a:effectLst/>
                        </a:rPr>
                        <a:t>5</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6">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6">
                        <a:lumMod val="60000"/>
                        <a:lumOff val="40000"/>
                      </a:schemeClr>
                    </a:solidFill>
                  </a:tcPr>
                </a:tc>
                <a:tc>
                  <a:txBody>
                    <a:bodyPr/>
                    <a:lstStyle/>
                    <a:p>
                      <a:pPr algn="ctr" fontAlgn="b"/>
                      <a:r>
                        <a:rPr lang="es-CO" sz="1000" u="none" strike="noStrike" dirty="0">
                          <a:effectLst/>
                        </a:rPr>
                        <a:t>5</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6">
                        <a:lumMod val="60000"/>
                        <a:lumOff val="40000"/>
                      </a:schemeClr>
                    </a:solidFill>
                  </a:tcPr>
                </a:tc>
                <a:tc>
                  <a:txBody>
                    <a:bodyPr/>
                    <a:lstStyle/>
                    <a:p>
                      <a:pPr algn="ctr" fontAlgn="b"/>
                      <a:r>
                        <a:rPr lang="es-CO" sz="1000" b="0" u="none" strike="noStrike" dirty="0">
                          <a:solidFill>
                            <a:schemeClr val="tx1"/>
                          </a:solidFill>
                          <a:effectLst/>
                        </a:rPr>
                        <a:t>$ 25,444,000.00</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accent6">
                        <a:lumMod val="60000"/>
                        <a:lumOff val="40000"/>
                      </a:schemeClr>
                    </a:solidFill>
                  </a:tcPr>
                </a:tc>
                <a:extLst>
                  <a:ext uri="{0D108BD9-81ED-4DB2-BD59-A6C34878D82A}">
                    <a16:rowId xmlns:a16="http://schemas.microsoft.com/office/drawing/2014/main" val="966082567"/>
                  </a:ext>
                </a:extLst>
              </a:tr>
              <a:tr h="174407">
                <a:tc>
                  <a:txBody>
                    <a:bodyPr/>
                    <a:lstStyle/>
                    <a:p>
                      <a:pPr algn="ctr" fontAlgn="b"/>
                      <a:r>
                        <a:rPr lang="es-CO" sz="1000" u="none" strike="noStrike" dirty="0">
                          <a:effectLst/>
                        </a:rPr>
                        <a:t>OCCIDENTE</a:t>
                      </a:r>
                      <a:endParaRPr lang="es-CO" sz="1000" b="1" i="0" u="none" strike="noStrike" dirty="0">
                        <a:solidFill>
                          <a:srgbClr val="000000"/>
                        </a:solidFill>
                        <a:effectLst/>
                        <a:latin typeface="Calibri" panose="020F0502020204030204" pitchFamily="34" charset="0"/>
                      </a:endParaRPr>
                    </a:p>
                  </a:txBody>
                  <a:tcPr marL="26940" marR="2993" marT="2993"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4">
                        <a:lumMod val="60000"/>
                        <a:lumOff val="40000"/>
                      </a:schemeClr>
                    </a:solidFill>
                  </a:tcPr>
                </a:tc>
                <a:tc>
                  <a:txBody>
                    <a:bodyPr/>
                    <a:lstStyle/>
                    <a:p>
                      <a:pPr algn="ctr" fontAlgn="b"/>
                      <a:r>
                        <a:rPr lang="es-CO" sz="1000" u="none" strike="noStrike" dirty="0">
                          <a:effectLst/>
                        </a:rPr>
                        <a:t>2</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4">
                        <a:lumMod val="60000"/>
                        <a:lumOff val="40000"/>
                      </a:schemeClr>
                    </a:solidFill>
                  </a:tcPr>
                </a:tc>
                <a:tc>
                  <a:txBody>
                    <a:bodyPr/>
                    <a:lstStyle/>
                    <a:p>
                      <a:pPr algn="ctr" fontAlgn="b"/>
                      <a:r>
                        <a:rPr lang="es-CO" sz="1000" u="none" strike="noStrike" dirty="0">
                          <a:effectLst/>
                        </a:rPr>
                        <a:t>2</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4">
                        <a:lumMod val="60000"/>
                        <a:lumOff val="40000"/>
                      </a:schemeClr>
                    </a:solidFill>
                  </a:tcPr>
                </a:tc>
                <a:tc>
                  <a:txBody>
                    <a:bodyPr/>
                    <a:lstStyle/>
                    <a:p>
                      <a:pPr algn="ctr" fontAlgn="b"/>
                      <a:r>
                        <a:rPr lang="es-CO" sz="1000" b="0" u="none" strike="noStrike" dirty="0">
                          <a:solidFill>
                            <a:schemeClr val="tx1"/>
                          </a:solidFill>
                          <a:effectLst/>
                        </a:rPr>
                        <a:t>$ 41,981,885.00</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accent4">
                        <a:lumMod val="60000"/>
                        <a:lumOff val="40000"/>
                      </a:schemeClr>
                    </a:solidFill>
                  </a:tcPr>
                </a:tc>
                <a:extLst>
                  <a:ext uri="{0D108BD9-81ED-4DB2-BD59-A6C34878D82A}">
                    <a16:rowId xmlns:a16="http://schemas.microsoft.com/office/drawing/2014/main" val="501473998"/>
                  </a:ext>
                </a:extLst>
              </a:tr>
              <a:tr h="174407">
                <a:tc>
                  <a:txBody>
                    <a:bodyPr/>
                    <a:lstStyle/>
                    <a:p>
                      <a:pPr algn="ctr" fontAlgn="b"/>
                      <a:r>
                        <a:rPr lang="es-CO" sz="1000" u="none" strike="noStrike" dirty="0">
                          <a:effectLst/>
                        </a:rPr>
                        <a:t>SUROCCIDENTE</a:t>
                      </a:r>
                      <a:endParaRPr lang="es-CO" sz="1000" b="1" i="0" u="none" strike="noStrike" dirty="0">
                        <a:solidFill>
                          <a:srgbClr val="000000"/>
                        </a:solidFill>
                        <a:effectLst/>
                        <a:latin typeface="Calibri" panose="020F0502020204030204" pitchFamily="34" charset="0"/>
                      </a:endParaRPr>
                    </a:p>
                  </a:txBody>
                  <a:tcPr marL="26940" marR="2993" marT="2993" marB="0" anchor="ctr">
                    <a:solidFill>
                      <a:schemeClr val="accent5">
                        <a:lumMod val="60000"/>
                        <a:lumOff val="4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5">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5">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5">
                        <a:lumMod val="60000"/>
                        <a:lumOff val="40000"/>
                      </a:schemeClr>
                    </a:solidFill>
                  </a:tcPr>
                </a:tc>
                <a:tc>
                  <a:txBody>
                    <a:bodyPr/>
                    <a:lstStyle/>
                    <a:p>
                      <a:pPr algn="ctr" fontAlgn="b"/>
                      <a:r>
                        <a:rPr lang="es-CO" sz="1000" u="none" strike="noStrike">
                          <a:effectLst/>
                        </a:rPr>
                        <a:t>1</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accent5">
                        <a:lumMod val="60000"/>
                        <a:lumOff val="40000"/>
                      </a:schemeClr>
                    </a:solidFill>
                  </a:tcPr>
                </a:tc>
                <a:tc>
                  <a:txBody>
                    <a:bodyPr/>
                    <a:lstStyle/>
                    <a:p>
                      <a:pPr algn="ctr" fontAlgn="b"/>
                      <a:r>
                        <a:rPr lang="es-CO" sz="1000" b="0" u="none" strike="noStrike" dirty="0">
                          <a:solidFill>
                            <a:schemeClr val="tx1"/>
                          </a:solidFill>
                          <a:effectLst/>
                        </a:rPr>
                        <a:t>$ 904,858,000.00</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accent5">
                        <a:lumMod val="60000"/>
                        <a:lumOff val="40000"/>
                      </a:schemeClr>
                    </a:solidFill>
                  </a:tcPr>
                </a:tc>
                <a:extLst>
                  <a:ext uri="{0D108BD9-81ED-4DB2-BD59-A6C34878D82A}">
                    <a16:rowId xmlns:a16="http://schemas.microsoft.com/office/drawing/2014/main" val="3089167524"/>
                  </a:ext>
                </a:extLst>
              </a:tr>
              <a:tr h="174407">
                <a:tc>
                  <a:txBody>
                    <a:bodyPr/>
                    <a:lstStyle/>
                    <a:p>
                      <a:pPr algn="ctr" fontAlgn="b"/>
                      <a:r>
                        <a:rPr lang="es-CO" sz="1000" u="none" strike="noStrike">
                          <a:effectLst/>
                        </a:rPr>
                        <a:t>Total CASA LOTE</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u="none" strike="noStrike">
                          <a:effectLst/>
                        </a:rPr>
                        <a:t>1</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u="none" strike="noStrike">
                          <a:effectLst/>
                        </a:rPr>
                        <a:t>12</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u="none" strike="noStrike" dirty="0">
                          <a:effectLst/>
                        </a:rPr>
                        <a:t>14</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b="0" u="none" strike="noStrike" dirty="0">
                          <a:solidFill>
                            <a:schemeClr val="tx1"/>
                          </a:solidFill>
                          <a:effectLst/>
                        </a:rPr>
                        <a:t>$ 2,541,473,885.00</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bg2">
                        <a:lumMod val="90000"/>
                      </a:schemeClr>
                    </a:solidFill>
                  </a:tcPr>
                </a:tc>
                <a:extLst>
                  <a:ext uri="{0D108BD9-81ED-4DB2-BD59-A6C34878D82A}">
                    <a16:rowId xmlns:a16="http://schemas.microsoft.com/office/drawing/2014/main" val="1210883235"/>
                  </a:ext>
                </a:extLst>
              </a:tr>
              <a:tr h="178315">
                <a:tc>
                  <a:txBody>
                    <a:bodyPr/>
                    <a:lstStyle/>
                    <a:p>
                      <a:pPr algn="l" fontAlgn="b"/>
                      <a:r>
                        <a:rPr lang="es-CO" sz="1050" b="1" u="none" strike="noStrike" dirty="0">
                          <a:effectLst/>
                        </a:rPr>
                        <a:t>CASA RECREO</a:t>
                      </a:r>
                      <a:endParaRPr lang="es-CO" sz="1050" b="1" i="0" u="none" strike="noStrike" dirty="0">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bg2">
                        <a:lumMod val="90000"/>
                      </a:schemeClr>
                    </a:solidFill>
                  </a:tcPr>
                </a:tc>
                <a:extLst>
                  <a:ext uri="{0D108BD9-81ED-4DB2-BD59-A6C34878D82A}">
                    <a16:rowId xmlns:a16="http://schemas.microsoft.com/office/drawing/2014/main" val="442813051"/>
                  </a:ext>
                </a:extLst>
              </a:tr>
              <a:tr h="174407">
                <a:tc>
                  <a:txBody>
                    <a:bodyPr/>
                    <a:lstStyle/>
                    <a:p>
                      <a:pPr algn="ctr" fontAlgn="b"/>
                      <a:r>
                        <a:rPr lang="es-CO" sz="1000" u="none" strike="noStrike" dirty="0">
                          <a:effectLst/>
                        </a:rPr>
                        <a:t>CENTRO ORIENTE</a:t>
                      </a:r>
                      <a:endParaRPr lang="es-CO" sz="1000" b="1" i="0" u="none" strike="noStrike" dirty="0">
                        <a:solidFill>
                          <a:srgbClr val="000000"/>
                        </a:solidFill>
                        <a:effectLst/>
                        <a:latin typeface="Calibri" panose="020F0502020204030204" pitchFamily="34" charset="0"/>
                      </a:endParaRPr>
                    </a:p>
                  </a:txBody>
                  <a:tcPr marL="26940" marR="2993" marT="2993" marB="0" anchor="ctr">
                    <a:solidFill>
                      <a:schemeClr val="accent3">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u="none" strike="noStrike" dirty="0">
                          <a:effectLst/>
                        </a:rPr>
                        <a:t>1</a:t>
                      </a:r>
                      <a:endParaRPr lang="es-CO" sz="1000" b="1" i="0" u="none" strike="noStrike" dirty="0">
                        <a:solidFill>
                          <a:srgbClr val="000000"/>
                        </a:solidFill>
                        <a:effectLst/>
                        <a:latin typeface="Calibri" panose="020F0502020204030204" pitchFamily="34" charset="0"/>
                      </a:endParaRPr>
                    </a:p>
                  </a:txBody>
                  <a:tcPr marL="2993" marR="2993" marT="2993" marB="0" anchor="ctr">
                    <a:solidFill>
                      <a:schemeClr val="accent3">
                        <a:lumMod val="60000"/>
                        <a:lumOff val="40000"/>
                      </a:schemeClr>
                    </a:solidFill>
                  </a:tcPr>
                </a:tc>
                <a:tc>
                  <a:txBody>
                    <a:bodyPr/>
                    <a:lstStyle/>
                    <a:p>
                      <a:pPr algn="ctr" fontAlgn="b"/>
                      <a:r>
                        <a:rPr lang="es-CO" sz="1000" b="0" u="none" strike="noStrike" dirty="0">
                          <a:solidFill>
                            <a:schemeClr val="tx1"/>
                          </a:solidFill>
                          <a:effectLst/>
                        </a:rPr>
                        <a:t>$ 285,517,000.00</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accent3">
                        <a:lumMod val="60000"/>
                        <a:lumOff val="40000"/>
                      </a:schemeClr>
                    </a:solidFill>
                  </a:tcPr>
                </a:tc>
                <a:extLst>
                  <a:ext uri="{0D108BD9-81ED-4DB2-BD59-A6C34878D82A}">
                    <a16:rowId xmlns:a16="http://schemas.microsoft.com/office/drawing/2014/main" val="3630693486"/>
                  </a:ext>
                </a:extLst>
              </a:tr>
              <a:tr h="174407">
                <a:tc>
                  <a:txBody>
                    <a:bodyPr/>
                    <a:lstStyle/>
                    <a:p>
                      <a:pPr algn="ctr" fontAlgn="b"/>
                      <a:r>
                        <a:rPr lang="es-CO" sz="1000" u="none" strike="noStrike">
                          <a:effectLst/>
                        </a:rPr>
                        <a:t>Total CASA RECREO</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u="none" strike="noStrike">
                          <a:effectLst/>
                        </a:rPr>
                        <a:t>1</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u="none" strike="noStrike">
                          <a:effectLst/>
                        </a:rPr>
                        <a:t>1</a:t>
                      </a:r>
                      <a:endParaRPr lang="es-CO" sz="1000" b="1" i="0" u="none" strike="noStrike">
                        <a:solidFill>
                          <a:srgbClr val="000000"/>
                        </a:solidFill>
                        <a:effectLst/>
                        <a:latin typeface="Calibri" panose="020F0502020204030204" pitchFamily="34" charset="0"/>
                      </a:endParaRPr>
                    </a:p>
                  </a:txBody>
                  <a:tcPr marL="2993" marR="2993" marT="2993" marB="0" anchor="ctr">
                    <a:solidFill>
                      <a:schemeClr val="bg2">
                        <a:lumMod val="90000"/>
                      </a:schemeClr>
                    </a:solidFill>
                  </a:tcPr>
                </a:tc>
                <a:tc>
                  <a:txBody>
                    <a:bodyPr/>
                    <a:lstStyle/>
                    <a:p>
                      <a:pPr algn="ctr" fontAlgn="b"/>
                      <a:r>
                        <a:rPr lang="es-CO" sz="1000" b="0" u="none" strike="noStrike" dirty="0">
                          <a:solidFill>
                            <a:schemeClr val="tx1"/>
                          </a:solidFill>
                          <a:effectLst/>
                        </a:rPr>
                        <a:t>$ 285,517,000.00</a:t>
                      </a:r>
                      <a:endParaRPr lang="es-CO" sz="1000" b="0" i="0" u="none" strike="noStrike" dirty="0">
                        <a:solidFill>
                          <a:schemeClr val="tx1"/>
                        </a:solidFill>
                        <a:effectLst/>
                        <a:latin typeface="Calibri" panose="020F0502020204030204" pitchFamily="34" charset="0"/>
                      </a:endParaRPr>
                    </a:p>
                  </a:txBody>
                  <a:tcPr marL="2993" marR="2993" marT="2993" marB="0" anchor="ctr">
                    <a:solidFill>
                      <a:schemeClr val="bg2">
                        <a:lumMod val="90000"/>
                      </a:schemeClr>
                    </a:solidFill>
                  </a:tcPr>
                </a:tc>
                <a:extLst>
                  <a:ext uri="{0D108BD9-81ED-4DB2-BD59-A6C34878D82A}">
                    <a16:rowId xmlns:a16="http://schemas.microsoft.com/office/drawing/2014/main" val="935874252"/>
                  </a:ext>
                </a:extLst>
              </a:tr>
              <a:tr h="295659">
                <a:tc>
                  <a:txBody>
                    <a:bodyPr/>
                    <a:lstStyle/>
                    <a:p>
                      <a:pPr algn="ctr" fontAlgn="b"/>
                      <a:r>
                        <a:rPr lang="es-CO" sz="1050" u="none" strike="noStrike" dirty="0">
                          <a:effectLst/>
                        </a:rPr>
                        <a:t>Total general</a:t>
                      </a:r>
                      <a:endParaRPr lang="es-CO" sz="105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tc>
                  <a:txBody>
                    <a:bodyPr/>
                    <a:lstStyle/>
                    <a:p>
                      <a:pPr algn="ctr" fontAlgn="b"/>
                      <a:r>
                        <a:rPr lang="es-CO" sz="1050" u="none" strike="noStrike" dirty="0">
                          <a:effectLst/>
                        </a:rPr>
                        <a:t>2</a:t>
                      </a:r>
                      <a:endParaRPr lang="es-CO" sz="105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tc>
                  <a:txBody>
                    <a:bodyPr/>
                    <a:lstStyle/>
                    <a:p>
                      <a:pPr algn="ctr" fontAlgn="b"/>
                      <a:r>
                        <a:rPr lang="es-CO" sz="1050" u="none" strike="noStrike" dirty="0">
                          <a:effectLst/>
                        </a:rPr>
                        <a:t>162</a:t>
                      </a:r>
                      <a:endParaRPr lang="es-CO" sz="105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tc>
                  <a:txBody>
                    <a:bodyPr/>
                    <a:lstStyle/>
                    <a:p>
                      <a:pPr algn="ctr" fontAlgn="b"/>
                      <a:r>
                        <a:rPr lang="es-CO" sz="1050" u="none" strike="noStrike" dirty="0">
                          <a:effectLst/>
                        </a:rPr>
                        <a:t>11</a:t>
                      </a:r>
                      <a:endParaRPr lang="es-CO" sz="105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tc>
                  <a:txBody>
                    <a:bodyPr/>
                    <a:lstStyle/>
                    <a:p>
                      <a:pPr algn="ctr" fontAlgn="b"/>
                      <a:r>
                        <a:rPr lang="es-CO" sz="1050" u="none" strike="noStrike" dirty="0">
                          <a:effectLst/>
                        </a:rPr>
                        <a:t>175</a:t>
                      </a:r>
                      <a:endParaRPr lang="es-CO" sz="105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tc>
                  <a:txBody>
                    <a:bodyPr/>
                    <a:lstStyle/>
                    <a:p>
                      <a:pPr algn="ctr" fontAlgn="b"/>
                      <a:r>
                        <a:rPr lang="es-CO" sz="1050" u="none" strike="noStrike" dirty="0">
                          <a:effectLst/>
                        </a:rPr>
                        <a:t>$ 48,907,909,567.65</a:t>
                      </a:r>
                      <a:endParaRPr lang="es-CO" sz="1050" b="1" i="0" u="none" strike="noStrike" dirty="0">
                        <a:solidFill>
                          <a:srgbClr val="000000"/>
                        </a:solidFill>
                        <a:effectLst/>
                        <a:latin typeface="Calibri" panose="020F0502020204030204" pitchFamily="34" charset="0"/>
                      </a:endParaRPr>
                    </a:p>
                  </a:txBody>
                  <a:tcPr marL="2993" marR="2993" marT="2993" marB="0" anchor="ctr">
                    <a:solidFill>
                      <a:srgbClr val="000A8B"/>
                    </a:solidFill>
                  </a:tcPr>
                </a:tc>
                <a:extLst>
                  <a:ext uri="{0D108BD9-81ED-4DB2-BD59-A6C34878D82A}">
                    <a16:rowId xmlns:a16="http://schemas.microsoft.com/office/drawing/2014/main" val="1667489314"/>
                  </a:ext>
                </a:extLst>
              </a:tr>
            </a:tbl>
          </a:graphicData>
        </a:graphic>
      </p:graphicFrame>
      <p:sp>
        <p:nvSpPr>
          <p:cNvPr id="16" name="CuadroTexto 15">
            <a:extLst>
              <a:ext uri="{FF2B5EF4-FFF2-40B4-BE49-F238E27FC236}">
                <a16:creationId xmlns:a16="http://schemas.microsoft.com/office/drawing/2014/main" id="{970C4C36-EA69-42C6-A0DA-734D72A852D3}"/>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3745343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graphicFrame>
        <p:nvGraphicFramePr>
          <p:cNvPr id="3" name="Tabla 2">
            <a:extLst>
              <a:ext uri="{FF2B5EF4-FFF2-40B4-BE49-F238E27FC236}">
                <a16:creationId xmlns:a16="http://schemas.microsoft.com/office/drawing/2014/main" id="{A60508CF-C96B-4C41-81F4-AE5910F74B86}"/>
              </a:ext>
            </a:extLst>
          </p:cNvPr>
          <p:cNvGraphicFramePr>
            <a:graphicFrameLocks noGrp="1"/>
          </p:cNvGraphicFramePr>
          <p:nvPr>
            <p:extLst/>
          </p:nvPr>
        </p:nvGraphicFramePr>
        <p:xfrm>
          <a:off x="1093786" y="2760029"/>
          <a:ext cx="6956425" cy="2866043"/>
        </p:xfrm>
        <a:graphic>
          <a:graphicData uri="http://schemas.openxmlformats.org/drawingml/2006/table">
            <a:tbl>
              <a:tblPr firstRow="1" lastRow="1" lastCol="1">
                <a:tableStyleId>{7DF18680-E054-41AD-8BC1-D1AEF772440D}</a:tableStyleId>
              </a:tblPr>
              <a:tblGrid>
                <a:gridCol w="1560676">
                  <a:extLst>
                    <a:ext uri="{9D8B030D-6E8A-4147-A177-3AD203B41FA5}">
                      <a16:colId xmlns:a16="http://schemas.microsoft.com/office/drawing/2014/main" val="256396226"/>
                    </a:ext>
                  </a:extLst>
                </a:gridCol>
                <a:gridCol w="551652">
                  <a:extLst>
                    <a:ext uri="{9D8B030D-6E8A-4147-A177-3AD203B41FA5}">
                      <a16:colId xmlns:a16="http://schemas.microsoft.com/office/drawing/2014/main" val="3228802040"/>
                    </a:ext>
                  </a:extLst>
                </a:gridCol>
                <a:gridCol w="1252905">
                  <a:extLst>
                    <a:ext uri="{9D8B030D-6E8A-4147-A177-3AD203B41FA5}">
                      <a16:colId xmlns:a16="http://schemas.microsoft.com/office/drawing/2014/main" val="2370057267"/>
                    </a:ext>
                  </a:extLst>
                </a:gridCol>
                <a:gridCol w="1449255">
                  <a:extLst>
                    <a:ext uri="{9D8B030D-6E8A-4147-A177-3AD203B41FA5}">
                      <a16:colId xmlns:a16="http://schemas.microsoft.com/office/drawing/2014/main" val="2110402942"/>
                    </a:ext>
                  </a:extLst>
                </a:gridCol>
                <a:gridCol w="2141937">
                  <a:extLst>
                    <a:ext uri="{9D8B030D-6E8A-4147-A177-3AD203B41FA5}">
                      <a16:colId xmlns:a16="http://schemas.microsoft.com/office/drawing/2014/main" val="1205199091"/>
                    </a:ext>
                  </a:extLst>
                </a:gridCol>
              </a:tblGrid>
              <a:tr h="571212">
                <a:tc>
                  <a:txBody>
                    <a:bodyPr/>
                    <a:lstStyle/>
                    <a:p>
                      <a:pPr algn="ctr" fontAlgn="b"/>
                      <a:endParaRPr lang="es-CO" sz="1050" b="1" i="0" u="none" strike="noStrike" dirty="0">
                        <a:solidFill>
                          <a:srgbClr val="000000"/>
                        </a:solidFill>
                        <a:effectLst/>
                        <a:latin typeface="Calibri" panose="020F0502020204030204" pitchFamily="34" charset="0"/>
                      </a:endParaRPr>
                    </a:p>
                  </a:txBody>
                  <a:tcPr marL="4307" marR="4307" marT="4307" marB="0" anchor="ctr">
                    <a:solidFill>
                      <a:srgbClr val="000A8B"/>
                    </a:solidFill>
                  </a:tcPr>
                </a:tc>
                <a:tc>
                  <a:txBody>
                    <a:bodyPr/>
                    <a:lstStyle/>
                    <a:p>
                      <a:pPr algn="ctr" fontAlgn="b"/>
                      <a:r>
                        <a:rPr lang="es-CO" sz="1050" u="none" strike="noStrike" dirty="0">
                          <a:effectLst/>
                        </a:rPr>
                        <a:t>CAUSAL No. 3 </a:t>
                      </a:r>
                      <a:endParaRPr lang="es-CO" sz="1050" b="1" i="0" u="none" strike="noStrike" dirty="0">
                        <a:solidFill>
                          <a:srgbClr val="000000"/>
                        </a:solidFill>
                        <a:effectLst/>
                        <a:latin typeface="Calibri" panose="020F0502020204030204" pitchFamily="34" charset="0"/>
                      </a:endParaRPr>
                    </a:p>
                  </a:txBody>
                  <a:tcPr marL="4307" marR="4307" marT="4307" marB="0" anchor="ctr">
                    <a:solidFill>
                      <a:srgbClr val="000A8B"/>
                    </a:solidFill>
                  </a:tcPr>
                </a:tc>
                <a:tc>
                  <a:txBody>
                    <a:bodyPr/>
                    <a:lstStyle/>
                    <a:p>
                      <a:pPr algn="ctr" fontAlgn="b"/>
                      <a:r>
                        <a:rPr lang="es-CO" sz="1050" u="none" strike="noStrike" dirty="0">
                          <a:effectLst/>
                        </a:rPr>
                        <a:t>CAUSAL No. 4</a:t>
                      </a:r>
                      <a:endParaRPr lang="es-CO" sz="1050" b="1" i="0" u="none" strike="noStrike" dirty="0">
                        <a:solidFill>
                          <a:srgbClr val="000000"/>
                        </a:solidFill>
                        <a:effectLst/>
                        <a:latin typeface="Calibri" panose="020F0502020204030204" pitchFamily="34" charset="0"/>
                      </a:endParaRPr>
                    </a:p>
                  </a:txBody>
                  <a:tcPr marL="4307" marR="4307" marT="4307" marB="0" anchor="ctr">
                    <a:solidFill>
                      <a:srgbClr val="000A8B"/>
                    </a:solidFill>
                  </a:tcPr>
                </a:tc>
                <a:tc>
                  <a:txBody>
                    <a:bodyPr/>
                    <a:lstStyle/>
                    <a:p>
                      <a:pPr algn="ctr" fontAlgn="b"/>
                      <a:r>
                        <a:rPr lang="es-CO" sz="1050" u="none" strike="noStrike" dirty="0">
                          <a:effectLst/>
                        </a:rPr>
                        <a:t>Total</a:t>
                      </a:r>
                      <a:endParaRPr lang="es-CO" sz="1050" b="1" i="0" u="none" strike="noStrike" dirty="0">
                        <a:solidFill>
                          <a:srgbClr val="000000"/>
                        </a:solidFill>
                        <a:effectLst/>
                        <a:latin typeface="Calibri" panose="020F0502020204030204" pitchFamily="34" charset="0"/>
                      </a:endParaRPr>
                    </a:p>
                  </a:txBody>
                  <a:tcPr marL="4307" marR="4307" marT="4307" marB="0" anchor="ctr">
                    <a:solidFill>
                      <a:srgbClr val="000A8B"/>
                    </a:solidFill>
                  </a:tcPr>
                </a:tc>
                <a:tc>
                  <a:txBody>
                    <a:bodyPr/>
                    <a:lstStyle/>
                    <a:p>
                      <a:pPr algn="ctr" fontAlgn="b"/>
                      <a:r>
                        <a:rPr lang="es-CO" sz="1050" u="none" strike="noStrike" dirty="0">
                          <a:effectLst/>
                        </a:rPr>
                        <a:t>Total Suma de Valor Avalúo Catastral</a:t>
                      </a:r>
                      <a:endParaRPr lang="es-CO" sz="1050" b="1" i="0" u="none" strike="noStrike" dirty="0">
                        <a:solidFill>
                          <a:srgbClr val="000000"/>
                        </a:solidFill>
                        <a:effectLst/>
                        <a:latin typeface="Calibri" panose="020F0502020204030204" pitchFamily="34" charset="0"/>
                      </a:endParaRPr>
                    </a:p>
                  </a:txBody>
                  <a:tcPr marL="4307" marR="4307" marT="4307" marB="0" anchor="ctr">
                    <a:solidFill>
                      <a:srgbClr val="000A8B"/>
                    </a:solidFill>
                  </a:tcPr>
                </a:tc>
                <a:extLst>
                  <a:ext uri="{0D108BD9-81ED-4DB2-BD59-A6C34878D82A}">
                    <a16:rowId xmlns:a16="http://schemas.microsoft.com/office/drawing/2014/main" val="2123518315"/>
                  </a:ext>
                </a:extLst>
              </a:tr>
              <a:tr h="163731">
                <a:tc>
                  <a:txBody>
                    <a:bodyPr/>
                    <a:lstStyle/>
                    <a:p>
                      <a:pPr algn="l" fontAlgn="b"/>
                      <a:r>
                        <a:rPr lang="es-CO" sz="1100" b="1" u="none" strike="noStrike" dirty="0">
                          <a:effectLst/>
                        </a:rPr>
                        <a:t>BODEGA</a:t>
                      </a:r>
                      <a:endParaRPr lang="es-CO" sz="110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endParaRPr lang="es-CO" sz="1050" b="1" i="0" u="none" strike="noStrike">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endParaRPr lang="es-CO" sz="1050" b="1" i="0" u="none" strike="noStrike">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extLst>
                  <a:ext uri="{0D108BD9-81ED-4DB2-BD59-A6C34878D82A}">
                    <a16:rowId xmlns:a16="http://schemas.microsoft.com/office/drawing/2014/main" val="2500920147"/>
                  </a:ext>
                </a:extLst>
              </a:tr>
              <a:tr h="321875">
                <a:tc>
                  <a:txBody>
                    <a:bodyPr/>
                    <a:lstStyle/>
                    <a:p>
                      <a:pPr algn="ctr" fontAlgn="b"/>
                      <a:r>
                        <a:rPr lang="es-CO" sz="1050" u="none" strike="noStrike" dirty="0">
                          <a:effectLst/>
                        </a:rPr>
                        <a:t>CENTRO ORIENTE</a:t>
                      </a:r>
                      <a:endParaRPr lang="es-CO" sz="1050" b="1" i="0" u="none" strike="noStrike" dirty="0">
                        <a:solidFill>
                          <a:srgbClr val="000000"/>
                        </a:solidFill>
                        <a:effectLst/>
                        <a:latin typeface="Calibri" panose="020F0502020204030204" pitchFamily="34" charset="0"/>
                      </a:endParaRPr>
                    </a:p>
                  </a:txBody>
                  <a:tcPr marL="38765" marR="4307" marT="4307" marB="0" anchor="ctr">
                    <a:solidFill>
                      <a:schemeClr val="accent3">
                        <a:lumMod val="40000"/>
                        <a:lumOff val="60000"/>
                      </a:schemeClr>
                    </a:solidFill>
                  </a:tcPr>
                </a:tc>
                <a:tc>
                  <a:txBody>
                    <a:bodyPr/>
                    <a:lstStyle/>
                    <a:p>
                      <a:pPr algn="ctr" fontAlgn="b"/>
                      <a:endParaRPr lang="es-CO" sz="1050" b="1" i="0" u="none" strike="noStrike">
                        <a:solidFill>
                          <a:srgbClr val="000000"/>
                        </a:solidFill>
                        <a:effectLst/>
                        <a:latin typeface="Calibri" panose="020F0502020204030204" pitchFamily="34" charset="0"/>
                      </a:endParaRPr>
                    </a:p>
                  </a:txBody>
                  <a:tcPr marL="4307" marR="4307" marT="4307" marB="0" anchor="ctr">
                    <a:solidFill>
                      <a:schemeClr val="accent3">
                        <a:lumMod val="40000"/>
                        <a:lumOff val="60000"/>
                      </a:schemeClr>
                    </a:solidFill>
                  </a:tcPr>
                </a:tc>
                <a:tc>
                  <a:txBody>
                    <a:bodyPr/>
                    <a:lstStyle/>
                    <a:p>
                      <a:pPr algn="ctr" fontAlgn="b"/>
                      <a:r>
                        <a:rPr lang="es-CO" sz="1050" u="none" strike="noStrike">
                          <a:effectLst/>
                        </a:rPr>
                        <a:t>4</a:t>
                      </a:r>
                      <a:endParaRPr lang="es-CO" sz="1050" b="1" i="0" u="none" strike="noStrike">
                        <a:solidFill>
                          <a:srgbClr val="000000"/>
                        </a:solidFill>
                        <a:effectLst/>
                        <a:latin typeface="Calibri" panose="020F0502020204030204" pitchFamily="34" charset="0"/>
                      </a:endParaRPr>
                    </a:p>
                  </a:txBody>
                  <a:tcPr marL="4307" marR="4307" marT="4307" marB="0" anchor="ctr">
                    <a:solidFill>
                      <a:schemeClr val="accent3">
                        <a:lumMod val="40000"/>
                        <a:lumOff val="60000"/>
                      </a:schemeClr>
                    </a:solidFill>
                  </a:tcPr>
                </a:tc>
                <a:tc>
                  <a:txBody>
                    <a:bodyPr/>
                    <a:lstStyle/>
                    <a:p>
                      <a:pPr algn="ctr" fontAlgn="b"/>
                      <a:r>
                        <a:rPr lang="es-CO" sz="1050" u="none" strike="noStrike">
                          <a:effectLst/>
                        </a:rPr>
                        <a:t>4</a:t>
                      </a:r>
                      <a:endParaRPr lang="es-CO" sz="1050" b="1" i="0" u="none" strike="noStrike">
                        <a:solidFill>
                          <a:srgbClr val="000000"/>
                        </a:solidFill>
                        <a:effectLst/>
                        <a:latin typeface="Calibri" panose="020F0502020204030204" pitchFamily="34" charset="0"/>
                      </a:endParaRPr>
                    </a:p>
                  </a:txBody>
                  <a:tcPr marL="4307" marR="4307" marT="4307" marB="0" anchor="ctr">
                    <a:solidFill>
                      <a:schemeClr val="accent3">
                        <a:lumMod val="40000"/>
                        <a:lumOff val="60000"/>
                      </a:schemeClr>
                    </a:solidFill>
                  </a:tcPr>
                </a:tc>
                <a:tc>
                  <a:txBody>
                    <a:bodyPr/>
                    <a:lstStyle/>
                    <a:p>
                      <a:pPr algn="ctr" fontAlgn="b"/>
                      <a:r>
                        <a:rPr lang="es-CO" sz="1050" b="0" u="none" strike="noStrike" dirty="0">
                          <a:solidFill>
                            <a:schemeClr val="tx1"/>
                          </a:solidFill>
                          <a:effectLst/>
                        </a:rPr>
                        <a:t>$ 6,045,155,000.00</a:t>
                      </a:r>
                      <a:endParaRPr lang="es-CO" sz="1050" b="0" i="0" u="none" strike="noStrike" dirty="0">
                        <a:solidFill>
                          <a:schemeClr val="tx1"/>
                        </a:solidFill>
                        <a:effectLst/>
                        <a:latin typeface="Calibri" panose="020F0502020204030204" pitchFamily="34" charset="0"/>
                      </a:endParaRPr>
                    </a:p>
                  </a:txBody>
                  <a:tcPr marL="4307" marR="4307" marT="4307" marB="0" anchor="ctr">
                    <a:solidFill>
                      <a:schemeClr val="accent3">
                        <a:lumMod val="40000"/>
                        <a:lumOff val="60000"/>
                      </a:schemeClr>
                    </a:solidFill>
                  </a:tcPr>
                </a:tc>
                <a:extLst>
                  <a:ext uri="{0D108BD9-81ED-4DB2-BD59-A6C34878D82A}">
                    <a16:rowId xmlns:a16="http://schemas.microsoft.com/office/drawing/2014/main" val="1321658408"/>
                  </a:ext>
                </a:extLst>
              </a:tr>
              <a:tr h="163731">
                <a:tc>
                  <a:txBody>
                    <a:bodyPr/>
                    <a:lstStyle/>
                    <a:p>
                      <a:pPr algn="ctr" fontAlgn="b"/>
                      <a:r>
                        <a:rPr lang="es-CO" sz="1050" u="none" strike="noStrike" dirty="0">
                          <a:effectLst/>
                        </a:rPr>
                        <a:t>OCCIDENTE</a:t>
                      </a:r>
                      <a:endParaRPr lang="es-CO" sz="1050" b="1" i="0" u="none" strike="noStrike" dirty="0">
                        <a:solidFill>
                          <a:srgbClr val="000000"/>
                        </a:solidFill>
                        <a:effectLst/>
                        <a:latin typeface="Calibri" panose="020F0502020204030204" pitchFamily="34" charset="0"/>
                      </a:endParaRPr>
                    </a:p>
                  </a:txBody>
                  <a:tcPr marL="38765" marR="4307" marT="4307" marB="0" anchor="ctr">
                    <a:solidFill>
                      <a:schemeClr val="accent4">
                        <a:lumMod val="60000"/>
                        <a:lumOff val="40000"/>
                      </a:schemeClr>
                    </a:solidFill>
                  </a:tcPr>
                </a:tc>
                <a:tc>
                  <a:txBody>
                    <a:bodyPr/>
                    <a:lstStyle/>
                    <a:p>
                      <a:pPr algn="ctr" fontAlgn="b"/>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4">
                        <a:lumMod val="60000"/>
                        <a:lumOff val="40000"/>
                      </a:schemeClr>
                    </a:solidFill>
                  </a:tcPr>
                </a:tc>
                <a:tc>
                  <a:txBody>
                    <a:bodyPr/>
                    <a:lstStyle/>
                    <a:p>
                      <a:pPr algn="ctr" fontAlgn="b"/>
                      <a:r>
                        <a:rPr lang="es-CO" sz="1050" u="none" strike="noStrike" dirty="0">
                          <a:effectLst/>
                        </a:rPr>
                        <a:t>2</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4">
                        <a:lumMod val="60000"/>
                        <a:lumOff val="40000"/>
                      </a:schemeClr>
                    </a:solidFill>
                  </a:tcPr>
                </a:tc>
                <a:tc>
                  <a:txBody>
                    <a:bodyPr/>
                    <a:lstStyle/>
                    <a:p>
                      <a:pPr algn="ctr" fontAlgn="b"/>
                      <a:r>
                        <a:rPr lang="es-CO" sz="1050" u="none" strike="noStrike" dirty="0">
                          <a:effectLst/>
                        </a:rPr>
                        <a:t>2</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4">
                        <a:lumMod val="60000"/>
                        <a:lumOff val="40000"/>
                      </a:schemeClr>
                    </a:solidFill>
                  </a:tcPr>
                </a:tc>
                <a:tc>
                  <a:txBody>
                    <a:bodyPr/>
                    <a:lstStyle/>
                    <a:p>
                      <a:pPr algn="ctr" fontAlgn="b"/>
                      <a:r>
                        <a:rPr lang="es-CO" sz="1050" b="0" u="none" strike="noStrike" dirty="0">
                          <a:solidFill>
                            <a:schemeClr val="tx1"/>
                          </a:solidFill>
                          <a:effectLst/>
                        </a:rPr>
                        <a:t>$ 161,410,342.00</a:t>
                      </a:r>
                      <a:endParaRPr lang="es-CO" sz="1050" b="0" i="0" u="none" strike="noStrike" dirty="0">
                        <a:solidFill>
                          <a:schemeClr val="tx1"/>
                        </a:solidFill>
                        <a:effectLst/>
                        <a:latin typeface="Calibri" panose="020F0502020204030204" pitchFamily="34" charset="0"/>
                      </a:endParaRPr>
                    </a:p>
                  </a:txBody>
                  <a:tcPr marL="4307" marR="4307" marT="4307" marB="0" anchor="ctr">
                    <a:solidFill>
                      <a:schemeClr val="accent4">
                        <a:lumMod val="60000"/>
                        <a:lumOff val="40000"/>
                      </a:schemeClr>
                    </a:solidFill>
                  </a:tcPr>
                </a:tc>
                <a:extLst>
                  <a:ext uri="{0D108BD9-81ED-4DB2-BD59-A6C34878D82A}">
                    <a16:rowId xmlns:a16="http://schemas.microsoft.com/office/drawing/2014/main" val="1126766594"/>
                  </a:ext>
                </a:extLst>
              </a:tr>
              <a:tr h="163731">
                <a:tc>
                  <a:txBody>
                    <a:bodyPr/>
                    <a:lstStyle/>
                    <a:p>
                      <a:pPr algn="ctr" fontAlgn="b"/>
                      <a:r>
                        <a:rPr lang="es-CO" sz="1050" u="none" strike="noStrike" dirty="0">
                          <a:effectLst/>
                        </a:rPr>
                        <a:t>SUROCCIDENTE</a:t>
                      </a:r>
                      <a:endParaRPr lang="es-CO" sz="1050" b="1" i="0" u="none" strike="noStrike" dirty="0">
                        <a:solidFill>
                          <a:srgbClr val="000000"/>
                        </a:solidFill>
                        <a:effectLst/>
                        <a:latin typeface="Calibri" panose="020F0502020204030204" pitchFamily="34" charset="0"/>
                      </a:endParaRPr>
                    </a:p>
                  </a:txBody>
                  <a:tcPr marL="38765" marR="4307" marT="4307" marB="0" anchor="ctr">
                    <a:solidFill>
                      <a:schemeClr val="accent5">
                        <a:lumMod val="40000"/>
                        <a:lumOff val="60000"/>
                      </a:schemeClr>
                    </a:solidFill>
                  </a:tcPr>
                </a:tc>
                <a:tc>
                  <a:txBody>
                    <a:bodyPr/>
                    <a:lstStyle/>
                    <a:p>
                      <a:pPr algn="ctr" fontAlgn="b"/>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5">
                        <a:lumMod val="40000"/>
                        <a:lumOff val="60000"/>
                      </a:schemeClr>
                    </a:solidFill>
                  </a:tcPr>
                </a:tc>
                <a:tc>
                  <a:txBody>
                    <a:bodyPr/>
                    <a:lstStyle/>
                    <a:p>
                      <a:pPr algn="ctr" fontAlgn="b"/>
                      <a:r>
                        <a:rPr lang="es-CO" sz="1050" u="none" strike="noStrike" dirty="0">
                          <a:effectLst/>
                        </a:rPr>
                        <a:t>4</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5">
                        <a:lumMod val="40000"/>
                        <a:lumOff val="60000"/>
                      </a:schemeClr>
                    </a:solidFill>
                  </a:tcPr>
                </a:tc>
                <a:tc>
                  <a:txBody>
                    <a:bodyPr/>
                    <a:lstStyle/>
                    <a:p>
                      <a:pPr algn="ctr" fontAlgn="b"/>
                      <a:r>
                        <a:rPr lang="es-CO" sz="1050" u="none" strike="noStrike" dirty="0">
                          <a:effectLst/>
                        </a:rPr>
                        <a:t>4</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5">
                        <a:lumMod val="40000"/>
                        <a:lumOff val="60000"/>
                      </a:schemeClr>
                    </a:solidFill>
                  </a:tcPr>
                </a:tc>
                <a:tc>
                  <a:txBody>
                    <a:bodyPr/>
                    <a:lstStyle/>
                    <a:p>
                      <a:pPr algn="ctr" fontAlgn="b"/>
                      <a:r>
                        <a:rPr lang="es-CO" sz="1050" b="0" u="none" strike="noStrike" dirty="0">
                          <a:solidFill>
                            <a:schemeClr val="tx1"/>
                          </a:solidFill>
                          <a:effectLst/>
                        </a:rPr>
                        <a:t>$ 163,922,592.00</a:t>
                      </a:r>
                      <a:endParaRPr lang="es-CO" sz="1050" b="0" i="0" u="none" strike="noStrike" dirty="0">
                        <a:solidFill>
                          <a:schemeClr val="tx1"/>
                        </a:solidFill>
                        <a:effectLst/>
                        <a:latin typeface="Calibri" panose="020F0502020204030204" pitchFamily="34" charset="0"/>
                      </a:endParaRPr>
                    </a:p>
                  </a:txBody>
                  <a:tcPr marL="4307" marR="4307" marT="4307" marB="0" anchor="ctr">
                    <a:solidFill>
                      <a:schemeClr val="accent5">
                        <a:lumMod val="40000"/>
                        <a:lumOff val="60000"/>
                      </a:schemeClr>
                    </a:solidFill>
                  </a:tcPr>
                </a:tc>
                <a:extLst>
                  <a:ext uri="{0D108BD9-81ED-4DB2-BD59-A6C34878D82A}">
                    <a16:rowId xmlns:a16="http://schemas.microsoft.com/office/drawing/2014/main" val="1653628564"/>
                  </a:ext>
                </a:extLst>
              </a:tr>
              <a:tr h="163731">
                <a:tc>
                  <a:txBody>
                    <a:bodyPr/>
                    <a:lstStyle/>
                    <a:p>
                      <a:pPr algn="l" fontAlgn="b"/>
                      <a:r>
                        <a:rPr lang="es-CO" sz="1050" u="none" strike="noStrike" dirty="0">
                          <a:effectLst/>
                        </a:rPr>
                        <a:t>Total BODEGA</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r>
                        <a:rPr lang="es-CO" sz="1050" u="none" strike="noStrike">
                          <a:effectLst/>
                        </a:rPr>
                        <a:t>10</a:t>
                      </a:r>
                      <a:endParaRPr lang="es-CO" sz="1050" b="1" i="0" u="none" strike="noStrike">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r>
                        <a:rPr lang="es-CO" sz="1050" u="none" strike="noStrike" dirty="0">
                          <a:effectLst/>
                        </a:rPr>
                        <a:t>10</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r>
                        <a:rPr lang="es-CO" sz="1050" b="0" u="none" strike="noStrike" dirty="0">
                          <a:solidFill>
                            <a:schemeClr val="tx1"/>
                          </a:solidFill>
                          <a:effectLst/>
                        </a:rPr>
                        <a:t>$ 6,370,487,934.00</a:t>
                      </a:r>
                      <a:endParaRPr lang="es-CO" sz="1050" b="0" i="0" u="none" strike="noStrike" dirty="0">
                        <a:solidFill>
                          <a:schemeClr val="tx1"/>
                        </a:solidFill>
                        <a:effectLst/>
                        <a:latin typeface="Calibri" panose="020F0502020204030204" pitchFamily="34" charset="0"/>
                      </a:endParaRPr>
                    </a:p>
                  </a:txBody>
                  <a:tcPr marL="4307" marR="4307" marT="4307" marB="0" anchor="ctr">
                    <a:solidFill>
                      <a:schemeClr val="bg1">
                        <a:lumMod val="95000"/>
                      </a:schemeClr>
                    </a:solidFill>
                  </a:tcPr>
                </a:tc>
                <a:extLst>
                  <a:ext uri="{0D108BD9-81ED-4DB2-BD59-A6C34878D82A}">
                    <a16:rowId xmlns:a16="http://schemas.microsoft.com/office/drawing/2014/main" val="2343450137"/>
                  </a:ext>
                </a:extLst>
              </a:tr>
              <a:tr h="163731">
                <a:tc>
                  <a:txBody>
                    <a:bodyPr/>
                    <a:lstStyle/>
                    <a:p>
                      <a:pPr algn="l" fontAlgn="b"/>
                      <a:r>
                        <a:rPr lang="es-CO" sz="1100" b="1" u="none" strike="noStrike" dirty="0">
                          <a:effectLst/>
                        </a:rPr>
                        <a:t>DEPOSITO</a:t>
                      </a:r>
                      <a:endParaRPr lang="es-CO" sz="110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endParaRPr lang="es-CO" sz="1050" b="1" i="0" u="none" strike="noStrike">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endParaRPr lang="es-CO" sz="1050" b="0" i="0" u="none" strike="noStrike" dirty="0">
                        <a:solidFill>
                          <a:schemeClr val="tx1"/>
                        </a:solidFill>
                        <a:effectLst/>
                        <a:latin typeface="Calibri" panose="020F0502020204030204" pitchFamily="34" charset="0"/>
                      </a:endParaRPr>
                    </a:p>
                  </a:txBody>
                  <a:tcPr marL="4307" marR="4307" marT="4307" marB="0" anchor="ctr">
                    <a:solidFill>
                      <a:schemeClr val="bg1">
                        <a:lumMod val="95000"/>
                      </a:schemeClr>
                    </a:solidFill>
                  </a:tcPr>
                </a:tc>
                <a:extLst>
                  <a:ext uri="{0D108BD9-81ED-4DB2-BD59-A6C34878D82A}">
                    <a16:rowId xmlns:a16="http://schemas.microsoft.com/office/drawing/2014/main" val="3323465596"/>
                  </a:ext>
                </a:extLst>
              </a:tr>
              <a:tr h="321875">
                <a:tc>
                  <a:txBody>
                    <a:bodyPr/>
                    <a:lstStyle/>
                    <a:p>
                      <a:pPr algn="ctr" fontAlgn="b"/>
                      <a:r>
                        <a:rPr lang="es-CO" sz="1050" u="none" strike="noStrike" dirty="0">
                          <a:effectLst/>
                        </a:rPr>
                        <a:t>CENTRO ORIENTE</a:t>
                      </a:r>
                      <a:endParaRPr lang="es-CO" sz="1050" b="1" i="0" u="none" strike="noStrike" dirty="0">
                        <a:solidFill>
                          <a:srgbClr val="000000"/>
                        </a:solidFill>
                        <a:effectLst/>
                        <a:latin typeface="Calibri" panose="020F0502020204030204" pitchFamily="34" charset="0"/>
                      </a:endParaRPr>
                    </a:p>
                  </a:txBody>
                  <a:tcPr marL="38765" marR="4307" marT="4307" marB="0" anchor="ctr">
                    <a:solidFill>
                      <a:schemeClr val="accent3">
                        <a:lumMod val="40000"/>
                        <a:lumOff val="60000"/>
                      </a:schemeClr>
                    </a:solidFill>
                  </a:tcPr>
                </a:tc>
                <a:tc>
                  <a:txBody>
                    <a:bodyPr/>
                    <a:lstStyle/>
                    <a:p>
                      <a:pPr algn="ctr" fontAlgn="b"/>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3">
                        <a:lumMod val="40000"/>
                        <a:lumOff val="60000"/>
                      </a:schemeClr>
                    </a:solidFill>
                  </a:tcPr>
                </a:tc>
                <a:tc>
                  <a:txBody>
                    <a:bodyPr/>
                    <a:lstStyle/>
                    <a:p>
                      <a:pPr algn="ctr" fontAlgn="b"/>
                      <a:r>
                        <a:rPr lang="es-CO" sz="1050" u="none" strike="noStrike" dirty="0">
                          <a:effectLst/>
                        </a:rPr>
                        <a:t>7</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3">
                        <a:lumMod val="40000"/>
                        <a:lumOff val="60000"/>
                      </a:schemeClr>
                    </a:solidFill>
                  </a:tcPr>
                </a:tc>
                <a:tc>
                  <a:txBody>
                    <a:bodyPr/>
                    <a:lstStyle/>
                    <a:p>
                      <a:pPr algn="ctr" fontAlgn="b"/>
                      <a:r>
                        <a:rPr lang="es-CO" sz="1050" u="none" strike="noStrike" dirty="0">
                          <a:effectLst/>
                        </a:rPr>
                        <a:t>7</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3">
                        <a:lumMod val="40000"/>
                        <a:lumOff val="60000"/>
                      </a:schemeClr>
                    </a:solidFill>
                  </a:tcPr>
                </a:tc>
                <a:tc>
                  <a:txBody>
                    <a:bodyPr/>
                    <a:lstStyle/>
                    <a:p>
                      <a:pPr algn="ctr" fontAlgn="b"/>
                      <a:r>
                        <a:rPr lang="es-CO" sz="1050" b="0" u="none" strike="noStrike" dirty="0">
                          <a:solidFill>
                            <a:schemeClr val="tx1"/>
                          </a:solidFill>
                          <a:effectLst/>
                        </a:rPr>
                        <a:t>$ 96,965,000.00</a:t>
                      </a:r>
                      <a:endParaRPr lang="es-CO" sz="1050" b="0" i="0" u="none" strike="noStrike" dirty="0">
                        <a:solidFill>
                          <a:schemeClr val="tx1"/>
                        </a:solidFill>
                        <a:effectLst/>
                        <a:latin typeface="Calibri" panose="020F0502020204030204" pitchFamily="34" charset="0"/>
                      </a:endParaRPr>
                    </a:p>
                  </a:txBody>
                  <a:tcPr marL="4307" marR="4307" marT="4307" marB="0" anchor="ctr">
                    <a:solidFill>
                      <a:schemeClr val="accent3">
                        <a:lumMod val="40000"/>
                        <a:lumOff val="60000"/>
                      </a:schemeClr>
                    </a:solidFill>
                  </a:tcPr>
                </a:tc>
                <a:extLst>
                  <a:ext uri="{0D108BD9-81ED-4DB2-BD59-A6C34878D82A}">
                    <a16:rowId xmlns:a16="http://schemas.microsoft.com/office/drawing/2014/main" val="3798521087"/>
                  </a:ext>
                </a:extLst>
              </a:tr>
              <a:tr h="163731">
                <a:tc>
                  <a:txBody>
                    <a:bodyPr/>
                    <a:lstStyle/>
                    <a:p>
                      <a:pPr algn="ctr" fontAlgn="b"/>
                      <a:r>
                        <a:rPr lang="es-CO" sz="1050" u="none" strike="noStrike" dirty="0">
                          <a:effectLst/>
                        </a:rPr>
                        <a:t>OCCIDENTE</a:t>
                      </a:r>
                      <a:endParaRPr lang="es-CO" sz="1050" b="1" i="0" u="none" strike="noStrike" dirty="0">
                        <a:solidFill>
                          <a:srgbClr val="000000"/>
                        </a:solidFill>
                        <a:effectLst/>
                        <a:latin typeface="Calibri" panose="020F0502020204030204" pitchFamily="34" charset="0"/>
                      </a:endParaRPr>
                    </a:p>
                  </a:txBody>
                  <a:tcPr marL="38765" marR="4307" marT="4307" marB="0" anchor="ctr">
                    <a:solidFill>
                      <a:schemeClr val="accent4">
                        <a:lumMod val="40000"/>
                        <a:lumOff val="60000"/>
                      </a:schemeClr>
                    </a:solidFill>
                  </a:tcPr>
                </a:tc>
                <a:tc>
                  <a:txBody>
                    <a:bodyPr/>
                    <a:lstStyle/>
                    <a:p>
                      <a:pPr algn="ctr" fontAlgn="b"/>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4">
                        <a:lumMod val="40000"/>
                        <a:lumOff val="60000"/>
                      </a:schemeClr>
                    </a:solidFill>
                  </a:tcPr>
                </a:tc>
                <a:tc>
                  <a:txBody>
                    <a:bodyPr/>
                    <a:lstStyle/>
                    <a:p>
                      <a:pPr algn="ctr" fontAlgn="b"/>
                      <a:r>
                        <a:rPr lang="es-CO" sz="1050" u="none" strike="noStrike" dirty="0">
                          <a:effectLst/>
                        </a:rPr>
                        <a:t>3</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4">
                        <a:lumMod val="40000"/>
                        <a:lumOff val="60000"/>
                      </a:schemeClr>
                    </a:solidFill>
                  </a:tcPr>
                </a:tc>
                <a:tc>
                  <a:txBody>
                    <a:bodyPr/>
                    <a:lstStyle/>
                    <a:p>
                      <a:pPr algn="ctr" fontAlgn="b"/>
                      <a:r>
                        <a:rPr lang="es-CO" sz="1050" u="none" strike="noStrike" dirty="0">
                          <a:effectLst/>
                        </a:rPr>
                        <a:t>3</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4">
                        <a:lumMod val="40000"/>
                        <a:lumOff val="60000"/>
                      </a:schemeClr>
                    </a:solidFill>
                  </a:tcPr>
                </a:tc>
                <a:tc>
                  <a:txBody>
                    <a:bodyPr/>
                    <a:lstStyle/>
                    <a:p>
                      <a:pPr algn="ctr" fontAlgn="b"/>
                      <a:r>
                        <a:rPr lang="es-CO" sz="1050" b="0" u="none" strike="noStrike" dirty="0">
                          <a:solidFill>
                            <a:schemeClr val="tx1"/>
                          </a:solidFill>
                          <a:effectLst/>
                        </a:rPr>
                        <a:t>$ 10,595,000.00</a:t>
                      </a:r>
                      <a:endParaRPr lang="es-CO" sz="1050" b="0" i="0" u="none" strike="noStrike" dirty="0">
                        <a:solidFill>
                          <a:schemeClr val="tx1"/>
                        </a:solidFill>
                        <a:effectLst/>
                        <a:latin typeface="Calibri" panose="020F0502020204030204" pitchFamily="34" charset="0"/>
                      </a:endParaRPr>
                    </a:p>
                  </a:txBody>
                  <a:tcPr marL="4307" marR="4307" marT="4307" marB="0" anchor="ctr">
                    <a:solidFill>
                      <a:schemeClr val="accent4">
                        <a:lumMod val="40000"/>
                        <a:lumOff val="60000"/>
                      </a:schemeClr>
                    </a:solidFill>
                  </a:tcPr>
                </a:tc>
                <a:extLst>
                  <a:ext uri="{0D108BD9-81ED-4DB2-BD59-A6C34878D82A}">
                    <a16:rowId xmlns:a16="http://schemas.microsoft.com/office/drawing/2014/main" val="1958946148"/>
                  </a:ext>
                </a:extLst>
              </a:tr>
              <a:tr h="184931">
                <a:tc>
                  <a:txBody>
                    <a:bodyPr/>
                    <a:lstStyle/>
                    <a:p>
                      <a:pPr algn="ctr" fontAlgn="b"/>
                      <a:r>
                        <a:rPr lang="es-CO" sz="1050" u="none" strike="noStrike" dirty="0">
                          <a:effectLst/>
                        </a:rPr>
                        <a:t>SUROCCIDENTE</a:t>
                      </a:r>
                      <a:endParaRPr lang="es-CO" sz="1050" b="1" i="0" u="none" strike="noStrike" dirty="0">
                        <a:solidFill>
                          <a:srgbClr val="000000"/>
                        </a:solidFill>
                        <a:effectLst/>
                        <a:latin typeface="Calibri" panose="020F0502020204030204" pitchFamily="34" charset="0"/>
                      </a:endParaRPr>
                    </a:p>
                  </a:txBody>
                  <a:tcPr marL="38765" marR="4307" marT="4307" marB="0" anchor="ctr">
                    <a:solidFill>
                      <a:schemeClr val="accent5">
                        <a:lumMod val="40000"/>
                        <a:lumOff val="60000"/>
                      </a:schemeClr>
                    </a:solidFill>
                  </a:tcPr>
                </a:tc>
                <a:tc>
                  <a:txBody>
                    <a:bodyPr/>
                    <a:lstStyle/>
                    <a:p>
                      <a:pPr algn="ctr" fontAlgn="b"/>
                      <a:r>
                        <a:rPr lang="es-CO" sz="1050" u="none" strike="noStrike" dirty="0">
                          <a:effectLst/>
                        </a:rPr>
                        <a:t>3</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5">
                        <a:lumMod val="40000"/>
                        <a:lumOff val="60000"/>
                      </a:schemeClr>
                    </a:solidFill>
                  </a:tcPr>
                </a:tc>
                <a:tc>
                  <a:txBody>
                    <a:bodyPr/>
                    <a:lstStyle/>
                    <a:p>
                      <a:pPr algn="ctr" fontAlgn="b"/>
                      <a:r>
                        <a:rPr lang="es-CO" sz="1050" u="none" strike="noStrike" dirty="0">
                          <a:effectLst/>
                        </a:rPr>
                        <a:t>17</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5">
                        <a:lumMod val="40000"/>
                        <a:lumOff val="60000"/>
                      </a:schemeClr>
                    </a:solidFill>
                  </a:tcPr>
                </a:tc>
                <a:tc>
                  <a:txBody>
                    <a:bodyPr/>
                    <a:lstStyle/>
                    <a:p>
                      <a:pPr algn="ctr" fontAlgn="b"/>
                      <a:r>
                        <a:rPr lang="es-CO" sz="1050" u="none" strike="noStrike" dirty="0">
                          <a:effectLst/>
                        </a:rPr>
                        <a:t>20</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accent5">
                        <a:lumMod val="40000"/>
                        <a:lumOff val="60000"/>
                      </a:schemeClr>
                    </a:solidFill>
                  </a:tcPr>
                </a:tc>
                <a:tc>
                  <a:txBody>
                    <a:bodyPr/>
                    <a:lstStyle/>
                    <a:p>
                      <a:pPr algn="ctr" fontAlgn="b"/>
                      <a:r>
                        <a:rPr lang="es-CO" sz="1050" b="0" u="none" strike="noStrike" dirty="0">
                          <a:solidFill>
                            <a:schemeClr val="tx1"/>
                          </a:solidFill>
                          <a:effectLst/>
                        </a:rPr>
                        <a:t>$ 131,309,781.22</a:t>
                      </a:r>
                      <a:endParaRPr lang="es-CO" sz="1050" b="0" i="0" u="none" strike="noStrike" dirty="0">
                        <a:solidFill>
                          <a:schemeClr val="tx1"/>
                        </a:solidFill>
                        <a:effectLst/>
                        <a:latin typeface="Calibri" panose="020F0502020204030204" pitchFamily="34" charset="0"/>
                      </a:endParaRPr>
                    </a:p>
                  </a:txBody>
                  <a:tcPr marL="4307" marR="4307" marT="4307" marB="0" anchor="ctr">
                    <a:solidFill>
                      <a:schemeClr val="accent5">
                        <a:lumMod val="40000"/>
                        <a:lumOff val="60000"/>
                      </a:schemeClr>
                    </a:solidFill>
                  </a:tcPr>
                </a:tc>
                <a:extLst>
                  <a:ext uri="{0D108BD9-81ED-4DB2-BD59-A6C34878D82A}">
                    <a16:rowId xmlns:a16="http://schemas.microsoft.com/office/drawing/2014/main" val="1373787726"/>
                  </a:ext>
                </a:extLst>
              </a:tr>
              <a:tr h="163731">
                <a:tc>
                  <a:txBody>
                    <a:bodyPr/>
                    <a:lstStyle/>
                    <a:p>
                      <a:pPr algn="l" fontAlgn="b"/>
                      <a:r>
                        <a:rPr lang="es-CO" sz="1050" u="none" strike="noStrike" dirty="0">
                          <a:effectLst/>
                        </a:rPr>
                        <a:t>Total DEPOSITO</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r>
                        <a:rPr lang="es-CO" sz="1050" u="none" strike="noStrike">
                          <a:effectLst/>
                        </a:rPr>
                        <a:t>3</a:t>
                      </a:r>
                      <a:endParaRPr lang="es-CO" sz="1050" b="1" i="0" u="none" strike="noStrike">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r>
                        <a:rPr lang="es-CO" sz="1050" u="none" strike="noStrike">
                          <a:effectLst/>
                        </a:rPr>
                        <a:t>27</a:t>
                      </a:r>
                      <a:endParaRPr lang="es-CO" sz="1050" b="1" i="0" u="none" strike="noStrike">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r>
                        <a:rPr lang="es-CO" sz="1050" u="none" strike="noStrike" dirty="0">
                          <a:effectLst/>
                        </a:rPr>
                        <a:t>30</a:t>
                      </a:r>
                      <a:endParaRPr lang="es-CO" sz="1050" b="1" i="0" u="none" strike="noStrike" dirty="0">
                        <a:solidFill>
                          <a:srgbClr val="000000"/>
                        </a:solidFill>
                        <a:effectLst/>
                        <a:latin typeface="Calibri" panose="020F0502020204030204" pitchFamily="34" charset="0"/>
                      </a:endParaRPr>
                    </a:p>
                  </a:txBody>
                  <a:tcPr marL="4307" marR="4307" marT="4307" marB="0" anchor="ctr">
                    <a:solidFill>
                      <a:schemeClr val="bg1">
                        <a:lumMod val="95000"/>
                      </a:schemeClr>
                    </a:solidFill>
                  </a:tcPr>
                </a:tc>
                <a:tc>
                  <a:txBody>
                    <a:bodyPr/>
                    <a:lstStyle/>
                    <a:p>
                      <a:pPr algn="ctr" fontAlgn="b"/>
                      <a:r>
                        <a:rPr lang="es-CO" sz="1050" b="0" u="none" strike="noStrike" dirty="0">
                          <a:solidFill>
                            <a:schemeClr val="tx1"/>
                          </a:solidFill>
                          <a:effectLst/>
                        </a:rPr>
                        <a:t>$ 238,869,781.22</a:t>
                      </a:r>
                      <a:endParaRPr lang="es-CO" sz="1050" b="0" i="0" u="none" strike="noStrike" dirty="0">
                        <a:solidFill>
                          <a:schemeClr val="tx1"/>
                        </a:solidFill>
                        <a:effectLst/>
                        <a:latin typeface="Calibri" panose="020F0502020204030204" pitchFamily="34" charset="0"/>
                      </a:endParaRPr>
                    </a:p>
                  </a:txBody>
                  <a:tcPr marL="4307" marR="4307" marT="4307" marB="0" anchor="ctr">
                    <a:solidFill>
                      <a:schemeClr val="bg1">
                        <a:lumMod val="95000"/>
                      </a:schemeClr>
                    </a:solidFill>
                  </a:tcPr>
                </a:tc>
                <a:extLst>
                  <a:ext uri="{0D108BD9-81ED-4DB2-BD59-A6C34878D82A}">
                    <a16:rowId xmlns:a16="http://schemas.microsoft.com/office/drawing/2014/main" val="1548874620"/>
                  </a:ext>
                </a:extLst>
              </a:tr>
              <a:tr h="300621">
                <a:tc>
                  <a:txBody>
                    <a:bodyPr/>
                    <a:lstStyle/>
                    <a:p>
                      <a:pPr algn="ctr" fontAlgn="b"/>
                      <a:r>
                        <a:rPr lang="es-CO" sz="1100" u="none" strike="noStrike" dirty="0">
                          <a:effectLst/>
                        </a:rPr>
                        <a:t>Total general</a:t>
                      </a:r>
                      <a:endParaRPr lang="es-CO" sz="1100" b="1" i="0" u="none" strike="noStrike" dirty="0">
                        <a:solidFill>
                          <a:srgbClr val="000000"/>
                        </a:solidFill>
                        <a:effectLst/>
                        <a:latin typeface="Calibri" panose="020F0502020204030204" pitchFamily="34" charset="0"/>
                      </a:endParaRPr>
                    </a:p>
                  </a:txBody>
                  <a:tcPr marL="4307" marR="4307" marT="4307" marB="0" anchor="ctr">
                    <a:solidFill>
                      <a:srgbClr val="000A8B"/>
                    </a:solidFill>
                  </a:tcPr>
                </a:tc>
                <a:tc>
                  <a:txBody>
                    <a:bodyPr/>
                    <a:lstStyle/>
                    <a:p>
                      <a:pPr algn="ctr" fontAlgn="b"/>
                      <a:r>
                        <a:rPr lang="es-CO" sz="1100" u="none" strike="noStrike" dirty="0">
                          <a:effectLst/>
                        </a:rPr>
                        <a:t>3</a:t>
                      </a:r>
                      <a:endParaRPr lang="es-CO" sz="1100" b="1" i="0" u="none" strike="noStrike" dirty="0">
                        <a:solidFill>
                          <a:srgbClr val="000000"/>
                        </a:solidFill>
                        <a:effectLst/>
                        <a:latin typeface="Calibri" panose="020F0502020204030204" pitchFamily="34" charset="0"/>
                      </a:endParaRPr>
                    </a:p>
                  </a:txBody>
                  <a:tcPr marL="4307" marR="4307" marT="4307" marB="0" anchor="ctr">
                    <a:solidFill>
                      <a:srgbClr val="000A8B"/>
                    </a:solidFill>
                  </a:tcPr>
                </a:tc>
                <a:tc>
                  <a:txBody>
                    <a:bodyPr/>
                    <a:lstStyle/>
                    <a:p>
                      <a:pPr algn="ctr" fontAlgn="b"/>
                      <a:r>
                        <a:rPr lang="es-CO" sz="1100" u="none" strike="noStrike" dirty="0">
                          <a:effectLst/>
                        </a:rPr>
                        <a:t>37</a:t>
                      </a:r>
                      <a:endParaRPr lang="es-CO" sz="1100" b="1" i="0" u="none" strike="noStrike" dirty="0">
                        <a:solidFill>
                          <a:srgbClr val="000000"/>
                        </a:solidFill>
                        <a:effectLst/>
                        <a:latin typeface="Calibri" panose="020F0502020204030204" pitchFamily="34" charset="0"/>
                      </a:endParaRPr>
                    </a:p>
                  </a:txBody>
                  <a:tcPr marL="4307" marR="4307" marT="4307" marB="0" anchor="ctr">
                    <a:solidFill>
                      <a:srgbClr val="000A8B"/>
                    </a:solidFill>
                  </a:tcPr>
                </a:tc>
                <a:tc>
                  <a:txBody>
                    <a:bodyPr/>
                    <a:lstStyle/>
                    <a:p>
                      <a:pPr algn="ctr" fontAlgn="b"/>
                      <a:r>
                        <a:rPr lang="es-CO" sz="1100" u="none" strike="noStrike" dirty="0">
                          <a:effectLst/>
                        </a:rPr>
                        <a:t>40</a:t>
                      </a:r>
                      <a:endParaRPr lang="es-CO" sz="1100" b="1" i="0" u="none" strike="noStrike" dirty="0">
                        <a:solidFill>
                          <a:srgbClr val="000000"/>
                        </a:solidFill>
                        <a:effectLst/>
                        <a:latin typeface="Calibri" panose="020F0502020204030204" pitchFamily="34" charset="0"/>
                      </a:endParaRPr>
                    </a:p>
                  </a:txBody>
                  <a:tcPr marL="4307" marR="4307" marT="4307" marB="0" anchor="ctr">
                    <a:solidFill>
                      <a:srgbClr val="000A8B"/>
                    </a:solidFill>
                  </a:tcPr>
                </a:tc>
                <a:tc>
                  <a:txBody>
                    <a:bodyPr/>
                    <a:lstStyle/>
                    <a:p>
                      <a:pPr algn="ctr" fontAlgn="b"/>
                      <a:r>
                        <a:rPr lang="es-CO" sz="1100" u="none" strike="noStrike" dirty="0">
                          <a:effectLst/>
                        </a:rPr>
                        <a:t>$ 6,609,357,715.22</a:t>
                      </a:r>
                      <a:endParaRPr lang="es-CO" sz="1100" b="1" i="0" u="none" strike="noStrike" dirty="0">
                        <a:solidFill>
                          <a:srgbClr val="000000"/>
                        </a:solidFill>
                        <a:effectLst/>
                        <a:latin typeface="Calibri" panose="020F0502020204030204" pitchFamily="34" charset="0"/>
                      </a:endParaRPr>
                    </a:p>
                  </a:txBody>
                  <a:tcPr marL="4307" marR="4307" marT="4307" marB="0" anchor="ctr">
                    <a:solidFill>
                      <a:srgbClr val="000A8B"/>
                    </a:solidFill>
                  </a:tcPr>
                </a:tc>
                <a:extLst>
                  <a:ext uri="{0D108BD9-81ED-4DB2-BD59-A6C34878D82A}">
                    <a16:rowId xmlns:a16="http://schemas.microsoft.com/office/drawing/2014/main" val="1938787798"/>
                  </a:ext>
                </a:extLst>
              </a:tr>
            </a:tbl>
          </a:graphicData>
        </a:graphic>
      </p:graphicFrame>
      <p:pic>
        <p:nvPicPr>
          <p:cNvPr id="16" name="Picture 12" descr="Resultado de imagen para BODEGA DIBUJO">
            <a:hlinkClick r:id="rId4" action="ppaction://hlinksldjump"/>
            <a:extLst>
              <a:ext uri="{FF2B5EF4-FFF2-40B4-BE49-F238E27FC236}">
                <a16:creationId xmlns:a16="http://schemas.microsoft.com/office/drawing/2014/main" id="{71EB6DA7-7459-4A74-8A5D-874B67D7544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020" r="22676"/>
          <a:stretch/>
        </p:blipFill>
        <p:spPr bwMode="auto">
          <a:xfrm>
            <a:off x="3782763" y="1034328"/>
            <a:ext cx="1578473" cy="13442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FFF9C83F-3A04-4345-AE31-3BA1F1F76014}"/>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0991058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1032" name="Picture 8" descr="Resultado de imagen para DIBUJO DE TERRENO">
            <a:extLst>
              <a:ext uri="{FF2B5EF4-FFF2-40B4-BE49-F238E27FC236}">
                <a16:creationId xmlns:a16="http://schemas.microsoft.com/office/drawing/2014/main" id="{5C72A9CD-6934-4ACF-B855-C5A1EAC227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8239" y="1052242"/>
            <a:ext cx="1987521" cy="12811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graphicFrame>
        <p:nvGraphicFramePr>
          <p:cNvPr id="5" name="Tabla 4">
            <a:extLst>
              <a:ext uri="{FF2B5EF4-FFF2-40B4-BE49-F238E27FC236}">
                <a16:creationId xmlns:a16="http://schemas.microsoft.com/office/drawing/2014/main" id="{BBF6F06F-D0C3-4800-9414-5519AFFF88B6}"/>
              </a:ext>
            </a:extLst>
          </p:cNvPr>
          <p:cNvGraphicFramePr>
            <a:graphicFrameLocks noGrp="1"/>
          </p:cNvGraphicFramePr>
          <p:nvPr>
            <p:extLst/>
          </p:nvPr>
        </p:nvGraphicFramePr>
        <p:xfrm>
          <a:off x="1111251" y="2665351"/>
          <a:ext cx="6979919" cy="2952670"/>
        </p:xfrm>
        <a:graphic>
          <a:graphicData uri="http://schemas.openxmlformats.org/drawingml/2006/table">
            <a:tbl>
              <a:tblPr firstRow="1" lastRow="1" lastCol="1">
                <a:tableStyleId>{7DF18680-E054-41AD-8BC1-D1AEF772440D}</a:tableStyleId>
              </a:tblPr>
              <a:tblGrid>
                <a:gridCol w="1390453">
                  <a:extLst>
                    <a:ext uri="{9D8B030D-6E8A-4147-A177-3AD203B41FA5}">
                      <a16:colId xmlns:a16="http://schemas.microsoft.com/office/drawing/2014/main" val="3068368719"/>
                    </a:ext>
                  </a:extLst>
                </a:gridCol>
                <a:gridCol w="781433">
                  <a:extLst>
                    <a:ext uri="{9D8B030D-6E8A-4147-A177-3AD203B41FA5}">
                      <a16:colId xmlns:a16="http://schemas.microsoft.com/office/drawing/2014/main" val="3210918545"/>
                    </a:ext>
                  </a:extLst>
                </a:gridCol>
                <a:gridCol w="617583">
                  <a:extLst>
                    <a:ext uri="{9D8B030D-6E8A-4147-A177-3AD203B41FA5}">
                      <a16:colId xmlns:a16="http://schemas.microsoft.com/office/drawing/2014/main" val="54067690"/>
                    </a:ext>
                  </a:extLst>
                </a:gridCol>
                <a:gridCol w="655395">
                  <a:extLst>
                    <a:ext uri="{9D8B030D-6E8A-4147-A177-3AD203B41FA5}">
                      <a16:colId xmlns:a16="http://schemas.microsoft.com/office/drawing/2014/main" val="3260687948"/>
                    </a:ext>
                  </a:extLst>
                </a:gridCol>
                <a:gridCol w="651422">
                  <a:extLst>
                    <a:ext uri="{9D8B030D-6E8A-4147-A177-3AD203B41FA5}">
                      <a16:colId xmlns:a16="http://schemas.microsoft.com/office/drawing/2014/main" val="1478479783"/>
                    </a:ext>
                  </a:extLst>
                </a:gridCol>
                <a:gridCol w="781433">
                  <a:extLst>
                    <a:ext uri="{9D8B030D-6E8A-4147-A177-3AD203B41FA5}">
                      <a16:colId xmlns:a16="http://schemas.microsoft.com/office/drawing/2014/main" val="4280342611"/>
                    </a:ext>
                  </a:extLst>
                </a:gridCol>
                <a:gridCol w="2102200">
                  <a:extLst>
                    <a:ext uri="{9D8B030D-6E8A-4147-A177-3AD203B41FA5}">
                      <a16:colId xmlns:a16="http://schemas.microsoft.com/office/drawing/2014/main" val="312640639"/>
                    </a:ext>
                  </a:extLst>
                </a:gridCol>
              </a:tblGrid>
              <a:tr h="494964">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00" u="none" strike="noStrike" dirty="0">
                          <a:effectLst/>
                        </a:rPr>
                        <a:t>CAUSAL No. 1</a:t>
                      </a:r>
                      <a:endParaRPr lang="es-CO" sz="100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00" u="none" strike="noStrike" dirty="0">
                          <a:effectLst/>
                        </a:rPr>
                        <a:t>CAUSAL No. 3 </a:t>
                      </a:r>
                      <a:endParaRPr lang="es-CO" sz="100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00" u="none" strike="noStrike" dirty="0">
                          <a:effectLst/>
                        </a:rPr>
                        <a:t>CAUSAL No. 4 </a:t>
                      </a:r>
                      <a:endParaRPr lang="es-CO" sz="100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00" u="none" strike="noStrike" dirty="0">
                          <a:effectLst/>
                        </a:rPr>
                        <a:t>CAUSAL No. 7 </a:t>
                      </a:r>
                      <a:endParaRPr lang="es-CO" sz="100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00" u="none" strike="noStrike" dirty="0">
                          <a:effectLst/>
                        </a:rPr>
                        <a:t>Total</a:t>
                      </a:r>
                      <a:endParaRPr lang="es-CO" sz="100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00" u="none" strike="noStrike" dirty="0">
                          <a:effectLst/>
                        </a:rPr>
                        <a:t>Total Suma de Valor Avalúo Catastral</a:t>
                      </a:r>
                      <a:endParaRPr lang="es-CO" sz="100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extLst>
                  <a:ext uri="{0D108BD9-81ED-4DB2-BD59-A6C34878D82A}">
                    <a16:rowId xmlns:a16="http://schemas.microsoft.com/office/drawing/2014/main" val="523869812"/>
                  </a:ext>
                </a:extLst>
              </a:tr>
              <a:tr h="239676">
                <a:tc>
                  <a:txBody>
                    <a:bodyPr/>
                    <a:lstStyle/>
                    <a:p>
                      <a:pPr algn="l" fontAlgn="b"/>
                      <a:r>
                        <a:rPr lang="es-CO" sz="1050" b="1" u="none" strike="noStrike" dirty="0">
                          <a:effectLst/>
                        </a:rPr>
                        <a:t>LOTE</a:t>
                      </a:r>
                      <a:endParaRPr lang="es-CO" sz="1050" b="1" i="0" u="none" strike="noStrike" dirty="0">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bg2"/>
                    </a:solidFill>
                  </a:tcPr>
                </a:tc>
                <a:extLst>
                  <a:ext uri="{0D108BD9-81ED-4DB2-BD59-A6C34878D82A}">
                    <a16:rowId xmlns:a16="http://schemas.microsoft.com/office/drawing/2014/main" val="3273012136"/>
                  </a:ext>
                </a:extLst>
              </a:tr>
              <a:tr h="324925">
                <a:tc>
                  <a:txBody>
                    <a:bodyPr/>
                    <a:lstStyle/>
                    <a:p>
                      <a:pPr algn="ctr" fontAlgn="b"/>
                      <a:r>
                        <a:rPr lang="es-CO" sz="1000" u="none" strike="noStrike" dirty="0">
                          <a:effectLst/>
                        </a:rPr>
                        <a:t>CENTRO ORIENTE</a:t>
                      </a:r>
                      <a:endParaRPr lang="es-CO" sz="1000" b="1" i="0" u="none" strike="noStrike" dirty="0">
                        <a:solidFill>
                          <a:srgbClr val="000000"/>
                        </a:solidFill>
                        <a:effectLst/>
                        <a:latin typeface="Calibri" panose="020F0502020204030204" pitchFamily="34" charset="0"/>
                      </a:endParaRPr>
                    </a:p>
                  </a:txBody>
                  <a:tcPr marL="20790" marR="2310" marT="2310" marB="0" anchor="ctr">
                    <a:solidFill>
                      <a:schemeClr val="accent3">
                        <a:lumMod val="40000"/>
                        <a:lumOff val="60000"/>
                      </a:schemeClr>
                    </a:solidFill>
                  </a:tcPr>
                </a:tc>
                <a:tc>
                  <a:txBody>
                    <a:bodyPr/>
                    <a:lstStyle/>
                    <a:p>
                      <a:pPr algn="ctr" fontAlgn="b"/>
                      <a:r>
                        <a:rPr lang="es-CO" sz="1000" u="none" strike="noStrike" dirty="0">
                          <a:effectLst/>
                        </a:rPr>
                        <a:t>3</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3">
                        <a:lumMod val="40000"/>
                        <a:lumOff val="6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3">
                        <a:lumMod val="40000"/>
                        <a:lumOff val="60000"/>
                      </a:schemeClr>
                    </a:solidFill>
                  </a:tcPr>
                </a:tc>
                <a:tc>
                  <a:txBody>
                    <a:bodyPr/>
                    <a:lstStyle/>
                    <a:p>
                      <a:pPr algn="ctr" fontAlgn="b"/>
                      <a:r>
                        <a:rPr lang="es-CO" sz="1000" u="none" strike="noStrike" dirty="0">
                          <a:effectLst/>
                        </a:rPr>
                        <a:t>8</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3">
                        <a:lumMod val="40000"/>
                        <a:lumOff val="60000"/>
                      </a:schemeClr>
                    </a:solidFill>
                  </a:tcPr>
                </a:tc>
                <a:tc>
                  <a:txBody>
                    <a:bodyPr/>
                    <a:lstStyle/>
                    <a:p>
                      <a:pPr algn="ctr" fontAlgn="b"/>
                      <a:r>
                        <a:rPr lang="es-CO" sz="1000" u="none" strike="noStrike">
                          <a:effectLst/>
                        </a:rPr>
                        <a:t>1</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accent3">
                        <a:lumMod val="40000"/>
                        <a:lumOff val="60000"/>
                      </a:schemeClr>
                    </a:solidFill>
                  </a:tcPr>
                </a:tc>
                <a:tc>
                  <a:txBody>
                    <a:bodyPr/>
                    <a:lstStyle/>
                    <a:p>
                      <a:pPr algn="ctr" fontAlgn="b"/>
                      <a:r>
                        <a:rPr lang="es-CO" sz="1000" u="none" strike="noStrike">
                          <a:effectLst/>
                        </a:rPr>
                        <a:t>12</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accent3">
                        <a:lumMod val="40000"/>
                        <a:lumOff val="60000"/>
                      </a:schemeClr>
                    </a:solidFill>
                  </a:tcPr>
                </a:tc>
                <a:tc>
                  <a:txBody>
                    <a:bodyPr/>
                    <a:lstStyle/>
                    <a:p>
                      <a:pPr algn="ctr" fontAlgn="b"/>
                      <a:r>
                        <a:rPr lang="es-CO" sz="1000" b="0" u="none" strike="noStrike" dirty="0">
                          <a:solidFill>
                            <a:schemeClr val="tx1"/>
                          </a:solidFill>
                          <a:effectLst/>
                        </a:rPr>
                        <a:t>$ 497,160,000.00</a:t>
                      </a:r>
                      <a:endParaRPr lang="es-CO" sz="1000" b="0" i="0" u="none" strike="noStrike" dirty="0">
                        <a:solidFill>
                          <a:schemeClr val="tx1"/>
                        </a:solidFill>
                        <a:effectLst/>
                        <a:latin typeface="Calibri" panose="020F0502020204030204" pitchFamily="34" charset="0"/>
                      </a:endParaRPr>
                    </a:p>
                  </a:txBody>
                  <a:tcPr marL="2310" marR="2310" marT="2310" marB="0" anchor="ctr">
                    <a:solidFill>
                      <a:schemeClr val="accent3">
                        <a:lumMod val="40000"/>
                        <a:lumOff val="60000"/>
                      </a:schemeClr>
                    </a:solidFill>
                  </a:tcPr>
                </a:tc>
                <a:extLst>
                  <a:ext uri="{0D108BD9-81ED-4DB2-BD59-A6C34878D82A}">
                    <a16:rowId xmlns:a16="http://schemas.microsoft.com/office/drawing/2014/main" val="2258794034"/>
                  </a:ext>
                </a:extLst>
              </a:tr>
              <a:tr h="167060">
                <a:tc>
                  <a:txBody>
                    <a:bodyPr/>
                    <a:lstStyle/>
                    <a:p>
                      <a:pPr algn="ctr" fontAlgn="b"/>
                      <a:r>
                        <a:rPr lang="es-CO" sz="1000" u="none" strike="noStrike" dirty="0">
                          <a:effectLst/>
                        </a:rPr>
                        <a:t>NORTE</a:t>
                      </a:r>
                      <a:endParaRPr lang="es-CO" sz="1000" b="1" i="0" u="none" strike="noStrike" dirty="0">
                        <a:solidFill>
                          <a:srgbClr val="000000"/>
                        </a:solidFill>
                        <a:effectLst/>
                        <a:latin typeface="Calibri" panose="020F0502020204030204" pitchFamily="34" charset="0"/>
                      </a:endParaRPr>
                    </a:p>
                  </a:txBody>
                  <a:tcPr marL="20790" marR="2310" marT="2310" marB="0" anchor="ctr">
                    <a:solidFill>
                      <a:schemeClr val="accent6">
                        <a:lumMod val="40000"/>
                        <a:lumOff val="6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6">
                        <a:lumMod val="40000"/>
                        <a:lumOff val="6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6">
                        <a:lumMod val="40000"/>
                        <a:lumOff val="60000"/>
                      </a:schemeClr>
                    </a:solidFill>
                  </a:tcPr>
                </a:tc>
                <a:tc>
                  <a:txBody>
                    <a:bodyPr/>
                    <a:lstStyle/>
                    <a:p>
                      <a:pPr algn="ctr" fontAlgn="b"/>
                      <a:r>
                        <a:rPr lang="es-CO" sz="1000" u="none" strike="noStrike" dirty="0">
                          <a:effectLst/>
                        </a:rPr>
                        <a:t>90</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6">
                        <a:lumMod val="40000"/>
                        <a:lumOff val="6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6">
                        <a:lumMod val="40000"/>
                        <a:lumOff val="60000"/>
                      </a:schemeClr>
                    </a:solidFill>
                  </a:tcPr>
                </a:tc>
                <a:tc>
                  <a:txBody>
                    <a:bodyPr/>
                    <a:lstStyle/>
                    <a:p>
                      <a:pPr algn="ctr" fontAlgn="b"/>
                      <a:r>
                        <a:rPr lang="es-CO" sz="1000" u="none" strike="noStrike" dirty="0">
                          <a:effectLst/>
                        </a:rPr>
                        <a:t>90</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6">
                        <a:lumMod val="40000"/>
                        <a:lumOff val="60000"/>
                      </a:schemeClr>
                    </a:solidFill>
                  </a:tcPr>
                </a:tc>
                <a:tc>
                  <a:txBody>
                    <a:bodyPr/>
                    <a:lstStyle/>
                    <a:p>
                      <a:pPr algn="ctr" fontAlgn="b"/>
                      <a:r>
                        <a:rPr lang="es-CO" sz="1000" b="0" u="none" strike="noStrike" dirty="0">
                          <a:solidFill>
                            <a:schemeClr val="tx1"/>
                          </a:solidFill>
                          <a:effectLst/>
                        </a:rPr>
                        <a:t>$ 132,608,000.00</a:t>
                      </a:r>
                      <a:endParaRPr lang="es-CO" sz="1000" b="0" i="0" u="none" strike="noStrike" dirty="0">
                        <a:solidFill>
                          <a:schemeClr val="tx1"/>
                        </a:solidFill>
                        <a:effectLst/>
                        <a:latin typeface="Calibri" panose="020F0502020204030204" pitchFamily="34" charset="0"/>
                      </a:endParaRPr>
                    </a:p>
                  </a:txBody>
                  <a:tcPr marL="2310" marR="2310" marT="2310" marB="0" anchor="ctr">
                    <a:solidFill>
                      <a:schemeClr val="accent6">
                        <a:lumMod val="40000"/>
                        <a:lumOff val="60000"/>
                      </a:schemeClr>
                    </a:solidFill>
                  </a:tcPr>
                </a:tc>
                <a:extLst>
                  <a:ext uri="{0D108BD9-81ED-4DB2-BD59-A6C34878D82A}">
                    <a16:rowId xmlns:a16="http://schemas.microsoft.com/office/drawing/2014/main" val="1097952098"/>
                  </a:ext>
                </a:extLst>
              </a:tr>
              <a:tr h="167060">
                <a:tc>
                  <a:txBody>
                    <a:bodyPr/>
                    <a:lstStyle/>
                    <a:p>
                      <a:pPr algn="ctr" fontAlgn="b"/>
                      <a:r>
                        <a:rPr lang="es-CO" sz="1000" u="none" strike="noStrike" dirty="0">
                          <a:effectLst/>
                        </a:rPr>
                        <a:t>OCCIDENTE</a:t>
                      </a:r>
                      <a:endParaRPr lang="es-CO" sz="1000" b="1" i="0" u="none" strike="noStrike" dirty="0">
                        <a:solidFill>
                          <a:srgbClr val="000000"/>
                        </a:solidFill>
                        <a:effectLst/>
                        <a:latin typeface="Calibri" panose="020F0502020204030204" pitchFamily="34" charset="0"/>
                      </a:endParaRPr>
                    </a:p>
                  </a:txBody>
                  <a:tcPr marL="20790" marR="2310" marT="2310" marB="0" anchor="ctr">
                    <a:solidFill>
                      <a:schemeClr val="accent4">
                        <a:lumMod val="60000"/>
                        <a:lumOff val="40000"/>
                      </a:schemeClr>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310" marR="2310" marT="2310"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4">
                        <a:lumMod val="60000"/>
                        <a:lumOff val="40000"/>
                      </a:schemeClr>
                    </a:solidFill>
                  </a:tcPr>
                </a:tc>
                <a:tc>
                  <a:txBody>
                    <a:bodyPr/>
                    <a:lstStyle/>
                    <a:p>
                      <a:pPr algn="ctr" fontAlgn="b"/>
                      <a:r>
                        <a:rPr lang="es-CO" sz="1000" u="none" strike="noStrike" dirty="0">
                          <a:effectLst/>
                        </a:rPr>
                        <a:t>121</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4">
                        <a:lumMod val="60000"/>
                        <a:lumOff val="40000"/>
                      </a:schemeClr>
                    </a:solidFill>
                  </a:tcPr>
                </a:tc>
                <a:tc>
                  <a:txBody>
                    <a:bodyPr/>
                    <a:lstStyle/>
                    <a:p>
                      <a:pPr algn="ctr" fontAlgn="b"/>
                      <a:r>
                        <a:rPr lang="es-CO" sz="1000" u="none" strike="noStrike" dirty="0">
                          <a:effectLst/>
                        </a:rPr>
                        <a:t>121</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4">
                        <a:lumMod val="60000"/>
                        <a:lumOff val="40000"/>
                      </a:schemeClr>
                    </a:solidFill>
                  </a:tcPr>
                </a:tc>
                <a:tc>
                  <a:txBody>
                    <a:bodyPr/>
                    <a:lstStyle/>
                    <a:p>
                      <a:pPr algn="ctr" fontAlgn="b"/>
                      <a:r>
                        <a:rPr lang="es-CO" sz="1000" b="0" u="none" strike="noStrike" dirty="0">
                          <a:solidFill>
                            <a:schemeClr val="tx1"/>
                          </a:solidFill>
                          <a:effectLst/>
                        </a:rPr>
                        <a:t>$ 5,326,399,714.00</a:t>
                      </a:r>
                      <a:endParaRPr lang="es-CO" sz="1000" b="0" i="0" u="none" strike="noStrike" dirty="0">
                        <a:solidFill>
                          <a:schemeClr val="tx1"/>
                        </a:solidFill>
                        <a:effectLst/>
                        <a:latin typeface="Calibri" panose="020F0502020204030204" pitchFamily="34" charset="0"/>
                      </a:endParaRPr>
                    </a:p>
                  </a:txBody>
                  <a:tcPr marL="2310" marR="2310" marT="2310" marB="0" anchor="ctr">
                    <a:solidFill>
                      <a:schemeClr val="accent4">
                        <a:lumMod val="60000"/>
                        <a:lumOff val="40000"/>
                      </a:schemeClr>
                    </a:solidFill>
                  </a:tcPr>
                </a:tc>
                <a:extLst>
                  <a:ext uri="{0D108BD9-81ED-4DB2-BD59-A6C34878D82A}">
                    <a16:rowId xmlns:a16="http://schemas.microsoft.com/office/drawing/2014/main" val="41128469"/>
                  </a:ext>
                </a:extLst>
              </a:tr>
              <a:tr h="167060">
                <a:tc>
                  <a:txBody>
                    <a:bodyPr/>
                    <a:lstStyle/>
                    <a:p>
                      <a:pPr algn="ctr" fontAlgn="b"/>
                      <a:r>
                        <a:rPr lang="es-CO" sz="1000" u="none" strike="noStrike" dirty="0">
                          <a:effectLst/>
                        </a:rPr>
                        <a:t>SUROCCIDENTE</a:t>
                      </a:r>
                      <a:endParaRPr lang="es-CO" sz="1000" b="1" i="0" u="none" strike="noStrike" dirty="0">
                        <a:solidFill>
                          <a:srgbClr val="000000"/>
                        </a:solidFill>
                        <a:effectLst/>
                        <a:latin typeface="Calibri" panose="020F0502020204030204" pitchFamily="34" charset="0"/>
                      </a:endParaRPr>
                    </a:p>
                  </a:txBody>
                  <a:tcPr marL="20790" marR="2310" marT="2310" marB="0" anchor="ctr">
                    <a:solidFill>
                      <a:schemeClr val="accent5">
                        <a:lumMod val="40000"/>
                        <a:lumOff val="60000"/>
                      </a:schemeClr>
                    </a:solidFill>
                  </a:tcPr>
                </a:tc>
                <a:tc>
                  <a:txBody>
                    <a:bodyPr/>
                    <a:lstStyle/>
                    <a:p>
                      <a:pPr algn="ctr" fontAlgn="b"/>
                      <a:r>
                        <a:rPr lang="es-CO" sz="1000" u="none" strike="noStrike" dirty="0">
                          <a:effectLst/>
                        </a:rPr>
                        <a:t>2</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5">
                        <a:lumMod val="40000"/>
                        <a:lumOff val="60000"/>
                      </a:schemeClr>
                    </a:solidFill>
                  </a:tcPr>
                </a:tc>
                <a:tc>
                  <a:txBody>
                    <a:bodyPr/>
                    <a:lstStyle/>
                    <a:p>
                      <a:pPr algn="ctr" fontAlgn="b"/>
                      <a:r>
                        <a:rPr lang="es-CO" sz="1000" u="none" strike="noStrike" dirty="0">
                          <a:effectLst/>
                        </a:rPr>
                        <a:t>3</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5">
                        <a:lumMod val="40000"/>
                        <a:lumOff val="60000"/>
                      </a:schemeClr>
                    </a:solidFill>
                  </a:tcPr>
                </a:tc>
                <a:tc>
                  <a:txBody>
                    <a:bodyPr/>
                    <a:lstStyle/>
                    <a:p>
                      <a:pPr algn="ctr" fontAlgn="b"/>
                      <a:r>
                        <a:rPr lang="es-CO" sz="1000" u="none" strike="noStrike">
                          <a:effectLst/>
                        </a:rPr>
                        <a:t>10</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accent5">
                        <a:lumMod val="40000"/>
                        <a:lumOff val="6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5">
                        <a:lumMod val="40000"/>
                        <a:lumOff val="60000"/>
                      </a:schemeClr>
                    </a:solidFill>
                  </a:tcPr>
                </a:tc>
                <a:tc>
                  <a:txBody>
                    <a:bodyPr/>
                    <a:lstStyle/>
                    <a:p>
                      <a:pPr algn="ctr" fontAlgn="b"/>
                      <a:r>
                        <a:rPr lang="es-CO" sz="1000" u="none" strike="noStrike" dirty="0">
                          <a:effectLst/>
                        </a:rPr>
                        <a:t>15</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5">
                        <a:lumMod val="40000"/>
                        <a:lumOff val="60000"/>
                      </a:schemeClr>
                    </a:solidFill>
                  </a:tcPr>
                </a:tc>
                <a:tc>
                  <a:txBody>
                    <a:bodyPr/>
                    <a:lstStyle/>
                    <a:p>
                      <a:pPr algn="ctr" fontAlgn="b"/>
                      <a:r>
                        <a:rPr lang="es-CO" sz="1000" b="0" u="none" strike="noStrike" dirty="0">
                          <a:solidFill>
                            <a:schemeClr val="tx1"/>
                          </a:solidFill>
                          <a:effectLst/>
                        </a:rPr>
                        <a:t>$ 20,312,006,227.00</a:t>
                      </a:r>
                      <a:endParaRPr lang="es-CO" sz="1000" b="0" i="0" u="none" strike="noStrike" dirty="0">
                        <a:solidFill>
                          <a:schemeClr val="tx1"/>
                        </a:solidFill>
                        <a:effectLst/>
                        <a:latin typeface="Calibri" panose="020F0502020204030204" pitchFamily="34" charset="0"/>
                      </a:endParaRPr>
                    </a:p>
                  </a:txBody>
                  <a:tcPr marL="2310" marR="2310" marT="2310" marB="0" anchor="ctr">
                    <a:solidFill>
                      <a:schemeClr val="accent5">
                        <a:lumMod val="40000"/>
                        <a:lumOff val="60000"/>
                      </a:schemeClr>
                    </a:solidFill>
                  </a:tcPr>
                </a:tc>
                <a:extLst>
                  <a:ext uri="{0D108BD9-81ED-4DB2-BD59-A6C34878D82A}">
                    <a16:rowId xmlns:a16="http://schemas.microsoft.com/office/drawing/2014/main" val="2614413837"/>
                  </a:ext>
                </a:extLst>
              </a:tr>
              <a:tr h="167060">
                <a:tc>
                  <a:txBody>
                    <a:bodyPr/>
                    <a:lstStyle/>
                    <a:p>
                      <a:pPr algn="ctr" fontAlgn="b"/>
                      <a:r>
                        <a:rPr lang="es-CO" sz="1000" u="none" strike="noStrike">
                          <a:effectLst/>
                        </a:rPr>
                        <a:t>Total LOTE</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r>
                        <a:rPr lang="es-CO" sz="1000" u="none" strike="noStrike">
                          <a:effectLst/>
                        </a:rPr>
                        <a:t>5</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r>
                        <a:rPr lang="es-CO" sz="1000" u="none" strike="noStrike">
                          <a:effectLst/>
                        </a:rPr>
                        <a:t>3</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r>
                        <a:rPr lang="es-CO" sz="1000" u="none" strike="noStrike">
                          <a:effectLst/>
                        </a:rPr>
                        <a:t>229</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r>
                        <a:rPr lang="es-CO" sz="1000" u="none" strike="noStrike">
                          <a:effectLst/>
                        </a:rPr>
                        <a:t>1</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r>
                        <a:rPr lang="es-CO" sz="1000" u="none" strike="noStrike">
                          <a:effectLst/>
                        </a:rPr>
                        <a:t>238</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r>
                        <a:rPr lang="es-CO" sz="1000" b="0" u="none" strike="noStrike" dirty="0">
                          <a:solidFill>
                            <a:schemeClr val="tx1"/>
                          </a:solidFill>
                          <a:effectLst/>
                        </a:rPr>
                        <a:t>$ 26,268,173,941.00</a:t>
                      </a:r>
                      <a:endParaRPr lang="es-CO" sz="1000" b="0" i="0" u="none" strike="noStrike" dirty="0">
                        <a:solidFill>
                          <a:schemeClr val="tx1"/>
                        </a:solidFill>
                        <a:effectLst/>
                        <a:latin typeface="Calibri" panose="020F0502020204030204" pitchFamily="34" charset="0"/>
                      </a:endParaRPr>
                    </a:p>
                  </a:txBody>
                  <a:tcPr marL="2310" marR="2310" marT="2310" marB="0" anchor="ctr">
                    <a:solidFill>
                      <a:schemeClr val="bg2"/>
                    </a:solidFill>
                  </a:tcPr>
                </a:tc>
                <a:extLst>
                  <a:ext uri="{0D108BD9-81ED-4DB2-BD59-A6C34878D82A}">
                    <a16:rowId xmlns:a16="http://schemas.microsoft.com/office/drawing/2014/main" val="2470809034"/>
                  </a:ext>
                </a:extLst>
              </a:tr>
              <a:tr h="422684">
                <a:tc>
                  <a:txBody>
                    <a:bodyPr/>
                    <a:lstStyle/>
                    <a:p>
                      <a:pPr algn="l" fontAlgn="b"/>
                      <a:r>
                        <a:rPr lang="es-CO" sz="1050" b="1" u="none" strike="noStrike" dirty="0">
                          <a:effectLst/>
                        </a:rPr>
                        <a:t>LOTE CON CONSTRUCCIÓN</a:t>
                      </a:r>
                      <a:endParaRPr lang="es-CO" sz="1050" b="1" i="0" u="none" strike="noStrike" dirty="0">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0" i="0" u="none" strike="noStrike" dirty="0">
                        <a:solidFill>
                          <a:schemeClr val="tx1"/>
                        </a:solidFill>
                        <a:effectLst/>
                        <a:latin typeface="Calibri" panose="020F0502020204030204" pitchFamily="34" charset="0"/>
                      </a:endParaRPr>
                    </a:p>
                  </a:txBody>
                  <a:tcPr marL="2310" marR="2310" marT="2310" marB="0" anchor="ctr">
                    <a:solidFill>
                      <a:schemeClr val="bg2"/>
                    </a:solidFill>
                  </a:tcPr>
                </a:tc>
                <a:extLst>
                  <a:ext uri="{0D108BD9-81ED-4DB2-BD59-A6C34878D82A}">
                    <a16:rowId xmlns:a16="http://schemas.microsoft.com/office/drawing/2014/main" val="775216260"/>
                  </a:ext>
                </a:extLst>
              </a:tr>
              <a:tr h="167060">
                <a:tc>
                  <a:txBody>
                    <a:bodyPr/>
                    <a:lstStyle/>
                    <a:p>
                      <a:pPr algn="ctr" fontAlgn="b"/>
                      <a:r>
                        <a:rPr lang="es-CO" sz="1000" u="none" strike="noStrike" dirty="0">
                          <a:effectLst/>
                        </a:rPr>
                        <a:t>OCCIDENTE</a:t>
                      </a:r>
                      <a:endParaRPr lang="es-CO" sz="1000" b="1" i="0" u="none" strike="noStrike" dirty="0">
                        <a:solidFill>
                          <a:srgbClr val="000000"/>
                        </a:solidFill>
                        <a:effectLst/>
                        <a:latin typeface="Calibri" panose="020F0502020204030204" pitchFamily="34" charset="0"/>
                      </a:endParaRPr>
                    </a:p>
                  </a:txBody>
                  <a:tcPr marL="20790" marR="2310" marT="2310"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4">
                        <a:lumMod val="60000"/>
                        <a:lumOff val="40000"/>
                      </a:schemeClr>
                    </a:solidFill>
                  </a:tcPr>
                </a:tc>
                <a:tc>
                  <a:txBody>
                    <a:bodyPr/>
                    <a:lstStyle/>
                    <a:p>
                      <a:pPr algn="ctr" fontAlgn="b"/>
                      <a:r>
                        <a:rPr lang="es-CO" sz="1000" u="none" strike="noStrike" dirty="0">
                          <a:effectLst/>
                        </a:rPr>
                        <a:t>2</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4">
                        <a:lumMod val="60000"/>
                        <a:lumOff val="40000"/>
                      </a:schemeClr>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4">
                        <a:lumMod val="60000"/>
                        <a:lumOff val="40000"/>
                      </a:schemeClr>
                    </a:solidFill>
                  </a:tcPr>
                </a:tc>
                <a:tc>
                  <a:txBody>
                    <a:bodyPr/>
                    <a:lstStyle/>
                    <a:p>
                      <a:pPr algn="ctr" fontAlgn="b"/>
                      <a:r>
                        <a:rPr lang="es-CO" sz="1000" u="none" strike="noStrike" dirty="0">
                          <a:effectLst/>
                        </a:rPr>
                        <a:t>2</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accent4">
                        <a:lumMod val="60000"/>
                        <a:lumOff val="40000"/>
                      </a:schemeClr>
                    </a:solidFill>
                  </a:tcPr>
                </a:tc>
                <a:tc>
                  <a:txBody>
                    <a:bodyPr/>
                    <a:lstStyle/>
                    <a:p>
                      <a:pPr algn="ctr" fontAlgn="b"/>
                      <a:r>
                        <a:rPr lang="es-CO" sz="1000" b="0" u="none" strike="noStrike" dirty="0">
                          <a:solidFill>
                            <a:schemeClr val="tx1"/>
                          </a:solidFill>
                          <a:effectLst/>
                        </a:rPr>
                        <a:t>$ 28,384,169.00</a:t>
                      </a:r>
                      <a:endParaRPr lang="es-CO" sz="1000" b="0" i="0" u="none" strike="noStrike" dirty="0">
                        <a:solidFill>
                          <a:schemeClr val="tx1"/>
                        </a:solidFill>
                        <a:effectLst/>
                        <a:latin typeface="Calibri" panose="020F0502020204030204" pitchFamily="34" charset="0"/>
                      </a:endParaRPr>
                    </a:p>
                  </a:txBody>
                  <a:tcPr marL="2310" marR="2310" marT="2310" marB="0" anchor="ctr">
                    <a:solidFill>
                      <a:schemeClr val="accent4">
                        <a:lumMod val="60000"/>
                        <a:lumOff val="40000"/>
                      </a:schemeClr>
                    </a:solidFill>
                  </a:tcPr>
                </a:tc>
                <a:extLst>
                  <a:ext uri="{0D108BD9-81ED-4DB2-BD59-A6C34878D82A}">
                    <a16:rowId xmlns:a16="http://schemas.microsoft.com/office/drawing/2014/main" val="3443665867"/>
                  </a:ext>
                </a:extLst>
              </a:tr>
              <a:tr h="331012">
                <a:tc>
                  <a:txBody>
                    <a:bodyPr/>
                    <a:lstStyle/>
                    <a:p>
                      <a:pPr algn="ctr" fontAlgn="b"/>
                      <a:r>
                        <a:rPr lang="es-CO" sz="1000" u="none" strike="noStrike" dirty="0">
                          <a:effectLst/>
                        </a:rPr>
                        <a:t>Total LOTE CON CONSTRUCCIÓN</a:t>
                      </a:r>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dirty="0">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r>
                        <a:rPr lang="es-CO" sz="1000" u="none" strike="noStrike">
                          <a:effectLst/>
                        </a:rPr>
                        <a:t>2</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r>
                        <a:rPr lang="es-CO" sz="1000" u="none" strike="noStrike">
                          <a:effectLst/>
                        </a:rPr>
                        <a:t>2</a:t>
                      </a:r>
                      <a:endParaRPr lang="es-CO" sz="1000" b="1" i="0" u="none" strike="noStrike">
                        <a:solidFill>
                          <a:srgbClr val="000000"/>
                        </a:solidFill>
                        <a:effectLst/>
                        <a:latin typeface="Calibri" panose="020F0502020204030204" pitchFamily="34" charset="0"/>
                      </a:endParaRPr>
                    </a:p>
                  </a:txBody>
                  <a:tcPr marL="2310" marR="2310" marT="2310" marB="0" anchor="ctr">
                    <a:solidFill>
                      <a:schemeClr val="bg2"/>
                    </a:solidFill>
                  </a:tcPr>
                </a:tc>
                <a:tc>
                  <a:txBody>
                    <a:bodyPr/>
                    <a:lstStyle/>
                    <a:p>
                      <a:pPr algn="ctr" fontAlgn="b"/>
                      <a:r>
                        <a:rPr lang="es-CO" sz="1000" b="0" u="none" strike="noStrike" dirty="0">
                          <a:solidFill>
                            <a:schemeClr val="tx1"/>
                          </a:solidFill>
                          <a:effectLst/>
                        </a:rPr>
                        <a:t>$ 28,384,169.00</a:t>
                      </a:r>
                      <a:endParaRPr lang="es-CO" sz="1000" b="0" i="0" u="none" strike="noStrike" dirty="0">
                        <a:solidFill>
                          <a:schemeClr val="tx1"/>
                        </a:solidFill>
                        <a:effectLst/>
                        <a:latin typeface="Calibri" panose="020F0502020204030204" pitchFamily="34" charset="0"/>
                      </a:endParaRPr>
                    </a:p>
                  </a:txBody>
                  <a:tcPr marL="2310" marR="2310" marT="2310" marB="0" anchor="ctr">
                    <a:solidFill>
                      <a:schemeClr val="bg2"/>
                    </a:solidFill>
                  </a:tcPr>
                </a:tc>
                <a:extLst>
                  <a:ext uri="{0D108BD9-81ED-4DB2-BD59-A6C34878D82A}">
                    <a16:rowId xmlns:a16="http://schemas.microsoft.com/office/drawing/2014/main" val="3428177579"/>
                  </a:ext>
                </a:extLst>
              </a:tr>
              <a:tr h="304109">
                <a:tc>
                  <a:txBody>
                    <a:bodyPr/>
                    <a:lstStyle/>
                    <a:p>
                      <a:pPr algn="ctr" fontAlgn="b"/>
                      <a:r>
                        <a:rPr lang="es-CO" sz="1050" u="none" strike="noStrike" dirty="0">
                          <a:effectLst/>
                        </a:rPr>
                        <a:t>Total general</a:t>
                      </a:r>
                      <a:endParaRPr lang="es-CO" sz="105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50" u="none" strike="noStrike" dirty="0">
                          <a:effectLst/>
                        </a:rPr>
                        <a:t>5</a:t>
                      </a:r>
                      <a:endParaRPr lang="es-CO" sz="105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50" u="none" strike="noStrike" dirty="0">
                          <a:effectLst/>
                        </a:rPr>
                        <a:t>3</a:t>
                      </a:r>
                      <a:endParaRPr lang="es-CO" sz="105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50" u="none" strike="noStrike" dirty="0">
                          <a:effectLst/>
                        </a:rPr>
                        <a:t>231</a:t>
                      </a:r>
                      <a:endParaRPr lang="es-CO" sz="105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50" u="none" strike="noStrike" dirty="0">
                          <a:effectLst/>
                        </a:rPr>
                        <a:t>1</a:t>
                      </a:r>
                      <a:endParaRPr lang="es-CO" sz="105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50" u="none" strike="noStrike" dirty="0">
                          <a:effectLst/>
                        </a:rPr>
                        <a:t>240</a:t>
                      </a:r>
                      <a:endParaRPr lang="es-CO" sz="1050" b="1" i="0" u="none" strike="noStrike" dirty="0">
                        <a:solidFill>
                          <a:srgbClr val="000000"/>
                        </a:solidFill>
                        <a:effectLst/>
                        <a:latin typeface="Calibri" panose="020F0502020204030204" pitchFamily="34" charset="0"/>
                      </a:endParaRPr>
                    </a:p>
                  </a:txBody>
                  <a:tcPr marL="2310" marR="2310" marT="2310" marB="0" anchor="ctr">
                    <a:solidFill>
                      <a:srgbClr val="000A8B"/>
                    </a:solidFill>
                  </a:tcPr>
                </a:tc>
                <a:tc>
                  <a:txBody>
                    <a:bodyPr/>
                    <a:lstStyle/>
                    <a:p>
                      <a:pPr algn="ctr" fontAlgn="b"/>
                      <a:r>
                        <a:rPr lang="es-CO" sz="1050" u="none" strike="noStrike" dirty="0">
                          <a:solidFill>
                            <a:schemeClr val="bg1"/>
                          </a:solidFill>
                          <a:effectLst/>
                        </a:rPr>
                        <a:t>$ 26,296,558,110.00</a:t>
                      </a:r>
                      <a:endParaRPr lang="es-CO" sz="1050" b="1" i="0" u="none" strike="noStrike" dirty="0">
                        <a:solidFill>
                          <a:schemeClr val="bg1"/>
                        </a:solidFill>
                        <a:effectLst/>
                        <a:latin typeface="Calibri" panose="020F0502020204030204" pitchFamily="34" charset="0"/>
                      </a:endParaRPr>
                    </a:p>
                  </a:txBody>
                  <a:tcPr marL="2310" marR="2310" marT="2310" marB="0" anchor="ctr">
                    <a:solidFill>
                      <a:srgbClr val="000A8B"/>
                    </a:solidFill>
                  </a:tcPr>
                </a:tc>
                <a:extLst>
                  <a:ext uri="{0D108BD9-81ED-4DB2-BD59-A6C34878D82A}">
                    <a16:rowId xmlns:a16="http://schemas.microsoft.com/office/drawing/2014/main" val="2949925680"/>
                  </a:ext>
                </a:extLst>
              </a:tr>
            </a:tbl>
          </a:graphicData>
        </a:graphic>
      </p:graphicFrame>
      <p:sp>
        <p:nvSpPr>
          <p:cNvPr id="17" name="CuadroTexto 16">
            <a:extLst>
              <a:ext uri="{FF2B5EF4-FFF2-40B4-BE49-F238E27FC236}">
                <a16:creationId xmlns:a16="http://schemas.microsoft.com/office/drawing/2014/main" id="{BEE9D0F3-C1F4-4479-BE1E-F4C304C87DA1}"/>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42390106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1030" name="Picture 6" descr="Resultado de imagen para DIBUJO DE  OFICINA">
            <a:extLst>
              <a:ext uri="{FF2B5EF4-FFF2-40B4-BE49-F238E27FC236}">
                <a16:creationId xmlns:a16="http://schemas.microsoft.com/office/drawing/2014/main" id="{F0D8C53B-8C9C-4CC0-AA84-3A7B36888A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4798" y="904878"/>
            <a:ext cx="1760806" cy="176351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graphicFrame>
        <p:nvGraphicFramePr>
          <p:cNvPr id="5" name="Tabla 4">
            <a:extLst>
              <a:ext uri="{FF2B5EF4-FFF2-40B4-BE49-F238E27FC236}">
                <a16:creationId xmlns:a16="http://schemas.microsoft.com/office/drawing/2014/main" id="{79205173-0E61-4A7F-ABFC-DC3EE4D9E95E}"/>
              </a:ext>
            </a:extLst>
          </p:cNvPr>
          <p:cNvGraphicFramePr>
            <a:graphicFrameLocks noGrp="1"/>
          </p:cNvGraphicFramePr>
          <p:nvPr>
            <p:extLst/>
          </p:nvPr>
        </p:nvGraphicFramePr>
        <p:xfrm>
          <a:off x="1120589" y="2876401"/>
          <a:ext cx="6749224" cy="3370209"/>
        </p:xfrm>
        <a:graphic>
          <a:graphicData uri="http://schemas.openxmlformats.org/drawingml/2006/table">
            <a:tbl>
              <a:tblPr firstRow="1" lastRow="1" lastCol="1">
                <a:tableStyleId>{7DF18680-E054-41AD-8BC1-D1AEF772440D}</a:tableStyleId>
              </a:tblPr>
              <a:tblGrid>
                <a:gridCol w="1622309">
                  <a:extLst>
                    <a:ext uri="{9D8B030D-6E8A-4147-A177-3AD203B41FA5}">
                      <a16:colId xmlns:a16="http://schemas.microsoft.com/office/drawing/2014/main" val="2936966608"/>
                    </a:ext>
                  </a:extLst>
                </a:gridCol>
                <a:gridCol w="540770">
                  <a:extLst>
                    <a:ext uri="{9D8B030D-6E8A-4147-A177-3AD203B41FA5}">
                      <a16:colId xmlns:a16="http://schemas.microsoft.com/office/drawing/2014/main" val="3697727416"/>
                    </a:ext>
                  </a:extLst>
                </a:gridCol>
                <a:gridCol w="613566">
                  <a:extLst>
                    <a:ext uri="{9D8B030D-6E8A-4147-A177-3AD203B41FA5}">
                      <a16:colId xmlns:a16="http://schemas.microsoft.com/office/drawing/2014/main" val="1724457943"/>
                    </a:ext>
                  </a:extLst>
                </a:gridCol>
                <a:gridCol w="727960">
                  <a:extLst>
                    <a:ext uri="{9D8B030D-6E8A-4147-A177-3AD203B41FA5}">
                      <a16:colId xmlns:a16="http://schemas.microsoft.com/office/drawing/2014/main" val="451473895"/>
                    </a:ext>
                  </a:extLst>
                </a:gridCol>
                <a:gridCol w="727960">
                  <a:extLst>
                    <a:ext uri="{9D8B030D-6E8A-4147-A177-3AD203B41FA5}">
                      <a16:colId xmlns:a16="http://schemas.microsoft.com/office/drawing/2014/main" val="556673540"/>
                    </a:ext>
                  </a:extLst>
                </a:gridCol>
                <a:gridCol w="2516659">
                  <a:extLst>
                    <a:ext uri="{9D8B030D-6E8A-4147-A177-3AD203B41FA5}">
                      <a16:colId xmlns:a16="http://schemas.microsoft.com/office/drawing/2014/main" val="1493627961"/>
                    </a:ext>
                  </a:extLst>
                </a:gridCol>
              </a:tblGrid>
              <a:tr h="300994">
                <a:tc>
                  <a:txBody>
                    <a:bodyPr/>
                    <a:lstStyle/>
                    <a:p>
                      <a:pPr algn="ctr" fontAlgn="b"/>
                      <a:endParaRPr lang="es-CO" sz="105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tc>
                  <a:txBody>
                    <a:bodyPr/>
                    <a:lstStyle/>
                    <a:p>
                      <a:pPr algn="ctr" fontAlgn="b"/>
                      <a:r>
                        <a:rPr lang="es-CO" sz="1050" u="none" strike="noStrike" dirty="0">
                          <a:effectLst/>
                        </a:rPr>
                        <a:t>CAUSAL No. 3</a:t>
                      </a:r>
                      <a:endParaRPr lang="es-CO" sz="105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tc>
                  <a:txBody>
                    <a:bodyPr/>
                    <a:lstStyle/>
                    <a:p>
                      <a:pPr algn="ctr" fontAlgn="b"/>
                      <a:r>
                        <a:rPr lang="es-CO" sz="1050" u="none" strike="noStrike" dirty="0">
                          <a:effectLst/>
                        </a:rPr>
                        <a:t>CAUSAL No. 4</a:t>
                      </a:r>
                      <a:endParaRPr lang="es-CO" sz="105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tc>
                  <a:txBody>
                    <a:bodyPr/>
                    <a:lstStyle/>
                    <a:p>
                      <a:pPr algn="ctr" fontAlgn="b"/>
                      <a:r>
                        <a:rPr lang="es-CO" sz="1050" u="none" strike="noStrike" dirty="0">
                          <a:effectLst/>
                        </a:rPr>
                        <a:t>CAUSAL No. 7</a:t>
                      </a:r>
                      <a:endParaRPr lang="es-CO" sz="105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tc>
                  <a:txBody>
                    <a:bodyPr/>
                    <a:lstStyle/>
                    <a:p>
                      <a:pPr algn="ctr" fontAlgn="b"/>
                      <a:r>
                        <a:rPr lang="es-CO" sz="1050" u="none" strike="noStrike" dirty="0">
                          <a:effectLst/>
                        </a:rPr>
                        <a:t>Total</a:t>
                      </a:r>
                      <a:endParaRPr lang="es-CO" sz="105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tc>
                  <a:txBody>
                    <a:bodyPr/>
                    <a:lstStyle/>
                    <a:p>
                      <a:pPr algn="ctr" fontAlgn="b"/>
                      <a:r>
                        <a:rPr lang="es-CO" sz="1050" u="none" strike="noStrike" dirty="0">
                          <a:effectLst/>
                        </a:rPr>
                        <a:t>Total Suma de Valor Avalúo Catastral</a:t>
                      </a:r>
                      <a:endParaRPr lang="es-CO" sz="105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extLst>
                  <a:ext uri="{0D108BD9-81ED-4DB2-BD59-A6C34878D82A}">
                    <a16:rowId xmlns:a16="http://schemas.microsoft.com/office/drawing/2014/main" val="2347702716"/>
                  </a:ext>
                </a:extLst>
              </a:tr>
              <a:tr h="300994">
                <a:tc>
                  <a:txBody>
                    <a:bodyPr/>
                    <a:lstStyle/>
                    <a:p>
                      <a:pPr algn="l" fontAlgn="b"/>
                      <a:r>
                        <a:rPr lang="es-CO" sz="1100" b="1" u="none" strike="noStrike" dirty="0">
                          <a:solidFill>
                            <a:schemeClr val="tx1"/>
                          </a:solidFill>
                          <a:effectLst/>
                        </a:rPr>
                        <a:t>LOCAL COMERCIAL</a:t>
                      </a:r>
                      <a:endParaRPr lang="es-CO" sz="1100" b="1" i="0" u="none" strike="noStrike" dirty="0">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0" i="0" u="none" strike="noStrike" dirty="0">
                        <a:solidFill>
                          <a:schemeClr val="tx1"/>
                        </a:solidFill>
                        <a:effectLst/>
                        <a:latin typeface="Calibri" panose="020F0502020204030204" pitchFamily="34" charset="0"/>
                      </a:endParaRPr>
                    </a:p>
                  </a:txBody>
                  <a:tcPr marL="2223" marR="2223" marT="2223" marB="0" anchor="ctr">
                    <a:solidFill>
                      <a:schemeClr val="bg2"/>
                    </a:solidFill>
                  </a:tcPr>
                </a:tc>
                <a:extLst>
                  <a:ext uri="{0D108BD9-81ED-4DB2-BD59-A6C34878D82A}">
                    <a16:rowId xmlns:a16="http://schemas.microsoft.com/office/drawing/2014/main" val="1996047323"/>
                  </a:ext>
                </a:extLst>
              </a:tr>
              <a:tr h="300994">
                <a:tc>
                  <a:txBody>
                    <a:bodyPr/>
                    <a:lstStyle/>
                    <a:p>
                      <a:pPr algn="ctr" fontAlgn="b"/>
                      <a:r>
                        <a:rPr lang="es-CO" sz="1050" u="none" strike="noStrike" dirty="0">
                          <a:solidFill>
                            <a:schemeClr val="tx1"/>
                          </a:solidFill>
                          <a:effectLst/>
                        </a:rPr>
                        <a:t>CENTRO ORIENTE</a:t>
                      </a:r>
                      <a:endParaRPr lang="es-CO" sz="1050" b="1" i="0" u="none" strike="noStrike" dirty="0">
                        <a:solidFill>
                          <a:schemeClr val="tx1"/>
                        </a:solidFill>
                        <a:effectLst/>
                        <a:latin typeface="Calibri" panose="020F0502020204030204" pitchFamily="34" charset="0"/>
                      </a:endParaRPr>
                    </a:p>
                  </a:txBody>
                  <a:tcPr marL="20011" marR="2223" marT="2223" marB="0" anchor="ctr">
                    <a:solidFill>
                      <a:schemeClr val="accent3">
                        <a:lumMod val="60000"/>
                        <a:lumOff val="40000"/>
                      </a:schemeClr>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3">
                        <a:lumMod val="60000"/>
                        <a:lumOff val="40000"/>
                      </a:schemeClr>
                    </a:solidFill>
                  </a:tcPr>
                </a:tc>
                <a:tc>
                  <a:txBody>
                    <a:bodyPr/>
                    <a:lstStyle/>
                    <a:p>
                      <a:pPr algn="ctr" fontAlgn="b"/>
                      <a:r>
                        <a:rPr lang="es-CO" sz="1050" u="none" strike="noStrike">
                          <a:solidFill>
                            <a:schemeClr val="tx1"/>
                          </a:solidFill>
                          <a:effectLst/>
                        </a:rPr>
                        <a:t>21</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accent3">
                        <a:lumMod val="60000"/>
                        <a:lumOff val="40000"/>
                      </a:schemeClr>
                    </a:solidFill>
                  </a:tcPr>
                </a:tc>
                <a:tc>
                  <a:txBody>
                    <a:bodyPr/>
                    <a:lstStyle/>
                    <a:p>
                      <a:pPr algn="ctr" fontAlgn="b"/>
                      <a:r>
                        <a:rPr lang="es-CO" sz="1050" u="none" strike="noStrike">
                          <a:solidFill>
                            <a:schemeClr val="tx1"/>
                          </a:solidFill>
                          <a:effectLst/>
                        </a:rPr>
                        <a:t>61</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accent3">
                        <a:lumMod val="60000"/>
                        <a:lumOff val="40000"/>
                      </a:schemeClr>
                    </a:solidFill>
                  </a:tcPr>
                </a:tc>
                <a:tc>
                  <a:txBody>
                    <a:bodyPr/>
                    <a:lstStyle/>
                    <a:p>
                      <a:pPr algn="ctr" fontAlgn="b"/>
                      <a:r>
                        <a:rPr lang="es-CO" sz="1050" u="none" strike="noStrike">
                          <a:solidFill>
                            <a:schemeClr val="tx1"/>
                          </a:solidFill>
                          <a:effectLst/>
                        </a:rPr>
                        <a:t>82</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accent3">
                        <a:lumMod val="60000"/>
                        <a:lumOff val="40000"/>
                      </a:schemeClr>
                    </a:solidFill>
                  </a:tcPr>
                </a:tc>
                <a:tc>
                  <a:txBody>
                    <a:bodyPr/>
                    <a:lstStyle/>
                    <a:p>
                      <a:pPr algn="ctr" fontAlgn="b"/>
                      <a:r>
                        <a:rPr lang="es-CO" sz="1050" b="0" u="none" strike="noStrike" dirty="0">
                          <a:solidFill>
                            <a:schemeClr val="tx1"/>
                          </a:solidFill>
                          <a:effectLst/>
                        </a:rPr>
                        <a:t>$ 10,364,765,000.00</a:t>
                      </a:r>
                      <a:endParaRPr lang="es-CO" sz="1050" b="0" i="0" u="none" strike="noStrike" dirty="0">
                        <a:solidFill>
                          <a:schemeClr val="tx1"/>
                        </a:solidFill>
                        <a:effectLst/>
                        <a:latin typeface="Calibri" panose="020F0502020204030204" pitchFamily="34" charset="0"/>
                      </a:endParaRPr>
                    </a:p>
                  </a:txBody>
                  <a:tcPr marL="2223" marR="2223" marT="2223" marB="0" anchor="ctr">
                    <a:solidFill>
                      <a:schemeClr val="accent3">
                        <a:lumMod val="60000"/>
                        <a:lumOff val="40000"/>
                      </a:schemeClr>
                    </a:solidFill>
                  </a:tcPr>
                </a:tc>
                <a:extLst>
                  <a:ext uri="{0D108BD9-81ED-4DB2-BD59-A6C34878D82A}">
                    <a16:rowId xmlns:a16="http://schemas.microsoft.com/office/drawing/2014/main" val="1282742534"/>
                  </a:ext>
                </a:extLst>
              </a:tr>
              <a:tr h="300994">
                <a:tc>
                  <a:txBody>
                    <a:bodyPr/>
                    <a:lstStyle/>
                    <a:p>
                      <a:pPr algn="ctr" fontAlgn="b"/>
                      <a:r>
                        <a:rPr lang="es-CO" sz="1050" u="none" strike="noStrike" dirty="0">
                          <a:solidFill>
                            <a:schemeClr val="tx1"/>
                          </a:solidFill>
                          <a:effectLst/>
                        </a:rPr>
                        <a:t>OCCIDENTE</a:t>
                      </a:r>
                      <a:endParaRPr lang="es-CO" sz="1050" b="1" i="0" u="none" strike="noStrike" dirty="0">
                        <a:solidFill>
                          <a:schemeClr val="tx1"/>
                        </a:solidFill>
                        <a:effectLst/>
                        <a:latin typeface="Calibri" panose="020F0502020204030204" pitchFamily="34" charset="0"/>
                      </a:endParaRPr>
                    </a:p>
                  </a:txBody>
                  <a:tcPr marL="20011" marR="2223" marT="2223" marB="0" anchor="ctr">
                    <a:solidFill>
                      <a:schemeClr val="accent4">
                        <a:lumMod val="60000"/>
                        <a:lumOff val="40000"/>
                      </a:schemeClr>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223" marR="2223" marT="2223" marB="0" anchor="ctr">
                    <a:solidFill>
                      <a:schemeClr val="accent4">
                        <a:lumMod val="60000"/>
                        <a:lumOff val="40000"/>
                      </a:schemeClr>
                    </a:solidFill>
                  </a:tcPr>
                </a:tc>
                <a:tc>
                  <a:txBody>
                    <a:bodyPr/>
                    <a:lstStyle/>
                    <a:p>
                      <a:pPr algn="ctr" fontAlgn="b"/>
                      <a:r>
                        <a:rPr lang="es-CO" sz="1050" u="none" strike="noStrike">
                          <a:solidFill>
                            <a:schemeClr val="tx1"/>
                          </a:solidFill>
                          <a:effectLst/>
                        </a:rPr>
                        <a:t>5</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accent4">
                        <a:lumMod val="60000"/>
                        <a:lumOff val="40000"/>
                      </a:schemeClr>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4">
                        <a:lumMod val="60000"/>
                        <a:lumOff val="40000"/>
                      </a:schemeClr>
                    </a:solidFill>
                  </a:tcPr>
                </a:tc>
                <a:tc>
                  <a:txBody>
                    <a:bodyPr/>
                    <a:lstStyle/>
                    <a:p>
                      <a:pPr algn="ctr" fontAlgn="b"/>
                      <a:r>
                        <a:rPr lang="es-CO" sz="1050" u="none" strike="noStrike" dirty="0">
                          <a:solidFill>
                            <a:schemeClr val="tx1"/>
                          </a:solidFill>
                          <a:effectLst/>
                        </a:rPr>
                        <a:t>5</a:t>
                      </a:r>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4">
                        <a:lumMod val="60000"/>
                        <a:lumOff val="40000"/>
                      </a:schemeClr>
                    </a:solidFill>
                  </a:tcPr>
                </a:tc>
                <a:tc>
                  <a:txBody>
                    <a:bodyPr/>
                    <a:lstStyle/>
                    <a:p>
                      <a:pPr algn="ctr" fontAlgn="b"/>
                      <a:r>
                        <a:rPr lang="es-CO" sz="1050" b="0" u="none" strike="noStrike" dirty="0">
                          <a:solidFill>
                            <a:schemeClr val="tx1"/>
                          </a:solidFill>
                          <a:effectLst/>
                        </a:rPr>
                        <a:t>$ 1,771,311,198.00</a:t>
                      </a:r>
                      <a:endParaRPr lang="es-CO" sz="1050" b="0" i="0" u="none" strike="noStrike" dirty="0">
                        <a:solidFill>
                          <a:schemeClr val="tx1"/>
                        </a:solidFill>
                        <a:effectLst/>
                        <a:latin typeface="Calibri" panose="020F0502020204030204" pitchFamily="34" charset="0"/>
                      </a:endParaRPr>
                    </a:p>
                  </a:txBody>
                  <a:tcPr marL="2223" marR="2223" marT="2223" marB="0" anchor="ctr">
                    <a:solidFill>
                      <a:schemeClr val="accent4">
                        <a:lumMod val="60000"/>
                        <a:lumOff val="40000"/>
                      </a:schemeClr>
                    </a:solidFill>
                  </a:tcPr>
                </a:tc>
                <a:extLst>
                  <a:ext uri="{0D108BD9-81ED-4DB2-BD59-A6C34878D82A}">
                    <a16:rowId xmlns:a16="http://schemas.microsoft.com/office/drawing/2014/main" val="1220394392"/>
                  </a:ext>
                </a:extLst>
              </a:tr>
              <a:tr h="300994">
                <a:tc>
                  <a:txBody>
                    <a:bodyPr/>
                    <a:lstStyle/>
                    <a:p>
                      <a:pPr algn="ctr" fontAlgn="b"/>
                      <a:r>
                        <a:rPr lang="es-CO" sz="1050" u="none" strike="noStrike" dirty="0">
                          <a:solidFill>
                            <a:schemeClr val="tx1"/>
                          </a:solidFill>
                          <a:effectLst/>
                        </a:rPr>
                        <a:t>SUROCCIDENTE</a:t>
                      </a:r>
                      <a:endParaRPr lang="es-CO" sz="1050" b="1" i="0" u="none" strike="noStrike" dirty="0">
                        <a:solidFill>
                          <a:schemeClr val="tx1"/>
                        </a:solidFill>
                        <a:effectLst/>
                        <a:latin typeface="Calibri" panose="020F0502020204030204" pitchFamily="34" charset="0"/>
                      </a:endParaRPr>
                    </a:p>
                  </a:txBody>
                  <a:tcPr marL="20011" marR="2223" marT="2223" marB="0" anchor="ctr">
                    <a:solidFill>
                      <a:schemeClr val="accent5">
                        <a:lumMod val="60000"/>
                        <a:lumOff val="40000"/>
                      </a:schemeClr>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5">
                        <a:lumMod val="60000"/>
                        <a:lumOff val="40000"/>
                      </a:schemeClr>
                    </a:solidFill>
                  </a:tcPr>
                </a:tc>
                <a:tc>
                  <a:txBody>
                    <a:bodyPr/>
                    <a:lstStyle/>
                    <a:p>
                      <a:pPr algn="ctr" fontAlgn="b"/>
                      <a:r>
                        <a:rPr lang="es-CO" sz="1050" u="none" strike="noStrike" dirty="0">
                          <a:solidFill>
                            <a:schemeClr val="tx1"/>
                          </a:solidFill>
                          <a:effectLst/>
                        </a:rPr>
                        <a:t>6</a:t>
                      </a:r>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5">
                        <a:lumMod val="60000"/>
                        <a:lumOff val="40000"/>
                      </a:schemeClr>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5">
                        <a:lumMod val="60000"/>
                        <a:lumOff val="40000"/>
                      </a:schemeClr>
                    </a:solidFill>
                  </a:tcPr>
                </a:tc>
                <a:tc>
                  <a:txBody>
                    <a:bodyPr/>
                    <a:lstStyle/>
                    <a:p>
                      <a:pPr algn="ctr" fontAlgn="b"/>
                      <a:r>
                        <a:rPr lang="es-CO" sz="1050" u="none" strike="noStrike" dirty="0">
                          <a:solidFill>
                            <a:schemeClr val="tx1"/>
                          </a:solidFill>
                          <a:effectLst/>
                        </a:rPr>
                        <a:t>6</a:t>
                      </a:r>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5">
                        <a:lumMod val="60000"/>
                        <a:lumOff val="40000"/>
                      </a:schemeClr>
                    </a:solidFill>
                  </a:tcPr>
                </a:tc>
                <a:tc>
                  <a:txBody>
                    <a:bodyPr/>
                    <a:lstStyle/>
                    <a:p>
                      <a:pPr algn="ctr" fontAlgn="b"/>
                      <a:r>
                        <a:rPr lang="es-CO" sz="1050" b="0" u="none" strike="noStrike" dirty="0">
                          <a:solidFill>
                            <a:schemeClr val="tx1"/>
                          </a:solidFill>
                          <a:effectLst/>
                        </a:rPr>
                        <a:t>$ 347,226,982.00</a:t>
                      </a:r>
                      <a:endParaRPr lang="es-CO" sz="1050" b="0" i="0" u="none" strike="noStrike" dirty="0">
                        <a:solidFill>
                          <a:schemeClr val="tx1"/>
                        </a:solidFill>
                        <a:effectLst/>
                        <a:latin typeface="Calibri" panose="020F0502020204030204" pitchFamily="34" charset="0"/>
                      </a:endParaRPr>
                    </a:p>
                  </a:txBody>
                  <a:tcPr marL="2223" marR="2223" marT="2223" marB="0" anchor="ctr">
                    <a:solidFill>
                      <a:schemeClr val="accent5">
                        <a:lumMod val="60000"/>
                        <a:lumOff val="40000"/>
                      </a:schemeClr>
                    </a:solidFill>
                  </a:tcPr>
                </a:tc>
                <a:extLst>
                  <a:ext uri="{0D108BD9-81ED-4DB2-BD59-A6C34878D82A}">
                    <a16:rowId xmlns:a16="http://schemas.microsoft.com/office/drawing/2014/main" val="1492128396"/>
                  </a:ext>
                </a:extLst>
              </a:tr>
              <a:tr h="400719">
                <a:tc>
                  <a:txBody>
                    <a:bodyPr/>
                    <a:lstStyle/>
                    <a:p>
                      <a:pPr algn="ctr" fontAlgn="b"/>
                      <a:r>
                        <a:rPr lang="es-CO" sz="1050" u="none" strike="noStrike">
                          <a:solidFill>
                            <a:schemeClr val="tx1"/>
                          </a:solidFill>
                          <a:effectLst/>
                        </a:rPr>
                        <a:t>Total LOCAL COMERCIAL</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r>
                        <a:rPr lang="es-CO" sz="1050" u="none" strike="noStrike">
                          <a:solidFill>
                            <a:schemeClr val="tx1"/>
                          </a:solidFill>
                          <a:effectLst/>
                        </a:rPr>
                        <a:t>32</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r>
                        <a:rPr lang="es-CO" sz="1050" u="none" strike="noStrike" dirty="0">
                          <a:solidFill>
                            <a:schemeClr val="tx1"/>
                          </a:solidFill>
                          <a:effectLst/>
                        </a:rPr>
                        <a:t>61</a:t>
                      </a:r>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r>
                        <a:rPr lang="es-CO" sz="1050" u="none" strike="noStrike">
                          <a:solidFill>
                            <a:schemeClr val="tx1"/>
                          </a:solidFill>
                          <a:effectLst/>
                        </a:rPr>
                        <a:t>93</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r>
                        <a:rPr lang="es-CO" sz="1050" b="0" u="none" strike="noStrike" dirty="0">
                          <a:solidFill>
                            <a:schemeClr val="tx1"/>
                          </a:solidFill>
                          <a:effectLst/>
                        </a:rPr>
                        <a:t>$ 12,483,303,180.00</a:t>
                      </a:r>
                      <a:endParaRPr lang="es-CO" sz="1050" b="0" i="0" u="none" strike="noStrike" dirty="0">
                        <a:solidFill>
                          <a:schemeClr val="tx1"/>
                        </a:solidFill>
                        <a:effectLst/>
                        <a:latin typeface="Calibri" panose="020F0502020204030204" pitchFamily="34" charset="0"/>
                      </a:endParaRPr>
                    </a:p>
                  </a:txBody>
                  <a:tcPr marL="2223" marR="2223" marT="2223" marB="0" anchor="ctr">
                    <a:solidFill>
                      <a:schemeClr val="bg2"/>
                    </a:solidFill>
                  </a:tcPr>
                </a:tc>
                <a:extLst>
                  <a:ext uri="{0D108BD9-81ED-4DB2-BD59-A6C34878D82A}">
                    <a16:rowId xmlns:a16="http://schemas.microsoft.com/office/drawing/2014/main" val="3814058687"/>
                  </a:ext>
                </a:extLst>
              </a:tr>
              <a:tr h="148043">
                <a:tc>
                  <a:txBody>
                    <a:bodyPr/>
                    <a:lstStyle/>
                    <a:p>
                      <a:pPr algn="l" fontAlgn="b"/>
                      <a:r>
                        <a:rPr lang="es-CO" sz="1100" b="1" u="none" strike="noStrike" dirty="0">
                          <a:solidFill>
                            <a:schemeClr val="tx1"/>
                          </a:solidFill>
                          <a:effectLst/>
                        </a:rPr>
                        <a:t>OFICINA</a:t>
                      </a:r>
                      <a:endParaRPr lang="es-CO" sz="1100" b="1" i="0" u="none" strike="noStrike" dirty="0">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0" i="0" u="none" strike="noStrike" dirty="0">
                        <a:solidFill>
                          <a:schemeClr val="tx1"/>
                        </a:solidFill>
                        <a:effectLst/>
                        <a:latin typeface="Calibri" panose="020F0502020204030204" pitchFamily="34" charset="0"/>
                      </a:endParaRPr>
                    </a:p>
                  </a:txBody>
                  <a:tcPr marL="2223" marR="2223" marT="2223" marB="0" anchor="ctr">
                    <a:solidFill>
                      <a:schemeClr val="bg2"/>
                    </a:solidFill>
                  </a:tcPr>
                </a:tc>
                <a:extLst>
                  <a:ext uri="{0D108BD9-81ED-4DB2-BD59-A6C34878D82A}">
                    <a16:rowId xmlns:a16="http://schemas.microsoft.com/office/drawing/2014/main" val="364296806"/>
                  </a:ext>
                </a:extLst>
              </a:tr>
              <a:tr h="300994">
                <a:tc>
                  <a:txBody>
                    <a:bodyPr/>
                    <a:lstStyle/>
                    <a:p>
                      <a:pPr algn="ctr" fontAlgn="b"/>
                      <a:r>
                        <a:rPr lang="es-CO" sz="1050" u="none" strike="noStrike" dirty="0">
                          <a:solidFill>
                            <a:schemeClr val="tx1"/>
                          </a:solidFill>
                          <a:effectLst/>
                        </a:rPr>
                        <a:t>CENTRO ORIENTE</a:t>
                      </a:r>
                      <a:endParaRPr lang="es-CO" sz="1050" b="1" i="0" u="none" strike="noStrike" dirty="0">
                        <a:solidFill>
                          <a:schemeClr val="tx1"/>
                        </a:solidFill>
                        <a:effectLst/>
                        <a:latin typeface="Calibri" panose="020F0502020204030204" pitchFamily="34" charset="0"/>
                      </a:endParaRPr>
                    </a:p>
                  </a:txBody>
                  <a:tcPr marL="20011" marR="2223" marT="2223" marB="0" anchor="ctr">
                    <a:solidFill>
                      <a:schemeClr val="accent3">
                        <a:lumMod val="60000"/>
                        <a:lumOff val="40000"/>
                      </a:schemeClr>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223" marR="2223" marT="2223" marB="0" anchor="ctr">
                    <a:solidFill>
                      <a:schemeClr val="accent3">
                        <a:lumMod val="60000"/>
                        <a:lumOff val="40000"/>
                      </a:schemeClr>
                    </a:solidFill>
                  </a:tcPr>
                </a:tc>
                <a:tc>
                  <a:txBody>
                    <a:bodyPr/>
                    <a:lstStyle/>
                    <a:p>
                      <a:pPr algn="ctr" fontAlgn="b"/>
                      <a:r>
                        <a:rPr lang="es-CO" sz="1050" u="none" strike="noStrike" dirty="0">
                          <a:solidFill>
                            <a:schemeClr val="tx1"/>
                          </a:solidFill>
                          <a:effectLst/>
                        </a:rPr>
                        <a:t>4</a:t>
                      </a:r>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3">
                        <a:lumMod val="60000"/>
                        <a:lumOff val="40000"/>
                      </a:schemeClr>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223" marR="2223" marT="2223" marB="0" anchor="ctr">
                    <a:solidFill>
                      <a:schemeClr val="accent3">
                        <a:lumMod val="60000"/>
                        <a:lumOff val="40000"/>
                      </a:schemeClr>
                    </a:solidFill>
                  </a:tcPr>
                </a:tc>
                <a:tc>
                  <a:txBody>
                    <a:bodyPr/>
                    <a:lstStyle/>
                    <a:p>
                      <a:pPr algn="ctr" fontAlgn="b"/>
                      <a:r>
                        <a:rPr lang="es-CO" sz="1050" u="none" strike="noStrike" dirty="0">
                          <a:solidFill>
                            <a:schemeClr val="tx1"/>
                          </a:solidFill>
                          <a:effectLst/>
                        </a:rPr>
                        <a:t>4</a:t>
                      </a:r>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3">
                        <a:lumMod val="60000"/>
                        <a:lumOff val="40000"/>
                      </a:schemeClr>
                    </a:solidFill>
                  </a:tcPr>
                </a:tc>
                <a:tc>
                  <a:txBody>
                    <a:bodyPr/>
                    <a:lstStyle/>
                    <a:p>
                      <a:pPr algn="ctr" fontAlgn="b"/>
                      <a:r>
                        <a:rPr lang="es-CO" sz="1050" b="0" u="none" strike="noStrike" dirty="0">
                          <a:solidFill>
                            <a:schemeClr val="tx1"/>
                          </a:solidFill>
                          <a:effectLst/>
                        </a:rPr>
                        <a:t>$ 1,063,291,000.00</a:t>
                      </a:r>
                      <a:endParaRPr lang="es-CO" sz="1050" b="0" i="0" u="none" strike="noStrike" dirty="0">
                        <a:solidFill>
                          <a:schemeClr val="tx1"/>
                        </a:solidFill>
                        <a:effectLst/>
                        <a:latin typeface="Calibri" panose="020F0502020204030204" pitchFamily="34" charset="0"/>
                      </a:endParaRPr>
                    </a:p>
                  </a:txBody>
                  <a:tcPr marL="2223" marR="2223" marT="2223" marB="0" anchor="ctr">
                    <a:solidFill>
                      <a:schemeClr val="accent3">
                        <a:lumMod val="60000"/>
                        <a:lumOff val="40000"/>
                      </a:schemeClr>
                    </a:solidFill>
                  </a:tcPr>
                </a:tc>
                <a:extLst>
                  <a:ext uri="{0D108BD9-81ED-4DB2-BD59-A6C34878D82A}">
                    <a16:rowId xmlns:a16="http://schemas.microsoft.com/office/drawing/2014/main" val="3792853456"/>
                  </a:ext>
                </a:extLst>
              </a:tr>
              <a:tr h="300994">
                <a:tc>
                  <a:txBody>
                    <a:bodyPr/>
                    <a:lstStyle/>
                    <a:p>
                      <a:pPr algn="ctr" fontAlgn="b"/>
                      <a:r>
                        <a:rPr lang="es-CO" sz="1050" u="none" strike="noStrike" dirty="0">
                          <a:solidFill>
                            <a:schemeClr val="tx1"/>
                          </a:solidFill>
                          <a:effectLst/>
                        </a:rPr>
                        <a:t>SUROCCIDENTE</a:t>
                      </a:r>
                      <a:endParaRPr lang="es-CO" sz="1050" b="1" i="0" u="none" strike="noStrike" dirty="0">
                        <a:solidFill>
                          <a:schemeClr val="tx1"/>
                        </a:solidFill>
                        <a:effectLst/>
                        <a:latin typeface="Calibri" panose="020F0502020204030204" pitchFamily="34" charset="0"/>
                      </a:endParaRPr>
                    </a:p>
                  </a:txBody>
                  <a:tcPr marL="20011" marR="2223" marT="2223" marB="0" anchor="ctr">
                    <a:solidFill>
                      <a:schemeClr val="accent5">
                        <a:lumMod val="60000"/>
                        <a:lumOff val="40000"/>
                      </a:schemeClr>
                    </a:solidFill>
                  </a:tcPr>
                </a:tc>
                <a:tc>
                  <a:txBody>
                    <a:bodyPr/>
                    <a:lstStyle/>
                    <a:p>
                      <a:pPr algn="ctr" fontAlgn="b"/>
                      <a:r>
                        <a:rPr lang="es-CO" sz="1050" u="none" strike="noStrike">
                          <a:solidFill>
                            <a:schemeClr val="tx1"/>
                          </a:solidFill>
                          <a:effectLst/>
                        </a:rPr>
                        <a:t>2</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accent5">
                        <a:lumMod val="60000"/>
                        <a:lumOff val="40000"/>
                      </a:schemeClr>
                    </a:solidFill>
                  </a:tcPr>
                </a:tc>
                <a:tc>
                  <a:txBody>
                    <a:bodyPr/>
                    <a:lstStyle/>
                    <a:p>
                      <a:pPr algn="ctr" fontAlgn="b"/>
                      <a:r>
                        <a:rPr lang="es-CO" sz="1050" u="none" strike="noStrike" dirty="0">
                          <a:solidFill>
                            <a:schemeClr val="tx1"/>
                          </a:solidFill>
                          <a:effectLst/>
                        </a:rPr>
                        <a:t>15</a:t>
                      </a:r>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5">
                        <a:lumMod val="60000"/>
                        <a:lumOff val="40000"/>
                      </a:schemeClr>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5">
                        <a:lumMod val="60000"/>
                        <a:lumOff val="40000"/>
                      </a:schemeClr>
                    </a:solidFill>
                  </a:tcPr>
                </a:tc>
                <a:tc>
                  <a:txBody>
                    <a:bodyPr/>
                    <a:lstStyle/>
                    <a:p>
                      <a:pPr algn="ctr" fontAlgn="b"/>
                      <a:r>
                        <a:rPr lang="es-CO" sz="1050" u="none" strike="noStrike" dirty="0">
                          <a:solidFill>
                            <a:schemeClr val="tx1"/>
                          </a:solidFill>
                          <a:effectLst/>
                        </a:rPr>
                        <a:t>17</a:t>
                      </a:r>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accent5">
                        <a:lumMod val="60000"/>
                        <a:lumOff val="40000"/>
                      </a:schemeClr>
                    </a:solidFill>
                  </a:tcPr>
                </a:tc>
                <a:tc>
                  <a:txBody>
                    <a:bodyPr/>
                    <a:lstStyle/>
                    <a:p>
                      <a:pPr algn="ctr" fontAlgn="b"/>
                      <a:r>
                        <a:rPr lang="es-CO" sz="1050" b="0" u="none" strike="noStrike" dirty="0">
                          <a:solidFill>
                            <a:schemeClr val="tx1"/>
                          </a:solidFill>
                          <a:effectLst/>
                        </a:rPr>
                        <a:t>$ 1,455,414,755.00</a:t>
                      </a:r>
                      <a:endParaRPr lang="es-CO" sz="1050" b="0" i="0" u="none" strike="noStrike" dirty="0">
                        <a:solidFill>
                          <a:schemeClr val="tx1"/>
                        </a:solidFill>
                        <a:effectLst/>
                        <a:latin typeface="Calibri" panose="020F0502020204030204" pitchFamily="34" charset="0"/>
                      </a:endParaRPr>
                    </a:p>
                  </a:txBody>
                  <a:tcPr marL="2223" marR="2223" marT="2223" marB="0" anchor="ctr">
                    <a:solidFill>
                      <a:schemeClr val="accent5">
                        <a:lumMod val="60000"/>
                        <a:lumOff val="40000"/>
                      </a:schemeClr>
                    </a:solidFill>
                  </a:tcPr>
                </a:tc>
                <a:extLst>
                  <a:ext uri="{0D108BD9-81ED-4DB2-BD59-A6C34878D82A}">
                    <a16:rowId xmlns:a16="http://schemas.microsoft.com/office/drawing/2014/main" val="966738260"/>
                  </a:ext>
                </a:extLst>
              </a:tr>
              <a:tr h="300994">
                <a:tc>
                  <a:txBody>
                    <a:bodyPr/>
                    <a:lstStyle/>
                    <a:p>
                      <a:pPr algn="l" fontAlgn="b"/>
                      <a:r>
                        <a:rPr lang="es-CO" sz="1050" u="none" strike="noStrike" dirty="0">
                          <a:solidFill>
                            <a:schemeClr val="tx1"/>
                          </a:solidFill>
                          <a:effectLst/>
                        </a:rPr>
                        <a:t>Total OFICINA</a:t>
                      </a:r>
                      <a:endParaRPr lang="es-CO" sz="1050" b="1" i="0" u="none" strike="noStrike" dirty="0">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r>
                        <a:rPr lang="es-CO" sz="1050" u="none" strike="noStrike">
                          <a:solidFill>
                            <a:schemeClr val="tx1"/>
                          </a:solidFill>
                          <a:effectLst/>
                        </a:rPr>
                        <a:t>2</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r>
                        <a:rPr lang="es-CO" sz="1050" u="none" strike="noStrike">
                          <a:solidFill>
                            <a:schemeClr val="tx1"/>
                          </a:solidFill>
                          <a:effectLst/>
                        </a:rPr>
                        <a:t>19</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r>
                        <a:rPr lang="es-CO" sz="1050" u="none" strike="noStrike">
                          <a:solidFill>
                            <a:schemeClr val="tx1"/>
                          </a:solidFill>
                          <a:effectLst/>
                        </a:rPr>
                        <a:t>21</a:t>
                      </a:r>
                      <a:endParaRPr lang="es-CO" sz="1050" b="1" i="0" u="none" strike="noStrike">
                        <a:solidFill>
                          <a:schemeClr val="tx1"/>
                        </a:solidFill>
                        <a:effectLst/>
                        <a:latin typeface="Calibri" panose="020F0502020204030204" pitchFamily="34" charset="0"/>
                      </a:endParaRPr>
                    </a:p>
                  </a:txBody>
                  <a:tcPr marL="2223" marR="2223" marT="2223" marB="0" anchor="ctr">
                    <a:solidFill>
                      <a:schemeClr val="bg2"/>
                    </a:solidFill>
                  </a:tcPr>
                </a:tc>
                <a:tc>
                  <a:txBody>
                    <a:bodyPr/>
                    <a:lstStyle/>
                    <a:p>
                      <a:pPr algn="ctr" fontAlgn="b"/>
                      <a:r>
                        <a:rPr lang="es-CO" sz="1050" b="0" u="none" strike="noStrike" dirty="0">
                          <a:solidFill>
                            <a:schemeClr val="tx1"/>
                          </a:solidFill>
                          <a:effectLst/>
                        </a:rPr>
                        <a:t>$ 2,518,705,755.00</a:t>
                      </a:r>
                      <a:endParaRPr lang="es-CO" sz="1050" b="0" i="0" u="none" strike="noStrike" dirty="0">
                        <a:solidFill>
                          <a:schemeClr val="tx1"/>
                        </a:solidFill>
                        <a:effectLst/>
                        <a:latin typeface="Calibri" panose="020F0502020204030204" pitchFamily="34" charset="0"/>
                      </a:endParaRPr>
                    </a:p>
                  </a:txBody>
                  <a:tcPr marL="2223" marR="2223" marT="2223" marB="0" anchor="ctr">
                    <a:solidFill>
                      <a:schemeClr val="bg2"/>
                    </a:solidFill>
                  </a:tcPr>
                </a:tc>
                <a:extLst>
                  <a:ext uri="{0D108BD9-81ED-4DB2-BD59-A6C34878D82A}">
                    <a16:rowId xmlns:a16="http://schemas.microsoft.com/office/drawing/2014/main" val="1931908750"/>
                  </a:ext>
                </a:extLst>
              </a:tr>
              <a:tr h="370406">
                <a:tc>
                  <a:txBody>
                    <a:bodyPr/>
                    <a:lstStyle/>
                    <a:p>
                      <a:pPr algn="ctr" fontAlgn="b"/>
                      <a:r>
                        <a:rPr lang="es-CO" sz="1100" u="none" strike="noStrike" dirty="0">
                          <a:effectLst/>
                        </a:rPr>
                        <a:t>Total general</a:t>
                      </a:r>
                      <a:endParaRPr lang="es-CO" sz="110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tc>
                  <a:txBody>
                    <a:bodyPr/>
                    <a:lstStyle/>
                    <a:p>
                      <a:pPr algn="ctr" fontAlgn="b"/>
                      <a:r>
                        <a:rPr lang="es-CO" sz="1100" u="none" strike="noStrike" dirty="0">
                          <a:effectLst/>
                        </a:rPr>
                        <a:t>2</a:t>
                      </a:r>
                      <a:endParaRPr lang="es-CO" sz="110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tc>
                  <a:txBody>
                    <a:bodyPr/>
                    <a:lstStyle/>
                    <a:p>
                      <a:pPr algn="ctr" fontAlgn="b"/>
                      <a:r>
                        <a:rPr lang="es-CO" sz="1100" u="none" strike="noStrike" dirty="0">
                          <a:effectLst/>
                        </a:rPr>
                        <a:t>51</a:t>
                      </a:r>
                      <a:endParaRPr lang="es-CO" sz="110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tc>
                  <a:txBody>
                    <a:bodyPr/>
                    <a:lstStyle/>
                    <a:p>
                      <a:pPr algn="ctr" fontAlgn="b"/>
                      <a:r>
                        <a:rPr lang="es-CO" sz="1100" u="none" strike="noStrike" dirty="0">
                          <a:effectLst/>
                        </a:rPr>
                        <a:t>61</a:t>
                      </a:r>
                      <a:endParaRPr lang="es-CO" sz="110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tc>
                  <a:txBody>
                    <a:bodyPr/>
                    <a:lstStyle/>
                    <a:p>
                      <a:pPr algn="ctr" fontAlgn="b"/>
                      <a:r>
                        <a:rPr lang="es-CO" sz="1100" u="none" strike="noStrike" dirty="0">
                          <a:effectLst/>
                        </a:rPr>
                        <a:t>114</a:t>
                      </a:r>
                      <a:endParaRPr lang="es-CO" sz="110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tc>
                  <a:txBody>
                    <a:bodyPr/>
                    <a:lstStyle/>
                    <a:p>
                      <a:pPr algn="ctr" fontAlgn="b"/>
                      <a:r>
                        <a:rPr lang="es-CO" sz="1100" u="none" strike="noStrike" dirty="0">
                          <a:effectLst/>
                        </a:rPr>
                        <a:t>$ 15,002,008,935.00</a:t>
                      </a:r>
                      <a:endParaRPr lang="es-CO" sz="1100" b="1" i="0" u="none" strike="noStrike" dirty="0">
                        <a:solidFill>
                          <a:srgbClr val="000000"/>
                        </a:solidFill>
                        <a:effectLst/>
                        <a:latin typeface="Calibri" panose="020F0502020204030204" pitchFamily="34" charset="0"/>
                      </a:endParaRPr>
                    </a:p>
                  </a:txBody>
                  <a:tcPr marL="2223" marR="2223" marT="2223" marB="0" anchor="ctr">
                    <a:solidFill>
                      <a:srgbClr val="000A8B"/>
                    </a:solidFill>
                  </a:tcPr>
                </a:tc>
                <a:extLst>
                  <a:ext uri="{0D108BD9-81ED-4DB2-BD59-A6C34878D82A}">
                    <a16:rowId xmlns:a16="http://schemas.microsoft.com/office/drawing/2014/main" val="354283393"/>
                  </a:ext>
                </a:extLst>
              </a:tr>
            </a:tbl>
          </a:graphicData>
        </a:graphic>
      </p:graphicFrame>
      <p:sp>
        <p:nvSpPr>
          <p:cNvPr id="17" name="CuadroTexto 16">
            <a:extLst>
              <a:ext uri="{FF2B5EF4-FFF2-40B4-BE49-F238E27FC236}">
                <a16:creationId xmlns:a16="http://schemas.microsoft.com/office/drawing/2014/main" id="{4AD099B1-1240-49F7-8CAC-67C8346E596F}"/>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2658449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0" name="CuadroTexto 9">
            <a:extLst>
              <a:ext uri="{FF2B5EF4-FFF2-40B4-BE49-F238E27FC236}">
                <a16:creationId xmlns:a16="http://schemas.microsoft.com/office/drawing/2014/main" id="{7089A720-E207-4512-9506-E03C23B0D43F}"/>
              </a:ext>
            </a:extLst>
          </p:cNvPr>
          <p:cNvSpPr txBox="1"/>
          <p:nvPr/>
        </p:nvSpPr>
        <p:spPr>
          <a:xfrm>
            <a:off x="453209" y="1087694"/>
            <a:ext cx="2219779" cy="477054"/>
          </a:xfrm>
          <a:prstGeom prst="rect">
            <a:avLst/>
          </a:prstGeom>
          <a:noFill/>
        </p:spPr>
        <p:txBody>
          <a:bodyPr wrap="square" rtlCol="0">
            <a:spAutoFit/>
          </a:bodyPr>
          <a:lstStyle/>
          <a:p>
            <a:r>
              <a:rPr lang="es-ES" sz="2500" dirty="0">
                <a:solidFill>
                  <a:srgbClr val="A9A8A9"/>
                </a:solidFill>
                <a:latin typeface="Lato Bold"/>
                <a:cs typeface="Lato Bold"/>
              </a:rPr>
              <a:t>Por tipología</a:t>
            </a:r>
          </a:p>
        </p:txBody>
      </p:sp>
      <p:pic>
        <p:nvPicPr>
          <p:cNvPr id="1038" name="Picture 14" descr="Resultado de imagen para FINCA">
            <a:extLst>
              <a:ext uri="{FF2B5EF4-FFF2-40B4-BE49-F238E27FC236}">
                <a16:creationId xmlns:a16="http://schemas.microsoft.com/office/drawing/2014/main" id="{5E677690-EF63-4DAF-98AD-0138AD3EE5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8328" y="1239343"/>
            <a:ext cx="1830581" cy="137293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graphicFrame>
        <p:nvGraphicFramePr>
          <p:cNvPr id="5" name="Tabla 4">
            <a:extLst>
              <a:ext uri="{FF2B5EF4-FFF2-40B4-BE49-F238E27FC236}">
                <a16:creationId xmlns:a16="http://schemas.microsoft.com/office/drawing/2014/main" id="{F18EBEBF-9E8B-4209-AD30-4C0E9D9BD881}"/>
              </a:ext>
            </a:extLst>
          </p:cNvPr>
          <p:cNvGraphicFramePr>
            <a:graphicFrameLocks noGrp="1"/>
          </p:cNvGraphicFramePr>
          <p:nvPr>
            <p:extLst/>
          </p:nvPr>
        </p:nvGraphicFramePr>
        <p:xfrm>
          <a:off x="822960" y="3319509"/>
          <a:ext cx="7421952" cy="1795535"/>
        </p:xfrm>
        <a:graphic>
          <a:graphicData uri="http://schemas.openxmlformats.org/drawingml/2006/table">
            <a:tbl>
              <a:tblPr firstRow="1" lastRow="1" lastCol="1">
                <a:tableStyleId>{7DF18680-E054-41AD-8BC1-D1AEF772440D}</a:tableStyleId>
              </a:tblPr>
              <a:tblGrid>
                <a:gridCol w="1886193">
                  <a:extLst>
                    <a:ext uri="{9D8B030D-6E8A-4147-A177-3AD203B41FA5}">
                      <a16:colId xmlns:a16="http://schemas.microsoft.com/office/drawing/2014/main" val="493159134"/>
                    </a:ext>
                  </a:extLst>
                </a:gridCol>
                <a:gridCol w="689367">
                  <a:extLst>
                    <a:ext uri="{9D8B030D-6E8A-4147-A177-3AD203B41FA5}">
                      <a16:colId xmlns:a16="http://schemas.microsoft.com/office/drawing/2014/main" val="1252416014"/>
                    </a:ext>
                  </a:extLst>
                </a:gridCol>
                <a:gridCol w="762880">
                  <a:extLst>
                    <a:ext uri="{9D8B030D-6E8A-4147-A177-3AD203B41FA5}">
                      <a16:colId xmlns:a16="http://schemas.microsoft.com/office/drawing/2014/main" val="976347731"/>
                    </a:ext>
                  </a:extLst>
                </a:gridCol>
                <a:gridCol w="1487565">
                  <a:extLst>
                    <a:ext uri="{9D8B030D-6E8A-4147-A177-3AD203B41FA5}">
                      <a16:colId xmlns:a16="http://schemas.microsoft.com/office/drawing/2014/main" val="673035265"/>
                    </a:ext>
                  </a:extLst>
                </a:gridCol>
                <a:gridCol w="2595947">
                  <a:extLst>
                    <a:ext uri="{9D8B030D-6E8A-4147-A177-3AD203B41FA5}">
                      <a16:colId xmlns:a16="http://schemas.microsoft.com/office/drawing/2014/main" val="1071728088"/>
                    </a:ext>
                  </a:extLst>
                </a:gridCol>
              </a:tblGrid>
              <a:tr h="617567">
                <a:tc>
                  <a:txBody>
                    <a:bodyPr/>
                    <a:lstStyle/>
                    <a:p>
                      <a:pPr algn="ctr" fontAlgn="b"/>
                      <a:endParaRPr lang="es-CO" sz="1050" b="1" i="0" u="none" strike="noStrike" dirty="0">
                        <a:solidFill>
                          <a:srgbClr val="000000"/>
                        </a:solidFill>
                        <a:effectLst/>
                        <a:latin typeface="Calibri" panose="020F0502020204030204" pitchFamily="34" charset="0"/>
                      </a:endParaRPr>
                    </a:p>
                  </a:txBody>
                  <a:tcPr marL="2804" marR="2804" marT="2804" marB="0" anchor="ctr">
                    <a:solidFill>
                      <a:srgbClr val="000A8B"/>
                    </a:solidFill>
                  </a:tcPr>
                </a:tc>
                <a:tc>
                  <a:txBody>
                    <a:bodyPr/>
                    <a:lstStyle/>
                    <a:p>
                      <a:pPr algn="ctr" fontAlgn="b"/>
                      <a:r>
                        <a:rPr lang="es-CO" sz="1050" u="none" strike="noStrike" dirty="0">
                          <a:effectLst/>
                        </a:rPr>
                        <a:t>CAUSAL No. 1 </a:t>
                      </a:r>
                      <a:endParaRPr lang="es-CO" sz="1050" b="1" i="0" u="none" strike="noStrike" dirty="0">
                        <a:solidFill>
                          <a:srgbClr val="000000"/>
                        </a:solidFill>
                        <a:effectLst/>
                        <a:latin typeface="Calibri" panose="020F0502020204030204" pitchFamily="34" charset="0"/>
                      </a:endParaRPr>
                    </a:p>
                  </a:txBody>
                  <a:tcPr marL="2804" marR="2804" marT="2804" marB="0" anchor="ctr">
                    <a:solidFill>
                      <a:srgbClr val="000A8B"/>
                    </a:solidFill>
                  </a:tcPr>
                </a:tc>
                <a:tc>
                  <a:txBody>
                    <a:bodyPr/>
                    <a:lstStyle/>
                    <a:p>
                      <a:pPr algn="ctr" fontAlgn="b"/>
                      <a:r>
                        <a:rPr lang="es-CO" sz="1050" u="none" strike="noStrike" dirty="0">
                          <a:effectLst/>
                        </a:rPr>
                        <a:t>CAUSAL No. 4</a:t>
                      </a:r>
                      <a:endParaRPr lang="es-CO" sz="1050" b="1" i="0" u="none" strike="noStrike" dirty="0">
                        <a:solidFill>
                          <a:srgbClr val="000000"/>
                        </a:solidFill>
                        <a:effectLst/>
                        <a:latin typeface="Calibri" panose="020F0502020204030204" pitchFamily="34" charset="0"/>
                      </a:endParaRPr>
                    </a:p>
                  </a:txBody>
                  <a:tcPr marL="2804" marR="2804" marT="2804" marB="0" anchor="ctr">
                    <a:solidFill>
                      <a:srgbClr val="000A8B"/>
                    </a:solidFill>
                  </a:tcPr>
                </a:tc>
                <a:tc>
                  <a:txBody>
                    <a:bodyPr/>
                    <a:lstStyle/>
                    <a:p>
                      <a:pPr algn="ctr" fontAlgn="b"/>
                      <a:r>
                        <a:rPr lang="es-CO" sz="1050" u="none" strike="noStrike" dirty="0">
                          <a:effectLst/>
                        </a:rPr>
                        <a:t>Total</a:t>
                      </a:r>
                      <a:endParaRPr lang="es-CO" sz="1050" b="1" i="0" u="none" strike="noStrike" dirty="0">
                        <a:solidFill>
                          <a:srgbClr val="000000"/>
                        </a:solidFill>
                        <a:effectLst/>
                        <a:latin typeface="Calibri" panose="020F0502020204030204" pitchFamily="34" charset="0"/>
                      </a:endParaRPr>
                    </a:p>
                  </a:txBody>
                  <a:tcPr marL="2804" marR="2804" marT="2804" marB="0" anchor="ctr">
                    <a:solidFill>
                      <a:srgbClr val="000A8B"/>
                    </a:solidFill>
                  </a:tcPr>
                </a:tc>
                <a:tc>
                  <a:txBody>
                    <a:bodyPr/>
                    <a:lstStyle/>
                    <a:p>
                      <a:pPr algn="ctr" fontAlgn="b"/>
                      <a:r>
                        <a:rPr lang="es-CO" sz="1050" u="none" strike="noStrike" dirty="0">
                          <a:effectLst/>
                        </a:rPr>
                        <a:t>Total Suma de Valor </a:t>
                      </a:r>
                      <a:r>
                        <a:rPr lang="es-CO" sz="1050" u="none" strike="noStrike" dirty="0" err="1">
                          <a:effectLst/>
                        </a:rPr>
                        <a:t>Avaluo</a:t>
                      </a:r>
                      <a:r>
                        <a:rPr lang="es-CO" sz="1050" u="none" strike="noStrike" dirty="0">
                          <a:effectLst/>
                        </a:rPr>
                        <a:t> Catastral</a:t>
                      </a:r>
                      <a:endParaRPr lang="es-CO" sz="1050" b="1" i="0" u="none" strike="noStrike" dirty="0">
                        <a:solidFill>
                          <a:srgbClr val="000000"/>
                        </a:solidFill>
                        <a:effectLst/>
                        <a:latin typeface="Calibri" panose="020F0502020204030204" pitchFamily="34" charset="0"/>
                      </a:endParaRPr>
                    </a:p>
                  </a:txBody>
                  <a:tcPr marL="2804" marR="2804" marT="2804" marB="0" anchor="ctr">
                    <a:solidFill>
                      <a:srgbClr val="000A8B"/>
                    </a:solidFill>
                  </a:tcPr>
                </a:tc>
                <a:extLst>
                  <a:ext uri="{0D108BD9-81ED-4DB2-BD59-A6C34878D82A}">
                    <a16:rowId xmlns:a16="http://schemas.microsoft.com/office/drawing/2014/main" val="3010780822"/>
                  </a:ext>
                </a:extLst>
              </a:tr>
              <a:tr h="206869">
                <a:tc>
                  <a:txBody>
                    <a:bodyPr/>
                    <a:lstStyle/>
                    <a:p>
                      <a:pPr algn="l" fontAlgn="b"/>
                      <a:r>
                        <a:rPr lang="es-CO" sz="1100" b="1" u="none" strike="noStrike" dirty="0">
                          <a:solidFill>
                            <a:schemeClr val="tx1"/>
                          </a:solidFill>
                          <a:effectLst/>
                        </a:rPr>
                        <a:t>FINCA</a:t>
                      </a:r>
                      <a:endParaRPr lang="es-CO" sz="1100" b="1" i="0" u="none" strike="noStrike" dirty="0">
                        <a:solidFill>
                          <a:schemeClr val="tx1"/>
                        </a:solidFill>
                        <a:effectLst/>
                        <a:latin typeface="Calibri" panose="020F0502020204030204" pitchFamily="34" charset="0"/>
                      </a:endParaRPr>
                    </a:p>
                  </a:txBody>
                  <a:tcPr marL="2804" marR="2804" marT="2804" marB="0" anchor="ctr">
                    <a:solidFill>
                      <a:schemeClr val="bg2"/>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804" marR="2804" marT="2804" marB="0" anchor="ctr">
                    <a:solidFill>
                      <a:schemeClr val="bg2"/>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804" marR="2804" marT="2804" marB="0" anchor="ctr">
                    <a:solidFill>
                      <a:schemeClr val="bg2"/>
                    </a:solidFill>
                  </a:tcPr>
                </a:tc>
                <a:tc>
                  <a:txBody>
                    <a:bodyPr/>
                    <a:lstStyle/>
                    <a:p>
                      <a:pPr algn="ctr" fontAlgn="b"/>
                      <a:endParaRPr lang="es-CO" sz="1050" b="1" i="0" u="none" strike="noStrike">
                        <a:solidFill>
                          <a:schemeClr val="tx1"/>
                        </a:solidFill>
                        <a:effectLst/>
                        <a:latin typeface="Calibri" panose="020F0502020204030204" pitchFamily="34" charset="0"/>
                      </a:endParaRPr>
                    </a:p>
                  </a:txBody>
                  <a:tcPr marL="2804" marR="2804" marT="2804" marB="0" anchor="ctr">
                    <a:solidFill>
                      <a:schemeClr val="bg2"/>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804" marR="2804" marT="2804" marB="0" anchor="ctr">
                    <a:solidFill>
                      <a:schemeClr val="bg2"/>
                    </a:solidFill>
                  </a:tcPr>
                </a:tc>
                <a:extLst>
                  <a:ext uri="{0D108BD9-81ED-4DB2-BD59-A6C34878D82A}">
                    <a16:rowId xmlns:a16="http://schemas.microsoft.com/office/drawing/2014/main" val="3731084068"/>
                  </a:ext>
                </a:extLst>
              </a:tr>
              <a:tr h="184344">
                <a:tc>
                  <a:txBody>
                    <a:bodyPr/>
                    <a:lstStyle/>
                    <a:p>
                      <a:pPr algn="ctr" fontAlgn="b"/>
                      <a:r>
                        <a:rPr lang="es-CO" sz="1050" u="none" strike="noStrike" dirty="0">
                          <a:solidFill>
                            <a:schemeClr val="tx1"/>
                          </a:solidFill>
                          <a:effectLst/>
                        </a:rPr>
                        <a:t>CENTRO ORIENTE</a:t>
                      </a:r>
                      <a:endParaRPr lang="es-CO" sz="1050" b="1" i="0" u="none" strike="noStrike" dirty="0">
                        <a:solidFill>
                          <a:schemeClr val="tx1"/>
                        </a:solidFill>
                        <a:effectLst/>
                        <a:latin typeface="Calibri" panose="020F0502020204030204" pitchFamily="34" charset="0"/>
                      </a:endParaRPr>
                    </a:p>
                  </a:txBody>
                  <a:tcPr marL="25238" marR="2804" marT="2804" marB="0" anchor="ctr">
                    <a:solidFill>
                      <a:schemeClr val="accent3">
                        <a:lumMod val="60000"/>
                        <a:lumOff val="40000"/>
                      </a:schemeClr>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804" marR="2804" marT="2804" marB="0" anchor="ctr">
                    <a:solidFill>
                      <a:schemeClr val="accent3">
                        <a:lumMod val="60000"/>
                        <a:lumOff val="40000"/>
                      </a:schemeClr>
                    </a:solidFill>
                  </a:tcPr>
                </a:tc>
                <a:tc>
                  <a:txBody>
                    <a:bodyPr/>
                    <a:lstStyle/>
                    <a:p>
                      <a:pPr algn="ctr" fontAlgn="b"/>
                      <a:r>
                        <a:rPr lang="es-CO" sz="1050" u="none" strike="noStrike" dirty="0">
                          <a:solidFill>
                            <a:schemeClr val="tx1"/>
                          </a:solidFill>
                          <a:effectLst/>
                        </a:rPr>
                        <a:t>1</a:t>
                      </a:r>
                      <a:endParaRPr lang="es-CO" sz="1050" b="1" i="0" u="none" strike="noStrike" dirty="0">
                        <a:solidFill>
                          <a:schemeClr val="tx1"/>
                        </a:solidFill>
                        <a:effectLst/>
                        <a:latin typeface="Calibri" panose="020F0502020204030204" pitchFamily="34" charset="0"/>
                      </a:endParaRPr>
                    </a:p>
                  </a:txBody>
                  <a:tcPr marL="2804" marR="2804" marT="2804" marB="0" anchor="ctr">
                    <a:solidFill>
                      <a:schemeClr val="accent3">
                        <a:lumMod val="60000"/>
                        <a:lumOff val="40000"/>
                      </a:schemeClr>
                    </a:solidFill>
                  </a:tcPr>
                </a:tc>
                <a:tc>
                  <a:txBody>
                    <a:bodyPr/>
                    <a:lstStyle/>
                    <a:p>
                      <a:pPr algn="ctr" fontAlgn="b"/>
                      <a:r>
                        <a:rPr lang="es-CO" sz="1050" u="none" strike="noStrike">
                          <a:solidFill>
                            <a:schemeClr val="tx1"/>
                          </a:solidFill>
                          <a:effectLst/>
                        </a:rPr>
                        <a:t>1</a:t>
                      </a:r>
                      <a:endParaRPr lang="es-CO" sz="1050" b="1" i="0" u="none" strike="noStrike">
                        <a:solidFill>
                          <a:schemeClr val="tx1"/>
                        </a:solidFill>
                        <a:effectLst/>
                        <a:latin typeface="Calibri" panose="020F0502020204030204" pitchFamily="34" charset="0"/>
                      </a:endParaRPr>
                    </a:p>
                  </a:txBody>
                  <a:tcPr marL="2804" marR="2804" marT="2804" marB="0" anchor="ctr">
                    <a:solidFill>
                      <a:schemeClr val="accent3">
                        <a:lumMod val="60000"/>
                        <a:lumOff val="40000"/>
                      </a:schemeClr>
                    </a:solidFill>
                  </a:tcPr>
                </a:tc>
                <a:tc>
                  <a:txBody>
                    <a:bodyPr/>
                    <a:lstStyle/>
                    <a:p>
                      <a:pPr algn="ctr" fontAlgn="b"/>
                      <a:r>
                        <a:rPr lang="es-CO" sz="1050" b="0" u="none" strike="noStrike" dirty="0">
                          <a:solidFill>
                            <a:schemeClr val="tx1"/>
                          </a:solidFill>
                          <a:effectLst/>
                        </a:rPr>
                        <a:t>$ 832,270,000.00</a:t>
                      </a:r>
                      <a:endParaRPr lang="es-CO" sz="1050" b="0" i="0" u="none" strike="noStrike" dirty="0">
                        <a:solidFill>
                          <a:schemeClr val="tx1"/>
                        </a:solidFill>
                        <a:effectLst/>
                        <a:latin typeface="Calibri" panose="020F0502020204030204" pitchFamily="34" charset="0"/>
                      </a:endParaRPr>
                    </a:p>
                  </a:txBody>
                  <a:tcPr marL="2804" marR="2804" marT="2804" marB="0" anchor="ctr">
                    <a:solidFill>
                      <a:schemeClr val="accent3">
                        <a:lumMod val="60000"/>
                        <a:lumOff val="40000"/>
                      </a:schemeClr>
                    </a:solidFill>
                  </a:tcPr>
                </a:tc>
                <a:extLst>
                  <a:ext uri="{0D108BD9-81ED-4DB2-BD59-A6C34878D82A}">
                    <a16:rowId xmlns:a16="http://schemas.microsoft.com/office/drawing/2014/main" val="2246763452"/>
                  </a:ext>
                </a:extLst>
              </a:tr>
              <a:tr h="184344">
                <a:tc>
                  <a:txBody>
                    <a:bodyPr/>
                    <a:lstStyle/>
                    <a:p>
                      <a:pPr algn="ctr" fontAlgn="b"/>
                      <a:r>
                        <a:rPr lang="es-CO" sz="1050" u="none" strike="noStrike" dirty="0">
                          <a:solidFill>
                            <a:schemeClr val="tx1"/>
                          </a:solidFill>
                          <a:effectLst/>
                        </a:rPr>
                        <a:t>SUROCCIDENTE</a:t>
                      </a:r>
                      <a:endParaRPr lang="es-CO" sz="1050" b="1" i="0" u="none" strike="noStrike" dirty="0">
                        <a:solidFill>
                          <a:schemeClr val="tx1"/>
                        </a:solidFill>
                        <a:effectLst/>
                        <a:latin typeface="Calibri" panose="020F0502020204030204" pitchFamily="34" charset="0"/>
                      </a:endParaRPr>
                    </a:p>
                  </a:txBody>
                  <a:tcPr marL="25238" marR="2804" marT="2804" marB="0" anchor="ctr">
                    <a:solidFill>
                      <a:schemeClr val="accent5">
                        <a:lumMod val="60000"/>
                        <a:lumOff val="40000"/>
                      </a:schemeClr>
                    </a:solidFill>
                  </a:tcPr>
                </a:tc>
                <a:tc>
                  <a:txBody>
                    <a:bodyPr/>
                    <a:lstStyle/>
                    <a:p>
                      <a:pPr algn="ctr" fontAlgn="b"/>
                      <a:r>
                        <a:rPr lang="es-CO" sz="1050" u="none" strike="noStrike" dirty="0">
                          <a:solidFill>
                            <a:schemeClr val="tx1"/>
                          </a:solidFill>
                          <a:effectLst/>
                        </a:rPr>
                        <a:t>1</a:t>
                      </a:r>
                      <a:endParaRPr lang="es-CO" sz="1050" b="1" i="0" u="none" strike="noStrike" dirty="0">
                        <a:solidFill>
                          <a:schemeClr val="tx1"/>
                        </a:solidFill>
                        <a:effectLst/>
                        <a:latin typeface="Calibri" panose="020F0502020204030204" pitchFamily="34" charset="0"/>
                      </a:endParaRPr>
                    </a:p>
                  </a:txBody>
                  <a:tcPr marL="2804" marR="2804" marT="2804" marB="0" anchor="ctr">
                    <a:solidFill>
                      <a:schemeClr val="accent5">
                        <a:lumMod val="60000"/>
                        <a:lumOff val="40000"/>
                      </a:schemeClr>
                    </a:solidFill>
                  </a:tcPr>
                </a:tc>
                <a:tc>
                  <a:txBody>
                    <a:bodyPr/>
                    <a:lstStyle/>
                    <a:p>
                      <a:pPr algn="ctr" fontAlgn="b"/>
                      <a:endParaRPr lang="es-CO" sz="1050" b="1" i="0" u="none" strike="noStrike" dirty="0">
                        <a:solidFill>
                          <a:schemeClr val="tx1"/>
                        </a:solidFill>
                        <a:effectLst/>
                        <a:latin typeface="Calibri" panose="020F0502020204030204" pitchFamily="34" charset="0"/>
                      </a:endParaRPr>
                    </a:p>
                  </a:txBody>
                  <a:tcPr marL="2804" marR="2804" marT="2804" marB="0" anchor="ctr">
                    <a:solidFill>
                      <a:schemeClr val="accent5">
                        <a:lumMod val="60000"/>
                        <a:lumOff val="40000"/>
                      </a:schemeClr>
                    </a:solidFill>
                  </a:tcPr>
                </a:tc>
                <a:tc>
                  <a:txBody>
                    <a:bodyPr/>
                    <a:lstStyle/>
                    <a:p>
                      <a:pPr algn="ctr" fontAlgn="b"/>
                      <a:r>
                        <a:rPr lang="es-CO" sz="1050" u="none" strike="noStrike" dirty="0">
                          <a:solidFill>
                            <a:schemeClr val="tx1"/>
                          </a:solidFill>
                          <a:effectLst/>
                        </a:rPr>
                        <a:t>1</a:t>
                      </a:r>
                      <a:endParaRPr lang="es-CO" sz="1050" b="1" i="0" u="none" strike="noStrike" dirty="0">
                        <a:solidFill>
                          <a:schemeClr val="tx1"/>
                        </a:solidFill>
                        <a:effectLst/>
                        <a:latin typeface="Calibri" panose="020F0502020204030204" pitchFamily="34" charset="0"/>
                      </a:endParaRPr>
                    </a:p>
                  </a:txBody>
                  <a:tcPr marL="2804" marR="2804" marT="2804" marB="0" anchor="ctr">
                    <a:solidFill>
                      <a:schemeClr val="accent5">
                        <a:lumMod val="60000"/>
                        <a:lumOff val="40000"/>
                      </a:schemeClr>
                    </a:solidFill>
                  </a:tcPr>
                </a:tc>
                <a:tc>
                  <a:txBody>
                    <a:bodyPr/>
                    <a:lstStyle/>
                    <a:p>
                      <a:pPr algn="ctr" fontAlgn="b"/>
                      <a:r>
                        <a:rPr lang="es-CO" sz="1050" b="0" u="none" strike="noStrike" dirty="0">
                          <a:solidFill>
                            <a:schemeClr val="tx1"/>
                          </a:solidFill>
                          <a:effectLst/>
                        </a:rPr>
                        <a:t>$ 7,552,966,822.00</a:t>
                      </a:r>
                      <a:endParaRPr lang="es-CO" sz="1050" b="0" i="0" u="none" strike="noStrike" dirty="0">
                        <a:solidFill>
                          <a:schemeClr val="tx1"/>
                        </a:solidFill>
                        <a:effectLst/>
                        <a:latin typeface="Calibri" panose="020F0502020204030204" pitchFamily="34" charset="0"/>
                      </a:endParaRPr>
                    </a:p>
                  </a:txBody>
                  <a:tcPr marL="2804" marR="2804" marT="2804" marB="0" anchor="ctr">
                    <a:solidFill>
                      <a:schemeClr val="accent5">
                        <a:lumMod val="60000"/>
                        <a:lumOff val="40000"/>
                      </a:schemeClr>
                    </a:solidFill>
                  </a:tcPr>
                </a:tc>
                <a:extLst>
                  <a:ext uri="{0D108BD9-81ED-4DB2-BD59-A6C34878D82A}">
                    <a16:rowId xmlns:a16="http://schemas.microsoft.com/office/drawing/2014/main" val="219153071"/>
                  </a:ext>
                </a:extLst>
              </a:tr>
              <a:tr h="184344">
                <a:tc>
                  <a:txBody>
                    <a:bodyPr/>
                    <a:lstStyle/>
                    <a:p>
                      <a:pPr algn="l" fontAlgn="b"/>
                      <a:r>
                        <a:rPr lang="es-CO" sz="1050" u="none" strike="noStrike" dirty="0">
                          <a:solidFill>
                            <a:schemeClr val="tx1"/>
                          </a:solidFill>
                          <a:effectLst/>
                        </a:rPr>
                        <a:t>Total FINCA</a:t>
                      </a:r>
                      <a:endParaRPr lang="es-CO" sz="1050" b="1" i="0" u="none" strike="noStrike" dirty="0">
                        <a:solidFill>
                          <a:schemeClr val="tx1"/>
                        </a:solidFill>
                        <a:effectLst/>
                        <a:latin typeface="Calibri" panose="020F0502020204030204" pitchFamily="34" charset="0"/>
                      </a:endParaRPr>
                    </a:p>
                  </a:txBody>
                  <a:tcPr marL="2804" marR="2804" marT="2804" marB="0" anchor="ctr">
                    <a:solidFill>
                      <a:schemeClr val="bg2"/>
                    </a:solidFill>
                  </a:tcPr>
                </a:tc>
                <a:tc>
                  <a:txBody>
                    <a:bodyPr/>
                    <a:lstStyle/>
                    <a:p>
                      <a:pPr algn="ctr" fontAlgn="b"/>
                      <a:r>
                        <a:rPr lang="es-CO" sz="1050" u="none" strike="noStrike">
                          <a:solidFill>
                            <a:schemeClr val="tx1"/>
                          </a:solidFill>
                          <a:effectLst/>
                        </a:rPr>
                        <a:t>1</a:t>
                      </a:r>
                      <a:endParaRPr lang="es-CO" sz="1050" b="1" i="0" u="none" strike="noStrike">
                        <a:solidFill>
                          <a:schemeClr val="tx1"/>
                        </a:solidFill>
                        <a:effectLst/>
                        <a:latin typeface="Calibri" panose="020F0502020204030204" pitchFamily="34" charset="0"/>
                      </a:endParaRPr>
                    </a:p>
                  </a:txBody>
                  <a:tcPr marL="2804" marR="2804" marT="2804" marB="0" anchor="ctr">
                    <a:solidFill>
                      <a:schemeClr val="bg2"/>
                    </a:solidFill>
                  </a:tcPr>
                </a:tc>
                <a:tc>
                  <a:txBody>
                    <a:bodyPr/>
                    <a:lstStyle/>
                    <a:p>
                      <a:pPr algn="ctr" fontAlgn="b"/>
                      <a:r>
                        <a:rPr lang="es-CO" sz="1050" u="none" strike="noStrike" dirty="0">
                          <a:solidFill>
                            <a:schemeClr val="tx1"/>
                          </a:solidFill>
                          <a:effectLst/>
                        </a:rPr>
                        <a:t>1</a:t>
                      </a:r>
                      <a:endParaRPr lang="es-CO" sz="1050" b="1" i="0" u="none" strike="noStrike" dirty="0">
                        <a:solidFill>
                          <a:schemeClr val="tx1"/>
                        </a:solidFill>
                        <a:effectLst/>
                        <a:latin typeface="Calibri" panose="020F0502020204030204" pitchFamily="34" charset="0"/>
                      </a:endParaRPr>
                    </a:p>
                  </a:txBody>
                  <a:tcPr marL="2804" marR="2804" marT="2804" marB="0" anchor="ctr">
                    <a:solidFill>
                      <a:schemeClr val="bg2"/>
                    </a:solidFill>
                  </a:tcPr>
                </a:tc>
                <a:tc>
                  <a:txBody>
                    <a:bodyPr/>
                    <a:lstStyle/>
                    <a:p>
                      <a:pPr algn="ctr" fontAlgn="b"/>
                      <a:r>
                        <a:rPr lang="es-CO" sz="1050" u="none" strike="noStrike" dirty="0">
                          <a:solidFill>
                            <a:schemeClr val="tx1"/>
                          </a:solidFill>
                          <a:effectLst/>
                        </a:rPr>
                        <a:t>2</a:t>
                      </a:r>
                      <a:endParaRPr lang="es-CO" sz="1050" b="1" i="0" u="none" strike="noStrike" dirty="0">
                        <a:solidFill>
                          <a:schemeClr val="tx1"/>
                        </a:solidFill>
                        <a:effectLst/>
                        <a:latin typeface="Calibri" panose="020F0502020204030204" pitchFamily="34" charset="0"/>
                      </a:endParaRPr>
                    </a:p>
                  </a:txBody>
                  <a:tcPr marL="2804" marR="2804" marT="2804" marB="0" anchor="ctr">
                    <a:solidFill>
                      <a:schemeClr val="bg2"/>
                    </a:solidFill>
                  </a:tcPr>
                </a:tc>
                <a:tc>
                  <a:txBody>
                    <a:bodyPr/>
                    <a:lstStyle/>
                    <a:p>
                      <a:pPr algn="ctr" fontAlgn="b"/>
                      <a:r>
                        <a:rPr lang="es-CO" sz="1050" b="0" u="none" strike="noStrike" dirty="0">
                          <a:solidFill>
                            <a:schemeClr val="tx1"/>
                          </a:solidFill>
                          <a:effectLst/>
                        </a:rPr>
                        <a:t>$ 8,385,236,822.00</a:t>
                      </a:r>
                      <a:endParaRPr lang="es-CO" sz="1050" b="0" i="0" u="none" strike="noStrike" dirty="0">
                        <a:solidFill>
                          <a:schemeClr val="tx1"/>
                        </a:solidFill>
                        <a:effectLst/>
                        <a:latin typeface="Calibri" panose="020F0502020204030204" pitchFamily="34" charset="0"/>
                      </a:endParaRPr>
                    </a:p>
                  </a:txBody>
                  <a:tcPr marL="2804" marR="2804" marT="2804" marB="0" anchor="ctr">
                    <a:solidFill>
                      <a:schemeClr val="bg2"/>
                    </a:solidFill>
                  </a:tcPr>
                </a:tc>
                <a:extLst>
                  <a:ext uri="{0D108BD9-81ED-4DB2-BD59-A6C34878D82A}">
                    <a16:rowId xmlns:a16="http://schemas.microsoft.com/office/drawing/2014/main" val="2951733468"/>
                  </a:ext>
                </a:extLst>
              </a:tr>
              <a:tr h="418067">
                <a:tc>
                  <a:txBody>
                    <a:bodyPr/>
                    <a:lstStyle/>
                    <a:p>
                      <a:pPr algn="ctr" fontAlgn="b"/>
                      <a:r>
                        <a:rPr lang="es-CO" sz="1100" u="none" strike="noStrike" dirty="0">
                          <a:effectLst/>
                        </a:rPr>
                        <a:t>Total general</a:t>
                      </a:r>
                      <a:endParaRPr lang="es-CO" sz="1100" b="1" i="0" u="none" strike="noStrike" dirty="0">
                        <a:solidFill>
                          <a:srgbClr val="000000"/>
                        </a:solidFill>
                        <a:effectLst/>
                        <a:latin typeface="Calibri" panose="020F0502020204030204" pitchFamily="34" charset="0"/>
                      </a:endParaRPr>
                    </a:p>
                  </a:txBody>
                  <a:tcPr marL="2804" marR="2804" marT="2804" marB="0" anchor="ctr">
                    <a:solidFill>
                      <a:srgbClr val="000A8B"/>
                    </a:solidFill>
                  </a:tcPr>
                </a:tc>
                <a:tc>
                  <a:txBody>
                    <a:bodyPr/>
                    <a:lstStyle/>
                    <a:p>
                      <a:pPr algn="ctr" fontAlgn="b"/>
                      <a:r>
                        <a:rPr lang="es-CO" sz="1100" u="none" strike="noStrike" dirty="0">
                          <a:effectLst/>
                        </a:rPr>
                        <a:t>1</a:t>
                      </a:r>
                      <a:endParaRPr lang="es-CO" sz="1100" b="1" i="0" u="none" strike="noStrike" dirty="0">
                        <a:solidFill>
                          <a:srgbClr val="000000"/>
                        </a:solidFill>
                        <a:effectLst/>
                        <a:latin typeface="Calibri" panose="020F0502020204030204" pitchFamily="34" charset="0"/>
                      </a:endParaRPr>
                    </a:p>
                  </a:txBody>
                  <a:tcPr marL="2804" marR="2804" marT="2804" marB="0" anchor="ctr">
                    <a:solidFill>
                      <a:srgbClr val="000A8B"/>
                    </a:solidFill>
                  </a:tcPr>
                </a:tc>
                <a:tc>
                  <a:txBody>
                    <a:bodyPr/>
                    <a:lstStyle/>
                    <a:p>
                      <a:pPr algn="ctr" fontAlgn="b"/>
                      <a:r>
                        <a:rPr lang="es-CO" sz="1100" u="none" strike="noStrike" dirty="0">
                          <a:effectLst/>
                        </a:rPr>
                        <a:t>1</a:t>
                      </a:r>
                      <a:endParaRPr lang="es-CO" sz="1100" b="1" i="0" u="none" strike="noStrike" dirty="0">
                        <a:solidFill>
                          <a:srgbClr val="000000"/>
                        </a:solidFill>
                        <a:effectLst/>
                        <a:latin typeface="Calibri" panose="020F0502020204030204" pitchFamily="34" charset="0"/>
                      </a:endParaRPr>
                    </a:p>
                  </a:txBody>
                  <a:tcPr marL="2804" marR="2804" marT="2804" marB="0" anchor="ctr">
                    <a:solidFill>
                      <a:srgbClr val="000A8B"/>
                    </a:solidFill>
                  </a:tcPr>
                </a:tc>
                <a:tc>
                  <a:txBody>
                    <a:bodyPr/>
                    <a:lstStyle/>
                    <a:p>
                      <a:pPr algn="ctr" fontAlgn="b"/>
                      <a:r>
                        <a:rPr lang="es-CO" sz="1100" u="none" strike="noStrike" dirty="0">
                          <a:effectLst/>
                        </a:rPr>
                        <a:t>2</a:t>
                      </a:r>
                      <a:endParaRPr lang="es-CO" sz="1100" b="1" i="0" u="none" strike="noStrike" dirty="0">
                        <a:solidFill>
                          <a:srgbClr val="000000"/>
                        </a:solidFill>
                        <a:effectLst/>
                        <a:latin typeface="Calibri" panose="020F0502020204030204" pitchFamily="34" charset="0"/>
                      </a:endParaRPr>
                    </a:p>
                  </a:txBody>
                  <a:tcPr marL="2804" marR="2804" marT="2804" marB="0" anchor="ctr">
                    <a:solidFill>
                      <a:srgbClr val="000A8B"/>
                    </a:solidFill>
                  </a:tcPr>
                </a:tc>
                <a:tc>
                  <a:txBody>
                    <a:bodyPr/>
                    <a:lstStyle/>
                    <a:p>
                      <a:pPr algn="ctr" fontAlgn="b"/>
                      <a:r>
                        <a:rPr lang="es-CO" sz="1100" u="none" strike="noStrike" dirty="0">
                          <a:effectLst/>
                        </a:rPr>
                        <a:t>$ 8,385,236,822.00</a:t>
                      </a:r>
                      <a:endParaRPr lang="es-CO" sz="1100" b="1" i="0" u="none" strike="noStrike" dirty="0">
                        <a:solidFill>
                          <a:srgbClr val="000000"/>
                        </a:solidFill>
                        <a:effectLst/>
                        <a:latin typeface="Calibri" panose="020F0502020204030204" pitchFamily="34" charset="0"/>
                      </a:endParaRPr>
                    </a:p>
                  </a:txBody>
                  <a:tcPr marL="2804" marR="2804" marT="2804" marB="0" anchor="ctr">
                    <a:solidFill>
                      <a:srgbClr val="000A8B"/>
                    </a:solidFill>
                  </a:tcPr>
                </a:tc>
                <a:extLst>
                  <a:ext uri="{0D108BD9-81ED-4DB2-BD59-A6C34878D82A}">
                    <a16:rowId xmlns:a16="http://schemas.microsoft.com/office/drawing/2014/main" val="3727593830"/>
                  </a:ext>
                </a:extLst>
              </a:tr>
            </a:tbl>
          </a:graphicData>
        </a:graphic>
      </p:graphicFrame>
      <p:sp>
        <p:nvSpPr>
          <p:cNvPr id="17" name="CuadroTexto 16">
            <a:extLst>
              <a:ext uri="{FF2B5EF4-FFF2-40B4-BE49-F238E27FC236}">
                <a16:creationId xmlns:a16="http://schemas.microsoft.com/office/drawing/2014/main" id="{19E8944D-13BF-4854-893D-8226C89D0BB9}"/>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41915326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3" name="Rectángulo 2">
            <a:extLst>
              <a:ext uri="{FF2B5EF4-FFF2-40B4-BE49-F238E27FC236}">
                <a16:creationId xmlns:a16="http://schemas.microsoft.com/office/drawing/2014/main" id="{6998433F-23E8-47AC-9C4D-6C87283BF724}"/>
              </a:ext>
            </a:extLst>
          </p:cNvPr>
          <p:cNvSpPr/>
          <p:nvPr/>
        </p:nvSpPr>
        <p:spPr>
          <a:xfrm>
            <a:off x="3514363" y="1018914"/>
            <a:ext cx="1899012" cy="587303"/>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s-CO" dirty="0"/>
              <a:t>OTROS</a:t>
            </a:r>
          </a:p>
        </p:txBody>
      </p:sp>
      <p:graphicFrame>
        <p:nvGraphicFramePr>
          <p:cNvPr id="5" name="Tabla 4">
            <a:extLst>
              <a:ext uri="{FF2B5EF4-FFF2-40B4-BE49-F238E27FC236}">
                <a16:creationId xmlns:a16="http://schemas.microsoft.com/office/drawing/2014/main" id="{708984F7-2E37-4244-95B3-EA6C0BFF9C70}"/>
              </a:ext>
            </a:extLst>
          </p:cNvPr>
          <p:cNvGraphicFramePr>
            <a:graphicFrameLocks noGrp="1"/>
          </p:cNvGraphicFramePr>
          <p:nvPr>
            <p:extLst/>
          </p:nvPr>
        </p:nvGraphicFramePr>
        <p:xfrm>
          <a:off x="1465398" y="1847271"/>
          <a:ext cx="5996941" cy="4238980"/>
        </p:xfrm>
        <a:graphic>
          <a:graphicData uri="http://schemas.openxmlformats.org/drawingml/2006/table">
            <a:tbl>
              <a:tblPr firstRow="1" lastRow="1" lastCol="1">
                <a:tableStyleId>{7DF18680-E054-41AD-8BC1-D1AEF772440D}</a:tableStyleId>
              </a:tblPr>
              <a:tblGrid>
                <a:gridCol w="1905000">
                  <a:extLst>
                    <a:ext uri="{9D8B030D-6E8A-4147-A177-3AD203B41FA5}">
                      <a16:colId xmlns:a16="http://schemas.microsoft.com/office/drawing/2014/main" val="1318435347"/>
                    </a:ext>
                  </a:extLst>
                </a:gridCol>
                <a:gridCol w="693420">
                  <a:extLst>
                    <a:ext uri="{9D8B030D-6E8A-4147-A177-3AD203B41FA5}">
                      <a16:colId xmlns:a16="http://schemas.microsoft.com/office/drawing/2014/main" val="2727512888"/>
                    </a:ext>
                  </a:extLst>
                </a:gridCol>
                <a:gridCol w="701267">
                  <a:extLst>
                    <a:ext uri="{9D8B030D-6E8A-4147-A177-3AD203B41FA5}">
                      <a16:colId xmlns:a16="http://schemas.microsoft.com/office/drawing/2014/main" val="431623348"/>
                    </a:ext>
                  </a:extLst>
                </a:gridCol>
                <a:gridCol w="506757">
                  <a:extLst>
                    <a:ext uri="{9D8B030D-6E8A-4147-A177-3AD203B41FA5}">
                      <a16:colId xmlns:a16="http://schemas.microsoft.com/office/drawing/2014/main" val="2297816484"/>
                    </a:ext>
                  </a:extLst>
                </a:gridCol>
                <a:gridCol w="2190497">
                  <a:extLst>
                    <a:ext uri="{9D8B030D-6E8A-4147-A177-3AD203B41FA5}">
                      <a16:colId xmlns:a16="http://schemas.microsoft.com/office/drawing/2014/main" val="3387371390"/>
                    </a:ext>
                  </a:extLst>
                </a:gridCol>
              </a:tblGrid>
              <a:tr h="357383">
                <a:tc>
                  <a:txBody>
                    <a:bodyPr/>
                    <a:lstStyle/>
                    <a:p>
                      <a:pPr algn="ctr" fontAlgn="b"/>
                      <a:endParaRPr lang="es-CO" sz="1200" b="1" i="0" u="none" strike="noStrike" dirty="0">
                        <a:solidFill>
                          <a:srgbClr val="000000"/>
                        </a:solidFill>
                        <a:effectLst/>
                        <a:latin typeface="Calibri" panose="020F0502020204030204" pitchFamily="34" charset="0"/>
                      </a:endParaRPr>
                    </a:p>
                  </a:txBody>
                  <a:tcPr marL="2330" marR="2330" marT="2330" marB="0" anchor="ctr">
                    <a:solidFill>
                      <a:srgbClr val="000A8B"/>
                    </a:solidFill>
                  </a:tcPr>
                </a:tc>
                <a:tc>
                  <a:txBody>
                    <a:bodyPr/>
                    <a:lstStyle/>
                    <a:p>
                      <a:pPr algn="ctr" fontAlgn="b"/>
                      <a:r>
                        <a:rPr lang="es-CO" sz="1200" u="none" strike="noStrike" dirty="0">
                          <a:effectLst/>
                        </a:rPr>
                        <a:t>CAUSAL No. 4</a:t>
                      </a:r>
                      <a:endParaRPr lang="es-CO" sz="1200" b="1" i="0" u="none" strike="noStrike" dirty="0">
                        <a:solidFill>
                          <a:srgbClr val="000000"/>
                        </a:solidFill>
                        <a:effectLst/>
                        <a:latin typeface="Calibri" panose="020F0502020204030204" pitchFamily="34" charset="0"/>
                      </a:endParaRPr>
                    </a:p>
                  </a:txBody>
                  <a:tcPr marL="2330" marR="2330" marT="2330" marB="0" anchor="ctr">
                    <a:solidFill>
                      <a:srgbClr val="000A8B"/>
                    </a:solidFill>
                  </a:tcPr>
                </a:tc>
                <a:tc>
                  <a:txBody>
                    <a:bodyPr/>
                    <a:lstStyle/>
                    <a:p>
                      <a:pPr algn="ctr" fontAlgn="b"/>
                      <a:r>
                        <a:rPr lang="es-CO" sz="1200" u="none" strike="noStrike" dirty="0">
                          <a:effectLst/>
                        </a:rPr>
                        <a:t>CAUSAL No. 7 -</a:t>
                      </a:r>
                      <a:endParaRPr lang="es-CO" sz="1200" b="1" i="0" u="none" strike="noStrike" dirty="0">
                        <a:solidFill>
                          <a:srgbClr val="000000"/>
                        </a:solidFill>
                        <a:effectLst/>
                        <a:latin typeface="Calibri" panose="020F0502020204030204" pitchFamily="34" charset="0"/>
                      </a:endParaRPr>
                    </a:p>
                  </a:txBody>
                  <a:tcPr marL="2330" marR="2330" marT="2330" marB="0" anchor="ctr">
                    <a:solidFill>
                      <a:srgbClr val="000A8B"/>
                    </a:solidFill>
                  </a:tcPr>
                </a:tc>
                <a:tc>
                  <a:txBody>
                    <a:bodyPr/>
                    <a:lstStyle/>
                    <a:p>
                      <a:pPr algn="ctr" fontAlgn="b"/>
                      <a:r>
                        <a:rPr lang="es-CO" sz="1200" u="none" strike="noStrike" dirty="0">
                          <a:effectLst/>
                        </a:rPr>
                        <a:t>Total</a:t>
                      </a:r>
                      <a:endParaRPr lang="es-CO" sz="1200" b="1" i="0" u="none" strike="noStrike" dirty="0">
                        <a:solidFill>
                          <a:srgbClr val="000000"/>
                        </a:solidFill>
                        <a:effectLst/>
                        <a:latin typeface="Calibri" panose="020F0502020204030204" pitchFamily="34" charset="0"/>
                      </a:endParaRPr>
                    </a:p>
                  </a:txBody>
                  <a:tcPr marL="2330" marR="2330" marT="2330" marB="0" anchor="ctr">
                    <a:solidFill>
                      <a:srgbClr val="000A8B"/>
                    </a:solidFill>
                  </a:tcPr>
                </a:tc>
                <a:tc>
                  <a:txBody>
                    <a:bodyPr/>
                    <a:lstStyle/>
                    <a:p>
                      <a:pPr algn="ctr" fontAlgn="b"/>
                      <a:r>
                        <a:rPr lang="es-CO" sz="1200" u="none" strike="noStrike" dirty="0">
                          <a:effectLst/>
                        </a:rPr>
                        <a:t>Total Suma de Valor Avalúo Catastral</a:t>
                      </a:r>
                      <a:endParaRPr lang="es-CO" sz="1200" b="1" i="0" u="none" strike="noStrike" dirty="0">
                        <a:solidFill>
                          <a:srgbClr val="000000"/>
                        </a:solidFill>
                        <a:effectLst/>
                        <a:latin typeface="Calibri" panose="020F0502020204030204" pitchFamily="34" charset="0"/>
                      </a:endParaRPr>
                    </a:p>
                  </a:txBody>
                  <a:tcPr marL="2330" marR="2330" marT="2330" marB="0" anchor="ctr">
                    <a:solidFill>
                      <a:srgbClr val="000A8B"/>
                    </a:solidFill>
                  </a:tcPr>
                </a:tc>
                <a:extLst>
                  <a:ext uri="{0D108BD9-81ED-4DB2-BD59-A6C34878D82A}">
                    <a16:rowId xmlns:a16="http://schemas.microsoft.com/office/drawing/2014/main" val="1437881796"/>
                  </a:ext>
                </a:extLst>
              </a:tr>
              <a:tr h="174969">
                <a:tc>
                  <a:txBody>
                    <a:bodyPr/>
                    <a:lstStyle/>
                    <a:p>
                      <a:pPr algn="l" fontAlgn="b"/>
                      <a:r>
                        <a:rPr lang="es-CO" sz="1400" b="1" u="none" strike="noStrike" dirty="0">
                          <a:solidFill>
                            <a:schemeClr val="tx1"/>
                          </a:solidFill>
                          <a:effectLst/>
                        </a:rPr>
                        <a:t>GARAJE</a:t>
                      </a:r>
                      <a:endParaRPr lang="es-CO" sz="14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extLst>
                  <a:ext uri="{0D108BD9-81ED-4DB2-BD59-A6C34878D82A}">
                    <a16:rowId xmlns:a16="http://schemas.microsoft.com/office/drawing/2014/main" val="280399555"/>
                  </a:ext>
                </a:extLst>
              </a:tr>
              <a:tr h="167125">
                <a:tc>
                  <a:txBody>
                    <a:bodyPr/>
                    <a:lstStyle/>
                    <a:p>
                      <a:pPr algn="ctr" fontAlgn="b"/>
                      <a:r>
                        <a:rPr lang="es-CO" sz="1200" u="none" strike="noStrike" dirty="0">
                          <a:solidFill>
                            <a:schemeClr val="tx1"/>
                          </a:solidFill>
                          <a:effectLst/>
                        </a:rPr>
                        <a:t>SUROCCIDENTE</a:t>
                      </a:r>
                      <a:endParaRPr lang="es-CO" sz="1200" b="1" i="0" u="none" strike="noStrike" dirty="0">
                        <a:solidFill>
                          <a:schemeClr val="tx1"/>
                        </a:solidFill>
                        <a:effectLst/>
                        <a:latin typeface="Calibri" panose="020F0502020204030204" pitchFamily="34" charset="0"/>
                      </a:endParaRPr>
                    </a:p>
                  </a:txBody>
                  <a:tcPr marL="20970" marR="2330" marT="2330" marB="0" anchor="ctr">
                    <a:solidFill>
                      <a:schemeClr val="accent5">
                        <a:lumMod val="60000"/>
                        <a:lumOff val="40000"/>
                      </a:schemeClr>
                    </a:solidFill>
                  </a:tcPr>
                </a:tc>
                <a:tc>
                  <a:txBody>
                    <a:bodyPr/>
                    <a:lstStyle/>
                    <a:p>
                      <a:pPr algn="ctr" fontAlgn="b"/>
                      <a:r>
                        <a:rPr lang="es-CO" sz="1200" u="none" strike="noStrike" dirty="0">
                          <a:solidFill>
                            <a:schemeClr val="tx1"/>
                          </a:solidFill>
                          <a:effectLst/>
                        </a:rPr>
                        <a:t>1</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r>
                        <a:rPr lang="es-CO" sz="1200" u="none" strike="noStrike" dirty="0">
                          <a:solidFill>
                            <a:schemeClr val="tx1"/>
                          </a:solidFill>
                          <a:effectLst/>
                        </a:rPr>
                        <a:t>1</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r>
                        <a:rPr lang="es-CO" sz="1200" b="0" u="none" strike="noStrike" dirty="0">
                          <a:solidFill>
                            <a:schemeClr val="tx1"/>
                          </a:solidFill>
                          <a:effectLst/>
                        </a:rPr>
                        <a:t>$ 3,540,000.00</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extLst>
                  <a:ext uri="{0D108BD9-81ED-4DB2-BD59-A6C34878D82A}">
                    <a16:rowId xmlns:a16="http://schemas.microsoft.com/office/drawing/2014/main" val="49148800"/>
                  </a:ext>
                </a:extLst>
              </a:tr>
              <a:tr h="167125">
                <a:tc>
                  <a:txBody>
                    <a:bodyPr/>
                    <a:lstStyle/>
                    <a:p>
                      <a:pPr algn="l" fontAlgn="b"/>
                      <a:r>
                        <a:rPr lang="es-CO" sz="1200" u="none" strike="noStrike" dirty="0">
                          <a:solidFill>
                            <a:schemeClr val="tx1"/>
                          </a:solidFill>
                          <a:effectLst/>
                        </a:rPr>
                        <a:t>Total GARAJE</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u="none" strike="noStrike" dirty="0">
                          <a:solidFill>
                            <a:schemeClr val="tx1"/>
                          </a:solidFill>
                          <a:effectLst/>
                        </a:rPr>
                        <a:t>1</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u="none" strike="noStrike" dirty="0">
                          <a:solidFill>
                            <a:schemeClr val="tx1"/>
                          </a:solidFill>
                          <a:effectLst/>
                        </a:rPr>
                        <a:t>1</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b="0" u="none" strike="noStrike" dirty="0">
                          <a:solidFill>
                            <a:schemeClr val="tx1"/>
                          </a:solidFill>
                          <a:effectLst/>
                        </a:rPr>
                        <a:t>$ 3,540,000.00</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bg2"/>
                    </a:solidFill>
                  </a:tcPr>
                </a:tc>
                <a:extLst>
                  <a:ext uri="{0D108BD9-81ED-4DB2-BD59-A6C34878D82A}">
                    <a16:rowId xmlns:a16="http://schemas.microsoft.com/office/drawing/2014/main" val="2883969066"/>
                  </a:ext>
                </a:extLst>
              </a:tr>
              <a:tr h="240464">
                <a:tc>
                  <a:txBody>
                    <a:bodyPr/>
                    <a:lstStyle/>
                    <a:p>
                      <a:pPr algn="l" fontAlgn="b"/>
                      <a:r>
                        <a:rPr lang="es-CO" sz="1200" b="1" u="none" strike="noStrike" dirty="0">
                          <a:solidFill>
                            <a:schemeClr val="tx1"/>
                          </a:solidFill>
                          <a:effectLst/>
                        </a:rPr>
                        <a:t>PARQUEADERO COMERCIAL</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bg2"/>
                    </a:solidFill>
                  </a:tcPr>
                </a:tc>
                <a:extLst>
                  <a:ext uri="{0D108BD9-81ED-4DB2-BD59-A6C34878D82A}">
                    <a16:rowId xmlns:a16="http://schemas.microsoft.com/office/drawing/2014/main" val="602260781"/>
                  </a:ext>
                </a:extLst>
              </a:tr>
              <a:tr h="167125">
                <a:tc>
                  <a:txBody>
                    <a:bodyPr/>
                    <a:lstStyle/>
                    <a:p>
                      <a:pPr algn="ctr" fontAlgn="b"/>
                      <a:r>
                        <a:rPr lang="es-CO" sz="1200" u="none" strike="noStrike" dirty="0">
                          <a:solidFill>
                            <a:schemeClr val="tx1"/>
                          </a:solidFill>
                          <a:effectLst/>
                        </a:rPr>
                        <a:t>SUROCCIDENTE</a:t>
                      </a:r>
                      <a:endParaRPr lang="es-CO" sz="1200" b="1" i="0" u="none" strike="noStrike" dirty="0">
                        <a:solidFill>
                          <a:schemeClr val="tx1"/>
                        </a:solidFill>
                        <a:effectLst/>
                        <a:latin typeface="Calibri" panose="020F0502020204030204" pitchFamily="34" charset="0"/>
                      </a:endParaRPr>
                    </a:p>
                  </a:txBody>
                  <a:tcPr marL="20970" marR="2330" marT="2330" marB="0" anchor="ctr">
                    <a:solidFill>
                      <a:schemeClr val="accent5">
                        <a:lumMod val="60000"/>
                        <a:lumOff val="40000"/>
                      </a:schemeClr>
                    </a:solidFill>
                  </a:tcPr>
                </a:tc>
                <a:tc>
                  <a:txBody>
                    <a:bodyPr/>
                    <a:lstStyle/>
                    <a:p>
                      <a:pPr algn="ctr" fontAlgn="b"/>
                      <a:r>
                        <a:rPr lang="es-CO" sz="1200" u="none" strike="noStrike" dirty="0">
                          <a:solidFill>
                            <a:schemeClr val="tx1"/>
                          </a:solidFill>
                          <a:effectLst/>
                        </a:rPr>
                        <a:t>2</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r>
                        <a:rPr lang="es-CO" sz="1200" u="none" strike="noStrike" dirty="0">
                          <a:solidFill>
                            <a:schemeClr val="tx1"/>
                          </a:solidFill>
                          <a:effectLst/>
                        </a:rPr>
                        <a:t>2</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r>
                        <a:rPr lang="es-CO" sz="1200" b="0" u="none" strike="noStrike" dirty="0">
                          <a:solidFill>
                            <a:schemeClr val="tx1"/>
                          </a:solidFill>
                          <a:effectLst/>
                        </a:rPr>
                        <a:t>$ 15,652,030.00</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extLst>
                  <a:ext uri="{0D108BD9-81ED-4DB2-BD59-A6C34878D82A}">
                    <a16:rowId xmlns:a16="http://schemas.microsoft.com/office/drawing/2014/main" val="2900407480"/>
                  </a:ext>
                </a:extLst>
              </a:tr>
              <a:tr h="331852">
                <a:tc>
                  <a:txBody>
                    <a:bodyPr/>
                    <a:lstStyle/>
                    <a:p>
                      <a:pPr algn="l" fontAlgn="b"/>
                      <a:r>
                        <a:rPr lang="es-CO" sz="1200" u="none" strike="noStrike" dirty="0">
                          <a:solidFill>
                            <a:schemeClr val="tx1"/>
                          </a:solidFill>
                          <a:effectLst/>
                        </a:rPr>
                        <a:t>Total PARQUEADERO COMERCIAL</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u="none" strike="noStrike" dirty="0">
                          <a:solidFill>
                            <a:schemeClr val="tx1"/>
                          </a:solidFill>
                          <a:effectLst/>
                        </a:rPr>
                        <a:t>2</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u="none" strike="noStrike">
                          <a:solidFill>
                            <a:schemeClr val="tx1"/>
                          </a:solidFill>
                          <a:effectLst/>
                        </a:rPr>
                        <a:t>2</a:t>
                      </a:r>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b="0" u="none" strike="noStrike" dirty="0">
                          <a:solidFill>
                            <a:schemeClr val="tx1"/>
                          </a:solidFill>
                          <a:effectLst/>
                        </a:rPr>
                        <a:t>$ 15,652,030.00</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bg2"/>
                    </a:solidFill>
                  </a:tcPr>
                </a:tc>
                <a:extLst>
                  <a:ext uri="{0D108BD9-81ED-4DB2-BD59-A6C34878D82A}">
                    <a16:rowId xmlns:a16="http://schemas.microsoft.com/office/drawing/2014/main" val="4214454752"/>
                  </a:ext>
                </a:extLst>
              </a:tr>
              <a:tr h="174969">
                <a:tc>
                  <a:txBody>
                    <a:bodyPr/>
                    <a:lstStyle/>
                    <a:p>
                      <a:pPr algn="l" fontAlgn="b"/>
                      <a:r>
                        <a:rPr lang="es-CO" sz="1400" b="1" u="none" strike="noStrike" dirty="0">
                          <a:solidFill>
                            <a:schemeClr val="tx1"/>
                          </a:solidFill>
                          <a:effectLst/>
                        </a:rPr>
                        <a:t>PARQUEADERO PRIVADO</a:t>
                      </a:r>
                      <a:endParaRPr lang="es-CO" sz="14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bg2"/>
                    </a:solidFill>
                  </a:tcPr>
                </a:tc>
                <a:extLst>
                  <a:ext uri="{0D108BD9-81ED-4DB2-BD59-A6C34878D82A}">
                    <a16:rowId xmlns:a16="http://schemas.microsoft.com/office/drawing/2014/main" val="3452188978"/>
                  </a:ext>
                </a:extLst>
              </a:tr>
              <a:tr h="167125">
                <a:tc>
                  <a:txBody>
                    <a:bodyPr/>
                    <a:lstStyle/>
                    <a:p>
                      <a:pPr algn="ctr" fontAlgn="b"/>
                      <a:r>
                        <a:rPr lang="es-CO" sz="1200" u="none" strike="noStrike" dirty="0">
                          <a:solidFill>
                            <a:schemeClr val="tx1"/>
                          </a:solidFill>
                          <a:effectLst/>
                        </a:rPr>
                        <a:t>CENTRO ORIENTE</a:t>
                      </a:r>
                      <a:endParaRPr lang="es-CO" sz="1200" b="1" i="0" u="none" strike="noStrike" dirty="0">
                        <a:solidFill>
                          <a:schemeClr val="tx1"/>
                        </a:solidFill>
                        <a:effectLst/>
                        <a:latin typeface="Calibri" panose="020F0502020204030204" pitchFamily="34" charset="0"/>
                      </a:endParaRPr>
                    </a:p>
                  </a:txBody>
                  <a:tcPr marL="20970" marR="2330" marT="2330" marB="0" anchor="ctr">
                    <a:solidFill>
                      <a:schemeClr val="accent3">
                        <a:lumMod val="60000"/>
                        <a:lumOff val="40000"/>
                      </a:schemeClr>
                    </a:solidFill>
                  </a:tcPr>
                </a:tc>
                <a:tc>
                  <a:txBody>
                    <a:bodyPr/>
                    <a:lstStyle/>
                    <a:p>
                      <a:pPr algn="ctr" fontAlgn="b"/>
                      <a:r>
                        <a:rPr lang="es-CO" sz="1200" u="none" strike="noStrike" dirty="0">
                          <a:solidFill>
                            <a:schemeClr val="tx1"/>
                          </a:solidFill>
                          <a:effectLst/>
                        </a:rPr>
                        <a:t>36</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3">
                        <a:lumMod val="60000"/>
                        <a:lumOff val="40000"/>
                      </a:schemeClr>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3">
                        <a:lumMod val="60000"/>
                        <a:lumOff val="40000"/>
                      </a:schemeClr>
                    </a:solidFill>
                  </a:tcPr>
                </a:tc>
                <a:tc>
                  <a:txBody>
                    <a:bodyPr/>
                    <a:lstStyle/>
                    <a:p>
                      <a:pPr algn="ctr" fontAlgn="b"/>
                      <a:r>
                        <a:rPr lang="es-CO" sz="1200" u="none" strike="noStrike">
                          <a:solidFill>
                            <a:schemeClr val="tx1"/>
                          </a:solidFill>
                          <a:effectLst/>
                        </a:rPr>
                        <a:t>36</a:t>
                      </a:r>
                      <a:endParaRPr lang="es-CO" sz="1200" b="1" i="0" u="none" strike="noStrike">
                        <a:solidFill>
                          <a:schemeClr val="tx1"/>
                        </a:solidFill>
                        <a:effectLst/>
                        <a:latin typeface="Calibri" panose="020F0502020204030204" pitchFamily="34" charset="0"/>
                      </a:endParaRPr>
                    </a:p>
                  </a:txBody>
                  <a:tcPr marL="2330" marR="2330" marT="2330" marB="0" anchor="ctr">
                    <a:solidFill>
                      <a:schemeClr val="accent3">
                        <a:lumMod val="60000"/>
                        <a:lumOff val="40000"/>
                      </a:schemeClr>
                    </a:solidFill>
                  </a:tcPr>
                </a:tc>
                <a:tc>
                  <a:txBody>
                    <a:bodyPr/>
                    <a:lstStyle/>
                    <a:p>
                      <a:pPr algn="ctr" fontAlgn="b"/>
                      <a:r>
                        <a:rPr lang="es-CO" sz="1200" b="0" u="none" strike="noStrike" dirty="0">
                          <a:solidFill>
                            <a:schemeClr val="tx1"/>
                          </a:solidFill>
                          <a:effectLst/>
                        </a:rPr>
                        <a:t>$ 846,469,000.00</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accent3">
                        <a:lumMod val="60000"/>
                        <a:lumOff val="40000"/>
                      </a:schemeClr>
                    </a:solidFill>
                  </a:tcPr>
                </a:tc>
                <a:extLst>
                  <a:ext uri="{0D108BD9-81ED-4DB2-BD59-A6C34878D82A}">
                    <a16:rowId xmlns:a16="http://schemas.microsoft.com/office/drawing/2014/main" val="1081192659"/>
                  </a:ext>
                </a:extLst>
              </a:tr>
              <a:tr h="167125">
                <a:tc>
                  <a:txBody>
                    <a:bodyPr/>
                    <a:lstStyle/>
                    <a:p>
                      <a:pPr algn="ctr" fontAlgn="b"/>
                      <a:r>
                        <a:rPr lang="es-CO" sz="1200" u="none" strike="noStrike" dirty="0">
                          <a:solidFill>
                            <a:schemeClr val="tx1"/>
                          </a:solidFill>
                          <a:effectLst/>
                        </a:rPr>
                        <a:t>OCCIDENTE</a:t>
                      </a:r>
                      <a:endParaRPr lang="es-CO" sz="1200" b="1" i="0" u="none" strike="noStrike" dirty="0">
                        <a:solidFill>
                          <a:schemeClr val="tx1"/>
                        </a:solidFill>
                        <a:effectLst/>
                        <a:latin typeface="Calibri" panose="020F0502020204030204" pitchFamily="34" charset="0"/>
                      </a:endParaRPr>
                    </a:p>
                  </a:txBody>
                  <a:tcPr marL="20970" marR="2330" marT="2330" marB="0" anchor="ctr">
                    <a:solidFill>
                      <a:schemeClr val="accent4">
                        <a:lumMod val="60000"/>
                        <a:lumOff val="40000"/>
                      </a:schemeClr>
                    </a:solidFill>
                  </a:tcPr>
                </a:tc>
                <a:tc>
                  <a:txBody>
                    <a:bodyPr/>
                    <a:lstStyle/>
                    <a:p>
                      <a:pPr algn="ctr" fontAlgn="b"/>
                      <a:r>
                        <a:rPr lang="es-CO" sz="1200" u="none" strike="noStrike" dirty="0">
                          <a:solidFill>
                            <a:schemeClr val="tx1"/>
                          </a:solidFill>
                          <a:effectLst/>
                        </a:rPr>
                        <a:t>12</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4">
                        <a:lumMod val="60000"/>
                        <a:lumOff val="40000"/>
                      </a:schemeClr>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4">
                        <a:lumMod val="60000"/>
                        <a:lumOff val="40000"/>
                      </a:schemeClr>
                    </a:solidFill>
                  </a:tcPr>
                </a:tc>
                <a:tc>
                  <a:txBody>
                    <a:bodyPr/>
                    <a:lstStyle/>
                    <a:p>
                      <a:pPr algn="ctr" fontAlgn="b"/>
                      <a:r>
                        <a:rPr lang="es-CO" sz="1200" u="none" strike="noStrike" dirty="0">
                          <a:solidFill>
                            <a:schemeClr val="tx1"/>
                          </a:solidFill>
                          <a:effectLst/>
                        </a:rPr>
                        <a:t>12</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4">
                        <a:lumMod val="60000"/>
                        <a:lumOff val="40000"/>
                      </a:schemeClr>
                    </a:solidFill>
                  </a:tcPr>
                </a:tc>
                <a:tc>
                  <a:txBody>
                    <a:bodyPr/>
                    <a:lstStyle/>
                    <a:p>
                      <a:pPr algn="ctr" fontAlgn="b"/>
                      <a:r>
                        <a:rPr lang="es-CO" sz="1200" b="0" u="none" strike="noStrike" dirty="0">
                          <a:solidFill>
                            <a:schemeClr val="tx1"/>
                          </a:solidFill>
                          <a:effectLst/>
                        </a:rPr>
                        <a:t>$ 77,789,199.00</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accent4">
                        <a:lumMod val="60000"/>
                        <a:lumOff val="40000"/>
                      </a:schemeClr>
                    </a:solidFill>
                  </a:tcPr>
                </a:tc>
                <a:extLst>
                  <a:ext uri="{0D108BD9-81ED-4DB2-BD59-A6C34878D82A}">
                    <a16:rowId xmlns:a16="http://schemas.microsoft.com/office/drawing/2014/main" val="2307833178"/>
                  </a:ext>
                </a:extLst>
              </a:tr>
              <a:tr h="167125">
                <a:tc>
                  <a:txBody>
                    <a:bodyPr/>
                    <a:lstStyle/>
                    <a:p>
                      <a:pPr algn="ctr" fontAlgn="b"/>
                      <a:r>
                        <a:rPr lang="es-CO" sz="1200" u="none" strike="noStrike" dirty="0">
                          <a:solidFill>
                            <a:schemeClr val="tx1"/>
                          </a:solidFill>
                          <a:effectLst/>
                        </a:rPr>
                        <a:t>SUROCCIDENTE</a:t>
                      </a:r>
                      <a:endParaRPr lang="es-CO" sz="1200" b="1" i="0" u="none" strike="noStrike" dirty="0">
                        <a:solidFill>
                          <a:schemeClr val="tx1"/>
                        </a:solidFill>
                        <a:effectLst/>
                        <a:latin typeface="Calibri" panose="020F0502020204030204" pitchFamily="34" charset="0"/>
                      </a:endParaRPr>
                    </a:p>
                  </a:txBody>
                  <a:tcPr marL="20970" marR="2330" marT="2330" marB="0" anchor="ctr">
                    <a:solidFill>
                      <a:schemeClr val="accent5">
                        <a:lumMod val="60000"/>
                        <a:lumOff val="40000"/>
                      </a:schemeClr>
                    </a:solidFill>
                  </a:tcPr>
                </a:tc>
                <a:tc>
                  <a:txBody>
                    <a:bodyPr/>
                    <a:lstStyle/>
                    <a:p>
                      <a:pPr algn="ctr" fontAlgn="b"/>
                      <a:r>
                        <a:rPr lang="es-CO" sz="1200" u="none" strike="noStrike" dirty="0">
                          <a:solidFill>
                            <a:schemeClr val="tx1"/>
                          </a:solidFill>
                          <a:effectLst/>
                        </a:rPr>
                        <a:t>109</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r>
                        <a:rPr lang="es-CO" sz="1200" u="none" strike="noStrike" dirty="0">
                          <a:solidFill>
                            <a:schemeClr val="tx1"/>
                          </a:solidFill>
                          <a:effectLst/>
                        </a:rPr>
                        <a:t>109</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r>
                        <a:rPr lang="es-CO" sz="1200" b="0" u="none" strike="noStrike" dirty="0">
                          <a:solidFill>
                            <a:schemeClr val="tx1"/>
                          </a:solidFill>
                          <a:effectLst/>
                        </a:rPr>
                        <a:t>$ 633,130,869.98</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extLst>
                  <a:ext uri="{0D108BD9-81ED-4DB2-BD59-A6C34878D82A}">
                    <a16:rowId xmlns:a16="http://schemas.microsoft.com/office/drawing/2014/main" val="2356362375"/>
                  </a:ext>
                </a:extLst>
              </a:tr>
              <a:tr h="331852">
                <a:tc>
                  <a:txBody>
                    <a:bodyPr/>
                    <a:lstStyle/>
                    <a:p>
                      <a:pPr algn="ctr" fontAlgn="b"/>
                      <a:r>
                        <a:rPr lang="es-CO" sz="1200" u="none" strike="noStrike" dirty="0">
                          <a:solidFill>
                            <a:schemeClr val="tx1"/>
                          </a:solidFill>
                          <a:effectLst/>
                        </a:rPr>
                        <a:t>Total PARQUEADERO PRIVADO</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u="none" strike="noStrike">
                          <a:solidFill>
                            <a:schemeClr val="tx1"/>
                          </a:solidFill>
                          <a:effectLst/>
                        </a:rPr>
                        <a:t>157</a:t>
                      </a:r>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u="none" strike="noStrike" dirty="0">
                          <a:solidFill>
                            <a:schemeClr val="tx1"/>
                          </a:solidFill>
                          <a:effectLst/>
                        </a:rPr>
                        <a:t>157</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b="0" u="none" strike="noStrike" dirty="0">
                          <a:solidFill>
                            <a:schemeClr val="tx1"/>
                          </a:solidFill>
                          <a:effectLst/>
                        </a:rPr>
                        <a:t>$ 1,557,389,068.98</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bg2"/>
                    </a:solidFill>
                  </a:tcPr>
                </a:tc>
                <a:extLst>
                  <a:ext uri="{0D108BD9-81ED-4DB2-BD59-A6C34878D82A}">
                    <a16:rowId xmlns:a16="http://schemas.microsoft.com/office/drawing/2014/main" val="4232515024"/>
                  </a:ext>
                </a:extLst>
              </a:tr>
              <a:tr h="347540">
                <a:tc>
                  <a:txBody>
                    <a:bodyPr/>
                    <a:lstStyle/>
                    <a:p>
                      <a:pPr algn="l" fontAlgn="b"/>
                      <a:r>
                        <a:rPr lang="es-CO" sz="1400" b="1" u="none" strike="noStrike" dirty="0">
                          <a:solidFill>
                            <a:schemeClr val="tx1"/>
                          </a:solidFill>
                          <a:effectLst/>
                        </a:rPr>
                        <a:t>PREDIO UNIFICADO CON OTRO</a:t>
                      </a:r>
                      <a:endParaRPr lang="es-CO" sz="1400" b="1" i="0" u="none" strike="noStrike" dirty="0">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bg2"/>
                    </a:solidFill>
                  </a:tcPr>
                </a:tc>
                <a:extLst>
                  <a:ext uri="{0D108BD9-81ED-4DB2-BD59-A6C34878D82A}">
                    <a16:rowId xmlns:a16="http://schemas.microsoft.com/office/drawing/2014/main" val="2727321576"/>
                  </a:ext>
                </a:extLst>
              </a:tr>
              <a:tr h="167125">
                <a:tc>
                  <a:txBody>
                    <a:bodyPr/>
                    <a:lstStyle/>
                    <a:p>
                      <a:pPr algn="ctr" fontAlgn="b"/>
                      <a:r>
                        <a:rPr lang="es-CO" sz="1200" u="none" strike="noStrike" dirty="0">
                          <a:solidFill>
                            <a:schemeClr val="tx1"/>
                          </a:solidFill>
                          <a:effectLst/>
                        </a:rPr>
                        <a:t>CENTRO ORIENTE</a:t>
                      </a:r>
                      <a:endParaRPr lang="es-CO" sz="1200" b="1" i="0" u="none" strike="noStrike" dirty="0">
                        <a:solidFill>
                          <a:schemeClr val="tx1"/>
                        </a:solidFill>
                        <a:effectLst/>
                        <a:latin typeface="Calibri" panose="020F0502020204030204" pitchFamily="34" charset="0"/>
                      </a:endParaRPr>
                    </a:p>
                  </a:txBody>
                  <a:tcPr marL="20970" marR="2330" marT="2330" marB="0" anchor="ctr">
                    <a:solidFill>
                      <a:schemeClr val="accent3">
                        <a:lumMod val="60000"/>
                        <a:lumOff val="40000"/>
                      </a:schemeClr>
                    </a:solidFill>
                  </a:tcPr>
                </a:tc>
                <a:tc>
                  <a:txBody>
                    <a:bodyPr/>
                    <a:lstStyle/>
                    <a:p>
                      <a:pPr algn="ctr" fontAlgn="b"/>
                      <a:r>
                        <a:rPr lang="es-CO" sz="1200" u="none" strike="noStrike" dirty="0">
                          <a:solidFill>
                            <a:schemeClr val="tx1"/>
                          </a:solidFill>
                          <a:effectLst/>
                        </a:rPr>
                        <a:t>1</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3">
                        <a:lumMod val="60000"/>
                        <a:lumOff val="40000"/>
                      </a:schemeClr>
                    </a:solidFill>
                  </a:tcPr>
                </a:tc>
                <a:tc>
                  <a:txBody>
                    <a:bodyPr/>
                    <a:lstStyle/>
                    <a:p>
                      <a:pPr algn="ctr" fontAlgn="b"/>
                      <a:r>
                        <a:rPr lang="es-CO" sz="1200" u="none" strike="noStrike" dirty="0">
                          <a:solidFill>
                            <a:schemeClr val="tx1"/>
                          </a:solidFill>
                          <a:effectLst/>
                        </a:rPr>
                        <a:t>1</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3">
                        <a:lumMod val="60000"/>
                        <a:lumOff val="40000"/>
                      </a:schemeClr>
                    </a:solidFill>
                  </a:tcPr>
                </a:tc>
                <a:tc>
                  <a:txBody>
                    <a:bodyPr/>
                    <a:lstStyle/>
                    <a:p>
                      <a:pPr algn="ctr" fontAlgn="b"/>
                      <a:r>
                        <a:rPr lang="es-CO" sz="1200" u="none" strike="noStrike" dirty="0">
                          <a:solidFill>
                            <a:schemeClr val="tx1"/>
                          </a:solidFill>
                          <a:effectLst/>
                        </a:rPr>
                        <a:t>2</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3">
                        <a:lumMod val="60000"/>
                        <a:lumOff val="40000"/>
                      </a:schemeClr>
                    </a:solidFill>
                  </a:tcPr>
                </a:tc>
                <a:tc>
                  <a:txBody>
                    <a:bodyPr/>
                    <a:lstStyle/>
                    <a:p>
                      <a:pPr algn="ctr" fontAlgn="b"/>
                      <a:r>
                        <a:rPr lang="es-CO" sz="1200" b="0" u="none" strike="noStrike" dirty="0">
                          <a:solidFill>
                            <a:schemeClr val="tx1"/>
                          </a:solidFill>
                          <a:effectLst/>
                        </a:rPr>
                        <a:t>$ 942,976,000.00</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accent3">
                        <a:lumMod val="60000"/>
                        <a:lumOff val="40000"/>
                      </a:schemeClr>
                    </a:solidFill>
                  </a:tcPr>
                </a:tc>
                <a:extLst>
                  <a:ext uri="{0D108BD9-81ED-4DB2-BD59-A6C34878D82A}">
                    <a16:rowId xmlns:a16="http://schemas.microsoft.com/office/drawing/2014/main" val="422317199"/>
                  </a:ext>
                </a:extLst>
              </a:tr>
              <a:tr h="167125">
                <a:tc>
                  <a:txBody>
                    <a:bodyPr/>
                    <a:lstStyle/>
                    <a:p>
                      <a:pPr algn="ctr" fontAlgn="b"/>
                      <a:r>
                        <a:rPr lang="es-CO" sz="1200" u="none" strike="noStrike" dirty="0">
                          <a:solidFill>
                            <a:schemeClr val="tx1"/>
                          </a:solidFill>
                          <a:effectLst/>
                        </a:rPr>
                        <a:t>SUROCCIDENTE</a:t>
                      </a:r>
                      <a:endParaRPr lang="es-CO" sz="1200" b="1" i="0" u="none" strike="noStrike" dirty="0">
                        <a:solidFill>
                          <a:schemeClr val="tx1"/>
                        </a:solidFill>
                        <a:effectLst/>
                        <a:latin typeface="Calibri" panose="020F0502020204030204" pitchFamily="34" charset="0"/>
                      </a:endParaRPr>
                    </a:p>
                  </a:txBody>
                  <a:tcPr marL="20970" marR="2330" marT="2330" marB="0" anchor="ctr">
                    <a:solidFill>
                      <a:schemeClr val="accent5">
                        <a:lumMod val="60000"/>
                        <a:lumOff val="40000"/>
                      </a:schemeClr>
                    </a:solidFill>
                  </a:tcPr>
                </a:tc>
                <a:tc>
                  <a:txBody>
                    <a:bodyPr/>
                    <a:lstStyle/>
                    <a:p>
                      <a:pPr algn="ctr" fontAlgn="b"/>
                      <a:r>
                        <a:rPr lang="es-CO" sz="1200" u="none" strike="noStrike">
                          <a:solidFill>
                            <a:schemeClr val="tx1"/>
                          </a:solidFill>
                          <a:effectLst/>
                        </a:rPr>
                        <a:t>1</a:t>
                      </a:r>
                      <a:endParaRPr lang="es-CO" sz="1200" b="1" i="0" u="none" strike="noStrike">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r>
                        <a:rPr lang="es-CO" sz="1200" u="none" strike="noStrike" dirty="0">
                          <a:solidFill>
                            <a:schemeClr val="tx1"/>
                          </a:solidFill>
                          <a:effectLst/>
                        </a:rPr>
                        <a:t>1</a:t>
                      </a:r>
                      <a:endParaRPr lang="es-CO" sz="1200" b="1"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tc>
                  <a:txBody>
                    <a:bodyPr/>
                    <a:lstStyle/>
                    <a:p>
                      <a:pPr algn="ctr" fontAlgn="b"/>
                      <a:r>
                        <a:rPr lang="es-CO" sz="1200" b="0" u="none" strike="noStrike" dirty="0">
                          <a:solidFill>
                            <a:schemeClr val="tx1"/>
                          </a:solidFill>
                          <a:effectLst/>
                        </a:rPr>
                        <a:t>$ 1,170,209,000.00</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accent5">
                        <a:lumMod val="60000"/>
                        <a:lumOff val="40000"/>
                      </a:schemeClr>
                    </a:solidFill>
                  </a:tcPr>
                </a:tc>
                <a:extLst>
                  <a:ext uri="{0D108BD9-81ED-4DB2-BD59-A6C34878D82A}">
                    <a16:rowId xmlns:a16="http://schemas.microsoft.com/office/drawing/2014/main" val="2928052455"/>
                  </a:ext>
                </a:extLst>
              </a:tr>
              <a:tr h="331852">
                <a:tc>
                  <a:txBody>
                    <a:bodyPr/>
                    <a:lstStyle/>
                    <a:p>
                      <a:pPr algn="ctr" fontAlgn="b"/>
                      <a:r>
                        <a:rPr lang="es-CO" sz="1200" u="none" strike="noStrike">
                          <a:solidFill>
                            <a:schemeClr val="tx1"/>
                          </a:solidFill>
                          <a:effectLst/>
                        </a:rPr>
                        <a:t>Total PREDIO UNIFICADO CON OTRO</a:t>
                      </a:r>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u="none" strike="noStrike">
                          <a:solidFill>
                            <a:schemeClr val="tx1"/>
                          </a:solidFill>
                          <a:effectLst/>
                        </a:rPr>
                        <a:t>2</a:t>
                      </a:r>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u="none" strike="noStrike">
                          <a:solidFill>
                            <a:schemeClr val="tx1"/>
                          </a:solidFill>
                          <a:effectLst/>
                        </a:rPr>
                        <a:t>1</a:t>
                      </a:r>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u="none" strike="noStrike">
                          <a:solidFill>
                            <a:schemeClr val="tx1"/>
                          </a:solidFill>
                          <a:effectLst/>
                        </a:rPr>
                        <a:t>3</a:t>
                      </a:r>
                      <a:endParaRPr lang="es-CO" sz="1200" b="1" i="0" u="none" strike="noStrike">
                        <a:solidFill>
                          <a:schemeClr val="tx1"/>
                        </a:solidFill>
                        <a:effectLst/>
                        <a:latin typeface="Calibri" panose="020F0502020204030204" pitchFamily="34" charset="0"/>
                      </a:endParaRPr>
                    </a:p>
                  </a:txBody>
                  <a:tcPr marL="2330" marR="2330" marT="2330" marB="0" anchor="ctr">
                    <a:solidFill>
                      <a:schemeClr val="bg2"/>
                    </a:solidFill>
                  </a:tcPr>
                </a:tc>
                <a:tc>
                  <a:txBody>
                    <a:bodyPr/>
                    <a:lstStyle/>
                    <a:p>
                      <a:pPr algn="ctr" fontAlgn="b"/>
                      <a:r>
                        <a:rPr lang="es-CO" sz="1200" b="0" u="none" strike="noStrike" dirty="0">
                          <a:solidFill>
                            <a:schemeClr val="tx1"/>
                          </a:solidFill>
                          <a:effectLst/>
                        </a:rPr>
                        <a:t>$ 2,113,185,000.00</a:t>
                      </a:r>
                      <a:endParaRPr lang="es-CO" sz="1200" b="0" i="0" u="none" strike="noStrike" dirty="0">
                        <a:solidFill>
                          <a:schemeClr val="tx1"/>
                        </a:solidFill>
                        <a:effectLst/>
                        <a:latin typeface="Calibri" panose="020F0502020204030204" pitchFamily="34" charset="0"/>
                      </a:endParaRPr>
                    </a:p>
                  </a:txBody>
                  <a:tcPr marL="2330" marR="2330" marT="2330" marB="0" anchor="ctr">
                    <a:solidFill>
                      <a:schemeClr val="bg2"/>
                    </a:solidFill>
                  </a:tcPr>
                </a:tc>
                <a:extLst>
                  <a:ext uri="{0D108BD9-81ED-4DB2-BD59-A6C34878D82A}">
                    <a16:rowId xmlns:a16="http://schemas.microsoft.com/office/drawing/2014/main" val="915095391"/>
                  </a:ext>
                </a:extLst>
              </a:tr>
              <a:tr h="220284">
                <a:tc>
                  <a:txBody>
                    <a:bodyPr/>
                    <a:lstStyle/>
                    <a:p>
                      <a:pPr algn="ctr" fontAlgn="b"/>
                      <a:r>
                        <a:rPr lang="es-CO" sz="1400" u="none" strike="noStrike" dirty="0">
                          <a:effectLst/>
                        </a:rPr>
                        <a:t>Total general</a:t>
                      </a:r>
                      <a:endParaRPr lang="es-CO" sz="1400" b="1" i="0" u="none" strike="noStrike" dirty="0">
                        <a:solidFill>
                          <a:srgbClr val="000000"/>
                        </a:solidFill>
                        <a:effectLst/>
                        <a:latin typeface="Calibri" panose="020F0502020204030204" pitchFamily="34" charset="0"/>
                      </a:endParaRPr>
                    </a:p>
                  </a:txBody>
                  <a:tcPr marL="2330" marR="2330" marT="2330" marB="0" anchor="ctr">
                    <a:solidFill>
                      <a:srgbClr val="000A8B"/>
                    </a:solidFill>
                  </a:tcPr>
                </a:tc>
                <a:tc>
                  <a:txBody>
                    <a:bodyPr/>
                    <a:lstStyle/>
                    <a:p>
                      <a:pPr algn="ctr" fontAlgn="b"/>
                      <a:r>
                        <a:rPr lang="es-CO" sz="1400" u="none" strike="noStrike" dirty="0">
                          <a:effectLst/>
                        </a:rPr>
                        <a:t>162</a:t>
                      </a:r>
                      <a:endParaRPr lang="es-CO" sz="1400" b="1" i="0" u="none" strike="noStrike" dirty="0">
                        <a:solidFill>
                          <a:srgbClr val="000000"/>
                        </a:solidFill>
                        <a:effectLst/>
                        <a:latin typeface="Calibri" panose="020F0502020204030204" pitchFamily="34" charset="0"/>
                      </a:endParaRPr>
                    </a:p>
                  </a:txBody>
                  <a:tcPr marL="2330" marR="2330" marT="2330" marB="0" anchor="ctr">
                    <a:solidFill>
                      <a:srgbClr val="000A8B"/>
                    </a:solidFill>
                  </a:tcPr>
                </a:tc>
                <a:tc>
                  <a:txBody>
                    <a:bodyPr/>
                    <a:lstStyle/>
                    <a:p>
                      <a:pPr algn="ctr" fontAlgn="b"/>
                      <a:r>
                        <a:rPr lang="es-CO" sz="1400" u="none" strike="noStrike" dirty="0">
                          <a:effectLst/>
                        </a:rPr>
                        <a:t>1</a:t>
                      </a:r>
                      <a:endParaRPr lang="es-CO" sz="1400" b="1" i="0" u="none" strike="noStrike" dirty="0">
                        <a:solidFill>
                          <a:srgbClr val="000000"/>
                        </a:solidFill>
                        <a:effectLst/>
                        <a:latin typeface="Calibri" panose="020F0502020204030204" pitchFamily="34" charset="0"/>
                      </a:endParaRPr>
                    </a:p>
                  </a:txBody>
                  <a:tcPr marL="2330" marR="2330" marT="2330" marB="0" anchor="ctr">
                    <a:solidFill>
                      <a:srgbClr val="000A8B"/>
                    </a:solidFill>
                  </a:tcPr>
                </a:tc>
                <a:tc>
                  <a:txBody>
                    <a:bodyPr/>
                    <a:lstStyle/>
                    <a:p>
                      <a:pPr algn="ctr" fontAlgn="b"/>
                      <a:r>
                        <a:rPr lang="es-CO" sz="1400" u="none" strike="noStrike" dirty="0">
                          <a:effectLst/>
                        </a:rPr>
                        <a:t>163</a:t>
                      </a:r>
                      <a:endParaRPr lang="es-CO" sz="1400" b="1" i="0" u="none" strike="noStrike" dirty="0">
                        <a:solidFill>
                          <a:srgbClr val="000000"/>
                        </a:solidFill>
                        <a:effectLst/>
                        <a:latin typeface="Calibri" panose="020F0502020204030204" pitchFamily="34" charset="0"/>
                      </a:endParaRPr>
                    </a:p>
                  </a:txBody>
                  <a:tcPr marL="2330" marR="2330" marT="2330" marB="0" anchor="ctr">
                    <a:solidFill>
                      <a:srgbClr val="000A8B"/>
                    </a:solidFill>
                  </a:tcPr>
                </a:tc>
                <a:tc>
                  <a:txBody>
                    <a:bodyPr/>
                    <a:lstStyle/>
                    <a:p>
                      <a:pPr algn="ctr" fontAlgn="b"/>
                      <a:r>
                        <a:rPr lang="es-CO" sz="1400" u="none" strike="noStrike" dirty="0">
                          <a:effectLst/>
                        </a:rPr>
                        <a:t>$ 3,689,766,098.98</a:t>
                      </a:r>
                      <a:endParaRPr lang="es-CO" sz="1400" b="1" i="0" u="none" strike="noStrike" dirty="0">
                        <a:solidFill>
                          <a:srgbClr val="000000"/>
                        </a:solidFill>
                        <a:effectLst/>
                        <a:latin typeface="Calibri" panose="020F0502020204030204" pitchFamily="34" charset="0"/>
                      </a:endParaRPr>
                    </a:p>
                  </a:txBody>
                  <a:tcPr marL="2330" marR="2330" marT="2330" marB="0" anchor="ctr">
                    <a:solidFill>
                      <a:srgbClr val="000A8B"/>
                    </a:solidFill>
                  </a:tcPr>
                </a:tc>
                <a:extLst>
                  <a:ext uri="{0D108BD9-81ED-4DB2-BD59-A6C34878D82A}">
                    <a16:rowId xmlns:a16="http://schemas.microsoft.com/office/drawing/2014/main" val="2718364188"/>
                  </a:ext>
                </a:extLst>
              </a:tr>
            </a:tbl>
          </a:graphicData>
        </a:graphic>
      </p:graphicFrame>
      <p:sp>
        <p:nvSpPr>
          <p:cNvPr id="17" name="CuadroTexto 16">
            <a:extLst>
              <a:ext uri="{FF2B5EF4-FFF2-40B4-BE49-F238E27FC236}">
                <a16:creationId xmlns:a16="http://schemas.microsoft.com/office/drawing/2014/main" id="{0877B401-7560-4887-9674-B18AC99D479E}"/>
              </a:ext>
            </a:extLst>
          </p:cNvPr>
          <p:cNvSpPr txBox="1"/>
          <p:nvPr/>
        </p:nvSpPr>
        <p:spPr>
          <a:xfrm>
            <a:off x="4526280" y="6520418"/>
            <a:ext cx="425259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3127189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 y="3030105"/>
            <a:ext cx="9143999" cy="707886"/>
          </a:xfrm>
          <a:prstGeom prst="rect">
            <a:avLst/>
          </a:prstGeom>
          <a:noFill/>
        </p:spPr>
        <p:txBody>
          <a:bodyPr wrap="square" rtlCol="0">
            <a:spAutoFit/>
          </a:bodyPr>
          <a:lstStyle/>
          <a:p>
            <a:pPr lvl="0" algn="ctr">
              <a:spcAft>
                <a:spcPts val="0"/>
              </a:spcAft>
            </a:pPr>
            <a:r>
              <a:rPr lang="es-ES" sz="4000" b="1" dirty="0">
                <a:solidFill>
                  <a:srgbClr val="000A8B"/>
                </a:solidFill>
              </a:rPr>
              <a:t>7. </a:t>
            </a:r>
            <a:r>
              <a:rPr lang="es-ES" sz="4000" b="1" dirty="0">
                <a:solidFill>
                  <a:srgbClr val="002060"/>
                </a:solidFill>
                <a:ea typeface="MS Mincho" panose="02020609040205080304" pitchFamily="49" charset="-128"/>
              </a:rPr>
              <a:t>COMITÉ DE ASIGNACIONES</a:t>
            </a:r>
            <a:endParaRPr lang="es-CO" sz="4000" b="1" dirty="0">
              <a:solidFill>
                <a:srgbClr val="002060"/>
              </a:solidFill>
              <a:ea typeface="MS Mincho" panose="02020609040205080304" pitchFamily="49" charset="-128"/>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4C34A788-6833-4632-848C-774AE41E2327}"/>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9DFE4EBD-119C-458B-92FC-C8F92BEEA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20434808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03537" y="243697"/>
            <a:ext cx="1666875" cy="798653"/>
          </a:xfrm>
          <a:prstGeom prst="rect">
            <a:avLst/>
          </a:prstGeom>
        </p:spPr>
      </p:pic>
      <p:pic>
        <p:nvPicPr>
          <p:cNvPr id="7" name="Imagen 6"/>
          <p:cNvPicPr/>
          <p:nvPr/>
        </p:nvPicPr>
        <p:blipFill rotWithShape="1">
          <a:blip r:embed="rId3" cstate="email">
            <a:extLst>
              <a:ext uri="{28A0092B-C50C-407E-A947-70E740481C1C}">
                <a14:useLocalDpi xmlns:a14="http://schemas.microsoft.com/office/drawing/2010/main"/>
              </a:ext>
            </a:extLst>
          </a:blip>
          <a:srcRect/>
          <a:stretch/>
        </p:blipFill>
        <p:spPr>
          <a:xfrm>
            <a:off x="4756637" y="258603"/>
            <a:ext cx="3738006" cy="967291"/>
          </a:xfrm>
          <a:prstGeom prst="rect">
            <a:avLst/>
          </a:prstGeom>
        </p:spPr>
      </p:pic>
      <p:sp>
        <p:nvSpPr>
          <p:cNvPr id="3" name="CuadroTexto 2">
            <a:extLst>
              <a:ext uri="{FF2B5EF4-FFF2-40B4-BE49-F238E27FC236}">
                <a16:creationId xmlns:a16="http://schemas.microsoft.com/office/drawing/2014/main" id="{1180E4D8-327A-4752-9E0E-46404614CB31}"/>
              </a:ext>
            </a:extLst>
          </p:cNvPr>
          <p:cNvSpPr txBox="1"/>
          <p:nvPr/>
        </p:nvSpPr>
        <p:spPr>
          <a:xfrm>
            <a:off x="2514600" y="1332660"/>
            <a:ext cx="4114800" cy="523220"/>
          </a:xfrm>
          <a:prstGeom prst="rect">
            <a:avLst/>
          </a:prstGeom>
          <a:noFill/>
        </p:spPr>
        <p:txBody>
          <a:bodyPr wrap="square" rtlCol="0">
            <a:spAutoFit/>
          </a:bodyPr>
          <a:lstStyle/>
          <a:p>
            <a:pPr algn="ctr"/>
            <a:r>
              <a:rPr lang="es-CO" sz="1400" b="1" dirty="0">
                <a:solidFill>
                  <a:schemeClr val="accent1">
                    <a:lumMod val="50000"/>
                  </a:schemeClr>
                </a:solidFill>
              </a:rPr>
              <a:t>COMITÉ DE ASIGNACIONES DE BIENES DEL FRISCO</a:t>
            </a:r>
          </a:p>
          <a:p>
            <a:pPr algn="ctr"/>
            <a:r>
              <a:rPr lang="es-CO" sz="1400" b="1" dirty="0">
                <a:solidFill>
                  <a:schemeClr val="accent1">
                    <a:lumMod val="50000"/>
                  </a:schemeClr>
                </a:solidFill>
              </a:rPr>
              <a:t>Decreto 2136 de 2015</a:t>
            </a:r>
          </a:p>
        </p:txBody>
      </p:sp>
      <p:sp>
        <p:nvSpPr>
          <p:cNvPr id="9" name="CuadroTexto 8">
            <a:extLst>
              <a:ext uri="{FF2B5EF4-FFF2-40B4-BE49-F238E27FC236}">
                <a16:creationId xmlns:a16="http://schemas.microsoft.com/office/drawing/2014/main" id="{6A837CB7-0E62-426A-ABC0-8E1B025AC9D8}"/>
              </a:ext>
            </a:extLst>
          </p:cNvPr>
          <p:cNvSpPr txBox="1"/>
          <p:nvPr/>
        </p:nvSpPr>
        <p:spPr>
          <a:xfrm>
            <a:off x="1428706" y="2090130"/>
            <a:ext cx="1234616" cy="461665"/>
          </a:xfrm>
          <a:prstGeom prst="rect">
            <a:avLst/>
          </a:prstGeom>
          <a:noFill/>
        </p:spPr>
        <p:txBody>
          <a:bodyPr wrap="square" rtlCol="0">
            <a:spAutoFit/>
          </a:bodyPr>
          <a:lstStyle/>
          <a:p>
            <a:pPr algn="ctr"/>
            <a:r>
              <a:rPr lang="es-CO" sz="1200" b="1" dirty="0"/>
              <a:t>Sesión No. 10</a:t>
            </a:r>
          </a:p>
          <a:p>
            <a:pPr algn="ctr"/>
            <a:r>
              <a:rPr lang="es-CO" sz="1200" b="1" dirty="0"/>
              <a:t>23- enero-2018</a:t>
            </a:r>
          </a:p>
        </p:txBody>
      </p:sp>
      <p:sp>
        <p:nvSpPr>
          <p:cNvPr id="10" name="Flecha: a la derecha 9">
            <a:extLst>
              <a:ext uri="{FF2B5EF4-FFF2-40B4-BE49-F238E27FC236}">
                <a16:creationId xmlns:a16="http://schemas.microsoft.com/office/drawing/2014/main" id="{BE58467B-20B0-4E95-8490-678153B23DBA}"/>
              </a:ext>
            </a:extLst>
          </p:cNvPr>
          <p:cNvSpPr/>
          <p:nvPr/>
        </p:nvSpPr>
        <p:spPr>
          <a:xfrm>
            <a:off x="2714196" y="2176214"/>
            <a:ext cx="598868" cy="20834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1" name="CuadroTexto 10">
            <a:extLst>
              <a:ext uri="{FF2B5EF4-FFF2-40B4-BE49-F238E27FC236}">
                <a16:creationId xmlns:a16="http://schemas.microsoft.com/office/drawing/2014/main" id="{C0D55599-A7DA-4B1B-860B-CA0E43877BA9}"/>
              </a:ext>
            </a:extLst>
          </p:cNvPr>
          <p:cNvSpPr txBox="1"/>
          <p:nvPr/>
        </p:nvSpPr>
        <p:spPr>
          <a:xfrm>
            <a:off x="3358052" y="2076183"/>
            <a:ext cx="4507874" cy="461665"/>
          </a:xfrm>
          <a:prstGeom prst="rect">
            <a:avLst/>
          </a:prstGeom>
          <a:noFill/>
        </p:spPr>
        <p:txBody>
          <a:bodyPr wrap="square" rtlCol="0">
            <a:spAutoFit/>
          </a:bodyPr>
          <a:lstStyle/>
          <a:p>
            <a:pPr algn="just"/>
            <a:r>
              <a:rPr lang="es-CO" sz="1200" b="1" dirty="0"/>
              <a:t>ACOGE</a:t>
            </a:r>
            <a:r>
              <a:rPr lang="es-CO" sz="1200" dirty="0"/>
              <a:t> concepto de la </a:t>
            </a:r>
            <a:r>
              <a:rPr lang="es-ES" sz="1200" dirty="0"/>
              <a:t>Sala de Consulta y Servicio Civil del</a:t>
            </a:r>
            <a:r>
              <a:rPr lang="es-CO" sz="1200" dirty="0"/>
              <a:t> Consejo de Estado del 11-jul-2017, rad. 2345.</a:t>
            </a:r>
          </a:p>
        </p:txBody>
      </p:sp>
      <p:sp>
        <p:nvSpPr>
          <p:cNvPr id="12" name="CuadroTexto 11">
            <a:extLst>
              <a:ext uri="{FF2B5EF4-FFF2-40B4-BE49-F238E27FC236}">
                <a16:creationId xmlns:a16="http://schemas.microsoft.com/office/drawing/2014/main" id="{945DEF38-FDE0-492A-84F5-B47D77180977}"/>
              </a:ext>
            </a:extLst>
          </p:cNvPr>
          <p:cNvSpPr txBox="1"/>
          <p:nvPr/>
        </p:nvSpPr>
        <p:spPr>
          <a:xfrm>
            <a:off x="1247540" y="3286794"/>
            <a:ext cx="1322872" cy="461665"/>
          </a:xfrm>
          <a:prstGeom prst="rect">
            <a:avLst/>
          </a:prstGeom>
          <a:noFill/>
        </p:spPr>
        <p:txBody>
          <a:bodyPr wrap="square" rtlCol="0">
            <a:spAutoFit/>
          </a:bodyPr>
          <a:lstStyle/>
          <a:p>
            <a:pPr algn="ctr"/>
            <a:r>
              <a:rPr lang="es-CO" sz="1200" b="1" dirty="0"/>
              <a:t>Sesión No. 11</a:t>
            </a:r>
          </a:p>
          <a:p>
            <a:pPr algn="ctr"/>
            <a:r>
              <a:rPr lang="es-CO" sz="1200" b="1" dirty="0"/>
              <a:t>19-febrero-2018</a:t>
            </a:r>
            <a:endParaRPr lang="es-CO" sz="1350" b="1" dirty="0"/>
          </a:p>
        </p:txBody>
      </p:sp>
      <p:sp>
        <p:nvSpPr>
          <p:cNvPr id="13" name="Flecha: a la derecha 12">
            <a:extLst>
              <a:ext uri="{FF2B5EF4-FFF2-40B4-BE49-F238E27FC236}">
                <a16:creationId xmlns:a16="http://schemas.microsoft.com/office/drawing/2014/main" id="{619E8964-D65E-4102-8452-89F11E477FE1}"/>
              </a:ext>
            </a:extLst>
          </p:cNvPr>
          <p:cNvSpPr/>
          <p:nvPr/>
        </p:nvSpPr>
        <p:spPr>
          <a:xfrm>
            <a:off x="2621560" y="3416851"/>
            <a:ext cx="392070" cy="20834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4" name="CuadroTexto 13">
            <a:extLst>
              <a:ext uri="{FF2B5EF4-FFF2-40B4-BE49-F238E27FC236}">
                <a16:creationId xmlns:a16="http://schemas.microsoft.com/office/drawing/2014/main" id="{0FB35FC8-63A5-48FE-A356-28E1AE08A70F}"/>
              </a:ext>
            </a:extLst>
          </p:cNvPr>
          <p:cNvSpPr txBox="1"/>
          <p:nvPr/>
        </p:nvSpPr>
        <p:spPr>
          <a:xfrm>
            <a:off x="3052267" y="2607670"/>
            <a:ext cx="4758680" cy="1731243"/>
          </a:xfrm>
          <a:prstGeom prst="rect">
            <a:avLst/>
          </a:prstGeom>
          <a:noFill/>
        </p:spPr>
        <p:txBody>
          <a:bodyPr wrap="square" rtlCol="0">
            <a:spAutoFit/>
          </a:bodyPr>
          <a:lstStyle/>
          <a:p>
            <a:pPr algn="just"/>
            <a:r>
              <a:rPr lang="es-CO" sz="1050" b="1" dirty="0"/>
              <a:t>APROBÓ:</a:t>
            </a:r>
          </a:p>
          <a:p>
            <a:pPr marL="257175" indent="-257175" algn="just">
              <a:buAutoNum type="arabicPeriod"/>
            </a:pPr>
            <a:r>
              <a:rPr lang="es-CO" sz="1050" b="1" dirty="0"/>
              <a:t>MIRALINDO:  - solicitud ANT y Min. Defensa</a:t>
            </a:r>
          </a:p>
          <a:p>
            <a:pPr marL="214313" indent="-214313" algn="just">
              <a:buFont typeface="Wingdings" panose="05000000000000000000" pitchFamily="2" charset="2"/>
              <a:buChar char="ü"/>
            </a:pPr>
            <a:r>
              <a:rPr lang="es-CO" sz="1050" dirty="0"/>
              <a:t>Revocatoria directa parcial de la Resolución No. 1194 de 2016, predios “El Cairo”  y “El Recuerdo”, al configurarse el supuesto de hecho del numeral 2° del artículo 93 del CPACA.</a:t>
            </a:r>
          </a:p>
          <a:p>
            <a:pPr marL="214313" indent="-214313" algn="just">
              <a:buFont typeface="Wingdings" panose="05000000000000000000" pitchFamily="2" charset="2"/>
              <a:buChar char="ü"/>
            </a:pPr>
            <a:r>
              <a:rPr lang="es-CO" sz="1050" dirty="0"/>
              <a:t>Asignación definitiva de los predios “El Cairo”  y “El Recuerdo” al Ejercito Nacional, en cumplimiento a lo dispuesto en el inciso 3° del artículo 91 de la Ley 1708 de 2014, modificado por el artículo 22 de la Ley 1849 de 2017.</a:t>
            </a:r>
          </a:p>
          <a:p>
            <a:pPr algn="just"/>
            <a:endParaRPr lang="es-CO" sz="900" b="1" dirty="0"/>
          </a:p>
          <a:p>
            <a:pPr algn="just"/>
            <a:r>
              <a:rPr lang="es-CO" sz="1350" b="1" dirty="0"/>
              <a:t>2. CASOS POLICIA NACIONAL Y MUNICIPIO DE CAUCASIA: </a:t>
            </a:r>
          </a:p>
        </p:txBody>
      </p:sp>
      <p:sp>
        <p:nvSpPr>
          <p:cNvPr id="21" name="Cerrar llave 20">
            <a:extLst>
              <a:ext uri="{FF2B5EF4-FFF2-40B4-BE49-F238E27FC236}">
                <a16:creationId xmlns:a16="http://schemas.microsoft.com/office/drawing/2014/main" id="{4E5458B3-CE38-41F8-B863-6F16E72AF7B4}"/>
              </a:ext>
            </a:extLst>
          </p:cNvPr>
          <p:cNvSpPr/>
          <p:nvPr/>
        </p:nvSpPr>
        <p:spPr>
          <a:xfrm>
            <a:off x="2686186" y="4504748"/>
            <a:ext cx="225074" cy="60767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350"/>
          </a:p>
        </p:txBody>
      </p:sp>
      <p:sp>
        <p:nvSpPr>
          <p:cNvPr id="22" name="CuadroTexto 21">
            <a:extLst>
              <a:ext uri="{FF2B5EF4-FFF2-40B4-BE49-F238E27FC236}">
                <a16:creationId xmlns:a16="http://schemas.microsoft.com/office/drawing/2014/main" id="{3739E149-61D9-4C15-B21E-942996768275}"/>
              </a:ext>
            </a:extLst>
          </p:cNvPr>
          <p:cNvSpPr txBox="1"/>
          <p:nvPr/>
        </p:nvSpPr>
        <p:spPr>
          <a:xfrm>
            <a:off x="2911259" y="4328435"/>
            <a:ext cx="2429403" cy="900246"/>
          </a:xfrm>
          <a:prstGeom prst="rect">
            <a:avLst/>
          </a:prstGeom>
          <a:noFill/>
        </p:spPr>
        <p:txBody>
          <a:bodyPr wrap="square" rtlCol="0">
            <a:spAutoFit/>
          </a:bodyPr>
          <a:lstStyle/>
          <a:p>
            <a:pPr algn="just"/>
            <a:r>
              <a:rPr lang="es-CO" sz="1050" b="1" dirty="0"/>
              <a:t>APROBÓ </a:t>
            </a:r>
            <a:r>
              <a:rPr lang="es-CO" sz="1050" dirty="0"/>
              <a:t>la revocatoria directa parcial de la Resoluciones de Asignación definitiva del CNE.</a:t>
            </a:r>
          </a:p>
          <a:p>
            <a:pPr algn="just"/>
            <a:r>
              <a:rPr lang="es-CO" sz="1050" dirty="0"/>
              <a:t>       supresión destinación especifica. </a:t>
            </a:r>
          </a:p>
          <a:p>
            <a:pPr algn="just"/>
            <a:r>
              <a:rPr lang="es-CO" sz="1050" dirty="0"/>
              <a:t>        supresión condición resolutoria. </a:t>
            </a:r>
          </a:p>
        </p:txBody>
      </p:sp>
      <p:sp>
        <p:nvSpPr>
          <p:cNvPr id="23" name="CuadroTexto 22">
            <a:extLst>
              <a:ext uri="{FF2B5EF4-FFF2-40B4-BE49-F238E27FC236}">
                <a16:creationId xmlns:a16="http://schemas.microsoft.com/office/drawing/2014/main" id="{85E88D2C-41C8-4AFF-BC6F-ECAFAB2A33C1}"/>
              </a:ext>
            </a:extLst>
          </p:cNvPr>
          <p:cNvSpPr txBox="1"/>
          <p:nvPr/>
        </p:nvSpPr>
        <p:spPr>
          <a:xfrm>
            <a:off x="1224157" y="4408736"/>
            <a:ext cx="1585719" cy="1061829"/>
          </a:xfrm>
          <a:prstGeom prst="rect">
            <a:avLst/>
          </a:prstGeom>
          <a:noFill/>
        </p:spPr>
        <p:txBody>
          <a:bodyPr wrap="square" rtlCol="0">
            <a:spAutoFit/>
          </a:bodyPr>
          <a:lstStyle/>
          <a:p>
            <a:pPr marL="214313" indent="-214313" algn="just">
              <a:buFont typeface="Arial" panose="020B0604020202020204" pitchFamily="34" charset="0"/>
              <a:buChar char="•"/>
            </a:pPr>
            <a:r>
              <a:rPr lang="es-CO" sz="1050" b="1" dirty="0"/>
              <a:t>Mónaco </a:t>
            </a:r>
          </a:p>
          <a:p>
            <a:pPr marL="214313" indent="-214313" algn="just">
              <a:buFont typeface="Arial" panose="020B0604020202020204" pitchFamily="34" charset="0"/>
              <a:buChar char="•"/>
            </a:pPr>
            <a:r>
              <a:rPr lang="es-CO" sz="1050" b="1" dirty="0"/>
              <a:t>Porvenir y Brasilia </a:t>
            </a:r>
          </a:p>
          <a:p>
            <a:pPr marL="214313" indent="-214313" algn="just">
              <a:buFont typeface="Arial" panose="020B0604020202020204" pitchFamily="34" charset="0"/>
              <a:buChar char="•"/>
            </a:pPr>
            <a:r>
              <a:rPr lang="es-CO" sz="1050" b="1" dirty="0"/>
              <a:t>Finca Alterón</a:t>
            </a:r>
          </a:p>
          <a:p>
            <a:pPr marL="214313" indent="-214313" algn="just">
              <a:buFont typeface="Arial" panose="020B0604020202020204" pitchFamily="34" charset="0"/>
              <a:buChar char="•"/>
            </a:pPr>
            <a:endParaRPr lang="es-CO" sz="1050" b="1" dirty="0"/>
          </a:p>
          <a:p>
            <a:pPr marL="214313" indent="-214313" algn="just">
              <a:buFont typeface="Arial" panose="020B0604020202020204" pitchFamily="34" charset="0"/>
              <a:buChar char="•"/>
            </a:pPr>
            <a:endParaRPr lang="es-CO" sz="1050" b="1" dirty="0"/>
          </a:p>
          <a:p>
            <a:pPr marL="214313" indent="-214313" algn="just">
              <a:buFont typeface="Arial" panose="020B0604020202020204" pitchFamily="34" charset="0"/>
              <a:buChar char="•"/>
            </a:pPr>
            <a:r>
              <a:rPr lang="es-CO" sz="1050" b="1" dirty="0"/>
              <a:t>Paraguay</a:t>
            </a:r>
            <a:endParaRPr lang="es-CO" sz="1050" dirty="0"/>
          </a:p>
        </p:txBody>
      </p:sp>
      <p:sp>
        <p:nvSpPr>
          <p:cNvPr id="30" name="Cerrar llave 29">
            <a:extLst>
              <a:ext uri="{FF2B5EF4-FFF2-40B4-BE49-F238E27FC236}">
                <a16:creationId xmlns:a16="http://schemas.microsoft.com/office/drawing/2014/main" id="{E1BBCA96-61DF-493E-890B-CF6B2A16D106}"/>
              </a:ext>
            </a:extLst>
          </p:cNvPr>
          <p:cNvSpPr/>
          <p:nvPr/>
        </p:nvSpPr>
        <p:spPr>
          <a:xfrm>
            <a:off x="5595838" y="4479827"/>
            <a:ext cx="277793" cy="1169945"/>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350"/>
          </a:p>
        </p:txBody>
      </p:sp>
      <p:sp>
        <p:nvSpPr>
          <p:cNvPr id="31" name="CuadroTexto 30">
            <a:extLst>
              <a:ext uri="{FF2B5EF4-FFF2-40B4-BE49-F238E27FC236}">
                <a16:creationId xmlns:a16="http://schemas.microsoft.com/office/drawing/2014/main" id="{65FC32E4-816C-475F-9603-C7452F0C3B67}"/>
              </a:ext>
            </a:extLst>
          </p:cNvPr>
          <p:cNvSpPr txBox="1"/>
          <p:nvPr/>
        </p:nvSpPr>
        <p:spPr>
          <a:xfrm>
            <a:off x="2612079" y="5237774"/>
            <a:ext cx="3027762" cy="507831"/>
          </a:xfrm>
          <a:prstGeom prst="rect">
            <a:avLst/>
          </a:prstGeom>
          <a:noFill/>
        </p:spPr>
        <p:txBody>
          <a:bodyPr wrap="square" rtlCol="0">
            <a:spAutoFit/>
          </a:bodyPr>
          <a:lstStyle/>
          <a:p>
            <a:pPr algn="just"/>
            <a:r>
              <a:rPr lang="es-CO" sz="900" b="1" dirty="0"/>
              <a:t>NEGÓ </a:t>
            </a:r>
            <a:r>
              <a:rPr lang="es-CO" sz="900" dirty="0"/>
              <a:t>revocatoria directa parcial de la Resoluciones de Asignación definitiva del CNE por cumplimiento de la asignación e inexistencia jurídica de los predios por englobe.</a:t>
            </a:r>
            <a:r>
              <a:rPr lang="es-CO" sz="900" b="1" dirty="0"/>
              <a:t> </a:t>
            </a:r>
          </a:p>
        </p:txBody>
      </p:sp>
      <p:cxnSp>
        <p:nvCxnSpPr>
          <p:cNvPr id="34" name="Conector recto de flecha 33">
            <a:extLst>
              <a:ext uri="{FF2B5EF4-FFF2-40B4-BE49-F238E27FC236}">
                <a16:creationId xmlns:a16="http://schemas.microsoft.com/office/drawing/2014/main" id="{EBE19D0E-08CC-4C38-85DA-8C2446601407}"/>
              </a:ext>
            </a:extLst>
          </p:cNvPr>
          <p:cNvCxnSpPr>
            <a:cxnSpLocks/>
          </p:cNvCxnSpPr>
          <p:nvPr/>
        </p:nvCxnSpPr>
        <p:spPr>
          <a:xfrm>
            <a:off x="2967627" y="4934746"/>
            <a:ext cx="16928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CuadroTexto 34">
            <a:extLst>
              <a:ext uri="{FF2B5EF4-FFF2-40B4-BE49-F238E27FC236}">
                <a16:creationId xmlns:a16="http://schemas.microsoft.com/office/drawing/2014/main" id="{3CFC8ACE-11B3-45A9-A979-EF9D2E66FCA1}"/>
              </a:ext>
            </a:extLst>
          </p:cNvPr>
          <p:cNvSpPr txBox="1"/>
          <p:nvPr/>
        </p:nvSpPr>
        <p:spPr>
          <a:xfrm>
            <a:off x="5951196" y="4605433"/>
            <a:ext cx="1804288" cy="1061829"/>
          </a:xfrm>
          <a:prstGeom prst="rect">
            <a:avLst/>
          </a:prstGeom>
          <a:noFill/>
        </p:spPr>
        <p:txBody>
          <a:bodyPr wrap="square" rtlCol="0">
            <a:spAutoFit/>
          </a:bodyPr>
          <a:lstStyle/>
          <a:p>
            <a:pPr algn="just"/>
            <a:r>
              <a:rPr lang="es-CO" sz="1050" dirty="0"/>
              <a:t>Disposición de la propiedad en el marco de la Constitución Política y la ley, siempre y cuando, se cumplan las finalidades del FRISCO.</a:t>
            </a:r>
          </a:p>
        </p:txBody>
      </p:sp>
      <p:cxnSp>
        <p:nvCxnSpPr>
          <p:cNvPr id="36" name="Conector recto de flecha 35">
            <a:extLst>
              <a:ext uri="{FF2B5EF4-FFF2-40B4-BE49-F238E27FC236}">
                <a16:creationId xmlns:a16="http://schemas.microsoft.com/office/drawing/2014/main" id="{6A0E36DC-CF8D-40C6-8FE4-F3C58EE5E0BA}"/>
              </a:ext>
            </a:extLst>
          </p:cNvPr>
          <p:cNvCxnSpPr>
            <a:cxnSpLocks/>
          </p:cNvCxnSpPr>
          <p:nvPr/>
        </p:nvCxnSpPr>
        <p:spPr>
          <a:xfrm>
            <a:off x="2238754" y="5369109"/>
            <a:ext cx="41662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3" name="Conector recto de flecha 42">
            <a:extLst>
              <a:ext uri="{FF2B5EF4-FFF2-40B4-BE49-F238E27FC236}">
                <a16:creationId xmlns:a16="http://schemas.microsoft.com/office/drawing/2014/main" id="{77E9D964-69CA-454A-A6A2-3AA60C6FBE84}"/>
              </a:ext>
            </a:extLst>
          </p:cNvPr>
          <p:cNvCxnSpPr>
            <a:cxnSpLocks/>
          </p:cNvCxnSpPr>
          <p:nvPr/>
        </p:nvCxnSpPr>
        <p:spPr>
          <a:xfrm>
            <a:off x="2969071" y="5075090"/>
            <a:ext cx="16928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Rectángulo 26">
            <a:extLst>
              <a:ext uri="{FF2B5EF4-FFF2-40B4-BE49-F238E27FC236}">
                <a16:creationId xmlns:a16="http://schemas.microsoft.com/office/drawing/2014/main" id="{7A3FBBE0-51F2-45D4-B114-9878F8D50916}"/>
              </a:ext>
            </a:extLst>
          </p:cNvPr>
          <p:cNvSpPr/>
          <p:nvPr/>
        </p:nvSpPr>
        <p:spPr>
          <a:xfrm>
            <a:off x="0" y="6633468"/>
            <a:ext cx="9144000"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8" name="CuadroTexto 27">
            <a:extLst>
              <a:ext uri="{FF2B5EF4-FFF2-40B4-BE49-F238E27FC236}">
                <a16:creationId xmlns:a16="http://schemas.microsoft.com/office/drawing/2014/main" id="{E37612F7-74E8-4D34-88AF-3701608237BA}"/>
              </a:ext>
            </a:extLst>
          </p:cNvPr>
          <p:cNvSpPr txBox="1"/>
          <p:nvPr/>
        </p:nvSpPr>
        <p:spPr>
          <a:xfrm>
            <a:off x="6405152" y="6617677"/>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19973310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85530" y="2745923"/>
            <a:ext cx="9143999" cy="1323439"/>
          </a:xfrm>
          <a:prstGeom prst="rect">
            <a:avLst/>
          </a:prstGeom>
          <a:noFill/>
        </p:spPr>
        <p:txBody>
          <a:bodyPr wrap="square" rtlCol="0">
            <a:spAutoFit/>
          </a:bodyPr>
          <a:lstStyle/>
          <a:p>
            <a:pPr lvl="0" algn="ctr">
              <a:spcAft>
                <a:spcPts val="0"/>
              </a:spcAft>
            </a:pPr>
            <a:r>
              <a:rPr lang="es-ES" sz="4000" b="1" dirty="0">
                <a:solidFill>
                  <a:srgbClr val="000A8B"/>
                </a:solidFill>
              </a:rPr>
              <a:t>8. </a:t>
            </a:r>
            <a:r>
              <a:rPr lang="es-ES" sz="4000" b="1" dirty="0">
                <a:solidFill>
                  <a:srgbClr val="000A8B"/>
                </a:solidFill>
                <a:ea typeface="MS Mincho" panose="02020609040205080304" pitchFamily="49" charset="-128"/>
              </a:rPr>
              <a:t>PROYECTO MODIFICACIÓN AL </a:t>
            </a:r>
          </a:p>
          <a:p>
            <a:pPr lvl="0" algn="ctr">
              <a:spcAft>
                <a:spcPts val="0"/>
              </a:spcAft>
            </a:pPr>
            <a:r>
              <a:rPr lang="es-ES" sz="4000" b="1" dirty="0">
                <a:solidFill>
                  <a:srgbClr val="000A8B"/>
                </a:solidFill>
                <a:ea typeface="MS Mincho" panose="02020609040205080304" pitchFamily="49" charset="-128"/>
              </a:rPr>
              <a:t>    MANUAL DE CONTRATACIÓN</a:t>
            </a:r>
            <a:endParaRPr lang="es-CO" sz="4000" b="1" dirty="0">
              <a:solidFill>
                <a:srgbClr val="000A8B"/>
              </a:solidFill>
              <a:ea typeface="MS Mincho" panose="02020609040205080304" pitchFamily="49" charset="-128"/>
            </a:endParaRP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4C34A788-6833-4632-848C-774AE41E2327}"/>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9DFE4EBD-119C-458B-92FC-C8F92BEEA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8131612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63058904-A14B-4FF3-BF3C-9FFF34D1D2F4}"/>
              </a:ext>
            </a:extLst>
          </p:cNvPr>
          <p:cNvSpPr/>
          <p:nvPr/>
        </p:nvSpPr>
        <p:spPr>
          <a:xfrm>
            <a:off x="4025763" y="1082019"/>
            <a:ext cx="2902226" cy="477078"/>
          </a:xfrm>
          <a:prstGeom prst="round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b="1" dirty="0">
                <a:latin typeface="Arial Narrow" panose="020B0606020202030204" pitchFamily="34" charset="0"/>
              </a:rPr>
              <a:t>NORMATIVIDAD ACTUAL</a:t>
            </a:r>
          </a:p>
        </p:txBody>
      </p:sp>
      <p:sp>
        <p:nvSpPr>
          <p:cNvPr id="11" name="Rectángulo: esquinas redondeadas 10">
            <a:extLst>
              <a:ext uri="{FF2B5EF4-FFF2-40B4-BE49-F238E27FC236}">
                <a16:creationId xmlns:a16="http://schemas.microsoft.com/office/drawing/2014/main" id="{03F8A928-49EF-414C-8D67-FF3F82E6E94A}"/>
              </a:ext>
            </a:extLst>
          </p:cNvPr>
          <p:cNvSpPr/>
          <p:nvPr/>
        </p:nvSpPr>
        <p:spPr>
          <a:xfrm>
            <a:off x="2376898" y="2267191"/>
            <a:ext cx="1540565" cy="566531"/>
          </a:xfrm>
          <a:prstGeom prst="roundRect">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500" dirty="0">
                <a:latin typeface="Arial Narrow" panose="020B0606020202030204" pitchFamily="34" charset="0"/>
              </a:rPr>
              <a:t>ESTATUTOS SOCIALES</a:t>
            </a:r>
          </a:p>
        </p:txBody>
      </p:sp>
      <p:sp>
        <p:nvSpPr>
          <p:cNvPr id="12" name="Rectángulo: esquinas redondeadas 11">
            <a:extLst>
              <a:ext uri="{FF2B5EF4-FFF2-40B4-BE49-F238E27FC236}">
                <a16:creationId xmlns:a16="http://schemas.microsoft.com/office/drawing/2014/main" id="{1FBD3D2C-7DED-4F47-8801-1BA00A83D15B}"/>
              </a:ext>
            </a:extLst>
          </p:cNvPr>
          <p:cNvSpPr/>
          <p:nvPr/>
        </p:nvSpPr>
        <p:spPr>
          <a:xfrm>
            <a:off x="2376898" y="4046701"/>
            <a:ext cx="1540565" cy="566531"/>
          </a:xfrm>
          <a:prstGeom prst="roundRect">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500" dirty="0">
                <a:latin typeface="Arial Narrow" panose="020B0606020202030204" pitchFamily="34" charset="0"/>
              </a:rPr>
              <a:t>MANUAL DE CONTRATACIÓN</a:t>
            </a:r>
          </a:p>
        </p:txBody>
      </p:sp>
      <p:sp>
        <p:nvSpPr>
          <p:cNvPr id="13" name="Rectángulo: esquinas redondeadas 12">
            <a:extLst>
              <a:ext uri="{FF2B5EF4-FFF2-40B4-BE49-F238E27FC236}">
                <a16:creationId xmlns:a16="http://schemas.microsoft.com/office/drawing/2014/main" id="{F5A47A1D-2B63-492E-8217-3AA0F7D5D8C3}"/>
              </a:ext>
            </a:extLst>
          </p:cNvPr>
          <p:cNvSpPr/>
          <p:nvPr/>
        </p:nvSpPr>
        <p:spPr>
          <a:xfrm>
            <a:off x="4153111" y="1926405"/>
            <a:ext cx="4114805" cy="1248104"/>
          </a:xfrm>
          <a:prstGeom prst="roundRect">
            <a:avLst/>
          </a:prstGeom>
          <a:ln w="25400"/>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just"/>
            <a:r>
              <a:rPr lang="es-ES" sz="1350" dirty="0">
                <a:solidFill>
                  <a:schemeClr val="tx1"/>
                </a:solidFill>
                <a:latin typeface="Arial Narrow" panose="020B0606020202030204" pitchFamily="34" charset="0"/>
                <a:cs typeface="Arial" panose="020B0604020202020204" pitchFamily="34" charset="0"/>
              </a:rPr>
              <a:t>Artículo 39 Literal K</a:t>
            </a:r>
            <a:r>
              <a:rPr lang="es-ES" sz="1350" b="1" dirty="0">
                <a:solidFill>
                  <a:schemeClr val="tx1"/>
                </a:solidFill>
                <a:latin typeface="Arial Narrow" panose="020B0606020202030204" pitchFamily="34" charset="0"/>
                <a:cs typeface="Arial" panose="020B0604020202020204" pitchFamily="34" charset="0"/>
              </a:rPr>
              <a:t>. “</a:t>
            </a:r>
            <a:r>
              <a:rPr lang="es-ES" sz="1350" i="1" dirty="0">
                <a:solidFill>
                  <a:schemeClr val="tx1"/>
                </a:solidFill>
                <a:latin typeface="Arial Narrow" panose="020B0606020202030204" pitchFamily="34" charset="0"/>
                <a:cs typeface="Arial" panose="020B0604020202020204" pitchFamily="34" charset="0"/>
              </a:rPr>
              <a:t>No obstante, el presidente de la sociedad podrá someter a autorización de la Junta Directiva, asuntos que considere de especial trascendencia o que puedan generar particular impacto financiero, jurídico o técnico”</a:t>
            </a:r>
            <a:endParaRPr lang="es-CO" sz="1350" i="1" dirty="0">
              <a:solidFill>
                <a:schemeClr val="tx1"/>
              </a:solidFill>
              <a:latin typeface="Arial Narrow" panose="020B0606020202030204" pitchFamily="34" charset="0"/>
              <a:cs typeface="Arial" panose="020B0604020202020204" pitchFamily="34" charset="0"/>
            </a:endParaRPr>
          </a:p>
        </p:txBody>
      </p:sp>
      <p:sp>
        <p:nvSpPr>
          <p:cNvPr id="14" name="Rectángulo: esquinas redondeadas 13">
            <a:extLst>
              <a:ext uri="{FF2B5EF4-FFF2-40B4-BE49-F238E27FC236}">
                <a16:creationId xmlns:a16="http://schemas.microsoft.com/office/drawing/2014/main" id="{EBAEDE2F-2FC8-465D-8005-1BB9DD6F6CBF}"/>
              </a:ext>
            </a:extLst>
          </p:cNvPr>
          <p:cNvSpPr/>
          <p:nvPr/>
        </p:nvSpPr>
        <p:spPr>
          <a:xfrm>
            <a:off x="4153111" y="3742791"/>
            <a:ext cx="4114805" cy="1174351"/>
          </a:xfrm>
          <a:prstGeom prst="roundRect">
            <a:avLst/>
          </a:prstGeom>
          <a:ln w="25400"/>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just"/>
            <a:r>
              <a:rPr lang="es-ES" sz="1350" dirty="0">
                <a:latin typeface="Arial Narrow" panose="020B0606020202030204" pitchFamily="34" charset="0"/>
                <a:cs typeface="Arial" panose="020B0604020202020204" pitchFamily="34" charset="0"/>
              </a:rPr>
              <a:t>Artículo 41: “ …</a:t>
            </a:r>
            <a:r>
              <a:rPr lang="es-ES" sz="1350" i="1" dirty="0">
                <a:latin typeface="Arial Narrow" panose="020B0606020202030204" pitchFamily="34" charset="0"/>
                <a:cs typeface="Arial" panose="020B0604020202020204" pitchFamily="34" charset="0"/>
              </a:rPr>
              <a:t>También se requerirá la autorización previa de la Junta Directiva, cuando se trate de incrementar el valor de los contratos para cuya celebración hubiese sido necesario contar con su aprobación </a:t>
            </a:r>
            <a:r>
              <a:rPr lang="es-ES" sz="1350" dirty="0">
                <a:latin typeface="Arial Narrow" panose="020B0606020202030204" pitchFamily="34" charset="0"/>
                <a:cs typeface="Arial" panose="020B0604020202020204" pitchFamily="34" charset="0"/>
              </a:rPr>
              <a:t>…”</a:t>
            </a:r>
            <a:endParaRPr lang="es-CO" sz="1350" dirty="0">
              <a:latin typeface="Arial Narrow" panose="020B0606020202030204" pitchFamily="34" charset="0"/>
              <a:cs typeface="Arial" panose="020B0604020202020204" pitchFamily="34" charset="0"/>
            </a:endParaRPr>
          </a:p>
        </p:txBody>
      </p:sp>
      <p:grpSp>
        <p:nvGrpSpPr>
          <p:cNvPr id="15" name="Grupo 14">
            <a:extLst>
              <a:ext uri="{FF2B5EF4-FFF2-40B4-BE49-F238E27FC236}">
                <a16:creationId xmlns:a16="http://schemas.microsoft.com/office/drawing/2014/main" id="{EBF7442F-4A10-4255-98BA-811A76CA91DF}"/>
              </a:ext>
            </a:extLst>
          </p:cNvPr>
          <p:cNvGrpSpPr/>
          <p:nvPr/>
        </p:nvGrpSpPr>
        <p:grpSpPr>
          <a:xfrm>
            <a:off x="0" y="145774"/>
            <a:ext cx="9144000" cy="6712226"/>
            <a:chOff x="-1524000" y="122417"/>
            <a:chExt cx="12192000" cy="6735583"/>
          </a:xfrm>
        </p:grpSpPr>
        <p:pic>
          <p:nvPicPr>
            <p:cNvPr id="16" name="Imagen 15" descr="Logo SAE-01.jpg">
              <a:extLst>
                <a:ext uri="{FF2B5EF4-FFF2-40B4-BE49-F238E27FC236}">
                  <a16:creationId xmlns:a16="http://schemas.microsoft.com/office/drawing/2014/main" id="{390C7E32-846A-44A3-8236-95B423DE2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549" y="122417"/>
              <a:ext cx="2222500" cy="1213050"/>
            </a:xfrm>
            <a:prstGeom prst="rect">
              <a:avLst/>
            </a:prstGeom>
          </p:spPr>
        </p:pic>
        <p:sp>
          <p:nvSpPr>
            <p:cNvPr id="17" name="Rectángulo 16">
              <a:extLst>
                <a:ext uri="{FF2B5EF4-FFF2-40B4-BE49-F238E27FC236}">
                  <a16:creationId xmlns:a16="http://schemas.microsoft.com/office/drawing/2014/main" id="{E716283F-ABB1-4127-94E7-5B37ECAEB2F9}"/>
                </a:ext>
              </a:extLst>
            </p:cNvPr>
            <p:cNvSpPr/>
            <p:nvPr/>
          </p:nvSpPr>
          <p:spPr>
            <a:xfrm>
              <a:off x="-1524000" y="6508026"/>
              <a:ext cx="12192000" cy="34997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200" dirty="0"/>
                <a:t>Vicepresidencia</a:t>
              </a:r>
              <a:r>
                <a:rPr lang="es-ES" sz="1350" dirty="0"/>
                <a:t> </a:t>
              </a:r>
              <a:r>
                <a:rPr lang="es-ES" sz="1200" dirty="0"/>
                <a:t>Jurídica</a:t>
              </a:r>
              <a:endParaRPr lang="es-ES" sz="1350" dirty="0"/>
            </a:p>
          </p:txBody>
        </p:sp>
      </p:grpSp>
      <p:sp>
        <p:nvSpPr>
          <p:cNvPr id="18" name="Rectángulo: esquinas redondeadas 17">
            <a:extLst>
              <a:ext uri="{FF2B5EF4-FFF2-40B4-BE49-F238E27FC236}">
                <a16:creationId xmlns:a16="http://schemas.microsoft.com/office/drawing/2014/main" id="{4B9FBC00-0C6D-4E2A-9D57-F5516277F528}"/>
              </a:ext>
            </a:extLst>
          </p:cNvPr>
          <p:cNvSpPr/>
          <p:nvPr/>
        </p:nvSpPr>
        <p:spPr>
          <a:xfrm>
            <a:off x="456580" y="2949631"/>
            <a:ext cx="1540565" cy="954449"/>
          </a:xfrm>
          <a:prstGeom prst="roundRect">
            <a:avLst/>
          </a:prstGeom>
          <a:solidFill>
            <a:srgbClr val="92D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500" dirty="0">
                <a:solidFill>
                  <a:schemeClr val="tx1"/>
                </a:solidFill>
                <a:latin typeface="Arial Narrow" panose="020B0606020202030204" pitchFamily="34" charset="0"/>
              </a:rPr>
              <a:t>FACULTAD CONTRATACIÓN JUNTA DIRECTIVA</a:t>
            </a:r>
          </a:p>
        </p:txBody>
      </p:sp>
      <p:sp>
        <p:nvSpPr>
          <p:cNvPr id="3" name="Flecha: a la derecha 2">
            <a:extLst>
              <a:ext uri="{FF2B5EF4-FFF2-40B4-BE49-F238E27FC236}">
                <a16:creationId xmlns:a16="http://schemas.microsoft.com/office/drawing/2014/main" id="{FD45A815-1D54-4FBB-99BA-AFD50832CF07}"/>
              </a:ext>
            </a:extLst>
          </p:cNvPr>
          <p:cNvSpPr/>
          <p:nvPr/>
        </p:nvSpPr>
        <p:spPr>
          <a:xfrm rot="18857988">
            <a:off x="1922960" y="2596307"/>
            <a:ext cx="450780" cy="198783"/>
          </a:xfrm>
          <a:prstGeom prst="right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21" name="Flecha: a la derecha 20">
            <a:extLst>
              <a:ext uri="{FF2B5EF4-FFF2-40B4-BE49-F238E27FC236}">
                <a16:creationId xmlns:a16="http://schemas.microsoft.com/office/drawing/2014/main" id="{3F0BBCE7-1C01-4FAC-A6D9-7CDA98914A86}"/>
              </a:ext>
            </a:extLst>
          </p:cNvPr>
          <p:cNvSpPr/>
          <p:nvPr/>
        </p:nvSpPr>
        <p:spPr>
          <a:xfrm rot="2467774">
            <a:off x="1928703" y="4031237"/>
            <a:ext cx="450780" cy="198783"/>
          </a:xfrm>
          <a:prstGeom prst="right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Tree>
    <p:extLst>
      <p:ext uri="{BB962C8B-B14F-4D97-AF65-F5344CB8AC3E}">
        <p14:creationId xmlns:p14="http://schemas.microsoft.com/office/powerpoint/2010/main" val="14124810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2E3BDFBD-4A64-452E-BB84-1C694D0CCC02}"/>
              </a:ext>
            </a:extLst>
          </p:cNvPr>
          <p:cNvGrpSpPr/>
          <p:nvPr/>
        </p:nvGrpSpPr>
        <p:grpSpPr>
          <a:xfrm>
            <a:off x="0" y="185531"/>
            <a:ext cx="9144000" cy="6579784"/>
            <a:chOff x="-1524000" y="122417"/>
            <a:chExt cx="12192000" cy="6735583"/>
          </a:xfrm>
        </p:grpSpPr>
        <p:pic>
          <p:nvPicPr>
            <p:cNvPr id="6" name="Imagen 5" descr="Logo SAE-01.jpg">
              <a:extLst>
                <a:ext uri="{FF2B5EF4-FFF2-40B4-BE49-F238E27FC236}">
                  <a16:creationId xmlns:a16="http://schemas.microsoft.com/office/drawing/2014/main" id="{8B18E885-E005-4C8B-A093-B4DF8F8FE7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549" y="122417"/>
              <a:ext cx="2222500" cy="1213050"/>
            </a:xfrm>
            <a:prstGeom prst="rect">
              <a:avLst/>
            </a:prstGeom>
          </p:spPr>
        </p:pic>
        <p:sp>
          <p:nvSpPr>
            <p:cNvPr id="7" name="Rectángulo 6">
              <a:extLst>
                <a:ext uri="{FF2B5EF4-FFF2-40B4-BE49-F238E27FC236}">
                  <a16:creationId xmlns:a16="http://schemas.microsoft.com/office/drawing/2014/main" id="{675D6B26-E8E4-4BFE-B687-94F3372CF0CB}"/>
                </a:ext>
              </a:extLst>
            </p:cNvPr>
            <p:cNvSpPr/>
            <p:nvPr/>
          </p:nvSpPr>
          <p:spPr>
            <a:xfrm>
              <a:off x="-1524000" y="6508026"/>
              <a:ext cx="12192000" cy="34997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grpSp>
      <p:sp>
        <p:nvSpPr>
          <p:cNvPr id="9" name="CuadroTexto 8">
            <a:extLst>
              <a:ext uri="{FF2B5EF4-FFF2-40B4-BE49-F238E27FC236}">
                <a16:creationId xmlns:a16="http://schemas.microsoft.com/office/drawing/2014/main" id="{8DF09FD0-C560-4F91-9951-35397772F4CF}"/>
              </a:ext>
            </a:extLst>
          </p:cNvPr>
          <p:cNvSpPr txBox="1"/>
          <p:nvPr/>
        </p:nvSpPr>
        <p:spPr>
          <a:xfrm>
            <a:off x="5237920" y="6521909"/>
            <a:ext cx="3906080" cy="276999"/>
          </a:xfrm>
          <a:prstGeom prst="rect">
            <a:avLst/>
          </a:prstGeom>
          <a:noFill/>
        </p:spPr>
        <p:txBody>
          <a:bodyPr wrap="square" rtlCol="0">
            <a:spAutoFit/>
          </a:bodyPr>
          <a:lstStyle/>
          <a:p>
            <a:pPr algn="r"/>
            <a:r>
              <a:rPr lang="es-ES" sz="1200" dirty="0">
                <a:solidFill>
                  <a:schemeClr val="bg1"/>
                </a:solidFill>
              </a:rPr>
              <a:t>Vicepresidencia Jurídica</a:t>
            </a:r>
          </a:p>
        </p:txBody>
      </p:sp>
      <p:sp>
        <p:nvSpPr>
          <p:cNvPr id="10" name="Rectángulo: esquinas redondeadas 9">
            <a:extLst>
              <a:ext uri="{FF2B5EF4-FFF2-40B4-BE49-F238E27FC236}">
                <a16:creationId xmlns:a16="http://schemas.microsoft.com/office/drawing/2014/main" id="{63058904-A14B-4FF3-BF3C-9FFF34D1D2F4}"/>
              </a:ext>
            </a:extLst>
          </p:cNvPr>
          <p:cNvSpPr/>
          <p:nvPr/>
        </p:nvSpPr>
        <p:spPr>
          <a:xfrm>
            <a:off x="3598171" y="1153563"/>
            <a:ext cx="3468551" cy="705288"/>
          </a:xfrm>
          <a:prstGeom prst="roundRect">
            <a:avLst/>
          </a:prstGeom>
          <a:solidFill>
            <a:schemeClr val="accent1">
              <a:lumMod val="60000"/>
              <a:lumOff val="40000"/>
            </a:schemeClr>
          </a:solidFill>
          <a:scene3d>
            <a:camera prst="orthographicFront"/>
            <a:lightRig rig="threePt" dir="t"/>
          </a:scene3d>
          <a:sp3d>
            <a:bevelT prst="relaxedInset"/>
          </a:sp3d>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b="1" dirty="0">
                <a:solidFill>
                  <a:schemeClr val="tx1"/>
                </a:solidFill>
                <a:latin typeface="Arial Narrow" panose="020B0606020202030204" pitchFamily="34" charset="0"/>
              </a:rPr>
              <a:t>PROPUESTA DE MODIFICACIÓN ESTATUTOS</a:t>
            </a:r>
          </a:p>
        </p:txBody>
      </p:sp>
      <p:sp>
        <p:nvSpPr>
          <p:cNvPr id="16" name="Rectángulo: esquinas redondeadas 15">
            <a:extLst>
              <a:ext uri="{FF2B5EF4-FFF2-40B4-BE49-F238E27FC236}">
                <a16:creationId xmlns:a16="http://schemas.microsoft.com/office/drawing/2014/main" id="{1EA68148-5D63-4779-AE36-5D5E010307AC}"/>
              </a:ext>
            </a:extLst>
          </p:cNvPr>
          <p:cNvSpPr/>
          <p:nvPr/>
        </p:nvSpPr>
        <p:spPr>
          <a:xfrm>
            <a:off x="2017643" y="2126036"/>
            <a:ext cx="6897755" cy="1881918"/>
          </a:xfrm>
          <a:prstGeom prst="roundRect">
            <a:avLst/>
          </a:prstGeom>
          <a:noFill/>
          <a:ln w="25400">
            <a:solidFill>
              <a:schemeClr val="accent2">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s-ES" dirty="0">
                <a:solidFill>
                  <a:schemeClr val="tx1"/>
                </a:solidFill>
                <a:latin typeface="Arial Narrow" panose="020B0606020202030204" pitchFamily="34" charset="0"/>
              </a:rPr>
              <a:t>ART. 39 “ K</a:t>
            </a:r>
            <a:r>
              <a:rPr lang="es-ES" i="1" dirty="0">
                <a:solidFill>
                  <a:schemeClr val="tx1"/>
                </a:solidFill>
                <a:latin typeface="Arial Narrow" panose="020B0606020202030204" pitchFamily="34" charset="0"/>
              </a:rPr>
              <a:t>. Autorizar el inicio de los procesos de contratación </a:t>
            </a:r>
            <a:r>
              <a:rPr lang="es-CO" b="1" i="1" dirty="0">
                <a:solidFill>
                  <a:schemeClr val="tx1"/>
                </a:solidFill>
                <a:latin typeface="Arial Narrow" panose="020B0606020202030204" pitchFamily="34" charset="0"/>
              </a:rPr>
              <a:t>en ejecución del plan anual de adquisición</a:t>
            </a:r>
            <a:r>
              <a:rPr lang="es-CO" b="1" dirty="0">
                <a:solidFill>
                  <a:schemeClr val="tx1"/>
                </a:solidFill>
                <a:latin typeface="Arial Narrow" panose="020B0606020202030204" pitchFamily="34" charset="0"/>
              </a:rPr>
              <a:t>,</a:t>
            </a:r>
            <a:r>
              <a:rPr lang="es-CO" dirty="0">
                <a:solidFill>
                  <a:schemeClr val="tx1"/>
                </a:solidFill>
                <a:latin typeface="Arial Narrow" panose="020B0606020202030204" pitchFamily="34" charset="0"/>
              </a:rPr>
              <a:t> </a:t>
            </a:r>
            <a:r>
              <a:rPr lang="es-ES" i="1" dirty="0">
                <a:solidFill>
                  <a:schemeClr val="tx1"/>
                </a:solidFill>
                <a:latin typeface="Arial Narrow" panose="020B0606020202030204" pitchFamily="34" charset="0"/>
              </a:rPr>
              <a:t>distintos a los derivados del giro ordinario del negocio, cuyo presupuesto supere los 1000 SMLM y será informada de las respectivas adjudicaciones.</a:t>
            </a:r>
            <a:r>
              <a:rPr lang="es-ES" b="1" i="1" dirty="0">
                <a:solidFill>
                  <a:schemeClr val="tx1"/>
                </a:solidFill>
                <a:latin typeface="Arial Narrow" panose="020B0606020202030204" pitchFamily="34" charset="0"/>
              </a:rPr>
              <a:t> De igual manera </a:t>
            </a:r>
            <a:r>
              <a:rPr lang="es-CO" b="1" i="1" dirty="0">
                <a:solidFill>
                  <a:schemeClr val="tx1"/>
                </a:solidFill>
                <a:latin typeface="Arial Narrow" panose="020B0606020202030204" pitchFamily="34" charset="0"/>
              </a:rPr>
              <a:t>autorizará las adiciones por más del 50% del valor inicial del contrato para cuya celebración hubiese sido necesario contar con su aprobación</a:t>
            </a:r>
            <a:r>
              <a:rPr lang="es-ES" b="1" i="1" dirty="0">
                <a:solidFill>
                  <a:schemeClr val="tx1"/>
                </a:solidFill>
                <a:latin typeface="Arial Narrow" panose="020B0606020202030204" pitchFamily="34" charset="0"/>
              </a:rPr>
              <a:t>” </a:t>
            </a:r>
            <a:r>
              <a:rPr lang="es-ES" i="1" dirty="0">
                <a:solidFill>
                  <a:schemeClr val="tx1"/>
                </a:solidFill>
                <a:latin typeface="Arial Narrow" panose="020B0606020202030204" pitchFamily="34" charset="0"/>
              </a:rPr>
              <a:t>(resaltado texto a modificar)</a:t>
            </a:r>
            <a:endParaRPr lang="es-ES" dirty="0">
              <a:solidFill>
                <a:schemeClr val="tx1"/>
              </a:solidFill>
              <a:latin typeface="Arial Narrow" panose="020B0606020202030204" pitchFamily="34" charset="0"/>
            </a:endParaRPr>
          </a:p>
        </p:txBody>
      </p:sp>
      <p:pic>
        <p:nvPicPr>
          <p:cNvPr id="2050" name="Picture 2" descr="Imagen relacionada">
            <a:extLst>
              <a:ext uri="{FF2B5EF4-FFF2-40B4-BE49-F238E27FC236}">
                <a16:creationId xmlns:a16="http://schemas.microsoft.com/office/drawing/2014/main" id="{5A8E79A5-0945-4043-8729-673F7A8BAE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011" y="2797233"/>
            <a:ext cx="1045658" cy="1394210"/>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esquinas redondeadas 10">
            <a:extLst>
              <a:ext uri="{FF2B5EF4-FFF2-40B4-BE49-F238E27FC236}">
                <a16:creationId xmlns:a16="http://schemas.microsoft.com/office/drawing/2014/main" id="{22CD558E-FBB7-4FAA-937B-294E1361ECE3}"/>
              </a:ext>
            </a:extLst>
          </p:cNvPr>
          <p:cNvSpPr/>
          <p:nvPr/>
        </p:nvSpPr>
        <p:spPr>
          <a:xfrm>
            <a:off x="2017643" y="4191443"/>
            <a:ext cx="6897755" cy="1231145"/>
          </a:xfrm>
          <a:prstGeom prst="roundRect">
            <a:avLst/>
          </a:prstGeom>
          <a:noFill/>
          <a:ln w="25400">
            <a:solidFill>
              <a:schemeClr val="accent2">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s-ES" dirty="0">
                <a:solidFill>
                  <a:schemeClr val="tx1"/>
                </a:solidFill>
                <a:latin typeface="Arial Narrow" panose="020B0606020202030204" pitchFamily="34" charset="0"/>
              </a:rPr>
              <a:t>ART. 39 “ K</a:t>
            </a:r>
            <a:r>
              <a:rPr lang="es-ES" i="1" dirty="0">
                <a:solidFill>
                  <a:schemeClr val="tx1"/>
                </a:solidFill>
                <a:latin typeface="Arial Narrow" panose="020B0606020202030204" pitchFamily="34" charset="0"/>
              </a:rPr>
              <a:t>. Autorizar el inicio de los procesos de contratación </a:t>
            </a:r>
            <a:r>
              <a:rPr lang="es-CO" b="1" dirty="0">
                <a:solidFill>
                  <a:schemeClr val="tx1"/>
                </a:solidFill>
                <a:latin typeface="Arial Narrow" panose="020B0606020202030204" pitchFamily="34" charset="0"/>
              </a:rPr>
              <a:t>en ejecución del plan anual de adquisición</a:t>
            </a:r>
            <a:r>
              <a:rPr lang="es-CO" dirty="0">
                <a:solidFill>
                  <a:schemeClr val="tx1"/>
                </a:solidFill>
                <a:latin typeface="Arial Narrow" panose="020B0606020202030204" pitchFamily="34" charset="0"/>
              </a:rPr>
              <a:t> </a:t>
            </a:r>
            <a:r>
              <a:rPr lang="es-ES" i="1" dirty="0">
                <a:solidFill>
                  <a:schemeClr val="tx1"/>
                </a:solidFill>
                <a:latin typeface="Arial Narrow" panose="020B0606020202030204" pitchFamily="34" charset="0"/>
              </a:rPr>
              <a:t>distintos a los derivados del giro ordinario del negocio, cuyo presupuesto supere los 1000 SMLM y será informada de las respectivas adjudicaciones. (resaltado texto a modificar)</a:t>
            </a:r>
            <a:endParaRPr lang="es-ES" dirty="0">
              <a:solidFill>
                <a:schemeClr val="tx1"/>
              </a:solidFill>
              <a:latin typeface="Arial Narrow" panose="020B0606020202030204" pitchFamily="34" charset="0"/>
            </a:endParaRPr>
          </a:p>
        </p:txBody>
      </p:sp>
      <p:sp>
        <p:nvSpPr>
          <p:cNvPr id="12" name="Rectángulo: esquinas redondeadas 11">
            <a:extLst>
              <a:ext uri="{FF2B5EF4-FFF2-40B4-BE49-F238E27FC236}">
                <a16:creationId xmlns:a16="http://schemas.microsoft.com/office/drawing/2014/main" id="{0034F865-740A-47BC-A0E4-5028C9812A5D}"/>
              </a:ext>
            </a:extLst>
          </p:cNvPr>
          <p:cNvSpPr/>
          <p:nvPr/>
        </p:nvSpPr>
        <p:spPr>
          <a:xfrm>
            <a:off x="326105" y="2198037"/>
            <a:ext cx="1389590" cy="348866"/>
          </a:xfrm>
          <a:prstGeom prst="roundRect">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500" dirty="0">
                <a:latin typeface="Arial Narrow" panose="020B0606020202030204" pitchFamily="34" charset="0"/>
              </a:rPr>
              <a:t>PORPUESTA 1</a:t>
            </a:r>
          </a:p>
        </p:txBody>
      </p:sp>
      <p:sp>
        <p:nvSpPr>
          <p:cNvPr id="13" name="Rectángulo: esquinas redondeadas 12">
            <a:extLst>
              <a:ext uri="{FF2B5EF4-FFF2-40B4-BE49-F238E27FC236}">
                <a16:creationId xmlns:a16="http://schemas.microsoft.com/office/drawing/2014/main" id="{D063864A-7C37-449D-BD28-FDFF9FA63461}"/>
              </a:ext>
            </a:extLst>
          </p:cNvPr>
          <p:cNvSpPr/>
          <p:nvPr/>
        </p:nvSpPr>
        <p:spPr>
          <a:xfrm>
            <a:off x="339045" y="4875786"/>
            <a:ext cx="1389590" cy="348866"/>
          </a:xfrm>
          <a:prstGeom prst="roundRect">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500" dirty="0">
                <a:latin typeface="Arial Narrow" panose="020B0606020202030204" pitchFamily="34" charset="0"/>
              </a:rPr>
              <a:t>PORPUESTA 2</a:t>
            </a:r>
          </a:p>
        </p:txBody>
      </p:sp>
    </p:spTree>
    <p:extLst>
      <p:ext uri="{BB962C8B-B14F-4D97-AF65-F5344CB8AC3E}">
        <p14:creationId xmlns:p14="http://schemas.microsoft.com/office/powerpoint/2010/main" val="35644835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2E3BDFBD-4A64-452E-BB84-1C694D0CCC02}"/>
              </a:ext>
            </a:extLst>
          </p:cNvPr>
          <p:cNvGrpSpPr/>
          <p:nvPr/>
        </p:nvGrpSpPr>
        <p:grpSpPr>
          <a:xfrm>
            <a:off x="0" y="145775"/>
            <a:ext cx="9144000" cy="6712226"/>
            <a:chOff x="-1524000" y="122417"/>
            <a:chExt cx="12192000" cy="6735583"/>
          </a:xfrm>
        </p:grpSpPr>
        <p:pic>
          <p:nvPicPr>
            <p:cNvPr id="6" name="Imagen 5" descr="Logo SAE-01.jpg">
              <a:extLst>
                <a:ext uri="{FF2B5EF4-FFF2-40B4-BE49-F238E27FC236}">
                  <a16:creationId xmlns:a16="http://schemas.microsoft.com/office/drawing/2014/main" id="{8B18E885-E005-4C8B-A093-B4DF8F8FE7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549" y="122417"/>
              <a:ext cx="2222500" cy="1213050"/>
            </a:xfrm>
            <a:prstGeom prst="rect">
              <a:avLst/>
            </a:prstGeom>
          </p:spPr>
        </p:pic>
        <p:sp>
          <p:nvSpPr>
            <p:cNvPr id="7" name="Rectángulo 6">
              <a:extLst>
                <a:ext uri="{FF2B5EF4-FFF2-40B4-BE49-F238E27FC236}">
                  <a16:creationId xmlns:a16="http://schemas.microsoft.com/office/drawing/2014/main" id="{675D6B26-E8E4-4BFE-B687-94F3372CF0CB}"/>
                </a:ext>
              </a:extLst>
            </p:cNvPr>
            <p:cNvSpPr/>
            <p:nvPr/>
          </p:nvSpPr>
          <p:spPr>
            <a:xfrm>
              <a:off x="-1524000" y="6508026"/>
              <a:ext cx="12192000" cy="34997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grpSp>
      <p:sp>
        <p:nvSpPr>
          <p:cNvPr id="9" name="CuadroTexto 8">
            <a:extLst>
              <a:ext uri="{FF2B5EF4-FFF2-40B4-BE49-F238E27FC236}">
                <a16:creationId xmlns:a16="http://schemas.microsoft.com/office/drawing/2014/main" id="{8DF09FD0-C560-4F91-9951-35397772F4CF}"/>
              </a:ext>
            </a:extLst>
          </p:cNvPr>
          <p:cNvSpPr txBox="1"/>
          <p:nvPr/>
        </p:nvSpPr>
        <p:spPr>
          <a:xfrm>
            <a:off x="5237920" y="6588260"/>
            <a:ext cx="3906080" cy="276999"/>
          </a:xfrm>
          <a:prstGeom prst="rect">
            <a:avLst/>
          </a:prstGeom>
          <a:noFill/>
        </p:spPr>
        <p:txBody>
          <a:bodyPr wrap="square" rtlCol="0">
            <a:spAutoFit/>
          </a:bodyPr>
          <a:lstStyle/>
          <a:p>
            <a:pPr algn="r"/>
            <a:r>
              <a:rPr lang="es-ES" sz="1200" dirty="0">
                <a:solidFill>
                  <a:schemeClr val="bg1"/>
                </a:solidFill>
              </a:rPr>
              <a:t>Vicepresidencia Jurídica</a:t>
            </a:r>
          </a:p>
        </p:txBody>
      </p:sp>
      <p:sp>
        <p:nvSpPr>
          <p:cNvPr id="10" name="Rectángulo: esquinas redondeadas 9">
            <a:extLst>
              <a:ext uri="{FF2B5EF4-FFF2-40B4-BE49-F238E27FC236}">
                <a16:creationId xmlns:a16="http://schemas.microsoft.com/office/drawing/2014/main" id="{63058904-A14B-4FF3-BF3C-9FFF34D1D2F4}"/>
              </a:ext>
            </a:extLst>
          </p:cNvPr>
          <p:cNvSpPr/>
          <p:nvPr/>
        </p:nvSpPr>
        <p:spPr>
          <a:xfrm>
            <a:off x="3439144" y="781315"/>
            <a:ext cx="3408917" cy="600432"/>
          </a:xfrm>
          <a:prstGeom prst="roundRect">
            <a:avLst/>
          </a:prstGeom>
          <a:solidFill>
            <a:schemeClr val="accent1">
              <a:lumMod val="60000"/>
              <a:lumOff val="40000"/>
            </a:schemeClr>
          </a:solidFill>
          <a:scene3d>
            <a:camera prst="orthographicFront"/>
            <a:lightRig rig="threePt" dir="t"/>
          </a:scene3d>
          <a:sp3d>
            <a:bevelT prst="relaxedInset"/>
          </a:sp3d>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b="1" dirty="0">
                <a:solidFill>
                  <a:schemeClr val="tx1"/>
                </a:solidFill>
                <a:latin typeface="Arial Narrow" panose="020B0606020202030204" pitchFamily="34" charset="0"/>
              </a:rPr>
              <a:t>PROPUESTA DE MODIFICACIÓN MANUAL DE CONTRATACIÓN</a:t>
            </a:r>
          </a:p>
        </p:txBody>
      </p:sp>
      <p:sp>
        <p:nvSpPr>
          <p:cNvPr id="16" name="Rectángulo: esquinas redondeadas 15">
            <a:extLst>
              <a:ext uri="{FF2B5EF4-FFF2-40B4-BE49-F238E27FC236}">
                <a16:creationId xmlns:a16="http://schemas.microsoft.com/office/drawing/2014/main" id="{1EA68148-5D63-4779-AE36-5D5E010307AC}"/>
              </a:ext>
            </a:extLst>
          </p:cNvPr>
          <p:cNvSpPr/>
          <p:nvPr/>
        </p:nvSpPr>
        <p:spPr>
          <a:xfrm>
            <a:off x="2063820" y="1968225"/>
            <a:ext cx="6897755" cy="2017228"/>
          </a:xfrm>
          <a:prstGeom prst="roundRect">
            <a:avLst/>
          </a:prstGeom>
          <a:noFill/>
          <a:ln w="38100">
            <a:solidFill>
              <a:schemeClr val="accent2">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just"/>
            <a:r>
              <a:rPr lang="es-ES" sz="1425" dirty="0">
                <a:solidFill>
                  <a:schemeClr val="tx1"/>
                </a:solidFill>
                <a:latin typeface="Arial Narrow" panose="020B0606020202030204" pitchFamily="34" charset="0"/>
                <a:cs typeface="Arial" panose="020B0604020202020204" pitchFamily="34" charset="0"/>
              </a:rPr>
              <a:t>Modificar el Párrafo 2º del artículo 41 del Manual de Contratación: “</a:t>
            </a:r>
            <a:r>
              <a:rPr lang="es-CO" sz="1425" dirty="0">
                <a:solidFill>
                  <a:schemeClr val="tx1"/>
                </a:solidFill>
                <a:latin typeface="Arial Narrow" panose="020B0606020202030204" pitchFamily="34" charset="0"/>
              </a:rPr>
              <a:t>AUTORIZACIÓN DE LA JUNTA DIRECTIVA PARA LA CELEBRACIÓN  Y ADICIÓN DE CONTRATOS POR RAZON DE LA CUANTIA.- Para la celebración de contratos que se relacionen con la existencia y el funcionamiento de la entidad </a:t>
            </a:r>
            <a:r>
              <a:rPr lang="es-CO" sz="1425" b="1" dirty="0">
                <a:solidFill>
                  <a:schemeClr val="tx1"/>
                </a:solidFill>
                <a:latin typeface="Arial Narrow" panose="020B0606020202030204" pitchFamily="34" charset="0"/>
              </a:rPr>
              <a:t>en ejecución del plan anual de adquisición</a:t>
            </a:r>
            <a:r>
              <a:rPr lang="es-CO" sz="1425" dirty="0">
                <a:solidFill>
                  <a:schemeClr val="tx1"/>
                </a:solidFill>
                <a:latin typeface="Arial Narrow" panose="020B0606020202030204" pitchFamily="34" charset="0"/>
              </a:rPr>
              <a:t> que superen la suma de MIL  (1.000) salarios mínimos legales mensuales vigentes –SMLMV-, el Presidente o apoderado respectivo, deberá contar con la autorización previa y expresa de la Junta Directiva. También se requerirá la autorización previa de la Junta Directiva, </a:t>
            </a:r>
            <a:r>
              <a:rPr lang="es-CO" sz="1425" b="1" dirty="0">
                <a:solidFill>
                  <a:schemeClr val="tx1"/>
                </a:solidFill>
                <a:latin typeface="Arial Narrow" panose="020B0606020202030204" pitchFamily="34" charset="0"/>
              </a:rPr>
              <a:t>cuando se trate de adicionar por más del  50%  del valor inicial del contrato</a:t>
            </a:r>
            <a:r>
              <a:rPr lang="es-CO" sz="1425" dirty="0">
                <a:solidFill>
                  <a:schemeClr val="tx1"/>
                </a:solidFill>
                <a:latin typeface="Arial Narrow" panose="020B0606020202030204" pitchFamily="34" charset="0"/>
              </a:rPr>
              <a:t> para cuya celebración hubiese sido necesario contar con su aprobación,</a:t>
            </a:r>
            <a:r>
              <a:rPr lang="es-ES" sz="1425" dirty="0">
                <a:solidFill>
                  <a:schemeClr val="tx1"/>
                </a:solidFill>
                <a:latin typeface="Arial Narrow" panose="020B0606020202030204" pitchFamily="34" charset="0"/>
                <a:cs typeface="Arial" panose="020B0604020202020204" pitchFamily="34" charset="0"/>
              </a:rPr>
              <a:t>” </a:t>
            </a:r>
            <a:r>
              <a:rPr lang="es-ES" sz="1350" i="1" dirty="0">
                <a:solidFill>
                  <a:schemeClr val="tx1"/>
                </a:solidFill>
                <a:latin typeface="Arial Narrow" panose="020B0606020202030204" pitchFamily="34" charset="0"/>
              </a:rPr>
              <a:t>(resaltado texto a modificar)</a:t>
            </a:r>
            <a:endParaRPr lang="es-ES" sz="1425" dirty="0">
              <a:solidFill>
                <a:schemeClr val="tx1"/>
              </a:solidFill>
              <a:latin typeface="Arial Narrow" panose="020B0606020202030204" pitchFamily="34" charset="0"/>
              <a:cs typeface="Arial" panose="020B0604020202020204" pitchFamily="34" charset="0"/>
            </a:endParaRPr>
          </a:p>
        </p:txBody>
      </p:sp>
      <p:pic>
        <p:nvPicPr>
          <p:cNvPr id="1026" name="Picture 2" descr="Imagen relacionada">
            <a:extLst>
              <a:ext uri="{FF2B5EF4-FFF2-40B4-BE49-F238E27FC236}">
                <a16:creationId xmlns:a16="http://schemas.microsoft.com/office/drawing/2014/main" id="{AA051657-21EC-4D7F-BD8F-AC81C43269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104" y="2996987"/>
            <a:ext cx="1405322" cy="1405322"/>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esquinas redondeadas 10">
            <a:extLst>
              <a:ext uri="{FF2B5EF4-FFF2-40B4-BE49-F238E27FC236}">
                <a16:creationId xmlns:a16="http://schemas.microsoft.com/office/drawing/2014/main" id="{DBA3C015-61B4-4092-9B97-783C925BEAE4}"/>
              </a:ext>
            </a:extLst>
          </p:cNvPr>
          <p:cNvSpPr/>
          <p:nvPr/>
        </p:nvSpPr>
        <p:spPr>
          <a:xfrm>
            <a:off x="2063820" y="4114340"/>
            <a:ext cx="6897755" cy="1615365"/>
          </a:xfrm>
          <a:prstGeom prst="roundRect">
            <a:avLst/>
          </a:prstGeom>
          <a:noFill/>
          <a:ln w="38100">
            <a:solidFill>
              <a:schemeClr val="accent2">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just"/>
            <a:r>
              <a:rPr lang="es-ES" sz="1425" dirty="0">
                <a:solidFill>
                  <a:schemeClr val="tx1"/>
                </a:solidFill>
                <a:latin typeface="Arial Narrow" panose="020B0606020202030204" pitchFamily="34" charset="0"/>
                <a:cs typeface="Arial" panose="020B0604020202020204" pitchFamily="34" charset="0"/>
              </a:rPr>
              <a:t>Modificar el Párrafo 2º del artículo 41 del Manual de Contratación: “</a:t>
            </a:r>
            <a:r>
              <a:rPr lang="es-CO" sz="1425" dirty="0">
                <a:solidFill>
                  <a:schemeClr val="tx1"/>
                </a:solidFill>
                <a:latin typeface="Arial Narrow" panose="020B0606020202030204" pitchFamily="34" charset="0"/>
              </a:rPr>
              <a:t>AUTORIZACIÓN DE LA JUNTA DIRECTIVA PARA LA CELEBRACIÓN  Y ADICIÓN DE CONTRATOS POR RAZON DE LA CUANTIA.- Para la celebración de contratos que se relacionen con la existencia y el funcionamiento de la entidad </a:t>
            </a:r>
            <a:r>
              <a:rPr lang="es-CO" sz="1425" b="1" dirty="0">
                <a:solidFill>
                  <a:schemeClr val="tx1"/>
                </a:solidFill>
                <a:latin typeface="Arial Narrow" panose="020B0606020202030204" pitchFamily="34" charset="0"/>
              </a:rPr>
              <a:t>en ejecución del plan anual de adquisición</a:t>
            </a:r>
            <a:r>
              <a:rPr lang="es-CO" sz="1425" dirty="0">
                <a:solidFill>
                  <a:schemeClr val="tx1"/>
                </a:solidFill>
                <a:latin typeface="Arial Narrow" panose="020B0606020202030204" pitchFamily="34" charset="0"/>
              </a:rPr>
              <a:t> que superen la suma de MIL  (1.000) salarios mínimos legales mensuales vigentes –SMLMV-, el Presidente o apoderado respectivo, deberá contar con la autorización previa y expresa de la Junta Directiva.</a:t>
            </a:r>
            <a:r>
              <a:rPr lang="es-ES" sz="1425" dirty="0">
                <a:solidFill>
                  <a:schemeClr val="tx1"/>
                </a:solidFill>
                <a:latin typeface="Arial Narrow" panose="020B0606020202030204" pitchFamily="34" charset="0"/>
                <a:cs typeface="Arial" panose="020B0604020202020204" pitchFamily="34" charset="0"/>
              </a:rPr>
              <a:t>” </a:t>
            </a:r>
            <a:r>
              <a:rPr lang="es-ES" sz="1350" i="1" dirty="0">
                <a:solidFill>
                  <a:schemeClr val="tx1"/>
                </a:solidFill>
                <a:latin typeface="Arial Narrow" panose="020B0606020202030204" pitchFamily="34" charset="0"/>
              </a:rPr>
              <a:t>(resaltado texto a modificar)</a:t>
            </a:r>
            <a:endParaRPr lang="es-ES" sz="1425" dirty="0">
              <a:solidFill>
                <a:schemeClr val="tx1"/>
              </a:solidFill>
              <a:latin typeface="Arial Narrow" panose="020B0606020202030204" pitchFamily="34" charset="0"/>
              <a:cs typeface="Arial" panose="020B0604020202020204" pitchFamily="34" charset="0"/>
            </a:endParaRPr>
          </a:p>
        </p:txBody>
      </p:sp>
      <p:sp>
        <p:nvSpPr>
          <p:cNvPr id="12" name="Rectángulo: esquinas redondeadas 11">
            <a:extLst>
              <a:ext uri="{FF2B5EF4-FFF2-40B4-BE49-F238E27FC236}">
                <a16:creationId xmlns:a16="http://schemas.microsoft.com/office/drawing/2014/main" id="{074D49EF-0146-424B-8195-542298EB3DAA}"/>
              </a:ext>
            </a:extLst>
          </p:cNvPr>
          <p:cNvSpPr/>
          <p:nvPr/>
        </p:nvSpPr>
        <p:spPr>
          <a:xfrm>
            <a:off x="326105" y="2198037"/>
            <a:ext cx="1389590" cy="348866"/>
          </a:xfrm>
          <a:prstGeom prst="roundRect">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500" dirty="0">
                <a:latin typeface="Arial Narrow" panose="020B0606020202030204" pitchFamily="34" charset="0"/>
              </a:rPr>
              <a:t>PORPUESTA 1</a:t>
            </a:r>
          </a:p>
        </p:txBody>
      </p:sp>
      <p:sp>
        <p:nvSpPr>
          <p:cNvPr id="13" name="Rectángulo: esquinas redondeadas 12">
            <a:extLst>
              <a:ext uri="{FF2B5EF4-FFF2-40B4-BE49-F238E27FC236}">
                <a16:creationId xmlns:a16="http://schemas.microsoft.com/office/drawing/2014/main" id="{DD8B55B7-46AB-4630-B24D-6B9A29CEC5B7}"/>
              </a:ext>
            </a:extLst>
          </p:cNvPr>
          <p:cNvSpPr/>
          <p:nvPr/>
        </p:nvSpPr>
        <p:spPr>
          <a:xfrm>
            <a:off x="339045" y="4875786"/>
            <a:ext cx="1389590" cy="348866"/>
          </a:xfrm>
          <a:prstGeom prst="roundRect">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500" dirty="0">
                <a:latin typeface="Arial Narrow" panose="020B0606020202030204" pitchFamily="34" charset="0"/>
              </a:rPr>
              <a:t>PORPUESTA 2</a:t>
            </a:r>
          </a:p>
        </p:txBody>
      </p:sp>
    </p:spTree>
    <p:extLst>
      <p:ext uri="{BB962C8B-B14F-4D97-AF65-F5344CB8AC3E}">
        <p14:creationId xmlns:p14="http://schemas.microsoft.com/office/powerpoint/2010/main" val="20313497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63058904-A14B-4FF3-BF3C-9FFF34D1D2F4}"/>
              </a:ext>
            </a:extLst>
          </p:cNvPr>
          <p:cNvSpPr/>
          <p:nvPr/>
        </p:nvSpPr>
        <p:spPr>
          <a:xfrm>
            <a:off x="3200815" y="852599"/>
            <a:ext cx="2902226" cy="477078"/>
          </a:xfrm>
          <a:prstGeom prst="round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b="1" dirty="0">
                <a:latin typeface="Arial Narrow" panose="020B0606020202030204" pitchFamily="34" charset="0"/>
              </a:rPr>
              <a:t>NORMATIVIDAD ACTUAL</a:t>
            </a:r>
          </a:p>
        </p:txBody>
      </p:sp>
      <p:grpSp>
        <p:nvGrpSpPr>
          <p:cNvPr id="15" name="Grupo 14">
            <a:extLst>
              <a:ext uri="{FF2B5EF4-FFF2-40B4-BE49-F238E27FC236}">
                <a16:creationId xmlns:a16="http://schemas.microsoft.com/office/drawing/2014/main" id="{EBF7442F-4A10-4255-98BA-811A76CA91DF}"/>
              </a:ext>
            </a:extLst>
          </p:cNvPr>
          <p:cNvGrpSpPr/>
          <p:nvPr/>
        </p:nvGrpSpPr>
        <p:grpSpPr>
          <a:xfrm>
            <a:off x="0" y="291549"/>
            <a:ext cx="9144000" cy="6566452"/>
            <a:chOff x="-1524000" y="122417"/>
            <a:chExt cx="12192000" cy="6735583"/>
          </a:xfrm>
        </p:grpSpPr>
        <p:pic>
          <p:nvPicPr>
            <p:cNvPr id="16" name="Imagen 15" descr="Logo SAE-01.jpg">
              <a:extLst>
                <a:ext uri="{FF2B5EF4-FFF2-40B4-BE49-F238E27FC236}">
                  <a16:creationId xmlns:a16="http://schemas.microsoft.com/office/drawing/2014/main" id="{390C7E32-846A-44A3-8236-95B423DE2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549" y="122417"/>
              <a:ext cx="2222500" cy="1213050"/>
            </a:xfrm>
            <a:prstGeom prst="rect">
              <a:avLst/>
            </a:prstGeom>
          </p:spPr>
        </p:pic>
        <p:sp>
          <p:nvSpPr>
            <p:cNvPr id="17" name="Rectángulo 16">
              <a:extLst>
                <a:ext uri="{FF2B5EF4-FFF2-40B4-BE49-F238E27FC236}">
                  <a16:creationId xmlns:a16="http://schemas.microsoft.com/office/drawing/2014/main" id="{E716283F-ABB1-4127-94E7-5B37ECAEB2F9}"/>
                </a:ext>
              </a:extLst>
            </p:cNvPr>
            <p:cNvSpPr/>
            <p:nvPr/>
          </p:nvSpPr>
          <p:spPr>
            <a:xfrm>
              <a:off x="-1524000" y="6508026"/>
              <a:ext cx="12192000" cy="349974"/>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200" dirty="0"/>
                <a:t>Vicepresidencia</a:t>
              </a:r>
              <a:r>
                <a:rPr lang="es-ES" sz="1350" dirty="0"/>
                <a:t> </a:t>
              </a:r>
              <a:r>
                <a:rPr lang="es-ES" sz="1200" dirty="0"/>
                <a:t>Jurídica</a:t>
              </a:r>
              <a:endParaRPr lang="es-ES" sz="1350" dirty="0"/>
            </a:p>
          </p:txBody>
        </p:sp>
      </p:grpSp>
      <p:sp>
        <p:nvSpPr>
          <p:cNvPr id="19" name="Rectángulo: esquinas redondeadas 18">
            <a:extLst>
              <a:ext uri="{FF2B5EF4-FFF2-40B4-BE49-F238E27FC236}">
                <a16:creationId xmlns:a16="http://schemas.microsoft.com/office/drawing/2014/main" id="{6833B1CA-37BC-443B-A2B1-2AC94DA48FC7}"/>
              </a:ext>
            </a:extLst>
          </p:cNvPr>
          <p:cNvSpPr/>
          <p:nvPr/>
        </p:nvSpPr>
        <p:spPr>
          <a:xfrm>
            <a:off x="314533" y="1983840"/>
            <a:ext cx="1540565" cy="1231630"/>
          </a:xfrm>
          <a:prstGeom prst="roundRect">
            <a:avLst/>
          </a:prstGeom>
          <a:solidFill>
            <a:srgbClr val="92D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500" dirty="0">
                <a:solidFill>
                  <a:schemeClr val="tx1"/>
                </a:solidFill>
                <a:latin typeface="Arial Narrow" panose="020B0606020202030204" pitchFamily="34" charset="0"/>
              </a:rPr>
              <a:t>FACULTAD APROBACIÓN BALANCES JUNTA DIRECTIVA</a:t>
            </a:r>
          </a:p>
        </p:txBody>
      </p:sp>
      <p:sp>
        <p:nvSpPr>
          <p:cNvPr id="20" name="Rectángulo: esquinas redondeadas 19">
            <a:extLst>
              <a:ext uri="{FF2B5EF4-FFF2-40B4-BE49-F238E27FC236}">
                <a16:creationId xmlns:a16="http://schemas.microsoft.com/office/drawing/2014/main" id="{FFE53640-F502-49B4-AD03-1E0609F015B5}"/>
              </a:ext>
            </a:extLst>
          </p:cNvPr>
          <p:cNvSpPr/>
          <p:nvPr/>
        </p:nvSpPr>
        <p:spPr>
          <a:xfrm>
            <a:off x="2474843" y="2316389"/>
            <a:ext cx="1276142" cy="566531"/>
          </a:xfrm>
          <a:prstGeom prst="roundRect">
            <a:avLst/>
          </a:prstGeom>
          <a:solidFill>
            <a:schemeClr val="accent6">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sz="1500" dirty="0">
                <a:solidFill>
                  <a:schemeClr val="tx1"/>
                </a:solidFill>
                <a:latin typeface="Arial Narrow" panose="020B0606020202030204" pitchFamily="34" charset="0"/>
              </a:rPr>
              <a:t>ESTATUTOS SOCIALES</a:t>
            </a:r>
          </a:p>
        </p:txBody>
      </p:sp>
      <p:sp>
        <p:nvSpPr>
          <p:cNvPr id="2" name="Rectángulo: esquinas redondeadas 1">
            <a:extLst>
              <a:ext uri="{FF2B5EF4-FFF2-40B4-BE49-F238E27FC236}">
                <a16:creationId xmlns:a16="http://schemas.microsoft.com/office/drawing/2014/main" id="{8EAE414F-55FE-4080-8F20-171B78043006}"/>
              </a:ext>
            </a:extLst>
          </p:cNvPr>
          <p:cNvSpPr/>
          <p:nvPr/>
        </p:nvSpPr>
        <p:spPr>
          <a:xfrm>
            <a:off x="4370731" y="1895714"/>
            <a:ext cx="4216677" cy="1407881"/>
          </a:xfrm>
          <a:prstGeom prst="roundRect">
            <a:avLst/>
          </a:prstGeom>
          <a:ln w="25400"/>
        </p:spPr>
        <p:style>
          <a:lnRef idx="2">
            <a:schemeClr val="accent6"/>
          </a:lnRef>
          <a:fillRef idx="1">
            <a:schemeClr val="lt1"/>
          </a:fillRef>
          <a:effectRef idx="0">
            <a:schemeClr val="accent6"/>
          </a:effectRef>
          <a:fontRef idx="minor">
            <a:schemeClr val="dk1"/>
          </a:fontRef>
        </p:style>
        <p:txBody>
          <a:bodyPr rtlCol="0" anchor="ctr"/>
          <a:lstStyle/>
          <a:p>
            <a:pPr algn="just"/>
            <a:r>
              <a:rPr lang="es-CO" sz="1350" dirty="0">
                <a:latin typeface="Arial Narrow" panose="020B0606020202030204" pitchFamily="34" charset="0"/>
              </a:rPr>
              <a:t>artículo 39 literal m, que a la letra señala </a:t>
            </a:r>
            <a:r>
              <a:rPr lang="es-CO" sz="1350" i="1" dirty="0">
                <a:latin typeface="Arial Narrow" panose="020B0606020202030204" pitchFamily="34" charset="0"/>
              </a:rPr>
              <a:t> “Discutir, aprobar o improbar los balances, así como presentar a la asamblea conjuntamente con el Presidente, el balance de cada ejercicio, acompañado de los documentos e informes indicados en el artículo 446 del Código de Comercio</a:t>
            </a:r>
            <a:r>
              <a:rPr lang="es-CO" sz="1350" dirty="0">
                <a:latin typeface="Arial Narrow" panose="020B0606020202030204" pitchFamily="34" charset="0"/>
              </a:rPr>
              <a:t>.”</a:t>
            </a:r>
            <a:endParaRPr lang="es-ES" sz="1350" dirty="0">
              <a:latin typeface="Arial Narrow" panose="020B0606020202030204" pitchFamily="34" charset="0"/>
            </a:endParaRPr>
          </a:p>
        </p:txBody>
      </p:sp>
      <p:sp>
        <p:nvSpPr>
          <p:cNvPr id="3" name="Flecha: a la derecha 2">
            <a:extLst>
              <a:ext uri="{FF2B5EF4-FFF2-40B4-BE49-F238E27FC236}">
                <a16:creationId xmlns:a16="http://schemas.microsoft.com/office/drawing/2014/main" id="{F45E0CB9-B080-422C-9AC9-4322A1699692}"/>
              </a:ext>
            </a:extLst>
          </p:cNvPr>
          <p:cNvSpPr/>
          <p:nvPr/>
        </p:nvSpPr>
        <p:spPr>
          <a:xfrm>
            <a:off x="1948069" y="2488586"/>
            <a:ext cx="437322" cy="198783"/>
          </a:xfrm>
          <a:prstGeom prst="right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21" name="Flecha: a la derecha 20">
            <a:extLst>
              <a:ext uri="{FF2B5EF4-FFF2-40B4-BE49-F238E27FC236}">
                <a16:creationId xmlns:a16="http://schemas.microsoft.com/office/drawing/2014/main" id="{4E430773-B43A-46A7-ADEB-7066B067B51E}"/>
              </a:ext>
            </a:extLst>
          </p:cNvPr>
          <p:cNvSpPr/>
          <p:nvPr/>
        </p:nvSpPr>
        <p:spPr>
          <a:xfrm>
            <a:off x="3866735" y="2488586"/>
            <a:ext cx="437322" cy="198783"/>
          </a:xfrm>
          <a:prstGeom prst="right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22" name="Rectángulo: esquinas redondeadas 21">
            <a:extLst>
              <a:ext uri="{FF2B5EF4-FFF2-40B4-BE49-F238E27FC236}">
                <a16:creationId xmlns:a16="http://schemas.microsoft.com/office/drawing/2014/main" id="{934F8D00-EDBA-4F5C-A147-792BB9908BD0}"/>
              </a:ext>
            </a:extLst>
          </p:cNvPr>
          <p:cNvSpPr/>
          <p:nvPr/>
        </p:nvSpPr>
        <p:spPr>
          <a:xfrm>
            <a:off x="2406667" y="3472198"/>
            <a:ext cx="4490521" cy="425018"/>
          </a:xfrm>
          <a:prstGeom prst="roundRect">
            <a:avLst/>
          </a:prstGeom>
          <a:solidFill>
            <a:srgbClr val="B9D4ED"/>
          </a:solidFill>
          <a:scene3d>
            <a:camera prst="orthographicFront"/>
            <a:lightRig rig="threePt" dir="t"/>
          </a:scene3d>
          <a:sp3d>
            <a:bevelT prst="relaxedInset"/>
          </a:sp3d>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ES" b="1" dirty="0">
                <a:solidFill>
                  <a:schemeClr val="tx1"/>
                </a:solidFill>
                <a:latin typeface="Arial Narrow" panose="020B0606020202030204" pitchFamily="34" charset="0"/>
              </a:rPr>
              <a:t>PROPUESTA DE MODIFICACIÓN ESTATUTOS</a:t>
            </a:r>
          </a:p>
        </p:txBody>
      </p:sp>
      <p:sp>
        <p:nvSpPr>
          <p:cNvPr id="23" name="Rectángulo: esquinas redondeadas 22">
            <a:extLst>
              <a:ext uri="{FF2B5EF4-FFF2-40B4-BE49-F238E27FC236}">
                <a16:creationId xmlns:a16="http://schemas.microsoft.com/office/drawing/2014/main" id="{33FCAB7E-525D-4750-A3E3-55FC126A1BDE}"/>
              </a:ext>
            </a:extLst>
          </p:cNvPr>
          <p:cNvSpPr/>
          <p:nvPr/>
        </p:nvSpPr>
        <p:spPr>
          <a:xfrm>
            <a:off x="2668554" y="4356115"/>
            <a:ext cx="5918854" cy="1338651"/>
          </a:xfrm>
          <a:prstGeom prst="roundRect">
            <a:avLst/>
          </a:prstGeom>
          <a:ln w="2540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s-CO" sz="1500" b="1" dirty="0">
                <a:solidFill>
                  <a:schemeClr val="tx1"/>
                </a:solidFill>
                <a:latin typeface="Arial Narrow" panose="020B0606020202030204" pitchFamily="34" charset="0"/>
              </a:rPr>
              <a:t>Literal m. del artículo 39</a:t>
            </a:r>
            <a:r>
              <a:rPr lang="es-CO" sz="1500" dirty="0">
                <a:solidFill>
                  <a:schemeClr val="tx1"/>
                </a:solidFill>
                <a:latin typeface="Arial Narrow" panose="020B0606020202030204" pitchFamily="34" charset="0"/>
              </a:rPr>
              <a:t>: “</a:t>
            </a:r>
            <a:r>
              <a:rPr lang="es-ES" sz="1500" i="1" dirty="0">
                <a:solidFill>
                  <a:schemeClr val="tx1"/>
                </a:solidFill>
                <a:latin typeface="Arial Narrow" panose="020B0606020202030204" pitchFamily="34" charset="0"/>
              </a:rPr>
              <a:t>Discutir, aprobar o improbar los balances </a:t>
            </a:r>
            <a:r>
              <a:rPr lang="es-ES" sz="1500" b="1" i="1" dirty="0">
                <a:solidFill>
                  <a:schemeClr val="tx1"/>
                </a:solidFill>
                <a:latin typeface="Arial Narrow" panose="020B0606020202030204" pitchFamily="34" charset="0"/>
              </a:rPr>
              <a:t>mensuales</a:t>
            </a:r>
            <a:r>
              <a:rPr lang="es-ES" sz="1500" i="1" dirty="0">
                <a:solidFill>
                  <a:schemeClr val="tx1"/>
                </a:solidFill>
                <a:latin typeface="Arial Narrow" panose="020B0606020202030204" pitchFamily="34" charset="0"/>
              </a:rPr>
              <a:t>, lo mismo que presentar a la Asamblea, conjuntamente con el Presidente, el balance de cada ejercicio, acompañado de los documentos e informes indicados en el artículo 446 del Código de Comercio</a:t>
            </a:r>
            <a:r>
              <a:rPr lang="es-ES" sz="1500" dirty="0">
                <a:solidFill>
                  <a:schemeClr val="tx1"/>
                </a:solidFill>
                <a:latin typeface="Arial Narrow" panose="020B0606020202030204" pitchFamily="34" charset="0"/>
              </a:rPr>
              <a:t>.</a:t>
            </a:r>
            <a:r>
              <a:rPr lang="es-CO" sz="1500" dirty="0">
                <a:solidFill>
                  <a:schemeClr val="tx1"/>
                </a:solidFill>
                <a:latin typeface="Arial Narrow" panose="020B0606020202030204" pitchFamily="34" charset="0"/>
              </a:rPr>
              <a:t> </a:t>
            </a:r>
            <a:endParaRPr lang="es-ES" sz="1500" dirty="0">
              <a:solidFill>
                <a:schemeClr val="tx1"/>
              </a:solidFill>
              <a:latin typeface="Arial Narrow" panose="020B0606020202030204" pitchFamily="34" charset="0"/>
            </a:endParaRPr>
          </a:p>
        </p:txBody>
      </p:sp>
      <p:pic>
        <p:nvPicPr>
          <p:cNvPr id="24" name="Picture 2" descr="Resultado de imagen para idea">
            <a:extLst>
              <a:ext uri="{FF2B5EF4-FFF2-40B4-BE49-F238E27FC236}">
                <a16:creationId xmlns:a16="http://schemas.microsoft.com/office/drawing/2014/main" id="{FAE40662-7A0C-4F13-B6A7-86C1A22022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533" y="3646128"/>
            <a:ext cx="1703070" cy="1703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22138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0" y="2983938"/>
            <a:ext cx="9143999" cy="707886"/>
          </a:xfrm>
          <a:prstGeom prst="rect">
            <a:avLst/>
          </a:prstGeom>
          <a:noFill/>
        </p:spPr>
        <p:txBody>
          <a:bodyPr wrap="square" rtlCol="0">
            <a:spAutoFit/>
          </a:bodyPr>
          <a:lstStyle/>
          <a:p>
            <a:pPr algn="ctr"/>
            <a:r>
              <a:rPr lang="es-ES" sz="4000" b="1" dirty="0">
                <a:solidFill>
                  <a:srgbClr val="000A8B"/>
                </a:solidFill>
              </a:rPr>
              <a:t>9. COMITÉ DE AUDITORIA</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4C34A788-6833-4632-848C-774AE41E2327}"/>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9DFE4EBD-119C-458B-92FC-C8F92BEEA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7466163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B747BB39-AFC4-4E38-944B-E863D1E759AF}"/>
              </a:ext>
            </a:extLst>
          </p:cNvPr>
          <p:cNvSpPr txBox="1"/>
          <p:nvPr/>
        </p:nvSpPr>
        <p:spPr>
          <a:xfrm>
            <a:off x="361173" y="1281916"/>
            <a:ext cx="1702204" cy="61555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700" dirty="0">
                <a:effectLst>
                  <a:outerShdw blurRad="38100" dist="38100" dir="2700000" algn="tl">
                    <a:srgbClr val="000000">
                      <a:alpha val="43137"/>
                    </a:srgbClr>
                  </a:outerShdw>
                </a:effectLst>
              </a:rPr>
              <a:t>Disposiciones Generales</a:t>
            </a:r>
          </a:p>
        </p:txBody>
      </p:sp>
      <p:sp>
        <p:nvSpPr>
          <p:cNvPr id="7" name="CuadroTexto 6">
            <a:extLst>
              <a:ext uri="{FF2B5EF4-FFF2-40B4-BE49-F238E27FC236}">
                <a16:creationId xmlns:a16="http://schemas.microsoft.com/office/drawing/2014/main" id="{F5F0FEC5-8979-4E72-909A-43FA38271398}"/>
              </a:ext>
            </a:extLst>
          </p:cNvPr>
          <p:cNvSpPr txBox="1"/>
          <p:nvPr/>
        </p:nvSpPr>
        <p:spPr>
          <a:xfrm>
            <a:off x="361171" y="2581888"/>
            <a:ext cx="1702205" cy="35394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700" dirty="0">
                <a:effectLst>
                  <a:outerShdw blurRad="38100" dist="38100" dir="2700000" algn="tl">
                    <a:srgbClr val="000000">
                      <a:alpha val="43137"/>
                    </a:srgbClr>
                  </a:outerShdw>
                </a:effectLst>
              </a:rPr>
              <a:t>Estructura</a:t>
            </a:r>
          </a:p>
        </p:txBody>
      </p:sp>
      <p:sp>
        <p:nvSpPr>
          <p:cNvPr id="9" name="CuadroTexto 8">
            <a:extLst>
              <a:ext uri="{FF2B5EF4-FFF2-40B4-BE49-F238E27FC236}">
                <a16:creationId xmlns:a16="http://schemas.microsoft.com/office/drawing/2014/main" id="{99C97ECA-FB21-4F13-97B3-5AEB547C0CA9}"/>
              </a:ext>
            </a:extLst>
          </p:cNvPr>
          <p:cNvSpPr txBox="1"/>
          <p:nvPr/>
        </p:nvSpPr>
        <p:spPr>
          <a:xfrm>
            <a:off x="361173" y="3820687"/>
            <a:ext cx="1702205" cy="35394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sz="1700" dirty="0">
                <a:effectLst>
                  <a:outerShdw blurRad="38100" dist="38100" dir="2700000" algn="tl">
                    <a:srgbClr val="000000">
                      <a:alpha val="43137"/>
                    </a:srgbClr>
                  </a:outerShdw>
                </a:effectLst>
              </a:rPr>
              <a:t>Funcionamiento</a:t>
            </a:r>
          </a:p>
        </p:txBody>
      </p:sp>
      <p:sp>
        <p:nvSpPr>
          <p:cNvPr id="23" name="CuadroTexto 22">
            <a:extLst>
              <a:ext uri="{FF2B5EF4-FFF2-40B4-BE49-F238E27FC236}">
                <a16:creationId xmlns:a16="http://schemas.microsoft.com/office/drawing/2014/main" id="{B0D15F1F-AE05-40D5-AFE9-C178A4A7914F}"/>
              </a:ext>
            </a:extLst>
          </p:cNvPr>
          <p:cNvSpPr txBox="1"/>
          <p:nvPr/>
        </p:nvSpPr>
        <p:spPr>
          <a:xfrm>
            <a:off x="2659543" y="1197314"/>
            <a:ext cx="6058352" cy="830997"/>
          </a:xfrm>
          <a:prstGeom prst="rect">
            <a:avLst/>
          </a:prstGeom>
          <a:noFill/>
        </p:spPr>
        <p:txBody>
          <a:bodyPr wrap="square" rtlCol="0">
            <a:spAutoFit/>
          </a:bodyPr>
          <a:lstStyle/>
          <a:p>
            <a:pPr marL="128588" indent="-128588" algn="just">
              <a:buFont typeface="Wingdings" panose="05000000000000000000" pitchFamily="2" charset="2"/>
              <a:buChar char="Ø"/>
            </a:pPr>
            <a:r>
              <a:rPr lang="es-CO" sz="1600" dirty="0"/>
              <a:t>Objetivo: apoyar a la Junta Directiva en la supervisión de la integralidad y efectividad del SCI, Riesgos, Calidad, Auditoría, y cumplimiento efectivos de los requerimientos de los entes de control.</a:t>
            </a:r>
          </a:p>
        </p:txBody>
      </p:sp>
      <p:sp>
        <p:nvSpPr>
          <p:cNvPr id="32" name="CuadroTexto 31">
            <a:extLst>
              <a:ext uri="{FF2B5EF4-FFF2-40B4-BE49-F238E27FC236}">
                <a16:creationId xmlns:a16="http://schemas.microsoft.com/office/drawing/2014/main" id="{E1416731-9251-45C0-925A-49099CAD0B6A}"/>
              </a:ext>
            </a:extLst>
          </p:cNvPr>
          <p:cNvSpPr txBox="1"/>
          <p:nvPr/>
        </p:nvSpPr>
        <p:spPr>
          <a:xfrm>
            <a:off x="2534194" y="2329935"/>
            <a:ext cx="6309360" cy="1238801"/>
          </a:xfrm>
          <a:prstGeom prst="rect">
            <a:avLst/>
          </a:prstGeom>
          <a:noFill/>
        </p:spPr>
        <p:txBody>
          <a:bodyPr wrap="square" rtlCol="0">
            <a:spAutoFit/>
          </a:bodyPr>
          <a:lstStyle/>
          <a:p>
            <a:pPr marL="128588" indent="-128588">
              <a:buFont typeface="Wingdings" panose="05000000000000000000" pitchFamily="2" charset="2"/>
              <a:buChar char="Ø"/>
            </a:pPr>
            <a:r>
              <a:rPr lang="es-CO" sz="1600" dirty="0"/>
              <a:t>Compuesto por 3 miembros INDEPENDIENTES de la junta directiva. (En caso fortuito o fuerza mayor podrán delegar su asistencia).</a:t>
            </a:r>
          </a:p>
          <a:p>
            <a:pPr marL="128588" indent="-128588">
              <a:buFont typeface="Wingdings" panose="05000000000000000000" pitchFamily="2" charset="2"/>
              <a:buChar char="Ø"/>
            </a:pPr>
            <a:r>
              <a:rPr lang="es-CO" sz="1600" dirty="0"/>
              <a:t>La Secretaría del Comité: Vicepresidente Jurídico o un funcionario con cargo de Vicepresidente.</a:t>
            </a:r>
          </a:p>
          <a:p>
            <a:pPr marL="128588" indent="-128588">
              <a:buFont typeface="Wingdings" panose="05000000000000000000" pitchFamily="2" charset="2"/>
              <a:buChar char="Ø"/>
            </a:pPr>
            <a:endParaRPr lang="es-CO" sz="1050" dirty="0"/>
          </a:p>
        </p:txBody>
      </p:sp>
      <p:sp>
        <p:nvSpPr>
          <p:cNvPr id="52" name="CuadroTexto 51">
            <a:extLst>
              <a:ext uri="{FF2B5EF4-FFF2-40B4-BE49-F238E27FC236}">
                <a16:creationId xmlns:a16="http://schemas.microsoft.com/office/drawing/2014/main" id="{EBC543A3-53C4-4E48-A064-94A757553ED3}"/>
              </a:ext>
            </a:extLst>
          </p:cNvPr>
          <p:cNvSpPr txBox="1"/>
          <p:nvPr/>
        </p:nvSpPr>
        <p:spPr>
          <a:xfrm>
            <a:off x="2664824" y="3606521"/>
            <a:ext cx="3670154" cy="830997"/>
          </a:xfrm>
          <a:prstGeom prst="rect">
            <a:avLst/>
          </a:prstGeom>
          <a:noFill/>
        </p:spPr>
        <p:txBody>
          <a:bodyPr wrap="square" rtlCol="0">
            <a:spAutoFit/>
          </a:bodyPr>
          <a:lstStyle/>
          <a:p>
            <a:pPr marL="128588" indent="-128588">
              <a:buFont typeface="Wingdings" panose="05000000000000000000" pitchFamily="2" charset="2"/>
              <a:buChar char="Ø"/>
            </a:pPr>
            <a:r>
              <a:rPr lang="es-CO" sz="1600" dirty="0"/>
              <a:t>Reuniones ordinarias: Trimestrales. </a:t>
            </a:r>
          </a:p>
          <a:p>
            <a:pPr marL="128588" indent="-128588">
              <a:buFont typeface="Wingdings" panose="05000000000000000000" pitchFamily="2" charset="2"/>
              <a:buChar char="Ø"/>
            </a:pPr>
            <a:r>
              <a:rPr lang="es-CO" sz="1600" dirty="0"/>
              <a:t>Reuniones extraordinarias: Por solicitud.</a:t>
            </a:r>
          </a:p>
          <a:p>
            <a:pPr marL="128588" indent="-128588">
              <a:buFont typeface="Wingdings" panose="05000000000000000000" pitchFamily="2" charset="2"/>
              <a:buChar char="Ø"/>
            </a:pPr>
            <a:r>
              <a:rPr lang="es-CO" sz="1600" dirty="0"/>
              <a:t>Reuniones presenciales o virtuales</a:t>
            </a:r>
          </a:p>
        </p:txBody>
      </p:sp>
      <p:sp>
        <p:nvSpPr>
          <p:cNvPr id="38" name="CuadroTexto 37">
            <a:extLst>
              <a:ext uri="{FF2B5EF4-FFF2-40B4-BE49-F238E27FC236}">
                <a16:creationId xmlns:a16="http://schemas.microsoft.com/office/drawing/2014/main" id="{18A4D0C9-9577-4942-8D11-D4D90C278AAD}"/>
              </a:ext>
            </a:extLst>
          </p:cNvPr>
          <p:cNvSpPr txBox="1"/>
          <p:nvPr/>
        </p:nvSpPr>
        <p:spPr>
          <a:xfrm>
            <a:off x="361171" y="4954741"/>
            <a:ext cx="1702206" cy="35394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700" dirty="0">
                <a:effectLst>
                  <a:outerShdw blurRad="38100" dist="38100" dir="2700000" algn="tl">
                    <a:srgbClr val="000000">
                      <a:alpha val="43137"/>
                    </a:srgbClr>
                  </a:outerShdw>
                </a:effectLst>
              </a:rPr>
              <a:t>Deberes</a:t>
            </a:r>
          </a:p>
        </p:txBody>
      </p:sp>
      <p:sp>
        <p:nvSpPr>
          <p:cNvPr id="39" name="CuadroTexto 38">
            <a:extLst>
              <a:ext uri="{FF2B5EF4-FFF2-40B4-BE49-F238E27FC236}">
                <a16:creationId xmlns:a16="http://schemas.microsoft.com/office/drawing/2014/main" id="{00F27156-A0F1-45C9-8A3F-FC8614B2EE7B}"/>
              </a:ext>
            </a:extLst>
          </p:cNvPr>
          <p:cNvSpPr txBox="1">
            <a:spLocks noChangeAspect="1"/>
          </p:cNvSpPr>
          <p:nvPr/>
        </p:nvSpPr>
        <p:spPr>
          <a:xfrm>
            <a:off x="2664824" y="4613997"/>
            <a:ext cx="5160140" cy="1077218"/>
          </a:xfrm>
          <a:prstGeom prst="rect">
            <a:avLst/>
          </a:prstGeom>
          <a:noFill/>
        </p:spPr>
        <p:txBody>
          <a:bodyPr wrap="square" rtlCol="0">
            <a:spAutoFit/>
          </a:bodyPr>
          <a:lstStyle/>
          <a:p>
            <a:pPr marL="128588" indent="-128588">
              <a:buFont typeface="Wingdings" panose="05000000000000000000" pitchFamily="2" charset="2"/>
              <a:buChar char="Ø"/>
            </a:pPr>
            <a:r>
              <a:rPr lang="es-CO" sz="1600" dirty="0"/>
              <a:t>Cautela, reserva, diligencia y lealtad</a:t>
            </a:r>
          </a:p>
          <a:p>
            <a:pPr marL="128588" indent="-128588">
              <a:buFont typeface="Wingdings" panose="05000000000000000000" pitchFamily="2" charset="2"/>
              <a:buChar char="Ø"/>
            </a:pPr>
            <a:r>
              <a:rPr lang="es-CO" sz="1600" dirty="0"/>
              <a:t>Código de Ética y Buen Gobierno</a:t>
            </a:r>
          </a:p>
          <a:p>
            <a:pPr marL="128588" indent="-128588">
              <a:buFont typeface="Wingdings" panose="05000000000000000000" pitchFamily="2" charset="2"/>
              <a:buChar char="Ø"/>
            </a:pPr>
            <a:r>
              <a:rPr lang="es-CO" sz="1600" dirty="0"/>
              <a:t>Propiedad Intelectual en cabeza de la SAE</a:t>
            </a:r>
          </a:p>
          <a:p>
            <a:pPr marL="128588" indent="-128588">
              <a:buFont typeface="Wingdings" panose="05000000000000000000" pitchFamily="2" charset="2"/>
              <a:buChar char="Ø"/>
            </a:pPr>
            <a:r>
              <a:rPr lang="es-CO" sz="1600" dirty="0"/>
              <a:t>Presentar Informes</a:t>
            </a:r>
          </a:p>
        </p:txBody>
      </p:sp>
      <p:sp>
        <p:nvSpPr>
          <p:cNvPr id="71" name="CuadroTexto 70">
            <a:extLst>
              <a:ext uri="{FF2B5EF4-FFF2-40B4-BE49-F238E27FC236}">
                <a16:creationId xmlns:a16="http://schemas.microsoft.com/office/drawing/2014/main" id="{B9B06CB6-FD68-4EB4-B570-EEA3C2DAF5B9}"/>
              </a:ext>
            </a:extLst>
          </p:cNvPr>
          <p:cNvSpPr txBox="1"/>
          <p:nvPr/>
        </p:nvSpPr>
        <p:spPr>
          <a:xfrm>
            <a:off x="361172" y="6040819"/>
            <a:ext cx="1702204" cy="61555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700" dirty="0">
                <a:effectLst>
                  <a:outerShdw blurRad="38100" dist="38100" dir="2700000" algn="tl">
                    <a:srgbClr val="000000">
                      <a:alpha val="43137"/>
                    </a:srgbClr>
                  </a:outerShdw>
                </a:effectLst>
              </a:rPr>
              <a:t>Disposiciones Finales</a:t>
            </a:r>
          </a:p>
        </p:txBody>
      </p:sp>
      <p:sp>
        <p:nvSpPr>
          <p:cNvPr id="72" name="CuadroTexto 71">
            <a:extLst>
              <a:ext uri="{FF2B5EF4-FFF2-40B4-BE49-F238E27FC236}">
                <a16:creationId xmlns:a16="http://schemas.microsoft.com/office/drawing/2014/main" id="{D4BAC2F2-D506-46F8-A434-8DDBAD50B7F4}"/>
              </a:ext>
            </a:extLst>
          </p:cNvPr>
          <p:cNvSpPr txBox="1"/>
          <p:nvPr/>
        </p:nvSpPr>
        <p:spPr>
          <a:xfrm>
            <a:off x="2659543" y="5691215"/>
            <a:ext cx="4401674" cy="1077218"/>
          </a:xfrm>
          <a:prstGeom prst="rect">
            <a:avLst/>
          </a:prstGeom>
          <a:noFill/>
        </p:spPr>
        <p:txBody>
          <a:bodyPr wrap="square" rtlCol="0">
            <a:spAutoFit/>
          </a:bodyPr>
          <a:lstStyle/>
          <a:p>
            <a:pPr marL="128588" indent="-128588">
              <a:buFont typeface="Wingdings" panose="05000000000000000000" pitchFamily="2" charset="2"/>
              <a:buChar char="Ø"/>
            </a:pPr>
            <a:r>
              <a:rPr lang="es-CO" sz="1600" dirty="0"/>
              <a:t>Agenda</a:t>
            </a:r>
          </a:p>
          <a:p>
            <a:pPr marL="128588" indent="-128588">
              <a:buFont typeface="Wingdings" panose="05000000000000000000" pitchFamily="2" charset="2"/>
              <a:buChar char="Ø"/>
            </a:pPr>
            <a:r>
              <a:rPr lang="es-CO" sz="1600" dirty="0"/>
              <a:t>Evaluación: Anual</a:t>
            </a:r>
          </a:p>
          <a:p>
            <a:pPr marL="128588" indent="-128588">
              <a:buFont typeface="Wingdings" panose="05000000000000000000" pitchFamily="2" charset="2"/>
              <a:buChar char="Ø"/>
            </a:pPr>
            <a:r>
              <a:rPr lang="es-CO" sz="1600" dirty="0"/>
              <a:t>Modificación: Propuesta por cualquier miembro. Aprueba Junta Directiva</a:t>
            </a:r>
          </a:p>
        </p:txBody>
      </p:sp>
      <p:pic>
        <p:nvPicPr>
          <p:cNvPr id="24" name="Imagen 23" descr="Logo SAE-01.jpg">
            <a:extLst>
              <a:ext uri="{FF2B5EF4-FFF2-40B4-BE49-F238E27FC236}">
                <a16:creationId xmlns:a16="http://schemas.microsoft.com/office/drawing/2014/main" id="{9D0B47AA-3E67-4548-B046-B9F2762B5F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pic>
        <p:nvPicPr>
          <p:cNvPr id="25" name="Imagen 24">
            <a:extLst>
              <a:ext uri="{FF2B5EF4-FFF2-40B4-BE49-F238E27FC236}">
                <a16:creationId xmlns:a16="http://schemas.microsoft.com/office/drawing/2014/main" id="{BB4BA30E-FC1D-4794-8174-C951B965EF6C}"/>
              </a:ext>
            </a:extLst>
          </p:cNvPr>
          <p:cNvPicPr/>
          <p:nvPr/>
        </p:nvPicPr>
        <p:blipFill>
          <a:blip r:embed="rId4">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sp>
        <p:nvSpPr>
          <p:cNvPr id="16" name="Flecha: a la derecha 15">
            <a:extLst>
              <a:ext uri="{FF2B5EF4-FFF2-40B4-BE49-F238E27FC236}">
                <a16:creationId xmlns:a16="http://schemas.microsoft.com/office/drawing/2014/main" id="{24AA1EFC-0B5F-448E-8280-E49434C67C79}"/>
              </a:ext>
            </a:extLst>
          </p:cNvPr>
          <p:cNvSpPr/>
          <p:nvPr/>
        </p:nvSpPr>
        <p:spPr>
          <a:xfrm>
            <a:off x="2222501" y="1612812"/>
            <a:ext cx="437042" cy="1767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7" name="Flecha: a la derecha 36">
            <a:extLst>
              <a:ext uri="{FF2B5EF4-FFF2-40B4-BE49-F238E27FC236}">
                <a16:creationId xmlns:a16="http://schemas.microsoft.com/office/drawing/2014/main" id="{5E823FF3-376B-4AAC-B7AC-7EF4215BC15F}"/>
              </a:ext>
            </a:extLst>
          </p:cNvPr>
          <p:cNvSpPr/>
          <p:nvPr/>
        </p:nvSpPr>
        <p:spPr>
          <a:xfrm>
            <a:off x="2156380" y="2670459"/>
            <a:ext cx="437042" cy="1767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1" name="Flecha: a la derecha 40">
            <a:extLst>
              <a:ext uri="{FF2B5EF4-FFF2-40B4-BE49-F238E27FC236}">
                <a16:creationId xmlns:a16="http://schemas.microsoft.com/office/drawing/2014/main" id="{CCA9B5B5-3557-4661-AADB-9C0456A0D596}"/>
              </a:ext>
            </a:extLst>
          </p:cNvPr>
          <p:cNvSpPr/>
          <p:nvPr/>
        </p:nvSpPr>
        <p:spPr>
          <a:xfrm>
            <a:off x="2227782" y="3909260"/>
            <a:ext cx="437042" cy="1767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2" name="Flecha: a la derecha 41">
            <a:extLst>
              <a:ext uri="{FF2B5EF4-FFF2-40B4-BE49-F238E27FC236}">
                <a16:creationId xmlns:a16="http://schemas.microsoft.com/office/drawing/2014/main" id="{36E5EB7D-6CA4-4E7D-98C6-FD2900C71C77}"/>
              </a:ext>
            </a:extLst>
          </p:cNvPr>
          <p:cNvSpPr/>
          <p:nvPr/>
        </p:nvSpPr>
        <p:spPr>
          <a:xfrm>
            <a:off x="2145579" y="5059661"/>
            <a:ext cx="437042" cy="1767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3" name="Flecha: a la derecha 42">
            <a:extLst>
              <a:ext uri="{FF2B5EF4-FFF2-40B4-BE49-F238E27FC236}">
                <a16:creationId xmlns:a16="http://schemas.microsoft.com/office/drawing/2014/main" id="{318D04E9-AA60-447D-B3BA-781A17CCBC4E}"/>
              </a:ext>
            </a:extLst>
          </p:cNvPr>
          <p:cNvSpPr/>
          <p:nvPr/>
        </p:nvSpPr>
        <p:spPr>
          <a:xfrm>
            <a:off x="2156380" y="6251722"/>
            <a:ext cx="437042" cy="1767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1719251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274D0B37-9893-4B66-99FE-FCF5EB4E3026}"/>
              </a:ext>
            </a:extLst>
          </p:cNvPr>
          <p:cNvSpPr txBox="1"/>
          <p:nvPr/>
        </p:nvSpPr>
        <p:spPr>
          <a:xfrm>
            <a:off x="426246" y="3304745"/>
            <a:ext cx="1611560" cy="61555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700" dirty="0">
                <a:effectLst>
                  <a:outerShdw blurRad="38100" dist="38100" dir="2700000" algn="tl">
                    <a:srgbClr val="000000">
                      <a:alpha val="43137"/>
                    </a:srgbClr>
                  </a:outerShdw>
                </a:effectLst>
              </a:rPr>
              <a:t>Funciones del Comité </a:t>
            </a:r>
          </a:p>
        </p:txBody>
      </p:sp>
      <p:sp>
        <p:nvSpPr>
          <p:cNvPr id="15" name="CuadroTexto 14">
            <a:extLst>
              <a:ext uri="{FF2B5EF4-FFF2-40B4-BE49-F238E27FC236}">
                <a16:creationId xmlns:a16="http://schemas.microsoft.com/office/drawing/2014/main" id="{96E9A84B-79C1-4385-9E60-CCC96EEB7D43}"/>
              </a:ext>
            </a:extLst>
          </p:cNvPr>
          <p:cNvSpPr txBox="1"/>
          <p:nvPr/>
        </p:nvSpPr>
        <p:spPr>
          <a:xfrm>
            <a:off x="2804151" y="654019"/>
            <a:ext cx="5861421" cy="5940088"/>
          </a:xfrm>
          <a:prstGeom prst="rect">
            <a:avLst/>
          </a:prstGeom>
          <a:noFill/>
        </p:spPr>
        <p:txBody>
          <a:bodyPr wrap="square" rtlCol="0">
            <a:spAutoFit/>
          </a:bodyPr>
          <a:lstStyle/>
          <a:p>
            <a:pPr marL="457200" indent="-457200" algn="just">
              <a:buFont typeface="+mj-lt"/>
              <a:buAutoNum type="arabicPeriod"/>
            </a:pPr>
            <a:r>
              <a:rPr lang="es-CO" sz="2000" dirty="0"/>
              <a:t>Recomendar pautas para la determinación, implantación, adaptación, complementación y mejoramiento permanente del Sistema de Control Interno, de conformidad con las normas vigentes y las características propias de SAE.</a:t>
            </a:r>
          </a:p>
          <a:p>
            <a:pPr marL="457200" indent="-457200" algn="just">
              <a:buFont typeface="+mj-lt"/>
              <a:buAutoNum type="arabicPeriod"/>
            </a:pPr>
            <a:r>
              <a:rPr lang="es-CO" sz="2000" dirty="0"/>
              <a:t>Estudiar y revisar la evaluación del Sistema de Control Interno.</a:t>
            </a:r>
          </a:p>
          <a:p>
            <a:pPr marL="457200" indent="-457200" algn="just">
              <a:buFont typeface="+mj-lt"/>
              <a:buAutoNum type="arabicPeriod"/>
            </a:pPr>
            <a:r>
              <a:rPr lang="es-CO" sz="2000" dirty="0"/>
              <a:t>Aprobar el Programa Anual de Auditoría presentado por la Oficina de Control Interno.</a:t>
            </a:r>
          </a:p>
          <a:p>
            <a:pPr marL="457200" indent="-457200" algn="just">
              <a:buFont typeface="+mj-lt"/>
              <a:buAutoNum type="arabicPeriod"/>
            </a:pPr>
            <a:r>
              <a:rPr lang="es-CO" sz="2000" dirty="0"/>
              <a:t>Recomendar acciones de mejora para la eficiencia, eficacia y efectividad del Sistema.</a:t>
            </a:r>
          </a:p>
          <a:p>
            <a:pPr marL="457200" indent="-457200" algn="just">
              <a:buFont typeface="+mj-lt"/>
              <a:buAutoNum type="arabicPeriod"/>
            </a:pPr>
            <a:r>
              <a:rPr lang="es-CO" sz="2000" dirty="0"/>
              <a:t>Propender por una adecuada implementación de procedimientos de control interno para todos los riesgos significativos, independientemente de su naturaleza (operativa, de cumplimiento, financieros, fiscales).</a:t>
            </a:r>
          </a:p>
          <a:p>
            <a:pPr marL="457200" indent="-457200" algn="just">
              <a:buFont typeface="+mj-lt"/>
              <a:buAutoNum type="arabicPeriod"/>
            </a:pPr>
            <a:r>
              <a:rPr lang="es-CO" sz="2000" dirty="0"/>
              <a:t>Analizar cualquier otro asunto que el comité o el auditor consideren conveniente que se estudie al interior del Comité.</a:t>
            </a:r>
          </a:p>
        </p:txBody>
      </p:sp>
      <p:sp>
        <p:nvSpPr>
          <p:cNvPr id="3" name="Abrir llave 2">
            <a:extLst>
              <a:ext uri="{FF2B5EF4-FFF2-40B4-BE49-F238E27FC236}">
                <a16:creationId xmlns:a16="http://schemas.microsoft.com/office/drawing/2014/main" id="{E1F8C5F3-DD68-4019-9713-26125CD8F9E5}"/>
              </a:ext>
            </a:extLst>
          </p:cNvPr>
          <p:cNvSpPr/>
          <p:nvPr/>
        </p:nvSpPr>
        <p:spPr>
          <a:xfrm>
            <a:off x="2383971" y="654019"/>
            <a:ext cx="352697" cy="591700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Tree>
    <p:extLst>
      <p:ext uri="{BB962C8B-B14F-4D97-AF65-F5344CB8AC3E}">
        <p14:creationId xmlns:p14="http://schemas.microsoft.com/office/powerpoint/2010/main" val="18042028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0" y="2983938"/>
            <a:ext cx="9143999" cy="707886"/>
          </a:xfrm>
          <a:prstGeom prst="rect">
            <a:avLst/>
          </a:prstGeom>
          <a:noFill/>
        </p:spPr>
        <p:txBody>
          <a:bodyPr wrap="square" rtlCol="0">
            <a:spAutoFit/>
          </a:bodyPr>
          <a:lstStyle/>
          <a:p>
            <a:pPr algn="ctr"/>
            <a:r>
              <a:rPr lang="es-ES" sz="4000" b="1" dirty="0">
                <a:solidFill>
                  <a:srgbClr val="000A8B"/>
                </a:solidFill>
              </a:rPr>
              <a:t>10. RESULTADOS COMERCIALIZACIÓN</a:t>
            </a:r>
          </a:p>
        </p:txBody>
      </p:sp>
      <p:cxnSp>
        <p:nvCxnSpPr>
          <p:cNvPr id="3" name="Conector recto 2"/>
          <p:cNvCxnSpPr/>
          <p:nvPr/>
        </p:nvCxnSpPr>
        <p:spPr>
          <a:xfrm>
            <a:off x="8662556"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1618838"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4C34A788-6833-4632-848C-774AE41E2327}"/>
              </a:ext>
            </a:extLst>
          </p:cNvPr>
          <p:cNvPicPr/>
          <p:nvPr/>
        </p:nvPicPr>
        <p:blipFill>
          <a:blip r:embed="rId2">
            <a:extLst>
              <a:ext uri="{28A0092B-C50C-407E-A947-70E740481C1C}">
                <a14:useLocalDpi xmlns:a14="http://schemas.microsoft.com/office/drawing/2010/main" val="0"/>
              </a:ext>
            </a:extLst>
          </a:blip>
          <a:stretch>
            <a:fillRect/>
          </a:stretch>
        </p:blipFill>
        <p:spPr>
          <a:xfrm>
            <a:off x="4273232" y="23596"/>
            <a:ext cx="4813935" cy="1165860"/>
          </a:xfrm>
          <a:prstGeom prst="rect">
            <a:avLst/>
          </a:prstGeom>
        </p:spPr>
      </p:pic>
      <p:pic>
        <p:nvPicPr>
          <p:cNvPr id="7" name="Imagen 6" descr="Logo SAE-01.jpg">
            <a:extLst>
              <a:ext uri="{FF2B5EF4-FFF2-40B4-BE49-F238E27FC236}">
                <a16:creationId xmlns:a16="http://schemas.microsoft.com/office/drawing/2014/main" id="{9DFE4EBD-119C-458B-92FC-C8F92BEEA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2222500" cy="1213050"/>
          </a:xfrm>
          <a:prstGeom prst="rect">
            <a:avLst/>
          </a:prstGeom>
        </p:spPr>
      </p:pic>
    </p:spTree>
    <p:extLst>
      <p:ext uri="{BB962C8B-B14F-4D97-AF65-F5344CB8AC3E}">
        <p14:creationId xmlns:p14="http://schemas.microsoft.com/office/powerpoint/2010/main" val="33754737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a:stretch/>
        </p:blipFill>
        <p:spPr>
          <a:xfrm>
            <a:off x="4273232" y="-12639"/>
            <a:ext cx="4813935" cy="726141"/>
          </a:xfrm>
          <a:prstGeom prst="rect">
            <a:avLst/>
          </a:prstGeom>
        </p:spPr>
      </p:pic>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i="1" dirty="0">
                <a:solidFill>
                  <a:schemeClr val="accent1">
                    <a:lumMod val="60000"/>
                    <a:lumOff val="40000"/>
                  </a:schemeClr>
                </a:solidFill>
                <a:latin typeface="Arial Narrow" panose="020B0606020202030204" pitchFamily="34" charset="0"/>
              </a:rPr>
              <a:t>Cifras en Millones $</a:t>
            </a:r>
          </a:p>
        </p:txBody>
      </p:sp>
      <p:sp>
        <p:nvSpPr>
          <p:cNvPr id="10" name="CuadroTexto 9"/>
          <p:cNvSpPr txBox="1"/>
          <p:nvPr/>
        </p:nvSpPr>
        <p:spPr>
          <a:xfrm>
            <a:off x="683223" y="1273438"/>
            <a:ext cx="2856211" cy="1107996"/>
          </a:xfrm>
          <a:prstGeom prst="rect">
            <a:avLst/>
          </a:prstGeom>
          <a:solidFill>
            <a:schemeClr val="accent1">
              <a:lumMod val="75000"/>
            </a:schemeClr>
          </a:solidFill>
          <a:ln>
            <a:solidFill>
              <a:schemeClr val="accent1"/>
            </a:solidFill>
          </a:ln>
        </p:spPr>
        <p:txBody>
          <a:bodyPr wrap="square" rtlCol="0">
            <a:spAutoFit/>
          </a:bodyPr>
          <a:lstStyle/>
          <a:p>
            <a:pPr algn="ctr"/>
            <a:r>
              <a:rPr lang="es-CO" sz="1200" b="1" dirty="0">
                <a:solidFill>
                  <a:schemeClr val="bg1"/>
                </a:solidFill>
              </a:rPr>
              <a:t>CONCEPTO</a:t>
            </a:r>
          </a:p>
          <a:p>
            <a:endParaRPr lang="es-CO" sz="1200" b="1" dirty="0">
              <a:solidFill>
                <a:schemeClr val="bg1"/>
              </a:solidFill>
            </a:endParaRPr>
          </a:p>
          <a:p>
            <a:r>
              <a:rPr lang="es-CO" sz="1400" b="1" dirty="0">
                <a:solidFill>
                  <a:schemeClr val="bg1"/>
                </a:solidFill>
              </a:rPr>
              <a:t>Unid. Comerciales Vendidas: </a:t>
            </a:r>
          </a:p>
          <a:p>
            <a:r>
              <a:rPr lang="es-CO" sz="1400" b="1" dirty="0">
                <a:solidFill>
                  <a:schemeClr val="bg1"/>
                </a:solidFill>
              </a:rPr>
              <a:t>M.I. Vendidas:</a:t>
            </a:r>
          </a:p>
          <a:p>
            <a:r>
              <a:rPr lang="es-CO" sz="1400" b="1" dirty="0">
                <a:solidFill>
                  <a:schemeClr val="bg1"/>
                </a:solidFill>
              </a:rPr>
              <a:t>Valor Ventas: </a:t>
            </a:r>
            <a:r>
              <a:rPr lang="es-CO" sz="1200" b="1" dirty="0">
                <a:solidFill>
                  <a:schemeClr val="bg1"/>
                </a:solidFill>
              </a:rPr>
              <a:t>	</a:t>
            </a:r>
            <a:r>
              <a:rPr lang="es-CO" sz="1200" dirty="0">
                <a:solidFill>
                  <a:schemeClr val="bg1"/>
                </a:solidFill>
              </a:rPr>
              <a:t>	 </a:t>
            </a:r>
          </a:p>
        </p:txBody>
      </p:sp>
      <p:sp>
        <p:nvSpPr>
          <p:cNvPr id="11" name="CuadroTexto 10"/>
          <p:cNvSpPr txBox="1"/>
          <p:nvPr/>
        </p:nvSpPr>
        <p:spPr>
          <a:xfrm>
            <a:off x="4782110" y="1270953"/>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rPr>
              <a:t>AÑO 2016</a:t>
            </a:r>
          </a:p>
          <a:p>
            <a:pPr algn="ctr"/>
            <a:endParaRPr lang="es-CO" sz="1400" dirty="0">
              <a:solidFill>
                <a:schemeClr val="tx2"/>
              </a:solidFill>
            </a:endParaRPr>
          </a:p>
          <a:p>
            <a:pPr algn="ctr"/>
            <a:r>
              <a:rPr lang="es-ES" sz="1400" dirty="0">
                <a:solidFill>
                  <a:schemeClr val="tx2"/>
                </a:solidFill>
              </a:rPr>
              <a:t>80</a:t>
            </a:r>
            <a:endParaRPr lang="es-CO" sz="1400" dirty="0">
              <a:solidFill>
                <a:schemeClr val="tx2"/>
              </a:solidFill>
            </a:endParaRPr>
          </a:p>
          <a:p>
            <a:pPr algn="ctr"/>
            <a:r>
              <a:rPr lang="es-ES" sz="1400" dirty="0">
                <a:solidFill>
                  <a:schemeClr val="tx2"/>
                </a:solidFill>
              </a:rPr>
              <a:t>129</a:t>
            </a:r>
            <a:endParaRPr lang="es-CO" sz="1400" dirty="0">
              <a:solidFill>
                <a:schemeClr val="tx2"/>
              </a:solidFill>
            </a:endParaRPr>
          </a:p>
          <a:p>
            <a:pPr algn="ctr"/>
            <a:r>
              <a:rPr lang="es-CO" sz="1400" b="1" dirty="0">
                <a:solidFill>
                  <a:schemeClr val="tx2"/>
                </a:solidFill>
              </a:rPr>
              <a:t>$22.379</a:t>
            </a:r>
          </a:p>
        </p:txBody>
      </p:sp>
      <p:sp>
        <p:nvSpPr>
          <p:cNvPr id="12" name="CuadroTexto 11"/>
          <p:cNvSpPr txBox="1"/>
          <p:nvPr/>
        </p:nvSpPr>
        <p:spPr>
          <a:xfrm>
            <a:off x="3593848" y="1273438"/>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rPr>
              <a:t>AÑO 2015 </a:t>
            </a:r>
          </a:p>
          <a:p>
            <a:pPr algn="ctr"/>
            <a:endParaRPr lang="es-CO" sz="1400" dirty="0">
              <a:solidFill>
                <a:schemeClr val="tx2"/>
              </a:solidFill>
            </a:endParaRPr>
          </a:p>
          <a:p>
            <a:pPr algn="ctr"/>
            <a:r>
              <a:rPr lang="es-ES" sz="1400" dirty="0">
                <a:solidFill>
                  <a:schemeClr val="tx2"/>
                </a:solidFill>
              </a:rPr>
              <a:t>25</a:t>
            </a:r>
          </a:p>
          <a:p>
            <a:pPr algn="ctr"/>
            <a:r>
              <a:rPr lang="es-ES" sz="1400" dirty="0">
                <a:solidFill>
                  <a:schemeClr val="tx2"/>
                </a:solidFill>
              </a:rPr>
              <a:t>38</a:t>
            </a:r>
            <a:endParaRPr lang="es-CO" sz="1400" dirty="0">
              <a:solidFill>
                <a:schemeClr val="tx2"/>
              </a:solidFill>
            </a:endParaRPr>
          </a:p>
          <a:p>
            <a:pPr algn="ctr"/>
            <a:r>
              <a:rPr lang="es-CO" sz="1400" b="1" dirty="0">
                <a:solidFill>
                  <a:schemeClr val="tx2"/>
                </a:solidFill>
              </a:rPr>
              <a:t>$9.917</a:t>
            </a:r>
          </a:p>
        </p:txBody>
      </p:sp>
      <p:sp>
        <p:nvSpPr>
          <p:cNvPr id="13" name="CuadroTexto 12"/>
          <p:cNvSpPr txBox="1"/>
          <p:nvPr/>
        </p:nvSpPr>
        <p:spPr>
          <a:xfrm>
            <a:off x="7156191" y="1288868"/>
            <a:ext cx="1137740" cy="1169551"/>
          </a:xfrm>
          <a:prstGeom prst="rect">
            <a:avLst/>
          </a:prstGeom>
          <a:solidFill>
            <a:schemeClr val="bg1">
              <a:lumMod val="95000"/>
            </a:schemeClr>
          </a:solidFill>
        </p:spPr>
        <p:txBody>
          <a:bodyPr wrap="square" rtlCol="0">
            <a:spAutoFit/>
          </a:bodyPr>
          <a:lstStyle/>
          <a:p>
            <a:pPr algn="ctr"/>
            <a:r>
              <a:rPr lang="es-CO" sz="1400" b="1" u="sng" dirty="0">
                <a:solidFill>
                  <a:schemeClr val="tx2"/>
                </a:solidFill>
              </a:rPr>
              <a:t>AÑO 2018</a:t>
            </a:r>
          </a:p>
          <a:p>
            <a:pPr algn="ctr"/>
            <a:endParaRPr lang="es-CO" sz="1400" b="1" u="sng" dirty="0">
              <a:solidFill>
                <a:schemeClr val="tx2"/>
              </a:solidFill>
            </a:endParaRPr>
          </a:p>
          <a:p>
            <a:pPr algn="ctr"/>
            <a:r>
              <a:rPr lang="es-ES" sz="1400" dirty="0">
                <a:solidFill>
                  <a:schemeClr val="tx2"/>
                </a:solidFill>
              </a:rPr>
              <a:t>18</a:t>
            </a:r>
            <a:endParaRPr lang="es-CO" sz="1400" dirty="0">
              <a:solidFill>
                <a:schemeClr val="tx2"/>
              </a:solidFill>
            </a:endParaRPr>
          </a:p>
          <a:p>
            <a:pPr algn="ctr"/>
            <a:r>
              <a:rPr lang="es-ES" sz="1400" dirty="0">
                <a:solidFill>
                  <a:schemeClr val="tx2"/>
                </a:solidFill>
              </a:rPr>
              <a:t>22</a:t>
            </a:r>
            <a:endParaRPr lang="es-CO" sz="1400" dirty="0">
              <a:solidFill>
                <a:schemeClr val="tx2"/>
              </a:solidFill>
            </a:endParaRPr>
          </a:p>
          <a:p>
            <a:pPr algn="ctr"/>
            <a:r>
              <a:rPr lang="es-CO" sz="1400" b="1" dirty="0">
                <a:solidFill>
                  <a:schemeClr val="tx2"/>
                </a:solidFill>
              </a:rPr>
              <a:t>$60.173</a:t>
            </a:r>
          </a:p>
        </p:txBody>
      </p:sp>
      <p:sp>
        <p:nvSpPr>
          <p:cNvPr id="14" name="CuadroTexto 13"/>
          <p:cNvSpPr txBox="1"/>
          <p:nvPr/>
        </p:nvSpPr>
        <p:spPr>
          <a:xfrm>
            <a:off x="4528878" y="2574766"/>
            <a:ext cx="2409524" cy="338554"/>
          </a:xfrm>
          <a:prstGeom prst="rect">
            <a:avLst/>
          </a:prstGeom>
          <a:noFill/>
          <a:ln>
            <a:noFill/>
          </a:ln>
        </p:spPr>
        <p:txBody>
          <a:bodyPr wrap="square" rtlCol="0">
            <a:spAutoFit/>
          </a:bodyPr>
          <a:lstStyle/>
          <a:p>
            <a:pPr algn="ctr"/>
            <a:r>
              <a:rPr lang="es-CO" sz="1600" b="1" dirty="0">
                <a:solidFill>
                  <a:srgbClr val="92D050"/>
                </a:solidFill>
              </a:rPr>
              <a:t>$78.033 (3 años) </a:t>
            </a:r>
          </a:p>
        </p:txBody>
      </p:sp>
      <p:sp>
        <p:nvSpPr>
          <p:cNvPr id="15" name="Cerrar llave 14"/>
          <p:cNvSpPr/>
          <p:nvPr/>
        </p:nvSpPr>
        <p:spPr>
          <a:xfrm rot="5400000">
            <a:off x="5279869" y="782740"/>
            <a:ext cx="137930" cy="3509973"/>
          </a:xfrm>
          <a:prstGeom prst="rightBrace">
            <a:avLst/>
          </a:prstGeom>
          <a:ln w="19050"/>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6" name="Cerrar llave 15"/>
          <p:cNvSpPr/>
          <p:nvPr/>
        </p:nvSpPr>
        <p:spPr>
          <a:xfrm rot="5400000">
            <a:off x="5875443" y="559143"/>
            <a:ext cx="120279" cy="4716694"/>
          </a:xfrm>
          <a:prstGeom prst="rightBrace">
            <a:avLst/>
          </a:prstGeom>
          <a:ln w="19050"/>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7" name="CuadroTexto 16"/>
          <p:cNvSpPr txBox="1"/>
          <p:nvPr/>
        </p:nvSpPr>
        <p:spPr>
          <a:xfrm>
            <a:off x="4900493" y="2969155"/>
            <a:ext cx="2409524" cy="338554"/>
          </a:xfrm>
          <a:prstGeom prst="rect">
            <a:avLst/>
          </a:prstGeom>
          <a:noFill/>
          <a:ln>
            <a:noFill/>
          </a:ln>
        </p:spPr>
        <p:txBody>
          <a:bodyPr wrap="square" rtlCol="0">
            <a:spAutoFit/>
          </a:bodyPr>
          <a:lstStyle/>
          <a:p>
            <a:pPr algn="ctr"/>
            <a:r>
              <a:rPr lang="es-CO" sz="1600" b="1" dirty="0">
                <a:solidFill>
                  <a:srgbClr val="92D050"/>
                </a:solidFill>
              </a:rPr>
              <a:t>$138.206 </a:t>
            </a:r>
            <a:r>
              <a:rPr lang="es-CO" sz="1200" b="1" dirty="0">
                <a:solidFill>
                  <a:srgbClr val="92D050"/>
                </a:solidFill>
              </a:rPr>
              <a:t>(4 años)</a:t>
            </a:r>
            <a:r>
              <a:rPr lang="es-CO" sz="1600" b="1" dirty="0">
                <a:solidFill>
                  <a:srgbClr val="92D050"/>
                </a:solidFill>
              </a:rPr>
              <a:t>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accent1">
                    <a:lumMod val="75000"/>
                  </a:schemeClr>
                </a:solidFill>
              </a:rPr>
              <a:t>Fuente de la información – CISA informe a corte  16 de abril 18</a:t>
            </a:r>
          </a:p>
        </p:txBody>
      </p:sp>
      <p:sp>
        <p:nvSpPr>
          <p:cNvPr id="19" name="CuadroTexto 18">
            <a:extLst>
              <a:ext uri="{FF2B5EF4-FFF2-40B4-BE49-F238E27FC236}">
                <a16:creationId xmlns:a16="http://schemas.microsoft.com/office/drawing/2014/main" id="{F7F36733-D2EA-4D1E-BE54-5237286C9056}"/>
              </a:ext>
            </a:extLst>
          </p:cNvPr>
          <p:cNvSpPr txBox="1"/>
          <p:nvPr/>
        </p:nvSpPr>
        <p:spPr>
          <a:xfrm>
            <a:off x="5966080" y="1296739"/>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rPr>
              <a:t>AÑO 2017</a:t>
            </a:r>
          </a:p>
          <a:p>
            <a:pPr algn="ctr"/>
            <a:endParaRPr lang="es-CO" sz="1400" dirty="0">
              <a:solidFill>
                <a:schemeClr val="tx2"/>
              </a:solidFill>
            </a:endParaRPr>
          </a:p>
          <a:p>
            <a:pPr algn="ctr"/>
            <a:r>
              <a:rPr lang="es-ES" sz="1400" dirty="0">
                <a:solidFill>
                  <a:schemeClr val="tx2"/>
                </a:solidFill>
              </a:rPr>
              <a:t>89</a:t>
            </a:r>
            <a:endParaRPr lang="es-CO" sz="1400" dirty="0">
              <a:solidFill>
                <a:schemeClr val="tx2"/>
              </a:solidFill>
            </a:endParaRPr>
          </a:p>
          <a:p>
            <a:pPr algn="ctr"/>
            <a:r>
              <a:rPr lang="es-CO" sz="1400" dirty="0">
                <a:solidFill>
                  <a:schemeClr val="tx2"/>
                </a:solidFill>
              </a:rPr>
              <a:t>157</a:t>
            </a:r>
          </a:p>
          <a:p>
            <a:pPr algn="ctr"/>
            <a:r>
              <a:rPr lang="es-CO" sz="1400" b="1" dirty="0">
                <a:solidFill>
                  <a:schemeClr val="tx2"/>
                </a:solidFill>
              </a:rPr>
              <a:t>$45.737</a:t>
            </a:r>
          </a:p>
        </p:txBody>
      </p:sp>
      <p:sp>
        <p:nvSpPr>
          <p:cNvPr id="20" name="CuadroTexto 19"/>
          <p:cNvSpPr txBox="1"/>
          <p:nvPr/>
        </p:nvSpPr>
        <p:spPr>
          <a:xfrm>
            <a:off x="236133" y="3083225"/>
            <a:ext cx="2222995" cy="369332"/>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r>
              <a:rPr lang="es-CO" dirty="0"/>
              <a:t>Estado portafolio: </a:t>
            </a:r>
          </a:p>
        </p:txBody>
      </p:sp>
      <p:pic>
        <p:nvPicPr>
          <p:cNvPr id="21" name="Imagen 20">
            <a:extLst>
              <a:ext uri="{FF2B5EF4-FFF2-40B4-BE49-F238E27FC236}">
                <a16:creationId xmlns:a16="http://schemas.microsoft.com/office/drawing/2014/main" id="{EE745740-4865-497F-B5EE-AD7476976785}"/>
              </a:ext>
            </a:extLst>
          </p:cNvPr>
          <p:cNvPicPr>
            <a:picLocks noChangeAspect="1"/>
          </p:cNvPicPr>
          <p:nvPr/>
        </p:nvPicPr>
        <p:blipFill>
          <a:blip r:embed="rId4"/>
          <a:stretch>
            <a:fillRect/>
          </a:stretch>
        </p:blipFill>
        <p:spPr>
          <a:xfrm>
            <a:off x="1609259" y="3497004"/>
            <a:ext cx="5925482" cy="2824416"/>
          </a:xfrm>
          <a:prstGeom prst="rect">
            <a:avLst/>
          </a:prstGeom>
        </p:spPr>
      </p:pic>
      <p:sp>
        <p:nvSpPr>
          <p:cNvPr id="3" name="CuadroTexto 2"/>
          <p:cNvSpPr txBox="1"/>
          <p:nvPr/>
        </p:nvSpPr>
        <p:spPr>
          <a:xfrm>
            <a:off x="184029" y="847671"/>
            <a:ext cx="5479117" cy="369332"/>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r>
              <a:rPr lang="es-CO" dirty="0"/>
              <a:t>Resultado Comercialización Inmuebles – CISA. </a:t>
            </a:r>
          </a:p>
        </p:txBody>
      </p:sp>
    </p:spTree>
    <p:extLst>
      <p:ext uri="{BB962C8B-B14F-4D97-AF65-F5344CB8AC3E}">
        <p14:creationId xmlns:p14="http://schemas.microsoft.com/office/powerpoint/2010/main" val="5706249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b="18937"/>
          <a:stretch/>
        </p:blipFill>
        <p:spPr>
          <a:xfrm>
            <a:off x="4273232" y="54597"/>
            <a:ext cx="4813935" cy="537074"/>
          </a:xfrm>
          <a:prstGeom prst="rect">
            <a:avLst/>
          </a:prstGeom>
        </p:spPr>
      </p:pic>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accent1">
                    <a:lumMod val="75000"/>
                  </a:schemeClr>
                </a:solidFill>
              </a:rPr>
              <a:t>Fuente de la información – CISA informe a corte  16 de abril 18</a:t>
            </a:r>
          </a:p>
        </p:txBody>
      </p:sp>
      <p:sp>
        <p:nvSpPr>
          <p:cNvPr id="3" name="CuadroTexto 2"/>
          <p:cNvSpPr txBox="1"/>
          <p:nvPr/>
        </p:nvSpPr>
        <p:spPr>
          <a:xfrm>
            <a:off x="672353" y="1159825"/>
            <a:ext cx="5479117" cy="369332"/>
          </a:xfrm>
          <a:prstGeom prst="rect">
            <a:avLst/>
          </a:prstGeom>
          <a:noFill/>
        </p:spPr>
        <p:txBody>
          <a:bodyPr wrap="square" rtlCol="0">
            <a:spAutoFit/>
          </a:bodyPr>
          <a:lstStyle/>
          <a:p>
            <a:r>
              <a:rPr lang="es-CO" b="1" dirty="0">
                <a:solidFill>
                  <a:schemeClr val="accent1">
                    <a:lumMod val="75000"/>
                  </a:schemeClr>
                </a:solidFill>
                <a:latin typeface="Arial Narrow" panose="020B0606020202030204" pitchFamily="34" charset="0"/>
              </a:rPr>
              <a:t>Inventario inmuebles disponibles - 16 abril 2018 </a:t>
            </a:r>
          </a:p>
        </p:txBody>
      </p:sp>
      <p:pic>
        <p:nvPicPr>
          <p:cNvPr id="19" name="Imagen 18">
            <a:extLst>
              <a:ext uri="{FF2B5EF4-FFF2-40B4-BE49-F238E27FC236}">
                <a16:creationId xmlns:a16="http://schemas.microsoft.com/office/drawing/2014/main" id="{EA4FDA78-4669-4949-BE98-254F62036445}"/>
              </a:ext>
            </a:extLst>
          </p:cNvPr>
          <p:cNvPicPr>
            <a:picLocks noChangeAspect="1"/>
          </p:cNvPicPr>
          <p:nvPr/>
        </p:nvPicPr>
        <p:blipFill rotWithShape="1">
          <a:blip r:embed="rId4"/>
          <a:srcRect b="9708"/>
          <a:stretch/>
        </p:blipFill>
        <p:spPr>
          <a:xfrm>
            <a:off x="68264" y="1609579"/>
            <a:ext cx="8415804" cy="4107339"/>
          </a:xfrm>
          <a:prstGeom prst="rect">
            <a:avLst/>
          </a:prstGeom>
        </p:spPr>
      </p:pic>
      <p:sp>
        <p:nvSpPr>
          <p:cNvPr id="5" name="CuadroTexto 4"/>
          <p:cNvSpPr txBox="1"/>
          <p:nvPr/>
        </p:nvSpPr>
        <p:spPr>
          <a:xfrm>
            <a:off x="6966900" y="1599455"/>
            <a:ext cx="1640541" cy="338554"/>
          </a:xfrm>
          <a:prstGeom prst="rect">
            <a:avLst/>
          </a:prstGeom>
          <a:noFill/>
        </p:spPr>
        <p:txBody>
          <a:bodyPr wrap="square" rtlCol="0">
            <a:spAutoFit/>
          </a:bodyPr>
          <a:lstStyle/>
          <a:p>
            <a:pPr algn="r"/>
            <a:r>
              <a:rPr lang="es-CO" sz="1600" dirty="0">
                <a:solidFill>
                  <a:schemeClr val="accent6">
                    <a:lumMod val="50000"/>
                  </a:schemeClr>
                </a:solidFill>
              </a:rPr>
              <a:t>FMI</a:t>
            </a:r>
          </a:p>
        </p:txBody>
      </p:sp>
      <p:sp>
        <p:nvSpPr>
          <p:cNvPr id="24" name="CuadroTexto 23"/>
          <p:cNvSpPr txBox="1"/>
          <p:nvPr/>
        </p:nvSpPr>
        <p:spPr>
          <a:xfrm>
            <a:off x="7353907" y="2604992"/>
            <a:ext cx="1640541" cy="338554"/>
          </a:xfrm>
          <a:prstGeom prst="rect">
            <a:avLst/>
          </a:prstGeom>
          <a:noFill/>
        </p:spPr>
        <p:txBody>
          <a:bodyPr wrap="square" rtlCol="0">
            <a:spAutoFit/>
          </a:bodyPr>
          <a:lstStyle/>
          <a:p>
            <a:pPr algn="r"/>
            <a:r>
              <a:rPr lang="es-CO" sz="1600" dirty="0">
                <a:solidFill>
                  <a:schemeClr val="accent1">
                    <a:lumMod val="75000"/>
                  </a:schemeClr>
                </a:solidFill>
              </a:rPr>
              <a:t>Unidades</a:t>
            </a:r>
          </a:p>
        </p:txBody>
      </p:sp>
      <p:sp>
        <p:nvSpPr>
          <p:cNvPr id="30" name="CuadroTexto 29"/>
          <p:cNvSpPr txBox="1"/>
          <p:nvPr/>
        </p:nvSpPr>
        <p:spPr>
          <a:xfrm>
            <a:off x="7090273" y="4712523"/>
            <a:ext cx="1640541" cy="338554"/>
          </a:xfrm>
          <a:prstGeom prst="rect">
            <a:avLst/>
          </a:prstGeom>
          <a:noFill/>
        </p:spPr>
        <p:txBody>
          <a:bodyPr wrap="square" rtlCol="0">
            <a:spAutoFit/>
          </a:bodyPr>
          <a:lstStyle/>
          <a:p>
            <a:pPr algn="r"/>
            <a:r>
              <a:rPr lang="es-CO" sz="1600" dirty="0"/>
              <a:t>P.B.V.</a:t>
            </a:r>
          </a:p>
        </p:txBody>
      </p:sp>
      <p:sp>
        <p:nvSpPr>
          <p:cNvPr id="12" name="Elipse 11"/>
          <p:cNvSpPr/>
          <p:nvPr/>
        </p:nvSpPr>
        <p:spPr>
          <a:xfrm>
            <a:off x="6777038" y="4662173"/>
            <a:ext cx="1133505" cy="65418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090926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a:stretch/>
        </p:blipFill>
        <p:spPr>
          <a:xfrm>
            <a:off x="4273232" y="-12639"/>
            <a:ext cx="4813935" cy="726141"/>
          </a:xfrm>
          <a:prstGeom prst="rect">
            <a:avLst/>
          </a:prstGeom>
        </p:spPr>
      </p:pic>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accent1">
                    <a:lumMod val="75000"/>
                  </a:schemeClr>
                </a:solidFill>
              </a:rPr>
              <a:t>Fuente de la información – CISA informe a corte  16 de abril 18</a:t>
            </a:r>
          </a:p>
        </p:txBody>
      </p:sp>
      <p:sp>
        <p:nvSpPr>
          <p:cNvPr id="3" name="CuadroTexto 2"/>
          <p:cNvSpPr txBox="1"/>
          <p:nvPr/>
        </p:nvSpPr>
        <p:spPr>
          <a:xfrm>
            <a:off x="184029" y="847671"/>
            <a:ext cx="5479117" cy="369332"/>
          </a:xfrm>
          <a:prstGeom prst="rect">
            <a:avLst/>
          </a:prstGeom>
          <a:noFill/>
        </p:spPr>
        <p:txBody>
          <a:bodyPr wrap="square" rtlCol="0">
            <a:spAutoFit/>
          </a:bodyPr>
          <a:lstStyle/>
          <a:p>
            <a:r>
              <a:rPr lang="es-CO" b="1" dirty="0">
                <a:solidFill>
                  <a:schemeClr val="accent1">
                    <a:lumMod val="75000"/>
                  </a:schemeClr>
                </a:solidFill>
                <a:latin typeface="Arial Narrow" panose="020B0606020202030204" pitchFamily="34" charset="0"/>
              </a:rPr>
              <a:t>Inmuebles en proceso de puja  (16 abril  2018) </a:t>
            </a:r>
          </a:p>
        </p:txBody>
      </p:sp>
      <p:graphicFrame>
        <p:nvGraphicFramePr>
          <p:cNvPr id="12" name="Tabla 11"/>
          <p:cNvGraphicFramePr>
            <a:graphicFrameLocks noGrp="1"/>
          </p:cNvGraphicFramePr>
          <p:nvPr>
            <p:extLst/>
          </p:nvPr>
        </p:nvGraphicFramePr>
        <p:xfrm>
          <a:off x="1492152" y="1621876"/>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pPr algn="ctr"/>
                      <a:r>
                        <a:rPr lang="es-CO" dirty="0"/>
                        <a:t>TIPO</a:t>
                      </a:r>
                    </a:p>
                  </a:txBody>
                  <a:tcPr/>
                </a:tc>
                <a:tc>
                  <a:txBody>
                    <a:bodyPr/>
                    <a:lstStyle/>
                    <a:p>
                      <a:pPr algn="ctr"/>
                      <a:r>
                        <a:rPr lang="es-CO" dirty="0"/>
                        <a:t>FMI</a:t>
                      </a:r>
                    </a:p>
                  </a:txBody>
                  <a:tcPr/>
                </a:tc>
                <a:tc>
                  <a:txBody>
                    <a:bodyPr/>
                    <a:lstStyle/>
                    <a:p>
                      <a:pPr algn="ctr"/>
                      <a:r>
                        <a:rPr lang="es-CO" dirty="0"/>
                        <a:t>UNIDADES</a:t>
                      </a:r>
                    </a:p>
                  </a:txBody>
                  <a:tcPr/>
                </a:tc>
                <a:tc>
                  <a:txBody>
                    <a:bodyPr/>
                    <a:lstStyle/>
                    <a:p>
                      <a:pPr algn="ctr"/>
                      <a:r>
                        <a:rPr lang="es-CO" dirty="0"/>
                        <a:t>VR</a:t>
                      </a:r>
                    </a:p>
                  </a:txBody>
                  <a:tcPr/>
                </a:tc>
                <a:extLst>
                  <a:ext uri="{0D108BD9-81ED-4DB2-BD59-A6C34878D82A}">
                    <a16:rowId xmlns:a16="http://schemas.microsoft.com/office/drawing/2014/main" val="10000"/>
                  </a:ext>
                </a:extLst>
              </a:tr>
              <a:tr h="370840">
                <a:tc>
                  <a:txBody>
                    <a:bodyPr/>
                    <a:lstStyle/>
                    <a:p>
                      <a:pPr algn="ctr"/>
                      <a:r>
                        <a:rPr lang="es-CO" dirty="0"/>
                        <a:t>Apartamento</a:t>
                      </a:r>
                    </a:p>
                  </a:txBody>
                  <a:tcPr/>
                </a:tc>
                <a:tc>
                  <a:txBody>
                    <a:bodyPr/>
                    <a:lstStyle/>
                    <a:p>
                      <a:pPr algn="ctr"/>
                      <a:r>
                        <a:rPr lang="es-CO" dirty="0"/>
                        <a:t>2</a:t>
                      </a:r>
                    </a:p>
                  </a:txBody>
                  <a:tcPr/>
                </a:tc>
                <a:tc>
                  <a:txBody>
                    <a:bodyPr/>
                    <a:lstStyle/>
                    <a:p>
                      <a:pPr algn="ctr"/>
                      <a:r>
                        <a:rPr lang="es-CO" dirty="0"/>
                        <a:t>1</a:t>
                      </a:r>
                    </a:p>
                  </a:txBody>
                  <a:tcPr/>
                </a:tc>
                <a:tc>
                  <a:txBody>
                    <a:bodyPr/>
                    <a:lstStyle/>
                    <a:p>
                      <a:pPr algn="ctr"/>
                      <a:r>
                        <a:rPr lang="es-CO" dirty="0"/>
                        <a:t>$297</a:t>
                      </a:r>
                    </a:p>
                  </a:txBody>
                  <a:tcPr/>
                </a:tc>
                <a:extLst>
                  <a:ext uri="{0D108BD9-81ED-4DB2-BD59-A6C34878D82A}">
                    <a16:rowId xmlns:a16="http://schemas.microsoft.com/office/drawing/2014/main" val="10001"/>
                  </a:ext>
                </a:extLst>
              </a:tr>
              <a:tr h="370840">
                <a:tc>
                  <a:txBody>
                    <a:bodyPr/>
                    <a:lstStyle/>
                    <a:p>
                      <a:pPr algn="ctr"/>
                      <a:r>
                        <a:rPr lang="es-CO" dirty="0"/>
                        <a:t>Casa</a:t>
                      </a:r>
                    </a:p>
                  </a:txBody>
                  <a:tcPr/>
                </a:tc>
                <a:tc>
                  <a:txBody>
                    <a:bodyPr/>
                    <a:lstStyle/>
                    <a:p>
                      <a:pPr algn="ctr"/>
                      <a:r>
                        <a:rPr lang="es-CO" dirty="0"/>
                        <a:t>4</a:t>
                      </a:r>
                    </a:p>
                  </a:txBody>
                  <a:tcPr/>
                </a:tc>
                <a:tc>
                  <a:txBody>
                    <a:bodyPr/>
                    <a:lstStyle/>
                    <a:p>
                      <a:pPr algn="ctr"/>
                      <a:r>
                        <a:rPr lang="es-CO" dirty="0"/>
                        <a:t>4</a:t>
                      </a:r>
                    </a:p>
                  </a:txBody>
                  <a:tcPr/>
                </a:tc>
                <a:tc>
                  <a:txBody>
                    <a:bodyPr/>
                    <a:lstStyle/>
                    <a:p>
                      <a:pPr algn="ctr"/>
                      <a:r>
                        <a:rPr lang="es-CO" dirty="0"/>
                        <a:t>$741</a:t>
                      </a:r>
                    </a:p>
                  </a:txBody>
                  <a:tcPr/>
                </a:tc>
                <a:extLst>
                  <a:ext uri="{0D108BD9-81ED-4DB2-BD59-A6C34878D82A}">
                    <a16:rowId xmlns:a16="http://schemas.microsoft.com/office/drawing/2014/main" val="10002"/>
                  </a:ext>
                </a:extLst>
              </a:tr>
              <a:tr h="370840">
                <a:tc>
                  <a:txBody>
                    <a:bodyPr/>
                    <a:lstStyle/>
                    <a:p>
                      <a:pPr algn="ctr"/>
                      <a:r>
                        <a:rPr lang="es-CO" dirty="0"/>
                        <a:t>Local</a:t>
                      </a:r>
                    </a:p>
                  </a:txBody>
                  <a:tcPr/>
                </a:tc>
                <a:tc>
                  <a:txBody>
                    <a:bodyPr/>
                    <a:lstStyle/>
                    <a:p>
                      <a:pPr algn="ctr"/>
                      <a:r>
                        <a:rPr lang="es-CO" dirty="0"/>
                        <a:t>1</a:t>
                      </a:r>
                    </a:p>
                  </a:txBody>
                  <a:tcPr/>
                </a:tc>
                <a:tc>
                  <a:txBody>
                    <a:bodyPr/>
                    <a:lstStyle/>
                    <a:p>
                      <a:pPr algn="ctr"/>
                      <a:r>
                        <a:rPr lang="es-CO" dirty="0"/>
                        <a:t>1</a:t>
                      </a:r>
                    </a:p>
                  </a:txBody>
                  <a:tcPr/>
                </a:tc>
                <a:tc>
                  <a:txBody>
                    <a:bodyPr/>
                    <a:lstStyle/>
                    <a:p>
                      <a:pPr algn="ctr"/>
                      <a:r>
                        <a:rPr lang="es-CO" dirty="0"/>
                        <a:t>$166</a:t>
                      </a:r>
                    </a:p>
                  </a:txBody>
                  <a:tcPr/>
                </a:tc>
                <a:extLst>
                  <a:ext uri="{0D108BD9-81ED-4DB2-BD59-A6C34878D82A}">
                    <a16:rowId xmlns:a16="http://schemas.microsoft.com/office/drawing/2014/main" val="10003"/>
                  </a:ext>
                </a:extLst>
              </a:tr>
              <a:tr h="370840">
                <a:tc>
                  <a:txBody>
                    <a:bodyPr/>
                    <a:lstStyle/>
                    <a:p>
                      <a:pPr algn="ctr"/>
                      <a:r>
                        <a:rPr lang="es-CO" dirty="0"/>
                        <a:t>Total</a:t>
                      </a:r>
                    </a:p>
                  </a:txBody>
                  <a:tcPr/>
                </a:tc>
                <a:tc>
                  <a:txBody>
                    <a:bodyPr/>
                    <a:lstStyle/>
                    <a:p>
                      <a:pPr algn="ctr"/>
                      <a:r>
                        <a:rPr lang="es-CO" dirty="0"/>
                        <a:t>7</a:t>
                      </a:r>
                    </a:p>
                  </a:txBody>
                  <a:tcPr/>
                </a:tc>
                <a:tc>
                  <a:txBody>
                    <a:bodyPr/>
                    <a:lstStyle/>
                    <a:p>
                      <a:pPr algn="ctr"/>
                      <a:r>
                        <a:rPr lang="es-CO" dirty="0"/>
                        <a:t>6</a:t>
                      </a:r>
                    </a:p>
                  </a:txBody>
                  <a:tcPr/>
                </a:tc>
                <a:tc>
                  <a:txBody>
                    <a:bodyPr/>
                    <a:lstStyle/>
                    <a:p>
                      <a:pPr algn="ctr"/>
                      <a:r>
                        <a:rPr lang="es-CO" dirty="0"/>
                        <a:t>$1.204</a:t>
                      </a:r>
                    </a:p>
                  </a:txBody>
                  <a:tcPr/>
                </a:tc>
                <a:extLst>
                  <a:ext uri="{0D108BD9-81ED-4DB2-BD59-A6C34878D82A}">
                    <a16:rowId xmlns:a16="http://schemas.microsoft.com/office/drawing/2014/main" val="1852987320"/>
                  </a:ext>
                </a:extLst>
              </a:tr>
            </a:tbl>
          </a:graphicData>
        </a:graphic>
      </p:graphicFrame>
      <p:pic>
        <p:nvPicPr>
          <p:cNvPr id="13" name="Imagen 12">
            <a:extLst>
              <a:ext uri="{FF2B5EF4-FFF2-40B4-BE49-F238E27FC236}">
                <a16:creationId xmlns:a16="http://schemas.microsoft.com/office/drawing/2014/main" id="{F34B04D6-9381-4EBE-829D-8A2C2A5ECDA4}"/>
              </a:ext>
            </a:extLst>
          </p:cNvPr>
          <p:cNvPicPr>
            <a:picLocks noChangeAspect="1"/>
          </p:cNvPicPr>
          <p:nvPr/>
        </p:nvPicPr>
        <p:blipFill>
          <a:blip r:embed="rId4"/>
          <a:stretch>
            <a:fillRect/>
          </a:stretch>
        </p:blipFill>
        <p:spPr>
          <a:xfrm>
            <a:off x="116680" y="3880950"/>
            <a:ext cx="3008657" cy="2398580"/>
          </a:xfrm>
          <a:prstGeom prst="rect">
            <a:avLst/>
          </a:prstGeom>
          <a:ln>
            <a:solidFill>
              <a:schemeClr val="tx1"/>
            </a:solidFill>
          </a:ln>
        </p:spPr>
      </p:pic>
      <p:pic>
        <p:nvPicPr>
          <p:cNvPr id="14" name="Imagen 13">
            <a:extLst>
              <a:ext uri="{FF2B5EF4-FFF2-40B4-BE49-F238E27FC236}">
                <a16:creationId xmlns:a16="http://schemas.microsoft.com/office/drawing/2014/main" id="{370F8EB5-36B0-4233-9884-D7A82BCC4995}"/>
              </a:ext>
            </a:extLst>
          </p:cNvPr>
          <p:cNvPicPr>
            <a:picLocks noChangeAspect="1"/>
          </p:cNvPicPr>
          <p:nvPr/>
        </p:nvPicPr>
        <p:blipFill>
          <a:blip r:embed="rId5"/>
          <a:stretch>
            <a:fillRect/>
          </a:stretch>
        </p:blipFill>
        <p:spPr>
          <a:xfrm>
            <a:off x="3234517" y="3880950"/>
            <a:ext cx="2797794" cy="2398579"/>
          </a:xfrm>
          <a:prstGeom prst="rect">
            <a:avLst/>
          </a:prstGeom>
          <a:ln>
            <a:solidFill>
              <a:schemeClr val="tx1"/>
            </a:solidFill>
          </a:ln>
        </p:spPr>
      </p:pic>
      <p:pic>
        <p:nvPicPr>
          <p:cNvPr id="15" name="Imagen 14">
            <a:extLst>
              <a:ext uri="{FF2B5EF4-FFF2-40B4-BE49-F238E27FC236}">
                <a16:creationId xmlns:a16="http://schemas.microsoft.com/office/drawing/2014/main" id="{B2D695E7-249C-49F9-BAEA-32787747CA9D}"/>
              </a:ext>
            </a:extLst>
          </p:cNvPr>
          <p:cNvPicPr>
            <a:picLocks noChangeAspect="1"/>
          </p:cNvPicPr>
          <p:nvPr/>
        </p:nvPicPr>
        <p:blipFill>
          <a:blip r:embed="rId6"/>
          <a:stretch>
            <a:fillRect/>
          </a:stretch>
        </p:blipFill>
        <p:spPr>
          <a:xfrm>
            <a:off x="6141490" y="3880950"/>
            <a:ext cx="2893325" cy="2391111"/>
          </a:xfrm>
          <a:prstGeom prst="rect">
            <a:avLst/>
          </a:prstGeom>
          <a:ln>
            <a:solidFill>
              <a:schemeClr val="tx1"/>
            </a:solidFill>
          </a:ln>
        </p:spPr>
      </p:pic>
    </p:spTree>
    <p:extLst>
      <p:ext uri="{BB962C8B-B14F-4D97-AF65-F5344CB8AC3E}">
        <p14:creationId xmlns:p14="http://schemas.microsoft.com/office/powerpoint/2010/main" val="19099564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b="18937"/>
          <a:stretch/>
        </p:blipFill>
        <p:spPr>
          <a:xfrm>
            <a:off x="4273232" y="54597"/>
            <a:ext cx="4813935" cy="537074"/>
          </a:xfrm>
          <a:prstGeom prst="rect">
            <a:avLst/>
          </a:prstGeom>
        </p:spPr>
      </p:pic>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accent1">
                    <a:lumMod val="75000"/>
                  </a:schemeClr>
                </a:solidFill>
              </a:rPr>
              <a:t>Fuente de la información – CISA informe a corte  16 de abril 18</a:t>
            </a:r>
          </a:p>
        </p:txBody>
      </p:sp>
      <p:sp>
        <p:nvSpPr>
          <p:cNvPr id="3" name="CuadroTexto 2"/>
          <p:cNvSpPr txBox="1"/>
          <p:nvPr/>
        </p:nvSpPr>
        <p:spPr>
          <a:xfrm>
            <a:off x="2200084" y="726645"/>
            <a:ext cx="5479117" cy="369332"/>
          </a:xfrm>
          <a:prstGeom prst="rect">
            <a:avLst/>
          </a:prstGeom>
          <a:noFill/>
        </p:spPr>
        <p:txBody>
          <a:bodyPr wrap="square" rtlCol="0">
            <a:spAutoFit/>
          </a:bodyPr>
          <a:lstStyle/>
          <a:p>
            <a:r>
              <a:rPr lang="es-CO" b="1" dirty="0">
                <a:solidFill>
                  <a:schemeClr val="accent1">
                    <a:lumMod val="75000"/>
                  </a:schemeClr>
                </a:solidFill>
                <a:latin typeface="Arial Narrow" panose="020B0606020202030204" pitchFamily="34" charset="0"/>
              </a:rPr>
              <a:t>Entrega de avalúos para comercializar - 16 abril 2018 </a:t>
            </a:r>
          </a:p>
        </p:txBody>
      </p:sp>
      <p:cxnSp>
        <p:nvCxnSpPr>
          <p:cNvPr id="16" name="Conector recto 15"/>
          <p:cNvCxnSpPr/>
          <p:nvPr/>
        </p:nvCxnSpPr>
        <p:spPr>
          <a:xfrm>
            <a:off x="4614859" y="1462369"/>
            <a:ext cx="0" cy="2586038"/>
          </a:xfrm>
          <a:prstGeom prst="line">
            <a:avLst/>
          </a:prstGeom>
          <a:ln w="19050"/>
        </p:spPr>
        <p:style>
          <a:lnRef idx="3">
            <a:schemeClr val="accent3"/>
          </a:lnRef>
          <a:fillRef idx="0">
            <a:schemeClr val="accent3"/>
          </a:fillRef>
          <a:effectRef idx="2">
            <a:schemeClr val="accent3"/>
          </a:effectRef>
          <a:fontRef idx="minor">
            <a:schemeClr val="tx1"/>
          </a:fontRef>
        </p:style>
      </p:cxnSp>
      <p:graphicFrame>
        <p:nvGraphicFramePr>
          <p:cNvPr id="20" name="Tabla 19"/>
          <p:cNvGraphicFramePr>
            <a:graphicFrameLocks noGrp="1"/>
          </p:cNvGraphicFramePr>
          <p:nvPr>
            <p:extLst/>
          </p:nvPr>
        </p:nvGraphicFramePr>
        <p:xfrm>
          <a:off x="272365" y="4558876"/>
          <a:ext cx="4090660" cy="1645920"/>
        </p:xfrm>
        <a:graphic>
          <a:graphicData uri="http://schemas.openxmlformats.org/drawingml/2006/table">
            <a:tbl>
              <a:tblPr firstRow="1" bandRow="1">
                <a:tableStyleId>{5C22544A-7EE6-4342-B048-85BDC9FD1C3A}</a:tableStyleId>
              </a:tblPr>
              <a:tblGrid>
                <a:gridCol w="1326274">
                  <a:extLst>
                    <a:ext uri="{9D8B030D-6E8A-4147-A177-3AD203B41FA5}">
                      <a16:colId xmlns:a16="http://schemas.microsoft.com/office/drawing/2014/main" val="20000"/>
                    </a:ext>
                  </a:extLst>
                </a:gridCol>
                <a:gridCol w="1236495">
                  <a:extLst>
                    <a:ext uri="{9D8B030D-6E8A-4147-A177-3AD203B41FA5}">
                      <a16:colId xmlns:a16="http://schemas.microsoft.com/office/drawing/2014/main" val="20001"/>
                    </a:ext>
                  </a:extLst>
                </a:gridCol>
                <a:gridCol w="1527891">
                  <a:extLst>
                    <a:ext uri="{9D8B030D-6E8A-4147-A177-3AD203B41FA5}">
                      <a16:colId xmlns:a16="http://schemas.microsoft.com/office/drawing/2014/main" val="20002"/>
                    </a:ext>
                  </a:extLst>
                </a:gridCol>
              </a:tblGrid>
              <a:tr h="239053">
                <a:tc>
                  <a:txBody>
                    <a:bodyPr/>
                    <a:lstStyle/>
                    <a:p>
                      <a:pPr algn="ctr"/>
                      <a:r>
                        <a:rPr lang="es-CO" sz="1200" dirty="0"/>
                        <a:t>Tipo de inmueble</a:t>
                      </a:r>
                    </a:p>
                  </a:txBody>
                  <a:tcPr/>
                </a:tc>
                <a:tc>
                  <a:txBody>
                    <a:bodyPr/>
                    <a:lstStyle/>
                    <a:p>
                      <a:pPr algn="ctr"/>
                      <a:r>
                        <a:rPr lang="es-CO" sz="1200" dirty="0"/>
                        <a:t>Cantidad FMI</a:t>
                      </a:r>
                    </a:p>
                  </a:txBody>
                  <a:tcPr/>
                </a:tc>
                <a:tc>
                  <a:txBody>
                    <a:bodyPr/>
                    <a:lstStyle/>
                    <a:p>
                      <a:pPr algn="ctr"/>
                      <a:r>
                        <a:rPr lang="es-CO" sz="1200" dirty="0"/>
                        <a:t>Valor</a:t>
                      </a:r>
                    </a:p>
                  </a:txBody>
                  <a:tcPr/>
                </a:tc>
                <a:extLst>
                  <a:ext uri="{0D108BD9-81ED-4DB2-BD59-A6C34878D82A}">
                    <a16:rowId xmlns:a16="http://schemas.microsoft.com/office/drawing/2014/main" val="10000"/>
                  </a:ext>
                </a:extLst>
              </a:tr>
              <a:tr h="261651">
                <a:tc>
                  <a:txBody>
                    <a:bodyPr/>
                    <a:lstStyle/>
                    <a:p>
                      <a:r>
                        <a:rPr lang="es-CO" sz="1200" dirty="0"/>
                        <a:t>Apartamento</a:t>
                      </a:r>
                    </a:p>
                  </a:txBody>
                  <a:tcPr/>
                </a:tc>
                <a:tc>
                  <a:txBody>
                    <a:bodyPr/>
                    <a:lstStyle/>
                    <a:p>
                      <a:pPr algn="ctr"/>
                      <a:r>
                        <a:rPr lang="es-CO" sz="1200" dirty="0"/>
                        <a:t>105</a:t>
                      </a:r>
                    </a:p>
                  </a:txBody>
                  <a:tcPr/>
                </a:tc>
                <a:tc>
                  <a:txBody>
                    <a:bodyPr/>
                    <a:lstStyle/>
                    <a:p>
                      <a:pPr algn="r"/>
                      <a:r>
                        <a:rPr lang="es-CO" sz="1200" dirty="0"/>
                        <a:t>$15.868</a:t>
                      </a:r>
                    </a:p>
                  </a:txBody>
                  <a:tcPr/>
                </a:tc>
                <a:extLst>
                  <a:ext uri="{0D108BD9-81ED-4DB2-BD59-A6C34878D82A}">
                    <a16:rowId xmlns:a16="http://schemas.microsoft.com/office/drawing/2014/main" val="10001"/>
                  </a:ext>
                </a:extLst>
              </a:tr>
              <a:tr h="273081">
                <a:tc>
                  <a:txBody>
                    <a:bodyPr/>
                    <a:lstStyle/>
                    <a:p>
                      <a:r>
                        <a:rPr lang="es-CO" sz="1200" dirty="0"/>
                        <a:t>Bodegas</a:t>
                      </a:r>
                    </a:p>
                  </a:txBody>
                  <a:tcPr/>
                </a:tc>
                <a:tc>
                  <a:txBody>
                    <a:bodyPr/>
                    <a:lstStyle/>
                    <a:p>
                      <a:pPr algn="ctr"/>
                      <a:r>
                        <a:rPr lang="es-CO" sz="1200" dirty="0"/>
                        <a:t>5</a:t>
                      </a:r>
                    </a:p>
                  </a:txBody>
                  <a:tcPr/>
                </a:tc>
                <a:tc>
                  <a:txBody>
                    <a:bodyPr/>
                    <a:lstStyle/>
                    <a:p>
                      <a:pPr algn="r"/>
                      <a:r>
                        <a:rPr lang="es-CO" sz="1200" dirty="0"/>
                        <a:t>$18.001</a:t>
                      </a:r>
                    </a:p>
                  </a:txBody>
                  <a:tcPr/>
                </a:tc>
                <a:extLst>
                  <a:ext uri="{0D108BD9-81ED-4DB2-BD59-A6C34878D82A}">
                    <a16:rowId xmlns:a16="http://schemas.microsoft.com/office/drawing/2014/main" val="10002"/>
                  </a:ext>
                </a:extLst>
              </a:tr>
              <a:tr h="270223">
                <a:tc>
                  <a:txBody>
                    <a:bodyPr/>
                    <a:lstStyle/>
                    <a:p>
                      <a:r>
                        <a:rPr lang="es-CO" sz="1200" dirty="0"/>
                        <a:t>Casas</a:t>
                      </a:r>
                    </a:p>
                  </a:txBody>
                  <a:tcPr/>
                </a:tc>
                <a:tc>
                  <a:txBody>
                    <a:bodyPr/>
                    <a:lstStyle/>
                    <a:p>
                      <a:pPr algn="ctr"/>
                      <a:r>
                        <a:rPr lang="es-CO" sz="1200" dirty="0"/>
                        <a:t>44</a:t>
                      </a:r>
                    </a:p>
                  </a:txBody>
                  <a:tcPr/>
                </a:tc>
                <a:tc>
                  <a:txBody>
                    <a:bodyPr/>
                    <a:lstStyle/>
                    <a:p>
                      <a:pPr algn="r"/>
                      <a:r>
                        <a:rPr lang="es-CO" sz="1200" dirty="0"/>
                        <a:t>$10.178</a:t>
                      </a:r>
                    </a:p>
                  </a:txBody>
                  <a:tcPr/>
                </a:tc>
                <a:extLst>
                  <a:ext uri="{0D108BD9-81ED-4DB2-BD59-A6C34878D82A}">
                    <a16:rowId xmlns:a16="http://schemas.microsoft.com/office/drawing/2014/main" val="10003"/>
                  </a:ext>
                </a:extLst>
              </a:tr>
              <a:tr h="253078">
                <a:tc>
                  <a:txBody>
                    <a:bodyPr/>
                    <a:lstStyle/>
                    <a:p>
                      <a:r>
                        <a:rPr lang="es-CO" sz="1200" b="0" dirty="0"/>
                        <a:t>Otros</a:t>
                      </a:r>
                    </a:p>
                  </a:txBody>
                  <a:tcPr/>
                </a:tc>
                <a:tc>
                  <a:txBody>
                    <a:bodyPr/>
                    <a:lstStyle/>
                    <a:p>
                      <a:pPr algn="ctr"/>
                      <a:r>
                        <a:rPr lang="es-CO" sz="1200" b="0" dirty="0"/>
                        <a:t>35</a:t>
                      </a:r>
                    </a:p>
                  </a:txBody>
                  <a:tcPr/>
                </a:tc>
                <a:tc>
                  <a:txBody>
                    <a:bodyPr/>
                    <a:lstStyle/>
                    <a:p>
                      <a:pPr algn="r"/>
                      <a:r>
                        <a:rPr lang="es-CO" sz="1200" b="0" dirty="0"/>
                        <a:t>$6.805</a:t>
                      </a:r>
                    </a:p>
                  </a:txBody>
                  <a:tcPr/>
                </a:tc>
                <a:extLst>
                  <a:ext uri="{0D108BD9-81ED-4DB2-BD59-A6C34878D82A}">
                    <a16:rowId xmlns:a16="http://schemas.microsoft.com/office/drawing/2014/main" val="10004"/>
                  </a:ext>
                </a:extLst>
              </a:tr>
              <a:tr h="253078">
                <a:tc>
                  <a:txBody>
                    <a:bodyPr/>
                    <a:lstStyle/>
                    <a:p>
                      <a:r>
                        <a:rPr lang="es-CO" sz="1200" b="1" dirty="0"/>
                        <a:t>Total</a:t>
                      </a:r>
                    </a:p>
                  </a:txBody>
                  <a:tcPr/>
                </a:tc>
                <a:tc>
                  <a:txBody>
                    <a:bodyPr/>
                    <a:lstStyle/>
                    <a:p>
                      <a:pPr algn="ctr"/>
                      <a:r>
                        <a:rPr lang="es-CO" sz="1200" b="1" dirty="0"/>
                        <a:t>189</a:t>
                      </a:r>
                    </a:p>
                  </a:txBody>
                  <a:tcPr/>
                </a:tc>
                <a:tc>
                  <a:txBody>
                    <a:bodyPr/>
                    <a:lstStyle/>
                    <a:p>
                      <a:pPr algn="r"/>
                      <a:r>
                        <a:rPr lang="es-CO" sz="1200" b="1" dirty="0"/>
                        <a:t>$50.852</a:t>
                      </a:r>
                    </a:p>
                  </a:txBody>
                  <a:tcPr/>
                </a:tc>
                <a:extLst>
                  <a:ext uri="{0D108BD9-81ED-4DB2-BD59-A6C34878D82A}">
                    <a16:rowId xmlns:a16="http://schemas.microsoft.com/office/drawing/2014/main" val="3738905440"/>
                  </a:ext>
                </a:extLst>
              </a:tr>
            </a:tbl>
          </a:graphicData>
        </a:graphic>
      </p:graphicFrame>
      <p:graphicFrame>
        <p:nvGraphicFramePr>
          <p:cNvPr id="21" name="Tabla 20">
            <a:extLst>
              <a:ext uri="{FF2B5EF4-FFF2-40B4-BE49-F238E27FC236}">
                <a16:creationId xmlns:a16="http://schemas.microsoft.com/office/drawing/2014/main" id="{A275D69D-7A32-4BB1-8D46-C951462407BD}"/>
              </a:ext>
            </a:extLst>
          </p:cNvPr>
          <p:cNvGraphicFramePr>
            <a:graphicFrameLocks noGrp="1"/>
          </p:cNvGraphicFramePr>
          <p:nvPr>
            <p:extLst/>
          </p:nvPr>
        </p:nvGraphicFramePr>
        <p:xfrm>
          <a:off x="4797320" y="4560943"/>
          <a:ext cx="4090660" cy="1645920"/>
        </p:xfrm>
        <a:graphic>
          <a:graphicData uri="http://schemas.openxmlformats.org/drawingml/2006/table">
            <a:tbl>
              <a:tblPr firstRow="1" bandRow="1">
                <a:tableStyleId>{5C22544A-7EE6-4342-B048-85BDC9FD1C3A}</a:tableStyleId>
              </a:tblPr>
              <a:tblGrid>
                <a:gridCol w="1326274">
                  <a:extLst>
                    <a:ext uri="{9D8B030D-6E8A-4147-A177-3AD203B41FA5}">
                      <a16:colId xmlns:a16="http://schemas.microsoft.com/office/drawing/2014/main" val="20000"/>
                    </a:ext>
                  </a:extLst>
                </a:gridCol>
                <a:gridCol w="1236495">
                  <a:extLst>
                    <a:ext uri="{9D8B030D-6E8A-4147-A177-3AD203B41FA5}">
                      <a16:colId xmlns:a16="http://schemas.microsoft.com/office/drawing/2014/main" val="20001"/>
                    </a:ext>
                  </a:extLst>
                </a:gridCol>
                <a:gridCol w="1527891">
                  <a:extLst>
                    <a:ext uri="{9D8B030D-6E8A-4147-A177-3AD203B41FA5}">
                      <a16:colId xmlns:a16="http://schemas.microsoft.com/office/drawing/2014/main" val="20002"/>
                    </a:ext>
                  </a:extLst>
                </a:gridCol>
              </a:tblGrid>
              <a:tr h="239053">
                <a:tc>
                  <a:txBody>
                    <a:bodyPr/>
                    <a:lstStyle/>
                    <a:p>
                      <a:pPr algn="ctr"/>
                      <a:r>
                        <a:rPr lang="es-CO" sz="1200" dirty="0"/>
                        <a:t>Tipo de inmueble</a:t>
                      </a:r>
                    </a:p>
                  </a:txBody>
                  <a:tcPr/>
                </a:tc>
                <a:tc>
                  <a:txBody>
                    <a:bodyPr/>
                    <a:lstStyle/>
                    <a:p>
                      <a:pPr algn="ctr"/>
                      <a:r>
                        <a:rPr lang="es-CO" sz="1200" dirty="0"/>
                        <a:t>Cantidad FMI</a:t>
                      </a:r>
                    </a:p>
                  </a:txBody>
                  <a:tcPr/>
                </a:tc>
                <a:tc>
                  <a:txBody>
                    <a:bodyPr/>
                    <a:lstStyle/>
                    <a:p>
                      <a:pPr algn="ctr"/>
                      <a:r>
                        <a:rPr lang="es-CO" sz="1200" dirty="0"/>
                        <a:t>Valor</a:t>
                      </a:r>
                    </a:p>
                  </a:txBody>
                  <a:tcPr/>
                </a:tc>
                <a:extLst>
                  <a:ext uri="{0D108BD9-81ED-4DB2-BD59-A6C34878D82A}">
                    <a16:rowId xmlns:a16="http://schemas.microsoft.com/office/drawing/2014/main" val="10000"/>
                  </a:ext>
                </a:extLst>
              </a:tr>
              <a:tr h="261651">
                <a:tc>
                  <a:txBody>
                    <a:bodyPr/>
                    <a:lstStyle/>
                    <a:p>
                      <a:r>
                        <a:rPr lang="es-CO" sz="1200" dirty="0"/>
                        <a:t>Lotes</a:t>
                      </a:r>
                    </a:p>
                  </a:txBody>
                  <a:tcPr/>
                </a:tc>
                <a:tc>
                  <a:txBody>
                    <a:bodyPr/>
                    <a:lstStyle/>
                    <a:p>
                      <a:pPr algn="ctr"/>
                      <a:r>
                        <a:rPr lang="es-CO" sz="1200" dirty="0"/>
                        <a:t>6</a:t>
                      </a:r>
                    </a:p>
                  </a:txBody>
                  <a:tcPr/>
                </a:tc>
                <a:tc>
                  <a:txBody>
                    <a:bodyPr/>
                    <a:lstStyle/>
                    <a:p>
                      <a:pPr algn="r"/>
                      <a:r>
                        <a:rPr lang="es-CO" sz="1200" dirty="0"/>
                        <a:t>$18.984</a:t>
                      </a:r>
                    </a:p>
                  </a:txBody>
                  <a:tcPr/>
                </a:tc>
                <a:extLst>
                  <a:ext uri="{0D108BD9-81ED-4DB2-BD59-A6C34878D82A}">
                    <a16:rowId xmlns:a16="http://schemas.microsoft.com/office/drawing/2014/main" val="10001"/>
                  </a:ext>
                </a:extLst>
              </a:tr>
              <a:tr h="273081">
                <a:tc>
                  <a:txBody>
                    <a:bodyPr/>
                    <a:lstStyle/>
                    <a:p>
                      <a:r>
                        <a:rPr lang="es-CO" sz="1200" dirty="0"/>
                        <a:t>Casas</a:t>
                      </a:r>
                    </a:p>
                  </a:txBody>
                  <a:tcPr/>
                </a:tc>
                <a:tc>
                  <a:txBody>
                    <a:bodyPr/>
                    <a:lstStyle/>
                    <a:p>
                      <a:pPr algn="ctr"/>
                      <a:r>
                        <a:rPr lang="es-CO" sz="1200" dirty="0"/>
                        <a:t>16</a:t>
                      </a:r>
                    </a:p>
                  </a:txBody>
                  <a:tcPr/>
                </a:tc>
                <a:tc>
                  <a:txBody>
                    <a:bodyPr/>
                    <a:lstStyle/>
                    <a:p>
                      <a:pPr algn="r"/>
                      <a:r>
                        <a:rPr lang="es-CO" sz="1200" dirty="0"/>
                        <a:t>$15.053</a:t>
                      </a:r>
                    </a:p>
                  </a:txBody>
                  <a:tcPr/>
                </a:tc>
                <a:extLst>
                  <a:ext uri="{0D108BD9-81ED-4DB2-BD59-A6C34878D82A}">
                    <a16:rowId xmlns:a16="http://schemas.microsoft.com/office/drawing/2014/main" val="10002"/>
                  </a:ext>
                </a:extLst>
              </a:tr>
              <a:tr h="270223">
                <a:tc>
                  <a:txBody>
                    <a:bodyPr/>
                    <a:lstStyle/>
                    <a:p>
                      <a:r>
                        <a:rPr lang="es-CO" sz="1200" dirty="0"/>
                        <a:t>Apartamento</a:t>
                      </a:r>
                    </a:p>
                  </a:txBody>
                  <a:tcPr/>
                </a:tc>
                <a:tc>
                  <a:txBody>
                    <a:bodyPr/>
                    <a:lstStyle/>
                    <a:p>
                      <a:pPr algn="ctr"/>
                      <a:r>
                        <a:rPr lang="es-CO" sz="1200" dirty="0"/>
                        <a:t>10</a:t>
                      </a:r>
                    </a:p>
                  </a:txBody>
                  <a:tcPr/>
                </a:tc>
                <a:tc>
                  <a:txBody>
                    <a:bodyPr/>
                    <a:lstStyle/>
                    <a:p>
                      <a:pPr algn="r"/>
                      <a:r>
                        <a:rPr lang="es-CO" sz="1200" dirty="0"/>
                        <a:t>$1.950</a:t>
                      </a:r>
                    </a:p>
                  </a:txBody>
                  <a:tcPr/>
                </a:tc>
                <a:extLst>
                  <a:ext uri="{0D108BD9-81ED-4DB2-BD59-A6C34878D82A}">
                    <a16:rowId xmlns:a16="http://schemas.microsoft.com/office/drawing/2014/main" val="10003"/>
                  </a:ext>
                </a:extLst>
              </a:tr>
              <a:tr h="253078">
                <a:tc>
                  <a:txBody>
                    <a:bodyPr/>
                    <a:lstStyle/>
                    <a:p>
                      <a:r>
                        <a:rPr lang="es-CO" sz="1200" b="0" dirty="0"/>
                        <a:t>Otros</a:t>
                      </a:r>
                    </a:p>
                  </a:txBody>
                  <a:tcPr/>
                </a:tc>
                <a:tc>
                  <a:txBody>
                    <a:bodyPr/>
                    <a:lstStyle/>
                    <a:p>
                      <a:pPr algn="ctr"/>
                      <a:r>
                        <a:rPr lang="es-CO" sz="1200" b="0" dirty="0"/>
                        <a:t>17</a:t>
                      </a:r>
                    </a:p>
                  </a:txBody>
                  <a:tcPr/>
                </a:tc>
                <a:tc>
                  <a:txBody>
                    <a:bodyPr/>
                    <a:lstStyle/>
                    <a:p>
                      <a:pPr algn="r"/>
                      <a:r>
                        <a:rPr lang="es-CO" sz="1200" b="0" dirty="0"/>
                        <a:t>$2.719</a:t>
                      </a:r>
                    </a:p>
                  </a:txBody>
                  <a:tcPr/>
                </a:tc>
                <a:extLst>
                  <a:ext uri="{0D108BD9-81ED-4DB2-BD59-A6C34878D82A}">
                    <a16:rowId xmlns:a16="http://schemas.microsoft.com/office/drawing/2014/main" val="10004"/>
                  </a:ext>
                </a:extLst>
              </a:tr>
              <a:tr h="253078">
                <a:tc>
                  <a:txBody>
                    <a:bodyPr/>
                    <a:lstStyle/>
                    <a:p>
                      <a:r>
                        <a:rPr lang="es-CO" sz="1200" b="1" dirty="0"/>
                        <a:t>Total</a:t>
                      </a:r>
                    </a:p>
                  </a:txBody>
                  <a:tcPr/>
                </a:tc>
                <a:tc>
                  <a:txBody>
                    <a:bodyPr/>
                    <a:lstStyle/>
                    <a:p>
                      <a:pPr algn="ctr"/>
                      <a:r>
                        <a:rPr lang="es-CO" sz="1200" b="1" dirty="0"/>
                        <a:t>73</a:t>
                      </a:r>
                    </a:p>
                  </a:txBody>
                  <a:tcPr/>
                </a:tc>
                <a:tc>
                  <a:txBody>
                    <a:bodyPr/>
                    <a:lstStyle/>
                    <a:p>
                      <a:pPr algn="r"/>
                      <a:r>
                        <a:rPr lang="es-CO" sz="1200" b="1" dirty="0"/>
                        <a:t>$38.706</a:t>
                      </a:r>
                    </a:p>
                  </a:txBody>
                  <a:tcPr/>
                </a:tc>
                <a:extLst>
                  <a:ext uri="{0D108BD9-81ED-4DB2-BD59-A6C34878D82A}">
                    <a16:rowId xmlns:a16="http://schemas.microsoft.com/office/drawing/2014/main" val="1394351414"/>
                  </a:ext>
                </a:extLst>
              </a:tr>
            </a:tbl>
          </a:graphicData>
        </a:graphic>
      </p:graphicFrame>
      <p:sp>
        <p:nvSpPr>
          <p:cNvPr id="22" name="CuadroTexto 21">
            <a:extLst>
              <a:ext uri="{FF2B5EF4-FFF2-40B4-BE49-F238E27FC236}">
                <a16:creationId xmlns:a16="http://schemas.microsoft.com/office/drawing/2014/main" id="{679EE663-C75F-4938-8792-3D9B1AA1CEF3}"/>
              </a:ext>
            </a:extLst>
          </p:cNvPr>
          <p:cNvSpPr txBox="1"/>
          <p:nvPr/>
        </p:nvSpPr>
        <p:spPr>
          <a:xfrm>
            <a:off x="1170779" y="4231949"/>
            <a:ext cx="1975797" cy="338554"/>
          </a:xfrm>
          <a:prstGeom prst="rect">
            <a:avLst/>
          </a:prstGeom>
          <a:noFill/>
        </p:spPr>
        <p:txBody>
          <a:bodyPr wrap="none" rtlCol="0">
            <a:spAutoFit/>
          </a:bodyPr>
          <a:lstStyle/>
          <a:p>
            <a:r>
              <a:rPr lang="es-CO" sz="1600" b="1" dirty="0">
                <a:solidFill>
                  <a:schemeClr val="accent1">
                    <a:lumMod val="75000"/>
                  </a:schemeClr>
                </a:solidFill>
              </a:rPr>
              <a:t>Avalúos</a:t>
            </a:r>
            <a:r>
              <a:rPr lang="es-CO" sz="1600" dirty="0">
                <a:solidFill>
                  <a:schemeClr val="accent1">
                    <a:lumMod val="75000"/>
                  </a:schemeClr>
                </a:solidFill>
              </a:rPr>
              <a:t> </a:t>
            </a:r>
            <a:r>
              <a:rPr lang="es-CO" sz="1600" b="1" dirty="0">
                <a:solidFill>
                  <a:schemeClr val="accent1">
                    <a:lumMod val="75000"/>
                  </a:schemeClr>
                </a:solidFill>
              </a:rPr>
              <a:t>Actualizados</a:t>
            </a:r>
          </a:p>
        </p:txBody>
      </p:sp>
      <p:sp>
        <p:nvSpPr>
          <p:cNvPr id="23" name="CuadroTexto 22">
            <a:extLst>
              <a:ext uri="{FF2B5EF4-FFF2-40B4-BE49-F238E27FC236}">
                <a16:creationId xmlns:a16="http://schemas.microsoft.com/office/drawing/2014/main" id="{C55CB603-B828-414A-A76D-47436152FF5A}"/>
              </a:ext>
            </a:extLst>
          </p:cNvPr>
          <p:cNvSpPr txBox="1"/>
          <p:nvPr/>
        </p:nvSpPr>
        <p:spPr>
          <a:xfrm>
            <a:off x="5984754" y="4231949"/>
            <a:ext cx="1581138" cy="338554"/>
          </a:xfrm>
          <a:prstGeom prst="rect">
            <a:avLst/>
          </a:prstGeom>
          <a:noFill/>
        </p:spPr>
        <p:txBody>
          <a:bodyPr wrap="none" rtlCol="0">
            <a:spAutoFit/>
          </a:bodyPr>
          <a:lstStyle/>
          <a:p>
            <a:r>
              <a:rPr lang="es-CO" sz="1600" b="1" dirty="0">
                <a:solidFill>
                  <a:schemeClr val="accent1">
                    <a:lumMod val="75000"/>
                  </a:schemeClr>
                </a:solidFill>
              </a:rPr>
              <a:t>Avalúos</a:t>
            </a:r>
            <a:r>
              <a:rPr lang="es-CO" sz="1600" dirty="0">
                <a:solidFill>
                  <a:schemeClr val="accent1">
                    <a:lumMod val="75000"/>
                  </a:schemeClr>
                </a:solidFill>
              </a:rPr>
              <a:t> </a:t>
            </a:r>
            <a:r>
              <a:rPr lang="es-CO" sz="1600" b="1" dirty="0">
                <a:solidFill>
                  <a:schemeClr val="accent1">
                    <a:lumMod val="75000"/>
                  </a:schemeClr>
                </a:solidFill>
              </a:rPr>
              <a:t>Nuevos</a:t>
            </a:r>
            <a:r>
              <a:rPr lang="es-CO" sz="1600" dirty="0">
                <a:solidFill>
                  <a:schemeClr val="accent1">
                    <a:lumMod val="75000"/>
                  </a:schemeClr>
                </a:solidFill>
              </a:rPr>
              <a:t> </a:t>
            </a:r>
          </a:p>
        </p:txBody>
      </p:sp>
      <p:pic>
        <p:nvPicPr>
          <p:cNvPr id="26" name="Imagen 25"/>
          <p:cNvPicPr>
            <a:picLocks noChangeAspect="1"/>
          </p:cNvPicPr>
          <p:nvPr/>
        </p:nvPicPr>
        <p:blipFill>
          <a:blip r:embed="rId4"/>
          <a:stretch>
            <a:fillRect/>
          </a:stretch>
        </p:blipFill>
        <p:spPr>
          <a:xfrm>
            <a:off x="116680" y="1341346"/>
            <a:ext cx="4433470" cy="2719878"/>
          </a:xfrm>
          <a:prstGeom prst="rect">
            <a:avLst/>
          </a:prstGeom>
        </p:spPr>
      </p:pic>
      <p:pic>
        <p:nvPicPr>
          <p:cNvPr id="27" name="Imagen 26"/>
          <p:cNvPicPr>
            <a:picLocks noChangeAspect="1"/>
          </p:cNvPicPr>
          <p:nvPr/>
        </p:nvPicPr>
        <p:blipFill>
          <a:blip r:embed="rId5"/>
          <a:stretch>
            <a:fillRect/>
          </a:stretch>
        </p:blipFill>
        <p:spPr>
          <a:xfrm>
            <a:off x="4742650" y="1301005"/>
            <a:ext cx="4200000" cy="2742857"/>
          </a:xfrm>
          <a:prstGeom prst="rect">
            <a:avLst/>
          </a:prstGeom>
        </p:spPr>
      </p:pic>
      <p:sp>
        <p:nvSpPr>
          <p:cNvPr id="28" name="Elipse 27"/>
          <p:cNvSpPr/>
          <p:nvPr/>
        </p:nvSpPr>
        <p:spPr>
          <a:xfrm>
            <a:off x="116680" y="1690988"/>
            <a:ext cx="1140620" cy="52765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1400" b="1" dirty="0">
                <a:solidFill>
                  <a:schemeClr val="tx1"/>
                </a:solidFill>
              </a:rPr>
              <a:t>$89.558</a:t>
            </a:r>
          </a:p>
        </p:txBody>
      </p:sp>
      <p:sp>
        <p:nvSpPr>
          <p:cNvPr id="29" name="Elipse 28"/>
          <p:cNvSpPr/>
          <p:nvPr/>
        </p:nvSpPr>
        <p:spPr>
          <a:xfrm>
            <a:off x="4797320" y="1635105"/>
            <a:ext cx="1077401" cy="52765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1400" b="1" dirty="0">
                <a:solidFill>
                  <a:schemeClr val="tx1"/>
                </a:solidFill>
              </a:rPr>
              <a:t>175</a:t>
            </a:r>
          </a:p>
        </p:txBody>
      </p:sp>
    </p:spTree>
    <p:extLst>
      <p:ext uri="{BB962C8B-B14F-4D97-AF65-F5344CB8AC3E}">
        <p14:creationId xmlns:p14="http://schemas.microsoft.com/office/powerpoint/2010/main" val="10079469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a:stretch/>
        </p:blipFill>
        <p:spPr>
          <a:xfrm>
            <a:off x="4273232" y="-12639"/>
            <a:ext cx="4813935" cy="726141"/>
          </a:xfrm>
          <a:prstGeom prst="rect">
            <a:avLst/>
          </a:prstGeom>
        </p:spPr>
      </p:pic>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accent1">
                    <a:lumMod val="75000"/>
                  </a:schemeClr>
                </a:solidFill>
              </a:rPr>
              <a:t>Fuente de la información – CISA informe a corte  16 de abril 18</a:t>
            </a:r>
          </a:p>
        </p:txBody>
      </p:sp>
      <p:sp>
        <p:nvSpPr>
          <p:cNvPr id="3" name="CuadroTexto 2"/>
          <p:cNvSpPr txBox="1"/>
          <p:nvPr/>
        </p:nvSpPr>
        <p:spPr>
          <a:xfrm>
            <a:off x="184029" y="847671"/>
            <a:ext cx="5479117" cy="369332"/>
          </a:xfrm>
          <a:prstGeom prst="rect">
            <a:avLst/>
          </a:prstGeom>
          <a:noFill/>
        </p:spPr>
        <p:txBody>
          <a:bodyPr wrap="square" rtlCol="0">
            <a:spAutoFit/>
          </a:bodyPr>
          <a:lstStyle>
            <a:defPPr>
              <a:defRPr lang="es-ES"/>
            </a:defPPr>
            <a:lvl1pPr>
              <a:defRPr b="1">
                <a:solidFill>
                  <a:schemeClr val="accent1">
                    <a:lumMod val="75000"/>
                  </a:schemeClr>
                </a:solidFill>
                <a:latin typeface="Arial Narrow" panose="020B0606020202030204" pitchFamily="34" charset="0"/>
              </a:defRPr>
            </a:lvl1pPr>
          </a:lstStyle>
          <a:p>
            <a:r>
              <a:rPr lang="es-CO" dirty="0"/>
              <a:t>Inmuebles Comercializados en el 2018.</a:t>
            </a:r>
          </a:p>
        </p:txBody>
      </p:sp>
      <p:pic>
        <p:nvPicPr>
          <p:cNvPr id="22" name="Imagen 21">
            <a:extLst>
              <a:ext uri="{FF2B5EF4-FFF2-40B4-BE49-F238E27FC236}">
                <a16:creationId xmlns:a16="http://schemas.microsoft.com/office/drawing/2014/main" id="{B01FCEF6-5470-4729-AFF3-E1C90F80F00A}"/>
              </a:ext>
            </a:extLst>
          </p:cNvPr>
          <p:cNvPicPr>
            <a:picLocks noChangeAspect="1"/>
          </p:cNvPicPr>
          <p:nvPr/>
        </p:nvPicPr>
        <p:blipFill>
          <a:blip r:embed="rId4"/>
          <a:stretch>
            <a:fillRect/>
          </a:stretch>
        </p:blipFill>
        <p:spPr>
          <a:xfrm>
            <a:off x="236133" y="1405634"/>
            <a:ext cx="8596323" cy="4800806"/>
          </a:xfrm>
          <a:prstGeom prst="rect">
            <a:avLst/>
          </a:prstGeom>
        </p:spPr>
      </p:pic>
    </p:spTree>
    <p:extLst>
      <p:ext uri="{BB962C8B-B14F-4D97-AF65-F5344CB8AC3E}">
        <p14:creationId xmlns:p14="http://schemas.microsoft.com/office/powerpoint/2010/main" val="41055598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b="18937"/>
          <a:stretch/>
        </p:blipFill>
        <p:spPr>
          <a:xfrm>
            <a:off x="4273232" y="54597"/>
            <a:ext cx="4813935" cy="537074"/>
          </a:xfrm>
          <a:prstGeom prst="rect">
            <a:avLst/>
          </a:prstGeom>
        </p:spPr>
      </p:pic>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accent1">
                    <a:lumMod val="75000"/>
                  </a:schemeClr>
                </a:solidFill>
              </a:rPr>
              <a:t>Fuente de la información – CISA informe a corte  16 de abril 18</a:t>
            </a:r>
          </a:p>
        </p:txBody>
      </p:sp>
      <p:sp>
        <p:nvSpPr>
          <p:cNvPr id="3" name="CuadroTexto 2"/>
          <p:cNvSpPr txBox="1"/>
          <p:nvPr/>
        </p:nvSpPr>
        <p:spPr>
          <a:xfrm>
            <a:off x="666440" y="1168113"/>
            <a:ext cx="5479117" cy="369332"/>
          </a:xfrm>
          <a:prstGeom prst="rect">
            <a:avLst/>
          </a:prstGeom>
          <a:noFill/>
        </p:spPr>
        <p:txBody>
          <a:bodyPr wrap="square" rtlCol="0">
            <a:spAutoFit/>
          </a:bodyPr>
          <a:lstStyle>
            <a:defPPr>
              <a:defRPr lang="es-ES"/>
            </a:defPPr>
            <a:lvl1pPr>
              <a:defRPr b="1">
                <a:solidFill>
                  <a:schemeClr val="accent1">
                    <a:lumMod val="75000"/>
                  </a:schemeClr>
                </a:solidFill>
                <a:latin typeface="Arial Narrow" panose="020B0606020202030204" pitchFamily="34" charset="0"/>
              </a:defRPr>
            </a:lvl1pPr>
          </a:lstStyle>
          <a:p>
            <a:r>
              <a:rPr lang="es-CO" dirty="0"/>
              <a:t>Inmuebles Comercializados - 16 abril 2018 </a:t>
            </a:r>
          </a:p>
        </p:txBody>
      </p:sp>
      <p:pic>
        <p:nvPicPr>
          <p:cNvPr id="10" name="Imagen 9">
            <a:extLst>
              <a:ext uri="{FF2B5EF4-FFF2-40B4-BE49-F238E27FC236}">
                <a16:creationId xmlns:a16="http://schemas.microsoft.com/office/drawing/2014/main" id="{4A0B8359-E09A-4CFF-9170-F4669EB538F2}"/>
              </a:ext>
            </a:extLst>
          </p:cNvPr>
          <p:cNvPicPr>
            <a:picLocks noChangeAspect="1"/>
          </p:cNvPicPr>
          <p:nvPr/>
        </p:nvPicPr>
        <p:blipFill rotWithShape="1">
          <a:blip r:embed="rId4"/>
          <a:srcRect b="10988"/>
          <a:stretch/>
        </p:blipFill>
        <p:spPr>
          <a:xfrm>
            <a:off x="236133" y="2028163"/>
            <a:ext cx="8670511" cy="3283426"/>
          </a:xfrm>
          <a:prstGeom prst="rect">
            <a:avLst/>
          </a:prstGeom>
        </p:spPr>
      </p:pic>
      <p:sp>
        <p:nvSpPr>
          <p:cNvPr id="11" name="CuadroTexto 10"/>
          <p:cNvSpPr txBox="1"/>
          <p:nvPr/>
        </p:nvSpPr>
        <p:spPr>
          <a:xfrm>
            <a:off x="6966900" y="2258096"/>
            <a:ext cx="1640541" cy="338554"/>
          </a:xfrm>
          <a:prstGeom prst="rect">
            <a:avLst/>
          </a:prstGeom>
          <a:noFill/>
        </p:spPr>
        <p:txBody>
          <a:bodyPr wrap="square" rtlCol="0">
            <a:spAutoFit/>
          </a:bodyPr>
          <a:lstStyle/>
          <a:p>
            <a:pPr algn="r"/>
            <a:r>
              <a:rPr lang="es-CO" sz="1600" dirty="0">
                <a:solidFill>
                  <a:schemeClr val="accent6">
                    <a:lumMod val="50000"/>
                  </a:schemeClr>
                </a:solidFill>
              </a:rPr>
              <a:t>FMI</a:t>
            </a:r>
          </a:p>
        </p:txBody>
      </p:sp>
      <p:sp>
        <p:nvSpPr>
          <p:cNvPr id="12" name="CuadroTexto 11"/>
          <p:cNvSpPr txBox="1"/>
          <p:nvPr/>
        </p:nvSpPr>
        <p:spPr>
          <a:xfrm>
            <a:off x="7074475" y="3257860"/>
            <a:ext cx="1640541" cy="338554"/>
          </a:xfrm>
          <a:prstGeom prst="rect">
            <a:avLst/>
          </a:prstGeom>
          <a:noFill/>
        </p:spPr>
        <p:txBody>
          <a:bodyPr wrap="square" rtlCol="0">
            <a:spAutoFit/>
          </a:bodyPr>
          <a:lstStyle/>
          <a:p>
            <a:pPr algn="r"/>
            <a:r>
              <a:rPr lang="es-CO" sz="1600" dirty="0">
                <a:solidFill>
                  <a:schemeClr val="accent6">
                    <a:lumMod val="50000"/>
                  </a:schemeClr>
                </a:solidFill>
              </a:rPr>
              <a:t>Unidades.</a:t>
            </a:r>
          </a:p>
        </p:txBody>
      </p:sp>
      <p:sp>
        <p:nvSpPr>
          <p:cNvPr id="13" name="CuadroTexto 12"/>
          <p:cNvSpPr txBox="1"/>
          <p:nvPr/>
        </p:nvSpPr>
        <p:spPr>
          <a:xfrm>
            <a:off x="666440" y="5742492"/>
            <a:ext cx="1982632" cy="338554"/>
          </a:xfrm>
          <a:prstGeom prst="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s-CO" sz="1600" dirty="0">
                <a:solidFill>
                  <a:schemeClr val="accent6">
                    <a:lumMod val="50000"/>
                  </a:schemeClr>
                </a:solidFill>
              </a:rPr>
              <a:t>Vr. Venta Acumulado</a:t>
            </a:r>
          </a:p>
        </p:txBody>
      </p:sp>
      <p:sp>
        <p:nvSpPr>
          <p:cNvPr id="14" name="CuadroTexto 13"/>
          <p:cNvSpPr txBox="1"/>
          <p:nvPr/>
        </p:nvSpPr>
        <p:spPr>
          <a:xfrm>
            <a:off x="3594936" y="5744378"/>
            <a:ext cx="1420817" cy="338554"/>
          </a:xfrm>
          <a:prstGeom prst="rect">
            <a:avLst/>
          </a:prstGeom>
          <a:solidFill>
            <a:schemeClr val="accent3">
              <a:lumMod val="60000"/>
              <a:lumOff val="40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CO" sz="1600" dirty="0">
                <a:solidFill>
                  <a:schemeClr val="accent6">
                    <a:lumMod val="50000"/>
                  </a:schemeClr>
                </a:solidFill>
              </a:rPr>
              <a:t>Vr. Venta mes</a:t>
            </a:r>
          </a:p>
        </p:txBody>
      </p:sp>
      <p:cxnSp>
        <p:nvCxnSpPr>
          <p:cNvPr id="6" name="Conector recto de flecha 5"/>
          <p:cNvCxnSpPr/>
          <p:nvPr/>
        </p:nvCxnSpPr>
        <p:spPr>
          <a:xfrm>
            <a:off x="3966882" y="5056094"/>
            <a:ext cx="338463" cy="634496"/>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7" name="Conector recto de flecha 16"/>
          <p:cNvCxnSpPr/>
          <p:nvPr/>
        </p:nvCxnSpPr>
        <p:spPr>
          <a:xfrm>
            <a:off x="1006243" y="5027870"/>
            <a:ext cx="338463" cy="634496"/>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700664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344705" cy="733945"/>
          </a:xfrm>
          <a:prstGeom prst="rect">
            <a:avLst/>
          </a:prstGeom>
        </p:spPr>
      </p:pic>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464424" y="6520418"/>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b="18937"/>
          <a:stretch/>
        </p:blipFill>
        <p:spPr>
          <a:xfrm>
            <a:off x="4273232" y="54597"/>
            <a:ext cx="4813935" cy="537074"/>
          </a:xfrm>
          <a:prstGeom prst="rect">
            <a:avLst/>
          </a:prstGeom>
        </p:spPr>
      </p:pic>
      <p:sp>
        <p:nvSpPr>
          <p:cNvPr id="9" name="CuadroTexto 8"/>
          <p:cNvSpPr txBox="1"/>
          <p:nvPr/>
        </p:nvSpPr>
        <p:spPr>
          <a:xfrm>
            <a:off x="6777038" y="729272"/>
            <a:ext cx="2321361"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236133" y="6327463"/>
            <a:ext cx="3927903" cy="246221"/>
          </a:xfrm>
          <a:prstGeom prst="rect">
            <a:avLst/>
          </a:prstGeom>
          <a:noFill/>
        </p:spPr>
        <p:txBody>
          <a:bodyPr wrap="square" rtlCol="0">
            <a:spAutoFit/>
          </a:bodyPr>
          <a:lstStyle/>
          <a:p>
            <a:r>
              <a:rPr lang="es-CO" sz="1000" i="1" dirty="0">
                <a:solidFill>
                  <a:schemeClr val="accent1">
                    <a:lumMod val="75000"/>
                  </a:schemeClr>
                </a:solidFill>
              </a:rPr>
              <a:t>Fuente de la información – CISA informe a corte  16 de abril 18</a:t>
            </a:r>
          </a:p>
        </p:txBody>
      </p:sp>
      <p:sp>
        <p:nvSpPr>
          <p:cNvPr id="11" name="CuadroTexto 10">
            <a:extLst>
              <a:ext uri="{FF2B5EF4-FFF2-40B4-BE49-F238E27FC236}">
                <a16:creationId xmlns:a16="http://schemas.microsoft.com/office/drawing/2014/main" id="{F223B4C6-2B86-4562-AFB2-A54D520486CA}"/>
              </a:ext>
            </a:extLst>
          </p:cNvPr>
          <p:cNvSpPr txBox="1"/>
          <p:nvPr/>
        </p:nvSpPr>
        <p:spPr>
          <a:xfrm>
            <a:off x="236133" y="4046115"/>
            <a:ext cx="2709496" cy="369332"/>
          </a:xfrm>
          <a:prstGeom prst="rect">
            <a:avLst/>
          </a:prstGeom>
          <a:noFill/>
        </p:spPr>
        <p:txBody>
          <a:bodyPr wrap="square" rtlCol="0">
            <a:spAutoFit/>
          </a:bodyPr>
          <a:lstStyle>
            <a:defPPr>
              <a:defRPr lang="es-ES"/>
            </a:defPPr>
            <a:lvl1pPr>
              <a:defRPr b="1">
                <a:solidFill>
                  <a:schemeClr val="accent1">
                    <a:lumMod val="60000"/>
                    <a:lumOff val="40000"/>
                  </a:schemeClr>
                </a:solidFill>
                <a:latin typeface="Arial Narrow" panose="020B0606020202030204" pitchFamily="34" charset="0"/>
              </a:defRPr>
            </a:lvl1pPr>
          </a:lstStyle>
          <a:p>
            <a:r>
              <a:rPr lang="es-CO" dirty="0">
                <a:solidFill>
                  <a:schemeClr val="accent1">
                    <a:lumMod val="75000"/>
                  </a:schemeClr>
                </a:solidFill>
              </a:rPr>
              <a:t>Aplicación N </a:t>
            </a:r>
          </a:p>
        </p:txBody>
      </p:sp>
      <p:pic>
        <p:nvPicPr>
          <p:cNvPr id="12" name="Imagen 11">
            <a:extLst>
              <a:ext uri="{FF2B5EF4-FFF2-40B4-BE49-F238E27FC236}">
                <a16:creationId xmlns:a16="http://schemas.microsoft.com/office/drawing/2014/main" id="{07A9142F-64C7-487B-97ED-A363B20683F9}"/>
              </a:ext>
            </a:extLst>
          </p:cNvPr>
          <p:cNvPicPr>
            <a:picLocks noChangeAspect="1"/>
          </p:cNvPicPr>
          <p:nvPr/>
        </p:nvPicPr>
        <p:blipFill>
          <a:blip r:embed="rId4"/>
          <a:stretch>
            <a:fillRect/>
          </a:stretch>
        </p:blipFill>
        <p:spPr>
          <a:xfrm>
            <a:off x="116680" y="2191518"/>
            <a:ext cx="4427948" cy="1464545"/>
          </a:xfrm>
          <a:prstGeom prst="rect">
            <a:avLst/>
          </a:prstGeom>
        </p:spPr>
      </p:pic>
      <p:pic>
        <p:nvPicPr>
          <p:cNvPr id="13" name="Imagen 12">
            <a:extLst>
              <a:ext uri="{FF2B5EF4-FFF2-40B4-BE49-F238E27FC236}">
                <a16:creationId xmlns:a16="http://schemas.microsoft.com/office/drawing/2014/main" id="{1B48A4F9-F9C2-4D3D-BA36-9AFFD0921CD4}"/>
              </a:ext>
            </a:extLst>
          </p:cNvPr>
          <p:cNvPicPr>
            <a:picLocks noChangeAspect="1"/>
          </p:cNvPicPr>
          <p:nvPr/>
        </p:nvPicPr>
        <p:blipFill>
          <a:blip r:embed="rId5"/>
          <a:stretch>
            <a:fillRect/>
          </a:stretch>
        </p:blipFill>
        <p:spPr>
          <a:xfrm>
            <a:off x="4668727" y="2191518"/>
            <a:ext cx="4079487" cy="1464546"/>
          </a:xfrm>
          <a:prstGeom prst="rect">
            <a:avLst/>
          </a:prstGeom>
        </p:spPr>
      </p:pic>
      <p:sp>
        <p:nvSpPr>
          <p:cNvPr id="14" name="CuadroTexto 13">
            <a:extLst>
              <a:ext uri="{FF2B5EF4-FFF2-40B4-BE49-F238E27FC236}">
                <a16:creationId xmlns:a16="http://schemas.microsoft.com/office/drawing/2014/main" id="{3B6BE117-3E35-4668-975C-2A075DADFE33}"/>
              </a:ext>
            </a:extLst>
          </p:cNvPr>
          <p:cNvSpPr txBox="1"/>
          <p:nvPr/>
        </p:nvSpPr>
        <p:spPr>
          <a:xfrm>
            <a:off x="4668727" y="1658520"/>
            <a:ext cx="2709496" cy="369332"/>
          </a:xfrm>
          <a:prstGeom prst="rect">
            <a:avLst/>
          </a:prstGeom>
          <a:noFill/>
        </p:spPr>
        <p:txBody>
          <a:bodyPr wrap="square" rtlCol="0">
            <a:spAutoFit/>
          </a:bodyPr>
          <a:lstStyle>
            <a:defPPr>
              <a:defRPr lang="es-ES"/>
            </a:defPPr>
            <a:lvl1pPr>
              <a:defRPr b="1">
                <a:solidFill>
                  <a:schemeClr val="accent1">
                    <a:lumMod val="60000"/>
                    <a:lumOff val="40000"/>
                  </a:schemeClr>
                </a:solidFill>
                <a:latin typeface="Arial Narrow" panose="020B0606020202030204" pitchFamily="34" charset="0"/>
              </a:defRPr>
            </a:lvl1pPr>
          </a:lstStyle>
          <a:p>
            <a:r>
              <a:rPr lang="es-CO" dirty="0">
                <a:solidFill>
                  <a:schemeClr val="accent1">
                    <a:lumMod val="75000"/>
                  </a:schemeClr>
                </a:solidFill>
              </a:rPr>
              <a:t>Rangos de publicación  </a:t>
            </a:r>
          </a:p>
        </p:txBody>
      </p:sp>
      <p:sp>
        <p:nvSpPr>
          <p:cNvPr id="15" name="CuadroTexto 14">
            <a:extLst>
              <a:ext uri="{FF2B5EF4-FFF2-40B4-BE49-F238E27FC236}">
                <a16:creationId xmlns:a16="http://schemas.microsoft.com/office/drawing/2014/main" id="{C6AA6227-B95A-404A-9CC3-D29F83F0F4EC}"/>
              </a:ext>
            </a:extLst>
          </p:cNvPr>
          <p:cNvSpPr txBox="1"/>
          <p:nvPr/>
        </p:nvSpPr>
        <p:spPr>
          <a:xfrm>
            <a:off x="116680" y="1708770"/>
            <a:ext cx="2709496" cy="369332"/>
          </a:xfrm>
          <a:prstGeom prst="rect">
            <a:avLst/>
          </a:prstGeom>
          <a:noFill/>
        </p:spPr>
        <p:txBody>
          <a:bodyPr wrap="square" rtlCol="0">
            <a:spAutoFit/>
          </a:bodyPr>
          <a:lstStyle>
            <a:defPPr>
              <a:defRPr lang="es-ES"/>
            </a:defPPr>
            <a:lvl1pPr>
              <a:defRPr b="1">
                <a:solidFill>
                  <a:schemeClr val="accent1">
                    <a:lumMod val="60000"/>
                    <a:lumOff val="40000"/>
                  </a:schemeClr>
                </a:solidFill>
                <a:latin typeface="Arial Narrow" panose="020B0606020202030204" pitchFamily="34" charset="0"/>
              </a:defRPr>
            </a:lvl1pPr>
          </a:lstStyle>
          <a:p>
            <a:r>
              <a:rPr lang="es-CO" dirty="0">
                <a:solidFill>
                  <a:schemeClr val="accent1">
                    <a:lumMod val="75000"/>
                  </a:schemeClr>
                </a:solidFill>
              </a:rPr>
              <a:t>Estados de ocupación </a:t>
            </a:r>
          </a:p>
        </p:txBody>
      </p:sp>
      <p:sp>
        <p:nvSpPr>
          <p:cNvPr id="16" name="CuadroTexto 15">
            <a:extLst>
              <a:ext uri="{FF2B5EF4-FFF2-40B4-BE49-F238E27FC236}">
                <a16:creationId xmlns:a16="http://schemas.microsoft.com/office/drawing/2014/main" id="{17AB58E1-3704-4848-9EBA-14EE5B9E0985}"/>
              </a:ext>
            </a:extLst>
          </p:cNvPr>
          <p:cNvSpPr txBox="1"/>
          <p:nvPr/>
        </p:nvSpPr>
        <p:spPr>
          <a:xfrm>
            <a:off x="4668727" y="4049731"/>
            <a:ext cx="3943010" cy="369332"/>
          </a:xfrm>
          <a:prstGeom prst="rect">
            <a:avLst/>
          </a:prstGeom>
          <a:noFill/>
        </p:spPr>
        <p:txBody>
          <a:bodyPr wrap="square" rtlCol="0">
            <a:spAutoFit/>
          </a:bodyPr>
          <a:lstStyle>
            <a:defPPr>
              <a:defRPr lang="es-ES"/>
            </a:defPPr>
            <a:lvl1pPr>
              <a:defRPr b="1">
                <a:solidFill>
                  <a:schemeClr val="accent1">
                    <a:lumMod val="60000"/>
                    <a:lumOff val="40000"/>
                  </a:schemeClr>
                </a:solidFill>
                <a:latin typeface="Arial Narrow" panose="020B0606020202030204" pitchFamily="34" charset="0"/>
              </a:defRPr>
            </a:lvl1pPr>
          </a:lstStyle>
          <a:p>
            <a:r>
              <a:rPr lang="es-CO" dirty="0">
                <a:solidFill>
                  <a:schemeClr val="accent1">
                    <a:lumMod val="75000"/>
                  </a:schemeClr>
                </a:solidFill>
              </a:rPr>
              <a:t>No de avalúos comerciales  realizados</a:t>
            </a:r>
          </a:p>
        </p:txBody>
      </p:sp>
      <p:pic>
        <p:nvPicPr>
          <p:cNvPr id="17" name="Imagen 16">
            <a:extLst>
              <a:ext uri="{FF2B5EF4-FFF2-40B4-BE49-F238E27FC236}">
                <a16:creationId xmlns:a16="http://schemas.microsoft.com/office/drawing/2014/main" id="{1F2C4598-576F-4265-826C-D872764C88F2}"/>
              </a:ext>
            </a:extLst>
          </p:cNvPr>
          <p:cNvPicPr>
            <a:picLocks noChangeAspect="1"/>
          </p:cNvPicPr>
          <p:nvPr/>
        </p:nvPicPr>
        <p:blipFill>
          <a:blip r:embed="rId6"/>
          <a:stretch>
            <a:fillRect/>
          </a:stretch>
        </p:blipFill>
        <p:spPr>
          <a:xfrm>
            <a:off x="218364" y="4521659"/>
            <a:ext cx="4326264" cy="1224048"/>
          </a:xfrm>
          <a:prstGeom prst="rect">
            <a:avLst/>
          </a:prstGeom>
        </p:spPr>
      </p:pic>
      <p:pic>
        <p:nvPicPr>
          <p:cNvPr id="19" name="Imagen 18">
            <a:extLst>
              <a:ext uri="{FF2B5EF4-FFF2-40B4-BE49-F238E27FC236}">
                <a16:creationId xmlns:a16="http://schemas.microsoft.com/office/drawing/2014/main" id="{DC5D5D4F-EC6C-4C5A-BB02-0F2804EF9606}"/>
              </a:ext>
            </a:extLst>
          </p:cNvPr>
          <p:cNvPicPr>
            <a:picLocks noChangeAspect="1"/>
          </p:cNvPicPr>
          <p:nvPr/>
        </p:nvPicPr>
        <p:blipFill>
          <a:blip r:embed="rId7"/>
          <a:stretch>
            <a:fillRect/>
          </a:stretch>
        </p:blipFill>
        <p:spPr>
          <a:xfrm>
            <a:off x="4668727" y="4506886"/>
            <a:ext cx="4079487" cy="1382926"/>
          </a:xfrm>
          <a:prstGeom prst="rect">
            <a:avLst/>
          </a:prstGeom>
        </p:spPr>
      </p:pic>
      <p:sp>
        <p:nvSpPr>
          <p:cNvPr id="20" name="CuadroTexto 19"/>
          <p:cNvSpPr txBox="1"/>
          <p:nvPr/>
        </p:nvSpPr>
        <p:spPr>
          <a:xfrm>
            <a:off x="86617" y="981402"/>
            <a:ext cx="5479117" cy="369332"/>
          </a:xfrm>
          <a:prstGeom prst="rect">
            <a:avLst/>
          </a:prstGeom>
          <a:noFill/>
        </p:spPr>
        <p:txBody>
          <a:bodyPr wrap="square" rtlCol="0">
            <a:spAutoFit/>
          </a:bodyPr>
          <a:lstStyle>
            <a:defPPr>
              <a:defRPr lang="es-ES"/>
            </a:defPPr>
            <a:lvl1pPr>
              <a:defRPr b="1">
                <a:solidFill>
                  <a:schemeClr val="accent1">
                    <a:lumMod val="75000"/>
                  </a:schemeClr>
                </a:solidFill>
                <a:latin typeface="Arial Narrow" panose="020B0606020202030204" pitchFamily="34" charset="0"/>
              </a:defRPr>
            </a:lvl1pPr>
          </a:lstStyle>
          <a:p>
            <a:r>
              <a:rPr lang="es-CO" dirty="0"/>
              <a:t>inmuebles comercializados - 16 abril 2018 </a:t>
            </a:r>
          </a:p>
        </p:txBody>
      </p:sp>
    </p:spTree>
    <p:extLst>
      <p:ext uri="{BB962C8B-B14F-4D97-AF65-F5344CB8AC3E}">
        <p14:creationId xmlns:p14="http://schemas.microsoft.com/office/powerpoint/2010/main" val="30592900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22"/>
          <p:cNvSpPr/>
          <p:nvPr/>
        </p:nvSpPr>
        <p:spPr>
          <a:xfrm>
            <a:off x="-3397" y="-14289"/>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b="1" dirty="0">
              <a:latin typeface="Arial Narrow" panose="020B0606020202030204" pitchFamily="34" charset="0"/>
            </a:endParaRP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80" y="73424"/>
            <a:ext cx="1233817" cy="635238"/>
          </a:xfrm>
          <a:prstGeom prst="rect">
            <a:avLst/>
          </a:prstGeom>
        </p:spPr>
      </p:pic>
      <p:sp>
        <p:nvSpPr>
          <p:cNvPr id="58" name="Rectángulo 57"/>
          <p:cNvSpPr/>
          <p:nvPr/>
        </p:nvSpPr>
        <p:spPr>
          <a:xfrm>
            <a:off x="0" y="6812280"/>
            <a:ext cx="9144000" cy="4571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350" dirty="0">
              <a:latin typeface="Arial Narrow" panose="020B0606020202030204" pitchFamily="34" charset="0"/>
            </a:endParaRPr>
          </a:p>
        </p:txBody>
      </p:sp>
      <p:pic>
        <p:nvPicPr>
          <p:cNvPr id="4" name="Imagen 3"/>
          <p:cNvPicPr>
            <a:picLocks noChangeAspect="1"/>
          </p:cNvPicPr>
          <p:nvPr/>
        </p:nvPicPr>
        <p:blipFill rotWithShape="1">
          <a:blip r:embed="rId4"/>
          <a:srcRect l="4062" t="46387" r="43906" b="20819"/>
          <a:stretch/>
        </p:blipFill>
        <p:spPr>
          <a:xfrm>
            <a:off x="2189734" y="2453102"/>
            <a:ext cx="4757738" cy="1685925"/>
          </a:xfrm>
          <a:prstGeom prst="rect">
            <a:avLst/>
          </a:prstGeom>
        </p:spPr>
      </p:pic>
    </p:spTree>
    <p:extLst>
      <p:ext uri="{BB962C8B-B14F-4D97-AF65-F5344CB8AC3E}">
        <p14:creationId xmlns:p14="http://schemas.microsoft.com/office/powerpoint/2010/main" val="109239278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1055</TotalTime>
  <Words>8115</Words>
  <Application>Microsoft Office PowerPoint</Application>
  <PresentationFormat>Presentación en pantalla (4:3)</PresentationFormat>
  <Paragraphs>2642</Paragraphs>
  <Slides>116</Slides>
  <Notes>3</Notes>
  <HiddenSlides>1</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116</vt:i4>
      </vt:variant>
    </vt:vector>
  </HeadingPairs>
  <TitlesOfParts>
    <vt:vector size="127" baseType="lpstr">
      <vt:lpstr>MS Mincho</vt:lpstr>
      <vt:lpstr>Arial</vt:lpstr>
      <vt:lpstr>Arial Narrow</vt:lpstr>
      <vt:lpstr>Calibri</vt:lpstr>
      <vt:lpstr>Lato Bold</vt:lpstr>
      <vt:lpstr>Lato Regular</vt:lpstr>
      <vt:lpstr>Tahoma</vt:lpstr>
      <vt:lpstr>Times New Roman</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COMPOSICION DEL  PORTAFOLIO FRISCO MARZO 2018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94</cp:revision>
  <cp:lastPrinted>2018-04-23T14:04:59Z</cp:lastPrinted>
  <dcterms:created xsi:type="dcterms:W3CDTF">2015-02-19T23:51:59Z</dcterms:created>
  <dcterms:modified xsi:type="dcterms:W3CDTF">2018-04-24T18:18:09Z</dcterms:modified>
</cp:coreProperties>
</file>