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7" r:id="rId2"/>
    <p:sldId id="293" r:id="rId3"/>
    <p:sldId id="258" r:id="rId4"/>
    <p:sldId id="294" r:id="rId5"/>
    <p:sldId id="530" r:id="rId6"/>
    <p:sldId id="553" r:id="rId7"/>
    <p:sldId id="532" r:id="rId8"/>
    <p:sldId id="534" r:id="rId9"/>
    <p:sldId id="535" r:id="rId10"/>
    <p:sldId id="536" r:id="rId11"/>
    <p:sldId id="555" r:id="rId12"/>
    <p:sldId id="537" r:id="rId13"/>
    <p:sldId id="539" r:id="rId14"/>
    <p:sldId id="540" r:id="rId15"/>
    <p:sldId id="541" r:id="rId16"/>
    <p:sldId id="542" r:id="rId17"/>
    <p:sldId id="543" r:id="rId18"/>
    <p:sldId id="544" r:id="rId19"/>
    <p:sldId id="545" r:id="rId20"/>
    <p:sldId id="546" r:id="rId21"/>
    <p:sldId id="547" r:id="rId22"/>
    <p:sldId id="548" r:id="rId23"/>
    <p:sldId id="549" r:id="rId24"/>
    <p:sldId id="550" r:id="rId25"/>
    <p:sldId id="396" r:id="rId26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drubiano\Documents\Gerencia%20Comercial\Informe%20Gerencia%20Comercial\Juntas%20directivas\Comite%20Seguimiento%2016052018\Copia%20de%20INFORME%20SAE%20CONSOLIDADO%20MAYO%2015%20(00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drubiano\Documents\Gerencia%20Comercial\Informe%20Gerencia%20Comercial\Juntas%20directivas\Comite%20Seguimiento%2016052018\Copia%20de%20INFORME%20SAE%20CONSOLIDADO%20MAYO%2015%20(003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portafolio!$B$12</c:f>
              <c:strCache>
                <c:ptCount val="1"/>
                <c:pt idx="0">
                  <c:v>CANT. UNID. INM.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06F-4D93-A25E-7C4BC7133171}"/>
              </c:ext>
            </c:extLst>
          </c:dPt>
          <c:dPt>
            <c:idx val="1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06F-4D93-A25E-7C4BC713317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06F-4D93-A25E-7C4BC7133171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06F-4D93-A25E-7C4BC7133171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A06F-4D93-A25E-7C4BC7133171}"/>
              </c:ext>
            </c:extLst>
          </c:dPt>
          <c:dLbls>
            <c:dLbl>
              <c:idx val="0"/>
              <c:layout>
                <c:manualLayout>
                  <c:x val="7.3611111111111016E-2"/>
                  <c:y val="4.99030329542140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49999999999999"/>
                      <c:h val="0.148148148148148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06F-4D93-A25E-7C4BC7133171}"/>
                </c:ext>
              </c:extLst>
            </c:dLbl>
            <c:dLbl>
              <c:idx val="1"/>
              <c:layout>
                <c:manualLayout>
                  <c:x val="-0.21556124234470692"/>
                  <c:y val="-8.781423155438912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276377952755908"/>
                      <c:h val="0.126898148148148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06F-4D93-A25E-7C4BC7133171}"/>
                </c:ext>
              </c:extLst>
            </c:dLbl>
            <c:dLbl>
              <c:idx val="2"/>
              <c:layout>
                <c:manualLayout>
                  <c:x val="3.4722222222222196E-2"/>
                  <c:y val="-5.03284485272675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05555555555556"/>
                      <c:h val="0.16666666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06F-4D93-A25E-7C4BC7133171}"/>
                </c:ext>
              </c:extLst>
            </c:dLbl>
            <c:dLbl>
              <c:idx val="3"/>
              <c:layout>
                <c:manualLayout>
                  <c:x val="5.3705052493438321E-2"/>
                  <c:y val="-0.1276784412365120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94444444444441"/>
                      <c:h val="0.149097404491105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06F-4D93-A25E-7C4BC7133171}"/>
                </c:ext>
              </c:extLst>
            </c:dLbl>
            <c:dLbl>
              <c:idx val="4"/>
              <c:layout>
                <c:manualLayout>
                  <c:x val="0.23145319335083114"/>
                  <c:y val="2.532917760279964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19444444444445"/>
                      <c:h val="0.126898148148148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A06F-4D93-A25E-7C4BC71331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portafolio!$A$13:$A$17</c:f>
              <c:strCache>
                <c:ptCount val="5"/>
                <c:pt idx="0">
                  <c:v>ACTIVO PUJA</c:v>
                </c:pt>
                <c:pt idx="1">
                  <c:v>DISPONIBLE PARA VENTA</c:v>
                </c:pt>
                <c:pt idx="2">
                  <c:v>EN REVISIÓN</c:v>
                </c:pt>
                <c:pt idx="3">
                  <c:v>NO DISPONIBLE</c:v>
                </c:pt>
                <c:pt idx="4">
                  <c:v>VENDIDO</c:v>
                </c:pt>
              </c:strCache>
            </c:strRef>
          </c:cat>
          <c:val>
            <c:numRef>
              <c:f>portafolio!$B$13:$B$17</c:f>
              <c:numCache>
                <c:formatCode>General</c:formatCode>
                <c:ptCount val="5"/>
                <c:pt idx="0">
                  <c:v>9</c:v>
                </c:pt>
                <c:pt idx="1">
                  <c:v>308</c:v>
                </c:pt>
                <c:pt idx="2">
                  <c:v>9</c:v>
                </c:pt>
                <c:pt idx="3">
                  <c:v>33</c:v>
                </c:pt>
                <c:pt idx="4">
                  <c:v>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6F-4D93-A25E-7C4BC7133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portafolio!$D$12</c:f>
              <c:strCache>
                <c:ptCount val="1"/>
                <c:pt idx="0">
                  <c:v>VR. PRECIO BASE VENTA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A79-440F-8EDD-E7B04C8CCB72}"/>
              </c:ext>
            </c:extLst>
          </c:dPt>
          <c:dPt>
            <c:idx val="1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A79-440F-8EDD-E7B04C8CCB7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A79-440F-8EDD-E7B04C8CCB72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A79-440F-8EDD-E7B04C8CCB72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CA79-440F-8EDD-E7B04C8CCB72}"/>
              </c:ext>
            </c:extLst>
          </c:dPt>
          <c:dLbls>
            <c:dLbl>
              <c:idx val="0"/>
              <c:layout>
                <c:manualLayout>
                  <c:x val="0.14027777777777778"/>
                  <c:y val="4.99030329542140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49999999999999"/>
                      <c:h val="0.148148148148148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A79-440F-8EDD-E7B04C8CCB72}"/>
                </c:ext>
              </c:extLst>
            </c:dLbl>
            <c:dLbl>
              <c:idx val="1"/>
              <c:layout>
                <c:manualLayout>
                  <c:x val="-0.31556113298337712"/>
                  <c:y val="-9.7073490813648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276377952755908"/>
                      <c:h val="0.126898148148148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A79-440F-8EDD-E7B04C8CCB72}"/>
                </c:ext>
              </c:extLst>
            </c:dLbl>
            <c:dLbl>
              <c:idx val="2"/>
              <c:layout>
                <c:manualLayout>
                  <c:x val="3.1944444444444442E-2"/>
                  <c:y val="4.68937736949547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05555555555556"/>
                      <c:h val="0.16666666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A79-440F-8EDD-E7B04C8CCB72}"/>
                </c:ext>
              </c:extLst>
            </c:dLbl>
            <c:dLbl>
              <c:idx val="3"/>
              <c:layout>
                <c:manualLayout>
                  <c:x val="5.3705052493438321E-2"/>
                  <c:y val="-0.1276784412365120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94444444444441"/>
                      <c:h val="0.149097404491105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A79-440F-8EDD-E7B04C8CCB72}"/>
                </c:ext>
              </c:extLst>
            </c:dLbl>
            <c:dLbl>
              <c:idx val="4"/>
              <c:layout>
                <c:manualLayout>
                  <c:x val="0.12311986001749783"/>
                  <c:y val="2.995880723242928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19444444444445"/>
                      <c:h val="0.126898148148148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A79-440F-8EDD-E7B04C8CCB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portafolio!$A$13:$A$17</c:f>
              <c:strCache>
                <c:ptCount val="5"/>
                <c:pt idx="0">
                  <c:v>ACTIVO PUJA</c:v>
                </c:pt>
                <c:pt idx="1">
                  <c:v>DISPONIBLE PARA VENTA</c:v>
                </c:pt>
                <c:pt idx="2">
                  <c:v>EN REVISIÓN</c:v>
                </c:pt>
                <c:pt idx="3">
                  <c:v>NO DISPONIBLE</c:v>
                </c:pt>
                <c:pt idx="4">
                  <c:v>VENDIDO</c:v>
                </c:pt>
              </c:strCache>
            </c:strRef>
          </c:cat>
          <c:val>
            <c:numRef>
              <c:f>portafolio!$D$13:$D$17</c:f>
              <c:numCache>
                <c:formatCode>"$"#,##0.0</c:formatCode>
                <c:ptCount val="5"/>
                <c:pt idx="0">
                  <c:v>2801.5014999999999</c:v>
                </c:pt>
                <c:pt idx="1">
                  <c:v>303973.37946910004</c:v>
                </c:pt>
                <c:pt idx="2">
                  <c:v>1734.0085469999999</c:v>
                </c:pt>
                <c:pt idx="3">
                  <c:v>32808.659647549997</c:v>
                </c:pt>
                <c:pt idx="4">
                  <c:v>138500.66445312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A79-440F-8EDD-E7B04C8CC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FD6FBA-FB43-42CD-8E6A-2BE677F2CE9A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</dgm:pt>
    <dgm:pt modelId="{E9240955-4C7C-4D6C-9E35-F75C0218613A}">
      <dgm:prSet phldrT="[Texto]" custT="1"/>
      <dgm:spPr/>
      <dgm:t>
        <a:bodyPr/>
        <a:lstStyle/>
        <a:p>
          <a:r>
            <a:rPr lang="es-ES" sz="1400" b="1" i="1" dirty="0"/>
            <a:t>1. Alistamiento Jurídico</a:t>
          </a:r>
        </a:p>
      </dgm:t>
    </dgm:pt>
    <dgm:pt modelId="{293073FF-24C0-4C00-AFCD-14313D57041B}" type="parTrans" cxnId="{EE291B97-ED57-438B-B6DA-36A9FB6A7B19}">
      <dgm:prSet/>
      <dgm:spPr/>
      <dgm:t>
        <a:bodyPr/>
        <a:lstStyle/>
        <a:p>
          <a:endParaRPr lang="es-ES" sz="1400" b="1" i="1"/>
        </a:p>
      </dgm:t>
    </dgm:pt>
    <dgm:pt modelId="{137CB356-C0C6-475E-931A-9AC03C42BF80}" type="sibTrans" cxnId="{EE291B97-ED57-438B-B6DA-36A9FB6A7B19}">
      <dgm:prSet/>
      <dgm:spPr/>
      <dgm:t>
        <a:bodyPr/>
        <a:lstStyle/>
        <a:p>
          <a:endParaRPr lang="es-ES" sz="1400" b="1" i="1"/>
        </a:p>
      </dgm:t>
    </dgm:pt>
    <dgm:pt modelId="{21387C84-8518-4E18-9483-3DD91BBEBE0E}">
      <dgm:prSet phldrT="[Texto]" custT="1"/>
      <dgm:spPr/>
      <dgm:t>
        <a:bodyPr/>
        <a:lstStyle/>
        <a:p>
          <a:r>
            <a:rPr lang="es-ES" sz="1400" b="1" i="1" dirty="0"/>
            <a:t>2. Alistamiento Administrativo</a:t>
          </a:r>
        </a:p>
      </dgm:t>
    </dgm:pt>
    <dgm:pt modelId="{044BAF67-F150-496F-B8C3-2A2BD1E1A9F5}" type="parTrans" cxnId="{0C72538B-89D6-4FB6-9D97-8AEFE79619AA}">
      <dgm:prSet/>
      <dgm:spPr/>
      <dgm:t>
        <a:bodyPr/>
        <a:lstStyle/>
        <a:p>
          <a:endParaRPr lang="es-ES" sz="1400" b="1" i="1"/>
        </a:p>
      </dgm:t>
    </dgm:pt>
    <dgm:pt modelId="{61BD3D01-9B07-4E1A-8695-3591078BC6FB}" type="sibTrans" cxnId="{0C72538B-89D6-4FB6-9D97-8AEFE79619AA}">
      <dgm:prSet/>
      <dgm:spPr/>
      <dgm:t>
        <a:bodyPr/>
        <a:lstStyle/>
        <a:p>
          <a:endParaRPr lang="es-ES" sz="1400" b="1" i="1"/>
        </a:p>
      </dgm:t>
    </dgm:pt>
    <dgm:pt modelId="{F65C3393-4A56-4C11-BE0F-E3D953DC9CC5}">
      <dgm:prSet phldrT="[Texto]" custT="1"/>
      <dgm:spPr/>
      <dgm:t>
        <a:bodyPr/>
        <a:lstStyle/>
        <a:p>
          <a:r>
            <a:rPr lang="es-ES" sz="1400" b="1" i="1" dirty="0"/>
            <a:t>3. Alistamiento Físico – Catastral</a:t>
          </a:r>
        </a:p>
      </dgm:t>
    </dgm:pt>
    <dgm:pt modelId="{6368764F-1EB1-44FE-8B17-BAEFD4DD49B1}" type="parTrans" cxnId="{C2BA5277-8B89-4BC5-83BC-6BB2E05B2414}">
      <dgm:prSet/>
      <dgm:spPr/>
      <dgm:t>
        <a:bodyPr/>
        <a:lstStyle/>
        <a:p>
          <a:endParaRPr lang="es-ES" sz="1400" b="1" i="1"/>
        </a:p>
      </dgm:t>
    </dgm:pt>
    <dgm:pt modelId="{DCEB7FAB-2948-4CAF-95C1-B605EC9A7199}" type="sibTrans" cxnId="{C2BA5277-8B89-4BC5-83BC-6BB2E05B2414}">
      <dgm:prSet/>
      <dgm:spPr/>
      <dgm:t>
        <a:bodyPr/>
        <a:lstStyle/>
        <a:p>
          <a:endParaRPr lang="es-ES" sz="1400" b="1" i="1"/>
        </a:p>
      </dgm:t>
    </dgm:pt>
    <dgm:pt modelId="{034EE0DE-431A-4D36-91C9-2DCBA054676E}">
      <dgm:prSet phldrT="[Texto]" custT="1"/>
      <dgm:spPr/>
      <dgm:t>
        <a:bodyPr/>
        <a:lstStyle/>
        <a:p>
          <a:r>
            <a:rPr lang="es-ES" sz="1400" b="1" i="1" dirty="0"/>
            <a:t>4. Avalúos</a:t>
          </a:r>
        </a:p>
      </dgm:t>
    </dgm:pt>
    <dgm:pt modelId="{065C2308-C79E-4B6B-ADFC-80BB0993D488}" type="parTrans" cxnId="{5635337C-EC95-4713-AE90-DD68268ED44A}">
      <dgm:prSet/>
      <dgm:spPr/>
      <dgm:t>
        <a:bodyPr/>
        <a:lstStyle/>
        <a:p>
          <a:endParaRPr lang="es-ES" sz="1400" b="1" i="1"/>
        </a:p>
      </dgm:t>
    </dgm:pt>
    <dgm:pt modelId="{983C5B16-81A1-4719-B57C-A78C9DF48611}" type="sibTrans" cxnId="{5635337C-EC95-4713-AE90-DD68268ED44A}">
      <dgm:prSet/>
      <dgm:spPr/>
      <dgm:t>
        <a:bodyPr/>
        <a:lstStyle/>
        <a:p>
          <a:endParaRPr lang="es-ES" sz="1400" b="1" i="1"/>
        </a:p>
      </dgm:t>
    </dgm:pt>
    <dgm:pt modelId="{C828A939-0BC0-4AA8-AF7E-731607359776}">
      <dgm:prSet phldrT="[Texto]" custT="1"/>
      <dgm:spPr/>
      <dgm:t>
        <a:bodyPr/>
        <a:lstStyle/>
        <a:p>
          <a:r>
            <a:rPr lang="es-ES" sz="1400" b="1" i="1" dirty="0"/>
            <a:t>5. Transferencia de Activos</a:t>
          </a:r>
        </a:p>
      </dgm:t>
    </dgm:pt>
    <dgm:pt modelId="{3B011A8C-E900-4F22-AB2E-BC23C2CF34DD}" type="parTrans" cxnId="{D9D9D4C8-FA84-49BE-B589-0907AA3AB85A}">
      <dgm:prSet/>
      <dgm:spPr/>
      <dgm:t>
        <a:bodyPr/>
        <a:lstStyle/>
        <a:p>
          <a:endParaRPr lang="es-ES" sz="1400" b="1" i="1"/>
        </a:p>
      </dgm:t>
    </dgm:pt>
    <dgm:pt modelId="{ECDB4F0B-DD55-4AD8-AD3D-895DAC7942D7}" type="sibTrans" cxnId="{D9D9D4C8-FA84-49BE-B589-0907AA3AB85A}">
      <dgm:prSet/>
      <dgm:spPr/>
      <dgm:t>
        <a:bodyPr/>
        <a:lstStyle/>
        <a:p>
          <a:endParaRPr lang="es-ES" sz="1400" b="1" i="1"/>
        </a:p>
      </dgm:t>
    </dgm:pt>
    <dgm:pt modelId="{A27FE17F-54DB-4D97-8D32-61CA647016A6}">
      <dgm:prSet phldrT="[Texto]" custT="1"/>
      <dgm:spPr/>
      <dgm:t>
        <a:bodyPr/>
        <a:lstStyle/>
        <a:p>
          <a:r>
            <a:rPr lang="es-ES" sz="1400" b="1" i="1" dirty="0"/>
            <a:t>6. Formalización de la venta</a:t>
          </a:r>
        </a:p>
      </dgm:t>
    </dgm:pt>
    <dgm:pt modelId="{66F61184-66A8-496C-828F-7DA142FCF89A}" type="parTrans" cxnId="{43836E50-7A2A-419A-84FA-B215911EAED2}">
      <dgm:prSet/>
      <dgm:spPr/>
      <dgm:t>
        <a:bodyPr/>
        <a:lstStyle/>
        <a:p>
          <a:endParaRPr lang="es-ES" sz="1400" b="1" i="1"/>
        </a:p>
      </dgm:t>
    </dgm:pt>
    <dgm:pt modelId="{365D3AFE-9DD7-4DAC-BABD-BFB44D507EEF}" type="sibTrans" cxnId="{43836E50-7A2A-419A-84FA-B215911EAED2}">
      <dgm:prSet/>
      <dgm:spPr/>
      <dgm:t>
        <a:bodyPr/>
        <a:lstStyle/>
        <a:p>
          <a:endParaRPr lang="es-ES" sz="1400" b="1" i="1"/>
        </a:p>
      </dgm:t>
    </dgm:pt>
    <dgm:pt modelId="{546BC1B0-E1EF-44B2-A629-BE036D77BEFD}" type="pres">
      <dgm:prSet presAssocID="{DDFD6FBA-FB43-42CD-8E6A-2BE677F2CE9A}" presName="Name0" presStyleCnt="0">
        <dgm:presLayoutVars>
          <dgm:dir/>
          <dgm:resizeHandles/>
        </dgm:presLayoutVars>
      </dgm:prSet>
      <dgm:spPr/>
    </dgm:pt>
    <dgm:pt modelId="{8D749FED-1378-4FB5-A911-EC74538DEC8D}" type="pres">
      <dgm:prSet presAssocID="{E9240955-4C7C-4D6C-9E35-F75C0218613A}" presName="compNode" presStyleCnt="0"/>
      <dgm:spPr/>
    </dgm:pt>
    <dgm:pt modelId="{F55D1FBD-D750-498A-B4ED-8EAD90497820}" type="pres">
      <dgm:prSet presAssocID="{E9240955-4C7C-4D6C-9E35-F75C0218613A}" presName="dummyConnPt" presStyleCnt="0"/>
      <dgm:spPr/>
    </dgm:pt>
    <dgm:pt modelId="{431852FD-B965-4971-8D56-D73AC3CA5970}" type="pres">
      <dgm:prSet presAssocID="{E9240955-4C7C-4D6C-9E35-F75C0218613A}" presName="node" presStyleLbl="node1" presStyleIdx="0" presStyleCnt="6">
        <dgm:presLayoutVars>
          <dgm:bulletEnabled val="1"/>
        </dgm:presLayoutVars>
      </dgm:prSet>
      <dgm:spPr/>
    </dgm:pt>
    <dgm:pt modelId="{BD60F163-C4ED-41B5-BF99-F3C5F300F32E}" type="pres">
      <dgm:prSet presAssocID="{137CB356-C0C6-475E-931A-9AC03C42BF80}" presName="sibTrans" presStyleLbl="bgSibTrans2D1" presStyleIdx="0" presStyleCnt="5"/>
      <dgm:spPr/>
    </dgm:pt>
    <dgm:pt modelId="{6A1D8033-F13A-4120-ACD8-03A25A6D47A9}" type="pres">
      <dgm:prSet presAssocID="{21387C84-8518-4E18-9483-3DD91BBEBE0E}" presName="compNode" presStyleCnt="0"/>
      <dgm:spPr/>
    </dgm:pt>
    <dgm:pt modelId="{1093648E-A1CA-493B-AD3D-45879F2AA569}" type="pres">
      <dgm:prSet presAssocID="{21387C84-8518-4E18-9483-3DD91BBEBE0E}" presName="dummyConnPt" presStyleCnt="0"/>
      <dgm:spPr/>
    </dgm:pt>
    <dgm:pt modelId="{02EA4615-77B8-49A0-84CA-723333D43F5D}" type="pres">
      <dgm:prSet presAssocID="{21387C84-8518-4E18-9483-3DD91BBEBE0E}" presName="node" presStyleLbl="node1" presStyleIdx="1" presStyleCnt="6">
        <dgm:presLayoutVars>
          <dgm:bulletEnabled val="1"/>
        </dgm:presLayoutVars>
      </dgm:prSet>
      <dgm:spPr/>
    </dgm:pt>
    <dgm:pt modelId="{25505E81-0690-4F53-8A7F-F2DD2D5FBDA7}" type="pres">
      <dgm:prSet presAssocID="{61BD3D01-9B07-4E1A-8695-3591078BC6FB}" presName="sibTrans" presStyleLbl="bgSibTrans2D1" presStyleIdx="1" presStyleCnt="5"/>
      <dgm:spPr/>
    </dgm:pt>
    <dgm:pt modelId="{F7762F56-FD87-43DA-A76F-CED59E8A68AE}" type="pres">
      <dgm:prSet presAssocID="{F65C3393-4A56-4C11-BE0F-E3D953DC9CC5}" presName="compNode" presStyleCnt="0"/>
      <dgm:spPr/>
    </dgm:pt>
    <dgm:pt modelId="{B0201443-D53E-44B2-B2E4-E51162FEBB22}" type="pres">
      <dgm:prSet presAssocID="{F65C3393-4A56-4C11-BE0F-E3D953DC9CC5}" presName="dummyConnPt" presStyleCnt="0"/>
      <dgm:spPr/>
    </dgm:pt>
    <dgm:pt modelId="{EBBB1DFA-07FA-4306-86EF-75E78D3C11FD}" type="pres">
      <dgm:prSet presAssocID="{F65C3393-4A56-4C11-BE0F-E3D953DC9CC5}" presName="node" presStyleLbl="node1" presStyleIdx="2" presStyleCnt="6">
        <dgm:presLayoutVars>
          <dgm:bulletEnabled val="1"/>
        </dgm:presLayoutVars>
      </dgm:prSet>
      <dgm:spPr/>
    </dgm:pt>
    <dgm:pt modelId="{545F31BF-409F-492E-A95B-11DF537EABBE}" type="pres">
      <dgm:prSet presAssocID="{DCEB7FAB-2948-4CAF-95C1-B605EC9A7199}" presName="sibTrans" presStyleLbl="bgSibTrans2D1" presStyleIdx="2" presStyleCnt="5"/>
      <dgm:spPr/>
    </dgm:pt>
    <dgm:pt modelId="{5639132F-CC3F-4CB5-9E9A-32EED31731EF}" type="pres">
      <dgm:prSet presAssocID="{034EE0DE-431A-4D36-91C9-2DCBA054676E}" presName="compNode" presStyleCnt="0"/>
      <dgm:spPr/>
    </dgm:pt>
    <dgm:pt modelId="{5E70BBF2-754F-4D3B-9275-AA167E8A0288}" type="pres">
      <dgm:prSet presAssocID="{034EE0DE-431A-4D36-91C9-2DCBA054676E}" presName="dummyConnPt" presStyleCnt="0"/>
      <dgm:spPr/>
    </dgm:pt>
    <dgm:pt modelId="{396844F2-04FB-437E-9E46-449773D83B7F}" type="pres">
      <dgm:prSet presAssocID="{034EE0DE-431A-4D36-91C9-2DCBA054676E}" presName="node" presStyleLbl="node1" presStyleIdx="3" presStyleCnt="6">
        <dgm:presLayoutVars>
          <dgm:bulletEnabled val="1"/>
        </dgm:presLayoutVars>
      </dgm:prSet>
      <dgm:spPr/>
    </dgm:pt>
    <dgm:pt modelId="{AD872400-FBB9-4E15-9090-28AA6A2D0F53}" type="pres">
      <dgm:prSet presAssocID="{983C5B16-81A1-4719-B57C-A78C9DF48611}" presName="sibTrans" presStyleLbl="bgSibTrans2D1" presStyleIdx="3" presStyleCnt="5"/>
      <dgm:spPr/>
    </dgm:pt>
    <dgm:pt modelId="{1BC1A3C3-2989-4A03-BF85-1A8A3CE2CF56}" type="pres">
      <dgm:prSet presAssocID="{C828A939-0BC0-4AA8-AF7E-731607359776}" presName="compNode" presStyleCnt="0"/>
      <dgm:spPr/>
    </dgm:pt>
    <dgm:pt modelId="{420D0B46-CE8E-480E-B01D-4C648DE852A4}" type="pres">
      <dgm:prSet presAssocID="{C828A939-0BC0-4AA8-AF7E-731607359776}" presName="dummyConnPt" presStyleCnt="0"/>
      <dgm:spPr/>
    </dgm:pt>
    <dgm:pt modelId="{C0FA6EA9-C6B0-43A1-8257-80D132A788AC}" type="pres">
      <dgm:prSet presAssocID="{C828A939-0BC0-4AA8-AF7E-731607359776}" presName="node" presStyleLbl="node1" presStyleIdx="4" presStyleCnt="6">
        <dgm:presLayoutVars>
          <dgm:bulletEnabled val="1"/>
        </dgm:presLayoutVars>
      </dgm:prSet>
      <dgm:spPr/>
    </dgm:pt>
    <dgm:pt modelId="{6902B223-0F61-4710-90D6-38021AE30CA8}" type="pres">
      <dgm:prSet presAssocID="{ECDB4F0B-DD55-4AD8-AD3D-895DAC7942D7}" presName="sibTrans" presStyleLbl="bgSibTrans2D1" presStyleIdx="4" presStyleCnt="5"/>
      <dgm:spPr/>
    </dgm:pt>
    <dgm:pt modelId="{E7A9DA84-AD4F-42DA-902B-2D60E7E5DD95}" type="pres">
      <dgm:prSet presAssocID="{A27FE17F-54DB-4D97-8D32-61CA647016A6}" presName="compNode" presStyleCnt="0"/>
      <dgm:spPr/>
    </dgm:pt>
    <dgm:pt modelId="{43F08A0D-C9B2-4146-A658-D5B477C440C2}" type="pres">
      <dgm:prSet presAssocID="{A27FE17F-54DB-4D97-8D32-61CA647016A6}" presName="dummyConnPt" presStyleCnt="0"/>
      <dgm:spPr/>
    </dgm:pt>
    <dgm:pt modelId="{9FE694B3-9418-49A3-ABAE-29225393ABB2}" type="pres">
      <dgm:prSet presAssocID="{A27FE17F-54DB-4D97-8D32-61CA647016A6}" presName="node" presStyleLbl="node1" presStyleIdx="5" presStyleCnt="6">
        <dgm:presLayoutVars>
          <dgm:bulletEnabled val="1"/>
        </dgm:presLayoutVars>
      </dgm:prSet>
      <dgm:spPr/>
    </dgm:pt>
  </dgm:ptLst>
  <dgm:cxnLst>
    <dgm:cxn modelId="{0AA83B07-D865-4FA8-9A1B-F19D95587DF2}" type="presOf" srcId="{ECDB4F0B-DD55-4AD8-AD3D-895DAC7942D7}" destId="{6902B223-0F61-4710-90D6-38021AE30CA8}" srcOrd="0" destOrd="0" presId="urn:microsoft.com/office/officeart/2005/8/layout/bProcess4"/>
    <dgm:cxn modelId="{3EDFB02F-F8FE-4C3D-893D-F373EDCD6319}" type="presOf" srcId="{E9240955-4C7C-4D6C-9E35-F75C0218613A}" destId="{431852FD-B965-4971-8D56-D73AC3CA5970}" srcOrd="0" destOrd="0" presId="urn:microsoft.com/office/officeart/2005/8/layout/bProcess4"/>
    <dgm:cxn modelId="{942B8938-8DDF-409E-A92E-02C083E50C5F}" type="presOf" srcId="{034EE0DE-431A-4D36-91C9-2DCBA054676E}" destId="{396844F2-04FB-437E-9E46-449773D83B7F}" srcOrd="0" destOrd="0" presId="urn:microsoft.com/office/officeart/2005/8/layout/bProcess4"/>
    <dgm:cxn modelId="{D9CAF33B-D8C1-4712-98AE-A789A2BF1767}" type="presOf" srcId="{137CB356-C0C6-475E-931A-9AC03C42BF80}" destId="{BD60F163-C4ED-41B5-BF99-F3C5F300F32E}" srcOrd="0" destOrd="0" presId="urn:microsoft.com/office/officeart/2005/8/layout/bProcess4"/>
    <dgm:cxn modelId="{01673943-521A-4A38-96E2-5577992AF163}" type="presOf" srcId="{983C5B16-81A1-4719-B57C-A78C9DF48611}" destId="{AD872400-FBB9-4E15-9090-28AA6A2D0F53}" srcOrd="0" destOrd="0" presId="urn:microsoft.com/office/officeart/2005/8/layout/bProcess4"/>
    <dgm:cxn modelId="{DE2D8448-5020-445E-9F8A-22E50C25F8D5}" type="presOf" srcId="{DDFD6FBA-FB43-42CD-8E6A-2BE677F2CE9A}" destId="{546BC1B0-E1EF-44B2-A629-BE036D77BEFD}" srcOrd="0" destOrd="0" presId="urn:microsoft.com/office/officeart/2005/8/layout/bProcess4"/>
    <dgm:cxn modelId="{5AF96D4A-15F2-4CDE-9F57-7BC17192E045}" type="presOf" srcId="{A27FE17F-54DB-4D97-8D32-61CA647016A6}" destId="{9FE694B3-9418-49A3-ABAE-29225393ABB2}" srcOrd="0" destOrd="0" presId="urn:microsoft.com/office/officeart/2005/8/layout/bProcess4"/>
    <dgm:cxn modelId="{43836E50-7A2A-419A-84FA-B215911EAED2}" srcId="{DDFD6FBA-FB43-42CD-8E6A-2BE677F2CE9A}" destId="{A27FE17F-54DB-4D97-8D32-61CA647016A6}" srcOrd="5" destOrd="0" parTransId="{66F61184-66A8-496C-828F-7DA142FCF89A}" sibTransId="{365D3AFE-9DD7-4DAC-BABD-BFB44D507EEF}"/>
    <dgm:cxn modelId="{C2BA5277-8B89-4BC5-83BC-6BB2E05B2414}" srcId="{DDFD6FBA-FB43-42CD-8E6A-2BE677F2CE9A}" destId="{F65C3393-4A56-4C11-BE0F-E3D953DC9CC5}" srcOrd="2" destOrd="0" parTransId="{6368764F-1EB1-44FE-8B17-BAEFD4DD49B1}" sibTransId="{DCEB7FAB-2948-4CAF-95C1-B605EC9A7199}"/>
    <dgm:cxn modelId="{05F48979-7D07-417F-9413-6077667E4A1D}" type="presOf" srcId="{21387C84-8518-4E18-9483-3DD91BBEBE0E}" destId="{02EA4615-77B8-49A0-84CA-723333D43F5D}" srcOrd="0" destOrd="0" presId="urn:microsoft.com/office/officeart/2005/8/layout/bProcess4"/>
    <dgm:cxn modelId="{5635337C-EC95-4713-AE90-DD68268ED44A}" srcId="{DDFD6FBA-FB43-42CD-8E6A-2BE677F2CE9A}" destId="{034EE0DE-431A-4D36-91C9-2DCBA054676E}" srcOrd="3" destOrd="0" parTransId="{065C2308-C79E-4B6B-ADFC-80BB0993D488}" sibTransId="{983C5B16-81A1-4719-B57C-A78C9DF48611}"/>
    <dgm:cxn modelId="{0C72538B-89D6-4FB6-9D97-8AEFE79619AA}" srcId="{DDFD6FBA-FB43-42CD-8E6A-2BE677F2CE9A}" destId="{21387C84-8518-4E18-9483-3DD91BBEBE0E}" srcOrd="1" destOrd="0" parTransId="{044BAF67-F150-496F-B8C3-2A2BD1E1A9F5}" sibTransId="{61BD3D01-9B07-4E1A-8695-3591078BC6FB}"/>
    <dgm:cxn modelId="{EE291B97-ED57-438B-B6DA-36A9FB6A7B19}" srcId="{DDFD6FBA-FB43-42CD-8E6A-2BE677F2CE9A}" destId="{E9240955-4C7C-4D6C-9E35-F75C0218613A}" srcOrd="0" destOrd="0" parTransId="{293073FF-24C0-4C00-AFCD-14313D57041B}" sibTransId="{137CB356-C0C6-475E-931A-9AC03C42BF80}"/>
    <dgm:cxn modelId="{6FF8FBC2-FD4F-4E41-A237-BC6F11772003}" type="presOf" srcId="{61BD3D01-9B07-4E1A-8695-3591078BC6FB}" destId="{25505E81-0690-4F53-8A7F-F2DD2D5FBDA7}" srcOrd="0" destOrd="0" presId="urn:microsoft.com/office/officeart/2005/8/layout/bProcess4"/>
    <dgm:cxn modelId="{D9D9D4C8-FA84-49BE-B589-0907AA3AB85A}" srcId="{DDFD6FBA-FB43-42CD-8E6A-2BE677F2CE9A}" destId="{C828A939-0BC0-4AA8-AF7E-731607359776}" srcOrd="4" destOrd="0" parTransId="{3B011A8C-E900-4F22-AB2E-BC23C2CF34DD}" sibTransId="{ECDB4F0B-DD55-4AD8-AD3D-895DAC7942D7}"/>
    <dgm:cxn modelId="{B8A554CD-6F3C-47F5-B76D-59BCC014468F}" type="presOf" srcId="{C828A939-0BC0-4AA8-AF7E-731607359776}" destId="{C0FA6EA9-C6B0-43A1-8257-80D132A788AC}" srcOrd="0" destOrd="0" presId="urn:microsoft.com/office/officeart/2005/8/layout/bProcess4"/>
    <dgm:cxn modelId="{20E878E8-7FC6-4E92-892E-46847EEF13ED}" type="presOf" srcId="{F65C3393-4A56-4C11-BE0F-E3D953DC9CC5}" destId="{EBBB1DFA-07FA-4306-86EF-75E78D3C11FD}" srcOrd="0" destOrd="0" presId="urn:microsoft.com/office/officeart/2005/8/layout/bProcess4"/>
    <dgm:cxn modelId="{47E24CEB-216F-4834-866C-EA2923183F68}" type="presOf" srcId="{DCEB7FAB-2948-4CAF-95C1-B605EC9A7199}" destId="{545F31BF-409F-492E-A95B-11DF537EABBE}" srcOrd="0" destOrd="0" presId="urn:microsoft.com/office/officeart/2005/8/layout/bProcess4"/>
    <dgm:cxn modelId="{8C7D909B-31B2-48A6-A992-423259198C83}" type="presParOf" srcId="{546BC1B0-E1EF-44B2-A629-BE036D77BEFD}" destId="{8D749FED-1378-4FB5-A911-EC74538DEC8D}" srcOrd="0" destOrd="0" presId="urn:microsoft.com/office/officeart/2005/8/layout/bProcess4"/>
    <dgm:cxn modelId="{2C53AC8A-58BF-407D-93C7-8AE4535C580A}" type="presParOf" srcId="{8D749FED-1378-4FB5-A911-EC74538DEC8D}" destId="{F55D1FBD-D750-498A-B4ED-8EAD90497820}" srcOrd="0" destOrd="0" presId="urn:microsoft.com/office/officeart/2005/8/layout/bProcess4"/>
    <dgm:cxn modelId="{F6D3F1DB-1ED5-4B96-99F8-6FA2FFE86097}" type="presParOf" srcId="{8D749FED-1378-4FB5-A911-EC74538DEC8D}" destId="{431852FD-B965-4971-8D56-D73AC3CA5970}" srcOrd="1" destOrd="0" presId="urn:microsoft.com/office/officeart/2005/8/layout/bProcess4"/>
    <dgm:cxn modelId="{07F20586-DC3B-4F25-A567-0C24918FEE63}" type="presParOf" srcId="{546BC1B0-E1EF-44B2-A629-BE036D77BEFD}" destId="{BD60F163-C4ED-41B5-BF99-F3C5F300F32E}" srcOrd="1" destOrd="0" presId="urn:microsoft.com/office/officeart/2005/8/layout/bProcess4"/>
    <dgm:cxn modelId="{6449276A-B4EF-41AA-98DE-D52F2CBB5CF5}" type="presParOf" srcId="{546BC1B0-E1EF-44B2-A629-BE036D77BEFD}" destId="{6A1D8033-F13A-4120-ACD8-03A25A6D47A9}" srcOrd="2" destOrd="0" presId="urn:microsoft.com/office/officeart/2005/8/layout/bProcess4"/>
    <dgm:cxn modelId="{FF3C6CE5-A6F3-4EAA-B97F-479D985B2126}" type="presParOf" srcId="{6A1D8033-F13A-4120-ACD8-03A25A6D47A9}" destId="{1093648E-A1CA-493B-AD3D-45879F2AA569}" srcOrd="0" destOrd="0" presId="urn:microsoft.com/office/officeart/2005/8/layout/bProcess4"/>
    <dgm:cxn modelId="{C097E936-30B1-4375-93E8-E5158ED8579B}" type="presParOf" srcId="{6A1D8033-F13A-4120-ACD8-03A25A6D47A9}" destId="{02EA4615-77B8-49A0-84CA-723333D43F5D}" srcOrd="1" destOrd="0" presId="urn:microsoft.com/office/officeart/2005/8/layout/bProcess4"/>
    <dgm:cxn modelId="{C7374987-7A26-42F3-A369-72F40857D398}" type="presParOf" srcId="{546BC1B0-E1EF-44B2-A629-BE036D77BEFD}" destId="{25505E81-0690-4F53-8A7F-F2DD2D5FBDA7}" srcOrd="3" destOrd="0" presId="urn:microsoft.com/office/officeart/2005/8/layout/bProcess4"/>
    <dgm:cxn modelId="{200AA4D5-DFEC-40D3-9065-DFE5E89B6422}" type="presParOf" srcId="{546BC1B0-E1EF-44B2-A629-BE036D77BEFD}" destId="{F7762F56-FD87-43DA-A76F-CED59E8A68AE}" srcOrd="4" destOrd="0" presId="urn:microsoft.com/office/officeart/2005/8/layout/bProcess4"/>
    <dgm:cxn modelId="{4DB430E4-6E35-400D-9FA1-10FFC158BE2A}" type="presParOf" srcId="{F7762F56-FD87-43DA-A76F-CED59E8A68AE}" destId="{B0201443-D53E-44B2-B2E4-E51162FEBB22}" srcOrd="0" destOrd="0" presId="urn:microsoft.com/office/officeart/2005/8/layout/bProcess4"/>
    <dgm:cxn modelId="{7B2413E4-7BFC-4F1E-8220-1577716BA132}" type="presParOf" srcId="{F7762F56-FD87-43DA-A76F-CED59E8A68AE}" destId="{EBBB1DFA-07FA-4306-86EF-75E78D3C11FD}" srcOrd="1" destOrd="0" presId="urn:microsoft.com/office/officeart/2005/8/layout/bProcess4"/>
    <dgm:cxn modelId="{DDF380F6-3775-4195-98E2-B0501F35D082}" type="presParOf" srcId="{546BC1B0-E1EF-44B2-A629-BE036D77BEFD}" destId="{545F31BF-409F-492E-A95B-11DF537EABBE}" srcOrd="5" destOrd="0" presId="urn:microsoft.com/office/officeart/2005/8/layout/bProcess4"/>
    <dgm:cxn modelId="{33E518F4-DD01-4DE4-B67C-C3C0FEF3BD1E}" type="presParOf" srcId="{546BC1B0-E1EF-44B2-A629-BE036D77BEFD}" destId="{5639132F-CC3F-4CB5-9E9A-32EED31731EF}" srcOrd="6" destOrd="0" presId="urn:microsoft.com/office/officeart/2005/8/layout/bProcess4"/>
    <dgm:cxn modelId="{DE1BDF33-EE73-4F49-BB8F-7E71AB86B244}" type="presParOf" srcId="{5639132F-CC3F-4CB5-9E9A-32EED31731EF}" destId="{5E70BBF2-754F-4D3B-9275-AA167E8A0288}" srcOrd="0" destOrd="0" presId="urn:microsoft.com/office/officeart/2005/8/layout/bProcess4"/>
    <dgm:cxn modelId="{9989C3AD-2AB7-49A4-A95F-1CD75A246BCD}" type="presParOf" srcId="{5639132F-CC3F-4CB5-9E9A-32EED31731EF}" destId="{396844F2-04FB-437E-9E46-449773D83B7F}" srcOrd="1" destOrd="0" presId="urn:microsoft.com/office/officeart/2005/8/layout/bProcess4"/>
    <dgm:cxn modelId="{5D186F2F-A05C-45F4-B091-24628C8CB1E3}" type="presParOf" srcId="{546BC1B0-E1EF-44B2-A629-BE036D77BEFD}" destId="{AD872400-FBB9-4E15-9090-28AA6A2D0F53}" srcOrd="7" destOrd="0" presId="urn:microsoft.com/office/officeart/2005/8/layout/bProcess4"/>
    <dgm:cxn modelId="{E8ED0FA7-0ABD-40CC-9546-120AE37F069E}" type="presParOf" srcId="{546BC1B0-E1EF-44B2-A629-BE036D77BEFD}" destId="{1BC1A3C3-2989-4A03-BF85-1A8A3CE2CF56}" srcOrd="8" destOrd="0" presId="urn:microsoft.com/office/officeart/2005/8/layout/bProcess4"/>
    <dgm:cxn modelId="{1AA394C5-83AB-47D3-83FE-818D599A8627}" type="presParOf" srcId="{1BC1A3C3-2989-4A03-BF85-1A8A3CE2CF56}" destId="{420D0B46-CE8E-480E-B01D-4C648DE852A4}" srcOrd="0" destOrd="0" presId="urn:microsoft.com/office/officeart/2005/8/layout/bProcess4"/>
    <dgm:cxn modelId="{F25FFF12-C4A0-4E2A-BA9C-8D5CBDA46A03}" type="presParOf" srcId="{1BC1A3C3-2989-4A03-BF85-1A8A3CE2CF56}" destId="{C0FA6EA9-C6B0-43A1-8257-80D132A788AC}" srcOrd="1" destOrd="0" presId="urn:microsoft.com/office/officeart/2005/8/layout/bProcess4"/>
    <dgm:cxn modelId="{F0C1BE3C-FB67-4536-8A8D-69202FE541D3}" type="presParOf" srcId="{546BC1B0-E1EF-44B2-A629-BE036D77BEFD}" destId="{6902B223-0F61-4710-90D6-38021AE30CA8}" srcOrd="9" destOrd="0" presId="urn:microsoft.com/office/officeart/2005/8/layout/bProcess4"/>
    <dgm:cxn modelId="{5CC0A681-8FB6-4CF0-8A77-A5188309C9FB}" type="presParOf" srcId="{546BC1B0-E1EF-44B2-A629-BE036D77BEFD}" destId="{E7A9DA84-AD4F-42DA-902B-2D60E7E5DD95}" srcOrd="10" destOrd="0" presId="urn:microsoft.com/office/officeart/2005/8/layout/bProcess4"/>
    <dgm:cxn modelId="{8B3C36B2-D61A-4B23-978F-A2FB56A0A40A}" type="presParOf" srcId="{E7A9DA84-AD4F-42DA-902B-2D60E7E5DD95}" destId="{43F08A0D-C9B2-4146-A658-D5B477C440C2}" srcOrd="0" destOrd="0" presId="urn:microsoft.com/office/officeart/2005/8/layout/bProcess4"/>
    <dgm:cxn modelId="{7D0AC050-86CB-4821-8B75-76D64E09CD09}" type="presParOf" srcId="{E7A9DA84-AD4F-42DA-902B-2D60E7E5DD95}" destId="{9FE694B3-9418-49A3-ABAE-29225393ABB2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533EB0-F71C-4CA4-8A48-A466D509EAE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2630338-7006-4B9C-A1D6-7D17A3103CCF}">
      <dgm:prSet phldrT="[Texto]" custT="1"/>
      <dgm:spPr/>
      <dgm:t>
        <a:bodyPr/>
        <a:lstStyle/>
        <a:p>
          <a:r>
            <a:rPr lang="es-ES" sz="1600" dirty="0"/>
            <a:t>Investigación de Pasivos (Mínimo 6 Actividades)</a:t>
          </a:r>
        </a:p>
      </dgm:t>
    </dgm:pt>
    <dgm:pt modelId="{832D659F-3AA3-47BE-BAC9-F117185D5293}" type="parTrans" cxnId="{44C651FC-D021-4F65-9388-92A1F61A9C66}">
      <dgm:prSet/>
      <dgm:spPr/>
      <dgm:t>
        <a:bodyPr/>
        <a:lstStyle/>
        <a:p>
          <a:endParaRPr lang="es-ES" sz="2400"/>
        </a:p>
      </dgm:t>
    </dgm:pt>
    <dgm:pt modelId="{22CE91D3-9842-4AF4-A3F7-4AFE101697BE}" type="sibTrans" cxnId="{44C651FC-D021-4F65-9388-92A1F61A9C66}">
      <dgm:prSet/>
      <dgm:spPr/>
      <dgm:t>
        <a:bodyPr/>
        <a:lstStyle/>
        <a:p>
          <a:endParaRPr lang="es-ES" sz="2400"/>
        </a:p>
      </dgm:t>
    </dgm:pt>
    <dgm:pt modelId="{B48A46A1-F0EF-4E96-A20D-5CDD8F437408}">
      <dgm:prSet phldrT="[Texto]" custT="1"/>
      <dgm:spPr/>
      <dgm:t>
        <a:bodyPr/>
        <a:lstStyle/>
        <a:p>
          <a:r>
            <a:rPr lang="es-ES" sz="1600" dirty="0"/>
            <a:t>Gestión de pasivos (Mínimo 9 Actividades)</a:t>
          </a:r>
        </a:p>
      </dgm:t>
    </dgm:pt>
    <dgm:pt modelId="{6F7F01AF-426F-4829-8C9B-AC30391B9FA1}" type="parTrans" cxnId="{C410804B-EA46-4811-BDD2-4F0D3EA65155}">
      <dgm:prSet/>
      <dgm:spPr/>
      <dgm:t>
        <a:bodyPr/>
        <a:lstStyle/>
        <a:p>
          <a:endParaRPr lang="es-ES" sz="2400"/>
        </a:p>
      </dgm:t>
    </dgm:pt>
    <dgm:pt modelId="{6AECEC91-D275-4523-B4C8-6377F4F3F2AF}" type="sibTrans" cxnId="{C410804B-EA46-4811-BDD2-4F0D3EA65155}">
      <dgm:prSet/>
      <dgm:spPr/>
      <dgm:t>
        <a:bodyPr/>
        <a:lstStyle/>
        <a:p>
          <a:endParaRPr lang="es-ES" sz="2400"/>
        </a:p>
      </dgm:t>
    </dgm:pt>
    <dgm:pt modelId="{A155F2A3-2663-4E6F-875B-3F57190FC0D6}">
      <dgm:prSet phldrT="[Texto]" custT="1"/>
      <dgm:spPr/>
      <dgm:t>
        <a:bodyPr/>
        <a:lstStyle/>
        <a:p>
          <a:r>
            <a:rPr lang="es-ES" sz="1600" dirty="0"/>
            <a:t>Pago (Mínimo 10 Actividades)</a:t>
          </a:r>
        </a:p>
      </dgm:t>
    </dgm:pt>
    <dgm:pt modelId="{B57CBBD8-1411-4FEC-9096-166B0D1BBECC}" type="parTrans" cxnId="{05257877-A228-4A7F-B0F2-20FA314320E2}">
      <dgm:prSet/>
      <dgm:spPr/>
      <dgm:t>
        <a:bodyPr/>
        <a:lstStyle/>
        <a:p>
          <a:endParaRPr lang="es-ES" sz="2400"/>
        </a:p>
      </dgm:t>
    </dgm:pt>
    <dgm:pt modelId="{06E4CFAE-A896-4E31-B7FE-9CE0CFCC97FE}" type="sibTrans" cxnId="{05257877-A228-4A7F-B0F2-20FA314320E2}">
      <dgm:prSet/>
      <dgm:spPr/>
      <dgm:t>
        <a:bodyPr/>
        <a:lstStyle/>
        <a:p>
          <a:endParaRPr lang="es-ES" sz="2400"/>
        </a:p>
      </dgm:t>
    </dgm:pt>
    <dgm:pt modelId="{B7AF0B2E-5213-4D90-9BF6-61176F9A9C5A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Cargue de pasivos</a:t>
          </a:r>
        </a:p>
      </dgm:t>
    </dgm:pt>
    <dgm:pt modelId="{839CBC21-075F-4303-B406-D7E7E3D8B388}" type="parTrans" cxnId="{716D3CA5-63B9-4CCD-B75B-6A142B46C9FE}">
      <dgm:prSet/>
      <dgm:spPr/>
      <dgm:t>
        <a:bodyPr/>
        <a:lstStyle/>
        <a:p>
          <a:endParaRPr lang="es-ES" sz="2400"/>
        </a:p>
      </dgm:t>
    </dgm:pt>
    <dgm:pt modelId="{F4F81AE8-A20A-4056-AEE0-44CCFDE235A9}" type="sibTrans" cxnId="{716D3CA5-63B9-4CCD-B75B-6A142B46C9FE}">
      <dgm:prSet/>
      <dgm:spPr/>
      <dgm:t>
        <a:bodyPr/>
        <a:lstStyle/>
        <a:p>
          <a:endParaRPr lang="es-ES" sz="2400"/>
        </a:p>
      </dgm:t>
    </dgm:pt>
    <dgm:pt modelId="{9CA22E96-6373-40BE-8A85-664642ADA02A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Solicitud de prescripciones</a:t>
          </a:r>
        </a:p>
      </dgm:t>
    </dgm:pt>
    <dgm:pt modelId="{A9566E2E-DBD3-4AED-877E-BFA5CAE6BF20}" type="parTrans" cxnId="{F4A3E586-73B5-4B7A-85D8-4AA2B47A4C1F}">
      <dgm:prSet/>
      <dgm:spPr/>
      <dgm:t>
        <a:bodyPr/>
        <a:lstStyle/>
        <a:p>
          <a:endParaRPr lang="es-ES" sz="2400"/>
        </a:p>
      </dgm:t>
    </dgm:pt>
    <dgm:pt modelId="{33731D5C-33AD-4C9B-B40B-78B0169108FB}" type="sibTrans" cxnId="{F4A3E586-73B5-4B7A-85D8-4AA2B47A4C1F}">
      <dgm:prSet/>
      <dgm:spPr/>
      <dgm:t>
        <a:bodyPr/>
        <a:lstStyle/>
        <a:p>
          <a:endParaRPr lang="es-ES" sz="2400"/>
        </a:p>
      </dgm:t>
    </dgm:pt>
    <dgm:pt modelId="{2E8347EE-2956-476C-9FAB-0CFE4DCEB9B2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Consultar el estado de cuenta</a:t>
          </a:r>
        </a:p>
      </dgm:t>
    </dgm:pt>
    <dgm:pt modelId="{0FCC0B92-3350-42EA-9304-4728B8232FE6}" type="parTrans" cxnId="{5C24533A-D1E7-4704-A57A-4403E1FEBF24}">
      <dgm:prSet/>
      <dgm:spPr/>
      <dgm:t>
        <a:bodyPr/>
        <a:lstStyle/>
        <a:p>
          <a:endParaRPr lang="es-ES" sz="2400"/>
        </a:p>
      </dgm:t>
    </dgm:pt>
    <dgm:pt modelId="{E91BF060-2D2C-4DA5-A990-9CB56BD95F63}" type="sibTrans" cxnId="{5C24533A-D1E7-4704-A57A-4403E1FEBF24}">
      <dgm:prSet/>
      <dgm:spPr/>
      <dgm:t>
        <a:bodyPr/>
        <a:lstStyle/>
        <a:p>
          <a:endParaRPr lang="es-ES" sz="2400"/>
        </a:p>
      </dgm:t>
    </dgm:pt>
    <dgm:pt modelId="{2B7F1168-CFA0-4AB4-A55F-D98A9714D140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Solicitar y analizar Estado de Cuenta</a:t>
          </a:r>
        </a:p>
      </dgm:t>
    </dgm:pt>
    <dgm:pt modelId="{89EAE665-74DF-433B-9F2A-1579FB168004}" type="parTrans" cxnId="{076A4E92-7F2E-476C-9A42-8F0DB45DEFE8}">
      <dgm:prSet/>
      <dgm:spPr/>
      <dgm:t>
        <a:bodyPr/>
        <a:lstStyle/>
        <a:p>
          <a:endParaRPr lang="es-ES" sz="2400"/>
        </a:p>
      </dgm:t>
    </dgm:pt>
    <dgm:pt modelId="{85D21388-1369-4CBB-B596-9D2B857B343D}" type="sibTrans" cxnId="{076A4E92-7F2E-476C-9A42-8F0DB45DEFE8}">
      <dgm:prSet/>
      <dgm:spPr/>
      <dgm:t>
        <a:bodyPr/>
        <a:lstStyle/>
        <a:p>
          <a:endParaRPr lang="es-ES" sz="2400"/>
        </a:p>
      </dgm:t>
    </dgm:pt>
    <dgm:pt modelId="{E9104BA7-4C11-4B7D-B8C7-FD5980878FB4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Validación de prescripción </a:t>
          </a:r>
        </a:p>
      </dgm:t>
    </dgm:pt>
    <dgm:pt modelId="{6A5EE0C9-9C11-4F2A-9A29-A0DFD7B4EB6B}" type="parTrans" cxnId="{FF9C20E8-D1BD-4FB5-B54C-ACA2B5165237}">
      <dgm:prSet/>
      <dgm:spPr/>
      <dgm:t>
        <a:bodyPr/>
        <a:lstStyle/>
        <a:p>
          <a:endParaRPr lang="es-ES" sz="2400"/>
        </a:p>
      </dgm:t>
    </dgm:pt>
    <dgm:pt modelId="{286F5BD6-B0A3-4ADD-AA2A-544C72D9CFF4}" type="sibTrans" cxnId="{FF9C20E8-D1BD-4FB5-B54C-ACA2B5165237}">
      <dgm:prSet/>
      <dgm:spPr/>
      <dgm:t>
        <a:bodyPr/>
        <a:lstStyle/>
        <a:p>
          <a:endParaRPr lang="es-ES" sz="2400"/>
        </a:p>
      </dgm:t>
    </dgm:pt>
    <dgm:pt modelId="{550FB3C0-687F-476E-9071-4EB8741ED861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Definición de afectación de activo</a:t>
          </a:r>
        </a:p>
      </dgm:t>
    </dgm:pt>
    <dgm:pt modelId="{3C0C9973-ECB2-4C62-9C64-9A12555A9A08}" type="parTrans" cxnId="{8EB606B6-798F-4526-97F4-F1B2B0ADEBE3}">
      <dgm:prSet/>
      <dgm:spPr/>
      <dgm:t>
        <a:bodyPr/>
        <a:lstStyle/>
        <a:p>
          <a:endParaRPr lang="es-ES" sz="2400"/>
        </a:p>
      </dgm:t>
    </dgm:pt>
    <dgm:pt modelId="{14A3A011-05B6-459D-AD1A-A197B85A815B}" type="sibTrans" cxnId="{8EB606B6-798F-4526-97F4-F1B2B0ADEBE3}">
      <dgm:prSet/>
      <dgm:spPr/>
      <dgm:t>
        <a:bodyPr/>
        <a:lstStyle/>
        <a:p>
          <a:endParaRPr lang="es-ES" sz="2400"/>
        </a:p>
      </dgm:t>
    </dgm:pt>
    <dgm:pt modelId="{DDBAAE06-5BB9-4F25-8F5A-4506A92B8E4A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Aprobación de pago</a:t>
          </a:r>
        </a:p>
      </dgm:t>
    </dgm:pt>
    <dgm:pt modelId="{6C4720B9-FCF6-4D9C-B5E5-E00F27C15AB1}" type="parTrans" cxnId="{AA782621-9C85-471F-ACA1-287C3FB07DC6}">
      <dgm:prSet/>
      <dgm:spPr/>
      <dgm:t>
        <a:bodyPr/>
        <a:lstStyle/>
        <a:p>
          <a:endParaRPr lang="es-ES" sz="2400"/>
        </a:p>
      </dgm:t>
    </dgm:pt>
    <dgm:pt modelId="{119E14C3-6041-4F6F-BFD9-EE2DA53AF5B4}" type="sibTrans" cxnId="{AA782621-9C85-471F-ACA1-287C3FB07DC6}">
      <dgm:prSet/>
      <dgm:spPr/>
      <dgm:t>
        <a:bodyPr/>
        <a:lstStyle/>
        <a:p>
          <a:endParaRPr lang="es-ES" sz="2400"/>
        </a:p>
      </dgm:t>
    </dgm:pt>
    <dgm:pt modelId="{E131FB0C-2F4D-4CC8-B94D-39FFE99778D7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Pago</a:t>
          </a:r>
        </a:p>
      </dgm:t>
    </dgm:pt>
    <dgm:pt modelId="{7F0C3663-F9F0-4803-8B33-957E99D81FC7}" type="parTrans" cxnId="{323B1C60-FC28-408E-9244-0BDC6CE21064}">
      <dgm:prSet/>
      <dgm:spPr/>
      <dgm:t>
        <a:bodyPr/>
        <a:lstStyle/>
        <a:p>
          <a:endParaRPr lang="es-ES" sz="2400"/>
        </a:p>
      </dgm:t>
    </dgm:pt>
    <dgm:pt modelId="{CD8EA977-6D8A-40D6-83F6-1AE7D5300E6C}" type="sibTrans" cxnId="{323B1C60-FC28-408E-9244-0BDC6CE21064}">
      <dgm:prSet/>
      <dgm:spPr/>
      <dgm:t>
        <a:bodyPr/>
        <a:lstStyle/>
        <a:p>
          <a:endParaRPr lang="es-ES" sz="2400"/>
        </a:p>
      </dgm:t>
    </dgm:pt>
    <dgm:pt modelId="{55AE494F-5FEB-46A1-B690-D7B45A44229C}">
      <dgm:prSet phldrT="[Texto]" custT="1"/>
      <dgm:spPr/>
      <dgm:t>
        <a:bodyPr/>
        <a:lstStyle/>
        <a:p>
          <a:r>
            <a:rPr lang="es-ES" sz="1600" dirty="0"/>
            <a:t>Aplicar pagos (Mínimo 3 Actividades)</a:t>
          </a:r>
        </a:p>
      </dgm:t>
    </dgm:pt>
    <dgm:pt modelId="{DB9C4C2D-D2B8-475E-9906-FB98E3EB661B}" type="parTrans" cxnId="{0D6FCFA6-6835-495A-87E0-8BE3A401A328}">
      <dgm:prSet/>
      <dgm:spPr/>
      <dgm:t>
        <a:bodyPr/>
        <a:lstStyle/>
        <a:p>
          <a:endParaRPr lang="es-ES" sz="2400"/>
        </a:p>
      </dgm:t>
    </dgm:pt>
    <dgm:pt modelId="{5F04C0F7-A869-436D-BC4B-D71549401F3F}" type="sibTrans" cxnId="{0D6FCFA6-6835-495A-87E0-8BE3A401A328}">
      <dgm:prSet/>
      <dgm:spPr/>
      <dgm:t>
        <a:bodyPr/>
        <a:lstStyle/>
        <a:p>
          <a:endParaRPr lang="es-ES" sz="2400"/>
        </a:p>
      </dgm:t>
    </dgm:pt>
    <dgm:pt modelId="{214665B5-1A58-4526-B99D-1A72048FCF44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Remitir soportes de pago</a:t>
          </a:r>
        </a:p>
      </dgm:t>
    </dgm:pt>
    <dgm:pt modelId="{212DA20D-7584-4510-B303-B784907DA066}" type="parTrans" cxnId="{443707E2-E979-48C2-9EE7-1BED24D2D349}">
      <dgm:prSet/>
      <dgm:spPr/>
      <dgm:t>
        <a:bodyPr/>
        <a:lstStyle/>
        <a:p>
          <a:endParaRPr lang="es-ES" sz="2400"/>
        </a:p>
      </dgm:t>
    </dgm:pt>
    <dgm:pt modelId="{2FDB09D6-7433-40E7-A187-E72C0BB871B3}" type="sibTrans" cxnId="{443707E2-E979-48C2-9EE7-1BED24D2D349}">
      <dgm:prSet/>
      <dgm:spPr/>
      <dgm:t>
        <a:bodyPr/>
        <a:lstStyle/>
        <a:p>
          <a:endParaRPr lang="es-ES" sz="2400"/>
        </a:p>
      </dgm:t>
    </dgm:pt>
    <dgm:pt modelId="{A9F34EE1-1F3F-4E90-B62A-81412B58D5E5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Solicitud de Paz y Salvo</a:t>
          </a:r>
        </a:p>
      </dgm:t>
    </dgm:pt>
    <dgm:pt modelId="{FA4E26D5-79CC-4C45-A761-6B558103A928}" type="parTrans" cxnId="{9DB412D3-47F8-4D91-A080-256323EC931F}">
      <dgm:prSet/>
      <dgm:spPr/>
      <dgm:t>
        <a:bodyPr/>
        <a:lstStyle/>
        <a:p>
          <a:endParaRPr lang="es-ES" sz="2400"/>
        </a:p>
      </dgm:t>
    </dgm:pt>
    <dgm:pt modelId="{2842C0A2-1B1D-4B6F-95D7-E14177EDC7F9}" type="sibTrans" cxnId="{9DB412D3-47F8-4D91-A080-256323EC931F}">
      <dgm:prSet/>
      <dgm:spPr/>
      <dgm:t>
        <a:bodyPr/>
        <a:lstStyle/>
        <a:p>
          <a:endParaRPr lang="es-ES" sz="2400"/>
        </a:p>
      </dgm:t>
    </dgm:pt>
    <dgm:pt modelId="{5298D774-2120-408E-A87F-0D5ACA8FC341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Identificación de productividad de los activos</a:t>
          </a:r>
        </a:p>
      </dgm:t>
    </dgm:pt>
    <dgm:pt modelId="{A5F010FA-1251-46C5-B79A-0C5563949CE3}" type="sibTrans" cxnId="{EBDC90B8-2CC4-42FD-82D7-B4E16E1FCC1E}">
      <dgm:prSet/>
      <dgm:spPr/>
      <dgm:t>
        <a:bodyPr/>
        <a:lstStyle/>
        <a:p>
          <a:endParaRPr lang="es-ES"/>
        </a:p>
      </dgm:t>
    </dgm:pt>
    <dgm:pt modelId="{6513169B-8213-48C4-B380-FB0FCB3C2E34}" type="parTrans" cxnId="{EBDC90B8-2CC4-42FD-82D7-B4E16E1FCC1E}">
      <dgm:prSet/>
      <dgm:spPr/>
      <dgm:t>
        <a:bodyPr/>
        <a:lstStyle/>
        <a:p>
          <a:endParaRPr lang="es-ES"/>
        </a:p>
      </dgm:t>
    </dgm:pt>
    <dgm:pt modelId="{CFFFBA76-5EDA-444F-B66A-1C73D7F0CE1E}">
      <dgm:prSet phldrT="[Texto]" custT="1"/>
      <dgm:spPr/>
      <dgm:t>
        <a:bodyPr/>
        <a:lstStyle/>
        <a:p>
          <a:r>
            <a:rPr lang="es-ES" sz="1600" dirty="0"/>
            <a:t>Acompañamiento visita inmuebles por parte interesados (Mínimo 1 Actividad)</a:t>
          </a:r>
        </a:p>
      </dgm:t>
    </dgm:pt>
    <dgm:pt modelId="{E83CC2B6-9FA7-4112-84D1-97D3C8FD0DC0}" type="parTrans" cxnId="{87F65D05-B76D-4489-963E-3B99717AB496}">
      <dgm:prSet/>
      <dgm:spPr/>
      <dgm:t>
        <a:bodyPr/>
        <a:lstStyle/>
        <a:p>
          <a:endParaRPr lang="es-ES"/>
        </a:p>
      </dgm:t>
    </dgm:pt>
    <dgm:pt modelId="{3509416A-5ACA-4CFC-8CC6-B7C9AD23C7B3}" type="sibTrans" cxnId="{87F65D05-B76D-4489-963E-3B99717AB496}">
      <dgm:prSet/>
      <dgm:spPr/>
      <dgm:t>
        <a:bodyPr/>
        <a:lstStyle/>
        <a:p>
          <a:endParaRPr lang="es-ES"/>
        </a:p>
      </dgm:t>
    </dgm:pt>
    <dgm:pt modelId="{4CBA1708-01F8-43B4-925D-9EEF900C9F9D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Servicios Públicos</a:t>
          </a:r>
        </a:p>
      </dgm:t>
    </dgm:pt>
    <dgm:pt modelId="{8C85CEE5-DC9F-4FBB-AED9-BA76A2C1F4B8}" type="parTrans" cxnId="{20AA085B-2615-4AB7-A9B7-C9526D1AFD5A}">
      <dgm:prSet/>
      <dgm:spPr/>
      <dgm:t>
        <a:bodyPr/>
        <a:lstStyle/>
        <a:p>
          <a:endParaRPr lang="es-ES"/>
        </a:p>
      </dgm:t>
    </dgm:pt>
    <dgm:pt modelId="{5876AA74-86D2-4B77-9E35-FB4B010A1528}" type="sibTrans" cxnId="{20AA085B-2615-4AB7-A9B7-C9526D1AFD5A}">
      <dgm:prSet/>
      <dgm:spPr/>
      <dgm:t>
        <a:bodyPr/>
        <a:lstStyle/>
        <a:p>
          <a:endParaRPr lang="es-ES"/>
        </a:p>
      </dgm:t>
    </dgm:pt>
    <dgm:pt modelId="{D916692B-21B4-4311-9318-DC3CE0135BF8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Administraciones</a:t>
          </a:r>
        </a:p>
      </dgm:t>
    </dgm:pt>
    <dgm:pt modelId="{2C87E9CB-4062-4C69-8FBD-54FF91B6D933}" type="parTrans" cxnId="{9CA08077-00A4-4360-868B-3806CD1C9F9A}">
      <dgm:prSet/>
      <dgm:spPr/>
      <dgm:t>
        <a:bodyPr/>
        <a:lstStyle/>
        <a:p>
          <a:endParaRPr lang="es-ES"/>
        </a:p>
      </dgm:t>
    </dgm:pt>
    <dgm:pt modelId="{9FABF10E-9DB9-4635-816A-F0A11CA08DF2}" type="sibTrans" cxnId="{9CA08077-00A4-4360-868B-3806CD1C9F9A}">
      <dgm:prSet/>
      <dgm:spPr/>
      <dgm:t>
        <a:bodyPr/>
        <a:lstStyle/>
        <a:p>
          <a:endParaRPr lang="es-ES"/>
        </a:p>
      </dgm:t>
    </dgm:pt>
    <dgm:pt modelId="{0581A35B-2B14-4BB1-9B29-17629E722EB5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Impuestos</a:t>
          </a:r>
        </a:p>
      </dgm:t>
    </dgm:pt>
    <dgm:pt modelId="{E28F98AB-ABC3-468B-A9C6-5E5F50B58EBE}" type="parTrans" cxnId="{2DBD10D7-9603-48BA-9BFC-7D934508F557}">
      <dgm:prSet/>
      <dgm:spPr/>
      <dgm:t>
        <a:bodyPr/>
        <a:lstStyle/>
        <a:p>
          <a:endParaRPr lang="es-ES"/>
        </a:p>
      </dgm:t>
    </dgm:pt>
    <dgm:pt modelId="{282109F6-58FE-497D-B3A9-70B7F20F12A8}" type="sibTrans" cxnId="{2DBD10D7-9603-48BA-9BFC-7D934508F557}">
      <dgm:prSet/>
      <dgm:spPr/>
      <dgm:t>
        <a:bodyPr/>
        <a:lstStyle/>
        <a:p>
          <a:endParaRPr lang="es-ES"/>
        </a:p>
      </dgm:t>
    </dgm:pt>
    <dgm:pt modelId="{449CB179-69BF-402E-AE45-5F8CF2EED3E8}" type="pres">
      <dgm:prSet presAssocID="{DD533EB0-F71C-4CA4-8A48-A466D509EAEE}" presName="linear" presStyleCnt="0">
        <dgm:presLayoutVars>
          <dgm:dir/>
          <dgm:animLvl val="lvl"/>
          <dgm:resizeHandles val="exact"/>
        </dgm:presLayoutVars>
      </dgm:prSet>
      <dgm:spPr/>
    </dgm:pt>
    <dgm:pt modelId="{D1EBA953-E1C1-46F8-A9F2-0B4179E91A21}" type="pres">
      <dgm:prSet presAssocID="{F2630338-7006-4B9C-A1D6-7D17A3103CCF}" presName="parentLin" presStyleCnt="0"/>
      <dgm:spPr/>
    </dgm:pt>
    <dgm:pt modelId="{F0840BE1-F336-49E7-8536-A87A2D03A297}" type="pres">
      <dgm:prSet presAssocID="{F2630338-7006-4B9C-A1D6-7D17A3103CCF}" presName="parentLeftMargin" presStyleLbl="node1" presStyleIdx="0" presStyleCnt="5"/>
      <dgm:spPr/>
    </dgm:pt>
    <dgm:pt modelId="{1A46B662-4837-4B92-9F82-36D90F1C8647}" type="pres">
      <dgm:prSet presAssocID="{F2630338-7006-4B9C-A1D6-7D17A3103CC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5313C1C-5571-45D2-AABF-1E49F9B9728C}" type="pres">
      <dgm:prSet presAssocID="{F2630338-7006-4B9C-A1D6-7D17A3103CCF}" presName="negativeSpace" presStyleCnt="0"/>
      <dgm:spPr/>
    </dgm:pt>
    <dgm:pt modelId="{0AE10EAB-C0CD-40F8-B337-3B645F56C5F3}" type="pres">
      <dgm:prSet presAssocID="{F2630338-7006-4B9C-A1D6-7D17A3103CCF}" presName="childText" presStyleLbl="conFgAcc1" presStyleIdx="0" presStyleCnt="5">
        <dgm:presLayoutVars>
          <dgm:bulletEnabled val="1"/>
        </dgm:presLayoutVars>
      </dgm:prSet>
      <dgm:spPr/>
    </dgm:pt>
    <dgm:pt modelId="{8D0A8E1C-8495-43EF-99B7-ED5C702DB149}" type="pres">
      <dgm:prSet presAssocID="{22CE91D3-9842-4AF4-A3F7-4AFE101697BE}" presName="spaceBetweenRectangles" presStyleCnt="0"/>
      <dgm:spPr/>
    </dgm:pt>
    <dgm:pt modelId="{DD0D54EF-86B0-4ABA-B7C9-D2C6AF73FBD0}" type="pres">
      <dgm:prSet presAssocID="{B48A46A1-F0EF-4E96-A20D-5CDD8F437408}" presName="parentLin" presStyleCnt="0"/>
      <dgm:spPr/>
    </dgm:pt>
    <dgm:pt modelId="{C7393AB5-F86A-4A15-A37B-B4A6E3486D71}" type="pres">
      <dgm:prSet presAssocID="{B48A46A1-F0EF-4E96-A20D-5CDD8F437408}" presName="parentLeftMargin" presStyleLbl="node1" presStyleIdx="0" presStyleCnt="5"/>
      <dgm:spPr/>
    </dgm:pt>
    <dgm:pt modelId="{2C33024A-4812-43DF-A353-4D3D81F6A0B0}" type="pres">
      <dgm:prSet presAssocID="{B48A46A1-F0EF-4E96-A20D-5CDD8F43740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7631C27-173C-4FC0-84F0-2BC477A7DCE7}" type="pres">
      <dgm:prSet presAssocID="{B48A46A1-F0EF-4E96-A20D-5CDD8F437408}" presName="negativeSpace" presStyleCnt="0"/>
      <dgm:spPr/>
    </dgm:pt>
    <dgm:pt modelId="{3499FC58-FE9A-4FDB-BF85-7FCBC256272E}" type="pres">
      <dgm:prSet presAssocID="{B48A46A1-F0EF-4E96-A20D-5CDD8F437408}" presName="childText" presStyleLbl="conFgAcc1" presStyleIdx="1" presStyleCnt="5">
        <dgm:presLayoutVars>
          <dgm:bulletEnabled val="1"/>
        </dgm:presLayoutVars>
      </dgm:prSet>
      <dgm:spPr/>
    </dgm:pt>
    <dgm:pt modelId="{2ACDD5A6-58A0-4AF2-BEAF-2B1B7AAFD1FA}" type="pres">
      <dgm:prSet presAssocID="{6AECEC91-D275-4523-B4C8-6377F4F3F2AF}" presName="spaceBetweenRectangles" presStyleCnt="0"/>
      <dgm:spPr/>
    </dgm:pt>
    <dgm:pt modelId="{D021C72C-2BC1-4BA1-AEEB-94B3E079748A}" type="pres">
      <dgm:prSet presAssocID="{A155F2A3-2663-4E6F-875B-3F57190FC0D6}" presName="parentLin" presStyleCnt="0"/>
      <dgm:spPr/>
    </dgm:pt>
    <dgm:pt modelId="{BAC10FAE-543E-4110-BA9B-1ADA1590FF52}" type="pres">
      <dgm:prSet presAssocID="{A155F2A3-2663-4E6F-875B-3F57190FC0D6}" presName="parentLeftMargin" presStyleLbl="node1" presStyleIdx="1" presStyleCnt="5"/>
      <dgm:spPr/>
    </dgm:pt>
    <dgm:pt modelId="{E0A647F4-016E-402E-B7EF-34509EDFAE13}" type="pres">
      <dgm:prSet presAssocID="{A155F2A3-2663-4E6F-875B-3F57190FC0D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349B0A7-2832-4EB9-9B11-AC4D64DEFEB6}" type="pres">
      <dgm:prSet presAssocID="{A155F2A3-2663-4E6F-875B-3F57190FC0D6}" presName="negativeSpace" presStyleCnt="0"/>
      <dgm:spPr/>
    </dgm:pt>
    <dgm:pt modelId="{5C884641-04BF-45B0-9909-46C024FF3C01}" type="pres">
      <dgm:prSet presAssocID="{A155F2A3-2663-4E6F-875B-3F57190FC0D6}" presName="childText" presStyleLbl="conFgAcc1" presStyleIdx="2" presStyleCnt="5">
        <dgm:presLayoutVars>
          <dgm:bulletEnabled val="1"/>
        </dgm:presLayoutVars>
      </dgm:prSet>
      <dgm:spPr/>
    </dgm:pt>
    <dgm:pt modelId="{94FB5AE5-5C1C-4D8F-B21F-1035A76FA0FB}" type="pres">
      <dgm:prSet presAssocID="{06E4CFAE-A896-4E31-B7FE-9CE0CFCC97FE}" presName="spaceBetweenRectangles" presStyleCnt="0"/>
      <dgm:spPr/>
    </dgm:pt>
    <dgm:pt modelId="{4D1C288C-51C8-4D21-9318-DF069530B250}" type="pres">
      <dgm:prSet presAssocID="{55AE494F-5FEB-46A1-B690-D7B45A44229C}" presName="parentLin" presStyleCnt="0"/>
      <dgm:spPr/>
    </dgm:pt>
    <dgm:pt modelId="{DBC58FA6-E34D-4BD7-97E9-20477FE7B0DF}" type="pres">
      <dgm:prSet presAssocID="{55AE494F-5FEB-46A1-B690-D7B45A44229C}" presName="parentLeftMargin" presStyleLbl="node1" presStyleIdx="2" presStyleCnt="5"/>
      <dgm:spPr/>
    </dgm:pt>
    <dgm:pt modelId="{7BEEA690-5173-4708-B0A4-077AED4519FF}" type="pres">
      <dgm:prSet presAssocID="{55AE494F-5FEB-46A1-B690-D7B45A44229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2AF79B3-A4DB-4278-A6BB-C1A226681CEF}" type="pres">
      <dgm:prSet presAssocID="{55AE494F-5FEB-46A1-B690-D7B45A44229C}" presName="negativeSpace" presStyleCnt="0"/>
      <dgm:spPr/>
    </dgm:pt>
    <dgm:pt modelId="{9692E5C7-15D3-48CA-BAB0-980536D2096B}" type="pres">
      <dgm:prSet presAssocID="{55AE494F-5FEB-46A1-B690-D7B45A44229C}" presName="childText" presStyleLbl="conFgAcc1" presStyleIdx="3" presStyleCnt="5">
        <dgm:presLayoutVars>
          <dgm:bulletEnabled val="1"/>
        </dgm:presLayoutVars>
      </dgm:prSet>
      <dgm:spPr/>
    </dgm:pt>
    <dgm:pt modelId="{7507D6F8-9FF5-496E-849C-93EB00C0AA31}" type="pres">
      <dgm:prSet presAssocID="{5F04C0F7-A869-436D-BC4B-D71549401F3F}" presName="spaceBetweenRectangles" presStyleCnt="0"/>
      <dgm:spPr/>
    </dgm:pt>
    <dgm:pt modelId="{592ECA1E-5550-4B16-B639-15A2128557F6}" type="pres">
      <dgm:prSet presAssocID="{CFFFBA76-5EDA-444F-B66A-1C73D7F0CE1E}" presName="parentLin" presStyleCnt="0"/>
      <dgm:spPr/>
    </dgm:pt>
    <dgm:pt modelId="{75630080-7C88-4CBC-861C-C69AF27C73A5}" type="pres">
      <dgm:prSet presAssocID="{CFFFBA76-5EDA-444F-B66A-1C73D7F0CE1E}" presName="parentLeftMargin" presStyleLbl="node1" presStyleIdx="3" presStyleCnt="5"/>
      <dgm:spPr/>
    </dgm:pt>
    <dgm:pt modelId="{91228D39-0D1C-463F-A703-9D5ED159D282}" type="pres">
      <dgm:prSet presAssocID="{CFFFBA76-5EDA-444F-B66A-1C73D7F0CE1E}" presName="parentText" presStyleLbl="node1" presStyleIdx="4" presStyleCnt="5" custScaleY="231563">
        <dgm:presLayoutVars>
          <dgm:chMax val="0"/>
          <dgm:bulletEnabled val="1"/>
        </dgm:presLayoutVars>
      </dgm:prSet>
      <dgm:spPr/>
    </dgm:pt>
    <dgm:pt modelId="{E7127B40-6744-47D2-94AC-F7516CB4D791}" type="pres">
      <dgm:prSet presAssocID="{CFFFBA76-5EDA-444F-B66A-1C73D7F0CE1E}" presName="negativeSpace" presStyleCnt="0"/>
      <dgm:spPr/>
    </dgm:pt>
    <dgm:pt modelId="{2C06D625-DDF9-40D0-A444-A99817D5DF80}" type="pres">
      <dgm:prSet presAssocID="{CFFFBA76-5EDA-444F-B66A-1C73D7F0CE1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B3F42403-CE0C-4AFA-B3CE-1A3434D3A505}" type="presOf" srcId="{F2630338-7006-4B9C-A1D6-7D17A3103CCF}" destId="{F0840BE1-F336-49E7-8536-A87A2D03A297}" srcOrd="0" destOrd="0" presId="urn:microsoft.com/office/officeart/2005/8/layout/list1"/>
    <dgm:cxn modelId="{87F65D05-B76D-4489-963E-3B99717AB496}" srcId="{DD533EB0-F71C-4CA4-8A48-A466D509EAEE}" destId="{CFFFBA76-5EDA-444F-B66A-1C73D7F0CE1E}" srcOrd="4" destOrd="0" parTransId="{E83CC2B6-9FA7-4112-84D1-97D3C8FD0DC0}" sibTransId="{3509416A-5ACA-4CFC-8CC6-B7C9AD23C7B3}"/>
    <dgm:cxn modelId="{08ACE607-AACD-4D5A-BC5F-3535837D22F2}" type="presOf" srcId="{B48A46A1-F0EF-4E96-A20D-5CDD8F437408}" destId="{2C33024A-4812-43DF-A353-4D3D81F6A0B0}" srcOrd="1" destOrd="0" presId="urn:microsoft.com/office/officeart/2005/8/layout/list1"/>
    <dgm:cxn modelId="{AFACF308-AF31-414D-ABCC-6A15B7AE26D2}" type="presOf" srcId="{DDBAAE06-5BB9-4F25-8F5A-4506A92B8E4A}" destId="{5C884641-04BF-45B0-9909-46C024FF3C01}" srcOrd="0" destOrd="3" presId="urn:microsoft.com/office/officeart/2005/8/layout/list1"/>
    <dgm:cxn modelId="{9E878A0D-5553-47D9-BA8E-AB5979D56484}" type="presOf" srcId="{B48A46A1-F0EF-4E96-A20D-5CDD8F437408}" destId="{C7393AB5-F86A-4A15-A37B-B4A6E3486D71}" srcOrd="0" destOrd="0" presId="urn:microsoft.com/office/officeart/2005/8/layout/list1"/>
    <dgm:cxn modelId="{2C77351B-57F8-471D-AA59-566B889193C6}" type="presOf" srcId="{550FB3C0-687F-476E-9071-4EB8741ED861}" destId="{5C884641-04BF-45B0-9909-46C024FF3C01}" srcOrd="0" destOrd="2" presId="urn:microsoft.com/office/officeart/2005/8/layout/list1"/>
    <dgm:cxn modelId="{AA782621-9C85-471F-ACA1-287C3FB07DC6}" srcId="{A155F2A3-2663-4E6F-875B-3F57190FC0D6}" destId="{DDBAAE06-5BB9-4F25-8F5A-4506A92B8E4A}" srcOrd="3" destOrd="0" parTransId="{6C4720B9-FCF6-4D9C-B5E5-E00F27C15AB1}" sibTransId="{119E14C3-6041-4F6F-BFD9-EE2DA53AF5B4}"/>
    <dgm:cxn modelId="{4D0DB321-DB24-495D-84E6-5AFE6F9C0329}" type="presOf" srcId="{CFFFBA76-5EDA-444F-B66A-1C73D7F0CE1E}" destId="{75630080-7C88-4CBC-861C-C69AF27C73A5}" srcOrd="0" destOrd="0" presId="urn:microsoft.com/office/officeart/2005/8/layout/list1"/>
    <dgm:cxn modelId="{B6232032-28DD-4037-87F5-14C9AC1C93A6}" type="presOf" srcId="{B7AF0B2E-5213-4D90-9BF6-61176F9A9C5A}" destId="{3499FC58-FE9A-4FDB-BF85-7FCBC256272E}" srcOrd="0" destOrd="0" presId="urn:microsoft.com/office/officeart/2005/8/layout/list1"/>
    <dgm:cxn modelId="{5C24533A-D1E7-4704-A57A-4403E1FEBF24}" srcId="{A155F2A3-2663-4E6F-875B-3F57190FC0D6}" destId="{2E8347EE-2956-476C-9FAB-0CFE4DCEB9B2}" srcOrd="0" destOrd="0" parTransId="{0FCC0B92-3350-42EA-9304-4728B8232FE6}" sibTransId="{E91BF060-2D2C-4DA5-A990-9CB56BD95F63}"/>
    <dgm:cxn modelId="{20AA085B-2615-4AB7-A9B7-C9526D1AFD5A}" srcId="{F2630338-7006-4B9C-A1D6-7D17A3103CCF}" destId="{4CBA1708-01F8-43B4-925D-9EEF900C9F9D}" srcOrd="1" destOrd="0" parTransId="{8C85CEE5-DC9F-4FBB-AED9-BA76A2C1F4B8}" sibTransId="{5876AA74-86D2-4B77-9E35-FB4B010A1528}"/>
    <dgm:cxn modelId="{4894DA5B-72FF-407E-A282-87E7E4C62830}" type="presOf" srcId="{55AE494F-5FEB-46A1-B690-D7B45A44229C}" destId="{7BEEA690-5173-4708-B0A4-077AED4519FF}" srcOrd="1" destOrd="0" presId="urn:microsoft.com/office/officeart/2005/8/layout/list1"/>
    <dgm:cxn modelId="{AB964E5D-CEA9-437E-BD69-0F00A7DD9CAD}" type="presOf" srcId="{9CA22E96-6373-40BE-8A85-664642ADA02A}" destId="{3499FC58-FE9A-4FDB-BF85-7FCBC256272E}" srcOrd="0" destOrd="2" presId="urn:microsoft.com/office/officeart/2005/8/layout/list1"/>
    <dgm:cxn modelId="{323B1C60-FC28-408E-9244-0BDC6CE21064}" srcId="{A155F2A3-2663-4E6F-875B-3F57190FC0D6}" destId="{E131FB0C-2F4D-4CC8-B94D-39FFE99778D7}" srcOrd="4" destOrd="0" parTransId="{7F0C3663-F9F0-4803-8B33-957E99D81FC7}" sibTransId="{CD8EA977-6D8A-40D6-83F6-1AE7D5300E6C}"/>
    <dgm:cxn modelId="{C95E1344-0034-40AA-A2EF-5106556C4EFB}" type="presOf" srcId="{A155F2A3-2663-4E6F-875B-3F57190FC0D6}" destId="{BAC10FAE-543E-4110-BA9B-1ADA1590FF52}" srcOrd="0" destOrd="0" presId="urn:microsoft.com/office/officeart/2005/8/layout/list1"/>
    <dgm:cxn modelId="{5F117547-9742-4ED9-9DCD-75CCD0F76F76}" type="presOf" srcId="{F2630338-7006-4B9C-A1D6-7D17A3103CCF}" destId="{1A46B662-4837-4B92-9F82-36D90F1C8647}" srcOrd="1" destOrd="0" presId="urn:microsoft.com/office/officeart/2005/8/layout/list1"/>
    <dgm:cxn modelId="{DA95C549-FD06-4706-9E8D-36639C25530F}" type="presOf" srcId="{E131FB0C-2F4D-4CC8-B94D-39FFE99778D7}" destId="{5C884641-04BF-45B0-9909-46C024FF3C01}" srcOrd="0" destOrd="4" presId="urn:microsoft.com/office/officeart/2005/8/layout/list1"/>
    <dgm:cxn modelId="{C410804B-EA46-4811-BDD2-4F0D3EA65155}" srcId="{DD533EB0-F71C-4CA4-8A48-A466D509EAEE}" destId="{B48A46A1-F0EF-4E96-A20D-5CDD8F437408}" srcOrd="1" destOrd="0" parTransId="{6F7F01AF-426F-4829-8C9B-AC30391B9FA1}" sibTransId="{6AECEC91-D275-4523-B4C8-6377F4F3F2AF}"/>
    <dgm:cxn modelId="{BFC01652-C5E0-43A6-90B9-555E3A663A27}" type="presOf" srcId="{0581A35B-2B14-4BB1-9B29-17629E722EB5}" destId="{0AE10EAB-C0CD-40F8-B337-3B645F56C5F3}" srcOrd="0" destOrd="3" presId="urn:microsoft.com/office/officeart/2005/8/layout/list1"/>
    <dgm:cxn modelId="{05257877-A228-4A7F-B0F2-20FA314320E2}" srcId="{DD533EB0-F71C-4CA4-8A48-A466D509EAEE}" destId="{A155F2A3-2663-4E6F-875B-3F57190FC0D6}" srcOrd="2" destOrd="0" parTransId="{B57CBBD8-1411-4FEC-9096-166B0D1BBECC}" sibTransId="{06E4CFAE-A896-4E31-B7FE-9CE0CFCC97FE}"/>
    <dgm:cxn modelId="{9CA08077-00A4-4360-868B-3806CD1C9F9A}" srcId="{F2630338-7006-4B9C-A1D6-7D17A3103CCF}" destId="{D916692B-21B4-4311-9318-DC3CE0135BF8}" srcOrd="2" destOrd="0" parTransId="{2C87E9CB-4062-4C69-8FBD-54FF91B6D933}" sibTransId="{9FABF10E-9DB9-4635-816A-F0A11CA08DF2}"/>
    <dgm:cxn modelId="{D8E93A7A-3CFC-4E88-AE49-A06C0834BA5A}" type="presOf" srcId="{D916692B-21B4-4311-9318-DC3CE0135BF8}" destId="{0AE10EAB-C0CD-40F8-B337-3B645F56C5F3}" srcOrd="0" destOrd="2" presId="urn:microsoft.com/office/officeart/2005/8/layout/list1"/>
    <dgm:cxn modelId="{4137647F-6424-474A-9B18-E1D64199219B}" type="presOf" srcId="{55AE494F-5FEB-46A1-B690-D7B45A44229C}" destId="{DBC58FA6-E34D-4BD7-97E9-20477FE7B0DF}" srcOrd="0" destOrd="0" presId="urn:microsoft.com/office/officeart/2005/8/layout/list1"/>
    <dgm:cxn modelId="{E434C785-F530-4AED-98D0-7D98490E7D79}" type="presOf" srcId="{214665B5-1A58-4526-B99D-1A72048FCF44}" destId="{9692E5C7-15D3-48CA-BAB0-980536D2096B}" srcOrd="0" destOrd="0" presId="urn:microsoft.com/office/officeart/2005/8/layout/list1"/>
    <dgm:cxn modelId="{792C9386-0FFB-4757-AA18-67342946681A}" type="presOf" srcId="{DD533EB0-F71C-4CA4-8A48-A466D509EAEE}" destId="{449CB179-69BF-402E-AE45-5F8CF2EED3E8}" srcOrd="0" destOrd="0" presId="urn:microsoft.com/office/officeart/2005/8/layout/list1"/>
    <dgm:cxn modelId="{F4A3E586-73B5-4B7A-85D8-4AA2B47A4C1F}" srcId="{B48A46A1-F0EF-4E96-A20D-5CDD8F437408}" destId="{9CA22E96-6373-40BE-8A85-664642ADA02A}" srcOrd="2" destOrd="0" parTransId="{A9566E2E-DBD3-4AED-877E-BFA5CAE6BF20}" sibTransId="{33731D5C-33AD-4C9B-B40B-78B0169108FB}"/>
    <dgm:cxn modelId="{076A4E92-7F2E-476C-9A42-8F0DB45DEFE8}" srcId="{F2630338-7006-4B9C-A1D6-7D17A3103CCF}" destId="{2B7F1168-CFA0-4AB4-A55F-D98A9714D140}" srcOrd="0" destOrd="0" parTransId="{89EAE665-74DF-433B-9F2A-1579FB168004}" sibTransId="{85D21388-1369-4CBB-B596-9D2B857B343D}"/>
    <dgm:cxn modelId="{9F27FA92-E57E-4256-B7EF-1D0705EBD58F}" type="presOf" srcId="{5298D774-2120-408E-A87F-0D5ACA8FC341}" destId="{3499FC58-FE9A-4FDB-BF85-7FCBC256272E}" srcOrd="0" destOrd="1" presId="urn:microsoft.com/office/officeart/2005/8/layout/list1"/>
    <dgm:cxn modelId="{716D3CA5-63B9-4CCD-B75B-6A142B46C9FE}" srcId="{B48A46A1-F0EF-4E96-A20D-5CDD8F437408}" destId="{B7AF0B2E-5213-4D90-9BF6-61176F9A9C5A}" srcOrd="0" destOrd="0" parTransId="{839CBC21-075F-4303-B406-D7E7E3D8B388}" sibTransId="{F4F81AE8-A20A-4056-AEE0-44CCFDE235A9}"/>
    <dgm:cxn modelId="{0D6FCFA6-6835-495A-87E0-8BE3A401A328}" srcId="{DD533EB0-F71C-4CA4-8A48-A466D509EAEE}" destId="{55AE494F-5FEB-46A1-B690-D7B45A44229C}" srcOrd="3" destOrd="0" parTransId="{DB9C4C2D-D2B8-475E-9906-FB98E3EB661B}" sibTransId="{5F04C0F7-A869-436D-BC4B-D71549401F3F}"/>
    <dgm:cxn modelId="{5BD506B0-5AF5-4B63-A278-9757898F3D70}" type="presOf" srcId="{A9F34EE1-1F3F-4E90-B62A-81412B58D5E5}" destId="{9692E5C7-15D3-48CA-BAB0-980536D2096B}" srcOrd="0" destOrd="1" presId="urn:microsoft.com/office/officeart/2005/8/layout/list1"/>
    <dgm:cxn modelId="{8EB606B6-798F-4526-97F4-F1B2B0ADEBE3}" srcId="{A155F2A3-2663-4E6F-875B-3F57190FC0D6}" destId="{550FB3C0-687F-476E-9071-4EB8741ED861}" srcOrd="2" destOrd="0" parTransId="{3C0C9973-ECB2-4C62-9C64-9A12555A9A08}" sibTransId="{14A3A011-05B6-459D-AD1A-A197B85A815B}"/>
    <dgm:cxn modelId="{EBDC90B8-2CC4-42FD-82D7-B4E16E1FCC1E}" srcId="{B48A46A1-F0EF-4E96-A20D-5CDD8F437408}" destId="{5298D774-2120-408E-A87F-0D5ACA8FC341}" srcOrd="1" destOrd="0" parTransId="{6513169B-8213-48C4-B380-FB0FCB3C2E34}" sibTransId="{A5F010FA-1251-46C5-B79A-0C5563949CE3}"/>
    <dgm:cxn modelId="{E7948DC3-911D-498D-A638-C83AC942CF66}" type="presOf" srcId="{4CBA1708-01F8-43B4-925D-9EEF900C9F9D}" destId="{0AE10EAB-C0CD-40F8-B337-3B645F56C5F3}" srcOrd="0" destOrd="1" presId="urn:microsoft.com/office/officeart/2005/8/layout/list1"/>
    <dgm:cxn modelId="{9DB412D3-47F8-4D91-A080-256323EC931F}" srcId="{55AE494F-5FEB-46A1-B690-D7B45A44229C}" destId="{A9F34EE1-1F3F-4E90-B62A-81412B58D5E5}" srcOrd="1" destOrd="0" parTransId="{FA4E26D5-79CC-4C45-A761-6B558103A928}" sibTransId="{2842C0A2-1B1D-4B6F-95D7-E14177EDC7F9}"/>
    <dgm:cxn modelId="{5B24C5D5-6DEC-4BB7-B853-0CC65700C2A4}" type="presOf" srcId="{2B7F1168-CFA0-4AB4-A55F-D98A9714D140}" destId="{0AE10EAB-C0CD-40F8-B337-3B645F56C5F3}" srcOrd="0" destOrd="0" presId="urn:microsoft.com/office/officeart/2005/8/layout/list1"/>
    <dgm:cxn modelId="{30137FD6-7956-4F89-B331-6928C7F98185}" type="presOf" srcId="{A155F2A3-2663-4E6F-875B-3F57190FC0D6}" destId="{E0A647F4-016E-402E-B7EF-34509EDFAE13}" srcOrd="1" destOrd="0" presId="urn:microsoft.com/office/officeart/2005/8/layout/list1"/>
    <dgm:cxn modelId="{2DBD10D7-9603-48BA-9BFC-7D934508F557}" srcId="{F2630338-7006-4B9C-A1D6-7D17A3103CCF}" destId="{0581A35B-2B14-4BB1-9B29-17629E722EB5}" srcOrd="3" destOrd="0" parTransId="{E28F98AB-ABC3-468B-A9C6-5E5F50B58EBE}" sibTransId="{282109F6-58FE-497D-B3A9-70B7F20F12A8}"/>
    <dgm:cxn modelId="{7A57B1D7-93E1-4266-AAB8-1A56704F88D1}" type="presOf" srcId="{2E8347EE-2956-476C-9FAB-0CFE4DCEB9B2}" destId="{5C884641-04BF-45B0-9909-46C024FF3C01}" srcOrd="0" destOrd="0" presId="urn:microsoft.com/office/officeart/2005/8/layout/list1"/>
    <dgm:cxn modelId="{4C5335DE-48AD-45AB-B20D-4D5386C8A221}" type="presOf" srcId="{CFFFBA76-5EDA-444F-B66A-1C73D7F0CE1E}" destId="{91228D39-0D1C-463F-A703-9D5ED159D282}" srcOrd="1" destOrd="0" presId="urn:microsoft.com/office/officeart/2005/8/layout/list1"/>
    <dgm:cxn modelId="{443707E2-E979-48C2-9EE7-1BED24D2D349}" srcId="{55AE494F-5FEB-46A1-B690-D7B45A44229C}" destId="{214665B5-1A58-4526-B99D-1A72048FCF44}" srcOrd="0" destOrd="0" parTransId="{212DA20D-7584-4510-B303-B784907DA066}" sibTransId="{2FDB09D6-7433-40E7-A187-E72C0BB871B3}"/>
    <dgm:cxn modelId="{FD3DFFE6-DC46-4163-AFBC-401B83E69E9B}" type="presOf" srcId="{E9104BA7-4C11-4B7D-B8C7-FD5980878FB4}" destId="{5C884641-04BF-45B0-9909-46C024FF3C01}" srcOrd="0" destOrd="1" presId="urn:microsoft.com/office/officeart/2005/8/layout/list1"/>
    <dgm:cxn modelId="{FF9C20E8-D1BD-4FB5-B54C-ACA2B5165237}" srcId="{A155F2A3-2663-4E6F-875B-3F57190FC0D6}" destId="{E9104BA7-4C11-4B7D-B8C7-FD5980878FB4}" srcOrd="1" destOrd="0" parTransId="{6A5EE0C9-9C11-4F2A-9A29-A0DFD7B4EB6B}" sibTransId="{286F5BD6-B0A3-4ADD-AA2A-544C72D9CFF4}"/>
    <dgm:cxn modelId="{44C651FC-D021-4F65-9388-92A1F61A9C66}" srcId="{DD533EB0-F71C-4CA4-8A48-A466D509EAEE}" destId="{F2630338-7006-4B9C-A1D6-7D17A3103CCF}" srcOrd="0" destOrd="0" parTransId="{832D659F-3AA3-47BE-BAC9-F117185D5293}" sibTransId="{22CE91D3-9842-4AF4-A3F7-4AFE101697BE}"/>
    <dgm:cxn modelId="{1FB67F33-AF3C-414F-9216-90EC5DE44DFE}" type="presParOf" srcId="{449CB179-69BF-402E-AE45-5F8CF2EED3E8}" destId="{D1EBA953-E1C1-46F8-A9F2-0B4179E91A21}" srcOrd="0" destOrd="0" presId="urn:microsoft.com/office/officeart/2005/8/layout/list1"/>
    <dgm:cxn modelId="{3D5FC942-7E3B-44DB-A0C9-38AC6EBC19CC}" type="presParOf" srcId="{D1EBA953-E1C1-46F8-A9F2-0B4179E91A21}" destId="{F0840BE1-F336-49E7-8536-A87A2D03A297}" srcOrd="0" destOrd="0" presId="urn:microsoft.com/office/officeart/2005/8/layout/list1"/>
    <dgm:cxn modelId="{EE64E741-CD8D-4129-B7AC-DD791CFDE81A}" type="presParOf" srcId="{D1EBA953-E1C1-46F8-A9F2-0B4179E91A21}" destId="{1A46B662-4837-4B92-9F82-36D90F1C8647}" srcOrd="1" destOrd="0" presId="urn:microsoft.com/office/officeart/2005/8/layout/list1"/>
    <dgm:cxn modelId="{EBC9705D-9E18-4322-9E77-C42AF5D0D9F5}" type="presParOf" srcId="{449CB179-69BF-402E-AE45-5F8CF2EED3E8}" destId="{15313C1C-5571-45D2-AABF-1E49F9B9728C}" srcOrd="1" destOrd="0" presId="urn:microsoft.com/office/officeart/2005/8/layout/list1"/>
    <dgm:cxn modelId="{A7DC5E82-81FA-4D7F-92CC-B9962B8CD181}" type="presParOf" srcId="{449CB179-69BF-402E-AE45-5F8CF2EED3E8}" destId="{0AE10EAB-C0CD-40F8-B337-3B645F56C5F3}" srcOrd="2" destOrd="0" presId="urn:microsoft.com/office/officeart/2005/8/layout/list1"/>
    <dgm:cxn modelId="{EB0867B2-F4A1-4EC4-BAC3-0271C9C92717}" type="presParOf" srcId="{449CB179-69BF-402E-AE45-5F8CF2EED3E8}" destId="{8D0A8E1C-8495-43EF-99B7-ED5C702DB149}" srcOrd="3" destOrd="0" presId="urn:microsoft.com/office/officeart/2005/8/layout/list1"/>
    <dgm:cxn modelId="{63696810-6574-42EE-8C73-95007710E81C}" type="presParOf" srcId="{449CB179-69BF-402E-AE45-5F8CF2EED3E8}" destId="{DD0D54EF-86B0-4ABA-B7C9-D2C6AF73FBD0}" srcOrd="4" destOrd="0" presId="urn:microsoft.com/office/officeart/2005/8/layout/list1"/>
    <dgm:cxn modelId="{6C2A3B5A-9F06-4660-8E72-1625EBBA3153}" type="presParOf" srcId="{DD0D54EF-86B0-4ABA-B7C9-D2C6AF73FBD0}" destId="{C7393AB5-F86A-4A15-A37B-B4A6E3486D71}" srcOrd="0" destOrd="0" presId="urn:microsoft.com/office/officeart/2005/8/layout/list1"/>
    <dgm:cxn modelId="{D1A0F724-2FC1-42A7-8CA7-C3890101220B}" type="presParOf" srcId="{DD0D54EF-86B0-4ABA-B7C9-D2C6AF73FBD0}" destId="{2C33024A-4812-43DF-A353-4D3D81F6A0B0}" srcOrd="1" destOrd="0" presId="urn:microsoft.com/office/officeart/2005/8/layout/list1"/>
    <dgm:cxn modelId="{CA74CD6F-C8F9-4BF6-A51F-20C476D610B5}" type="presParOf" srcId="{449CB179-69BF-402E-AE45-5F8CF2EED3E8}" destId="{77631C27-173C-4FC0-84F0-2BC477A7DCE7}" srcOrd="5" destOrd="0" presId="urn:microsoft.com/office/officeart/2005/8/layout/list1"/>
    <dgm:cxn modelId="{DC7C289B-DF77-4397-8E9C-72B33B7B659E}" type="presParOf" srcId="{449CB179-69BF-402E-AE45-5F8CF2EED3E8}" destId="{3499FC58-FE9A-4FDB-BF85-7FCBC256272E}" srcOrd="6" destOrd="0" presId="urn:microsoft.com/office/officeart/2005/8/layout/list1"/>
    <dgm:cxn modelId="{3A10B030-4CE2-4A5F-A217-A18A9D86B687}" type="presParOf" srcId="{449CB179-69BF-402E-AE45-5F8CF2EED3E8}" destId="{2ACDD5A6-58A0-4AF2-BEAF-2B1B7AAFD1FA}" srcOrd="7" destOrd="0" presId="urn:microsoft.com/office/officeart/2005/8/layout/list1"/>
    <dgm:cxn modelId="{1BBBDEAC-F5A7-42D3-B649-EC28F3E6DD44}" type="presParOf" srcId="{449CB179-69BF-402E-AE45-5F8CF2EED3E8}" destId="{D021C72C-2BC1-4BA1-AEEB-94B3E079748A}" srcOrd="8" destOrd="0" presId="urn:microsoft.com/office/officeart/2005/8/layout/list1"/>
    <dgm:cxn modelId="{52A86BD3-1F8E-4A79-8272-A792DCD11BAE}" type="presParOf" srcId="{D021C72C-2BC1-4BA1-AEEB-94B3E079748A}" destId="{BAC10FAE-543E-4110-BA9B-1ADA1590FF52}" srcOrd="0" destOrd="0" presId="urn:microsoft.com/office/officeart/2005/8/layout/list1"/>
    <dgm:cxn modelId="{8A78BE57-359D-4EC0-989F-FA9A80E06B25}" type="presParOf" srcId="{D021C72C-2BC1-4BA1-AEEB-94B3E079748A}" destId="{E0A647F4-016E-402E-B7EF-34509EDFAE13}" srcOrd="1" destOrd="0" presId="urn:microsoft.com/office/officeart/2005/8/layout/list1"/>
    <dgm:cxn modelId="{E97B62AD-A7B4-4EDB-8AEB-2D2A80D4E207}" type="presParOf" srcId="{449CB179-69BF-402E-AE45-5F8CF2EED3E8}" destId="{9349B0A7-2832-4EB9-9B11-AC4D64DEFEB6}" srcOrd="9" destOrd="0" presId="urn:microsoft.com/office/officeart/2005/8/layout/list1"/>
    <dgm:cxn modelId="{2D022E64-13F7-4AC3-AC4D-22B6B19C32A1}" type="presParOf" srcId="{449CB179-69BF-402E-AE45-5F8CF2EED3E8}" destId="{5C884641-04BF-45B0-9909-46C024FF3C01}" srcOrd="10" destOrd="0" presId="urn:microsoft.com/office/officeart/2005/8/layout/list1"/>
    <dgm:cxn modelId="{FAEC8720-6D47-4906-9142-74CCB7ADBB27}" type="presParOf" srcId="{449CB179-69BF-402E-AE45-5F8CF2EED3E8}" destId="{94FB5AE5-5C1C-4D8F-B21F-1035A76FA0FB}" srcOrd="11" destOrd="0" presId="urn:microsoft.com/office/officeart/2005/8/layout/list1"/>
    <dgm:cxn modelId="{8B4CBDA8-437A-470A-81FF-9369BEF40F39}" type="presParOf" srcId="{449CB179-69BF-402E-AE45-5F8CF2EED3E8}" destId="{4D1C288C-51C8-4D21-9318-DF069530B250}" srcOrd="12" destOrd="0" presId="urn:microsoft.com/office/officeart/2005/8/layout/list1"/>
    <dgm:cxn modelId="{0169ED76-FA6A-4C89-8847-543522D1B320}" type="presParOf" srcId="{4D1C288C-51C8-4D21-9318-DF069530B250}" destId="{DBC58FA6-E34D-4BD7-97E9-20477FE7B0DF}" srcOrd="0" destOrd="0" presId="urn:microsoft.com/office/officeart/2005/8/layout/list1"/>
    <dgm:cxn modelId="{9518050A-10B1-46E7-95D9-26021327723A}" type="presParOf" srcId="{4D1C288C-51C8-4D21-9318-DF069530B250}" destId="{7BEEA690-5173-4708-B0A4-077AED4519FF}" srcOrd="1" destOrd="0" presId="urn:microsoft.com/office/officeart/2005/8/layout/list1"/>
    <dgm:cxn modelId="{EA8E6F98-9F44-414D-B589-0D07C288D981}" type="presParOf" srcId="{449CB179-69BF-402E-AE45-5F8CF2EED3E8}" destId="{F2AF79B3-A4DB-4278-A6BB-C1A226681CEF}" srcOrd="13" destOrd="0" presId="urn:microsoft.com/office/officeart/2005/8/layout/list1"/>
    <dgm:cxn modelId="{4D3CE3BD-93DC-411F-948C-E083D820E32D}" type="presParOf" srcId="{449CB179-69BF-402E-AE45-5F8CF2EED3E8}" destId="{9692E5C7-15D3-48CA-BAB0-980536D2096B}" srcOrd="14" destOrd="0" presId="urn:microsoft.com/office/officeart/2005/8/layout/list1"/>
    <dgm:cxn modelId="{EAD05310-A506-4A11-BA01-0208877AC754}" type="presParOf" srcId="{449CB179-69BF-402E-AE45-5F8CF2EED3E8}" destId="{7507D6F8-9FF5-496E-849C-93EB00C0AA31}" srcOrd="15" destOrd="0" presId="urn:microsoft.com/office/officeart/2005/8/layout/list1"/>
    <dgm:cxn modelId="{26C3D260-0006-472D-83D2-1430C17C48A7}" type="presParOf" srcId="{449CB179-69BF-402E-AE45-5F8CF2EED3E8}" destId="{592ECA1E-5550-4B16-B639-15A2128557F6}" srcOrd="16" destOrd="0" presId="urn:microsoft.com/office/officeart/2005/8/layout/list1"/>
    <dgm:cxn modelId="{15DA039A-9310-4201-9AB1-0C0387CD7336}" type="presParOf" srcId="{592ECA1E-5550-4B16-B639-15A2128557F6}" destId="{75630080-7C88-4CBC-861C-C69AF27C73A5}" srcOrd="0" destOrd="0" presId="urn:microsoft.com/office/officeart/2005/8/layout/list1"/>
    <dgm:cxn modelId="{A217BD24-0925-4CDE-B989-223E8F034888}" type="presParOf" srcId="{592ECA1E-5550-4B16-B639-15A2128557F6}" destId="{91228D39-0D1C-463F-A703-9D5ED159D282}" srcOrd="1" destOrd="0" presId="urn:microsoft.com/office/officeart/2005/8/layout/list1"/>
    <dgm:cxn modelId="{A83545B8-5224-4552-9C79-14CE1C752046}" type="presParOf" srcId="{449CB179-69BF-402E-AE45-5F8CF2EED3E8}" destId="{E7127B40-6744-47D2-94AC-F7516CB4D791}" srcOrd="17" destOrd="0" presId="urn:microsoft.com/office/officeart/2005/8/layout/list1"/>
    <dgm:cxn modelId="{341D467E-B459-405E-A998-C1C1EB94F3E4}" type="presParOf" srcId="{449CB179-69BF-402E-AE45-5F8CF2EED3E8}" destId="{2C06D625-DDF9-40D0-A444-A99817D5DF80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533EB0-F71C-4CA4-8A48-A466D509EAE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9F34EE1-1F3F-4E90-B62A-81412B58D5E5}">
      <dgm:prSet phldrT="[Texto]" custT="1"/>
      <dgm:spPr/>
      <dgm:t>
        <a:bodyPr/>
        <a:lstStyle/>
        <a:p>
          <a:r>
            <a:rPr lang="es-ES" sz="1400" b="1" i="1" dirty="0"/>
            <a:t>Remoción del depositario (Mínimo 6 Actividades)</a:t>
          </a:r>
        </a:p>
      </dgm:t>
    </dgm:pt>
    <dgm:pt modelId="{FA4E26D5-79CC-4C45-A761-6B558103A928}" type="parTrans" cxnId="{9DB412D3-47F8-4D91-A080-256323EC931F}">
      <dgm:prSet/>
      <dgm:spPr/>
      <dgm:t>
        <a:bodyPr/>
        <a:lstStyle/>
        <a:p>
          <a:endParaRPr lang="es-ES" sz="3200"/>
        </a:p>
      </dgm:t>
    </dgm:pt>
    <dgm:pt modelId="{2842C0A2-1B1D-4B6F-95D7-E14177EDC7F9}" type="sibTrans" cxnId="{9DB412D3-47F8-4D91-A080-256323EC931F}">
      <dgm:prSet/>
      <dgm:spPr/>
      <dgm:t>
        <a:bodyPr/>
        <a:lstStyle/>
        <a:p>
          <a:endParaRPr lang="es-ES" sz="3200"/>
        </a:p>
      </dgm:t>
    </dgm:pt>
    <dgm:pt modelId="{351D41E4-8D17-4258-B998-8FF245DD5EF7}">
      <dgm:prSet phldrT="[Texto]" custT="1"/>
      <dgm:spPr/>
      <dgm:t>
        <a:bodyPr/>
        <a:lstStyle/>
        <a:p>
          <a:r>
            <a:rPr lang="es-ES" sz="1400" b="1" i="1" dirty="0"/>
            <a:t>Levantamiento de las Medidas de Administración (Mínimo 4 Actividades)</a:t>
          </a:r>
        </a:p>
      </dgm:t>
    </dgm:pt>
    <dgm:pt modelId="{A1E4E6A9-6B6A-4249-9565-FBD44C1E6744}" type="parTrans" cxnId="{81DF8516-9B1E-446C-9ECF-ED72953DE0BA}">
      <dgm:prSet/>
      <dgm:spPr/>
      <dgm:t>
        <a:bodyPr/>
        <a:lstStyle/>
        <a:p>
          <a:endParaRPr lang="es-ES" sz="3200"/>
        </a:p>
      </dgm:t>
    </dgm:pt>
    <dgm:pt modelId="{0DF4F06F-0767-45B0-A8A2-A657234DD433}" type="sibTrans" cxnId="{81DF8516-9B1E-446C-9ECF-ED72953DE0BA}">
      <dgm:prSet/>
      <dgm:spPr/>
      <dgm:t>
        <a:bodyPr/>
        <a:lstStyle/>
        <a:p>
          <a:endParaRPr lang="es-ES" sz="3200"/>
        </a:p>
      </dgm:t>
    </dgm:pt>
    <dgm:pt modelId="{BC8F7EA7-C784-4506-8011-90CD422F6558}">
      <dgm:prSet phldrT="[Texto]" custT="1"/>
      <dgm:spPr/>
      <dgm:t>
        <a:bodyPr/>
        <a:lstStyle/>
        <a:p>
          <a:r>
            <a:rPr lang="es-ES" sz="1400" b="1" i="1" dirty="0"/>
            <a:t>Cesión de los contratos (Mínimo 3 Actividades)</a:t>
          </a:r>
        </a:p>
      </dgm:t>
    </dgm:pt>
    <dgm:pt modelId="{1EEC9285-A858-4607-99A7-E3E56D78F465}" type="parTrans" cxnId="{B2EE6985-ED63-46F2-9241-6F28CC6A9DCF}">
      <dgm:prSet/>
      <dgm:spPr/>
      <dgm:t>
        <a:bodyPr/>
        <a:lstStyle/>
        <a:p>
          <a:endParaRPr lang="es-ES" sz="3200"/>
        </a:p>
      </dgm:t>
    </dgm:pt>
    <dgm:pt modelId="{D91CED39-4973-4418-9FB1-C9DEDF851CD2}" type="sibTrans" cxnId="{B2EE6985-ED63-46F2-9241-6F28CC6A9DCF}">
      <dgm:prSet/>
      <dgm:spPr/>
      <dgm:t>
        <a:bodyPr/>
        <a:lstStyle/>
        <a:p>
          <a:endParaRPr lang="es-ES" sz="3200"/>
        </a:p>
      </dgm:t>
    </dgm:pt>
    <dgm:pt modelId="{619438D7-1A6D-43BC-A1B5-5128EE11618F}">
      <dgm:prSet phldrT="[Texto]" custT="1"/>
      <dgm:spPr/>
      <dgm:t>
        <a:bodyPr/>
        <a:lstStyle/>
        <a:p>
          <a:r>
            <a:rPr lang="es-ES" sz="1400" b="1" i="1" dirty="0"/>
            <a:t>Terminación de los contratos en Matrix</a:t>
          </a:r>
        </a:p>
        <a:p>
          <a:r>
            <a:rPr lang="es-ES" sz="1400" b="1" i="1" dirty="0"/>
            <a:t> (Mínimo 2 Actividades)</a:t>
          </a:r>
        </a:p>
      </dgm:t>
    </dgm:pt>
    <dgm:pt modelId="{EBB6BC5B-B7A8-436F-9346-0DEE80F18072}" type="parTrans" cxnId="{E227AC2A-B829-47A5-95D8-E8BCC21B8458}">
      <dgm:prSet/>
      <dgm:spPr/>
      <dgm:t>
        <a:bodyPr/>
        <a:lstStyle/>
        <a:p>
          <a:endParaRPr lang="es-ES" sz="3200"/>
        </a:p>
      </dgm:t>
    </dgm:pt>
    <dgm:pt modelId="{7DBE0240-0802-428B-AA95-82DBEA904EE7}" type="sibTrans" cxnId="{E227AC2A-B829-47A5-95D8-E8BCC21B8458}">
      <dgm:prSet/>
      <dgm:spPr/>
      <dgm:t>
        <a:bodyPr/>
        <a:lstStyle/>
        <a:p>
          <a:endParaRPr lang="es-ES" sz="3200"/>
        </a:p>
      </dgm:t>
    </dgm:pt>
    <dgm:pt modelId="{E1088619-0956-44C5-B38E-912BF1EF53FE}">
      <dgm:prSet phldrT="[Texto]" custT="1"/>
      <dgm:spPr/>
      <dgm:t>
        <a:bodyPr/>
        <a:lstStyle/>
        <a:p>
          <a:r>
            <a:rPr lang="es-ES" sz="1400" b="1" i="1" dirty="0"/>
            <a:t>Pagos de los Derechos Notariales y Registrales </a:t>
          </a:r>
        </a:p>
        <a:p>
          <a:r>
            <a:rPr lang="es-ES" sz="1400" b="1" i="1" dirty="0"/>
            <a:t>(Mínimo 1 Actividad</a:t>
          </a:r>
        </a:p>
      </dgm:t>
    </dgm:pt>
    <dgm:pt modelId="{5BF67AAF-8636-4F00-98BC-425AC4B2F626}" type="parTrans" cxnId="{77AF6C69-0968-4DE7-84DD-45DC4C19CDF9}">
      <dgm:prSet/>
      <dgm:spPr/>
      <dgm:t>
        <a:bodyPr/>
        <a:lstStyle/>
        <a:p>
          <a:endParaRPr lang="es-ES" sz="3200"/>
        </a:p>
      </dgm:t>
    </dgm:pt>
    <dgm:pt modelId="{0BD5FA2B-08D5-4F02-AE0B-5209F6A61340}" type="sibTrans" cxnId="{77AF6C69-0968-4DE7-84DD-45DC4C19CDF9}">
      <dgm:prSet/>
      <dgm:spPr/>
      <dgm:t>
        <a:bodyPr/>
        <a:lstStyle/>
        <a:p>
          <a:endParaRPr lang="es-ES" sz="3200"/>
        </a:p>
      </dgm:t>
    </dgm:pt>
    <dgm:pt modelId="{23129B72-9B40-4193-8A77-5F0672B98A37}">
      <dgm:prSet phldrT="[Texto]" custT="1"/>
      <dgm:spPr/>
      <dgm:t>
        <a:bodyPr/>
        <a:lstStyle/>
        <a:p>
          <a:r>
            <a:rPr lang="es-ES" sz="1400" dirty="0"/>
            <a:t>Análisis</a:t>
          </a:r>
        </a:p>
      </dgm:t>
    </dgm:pt>
    <dgm:pt modelId="{1B6A9C01-0D81-4920-A776-B76D0E50E086}" type="parTrans" cxnId="{AF84EC80-3105-40F4-83ED-013D4AA3E143}">
      <dgm:prSet/>
      <dgm:spPr/>
      <dgm:t>
        <a:bodyPr/>
        <a:lstStyle/>
        <a:p>
          <a:endParaRPr lang="es-ES" sz="3200"/>
        </a:p>
      </dgm:t>
    </dgm:pt>
    <dgm:pt modelId="{02F91BF6-8A80-4BF2-AE9E-6DABBED6DCD7}" type="sibTrans" cxnId="{AF84EC80-3105-40F4-83ED-013D4AA3E143}">
      <dgm:prSet/>
      <dgm:spPr/>
      <dgm:t>
        <a:bodyPr/>
        <a:lstStyle/>
        <a:p>
          <a:endParaRPr lang="es-ES" sz="3200"/>
        </a:p>
      </dgm:t>
    </dgm:pt>
    <dgm:pt modelId="{62CD01F5-B534-437A-8909-6347FC7333B3}">
      <dgm:prSet phldrT="[Texto]" custT="1"/>
      <dgm:spPr/>
      <dgm:t>
        <a:bodyPr/>
        <a:lstStyle/>
        <a:p>
          <a:r>
            <a:rPr lang="es-ES" sz="1400" dirty="0"/>
            <a:t>Proyección del acto Administrativo</a:t>
          </a:r>
        </a:p>
      </dgm:t>
    </dgm:pt>
    <dgm:pt modelId="{185A3532-EDCA-44A9-BA8A-8BC72ABFA228}" type="parTrans" cxnId="{B70D3722-0B63-4990-912E-E0BE52ACAD6D}">
      <dgm:prSet/>
      <dgm:spPr/>
      <dgm:t>
        <a:bodyPr/>
        <a:lstStyle/>
        <a:p>
          <a:endParaRPr lang="es-ES" sz="3200"/>
        </a:p>
      </dgm:t>
    </dgm:pt>
    <dgm:pt modelId="{919CFD93-FE25-4E73-8333-A2C03E49DC21}" type="sibTrans" cxnId="{B70D3722-0B63-4990-912E-E0BE52ACAD6D}">
      <dgm:prSet/>
      <dgm:spPr/>
      <dgm:t>
        <a:bodyPr/>
        <a:lstStyle/>
        <a:p>
          <a:endParaRPr lang="es-ES" sz="3200"/>
        </a:p>
      </dgm:t>
    </dgm:pt>
    <dgm:pt modelId="{2E306C17-B90F-4AC2-8D49-C5AABA4EC8BD}">
      <dgm:prSet phldrT="[Texto]" custT="1"/>
      <dgm:spPr/>
      <dgm:t>
        <a:bodyPr/>
        <a:lstStyle/>
        <a:p>
          <a:r>
            <a:rPr lang="es-ES" sz="1400" dirty="0"/>
            <a:t>Revisión y Aprobación del Acto Administrativo</a:t>
          </a:r>
        </a:p>
      </dgm:t>
    </dgm:pt>
    <dgm:pt modelId="{9AA3F870-1105-4682-AB7F-9B9A2963DB2A}" type="parTrans" cxnId="{AA492F01-DB29-4E74-A285-F1B2BC30138D}">
      <dgm:prSet/>
      <dgm:spPr/>
      <dgm:t>
        <a:bodyPr/>
        <a:lstStyle/>
        <a:p>
          <a:endParaRPr lang="es-ES" sz="3200"/>
        </a:p>
      </dgm:t>
    </dgm:pt>
    <dgm:pt modelId="{D0D0ED93-8999-4DEB-BF40-A5BDBD40D79C}" type="sibTrans" cxnId="{AA492F01-DB29-4E74-A285-F1B2BC30138D}">
      <dgm:prSet/>
      <dgm:spPr/>
      <dgm:t>
        <a:bodyPr/>
        <a:lstStyle/>
        <a:p>
          <a:endParaRPr lang="es-ES" sz="3200"/>
        </a:p>
      </dgm:t>
    </dgm:pt>
    <dgm:pt modelId="{21AA7C67-5D2A-4637-A48F-B0D2B80CE3BA}">
      <dgm:prSet phldrT="[Texto]" custT="1"/>
      <dgm:spPr/>
      <dgm:t>
        <a:bodyPr/>
        <a:lstStyle/>
        <a:p>
          <a:r>
            <a:rPr lang="es-ES" sz="1400" dirty="0"/>
            <a:t>Firma del Acto Administrativo</a:t>
          </a:r>
        </a:p>
      </dgm:t>
    </dgm:pt>
    <dgm:pt modelId="{AB5A0FCD-F5D6-47E1-A1EF-830AB06C75CA}" type="parTrans" cxnId="{9FF93D76-DDED-4625-BD33-D4654DB20919}">
      <dgm:prSet/>
      <dgm:spPr/>
      <dgm:t>
        <a:bodyPr/>
        <a:lstStyle/>
        <a:p>
          <a:endParaRPr lang="es-ES" sz="3200"/>
        </a:p>
      </dgm:t>
    </dgm:pt>
    <dgm:pt modelId="{5355E5A5-44EC-4B9C-91E1-1EC97EC8E6E5}" type="sibTrans" cxnId="{9FF93D76-DDED-4625-BD33-D4654DB20919}">
      <dgm:prSet/>
      <dgm:spPr/>
      <dgm:t>
        <a:bodyPr/>
        <a:lstStyle/>
        <a:p>
          <a:endParaRPr lang="es-ES" sz="3200"/>
        </a:p>
      </dgm:t>
    </dgm:pt>
    <dgm:pt modelId="{7972E7D1-4E4E-4D7C-BD9A-F5940C19B69F}">
      <dgm:prSet phldrT="[Texto]" custT="1"/>
      <dgm:spPr/>
      <dgm:t>
        <a:bodyPr/>
        <a:lstStyle/>
        <a:p>
          <a:r>
            <a:rPr lang="es-ES" sz="1400" dirty="0"/>
            <a:t>Comunicación del Acto Administrativo</a:t>
          </a:r>
        </a:p>
      </dgm:t>
    </dgm:pt>
    <dgm:pt modelId="{C381EE5A-BED5-4815-AEA4-25F7B094A0ED}" type="parTrans" cxnId="{AF6728CB-578D-46CF-8C1E-37B7582F0A7E}">
      <dgm:prSet/>
      <dgm:spPr/>
      <dgm:t>
        <a:bodyPr/>
        <a:lstStyle/>
        <a:p>
          <a:endParaRPr lang="es-ES" sz="3200"/>
        </a:p>
      </dgm:t>
    </dgm:pt>
    <dgm:pt modelId="{FFE3E7EC-4059-4738-95AD-545D7C4E8329}" type="sibTrans" cxnId="{AF6728CB-578D-46CF-8C1E-37B7582F0A7E}">
      <dgm:prSet/>
      <dgm:spPr/>
      <dgm:t>
        <a:bodyPr/>
        <a:lstStyle/>
        <a:p>
          <a:endParaRPr lang="es-ES" sz="3200"/>
        </a:p>
      </dgm:t>
    </dgm:pt>
    <dgm:pt modelId="{D212BB94-77A4-41FD-B42C-DF67F5CD6684}">
      <dgm:prSet phldrT="[Texto]" custT="1"/>
      <dgm:spPr/>
      <dgm:t>
        <a:bodyPr/>
        <a:lstStyle/>
        <a:p>
          <a:r>
            <a:rPr lang="es-ES" sz="1400" dirty="0"/>
            <a:t>Elaborar y enviar la solicitud de levantamiento de Medidas</a:t>
          </a:r>
        </a:p>
      </dgm:t>
    </dgm:pt>
    <dgm:pt modelId="{1F7146C2-0124-4061-8551-0F76CE2AAA20}" type="parTrans" cxnId="{785133E8-65B4-441D-B56B-FA1A4F8C6271}">
      <dgm:prSet/>
      <dgm:spPr/>
      <dgm:t>
        <a:bodyPr/>
        <a:lstStyle/>
        <a:p>
          <a:endParaRPr lang="es-ES" sz="3200"/>
        </a:p>
      </dgm:t>
    </dgm:pt>
    <dgm:pt modelId="{DD21F774-5928-4C02-9F92-01C1A55E3609}" type="sibTrans" cxnId="{785133E8-65B4-441D-B56B-FA1A4F8C6271}">
      <dgm:prSet/>
      <dgm:spPr/>
      <dgm:t>
        <a:bodyPr/>
        <a:lstStyle/>
        <a:p>
          <a:endParaRPr lang="es-ES" sz="3200"/>
        </a:p>
      </dgm:t>
    </dgm:pt>
    <dgm:pt modelId="{460135E9-8C9B-490B-AF8F-D3113D8A086C}">
      <dgm:prSet phldrT="[Texto]" custT="1"/>
      <dgm:spPr/>
      <dgm:t>
        <a:bodyPr/>
        <a:lstStyle/>
        <a:p>
          <a:r>
            <a:rPr lang="es-ES" sz="1400" dirty="0"/>
            <a:t>Seguimiento y Monitoreo de levantamiento de Medidas</a:t>
          </a:r>
        </a:p>
      </dgm:t>
    </dgm:pt>
    <dgm:pt modelId="{E4553CFE-DC4B-4F5C-A491-3100B43CAA38}" type="parTrans" cxnId="{7426DC4D-3C4A-4904-B5C4-B0BA309320B6}">
      <dgm:prSet/>
      <dgm:spPr/>
      <dgm:t>
        <a:bodyPr/>
        <a:lstStyle/>
        <a:p>
          <a:endParaRPr lang="es-ES" sz="3200"/>
        </a:p>
      </dgm:t>
    </dgm:pt>
    <dgm:pt modelId="{B246A03B-0C28-4F3F-A093-A844736D1E7C}" type="sibTrans" cxnId="{7426DC4D-3C4A-4904-B5C4-B0BA309320B6}">
      <dgm:prSet/>
      <dgm:spPr/>
      <dgm:t>
        <a:bodyPr/>
        <a:lstStyle/>
        <a:p>
          <a:endParaRPr lang="es-ES" sz="3200"/>
        </a:p>
      </dgm:t>
    </dgm:pt>
    <dgm:pt modelId="{73BE8FE6-8F56-4DF0-9E13-1F049326FFA9}">
      <dgm:prSet phldrT="[Texto]" custT="1"/>
      <dgm:spPr/>
      <dgm:t>
        <a:bodyPr/>
        <a:lstStyle/>
        <a:p>
          <a:r>
            <a:rPr lang="es-ES" sz="1400" dirty="0"/>
            <a:t>Análisis de contrato</a:t>
          </a:r>
        </a:p>
      </dgm:t>
    </dgm:pt>
    <dgm:pt modelId="{F2845C95-E97E-4E2E-820E-76A66614FF3D}" type="parTrans" cxnId="{0DFAEA3E-FE42-4A0D-AA82-F806BF624B14}">
      <dgm:prSet/>
      <dgm:spPr/>
      <dgm:t>
        <a:bodyPr/>
        <a:lstStyle/>
        <a:p>
          <a:endParaRPr lang="es-ES" sz="3200"/>
        </a:p>
      </dgm:t>
    </dgm:pt>
    <dgm:pt modelId="{E5C6BEB5-FACD-48E3-BB22-9ABE1C558E96}" type="sibTrans" cxnId="{0DFAEA3E-FE42-4A0D-AA82-F806BF624B14}">
      <dgm:prSet/>
      <dgm:spPr/>
      <dgm:t>
        <a:bodyPr/>
        <a:lstStyle/>
        <a:p>
          <a:endParaRPr lang="es-ES" sz="3200"/>
        </a:p>
      </dgm:t>
    </dgm:pt>
    <dgm:pt modelId="{441B2276-DD80-4749-807B-6373E829AB51}">
      <dgm:prSet phldrT="[Texto]" custT="1"/>
      <dgm:spPr/>
      <dgm:t>
        <a:bodyPr/>
        <a:lstStyle/>
        <a:p>
          <a:r>
            <a:rPr lang="es-ES" sz="1400" dirty="0"/>
            <a:t>Proyección de cesión</a:t>
          </a:r>
        </a:p>
      </dgm:t>
    </dgm:pt>
    <dgm:pt modelId="{7D7D94DB-AC1C-453C-B190-C5D4231CB5BE}" type="parTrans" cxnId="{2E9BDC0A-25F5-42D2-98C1-76452228106C}">
      <dgm:prSet/>
      <dgm:spPr/>
      <dgm:t>
        <a:bodyPr/>
        <a:lstStyle/>
        <a:p>
          <a:endParaRPr lang="es-ES" sz="3200"/>
        </a:p>
      </dgm:t>
    </dgm:pt>
    <dgm:pt modelId="{1B3B7725-74AE-4BC8-A7A5-1C7667F67C07}" type="sibTrans" cxnId="{2E9BDC0A-25F5-42D2-98C1-76452228106C}">
      <dgm:prSet/>
      <dgm:spPr/>
      <dgm:t>
        <a:bodyPr/>
        <a:lstStyle/>
        <a:p>
          <a:endParaRPr lang="es-ES" sz="3200"/>
        </a:p>
      </dgm:t>
    </dgm:pt>
    <dgm:pt modelId="{AC6E33E2-C8C0-4E83-92B5-6A07EBEA01F5}">
      <dgm:prSet phldrT="[Texto]" custT="1"/>
      <dgm:spPr/>
      <dgm:t>
        <a:bodyPr/>
        <a:lstStyle/>
        <a:p>
          <a:r>
            <a:rPr lang="es-ES" sz="1400" dirty="0"/>
            <a:t>Suscripción de Cesión</a:t>
          </a:r>
        </a:p>
      </dgm:t>
    </dgm:pt>
    <dgm:pt modelId="{3A5ED4E6-03D8-4344-9564-1CA467EE27D9}" type="parTrans" cxnId="{6D755069-F6FB-4642-B71E-9DA4BF6DA2E7}">
      <dgm:prSet/>
      <dgm:spPr/>
      <dgm:t>
        <a:bodyPr/>
        <a:lstStyle/>
        <a:p>
          <a:endParaRPr lang="es-ES" sz="3200"/>
        </a:p>
      </dgm:t>
    </dgm:pt>
    <dgm:pt modelId="{4B7431E7-4940-410A-8ADE-AA6E11385EC4}" type="sibTrans" cxnId="{6D755069-F6FB-4642-B71E-9DA4BF6DA2E7}">
      <dgm:prSet/>
      <dgm:spPr/>
      <dgm:t>
        <a:bodyPr/>
        <a:lstStyle/>
        <a:p>
          <a:endParaRPr lang="es-ES" sz="3200"/>
        </a:p>
      </dgm:t>
    </dgm:pt>
    <dgm:pt modelId="{75C16570-D81A-40E9-8626-C4955F5DD863}">
      <dgm:prSet phldrT="[Texto]" custT="1"/>
      <dgm:spPr/>
      <dgm:t>
        <a:bodyPr/>
        <a:lstStyle/>
        <a:p>
          <a:endParaRPr lang="es-ES" sz="1400" dirty="0"/>
        </a:p>
      </dgm:t>
    </dgm:pt>
    <dgm:pt modelId="{158BC906-2774-41D3-A1AC-7FB91F2456B2}" type="parTrans" cxnId="{DF766846-FD12-4D0D-B3BC-1ED518FFA2AB}">
      <dgm:prSet/>
      <dgm:spPr/>
      <dgm:t>
        <a:bodyPr/>
        <a:lstStyle/>
        <a:p>
          <a:endParaRPr lang="es-ES" sz="3200"/>
        </a:p>
      </dgm:t>
    </dgm:pt>
    <dgm:pt modelId="{0EBFFBF3-D422-4348-A078-EFCA2E64F2EF}" type="sibTrans" cxnId="{DF766846-FD12-4D0D-B3BC-1ED518FFA2AB}">
      <dgm:prSet/>
      <dgm:spPr/>
      <dgm:t>
        <a:bodyPr/>
        <a:lstStyle/>
        <a:p>
          <a:endParaRPr lang="es-ES" sz="3200"/>
        </a:p>
      </dgm:t>
    </dgm:pt>
    <dgm:pt modelId="{9081DF52-2AE3-48EE-B89E-901F0463119C}">
      <dgm:prSet phldrT="[Texto]" custT="1"/>
      <dgm:spPr/>
      <dgm:t>
        <a:bodyPr/>
        <a:lstStyle/>
        <a:p>
          <a:r>
            <a:rPr lang="es-ES" sz="1400" b="1" i="1" dirty="0"/>
            <a:t>Elaboración de la minuta. (Mínimo 2 Actividades)</a:t>
          </a:r>
        </a:p>
      </dgm:t>
    </dgm:pt>
    <dgm:pt modelId="{6CD412C1-340C-4895-BBF3-9BD74B6CA656}" type="parTrans" cxnId="{523002CF-0CA8-4565-B571-2EF29A2AA452}">
      <dgm:prSet/>
      <dgm:spPr/>
      <dgm:t>
        <a:bodyPr/>
        <a:lstStyle/>
        <a:p>
          <a:endParaRPr lang="es-ES"/>
        </a:p>
      </dgm:t>
    </dgm:pt>
    <dgm:pt modelId="{5730F073-F048-4466-BCA9-35EAFD47669E}" type="sibTrans" cxnId="{523002CF-0CA8-4565-B571-2EF29A2AA452}">
      <dgm:prSet/>
      <dgm:spPr/>
      <dgm:t>
        <a:bodyPr/>
        <a:lstStyle/>
        <a:p>
          <a:endParaRPr lang="es-ES"/>
        </a:p>
      </dgm:t>
    </dgm:pt>
    <dgm:pt modelId="{C7AF9C4F-21AF-4CB8-92BD-A8730A5EE083}">
      <dgm:prSet phldrT="[Texto]" custT="1"/>
      <dgm:spPr/>
      <dgm:t>
        <a:bodyPr/>
        <a:lstStyle/>
        <a:p>
          <a:r>
            <a:rPr lang="es-ES" sz="1400" b="0" i="1" dirty="0"/>
            <a:t>Revisión</a:t>
          </a:r>
        </a:p>
      </dgm:t>
    </dgm:pt>
    <dgm:pt modelId="{14F50AAB-E107-44A9-B715-85D204735CBF}" type="parTrans" cxnId="{CCF0A57C-C1BB-4E49-978C-7B7D57CA88D4}">
      <dgm:prSet/>
      <dgm:spPr/>
      <dgm:t>
        <a:bodyPr/>
        <a:lstStyle/>
        <a:p>
          <a:endParaRPr lang="es-ES"/>
        </a:p>
      </dgm:t>
    </dgm:pt>
    <dgm:pt modelId="{727015F5-3688-4F92-B21C-6C4B58ECF076}" type="sibTrans" cxnId="{CCF0A57C-C1BB-4E49-978C-7B7D57CA88D4}">
      <dgm:prSet/>
      <dgm:spPr/>
      <dgm:t>
        <a:bodyPr/>
        <a:lstStyle/>
        <a:p>
          <a:endParaRPr lang="es-ES"/>
        </a:p>
      </dgm:t>
    </dgm:pt>
    <dgm:pt modelId="{EA94A3E3-7D21-4D62-B6F9-16B27D2FD93E}">
      <dgm:prSet phldrT="[Texto]" custT="1"/>
      <dgm:spPr/>
      <dgm:t>
        <a:bodyPr/>
        <a:lstStyle/>
        <a:p>
          <a:r>
            <a:rPr lang="es-ES" sz="1400" b="0" i="1" dirty="0"/>
            <a:t>Suscripción</a:t>
          </a:r>
        </a:p>
      </dgm:t>
    </dgm:pt>
    <dgm:pt modelId="{6FD2AA55-8D30-449F-99A7-D75889F82523}" type="parTrans" cxnId="{0B55A40C-558D-4DB3-952A-26169EBB7800}">
      <dgm:prSet/>
      <dgm:spPr/>
      <dgm:t>
        <a:bodyPr/>
        <a:lstStyle/>
        <a:p>
          <a:endParaRPr lang="es-ES"/>
        </a:p>
      </dgm:t>
    </dgm:pt>
    <dgm:pt modelId="{BEF952E3-B6DA-4DA3-9745-5721D1DA4B7A}" type="sibTrans" cxnId="{0B55A40C-558D-4DB3-952A-26169EBB7800}">
      <dgm:prSet/>
      <dgm:spPr/>
      <dgm:t>
        <a:bodyPr/>
        <a:lstStyle/>
        <a:p>
          <a:endParaRPr lang="es-ES"/>
        </a:p>
      </dgm:t>
    </dgm:pt>
    <dgm:pt modelId="{449CB179-69BF-402E-AE45-5F8CF2EED3E8}" type="pres">
      <dgm:prSet presAssocID="{DD533EB0-F71C-4CA4-8A48-A466D509EAEE}" presName="linear" presStyleCnt="0">
        <dgm:presLayoutVars>
          <dgm:dir/>
          <dgm:animLvl val="lvl"/>
          <dgm:resizeHandles val="exact"/>
        </dgm:presLayoutVars>
      </dgm:prSet>
      <dgm:spPr/>
    </dgm:pt>
    <dgm:pt modelId="{7059158F-25D7-4129-A5E6-C074F4661139}" type="pres">
      <dgm:prSet presAssocID="{9081DF52-2AE3-48EE-B89E-901F0463119C}" presName="parentLin" presStyleCnt="0"/>
      <dgm:spPr/>
    </dgm:pt>
    <dgm:pt modelId="{8661A47F-83B4-49B9-9821-D677BF646B50}" type="pres">
      <dgm:prSet presAssocID="{9081DF52-2AE3-48EE-B89E-901F0463119C}" presName="parentLeftMargin" presStyleLbl="node1" presStyleIdx="0" presStyleCnt="6"/>
      <dgm:spPr/>
    </dgm:pt>
    <dgm:pt modelId="{F0A2A3D7-81E6-4E3C-9F56-F032654BD1F6}" type="pres">
      <dgm:prSet presAssocID="{9081DF52-2AE3-48EE-B89E-901F0463119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A55CFE8-BCC5-4F19-937A-DB035580557D}" type="pres">
      <dgm:prSet presAssocID="{9081DF52-2AE3-48EE-B89E-901F0463119C}" presName="negativeSpace" presStyleCnt="0"/>
      <dgm:spPr/>
    </dgm:pt>
    <dgm:pt modelId="{C4DB7DB9-10F2-47BA-AE8E-B77DF233B910}" type="pres">
      <dgm:prSet presAssocID="{9081DF52-2AE3-48EE-B89E-901F0463119C}" presName="childText" presStyleLbl="conFgAcc1" presStyleIdx="0" presStyleCnt="6">
        <dgm:presLayoutVars>
          <dgm:bulletEnabled val="1"/>
        </dgm:presLayoutVars>
      </dgm:prSet>
      <dgm:spPr/>
    </dgm:pt>
    <dgm:pt modelId="{011DE160-4874-4CFA-9D8B-E17EF9B0DC97}" type="pres">
      <dgm:prSet presAssocID="{5730F073-F048-4466-BCA9-35EAFD47669E}" presName="spaceBetweenRectangles" presStyleCnt="0"/>
      <dgm:spPr/>
    </dgm:pt>
    <dgm:pt modelId="{95F28295-693C-4CB1-89CE-04F993AA6466}" type="pres">
      <dgm:prSet presAssocID="{A9F34EE1-1F3F-4E90-B62A-81412B58D5E5}" presName="parentLin" presStyleCnt="0"/>
      <dgm:spPr/>
    </dgm:pt>
    <dgm:pt modelId="{B1D4B454-5A4C-4ADF-87C7-433396D36749}" type="pres">
      <dgm:prSet presAssocID="{A9F34EE1-1F3F-4E90-B62A-81412B58D5E5}" presName="parentLeftMargin" presStyleLbl="node1" presStyleIdx="0" presStyleCnt="6"/>
      <dgm:spPr/>
    </dgm:pt>
    <dgm:pt modelId="{7B6F0BA1-7C8E-4044-BBCE-6BE6267276F2}" type="pres">
      <dgm:prSet presAssocID="{A9F34EE1-1F3F-4E90-B62A-81412B58D5E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62FEDE8-6574-4112-B014-D0E79D3B00EE}" type="pres">
      <dgm:prSet presAssocID="{A9F34EE1-1F3F-4E90-B62A-81412B58D5E5}" presName="negativeSpace" presStyleCnt="0"/>
      <dgm:spPr/>
    </dgm:pt>
    <dgm:pt modelId="{E91D70EB-D655-462F-A93A-2E6F37503D9B}" type="pres">
      <dgm:prSet presAssocID="{A9F34EE1-1F3F-4E90-B62A-81412B58D5E5}" presName="childText" presStyleLbl="conFgAcc1" presStyleIdx="1" presStyleCnt="6">
        <dgm:presLayoutVars>
          <dgm:bulletEnabled val="1"/>
        </dgm:presLayoutVars>
      </dgm:prSet>
      <dgm:spPr/>
    </dgm:pt>
    <dgm:pt modelId="{F51F8E46-DB48-49CD-93F4-7BE734AABB0B}" type="pres">
      <dgm:prSet presAssocID="{2842C0A2-1B1D-4B6F-95D7-E14177EDC7F9}" presName="spaceBetweenRectangles" presStyleCnt="0"/>
      <dgm:spPr/>
    </dgm:pt>
    <dgm:pt modelId="{14337D76-AF47-40C6-B21F-E22C38AECE57}" type="pres">
      <dgm:prSet presAssocID="{351D41E4-8D17-4258-B998-8FF245DD5EF7}" presName="parentLin" presStyleCnt="0"/>
      <dgm:spPr/>
    </dgm:pt>
    <dgm:pt modelId="{753F42EA-3098-4414-82D2-DC75875AE957}" type="pres">
      <dgm:prSet presAssocID="{351D41E4-8D17-4258-B998-8FF245DD5EF7}" presName="parentLeftMargin" presStyleLbl="node1" presStyleIdx="1" presStyleCnt="6"/>
      <dgm:spPr/>
    </dgm:pt>
    <dgm:pt modelId="{43879CED-B4BD-4470-B25F-DBF045A6CFCE}" type="pres">
      <dgm:prSet presAssocID="{351D41E4-8D17-4258-B998-8FF245DD5EF7}" presName="parentText" presStyleLbl="node1" presStyleIdx="2" presStyleCnt="6" custScaleY="169322">
        <dgm:presLayoutVars>
          <dgm:chMax val="0"/>
          <dgm:bulletEnabled val="1"/>
        </dgm:presLayoutVars>
      </dgm:prSet>
      <dgm:spPr/>
    </dgm:pt>
    <dgm:pt modelId="{124D2A32-3928-4A37-8F1D-D2B104B36885}" type="pres">
      <dgm:prSet presAssocID="{351D41E4-8D17-4258-B998-8FF245DD5EF7}" presName="negativeSpace" presStyleCnt="0"/>
      <dgm:spPr/>
    </dgm:pt>
    <dgm:pt modelId="{50CEB0C4-31A3-4A76-A2AC-4582E48DF6FA}" type="pres">
      <dgm:prSet presAssocID="{351D41E4-8D17-4258-B998-8FF245DD5EF7}" presName="childText" presStyleLbl="conFgAcc1" presStyleIdx="2" presStyleCnt="6">
        <dgm:presLayoutVars>
          <dgm:bulletEnabled val="1"/>
        </dgm:presLayoutVars>
      </dgm:prSet>
      <dgm:spPr/>
    </dgm:pt>
    <dgm:pt modelId="{81A5FE3C-D626-4FF1-96F1-41EB29FBA352}" type="pres">
      <dgm:prSet presAssocID="{0DF4F06F-0767-45B0-A8A2-A657234DD433}" presName="spaceBetweenRectangles" presStyleCnt="0"/>
      <dgm:spPr/>
    </dgm:pt>
    <dgm:pt modelId="{EFBADCB1-ECB8-43ED-AEC7-9FF2D0C21E73}" type="pres">
      <dgm:prSet presAssocID="{BC8F7EA7-C784-4506-8011-90CD422F6558}" presName="parentLin" presStyleCnt="0"/>
      <dgm:spPr/>
    </dgm:pt>
    <dgm:pt modelId="{DF75E63D-5611-4E8A-B674-BB9D629F347A}" type="pres">
      <dgm:prSet presAssocID="{BC8F7EA7-C784-4506-8011-90CD422F6558}" presName="parentLeftMargin" presStyleLbl="node1" presStyleIdx="2" presStyleCnt="6"/>
      <dgm:spPr/>
    </dgm:pt>
    <dgm:pt modelId="{9EFDB357-CD24-43C5-B499-5660F68D459F}" type="pres">
      <dgm:prSet presAssocID="{BC8F7EA7-C784-4506-8011-90CD422F655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5318147-91E8-4E0F-8272-F8EB1C4FDEA9}" type="pres">
      <dgm:prSet presAssocID="{BC8F7EA7-C784-4506-8011-90CD422F6558}" presName="negativeSpace" presStyleCnt="0"/>
      <dgm:spPr/>
    </dgm:pt>
    <dgm:pt modelId="{C9D5905B-A3B0-45BC-A5DA-51AE124FBCEE}" type="pres">
      <dgm:prSet presAssocID="{BC8F7EA7-C784-4506-8011-90CD422F6558}" presName="childText" presStyleLbl="conFgAcc1" presStyleIdx="3" presStyleCnt="6">
        <dgm:presLayoutVars>
          <dgm:bulletEnabled val="1"/>
        </dgm:presLayoutVars>
      </dgm:prSet>
      <dgm:spPr/>
    </dgm:pt>
    <dgm:pt modelId="{C1747CD5-E1D3-4580-AF25-BFEADACD2BB9}" type="pres">
      <dgm:prSet presAssocID="{D91CED39-4973-4418-9FB1-C9DEDF851CD2}" presName="spaceBetweenRectangles" presStyleCnt="0"/>
      <dgm:spPr/>
    </dgm:pt>
    <dgm:pt modelId="{A0427728-A024-472B-BA6E-F3C19C9F0626}" type="pres">
      <dgm:prSet presAssocID="{619438D7-1A6D-43BC-A1B5-5128EE11618F}" presName="parentLin" presStyleCnt="0"/>
      <dgm:spPr/>
    </dgm:pt>
    <dgm:pt modelId="{7C88304C-1BC3-49BD-BC70-44724EDD5102}" type="pres">
      <dgm:prSet presAssocID="{619438D7-1A6D-43BC-A1B5-5128EE11618F}" presName="parentLeftMargin" presStyleLbl="node1" presStyleIdx="3" presStyleCnt="6"/>
      <dgm:spPr/>
    </dgm:pt>
    <dgm:pt modelId="{5CA4AC81-1F3D-4309-ABC9-BB927BEFFC79}" type="pres">
      <dgm:prSet presAssocID="{619438D7-1A6D-43BC-A1B5-5128EE11618F}" presName="parentText" presStyleLbl="node1" presStyleIdx="4" presStyleCnt="6" custScaleY="193111">
        <dgm:presLayoutVars>
          <dgm:chMax val="0"/>
          <dgm:bulletEnabled val="1"/>
        </dgm:presLayoutVars>
      </dgm:prSet>
      <dgm:spPr/>
    </dgm:pt>
    <dgm:pt modelId="{BE8E2304-C756-4CA6-9C4A-E9791C029BD4}" type="pres">
      <dgm:prSet presAssocID="{619438D7-1A6D-43BC-A1B5-5128EE11618F}" presName="negativeSpace" presStyleCnt="0"/>
      <dgm:spPr/>
    </dgm:pt>
    <dgm:pt modelId="{15A02154-903C-4958-99C9-E17BC742D479}" type="pres">
      <dgm:prSet presAssocID="{619438D7-1A6D-43BC-A1B5-5128EE11618F}" presName="childText" presStyleLbl="conFgAcc1" presStyleIdx="4" presStyleCnt="6">
        <dgm:presLayoutVars>
          <dgm:bulletEnabled val="1"/>
        </dgm:presLayoutVars>
      </dgm:prSet>
      <dgm:spPr/>
    </dgm:pt>
    <dgm:pt modelId="{7CA2D2F4-EA68-405F-B19D-4D6E745BF66A}" type="pres">
      <dgm:prSet presAssocID="{7DBE0240-0802-428B-AA95-82DBEA904EE7}" presName="spaceBetweenRectangles" presStyleCnt="0"/>
      <dgm:spPr/>
    </dgm:pt>
    <dgm:pt modelId="{17F4F70C-5466-4D4E-8606-2CD57C6C583C}" type="pres">
      <dgm:prSet presAssocID="{E1088619-0956-44C5-B38E-912BF1EF53FE}" presName="parentLin" presStyleCnt="0"/>
      <dgm:spPr/>
    </dgm:pt>
    <dgm:pt modelId="{41693CDA-305A-496F-BEB4-DF721E5461F7}" type="pres">
      <dgm:prSet presAssocID="{E1088619-0956-44C5-B38E-912BF1EF53FE}" presName="parentLeftMargin" presStyleLbl="node1" presStyleIdx="4" presStyleCnt="6"/>
      <dgm:spPr/>
    </dgm:pt>
    <dgm:pt modelId="{E52F3E1E-3FF2-44F0-823F-820EC570F9C3}" type="pres">
      <dgm:prSet presAssocID="{E1088619-0956-44C5-B38E-912BF1EF53FE}" presName="parentText" presStyleLbl="node1" presStyleIdx="5" presStyleCnt="6" custScaleY="209634">
        <dgm:presLayoutVars>
          <dgm:chMax val="0"/>
          <dgm:bulletEnabled val="1"/>
        </dgm:presLayoutVars>
      </dgm:prSet>
      <dgm:spPr/>
    </dgm:pt>
    <dgm:pt modelId="{43043FC5-9090-4A93-843F-823C56DEF926}" type="pres">
      <dgm:prSet presAssocID="{E1088619-0956-44C5-B38E-912BF1EF53FE}" presName="negativeSpace" presStyleCnt="0"/>
      <dgm:spPr/>
    </dgm:pt>
    <dgm:pt modelId="{F80CC17E-C4C5-4E7B-8AC0-2D1E10608D8E}" type="pres">
      <dgm:prSet presAssocID="{E1088619-0956-44C5-B38E-912BF1EF53FE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8D9BD00-2633-445F-8C92-6120CE10A598}" type="presOf" srcId="{BC8F7EA7-C784-4506-8011-90CD422F6558}" destId="{9EFDB357-CD24-43C5-B499-5660F68D459F}" srcOrd="1" destOrd="0" presId="urn:microsoft.com/office/officeart/2005/8/layout/list1"/>
    <dgm:cxn modelId="{AA492F01-DB29-4E74-A285-F1B2BC30138D}" srcId="{A9F34EE1-1F3F-4E90-B62A-81412B58D5E5}" destId="{2E306C17-B90F-4AC2-8D49-C5AABA4EC8BD}" srcOrd="2" destOrd="0" parTransId="{9AA3F870-1105-4682-AB7F-9B9A2963DB2A}" sibTransId="{D0D0ED93-8999-4DEB-BF40-A5BDBD40D79C}"/>
    <dgm:cxn modelId="{21600206-71B5-4950-9A3D-681C57DC11E4}" type="presOf" srcId="{BC8F7EA7-C784-4506-8011-90CD422F6558}" destId="{DF75E63D-5611-4E8A-B674-BB9D629F347A}" srcOrd="0" destOrd="0" presId="urn:microsoft.com/office/officeart/2005/8/layout/list1"/>
    <dgm:cxn modelId="{7836FA06-6AE1-498F-99F9-CBC65716F466}" type="presOf" srcId="{EA94A3E3-7D21-4D62-B6F9-16B27D2FD93E}" destId="{C4DB7DB9-10F2-47BA-AE8E-B77DF233B910}" srcOrd="0" destOrd="1" presId="urn:microsoft.com/office/officeart/2005/8/layout/list1"/>
    <dgm:cxn modelId="{2E9BDC0A-25F5-42D2-98C1-76452228106C}" srcId="{BC8F7EA7-C784-4506-8011-90CD422F6558}" destId="{441B2276-DD80-4749-807B-6373E829AB51}" srcOrd="1" destOrd="0" parTransId="{7D7D94DB-AC1C-453C-B190-C5D4231CB5BE}" sibTransId="{1B3B7725-74AE-4BC8-A7A5-1C7667F67C07}"/>
    <dgm:cxn modelId="{0B55A40C-558D-4DB3-952A-26169EBB7800}" srcId="{9081DF52-2AE3-48EE-B89E-901F0463119C}" destId="{EA94A3E3-7D21-4D62-B6F9-16B27D2FD93E}" srcOrd="1" destOrd="0" parTransId="{6FD2AA55-8D30-449F-99A7-D75889F82523}" sibTransId="{BEF952E3-B6DA-4DA3-9745-5721D1DA4B7A}"/>
    <dgm:cxn modelId="{7E9FE60C-3FB9-454E-AF8C-C47171500721}" type="presOf" srcId="{62CD01F5-B534-437A-8909-6347FC7333B3}" destId="{E91D70EB-D655-462F-A93A-2E6F37503D9B}" srcOrd="0" destOrd="1" presId="urn:microsoft.com/office/officeart/2005/8/layout/list1"/>
    <dgm:cxn modelId="{471D0810-818D-4B22-A1B2-A1DAE1BE14F2}" type="presOf" srcId="{441B2276-DD80-4749-807B-6373E829AB51}" destId="{C9D5905B-A3B0-45BC-A5DA-51AE124FBCEE}" srcOrd="0" destOrd="1" presId="urn:microsoft.com/office/officeart/2005/8/layout/list1"/>
    <dgm:cxn modelId="{A1738113-69F8-48FC-BF98-28A37ED3DA24}" type="presOf" srcId="{73BE8FE6-8F56-4DF0-9E13-1F049326FFA9}" destId="{C9D5905B-A3B0-45BC-A5DA-51AE124FBCEE}" srcOrd="0" destOrd="0" presId="urn:microsoft.com/office/officeart/2005/8/layout/list1"/>
    <dgm:cxn modelId="{01AC6E14-E5B5-4E79-A6D4-E1EBD16EB383}" type="presOf" srcId="{C7AF9C4F-21AF-4CB8-92BD-A8730A5EE083}" destId="{C4DB7DB9-10F2-47BA-AE8E-B77DF233B910}" srcOrd="0" destOrd="0" presId="urn:microsoft.com/office/officeart/2005/8/layout/list1"/>
    <dgm:cxn modelId="{81DF8516-9B1E-446C-9ECF-ED72953DE0BA}" srcId="{DD533EB0-F71C-4CA4-8A48-A466D509EAEE}" destId="{351D41E4-8D17-4258-B998-8FF245DD5EF7}" srcOrd="2" destOrd="0" parTransId="{A1E4E6A9-6B6A-4249-9565-FBD44C1E6744}" sibTransId="{0DF4F06F-0767-45B0-A8A2-A657234DD433}"/>
    <dgm:cxn modelId="{F76BFF1B-1261-459B-B665-2AB0D928722B}" type="presOf" srcId="{23129B72-9B40-4193-8A77-5F0672B98A37}" destId="{E91D70EB-D655-462F-A93A-2E6F37503D9B}" srcOrd="0" destOrd="0" presId="urn:microsoft.com/office/officeart/2005/8/layout/list1"/>
    <dgm:cxn modelId="{B70D3722-0B63-4990-912E-E0BE52ACAD6D}" srcId="{A9F34EE1-1F3F-4E90-B62A-81412B58D5E5}" destId="{62CD01F5-B534-437A-8909-6347FC7333B3}" srcOrd="1" destOrd="0" parTransId="{185A3532-EDCA-44A9-BA8A-8BC72ABFA228}" sibTransId="{919CFD93-FE25-4E73-8333-A2C03E49DC21}"/>
    <dgm:cxn modelId="{6F7A3927-8299-4412-BEA5-917B507C4026}" type="presOf" srcId="{460135E9-8C9B-490B-AF8F-D3113D8A086C}" destId="{50CEB0C4-31A3-4A76-A2AC-4582E48DF6FA}" srcOrd="0" destOrd="1" presId="urn:microsoft.com/office/officeart/2005/8/layout/list1"/>
    <dgm:cxn modelId="{E227AC2A-B829-47A5-95D8-E8BCC21B8458}" srcId="{DD533EB0-F71C-4CA4-8A48-A466D509EAEE}" destId="{619438D7-1A6D-43BC-A1B5-5128EE11618F}" srcOrd="4" destOrd="0" parTransId="{EBB6BC5B-B7A8-436F-9346-0DEE80F18072}" sibTransId="{7DBE0240-0802-428B-AA95-82DBEA904EE7}"/>
    <dgm:cxn modelId="{A162073E-A0C3-43AA-BCE0-A0F8BB7F9B06}" type="presOf" srcId="{21AA7C67-5D2A-4637-A48F-B0D2B80CE3BA}" destId="{E91D70EB-D655-462F-A93A-2E6F37503D9B}" srcOrd="0" destOrd="3" presId="urn:microsoft.com/office/officeart/2005/8/layout/list1"/>
    <dgm:cxn modelId="{0DFAEA3E-FE42-4A0D-AA82-F806BF624B14}" srcId="{BC8F7EA7-C784-4506-8011-90CD422F6558}" destId="{73BE8FE6-8F56-4DF0-9E13-1F049326FFA9}" srcOrd="0" destOrd="0" parTransId="{F2845C95-E97E-4E2E-820E-76A66614FF3D}" sibTransId="{E5C6BEB5-FACD-48E3-BB22-9ABE1C558E96}"/>
    <dgm:cxn modelId="{493DFE3F-78D4-46DC-85E1-57CF76754479}" type="presOf" srcId="{E1088619-0956-44C5-B38E-912BF1EF53FE}" destId="{E52F3E1E-3FF2-44F0-823F-820EC570F9C3}" srcOrd="1" destOrd="0" presId="urn:microsoft.com/office/officeart/2005/8/layout/list1"/>
    <dgm:cxn modelId="{C65A2240-5074-4A9A-9BC4-D5DA46326BF1}" type="presOf" srcId="{A9F34EE1-1F3F-4E90-B62A-81412B58D5E5}" destId="{B1D4B454-5A4C-4ADF-87C7-433396D36749}" srcOrd="0" destOrd="0" presId="urn:microsoft.com/office/officeart/2005/8/layout/list1"/>
    <dgm:cxn modelId="{DF766846-FD12-4D0D-B3BC-1ED518FFA2AB}" srcId="{E1088619-0956-44C5-B38E-912BF1EF53FE}" destId="{75C16570-D81A-40E9-8626-C4955F5DD863}" srcOrd="0" destOrd="0" parTransId="{158BC906-2774-41D3-A1AC-7FB91F2456B2}" sibTransId="{0EBFFBF3-D422-4348-A078-EFCA2E64F2EF}"/>
    <dgm:cxn modelId="{77AF6C69-0968-4DE7-84DD-45DC4C19CDF9}" srcId="{DD533EB0-F71C-4CA4-8A48-A466D509EAEE}" destId="{E1088619-0956-44C5-B38E-912BF1EF53FE}" srcOrd="5" destOrd="0" parTransId="{5BF67AAF-8636-4F00-98BC-425AC4B2F626}" sibTransId="{0BD5FA2B-08D5-4F02-AE0B-5209F6A61340}"/>
    <dgm:cxn modelId="{6D755069-F6FB-4642-B71E-9DA4BF6DA2E7}" srcId="{BC8F7EA7-C784-4506-8011-90CD422F6558}" destId="{AC6E33E2-C8C0-4E83-92B5-6A07EBEA01F5}" srcOrd="2" destOrd="0" parTransId="{3A5ED4E6-03D8-4344-9564-1CA467EE27D9}" sibTransId="{4B7431E7-4940-410A-8ADE-AA6E11385EC4}"/>
    <dgm:cxn modelId="{7426DC4D-3C4A-4904-B5C4-B0BA309320B6}" srcId="{351D41E4-8D17-4258-B998-8FF245DD5EF7}" destId="{460135E9-8C9B-490B-AF8F-D3113D8A086C}" srcOrd="1" destOrd="0" parTransId="{E4553CFE-DC4B-4F5C-A491-3100B43CAA38}" sibTransId="{B246A03B-0C28-4F3F-A093-A844736D1E7C}"/>
    <dgm:cxn modelId="{194AA251-6088-4110-9AB8-18BB60B9F7A0}" type="presOf" srcId="{2E306C17-B90F-4AC2-8D49-C5AABA4EC8BD}" destId="{E91D70EB-D655-462F-A93A-2E6F37503D9B}" srcOrd="0" destOrd="2" presId="urn:microsoft.com/office/officeart/2005/8/layout/list1"/>
    <dgm:cxn modelId="{9FF93D76-DDED-4625-BD33-D4654DB20919}" srcId="{A9F34EE1-1F3F-4E90-B62A-81412B58D5E5}" destId="{21AA7C67-5D2A-4637-A48F-B0D2B80CE3BA}" srcOrd="3" destOrd="0" parTransId="{AB5A0FCD-F5D6-47E1-A1EF-830AB06C75CA}" sibTransId="{5355E5A5-44EC-4B9C-91E1-1EC97EC8E6E5}"/>
    <dgm:cxn modelId="{CCF0A57C-C1BB-4E49-978C-7B7D57CA88D4}" srcId="{9081DF52-2AE3-48EE-B89E-901F0463119C}" destId="{C7AF9C4F-21AF-4CB8-92BD-A8730A5EE083}" srcOrd="0" destOrd="0" parTransId="{14F50AAB-E107-44A9-B715-85D204735CBF}" sibTransId="{727015F5-3688-4F92-B21C-6C4B58ECF076}"/>
    <dgm:cxn modelId="{AF84EC80-3105-40F4-83ED-013D4AA3E143}" srcId="{A9F34EE1-1F3F-4E90-B62A-81412B58D5E5}" destId="{23129B72-9B40-4193-8A77-5F0672B98A37}" srcOrd="0" destOrd="0" parTransId="{1B6A9C01-0D81-4920-A776-B76D0E50E086}" sibTransId="{02F91BF6-8A80-4BF2-AE9E-6DABBED6DCD7}"/>
    <dgm:cxn modelId="{B2EE6985-ED63-46F2-9241-6F28CC6A9DCF}" srcId="{DD533EB0-F71C-4CA4-8A48-A466D509EAEE}" destId="{BC8F7EA7-C784-4506-8011-90CD422F6558}" srcOrd="3" destOrd="0" parTransId="{1EEC9285-A858-4607-99A7-E3E56D78F465}" sibTransId="{D91CED39-4973-4418-9FB1-C9DEDF851CD2}"/>
    <dgm:cxn modelId="{792C9386-0FFB-4757-AA18-67342946681A}" type="presOf" srcId="{DD533EB0-F71C-4CA4-8A48-A466D509EAEE}" destId="{449CB179-69BF-402E-AE45-5F8CF2EED3E8}" srcOrd="0" destOrd="0" presId="urn:microsoft.com/office/officeart/2005/8/layout/list1"/>
    <dgm:cxn modelId="{3B558D87-7225-45F7-9A56-44EAEDA82ABD}" type="presOf" srcId="{619438D7-1A6D-43BC-A1B5-5128EE11618F}" destId="{7C88304C-1BC3-49BD-BC70-44724EDD5102}" srcOrd="0" destOrd="0" presId="urn:microsoft.com/office/officeart/2005/8/layout/list1"/>
    <dgm:cxn modelId="{5311259A-5CFC-44BA-B927-F1DA29B37EB9}" type="presOf" srcId="{7972E7D1-4E4E-4D7C-BD9A-F5940C19B69F}" destId="{E91D70EB-D655-462F-A93A-2E6F37503D9B}" srcOrd="0" destOrd="4" presId="urn:microsoft.com/office/officeart/2005/8/layout/list1"/>
    <dgm:cxn modelId="{21F4FC9A-9990-4871-87CB-89D6D3414D52}" type="presOf" srcId="{351D41E4-8D17-4258-B998-8FF245DD5EF7}" destId="{753F42EA-3098-4414-82D2-DC75875AE957}" srcOrd="0" destOrd="0" presId="urn:microsoft.com/office/officeart/2005/8/layout/list1"/>
    <dgm:cxn modelId="{EE0D099E-8476-42A2-9689-DB829FFC26A4}" type="presOf" srcId="{E1088619-0956-44C5-B38E-912BF1EF53FE}" destId="{41693CDA-305A-496F-BEB4-DF721E5461F7}" srcOrd="0" destOrd="0" presId="urn:microsoft.com/office/officeart/2005/8/layout/list1"/>
    <dgm:cxn modelId="{C29CCCAB-F35F-4758-A21C-D2C272F55B1D}" type="presOf" srcId="{D212BB94-77A4-41FD-B42C-DF67F5CD6684}" destId="{50CEB0C4-31A3-4A76-A2AC-4582E48DF6FA}" srcOrd="0" destOrd="0" presId="urn:microsoft.com/office/officeart/2005/8/layout/list1"/>
    <dgm:cxn modelId="{8C8997B3-33E8-44F4-9890-A7864C56FDA0}" type="presOf" srcId="{619438D7-1A6D-43BC-A1B5-5128EE11618F}" destId="{5CA4AC81-1F3D-4309-ABC9-BB927BEFFC79}" srcOrd="1" destOrd="0" presId="urn:microsoft.com/office/officeart/2005/8/layout/list1"/>
    <dgm:cxn modelId="{CD7F4BB9-762E-4C2C-AD81-50B24069D8DB}" type="presOf" srcId="{75C16570-D81A-40E9-8626-C4955F5DD863}" destId="{F80CC17E-C4C5-4E7B-8AC0-2D1E10608D8E}" srcOrd="0" destOrd="0" presId="urn:microsoft.com/office/officeart/2005/8/layout/list1"/>
    <dgm:cxn modelId="{92A7C3BD-B4F1-42AA-BE98-DF84FF66A6A3}" type="presOf" srcId="{9081DF52-2AE3-48EE-B89E-901F0463119C}" destId="{8661A47F-83B4-49B9-9821-D677BF646B50}" srcOrd="0" destOrd="0" presId="urn:microsoft.com/office/officeart/2005/8/layout/list1"/>
    <dgm:cxn modelId="{EB2BBBC8-9BF2-4D86-B414-D437547E0A57}" type="presOf" srcId="{9081DF52-2AE3-48EE-B89E-901F0463119C}" destId="{F0A2A3D7-81E6-4E3C-9F56-F032654BD1F6}" srcOrd="1" destOrd="0" presId="urn:microsoft.com/office/officeart/2005/8/layout/list1"/>
    <dgm:cxn modelId="{AF6728CB-578D-46CF-8C1E-37B7582F0A7E}" srcId="{A9F34EE1-1F3F-4E90-B62A-81412B58D5E5}" destId="{7972E7D1-4E4E-4D7C-BD9A-F5940C19B69F}" srcOrd="4" destOrd="0" parTransId="{C381EE5A-BED5-4815-AEA4-25F7B094A0ED}" sibTransId="{FFE3E7EC-4059-4738-95AD-545D7C4E8329}"/>
    <dgm:cxn modelId="{523002CF-0CA8-4565-B571-2EF29A2AA452}" srcId="{DD533EB0-F71C-4CA4-8A48-A466D509EAEE}" destId="{9081DF52-2AE3-48EE-B89E-901F0463119C}" srcOrd="0" destOrd="0" parTransId="{6CD412C1-340C-4895-BBF3-9BD74B6CA656}" sibTransId="{5730F073-F048-4466-BCA9-35EAFD47669E}"/>
    <dgm:cxn modelId="{9DB412D3-47F8-4D91-A080-256323EC931F}" srcId="{DD533EB0-F71C-4CA4-8A48-A466D509EAEE}" destId="{A9F34EE1-1F3F-4E90-B62A-81412B58D5E5}" srcOrd="1" destOrd="0" parTransId="{FA4E26D5-79CC-4C45-A761-6B558103A928}" sibTransId="{2842C0A2-1B1D-4B6F-95D7-E14177EDC7F9}"/>
    <dgm:cxn modelId="{3A8A73D5-DBCC-43E1-8351-AB7730DA5AA9}" type="presOf" srcId="{AC6E33E2-C8C0-4E83-92B5-6A07EBEA01F5}" destId="{C9D5905B-A3B0-45BC-A5DA-51AE124FBCEE}" srcOrd="0" destOrd="2" presId="urn:microsoft.com/office/officeart/2005/8/layout/list1"/>
    <dgm:cxn modelId="{785133E8-65B4-441D-B56B-FA1A4F8C6271}" srcId="{351D41E4-8D17-4258-B998-8FF245DD5EF7}" destId="{D212BB94-77A4-41FD-B42C-DF67F5CD6684}" srcOrd="0" destOrd="0" parTransId="{1F7146C2-0124-4061-8551-0F76CE2AAA20}" sibTransId="{DD21F774-5928-4C02-9F92-01C1A55E3609}"/>
    <dgm:cxn modelId="{9D00C6E8-7E29-459E-A137-E3ADAACDA755}" type="presOf" srcId="{351D41E4-8D17-4258-B998-8FF245DD5EF7}" destId="{43879CED-B4BD-4470-B25F-DBF045A6CFCE}" srcOrd="1" destOrd="0" presId="urn:microsoft.com/office/officeart/2005/8/layout/list1"/>
    <dgm:cxn modelId="{105883EC-4933-4BB0-AB4C-C154C4F2F9DF}" type="presOf" srcId="{A9F34EE1-1F3F-4E90-B62A-81412B58D5E5}" destId="{7B6F0BA1-7C8E-4044-BBCE-6BE6267276F2}" srcOrd="1" destOrd="0" presId="urn:microsoft.com/office/officeart/2005/8/layout/list1"/>
    <dgm:cxn modelId="{75CE37C0-E935-43E5-9CFE-8128C901BA8C}" type="presParOf" srcId="{449CB179-69BF-402E-AE45-5F8CF2EED3E8}" destId="{7059158F-25D7-4129-A5E6-C074F4661139}" srcOrd="0" destOrd="0" presId="urn:microsoft.com/office/officeart/2005/8/layout/list1"/>
    <dgm:cxn modelId="{95CDDDC6-D50E-416B-A6A9-05A2D134C3A6}" type="presParOf" srcId="{7059158F-25D7-4129-A5E6-C074F4661139}" destId="{8661A47F-83B4-49B9-9821-D677BF646B50}" srcOrd="0" destOrd="0" presId="urn:microsoft.com/office/officeart/2005/8/layout/list1"/>
    <dgm:cxn modelId="{D0F12E62-600E-49CE-AC40-1B62BE0E378C}" type="presParOf" srcId="{7059158F-25D7-4129-A5E6-C074F4661139}" destId="{F0A2A3D7-81E6-4E3C-9F56-F032654BD1F6}" srcOrd="1" destOrd="0" presId="urn:microsoft.com/office/officeart/2005/8/layout/list1"/>
    <dgm:cxn modelId="{C904CE22-C54E-4AC5-800C-76E0A163897E}" type="presParOf" srcId="{449CB179-69BF-402E-AE45-5F8CF2EED3E8}" destId="{9A55CFE8-BCC5-4F19-937A-DB035580557D}" srcOrd="1" destOrd="0" presId="urn:microsoft.com/office/officeart/2005/8/layout/list1"/>
    <dgm:cxn modelId="{8C8EF838-4B96-4F0D-A6AB-76EED25A9024}" type="presParOf" srcId="{449CB179-69BF-402E-AE45-5F8CF2EED3E8}" destId="{C4DB7DB9-10F2-47BA-AE8E-B77DF233B910}" srcOrd="2" destOrd="0" presId="urn:microsoft.com/office/officeart/2005/8/layout/list1"/>
    <dgm:cxn modelId="{08DD743C-6B82-4512-967E-A5EA1921999D}" type="presParOf" srcId="{449CB179-69BF-402E-AE45-5F8CF2EED3E8}" destId="{011DE160-4874-4CFA-9D8B-E17EF9B0DC97}" srcOrd="3" destOrd="0" presId="urn:microsoft.com/office/officeart/2005/8/layout/list1"/>
    <dgm:cxn modelId="{8269FDE2-1A64-47B4-A36F-13EC59CD7C9E}" type="presParOf" srcId="{449CB179-69BF-402E-AE45-5F8CF2EED3E8}" destId="{95F28295-693C-4CB1-89CE-04F993AA6466}" srcOrd="4" destOrd="0" presId="urn:microsoft.com/office/officeart/2005/8/layout/list1"/>
    <dgm:cxn modelId="{B4045853-DB4F-4A65-98B4-D9224E87A5A1}" type="presParOf" srcId="{95F28295-693C-4CB1-89CE-04F993AA6466}" destId="{B1D4B454-5A4C-4ADF-87C7-433396D36749}" srcOrd="0" destOrd="0" presId="urn:microsoft.com/office/officeart/2005/8/layout/list1"/>
    <dgm:cxn modelId="{BA33B328-94EB-4180-9D0E-F03305257AB6}" type="presParOf" srcId="{95F28295-693C-4CB1-89CE-04F993AA6466}" destId="{7B6F0BA1-7C8E-4044-BBCE-6BE6267276F2}" srcOrd="1" destOrd="0" presId="urn:microsoft.com/office/officeart/2005/8/layout/list1"/>
    <dgm:cxn modelId="{DCE2CD5B-1A29-4A40-8985-7BCF00991871}" type="presParOf" srcId="{449CB179-69BF-402E-AE45-5F8CF2EED3E8}" destId="{D62FEDE8-6574-4112-B014-D0E79D3B00EE}" srcOrd="5" destOrd="0" presId="urn:microsoft.com/office/officeart/2005/8/layout/list1"/>
    <dgm:cxn modelId="{E028D809-AD82-4EC0-BC7F-9ACD7B3A5299}" type="presParOf" srcId="{449CB179-69BF-402E-AE45-5F8CF2EED3E8}" destId="{E91D70EB-D655-462F-A93A-2E6F37503D9B}" srcOrd="6" destOrd="0" presId="urn:microsoft.com/office/officeart/2005/8/layout/list1"/>
    <dgm:cxn modelId="{F2E8049B-FB30-4569-B058-BE305B4E404A}" type="presParOf" srcId="{449CB179-69BF-402E-AE45-5F8CF2EED3E8}" destId="{F51F8E46-DB48-49CD-93F4-7BE734AABB0B}" srcOrd="7" destOrd="0" presId="urn:microsoft.com/office/officeart/2005/8/layout/list1"/>
    <dgm:cxn modelId="{A22F4F5D-1E0A-4A95-8E33-4EE28949F8F5}" type="presParOf" srcId="{449CB179-69BF-402E-AE45-5F8CF2EED3E8}" destId="{14337D76-AF47-40C6-B21F-E22C38AECE57}" srcOrd="8" destOrd="0" presId="urn:microsoft.com/office/officeart/2005/8/layout/list1"/>
    <dgm:cxn modelId="{5BFA308C-7D70-43B0-8560-C4A59C497D8E}" type="presParOf" srcId="{14337D76-AF47-40C6-B21F-E22C38AECE57}" destId="{753F42EA-3098-4414-82D2-DC75875AE957}" srcOrd="0" destOrd="0" presId="urn:microsoft.com/office/officeart/2005/8/layout/list1"/>
    <dgm:cxn modelId="{BAB6A09D-11A7-4DB4-B12B-7A5D5AAA4874}" type="presParOf" srcId="{14337D76-AF47-40C6-B21F-E22C38AECE57}" destId="{43879CED-B4BD-4470-B25F-DBF045A6CFCE}" srcOrd="1" destOrd="0" presId="urn:microsoft.com/office/officeart/2005/8/layout/list1"/>
    <dgm:cxn modelId="{D3D4856D-B1D2-43FC-B376-2141E5BA4388}" type="presParOf" srcId="{449CB179-69BF-402E-AE45-5F8CF2EED3E8}" destId="{124D2A32-3928-4A37-8F1D-D2B104B36885}" srcOrd="9" destOrd="0" presId="urn:microsoft.com/office/officeart/2005/8/layout/list1"/>
    <dgm:cxn modelId="{D9952067-FD77-4F58-B72B-D2A370FB8576}" type="presParOf" srcId="{449CB179-69BF-402E-AE45-5F8CF2EED3E8}" destId="{50CEB0C4-31A3-4A76-A2AC-4582E48DF6FA}" srcOrd="10" destOrd="0" presId="urn:microsoft.com/office/officeart/2005/8/layout/list1"/>
    <dgm:cxn modelId="{8D032582-C130-4EDC-A2B6-5DD537868E0A}" type="presParOf" srcId="{449CB179-69BF-402E-AE45-5F8CF2EED3E8}" destId="{81A5FE3C-D626-4FF1-96F1-41EB29FBA352}" srcOrd="11" destOrd="0" presId="urn:microsoft.com/office/officeart/2005/8/layout/list1"/>
    <dgm:cxn modelId="{88F0420D-DB54-4728-88B1-E6DCE3E03AED}" type="presParOf" srcId="{449CB179-69BF-402E-AE45-5F8CF2EED3E8}" destId="{EFBADCB1-ECB8-43ED-AEC7-9FF2D0C21E73}" srcOrd="12" destOrd="0" presId="urn:microsoft.com/office/officeart/2005/8/layout/list1"/>
    <dgm:cxn modelId="{D25EB0DB-0906-442B-A6BA-10E2B57C9F1A}" type="presParOf" srcId="{EFBADCB1-ECB8-43ED-AEC7-9FF2D0C21E73}" destId="{DF75E63D-5611-4E8A-B674-BB9D629F347A}" srcOrd="0" destOrd="0" presId="urn:microsoft.com/office/officeart/2005/8/layout/list1"/>
    <dgm:cxn modelId="{22120054-8F4C-4E8B-BD50-C0AF452D6BEF}" type="presParOf" srcId="{EFBADCB1-ECB8-43ED-AEC7-9FF2D0C21E73}" destId="{9EFDB357-CD24-43C5-B499-5660F68D459F}" srcOrd="1" destOrd="0" presId="urn:microsoft.com/office/officeart/2005/8/layout/list1"/>
    <dgm:cxn modelId="{A9169269-D7A9-4311-9900-72EA64BD3FDC}" type="presParOf" srcId="{449CB179-69BF-402E-AE45-5F8CF2EED3E8}" destId="{E5318147-91E8-4E0F-8272-F8EB1C4FDEA9}" srcOrd="13" destOrd="0" presId="urn:microsoft.com/office/officeart/2005/8/layout/list1"/>
    <dgm:cxn modelId="{98BF3EF9-EEB3-4ABA-AFA9-391E24789D93}" type="presParOf" srcId="{449CB179-69BF-402E-AE45-5F8CF2EED3E8}" destId="{C9D5905B-A3B0-45BC-A5DA-51AE124FBCEE}" srcOrd="14" destOrd="0" presId="urn:microsoft.com/office/officeart/2005/8/layout/list1"/>
    <dgm:cxn modelId="{2CBA5F08-B508-4112-BA6B-3BB393855712}" type="presParOf" srcId="{449CB179-69BF-402E-AE45-5F8CF2EED3E8}" destId="{C1747CD5-E1D3-4580-AF25-BFEADACD2BB9}" srcOrd="15" destOrd="0" presId="urn:microsoft.com/office/officeart/2005/8/layout/list1"/>
    <dgm:cxn modelId="{614D5247-AED7-43B1-8A4D-383AD92B08CF}" type="presParOf" srcId="{449CB179-69BF-402E-AE45-5F8CF2EED3E8}" destId="{A0427728-A024-472B-BA6E-F3C19C9F0626}" srcOrd="16" destOrd="0" presId="urn:microsoft.com/office/officeart/2005/8/layout/list1"/>
    <dgm:cxn modelId="{9756A205-5BB2-4CEA-9D91-A8D04A8EF620}" type="presParOf" srcId="{A0427728-A024-472B-BA6E-F3C19C9F0626}" destId="{7C88304C-1BC3-49BD-BC70-44724EDD5102}" srcOrd="0" destOrd="0" presId="urn:microsoft.com/office/officeart/2005/8/layout/list1"/>
    <dgm:cxn modelId="{0A1C8735-19B4-41AA-9A0F-9654639D2354}" type="presParOf" srcId="{A0427728-A024-472B-BA6E-F3C19C9F0626}" destId="{5CA4AC81-1F3D-4309-ABC9-BB927BEFFC79}" srcOrd="1" destOrd="0" presId="urn:microsoft.com/office/officeart/2005/8/layout/list1"/>
    <dgm:cxn modelId="{7861E541-DE11-4B8A-8ED8-DB8657746CC4}" type="presParOf" srcId="{449CB179-69BF-402E-AE45-5F8CF2EED3E8}" destId="{BE8E2304-C756-4CA6-9C4A-E9791C029BD4}" srcOrd="17" destOrd="0" presId="urn:microsoft.com/office/officeart/2005/8/layout/list1"/>
    <dgm:cxn modelId="{4DAAF078-130D-4A0D-86F3-2F204E996941}" type="presParOf" srcId="{449CB179-69BF-402E-AE45-5F8CF2EED3E8}" destId="{15A02154-903C-4958-99C9-E17BC742D479}" srcOrd="18" destOrd="0" presId="urn:microsoft.com/office/officeart/2005/8/layout/list1"/>
    <dgm:cxn modelId="{7CB3C50A-664A-4936-8959-F756FECAA22F}" type="presParOf" srcId="{449CB179-69BF-402E-AE45-5F8CF2EED3E8}" destId="{7CA2D2F4-EA68-405F-B19D-4D6E745BF66A}" srcOrd="19" destOrd="0" presId="urn:microsoft.com/office/officeart/2005/8/layout/list1"/>
    <dgm:cxn modelId="{085FB902-FC1C-406F-B6EC-AEBA98416C6A}" type="presParOf" srcId="{449CB179-69BF-402E-AE45-5F8CF2EED3E8}" destId="{17F4F70C-5466-4D4E-8606-2CD57C6C583C}" srcOrd="20" destOrd="0" presId="urn:microsoft.com/office/officeart/2005/8/layout/list1"/>
    <dgm:cxn modelId="{C2FDA5F6-1B05-485E-815B-BA2DBAA130A5}" type="presParOf" srcId="{17F4F70C-5466-4D4E-8606-2CD57C6C583C}" destId="{41693CDA-305A-496F-BEB4-DF721E5461F7}" srcOrd="0" destOrd="0" presId="urn:microsoft.com/office/officeart/2005/8/layout/list1"/>
    <dgm:cxn modelId="{1069B4EA-F983-4D0D-94C3-87124F063F3E}" type="presParOf" srcId="{17F4F70C-5466-4D4E-8606-2CD57C6C583C}" destId="{E52F3E1E-3FF2-44F0-823F-820EC570F9C3}" srcOrd="1" destOrd="0" presId="urn:microsoft.com/office/officeart/2005/8/layout/list1"/>
    <dgm:cxn modelId="{BBD58069-13B7-4F5A-8A0B-4A384BF83443}" type="presParOf" srcId="{449CB179-69BF-402E-AE45-5F8CF2EED3E8}" destId="{43043FC5-9090-4A93-843F-823C56DEF926}" srcOrd="21" destOrd="0" presId="urn:microsoft.com/office/officeart/2005/8/layout/list1"/>
    <dgm:cxn modelId="{AAE8EE49-C71F-42FB-AE06-F05E6F1FA9FD}" type="presParOf" srcId="{449CB179-69BF-402E-AE45-5F8CF2EED3E8}" destId="{F80CC17E-C4C5-4E7B-8AC0-2D1E10608D8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0F163-C4ED-41B5-BF99-F3C5F300F32E}">
      <dsp:nvSpPr>
        <dsp:cNvPr id="0" name=""/>
        <dsp:cNvSpPr/>
      </dsp:nvSpPr>
      <dsp:spPr>
        <a:xfrm rot="5400000">
          <a:off x="-224344" y="1119540"/>
          <a:ext cx="1019798" cy="12422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852FD-B965-4971-8D56-D73AC3CA5970}">
      <dsp:nvSpPr>
        <dsp:cNvPr id="0" name=""/>
        <dsp:cNvSpPr/>
      </dsp:nvSpPr>
      <dsp:spPr>
        <a:xfrm>
          <a:off x="1776" y="456176"/>
          <a:ext cx="1380309" cy="828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1. Alistamiento Jurídico</a:t>
          </a:r>
        </a:p>
      </dsp:txBody>
      <dsp:txXfrm>
        <a:off x="26033" y="480433"/>
        <a:ext cx="1331795" cy="779671"/>
      </dsp:txXfrm>
    </dsp:sp>
    <dsp:sp modelId="{25505E81-0690-4F53-8A7F-F2DD2D5FBDA7}">
      <dsp:nvSpPr>
        <dsp:cNvPr id="0" name=""/>
        <dsp:cNvSpPr/>
      </dsp:nvSpPr>
      <dsp:spPr>
        <a:xfrm rot="5400000">
          <a:off x="-224344" y="2154773"/>
          <a:ext cx="1019798" cy="12422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A4615-77B8-49A0-84CA-723333D43F5D}">
      <dsp:nvSpPr>
        <dsp:cNvPr id="0" name=""/>
        <dsp:cNvSpPr/>
      </dsp:nvSpPr>
      <dsp:spPr>
        <a:xfrm>
          <a:off x="1776" y="1491409"/>
          <a:ext cx="1380309" cy="828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2. Alistamiento Administrativo</a:t>
          </a:r>
        </a:p>
      </dsp:txBody>
      <dsp:txXfrm>
        <a:off x="26033" y="1515666"/>
        <a:ext cx="1331795" cy="779671"/>
      </dsp:txXfrm>
    </dsp:sp>
    <dsp:sp modelId="{545F31BF-409F-492E-A95B-11DF537EABBE}">
      <dsp:nvSpPr>
        <dsp:cNvPr id="0" name=""/>
        <dsp:cNvSpPr/>
      </dsp:nvSpPr>
      <dsp:spPr>
        <a:xfrm>
          <a:off x="293272" y="2672389"/>
          <a:ext cx="1820378" cy="12422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B1DFA-07FA-4306-86EF-75E78D3C11FD}">
      <dsp:nvSpPr>
        <dsp:cNvPr id="0" name=""/>
        <dsp:cNvSpPr/>
      </dsp:nvSpPr>
      <dsp:spPr>
        <a:xfrm>
          <a:off x="1776" y="2526641"/>
          <a:ext cx="1380309" cy="828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3. Alistamiento Físico – Catastral</a:t>
          </a:r>
        </a:p>
      </dsp:txBody>
      <dsp:txXfrm>
        <a:off x="26033" y="2550898"/>
        <a:ext cx="1331795" cy="779671"/>
      </dsp:txXfrm>
    </dsp:sp>
    <dsp:sp modelId="{AD872400-FBB9-4E15-9090-28AA6A2D0F53}">
      <dsp:nvSpPr>
        <dsp:cNvPr id="0" name=""/>
        <dsp:cNvSpPr/>
      </dsp:nvSpPr>
      <dsp:spPr>
        <a:xfrm rot="16200000">
          <a:off x="1611467" y="2154773"/>
          <a:ext cx="1019798" cy="12422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844F2-04FB-437E-9E46-449773D83B7F}">
      <dsp:nvSpPr>
        <dsp:cNvPr id="0" name=""/>
        <dsp:cNvSpPr/>
      </dsp:nvSpPr>
      <dsp:spPr>
        <a:xfrm>
          <a:off x="1837588" y="2526641"/>
          <a:ext cx="1380309" cy="828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4. Avalúos</a:t>
          </a:r>
        </a:p>
      </dsp:txBody>
      <dsp:txXfrm>
        <a:off x="1861845" y="2550898"/>
        <a:ext cx="1331795" cy="779671"/>
      </dsp:txXfrm>
    </dsp:sp>
    <dsp:sp modelId="{6902B223-0F61-4710-90D6-38021AE30CA8}">
      <dsp:nvSpPr>
        <dsp:cNvPr id="0" name=""/>
        <dsp:cNvSpPr/>
      </dsp:nvSpPr>
      <dsp:spPr>
        <a:xfrm rot="16200000">
          <a:off x="1611467" y="1119540"/>
          <a:ext cx="1019798" cy="12422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FA6EA9-C6B0-43A1-8257-80D132A788AC}">
      <dsp:nvSpPr>
        <dsp:cNvPr id="0" name=""/>
        <dsp:cNvSpPr/>
      </dsp:nvSpPr>
      <dsp:spPr>
        <a:xfrm>
          <a:off x="1837588" y="1491409"/>
          <a:ext cx="1380309" cy="828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5. Transferencia de Activos</a:t>
          </a:r>
        </a:p>
      </dsp:txBody>
      <dsp:txXfrm>
        <a:off x="1861845" y="1515666"/>
        <a:ext cx="1331795" cy="779671"/>
      </dsp:txXfrm>
    </dsp:sp>
    <dsp:sp modelId="{9FE694B3-9418-49A3-ABAE-29225393ABB2}">
      <dsp:nvSpPr>
        <dsp:cNvPr id="0" name=""/>
        <dsp:cNvSpPr/>
      </dsp:nvSpPr>
      <dsp:spPr>
        <a:xfrm>
          <a:off x="1837588" y="456176"/>
          <a:ext cx="1380309" cy="828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6. Formalización de la venta</a:t>
          </a:r>
        </a:p>
      </dsp:txBody>
      <dsp:txXfrm>
        <a:off x="1861845" y="480433"/>
        <a:ext cx="1331795" cy="7796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10EAB-C0CD-40F8-B337-3B645F56C5F3}">
      <dsp:nvSpPr>
        <dsp:cNvPr id="0" name=""/>
        <dsp:cNvSpPr/>
      </dsp:nvSpPr>
      <dsp:spPr>
        <a:xfrm>
          <a:off x="0" y="183371"/>
          <a:ext cx="6262479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038" tIns="124968" rIns="48603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Solicitar y analizar Estado de Cuenta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Servicios Públicos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Administraciones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Impuestos</a:t>
          </a:r>
        </a:p>
      </dsp:txBody>
      <dsp:txXfrm>
        <a:off x="0" y="183371"/>
        <a:ext cx="6262479" cy="1247400"/>
      </dsp:txXfrm>
    </dsp:sp>
    <dsp:sp modelId="{1A46B662-4837-4B92-9F82-36D90F1C8647}">
      <dsp:nvSpPr>
        <dsp:cNvPr id="0" name=""/>
        <dsp:cNvSpPr/>
      </dsp:nvSpPr>
      <dsp:spPr>
        <a:xfrm>
          <a:off x="313123" y="94811"/>
          <a:ext cx="4383735" cy="177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695" tIns="0" rIns="1656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Investigación de Pasivos (Mínimo 6 Actividades)</a:t>
          </a:r>
        </a:p>
      </dsp:txBody>
      <dsp:txXfrm>
        <a:off x="321769" y="103457"/>
        <a:ext cx="4366443" cy="159828"/>
      </dsp:txXfrm>
    </dsp:sp>
    <dsp:sp modelId="{3499FC58-FE9A-4FDB-BF85-7FCBC256272E}">
      <dsp:nvSpPr>
        <dsp:cNvPr id="0" name=""/>
        <dsp:cNvSpPr/>
      </dsp:nvSpPr>
      <dsp:spPr>
        <a:xfrm>
          <a:off x="0" y="1551731"/>
          <a:ext cx="6262479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038" tIns="124968" rIns="48603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Cargue de pasivos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Identificación de productividad de los activos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Solicitud de prescripciones</a:t>
          </a:r>
        </a:p>
      </dsp:txBody>
      <dsp:txXfrm>
        <a:off x="0" y="1551731"/>
        <a:ext cx="6262479" cy="982800"/>
      </dsp:txXfrm>
    </dsp:sp>
    <dsp:sp modelId="{2C33024A-4812-43DF-A353-4D3D81F6A0B0}">
      <dsp:nvSpPr>
        <dsp:cNvPr id="0" name=""/>
        <dsp:cNvSpPr/>
      </dsp:nvSpPr>
      <dsp:spPr>
        <a:xfrm>
          <a:off x="313123" y="1463171"/>
          <a:ext cx="4383735" cy="177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695" tIns="0" rIns="1656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Gestión de pasivos (Mínimo 9 Actividades)</a:t>
          </a:r>
        </a:p>
      </dsp:txBody>
      <dsp:txXfrm>
        <a:off x="321769" y="1471817"/>
        <a:ext cx="4366443" cy="159828"/>
      </dsp:txXfrm>
    </dsp:sp>
    <dsp:sp modelId="{5C884641-04BF-45B0-9909-46C024FF3C01}">
      <dsp:nvSpPr>
        <dsp:cNvPr id="0" name=""/>
        <dsp:cNvSpPr/>
      </dsp:nvSpPr>
      <dsp:spPr>
        <a:xfrm>
          <a:off x="0" y="2655491"/>
          <a:ext cx="6262479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038" tIns="124968" rIns="48603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Consultar el estado de cuenta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Validación de prescripción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Definición de afectación de activo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Aprobación de pago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Pago</a:t>
          </a:r>
        </a:p>
      </dsp:txBody>
      <dsp:txXfrm>
        <a:off x="0" y="2655491"/>
        <a:ext cx="6262479" cy="1512000"/>
      </dsp:txXfrm>
    </dsp:sp>
    <dsp:sp modelId="{E0A647F4-016E-402E-B7EF-34509EDFAE13}">
      <dsp:nvSpPr>
        <dsp:cNvPr id="0" name=""/>
        <dsp:cNvSpPr/>
      </dsp:nvSpPr>
      <dsp:spPr>
        <a:xfrm>
          <a:off x="313123" y="2566931"/>
          <a:ext cx="4383735" cy="177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695" tIns="0" rIns="1656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Pago (Mínimo 10 Actividades)</a:t>
          </a:r>
        </a:p>
      </dsp:txBody>
      <dsp:txXfrm>
        <a:off x="321769" y="2575577"/>
        <a:ext cx="4366443" cy="159828"/>
      </dsp:txXfrm>
    </dsp:sp>
    <dsp:sp modelId="{9692E5C7-15D3-48CA-BAB0-980536D2096B}">
      <dsp:nvSpPr>
        <dsp:cNvPr id="0" name=""/>
        <dsp:cNvSpPr/>
      </dsp:nvSpPr>
      <dsp:spPr>
        <a:xfrm>
          <a:off x="0" y="4288451"/>
          <a:ext cx="6262479" cy="737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038" tIns="124968" rIns="48603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Remitir soportes de pago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Solicitud de Paz y Salvo</a:t>
          </a:r>
        </a:p>
      </dsp:txBody>
      <dsp:txXfrm>
        <a:off x="0" y="4288451"/>
        <a:ext cx="6262479" cy="737100"/>
      </dsp:txXfrm>
    </dsp:sp>
    <dsp:sp modelId="{7BEEA690-5173-4708-B0A4-077AED4519FF}">
      <dsp:nvSpPr>
        <dsp:cNvPr id="0" name=""/>
        <dsp:cNvSpPr/>
      </dsp:nvSpPr>
      <dsp:spPr>
        <a:xfrm>
          <a:off x="313123" y="4199891"/>
          <a:ext cx="4383735" cy="177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695" tIns="0" rIns="1656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Aplicar pagos (Mínimo 3 Actividades)</a:t>
          </a:r>
        </a:p>
      </dsp:txBody>
      <dsp:txXfrm>
        <a:off x="321769" y="4208537"/>
        <a:ext cx="4366443" cy="159828"/>
      </dsp:txXfrm>
    </dsp:sp>
    <dsp:sp modelId="{2C06D625-DDF9-40D0-A444-A99817D5DF80}">
      <dsp:nvSpPr>
        <dsp:cNvPr id="0" name=""/>
        <dsp:cNvSpPr/>
      </dsp:nvSpPr>
      <dsp:spPr>
        <a:xfrm>
          <a:off x="0" y="5379536"/>
          <a:ext cx="6262479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228D39-0D1C-463F-A703-9D5ED159D282}">
      <dsp:nvSpPr>
        <dsp:cNvPr id="0" name=""/>
        <dsp:cNvSpPr/>
      </dsp:nvSpPr>
      <dsp:spPr>
        <a:xfrm>
          <a:off x="313123" y="5057951"/>
          <a:ext cx="4383735" cy="4101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695" tIns="0" rIns="1656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Acompañamiento visita inmuebles por parte interesados (Mínimo 1 Actividad)</a:t>
          </a:r>
        </a:p>
      </dsp:txBody>
      <dsp:txXfrm>
        <a:off x="333145" y="5077973"/>
        <a:ext cx="4343691" cy="3701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B7DB9-10F2-47BA-AE8E-B77DF233B910}">
      <dsp:nvSpPr>
        <dsp:cNvPr id="0" name=""/>
        <dsp:cNvSpPr/>
      </dsp:nvSpPr>
      <dsp:spPr>
        <a:xfrm>
          <a:off x="0" y="180932"/>
          <a:ext cx="6386299" cy="69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648" tIns="166624" rIns="49564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0" i="1" kern="1200" dirty="0"/>
            <a:t>Revisión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0" i="1" kern="1200" dirty="0"/>
            <a:t>Suscripción</a:t>
          </a:r>
        </a:p>
      </dsp:txBody>
      <dsp:txXfrm>
        <a:off x="0" y="180932"/>
        <a:ext cx="6386299" cy="693000"/>
      </dsp:txXfrm>
    </dsp:sp>
    <dsp:sp modelId="{F0A2A3D7-81E6-4E3C-9F56-F032654BD1F6}">
      <dsp:nvSpPr>
        <dsp:cNvPr id="0" name=""/>
        <dsp:cNvSpPr/>
      </dsp:nvSpPr>
      <dsp:spPr>
        <a:xfrm>
          <a:off x="319314" y="62852"/>
          <a:ext cx="447040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971" tIns="0" rIns="1689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Elaboración de la minuta. (Mínimo 2 Actividades)</a:t>
          </a:r>
        </a:p>
      </dsp:txBody>
      <dsp:txXfrm>
        <a:off x="330842" y="74380"/>
        <a:ext cx="4447353" cy="213104"/>
      </dsp:txXfrm>
    </dsp:sp>
    <dsp:sp modelId="{E91D70EB-D655-462F-A93A-2E6F37503D9B}">
      <dsp:nvSpPr>
        <dsp:cNvPr id="0" name=""/>
        <dsp:cNvSpPr/>
      </dsp:nvSpPr>
      <dsp:spPr>
        <a:xfrm>
          <a:off x="0" y="1035212"/>
          <a:ext cx="6386299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648" tIns="166624" rIns="49564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Análisis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Proyección del acto Administrativo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Revisión y Aprobación del Acto Administrativo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Firma del Acto Administrativo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Comunicación del Acto Administrativo</a:t>
          </a:r>
        </a:p>
      </dsp:txBody>
      <dsp:txXfrm>
        <a:off x="0" y="1035212"/>
        <a:ext cx="6386299" cy="1386000"/>
      </dsp:txXfrm>
    </dsp:sp>
    <dsp:sp modelId="{7B6F0BA1-7C8E-4044-BBCE-6BE6267276F2}">
      <dsp:nvSpPr>
        <dsp:cNvPr id="0" name=""/>
        <dsp:cNvSpPr/>
      </dsp:nvSpPr>
      <dsp:spPr>
        <a:xfrm>
          <a:off x="319314" y="917132"/>
          <a:ext cx="447040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971" tIns="0" rIns="1689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Remoción del depositario (Mínimo 6 Actividades)</a:t>
          </a:r>
        </a:p>
      </dsp:txBody>
      <dsp:txXfrm>
        <a:off x="330842" y="928660"/>
        <a:ext cx="4447353" cy="213104"/>
      </dsp:txXfrm>
    </dsp:sp>
    <dsp:sp modelId="{50CEB0C4-31A3-4A76-A2AC-4582E48DF6FA}">
      <dsp:nvSpPr>
        <dsp:cNvPr id="0" name=""/>
        <dsp:cNvSpPr/>
      </dsp:nvSpPr>
      <dsp:spPr>
        <a:xfrm>
          <a:off x="0" y="2746203"/>
          <a:ext cx="6386299" cy="69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648" tIns="166624" rIns="49564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Elaborar y enviar la solicitud de levantamiento de Medidas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Seguimiento y Monitoreo de levantamiento de Medidas</a:t>
          </a:r>
        </a:p>
      </dsp:txBody>
      <dsp:txXfrm>
        <a:off x="0" y="2746203"/>
        <a:ext cx="6386299" cy="693000"/>
      </dsp:txXfrm>
    </dsp:sp>
    <dsp:sp modelId="{43879CED-B4BD-4470-B25F-DBF045A6CFCE}">
      <dsp:nvSpPr>
        <dsp:cNvPr id="0" name=""/>
        <dsp:cNvSpPr/>
      </dsp:nvSpPr>
      <dsp:spPr>
        <a:xfrm>
          <a:off x="319314" y="2464412"/>
          <a:ext cx="4470409" cy="399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971" tIns="0" rIns="1689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Levantamiento de las Medidas de Administración (Mínimo 4 Actividades)</a:t>
          </a:r>
        </a:p>
      </dsp:txBody>
      <dsp:txXfrm>
        <a:off x="338834" y="2483932"/>
        <a:ext cx="4431369" cy="360830"/>
      </dsp:txXfrm>
    </dsp:sp>
    <dsp:sp modelId="{C9D5905B-A3B0-45BC-A5DA-51AE124FBCEE}">
      <dsp:nvSpPr>
        <dsp:cNvPr id="0" name=""/>
        <dsp:cNvSpPr/>
      </dsp:nvSpPr>
      <dsp:spPr>
        <a:xfrm>
          <a:off x="0" y="3600483"/>
          <a:ext cx="6386299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648" tIns="166624" rIns="49564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Análisis de contrato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Proyección de cesión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Suscripción de Cesión</a:t>
          </a:r>
        </a:p>
      </dsp:txBody>
      <dsp:txXfrm>
        <a:off x="0" y="3600483"/>
        <a:ext cx="6386299" cy="932400"/>
      </dsp:txXfrm>
    </dsp:sp>
    <dsp:sp modelId="{9EFDB357-CD24-43C5-B499-5660F68D459F}">
      <dsp:nvSpPr>
        <dsp:cNvPr id="0" name=""/>
        <dsp:cNvSpPr/>
      </dsp:nvSpPr>
      <dsp:spPr>
        <a:xfrm>
          <a:off x="319314" y="3482403"/>
          <a:ext cx="447040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971" tIns="0" rIns="1689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Cesión de los contratos (Mínimo 3 Actividades)</a:t>
          </a:r>
        </a:p>
      </dsp:txBody>
      <dsp:txXfrm>
        <a:off x="330842" y="3493931"/>
        <a:ext cx="4447353" cy="213104"/>
      </dsp:txXfrm>
    </dsp:sp>
    <dsp:sp modelId="{15A02154-903C-4958-99C9-E17BC742D479}">
      <dsp:nvSpPr>
        <dsp:cNvPr id="0" name=""/>
        <dsp:cNvSpPr/>
      </dsp:nvSpPr>
      <dsp:spPr>
        <a:xfrm>
          <a:off x="0" y="4914054"/>
          <a:ext cx="638629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A4AC81-1F3D-4309-ABC9-BB927BEFFC79}">
      <dsp:nvSpPr>
        <dsp:cNvPr id="0" name=""/>
        <dsp:cNvSpPr/>
      </dsp:nvSpPr>
      <dsp:spPr>
        <a:xfrm>
          <a:off x="319314" y="4576083"/>
          <a:ext cx="4470409" cy="456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971" tIns="0" rIns="1689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Terminación de los contratos en Matrix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 (Mínimo 2 Actividades)</a:t>
          </a:r>
        </a:p>
      </dsp:txBody>
      <dsp:txXfrm>
        <a:off x="341577" y="4598346"/>
        <a:ext cx="4425883" cy="411524"/>
      </dsp:txXfrm>
    </dsp:sp>
    <dsp:sp modelId="{F80CC17E-C4C5-4E7B-8AC0-2D1E10608D8E}">
      <dsp:nvSpPr>
        <dsp:cNvPr id="0" name=""/>
        <dsp:cNvSpPr/>
      </dsp:nvSpPr>
      <dsp:spPr>
        <a:xfrm>
          <a:off x="0" y="5535845"/>
          <a:ext cx="638629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648" tIns="166624" rIns="49564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</dsp:txBody>
      <dsp:txXfrm>
        <a:off x="0" y="5535845"/>
        <a:ext cx="6386299" cy="201600"/>
      </dsp:txXfrm>
    </dsp:sp>
    <dsp:sp modelId="{E52F3E1E-3FF2-44F0-823F-820EC570F9C3}">
      <dsp:nvSpPr>
        <dsp:cNvPr id="0" name=""/>
        <dsp:cNvSpPr/>
      </dsp:nvSpPr>
      <dsp:spPr>
        <a:xfrm>
          <a:off x="319314" y="5158854"/>
          <a:ext cx="4470409" cy="4950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8971" tIns="0" rIns="1689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Pagos de los Derechos Notariales y Registrales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1" kern="1200" dirty="0"/>
            <a:t>(Mínimo 1 Actividad</a:t>
          </a:r>
        </a:p>
      </dsp:txBody>
      <dsp:txXfrm>
        <a:off x="343481" y="5183021"/>
        <a:ext cx="4422075" cy="446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CED6716-E5A7-406E-9C78-7B23DAF13520}" type="datetimeFigureOut">
              <a:rPr lang="es-CO" smtClean="0"/>
              <a:t>30/11/2018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EDC7FA2-651E-462B-8D47-43FAF8D7106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4822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844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25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2339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Inmuebles 2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-1" y="894794"/>
            <a:ext cx="9144001" cy="60154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342900">
              <a:defRPr/>
            </a:pPr>
            <a:endParaRPr lang="es-ES_tradnl" sz="1350" kern="0" dirty="0">
              <a:solidFill>
                <a:prstClr val="white"/>
              </a:solidFill>
            </a:endParaRPr>
          </a:p>
        </p:txBody>
      </p:sp>
      <p:sp>
        <p:nvSpPr>
          <p:cNvPr id="8" name="Rectángulo 7"/>
          <p:cNvSpPr/>
          <p:nvPr userDrawn="1"/>
        </p:nvSpPr>
        <p:spPr>
          <a:xfrm>
            <a:off x="-1" y="-11354"/>
            <a:ext cx="9144001" cy="6015460"/>
          </a:xfrm>
          <a:prstGeom prst="rect">
            <a:avLst/>
          </a:prstGeom>
          <a:solidFill>
            <a:srgbClr val="F8F5E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342900">
              <a:defRPr/>
            </a:pPr>
            <a:endParaRPr lang="es-ES_tradnl" sz="1350" kern="0" dirty="0">
              <a:solidFill>
                <a:prstClr val="white"/>
              </a:solidFill>
            </a:endParaRPr>
          </a:p>
        </p:txBody>
      </p:sp>
      <p:grpSp>
        <p:nvGrpSpPr>
          <p:cNvPr id="9" name="Agrupar 8"/>
          <p:cNvGrpSpPr/>
          <p:nvPr userDrawn="1"/>
        </p:nvGrpSpPr>
        <p:grpSpPr>
          <a:xfrm>
            <a:off x="471430" y="422446"/>
            <a:ext cx="8370697" cy="6329776"/>
            <a:chOff x="452966" y="326043"/>
            <a:chExt cx="8388518" cy="4757440"/>
          </a:xfrm>
        </p:grpSpPr>
        <p:pic>
          <p:nvPicPr>
            <p:cNvPr id="10" name="Imagen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5134" y="4668616"/>
              <a:ext cx="1816350" cy="414867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966" y="4747358"/>
              <a:ext cx="3754966" cy="276864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0695" y="326043"/>
              <a:ext cx="2085388" cy="520624"/>
            </a:xfrm>
            <a:prstGeom prst="rect">
              <a:avLst/>
            </a:prstGeom>
          </p:spPr>
        </p:pic>
      </p:grpSp>
      <p:sp>
        <p:nvSpPr>
          <p:cNvPr id="13" name="Rectángulo 12"/>
          <p:cNvSpPr/>
          <p:nvPr userDrawn="1"/>
        </p:nvSpPr>
        <p:spPr>
          <a:xfrm>
            <a:off x="-1" y="1701402"/>
            <a:ext cx="9144001" cy="2627172"/>
          </a:xfrm>
          <a:prstGeom prst="rect">
            <a:avLst/>
          </a:prstGeom>
          <a:solidFill>
            <a:srgbClr val="AC922B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342900">
              <a:defRPr/>
            </a:pPr>
            <a:endParaRPr lang="es-ES_tradnl" sz="1350" kern="0" dirty="0">
              <a:solidFill>
                <a:prstClr val="white"/>
              </a:solidFill>
            </a:endParaRPr>
          </a:p>
        </p:txBody>
      </p:sp>
      <p:sp>
        <p:nvSpPr>
          <p:cNvPr id="14" name="Rectángulo 13"/>
          <p:cNvSpPr/>
          <p:nvPr userDrawn="1"/>
        </p:nvSpPr>
        <p:spPr>
          <a:xfrm>
            <a:off x="-2" y="1701402"/>
            <a:ext cx="471429" cy="2627172"/>
          </a:xfrm>
          <a:prstGeom prst="rect">
            <a:avLst/>
          </a:prstGeom>
          <a:solidFill>
            <a:srgbClr val="FCCB1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342900">
              <a:defRPr/>
            </a:pPr>
            <a:endParaRPr lang="es-ES_tradnl" sz="1350" kern="0" dirty="0">
              <a:solidFill>
                <a:prstClr val="white"/>
              </a:solidFill>
            </a:endParaRPr>
          </a:p>
        </p:txBody>
      </p:sp>
      <p:sp>
        <p:nvSpPr>
          <p:cNvPr id="15" name="Título 1"/>
          <p:cNvSpPr>
            <a:spLocks noGrp="1"/>
          </p:cNvSpPr>
          <p:nvPr>
            <p:ph type="ctrTitle" hasCustomPrompt="1"/>
          </p:nvPr>
        </p:nvSpPr>
        <p:spPr>
          <a:xfrm>
            <a:off x="1022594" y="2318194"/>
            <a:ext cx="4470338" cy="1440554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4035"/>
              </a:lnSpc>
              <a:defRPr sz="4050" b="1" i="0" baseline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s-ES_tradnl" dirty="0"/>
              <a:t>Título: </a:t>
            </a:r>
            <a:r>
              <a:rPr lang="es-ES_tradnl" dirty="0" err="1"/>
              <a:t>arial</a:t>
            </a:r>
            <a:r>
              <a:rPr lang="es-ES_tradnl" dirty="0"/>
              <a:t> </a:t>
            </a:r>
            <a:r>
              <a:rPr lang="es-ES_tradnl" dirty="0" err="1"/>
              <a:t>narrow</a:t>
            </a:r>
            <a:br>
              <a:rPr lang="es-ES_tradnl" dirty="0"/>
            </a:br>
            <a:r>
              <a:rPr lang="es-ES_tradnl" dirty="0"/>
              <a:t>en negrita 54 </a:t>
            </a:r>
            <a:r>
              <a:rPr lang="es-ES_tradnl" dirty="0" err="1"/>
              <a:t>pts</a:t>
            </a:r>
            <a:endParaRPr lang="es-ES_tradnl" dirty="0"/>
          </a:p>
        </p:txBody>
      </p:sp>
      <p:sp>
        <p:nvSpPr>
          <p:cNvPr id="16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022594" y="4629476"/>
            <a:ext cx="3421617" cy="42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baseline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_tradnl" dirty="0"/>
              <a:t>Subtítulo: </a:t>
            </a:r>
            <a:r>
              <a:rPr lang="es-ES_tradnl" dirty="0" err="1"/>
              <a:t>arial</a:t>
            </a:r>
            <a:r>
              <a:rPr lang="es-ES_tradnl" dirty="0"/>
              <a:t> </a:t>
            </a:r>
            <a:r>
              <a:rPr lang="es-ES_tradnl" dirty="0" err="1"/>
              <a:t>narrow</a:t>
            </a:r>
            <a:r>
              <a:rPr lang="es-ES_tradnl" dirty="0"/>
              <a:t> 32 </a:t>
            </a:r>
            <a:r>
              <a:rPr lang="es-ES_tradnl" dirty="0" err="1"/>
              <a:t>pts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24029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titucional 2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981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30/11/2018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11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image" Target="../media/image12.png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14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" y="2317214"/>
            <a:ext cx="9143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rgbClr val="000A8B"/>
                </a:solidFill>
              </a:rPr>
              <a:t>JUNTA CONJUNTA CISA-SAE </a:t>
            </a:r>
          </a:p>
          <a:p>
            <a:pPr algn="ctr"/>
            <a:r>
              <a:rPr lang="es-ES" sz="5400" b="1" dirty="0">
                <a:solidFill>
                  <a:srgbClr val="000A8B"/>
                </a:solidFill>
              </a:rPr>
              <a:t>No 155</a:t>
            </a:r>
          </a:p>
          <a:p>
            <a:pPr algn="ctr"/>
            <a:r>
              <a:rPr lang="es-ES" sz="5400" b="1" dirty="0">
                <a:solidFill>
                  <a:srgbClr val="000A8B"/>
                </a:solidFill>
              </a:rPr>
              <a:t>30 de mayo de 2018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8662556" y="2034347"/>
            <a:ext cx="0" cy="4161856"/>
          </a:xfrm>
          <a:prstGeom prst="line">
            <a:avLst/>
          </a:prstGeom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1618838" y="6194193"/>
            <a:ext cx="7043718" cy="0"/>
          </a:xfrm>
          <a:prstGeom prst="line">
            <a:avLst/>
          </a:prstGeom>
          <a:ln w="95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6EBFA9C-ADC1-4FF2-AC5A-093B9B5AD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BC5B5240-464F-4C50-95BD-566667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59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422428" y="1381204"/>
            <a:ext cx="336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rgbClr val="002060"/>
                </a:solidFill>
              </a:rPr>
              <a:t>ORDEN DEL DÍA</a:t>
            </a:r>
            <a:endParaRPr lang="es-ES" sz="2800" dirty="0">
              <a:solidFill>
                <a:srgbClr val="00206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721667" y="654050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Conjunta CISA-SAE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6100F08-AD8E-48E5-9A44-946CA8CCCC02}"/>
              </a:ext>
            </a:extLst>
          </p:cNvPr>
          <p:cNvSpPr/>
          <p:nvPr/>
        </p:nvSpPr>
        <p:spPr>
          <a:xfrm>
            <a:off x="477078" y="2090161"/>
            <a:ext cx="830179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s-ES" sz="2800" dirty="0"/>
              <a:t>Verificación del Quorum.</a:t>
            </a:r>
            <a:endParaRPr lang="es-CO" sz="2800" dirty="0"/>
          </a:p>
          <a:p>
            <a:pPr marL="342900" lvl="0" indent="-342900">
              <a:buFont typeface="+mj-lt"/>
              <a:buAutoNum type="arabicPeriod"/>
            </a:pPr>
            <a:r>
              <a:rPr lang="es-ES" sz="2800" dirty="0"/>
              <a:t>Aprobación del orden del día</a:t>
            </a:r>
          </a:p>
          <a:p>
            <a:r>
              <a:rPr lang="es-ES" sz="2800" dirty="0">
                <a:ea typeface="MS Mincho" panose="02020609040205080304" pitchFamily="49" charset="-128"/>
              </a:rPr>
              <a:t>3. Informe Comité AD-HOC</a:t>
            </a:r>
          </a:p>
          <a:p>
            <a:r>
              <a:rPr lang="es-ES" sz="2800" dirty="0">
                <a:ea typeface="MS Mincho" panose="02020609040205080304" pitchFamily="49" charset="-128"/>
              </a:rPr>
              <a:t>4. </a:t>
            </a:r>
            <a:r>
              <a:rPr lang="es-CO" sz="2800" dirty="0">
                <a:ea typeface="MS Mincho" panose="02020609040205080304" pitchFamily="49" charset="-128"/>
              </a:rPr>
              <a:t>Conclusiones Comité Conjunto CISA – SAE </a:t>
            </a:r>
          </a:p>
        </p:txBody>
      </p:sp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" y="2516427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Informe COMITÉ AD HOC</a:t>
            </a:r>
          </a:p>
          <a:p>
            <a:pPr algn="ctr"/>
            <a:r>
              <a:rPr lang="es-ES" sz="4000" b="1" dirty="0">
                <a:solidFill>
                  <a:srgbClr val="000A8B"/>
                </a:solidFill>
              </a:rPr>
              <a:t>Comercialización de Bienes Inmuebles</a:t>
            </a:r>
          </a:p>
          <a:p>
            <a:pPr algn="ctr"/>
            <a:endParaRPr lang="es-CO" sz="4000" b="1" dirty="0">
              <a:solidFill>
                <a:srgbClr val="002060"/>
              </a:solidFill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8662556" y="2034347"/>
            <a:ext cx="0" cy="4161856"/>
          </a:xfrm>
          <a:prstGeom prst="line">
            <a:avLst/>
          </a:prstGeom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1618838" y="6194193"/>
            <a:ext cx="7043718" cy="0"/>
          </a:xfrm>
          <a:prstGeom prst="line">
            <a:avLst/>
          </a:prstGeom>
          <a:ln w="95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6EBFA9C-ADC1-4FF2-AC5A-093B9B5AD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BC5B5240-464F-4C50-95BD-566667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8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2" y="2"/>
            <a:ext cx="1842051" cy="100539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b="18937"/>
          <a:stretch/>
        </p:blipFill>
        <p:spPr>
          <a:xfrm>
            <a:off x="3843130" y="54597"/>
            <a:ext cx="5244037" cy="790872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D426136D-52B6-4B6C-A5E3-2B3B75B3A526}"/>
              </a:ext>
            </a:extLst>
          </p:cNvPr>
          <p:cNvSpPr txBox="1"/>
          <p:nvPr/>
        </p:nvSpPr>
        <p:spPr>
          <a:xfrm>
            <a:off x="513567" y="1057834"/>
            <a:ext cx="8430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0A8B"/>
                </a:solidFill>
              </a:rPr>
              <a:t>COMITÉ AD HOC</a:t>
            </a:r>
          </a:p>
          <a:p>
            <a:pPr algn="ctr"/>
            <a:r>
              <a:rPr lang="es-ES" sz="3200" b="1" dirty="0">
                <a:solidFill>
                  <a:srgbClr val="000A8B"/>
                </a:solidFill>
              </a:rPr>
              <a:t>16 DE MAYO DE 2018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BC3B40F-D23D-4182-8FFE-698E33134F46}"/>
              </a:ext>
            </a:extLst>
          </p:cNvPr>
          <p:cNvSpPr txBox="1"/>
          <p:nvPr/>
        </p:nvSpPr>
        <p:spPr>
          <a:xfrm>
            <a:off x="313151" y="2270884"/>
            <a:ext cx="84174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Comercialización de Bienes Extintos: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CO" dirty="0"/>
              <a:t>Presentación Arquitectura Empresarial.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CO" dirty="0"/>
              <a:t>Explicación de actividades en el Procedimiento de Alistamiento de bienes inmuebles:</a:t>
            </a:r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r>
              <a:rPr lang="es-CO" dirty="0"/>
              <a:t>Alistamiento Jurídico</a:t>
            </a:r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r>
              <a:rPr lang="es-CO" dirty="0"/>
              <a:t>Alistamiento Técnico</a:t>
            </a:r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r>
              <a:rPr lang="es-CO" dirty="0"/>
              <a:t>Alistamiento Administrativo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CO" dirty="0"/>
              <a:t>Estado del Proceso de Alistamiento de Inmuebles – 15 de mayo de 2018.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CO" dirty="0"/>
              <a:t>Comercialización de inmuebles de CISA.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84B945-91F8-45EC-968E-6DC6A0BF492E}"/>
              </a:ext>
            </a:extLst>
          </p:cNvPr>
          <p:cNvSpPr txBox="1"/>
          <p:nvPr/>
        </p:nvSpPr>
        <p:spPr>
          <a:xfrm>
            <a:off x="5778500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Conjunta CISA-SAE</a:t>
            </a:r>
          </a:p>
        </p:txBody>
      </p:sp>
    </p:spTree>
    <p:extLst>
      <p:ext uri="{BB962C8B-B14F-4D97-AF65-F5344CB8AC3E}">
        <p14:creationId xmlns:p14="http://schemas.microsoft.com/office/powerpoint/2010/main" val="3048473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2" y="2"/>
            <a:ext cx="1842051" cy="100539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b="18937"/>
          <a:stretch/>
        </p:blipFill>
        <p:spPr>
          <a:xfrm>
            <a:off x="3843130" y="54597"/>
            <a:ext cx="5244037" cy="790872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E084B945-91F8-45EC-968E-6DC6A0BF492E}"/>
              </a:ext>
            </a:extLst>
          </p:cNvPr>
          <p:cNvSpPr txBox="1"/>
          <p:nvPr/>
        </p:nvSpPr>
        <p:spPr>
          <a:xfrm>
            <a:off x="5778500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Conjunta CISA-SAE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4AE50C2-FC0A-441D-A03D-500BB40D7A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2394802"/>
              </p:ext>
            </p:extLst>
          </p:nvPr>
        </p:nvGraphicFramePr>
        <p:xfrm>
          <a:off x="623454" y="1729326"/>
          <a:ext cx="3219675" cy="3811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C9EE22EB-9AC4-45F4-9AE5-4EE69B655167}"/>
              </a:ext>
            </a:extLst>
          </p:cNvPr>
          <p:cNvSpPr txBox="1"/>
          <p:nvPr/>
        </p:nvSpPr>
        <p:spPr>
          <a:xfrm>
            <a:off x="4336474" y="1266906"/>
            <a:ext cx="4544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>
                <a:latin typeface="Arial Narrow" panose="020B0606020202030204" pitchFamily="34" charset="0"/>
              </a:rPr>
              <a:t>Saneamiento Jurídico</a:t>
            </a:r>
            <a:r>
              <a:rPr lang="es-ES" sz="1400" dirty="0">
                <a:latin typeface="Arial Narrow" panose="020B0606020202030204" pitchFamily="34" charset="0"/>
              </a:rPr>
              <a:t>, se describen las acciones necesarias.</a:t>
            </a:r>
            <a:endParaRPr lang="es-CO" sz="1400" dirty="0">
              <a:latin typeface="Arial Narrow" panose="020B0606020202030204" pitchFamily="34" charset="0"/>
            </a:endParaRPr>
          </a:p>
          <a:p>
            <a:pPr algn="just"/>
            <a:r>
              <a:rPr lang="es-ES" sz="1400" dirty="0">
                <a:latin typeface="Arial Narrow" panose="020B0606020202030204" pitchFamily="34" charset="0"/>
              </a:rPr>
              <a:t>Se concluye que el porcentaje de activos en proceso es mínimo frente a la gestión realizada.</a:t>
            </a:r>
            <a:endParaRPr lang="es-CO" sz="1400" dirty="0">
              <a:latin typeface="Arial Narrow" panose="020B0606020202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E36AC11-74AD-49ED-A4E6-71FFCBFED646}"/>
              </a:ext>
            </a:extLst>
          </p:cNvPr>
          <p:cNvSpPr/>
          <p:nvPr/>
        </p:nvSpPr>
        <p:spPr>
          <a:xfrm>
            <a:off x="4336473" y="2076326"/>
            <a:ext cx="45442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latin typeface="Arial Narrow" panose="020B0606020202030204" pitchFamily="34" charset="0"/>
                <a:ea typeface="Calibri" panose="020F0502020204030204" pitchFamily="34" charset="0"/>
              </a:rPr>
              <a:t>Alistamiento Administrativo:</a:t>
            </a:r>
            <a:r>
              <a:rPr lang="es-ES" sz="1400" dirty="0">
                <a:latin typeface="Arial Narrow" panose="020B0606020202030204" pitchFamily="34" charset="0"/>
                <a:ea typeface="Calibri" panose="020F0502020204030204" pitchFamily="34" charset="0"/>
              </a:rPr>
              <a:t> Se describe la complejidad y la volumetría de las actividades principales que se desarrollan (Investigación, Cargue, Solicitud de Prescripciones, Pago, Aplicación de Pagos, frente a Servicios Públicos, Administraciones, Impuestos y Valorizaciones), identificando que se han realizado mas de 44.500 gestiones. </a:t>
            </a:r>
            <a:endParaRPr lang="es-ES" sz="1400" dirty="0">
              <a:latin typeface="Arial Narrow" panose="020B0606020202030204" pitchFamily="34" charset="0"/>
            </a:endParaRPr>
          </a:p>
          <a:p>
            <a:pPr algn="just"/>
            <a:r>
              <a:rPr lang="es-ES" sz="1400" dirty="0">
                <a:latin typeface="Arial Narrow" panose="020B0606020202030204" pitchFamily="34" charset="0"/>
              </a:rPr>
              <a:t>Se resalta el avance y diligencia en el desarrollo de las actividades, con relación a la complejidad de las mismas.</a:t>
            </a:r>
            <a:endParaRPr lang="es-CO" sz="1400" dirty="0">
              <a:latin typeface="Arial Narrow" panose="020B0606020202030204" pitchFamily="34" charset="0"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E9F11667-9395-4813-9AF2-C6A2AD8F331D}"/>
              </a:ext>
            </a:extLst>
          </p:cNvPr>
          <p:cNvSpPr/>
          <p:nvPr/>
        </p:nvSpPr>
        <p:spPr>
          <a:xfrm>
            <a:off x="4336474" y="3933625"/>
            <a:ext cx="454429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latin typeface="Arial Narrow" panose="020B0606020202030204" pitchFamily="34" charset="0"/>
              </a:rPr>
              <a:t>Avalúos: </a:t>
            </a:r>
            <a:r>
              <a:rPr lang="es-ES" sz="1400" dirty="0">
                <a:latin typeface="Arial Narrow" panose="020B0606020202030204" pitchFamily="34" charset="0"/>
              </a:rPr>
              <a:t>Con relación a los avalúos se describieron las etapas de preparación de información, visita, realización de avaluó, revisión y cargue de los mismos. </a:t>
            </a:r>
          </a:p>
          <a:p>
            <a:pPr algn="just"/>
            <a:r>
              <a:rPr lang="es-ES" sz="1400" dirty="0">
                <a:latin typeface="Arial Narrow" panose="020B0606020202030204" pitchFamily="34" charset="0"/>
              </a:rPr>
              <a:t>Se sugiere la contratación de un tercero, para la preparación de la información necesaria para el </a:t>
            </a:r>
            <a:r>
              <a:rPr lang="es-ES" sz="1400" dirty="0" err="1">
                <a:latin typeface="Arial Narrow" panose="020B0606020202030204" pitchFamily="34" charset="0"/>
              </a:rPr>
              <a:t>avaluador</a:t>
            </a:r>
            <a:r>
              <a:rPr lang="es-ES" sz="1400" dirty="0">
                <a:latin typeface="Arial Narrow" panose="020B0606020202030204" pitchFamily="34" charset="0"/>
              </a:rPr>
              <a:t> y los diferentes saneamientos que se presenten. </a:t>
            </a:r>
            <a:endParaRPr lang="es-CO" sz="1400" dirty="0">
              <a:latin typeface="Arial Narrow" panose="020B0606020202030204" pitchFamily="34" charset="0"/>
            </a:endParaRPr>
          </a:p>
          <a:p>
            <a:pPr algn="just"/>
            <a:endParaRPr lang="es-CO" sz="1100" dirty="0">
              <a:latin typeface="Arial Narrow" panose="020B060602020203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77D25F1-49F5-4D1B-B57C-0A99A90B313E}"/>
              </a:ext>
            </a:extLst>
          </p:cNvPr>
          <p:cNvSpPr/>
          <p:nvPr/>
        </p:nvSpPr>
        <p:spPr>
          <a:xfrm>
            <a:off x="4336474" y="534321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1400" b="1" dirty="0">
                <a:latin typeface="Arial Narrow" panose="020B0606020202030204" pitchFamily="34" charset="0"/>
                <a:ea typeface="Calibri" panose="020F0502020204030204" pitchFamily="34" charset="0"/>
              </a:rPr>
              <a:t>Alistamiento Físico-Catastral: </a:t>
            </a:r>
            <a:r>
              <a:rPr lang="es-ES" sz="1400" dirty="0">
                <a:latin typeface="Arial Narrow" panose="020B0606020202030204" pitchFamily="34" charset="0"/>
                <a:ea typeface="Calibri" panose="020F0502020204030204" pitchFamily="34" charset="0"/>
              </a:rPr>
              <a:t>Los miembros de la mesa identifican que los cuellos de botella de los saneamientos, obedecen a actividades que son gestionados por terceros, además que la cifra no es representativa frente al inventario en gestión.</a:t>
            </a:r>
            <a:endParaRPr lang="es-CO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373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52892" cy="90215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111661" y="-77660"/>
            <a:ext cx="6921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0A8B"/>
                </a:solidFill>
              </a:rPr>
              <a:t>Procedimiento Alistamiento de Bienes Inmuebles a Comercializar </a:t>
            </a:r>
          </a:p>
        </p:txBody>
      </p:sp>
      <p:pic>
        <p:nvPicPr>
          <p:cNvPr id="30" name="Picture 6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86"/>
          <a:stretch/>
        </p:blipFill>
        <p:spPr bwMode="auto">
          <a:xfrm>
            <a:off x="127592" y="902156"/>
            <a:ext cx="8780080" cy="584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5 Conector recto"/>
          <p:cNvCxnSpPr/>
          <p:nvPr/>
        </p:nvCxnSpPr>
        <p:spPr>
          <a:xfrm>
            <a:off x="127592" y="6762306"/>
            <a:ext cx="878008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6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95"/>
          <a:stretch/>
        </p:blipFill>
        <p:spPr bwMode="auto">
          <a:xfrm>
            <a:off x="127592" y="1487004"/>
            <a:ext cx="8780080" cy="52389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6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0" r="31817" b="96153"/>
          <a:stretch/>
        </p:blipFill>
        <p:spPr bwMode="auto">
          <a:xfrm>
            <a:off x="7657834" y="1294582"/>
            <a:ext cx="1005840" cy="288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6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9" t="47314" r="47570" b="46045"/>
          <a:stretch/>
        </p:blipFill>
        <p:spPr bwMode="auto">
          <a:xfrm>
            <a:off x="5377981" y="4444135"/>
            <a:ext cx="925033" cy="35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9" name="Conector: angular 48"/>
          <p:cNvCxnSpPr/>
          <p:nvPr/>
        </p:nvCxnSpPr>
        <p:spPr>
          <a:xfrm>
            <a:off x="1496291" y="2572386"/>
            <a:ext cx="2751416" cy="442225"/>
          </a:xfrm>
          <a:prstGeom prst="bentConnector3">
            <a:avLst>
              <a:gd name="adj1" fmla="val -325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/>
          <p:cNvCxnSpPr>
            <a:cxnSpLocks/>
          </p:cNvCxnSpPr>
          <p:nvPr/>
        </p:nvCxnSpPr>
        <p:spPr>
          <a:xfrm>
            <a:off x="2549698" y="3014611"/>
            <a:ext cx="0" cy="350262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: angular 58"/>
          <p:cNvCxnSpPr>
            <a:cxnSpLocks/>
            <a:stCxn id="39" idx="2"/>
            <a:endCxn id="40" idx="0"/>
          </p:cNvCxnSpPr>
          <p:nvPr/>
        </p:nvCxnSpPr>
        <p:spPr>
          <a:xfrm rot="16200000" flipH="1">
            <a:off x="2488555" y="3994596"/>
            <a:ext cx="613643" cy="462138"/>
          </a:xfrm>
          <a:prstGeom prst="bentConnector3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" name="Picture 6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18"/>
          <a:stretch/>
        </p:blipFill>
        <p:spPr bwMode="auto">
          <a:xfrm>
            <a:off x="1107013" y="5985164"/>
            <a:ext cx="7669625" cy="720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4" name="Conector recto 63"/>
          <p:cNvCxnSpPr>
            <a:cxnSpLocks/>
            <a:stCxn id="40" idx="2"/>
          </p:cNvCxnSpPr>
          <p:nvPr/>
        </p:nvCxnSpPr>
        <p:spPr>
          <a:xfrm>
            <a:off x="3026445" y="5100652"/>
            <a:ext cx="1" cy="62909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de flecha 76"/>
          <p:cNvCxnSpPr>
            <a:stCxn id="45" idx="2"/>
          </p:cNvCxnSpPr>
          <p:nvPr/>
        </p:nvCxnSpPr>
        <p:spPr>
          <a:xfrm flipH="1">
            <a:off x="5840361" y="4801501"/>
            <a:ext cx="137" cy="92824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ector: angular 80"/>
          <p:cNvCxnSpPr/>
          <p:nvPr/>
        </p:nvCxnSpPr>
        <p:spPr>
          <a:xfrm>
            <a:off x="4247707" y="3014611"/>
            <a:ext cx="1592791" cy="1429524"/>
          </a:xfrm>
          <a:prstGeom prst="bentConnector3">
            <a:avLst>
              <a:gd name="adj1" fmla="val 100554"/>
            </a:avLst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Diagrama de flujo: proceso predefinido 35">
            <a:extLst>
              <a:ext uri="{FF2B5EF4-FFF2-40B4-BE49-F238E27FC236}">
                <a16:creationId xmlns:a16="http://schemas.microsoft.com/office/drawing/2014/main" id="{229EEA76-7850-4FC7-A236-9794E336C87B}"/>
              </a:ext>
            </a:extLst>
          </p:cNvPr>
          <p:cNvSpPr/>
          <p:nvPr/>
        </p:nvSpPr>
        <p:spPr>
          <a:xfrm>
            <a:off x="944784" y="2195830"/>
            <a:ext cx="1429706" cy="568165"/>
          </a:xfrm>
          <a:prstGeom prst="flowChartPredefinedProcess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ALISTAMIENTO JURIDICO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37" name="Diagrama de flujo: proceso predefinido 36">
            <a:extLst>
              <a:ext uri="{FF2B5EF4-FFF2-40B4-BE49-F238E27FC236}">
                <a16:creationId xmlns:a16="http://schemas.microsoft.com/office/drawing/2014/main" id="{5A3E62DF-5F40-40C7-A9E1-62405982F5FF}"/>
              </a:ext>
            </a:extLst>
          </p:cNvPr>
          <p:cNvSpPr/>
          <p:nvPr/>
        </p:nvSpPr>
        <p:spPr>
          <a:xfrm>
            <a:off x="7406396" y="1529492"/>
            <a:ext cx="1503756" cy="709424"/>
          </a:xfrm>
          <a:prstGeom prst="flowChartPredefinedProcess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IDENTIFICACIÓN DE ACTIVOS PARA COMERCIALIZAR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39" name="Diagrama de flujo: proceso predefinido 38">
            <a:extLst>
              <a:ext uri="{FF2B5EF4-FFF2-40B4-BE49-F238E27FC236}">
                <a16:creationId xmlns:a16="http://schemas.microsoft.com/office/drawing/2014/main" id="{91384A8A-E7FB-49B4-A559-37CF64F6D1BF}"/>
              </a:ext>
            </a:extLst>
          </p:cNvPr>
          <p:cNvSpPr/>
          <p:nvPr/>
        </p:nvSpPr>
        <p:spPr>
          <a:xfrm>
            <a:off x="1965588" y="3350679"/>
            <a:ext cx="1197437" cy="568165"/>
          </a:xfrm>
          <a:prstGeom prst="flowChartPredefinedProcess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ANÁLISIS FÍSICO CATASTRAL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40" name="Diagrama de flujo: proceso predefinido 39">
            <a:extLst>
              <a:ext uri="{FF2B5EF4-FFF2-40B4-BE49-F238E27FC236}">
                <a16:creationId xmlns:a16="http://schemas.microsoft.com/office/drawing/2014/main" id="{A8819457-0849-4748-9020-4857AAEDB9EF}"/>
              </a:ext>
            </a:extLst>
          </p:cNvPr>
          <p:cNvSpPr/>
          <p:nvPr/>
        </p:nvSpPr>
        <p:spPr>
          <a:xfrm>
            <a:off x="2198662" y="4532487"/>
            <a:ext cx="1655566" cy="568165"/>
          </a:xfrm>
          <a:prstGeom prst="flowChartPredefinedProcess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AVALÚOS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41" name="Diagrama de flujo: proceso predefinido 40">
            <a:extLst>
              <a:ext uri="{FF2B5EF4-FFF2-40B4-BE49-F238E27FC236}">
                <a16:creationId xmlns:a16="http://schemas.microsoft.com/office/drawing/2014/main" id="{F9FED1C8-3E11-4D6B-8F0E-502F378CA2E0}"/>
              </a:ext>
            </a:extLst>
          </p:cNvPr>
          <p:cNvSpPr/>
          <p:nvPr/>
        </p:nvSpPr>
        <p:spPr>
          <a:xfrm>
            <a:off x="4881717" y="4450362"/>
            <a:ext cx="1604230" cy="650290"/>
          </a:xfrm>
          <a:prstGeom prst="flowChartPredefinedProcess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ALISTAMIENTO ADMINSITRATIVO</a:t>
            </a:r>
            <a:endParaRPr lang="es-CO" sz="1100" dirty="0">
              <a:solidFill>
                <a:schemeClr val="tx1"/>
              </a:solidFill>
            </a:endParaRPr>
          </a:p>
        </p:txBody>
      </p: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C72486F4-9303-40C0-BB80-F2C921AE36DC}"/>
              </a:ext>
            </a:extLst>
          </p:cNvPr>
          <p:cNvCxnSpPr>
            <a:cxnSpLocks/>
          </p:cNvCxnSpPr>
          <p:nvPr/>
        </p:nvCxnSpPr>
        <p:spPr>
          <a:xfrm flipV="1">
            <a:off x="3034668" y="5729749"/>
            <a:ext cx="3850854" cy="211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Diagrama de flujo: proceso predefinido 47">
            <a:extLst>
              <a:ext uri="{FF2B5EF4-FFF2-40B4-BE49-F238E27FC236}">
                <a16:creationId xmlns:a16="http://schemas.microsoft.com/office/drawing/2014/main" id="{396AAD0E-E033-4781-A893-69C59A846504}"/>
              </a:ext>
            </a:extLst>
          </p:cNvPr>
          <p:cNvSpPr/>
          <p:nvPr/>
        </p:nvSpPr>
        <p:spPr>
          <a:xfrm>
            <a:off x="6899170" y="5468401"/>
            <a:ext cx="1877468" cy="531533"/>
          </a:xfrm>
          <a:prstGeom prst="flowChartPredefinedProcess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TRANSMISIÒN DE  ACTIVOS PARA COMERCIALIZAR</a:t>
            </a:r>
            <a:endParaRPr lang="es-CO" sz="1100" dirty="0">
              <a:solidFill>
                <a:schemeClr val="tx1"/>
              </a:solidFill>
            </a:endParaRPr>
          </a:p>
        </p:txBody>
      </p:sp>
      <p:cxnSp>
        <p:nvCxnSpPr>
          <p:cNvPr id="16" name="Conector: angular 15">
            <a:extLst>
              <a:ext uri="{FF2B5EF4-FFF2-40B4-BE49-F238E27FC236}">
                <a16:creationId xmlns:a16="http://schemas.microsoft.com/office/drawing/2014/main" id="{2F1D6395-498F-44ED-BD51-007E3DA93292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74490" y="1940414"/>
            <a:ext cx="5034386" cy="631971"/>
          </a:xfrm>
          <a:prstGeom prst="bentConnector3">
            <a:avLst>
              <a:gd name="adj1" fmla="val 9635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82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3AE72C0D-BA33-46D5-9F09-DDD04D2785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8421369"/>
              </p:ext>
            </p:extLst>
          </p:nvPr>
        </p:nvGraphicFramePr>
        <p:xfrm>
          <a:off x="628650" y="1232452"/>
          <a:ext cx="6262479" cy="5625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6A0A3BE-895D-4286-ACD2-16A5B3E1F0E6}"/>
              </a:ext>
            </a:extLst>
          </p:cNvPr>
          <p:cNvSpPr txBox="1"/>
          <p:nvPr/>
        </p:nvSpPr>
        <p:spPr>
          <a:xfrm>
            <a:off x="812316" y="810869"/>
            <a:ext cx="6921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0A8B"/>
                </a:solidFill>
              </a:rPr>
              <a:t>ALISTAMIENTO ADMINISTRATIVO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5A1BF6D-EFBC-4D32-A503-CC9900F72169}"/>
              </a:ext>
            </a:extLst>
          </p:cNvPr>
          <p:cNvSpPr txBox="1"/>
          <p:nvPr/>
        </p:nvSpPr>
        <p:spPr>
          <a:xfrm>
            <a:off x="7060526" y="3461352"/>
            <a:ext cx="1926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000A8B"/>
                </a:solidFill>
              </a:defRPr>
            </a:lvl1pPr>
          </a:lstStyle>
          <a:p>
            <a:r>
              <a:rPr lang="es-ES" sz="2400" dirty="0"/>
              <a:t>MÍNIMO </a:t>
            </a:r>
          </a:p>
          <a:p>
            <a:r>
              <a:rPr lang="es-ES" sz="2400" dirty="0"/>
              <a:t>29 ACTIVIDADES</a:t>
            </a:r>
            <a:endParaRPr lang="es-CO" sz="2400" dirty="0"/>
          </a:p>
        </p:txBody>
      </p:sp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F331815A-235C-4930-AA2C-A9382BF4B3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69774" cy="9113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F1065EF-5439-44E1-9334-E0FCA73B4B1D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b="18937"/>
          <a:stretch/>
        </p:blipFill>
        <p:spPr>
          <a:xfrm>
            <a:off x="4625009" y="0"/>
            <a:ext cx="4362006" cy="81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60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3AE72C0D-BA33-46D5-9F09-DDD04D2785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914401"/>
          <a:ext cx="6386299" cy="5800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 descr="Logo SAE-01.jpg">
            <a:extLst>
              <a:ext uri="{FF2B5EF4-FFF2-40B4-BE49-F238E27FC236}">
                <a16:creationId xmlns:a16="http://schemas.microsoft.com/office/drawing/2014/main" id="{228DAC22-A534-4BE3-93A6-5E2504BC92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43270" cy="89690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6A0A3BE-895D-4286-ACD2-16A5B3E1F0E6}"/>
              </a:ext>
            </a:extLst>
          </p:cNvPr>
          <p:cNvSpPr txBox="1"/>
          <p:nvPr/>
        </p:nvSpPr>
        <p:spPr>
          <a:xfrm>
            <a:off x="1961533" y="277188"/>
            <a:ext cx="6921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0A8B"/>
                </a:solidFill>
              </a:rPr>
              <a:t>FORMALIZACIÓN DE VENTA DE INMUEBLES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7ED2042-5E49-4CB7-B384-C5148E7283FC}"/>
              </a:ext>
            </a:extLst>
          </p:cNvPr>
          <p:cNvSpPr txBox="1"/>
          <p:nvPr/>
        </p:nvSpPr>
        <p:spPr>
          <a:xfrm>
            <a:off x="7101465" y="3379465"/>
            <a:ext cx="1926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000A8B"/>
                </a:solidFill>
              </a:defRPr>
            </a:lvl1pPr>
          </a:lstStyle>
          <a:p>
            <a:r>
              <a:rPr lang="es-ES" sz="2400" dirty="0"/>
              <a:t>MÍNIMO </a:t>
            </a:r>
          </a:p>
          <a:p>
            <a:r>
              <a:rPr lang="es-ES" sz="2400" dirty="0"/>
              <a:t>18 ACTIVIDADES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3138975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dirty="0"/>
              <a:t>			</a:t>
            </a:r>
          </a:p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Conjunta CISA-SAE</a:t>
            </a:r>
          </a:p>
          <a:p>
            <a:pPr algn="r"/>
            <a:r>
              <a:rPr lang="es-ES" dirty="0"/>
              <a:t>					</a:t>
            </a:r>
          </a:p>
        </p:txBody>
      </p:sp>
      <p:sp>
        <p:nvSpPr>
          <p:cNvPr id="63" name="24 Rectángulo">
            <a:extLst>
              <a:ext uri="{FF2B5EF4-FFF2-40B4-BE49-F238E27FC236}">
                <a16:creationId xmlns:a16="http://schemas.microsoft.com/office/drawing/2014/main" id="{EB647D5E-73D5-4BF1-9147-D77A1C16A03E}"/>
              </a:ext>
            </a:extLst>
          </p:cNvPr>
          <p:cNvSpPr/>
          <p:nvPr/>
        </p:nvSpPr>
        <p:spPr>
          <a:xfrm>
            <a:off x="1588886" y="2350195"/>
            <a:ext cx="1332711" cy="1988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VIABLE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2.140</a:t>
            </a:r>
          </a:p>
        </p:txBody>
      </p:sp>
      <p:sp>
        <p:nvSpPr>
          <p:cNvPr id="64" name="25 Rectángulo">
            <a:hlinkClick r:id="rId2" action="ppaction://hlinksldjump"/>
            <a:extLst>
              <a:ext uri="{FF2B5EF4-FFF2-40B4-BE49-F238E27FC236}">
                <a16:creationId xmlns:a16="http://schemas.microsoft.com/office/drawing/2014/main" id="{32E02352-C7BD-4707-9B83-9D63E75B9A97}"/>
              </a:ext>
            </a:extLst>
          </p:cNvPr>
          <p:cNvSpPr/>
          <p:nvPr/>
        </p:nvSpPr>
        <p:spPr>
          <a:xfrm>
            <a:off x="1588886" y="5475800"/>
            <a:ext cx="1332711" cy="64381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EXCLUIDO </a:t>
            </a:r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205</a:t>
            </a:r>
            <a:endParaRPr lang="es-CO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7" name="1 Apro">
            <a:extLst>
              <a:ext uri="{FF2B5EF4-FFF2-40B4-BE49-F238E27FC236}">
                <a16:creationId xmlns:a16="http://schemas.microsoft.com/office/drawing/2014/main" id="{37D3FF8E-31C3-4268-A87A-B284EA315824}"/>
              </a:ext>
            </a:extLst>
          </p:cNvPr>
          <p:cNvSpPr/>
          <p:nvPr/>
        </p:nvSpPr>
        <p:spPr>
          <a:xfrm>
            <a:off x="4423529" y="4735489"/>
            <a:ext cx="1303410" cy="6678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AVALÚOS APROBADOS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1.339 </a:t>
            </a:r>
            <a:endParaRPr lang="es-ES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69" name="CuadroTexto 4">
            <a:extLst>
              <a:ext uri="{FF2B5EF4-FFF2-40B4-BE49-F238E27FC236}">
                <a16:creationId xmlns:a16="http://schemas.microsoft.com/office/drawing/2014/main" id="{5C7552D4-C518-4BE1-A4EB-188B145F6FDD}"/>
              </a:ext>
            </a:extLst>
          </p:cNvPr>
          <p:cNvSpPr txBox="1"/>
          <p:nvPr/>
        </p:nvSpPr>
        <p:spPr>
          <a:xfrm>
            <a:off x="1588886" y="1672460"/>
            <a:ext cx="1332711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Vice. Jurídica</a:t>
            </a:r>
          </a:p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 VALIDACIÓN</a:t>
            </a:r>
          </a:p>
        </p:txBody>
      </p:sp>
      <p:sp>
        <p:nvSpPr>
          <p:cNvPr id="73" name="28 Rectángulo">
            <a:extLst>
              <a:ext uri="{FF2B5EF4-FFF2-40B4-BE49-F238E27FC236}">
                <a16:creationId xmlns:a16="http://schemas.microsoft.com/office/drawing/2014/main" id="{1DEBC13F-FF56-4D8B-A22D-0026D4319B50}"/>
              </a:ext>
            </a:extLst>
          </p:cNvPr>
          <p:cNvSpPr/>
          <p:nvPr/>
        </p:nvSpPr>
        <p:spPr>
          <a:xfrm>
            <a:off x="5988063" y="2335033"/>
            <a:ext cx="1326891" cy="6020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 En Verificación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99 FMI</a:t>
            </a:r>
          </a:p>
        </p:txBody>
      </p:sp>
      <p:sp>
        <p:nvSpPr>
          <p:cNvPr id="74" name="38 Rectángulo">
            <a:hlinkClick r:id="rId3" action="ppaction://hlinksldjump"/>
            <a:extLst>
              <a:ext uri="{FF2B5EF4-FFF2-40B4-BE49-F238E27FC236}">
                <a16:creationId xmlns:a16="http://schemas.microsoft.com/office/drawing/2014/main" id="{094E5866-99D4-407E-95CF-B8089D60CF36}"/>
              </a:ext>
            </a:extLst>
          </p:cNvPr>
          <p:cNvSpPr/>
          <p:nvPr/>
        </p:nvSpPr>
        <p:spPr>
          <a:xfrm>
            <a:off x="5970932" y="5382299"/>
            <a:ext cx="1338063" cy="75784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No pasa a Comercializar</a:t>
            </a:r>
          </a:p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Con CISA</a:t>
            </a:r>
          </a:p>
          <a:p>
            <a:pPr algn="ctr"/>
            <a:r>
              <a:rPr lang="es-CO" b="1" dirty="0">
                <a:solidFill>
                  <a:schemeClr val="tx1"/>
                </a:solidFill>
                <a:latin typeface="Arial Narrow" pitchFamily="34" charset="0"/>
              </a:rPr>
              <a:t> 4 FMI </a:t>
            </a:r>
          </a:p>
        </p:txBody>
      </p:sp>
      <p:cxnSp>
        <p:nvCxnSpPr>
          <p:cNvPr id="75" name="2 Conector angular">
            <a:extLst>
              <a:ext uri="{FF2B5EF4-FFF2-40B4-BE49-F238E27FC236}">
                <a16:creationId xmlns:a16="http://schemas.microsoft.com/office/drawing/2014/main" id="{FEAC6A69-9910-4AF9-8E5B-0F300EC58E3A}"/>
              </a:ext>
            </a:extLst>
          </p:cNvPr>
          <p:cNvCxnSpPr>
            <a:cxnSpLocks/>
            <a:stCxn id="67" idx="3"/>
            <a:endCxn id="73" idx="1"/>
          </p:cNvCxnSpPr>
          <p:nvPr/>
        </p:nvCxnSpPr>
        <p:spPr>
          <a:xfrm flipV="1">
            <a:off x="5726939" y="2636052"/>
            <a:ext cx="261124" cy="2433363"/>
          </a:xfrm>
          <a:prstGeom prst="bentConnector3">
            <a:avLst>
              <a:gd name="adj1" fmla="val 50000"/>
            </a:avLst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CuadroTexto 4">
            <a:extLst>
              <a:ext uri="{FF2B5EF4-FFF2-40B4-BE49-F238E27FC236}">
                <a16:creationId xmlns:a16="http://schemas.microsoft.com/office/drawing/2014/main" id="{F8BB67BB-2D78-4E76-8CCE-F43AFB21AE8F}"/>
              </a:ext>
            </a:extLst>
          </p:cNvPr>
          <p:cNvSpPr txBox="1"/>
          <p:nvPr/>
        </p:nvSpPr>
        <p:spPr>
          <a:xfrm>
            <a:off x="5866053" y="1673427"/>
            <a:ext cx="2590600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Gerencia Comercial</a:t>
            </a:r>
          </a:p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CIERRE COMERCIAL</a:t>
            </a:r>
          </a:p>
        </p:txBody>
      </p:sp>
      <p:sp>
        <p:nvSpPr>
          <p:cNvPr id="79" name="66 Rectángulo">
            <a:hlinkClick r:id="" action="ppaction://noaction"/>
            <a:extLst>
              <a:ext uri="{FF2B5EF4-FFF2-40B4-BE49-F238E27FC236}">
                <a16:creationId xmlns:a16="http://schemas.microsoft.com/office/drawing/2014/main" id="{BCF6267C-46C8-4DF7-AB88-6B79BD049F2A}"/>
              </a:ext>
            </a:extLst>
          </p:cNvPr>
          <p:cNvSpPr/>
          <p:nvPr/>
        </p:nvSpPr>
        <p:spPr>
          <a:xfrm>
            <a:off x="7394086" y="2335033"/>
            <a:ext cx="1062567" cy="22738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Arial Narrow" pitchFamily="34" charset="0"/>
              </a:rPr>
              <a:t>881</a:t>
            </a:r>
          </a:p>
          <a:p>
            <a:pPr algn="ctr"/>
            <a:r>
              <a:rPr lang="es-CO" b="1" dirty="0">
                <a:solidFill>
                  <a:schemeClr val="tx1"/>
                </a:solidFill>
                <a:latin typeface="Arial Narrow" pitchFamily="34" charset="0"/>
              </a:rPr>
              <a:t>FMI</a:t>
            </a:r>
          </a:p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Entregados </a:t>
            </a:r>
            <a:r>
              <a:rPr lang="es-CO" sz="1600" b="1" dirty="0">
                <a:solidFill>
                  <a:schemeClr val="tx1"/>
                </a:solidFill>
                <a:latin typeface="Arial Narrow" pitchFamily="34" charset="0"/>
              </a:rPr>
              <a:t>CISA</a:t>
            </a:r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$479.818 Millones</a:t>
            </a:r>
          </a:p>
        </p:txBody>
      </p:sp>
      <p:cxnSp>
        <p:nvCxnSpPr>
          <p:cNvPr id="82" name="53 Conector recto de flecha">
            <a:extLst>
              <a:ext uri="{FF2B5EF4-FFF2-40B4-BE49-F238E27FC236}">
                <a16:creationId xmlns:a16="http://schemas.microsoft.com/office/drawing/2014/main" id="{8A43AD32-6354-4D25-A84E-9A48BF96FC5F}"/>
              </a:ext>
            </a:extLst>
          </p:cNvPr>
          <p:cNvCxnSpPr>
            <a:cxnSpLocks/>
          </p:cNvCxnSpPr>
          <p:nvPr/>
        </p:nvCxnSpPr>
        <p:spPr>
          <a:xfrm>
            <a:off x="2824620" y="1452493"/>
            <a:ext cx="339603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54 Conector recto de flecha">
            <a:extLst>
              <a:ext uri="{FF2B5EF4-FFF2-40B4-BE49-F238E27FC236}">
                <a16:creationId xmlns:a16="http://schemas.microsoft.com/office/drawing/2014/main" id="{67E7781C-5B2A-48D3-B3E4-132EB607F6A8}"/>
              </a:ext>
            </a:extLst>
          </p:cNvPr>
          <p:cNvCxnSpPr/>
          <p:nvPr/>
        </p:nvCxnSpPr>
        <p:spPr>
          <a:xfrm>
            <a:off x="6894181" y="1460781"/>
            <a:ext cx="424519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65 CuadroTexto">
            <a:extLst>
              <a:ext uri="{FF2B5EF4-FFF2-40B4-BE49-F238E27FC236}">
                <a16:creationId xmlns:a16="http://schemas.microsoft.com/office/drawing/2014/main" id="{A09F31F1-EBAB-4AB0-9FDE-300868B745A1}"/>
              </a:ext>
            </a:extLst>
          </p:cNvPr>
          <p:cNvSpPr txBox="1"/>
          <p:nvPr/>
        </p:nvSpPr>
        <p:spPr>
          <a:xfrm>
            <a:off x="4305510" y="6233736"/>
            <a:ext cx="4852610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825" dirty="0"/>
              <a:t>Fuente: Matrix, Gerencias de Asuntos Legales, Técnica, Comercial -Sociedad de Activos Especiales S.A.S. - SAE</a:t>
            </a:r>
          </a:p>
        </p:txBody>
      </p:sp>
      <p:sp>
        <p:nvSpPr>
          <p:cNvPr id="87" name="2 proce">
            <a:hlinkClick r:id="" action="ppaction://noaction"/>
            <a:extLst>
              <a:ext uri="{FF2B5EF4-FFF2-40B4-BE49-F238E27FC236}">
                <a16:creationId xmlns:a16="http://schemas.microsoft.com/office/drawing/2014/main" id="{D2C88973-3A7A-4FB8-B57E-53581222EDD3}"/>
              </a:ext>
            </a:extLst>
          </p:cNvPr>
          <p:cNvSpPr/>
          <p:nvPr/>
        </p:nvSpPr>
        <p:spPr>
          <a:xfrm>
            <a:off x="4416114" y="2848156"/>
            <a:ext cx="1310825" cy="6259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AVALÚOS EN PROCESO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386</a:t>
            </a:r>
            <a:endParaRPr lang="es-CO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88" name="5">
            <a:hlinkClick r:id="" action="ppaction://noaction"/>
            <a:extLst>
              <a:ext uri="{FF2B5EF4-FFF2-40B4-BE49-F238E27FC236}">
                <a16:creationId xmlns:a16="http://schemas.microsoft.com/office/drawing/2014/main" id="{5EFCBFAD-9A47-4C65-B3BB-248A6CF7AFC4}"/>
              </a:ext>
            </a:extLst>
          </p:cNvPr>
          <p:cNvSpPr/>
          <p:nvPr/>
        </p:nvSpPr>
        <p:spPr>
          <a:xfrm>
            <a:off x="4413901" y="3517367"/>
            <a:ext cx="1306622" cy="5050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SANEAMIENTO</a:t>
            </a:r>
            <a:endParaRPr lang="es-CO" sz="1100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285</a:t>
            </a:r>
            <a:endParaRPr lang="es-CO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AC11AE67-34CE-4AB4-9BE8-51A350CFAA3C}"/>
              </a:ext>
            </a:extLst>
          </p:cNvPr>
          <p:cNvSpPr txBox="1"/>
          <p:nvPr/>
        </p:nvSpPr>
        <p:spPr>
          <a:xfrm>
            <a:off x="1597009" y="901126"/>
            <a:ext cx="67193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latin typeface="Baskerville Old Face" panose="02020602080505020303" pitchFamily="18" charset="0"/>
              </a:rPr>
              <a:t>Proceso de alistamiento de inmuebles para comercializar</a:t>
            </a:r>
          </a:p>
        </p:txBody>
      </p:sp>
      <p:sp>
        <p:nvSpPr>
          <p:cNvPr id="90" name="4 CuadroTexto">
            <a:extLst>
              <a:ext uri="{FF2B5EF4-FFF2-40B4-BE49-F238E27FC236}">
                <a16:creationId xmlns:a16="http://schemas.microsoft.com/office/drawing/2014/main" id="{76364D9E-1560-4B25-B1B3-686D306143CE}"/>
              </a:ext>
            </a:extLst>
          </p:cNvPr>
          <p:cNvSpPr txBox="1"/>
          <p:nvPr/>
        </p:nvSpPr>
        <p:spPr>
          <a:xfrm>
            <a:off x="1886509" y="1275096"/>
            <a:ext cx="910393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tx1"/>
                </a:solidFill>
              </a:rPr>
              <a:t>2.480</a:t>
            </a:r>
          </a:p>
        </p:txBody>
      </p:sp>
      <p:sp>
        <p:nvSpPr>
          <p:cNvPr id="91" name="4 CuadroTexto">
            <a:extLst>
              <a:ext uri="{FF2B5EF4-FFF2-40B4-BE49-F238E27FC236}">
                <a16:creationId xmlns:a16="http://schemas.microsoft.com/office/drawing/2014/main" id="{668BCADD-0AC2-4453-86EA-C492CF9E0133}"/>
              </a:ext>
            </a:extLst>
          </p:cNvPr>
          <p:cNvSpPr txBox="1"/>
          <p:nvPr/>
        </p:nvSpPr>
        <p:spPr>
          <a:xfrm>
            <a:off x="4517263" y="1284986"/>
            <a:ext cx="918178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tx1"/>
                </a:solidFill>
              </a:rPr>
              <a:t>2.140</a:t>
            </a:r>
          </a:p>
        </p:txBody>
      </p:sp>
      <p:sp>
        <p:nvSpPr>
          <p:cNvPr id="95" name="6">
            <a:hlinkClick r:id="" action="ppaction://noaction"/>
            <a:extLst>
              <a:ext uri="{FF2B5EF4-FFF2-40B4-BE49-F238E27FC236}">
                <a16:creationId xmlns:a16="http://schemas.microsoft.com/office/drawing/2014/main" id="{2D585806-6EC0-45BF-8D48-A3BF7866E973}"/>
              </a:ext>
            </a:extLst>
          </p:cNvPr>
          <p:cNvSpPr txBox="1"/>
          <p:nvPr/>
        </p:nvSpPr>
        <p:spPr>
          <a:xfrm>
            <a:off x="4423529" y="1674829"/>
            <a:ext cx="1303798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Gerencia Técnica</a:t>
            </a:r>
          </a:p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 VALIDACIÓN</a:t>
            </a:r>
          </a:p>
        </p:txBody>
      </p:sp>
      <p:sp>
        <p:nvSpPr>
          <p:cNvPr id="96" name="22 Rectángulo">
            <a:hlinkClick r:id="rId4" action="ppaction://hlinksldjump"/>
            <a:extLst>
              <a:ext uri="{FF2B5EF4-FFF2-40B4-BE49-F238E27FC236}">
                <a16:creationId xmlns:a16="http://schemas.microsoft.com/office/drawing/2014/main" id="{4B251E41-AABC-46F0-A8A5-4AF123853296}"/>
              </a:ext>
            </a:extLst>
          </p:cNvPr>
          <p:cNvSpPr/>
          <p:nvPr/>
        </p:nvSpPr>
        <p:spPr>
          <a:xfrm>
            <a:off x="1588887" y="4432282"/>
            <a:ext cx="1332710" cy="9710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SANEAMIENTO </a:t>
            </a:r>
          </a:p>
          <a:p>
            <a:pPr algn="ctr"/>
            <a:r>
              <a:rPr lang="es-CO" b="1" dirty="0">
                <a:solidFill>
                  <a:schemeClr val="tx1"/>
                </a:solidFill>
                <a:latin typeface="Arial Narrow" pitchFamily="34" charset="0"/>
              </a:rPr>
              <a:t>135</a:t>
            </a:r>
          </a:p>
        </p:txBody>
      </p:sp>
      <p:sp>
        <p:nvSpPr>
          <p:cNvPr id="106" name="66 Rectángulo">
            <a:hlinkClick r:id="" action="ppaction://noaction"/>
            <a:extLst>
              <a:ext uri="{FF2B5EF4-FFF2-40B4-BE49-F238E27FC236}">
                <a16:creationId xmlns:a16="http://schemas.microsoft.com/office/drawing/2014/main" id="{DA266C41-F53E-47A5-A17E-BA170826C53B}"/>
              </a:ext>
            </a:extLst>
          </p:cNvPr>
          <p:cNvSpPr/>
          <p:nvPr/>
        </p:nvSpPr>
        <p:spPr>
          <a:xfrm>
            <a:off x="7393897" y="4735489"/>
            <a:ext cx="1062756" cy="8062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Arial Narrow" pitchFamily="34" charset="0"/>
              </a:rPr>
              <a:t>372 FMI</a:t>
            </a:r>
          </a:p>
          <a:p>
            <a:pPr algn="ctr"/>
            <a:r>
              <a:rPr lang="es-CO" b="1" dirty="0">
                <a:solidFill>
                  <a:schemeClr val="tx1"/>
                </a:solidFill>
                <a:latin typeface="Arial Narrow" pitchFamily="34" charset="0"/>
              </a:rPr>
              <a:t>Gestión</a:t>
            </a:r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s-CO" sz="1600" b="1" dirty="0">
                <a:solidFill>
                  <a:schemeClr val="tx1"/>
                </a:solidFill>
                <a:latin typeface="Arial Narrow" pitchFamily="34" charset="0"/>
              </a:rPr>
              <a:t>SAE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B69C25F4-09E7-49AC-9B60-89C375149044}"/>
              </a:ext>
            </a:extLst>
          </p:cNvPr>
          <p:cNvSpPr/>
          <p:nvPr/>
        </p:nvSpPr>
        <p:spPr>
          <a:xfrm>
            <a:off x="1" y="-1066"/>
            <a:ext cx="9144001" cy="8132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dirty="0"/>
              <a:t>							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25D1CDA-B675-40DF-B2B5-3B88B6CF8D68}"/>
              </a:ext>
            </a:extLst>
          </p:cNvPr>
          <p:cNvSpPr txBox="1"/>
          <p:nvPr/>
        </p:nvSpPr>
        <p:spPr>
          <a:xfrm>
            <a:off x="3560124" y="7703"/>
            <a:ext cx="555412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700" b="1" dirty="0">
                <a:latin typeface="Arial Narrow" panose="020B0606020202030204" pitchFamily="34" charset="0"/>
              </a:rPr>
              <a:t>PROCESO ALISTAMIENTO INMUEBLES CON EXTINCION</a:t>
            </a:r>
          </a:p>
          <a:p>
            <a:pPr algn="r"/>
            <a:r>
              <a:rPr lang="es-CO" sz="1700" b="1" dirty="0">
                <a:latin typeface="Arial Narrow" panose="020B0606020202030204" pitchFamily="34" charset="0"/>
              </a:rPr>
              <a:t> 15 DE MAYO DE 2018</a:t>
            </a:r>
          </a:p>
          <a:p>
            <a:pPr algn="r"/>
            <a:r>
              <a:rPr lang="es-CO" sz="1700" b="1" dirty="0">
                <a:latin typeface="Arial Narrow" panose="020B0606020202030204" pitchFamily="34" charset="0"/>
              </a:rPr>
              <a:t>URBANOS Y RURALES</a:t>
            </a:r>
          </a:p>
        </p:txBody>
      </p:sp>
      <p:sp>
        <p:nvSpPr>
          <p:cNvPr id="55" name="CuadroTexto 4">
            <a:extLst>
              <a:ext uri="{FF2B5EF4-FFF2-40B4-BE49-F238E27FC236}">
                <a16:creationId xmlns:a16="http://schemas.microsoft.com/office/drawing/2014/main" id="{C99763F9-DAB3-4C9C-8056-262EEFF02B57}"/>
              </a:ext>
            </a:extLst>
          </p:cNvPr>
          <p:cNvSpPr txBox="1"/>
          <p:nvPr/>
        </p:nvSpPr>
        <p:spPr>
          <a:xfrm>
            <a:off x="464024" y="1674564"/>
            <a:ext cx="1022249" cy="4308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INVENTARIO</a:t>
            </a:r>
          </a:p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MATRIX</a:t>
            </a:r>
          </a:p>
        </p:txBody>
      </p:sp>
      <p:sp>
        <p:nvSpPr>
          <p:cNvPr id="57" name="4 CuadroTexto">
            <a:extLst>
              <a:ext uri="{FF2B5EF4-FFF2-40B4-BE49-F238E27FC236}">
                <a16:creationId xmlns:a16="http://schemas.microsoft.com/office/drawing/2014/main" id="{C4D7F433-E428-4233-9C3D-F96C8F300A32}"/>
              </a:ext>
            </a:extLst>
          </p:cNvPr>
          <p:cNvSpPr txBox="1"/>
          <p:nvPr/>
        </p:nvSpPr>
        <p:spPr>
          <a:xfrm>
            <a:off x="482907" y="1268714"/>
            <a:ext cx="868932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2.480</a:t>
            </a:r>
          </a:p>
        </p:txBody>
      </p:sp>
      <p:sp>
        <p:nvSpPr>
          <p:cNvPr id="58" name="81 Rectángulo">
            <a:extLst>
              <a:ext uri="{FF2B5EF4-FFF2-40B4-BE49-F238E27FC236}">
                <a16:creationId xmlns:a16="http://schemas.microsoft.com/office/drawing/2014/main" id="{75511B69-2A0C-4B77-AAFA-7576462727C2}"/>
              </a:ext>
            </a:extLst>
          </p:cNvPr>
          <p:cNvSpPr/>
          <p:nvPr/>
        </p:nvSpPr>
        <p:spPr>
          <a:xfrm>
            <a:off x="464024" y="2348847"/>
            <a:ext cx="1052973" cy="403646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INVENTARIO</a:t>
            </a:r>
          </a:p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INMUEBLES NO SOCIALES MATRIX</a:t>
            </a:r>
          </a:p>
          <a:p>
            <a:pPr algn="ctr"/>
            <a:endParaRPr lang="es-CO" sz="1100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es-ES" b="1" u="sng" dirty="0">
                <a:solidFill>
                  <a:schemeClr val="tx1"/>
                </a:solidFill>
                <a:latin typeface="Arial Narrow" pitchFamily="34" charset="0"/>
              </a:rPr>
              <a:t>2.480</a:t>
            </a:r>
          </a:p>
          <a:p>
            <a:pPr algn="ctr"/>
            <a:endParaRPr lang="es-ES" sz="1100" b="1" u="sng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(-)</a:t>
            </a:r>
          </a:p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*Remanentes</a:t>
            </a:r>
          </a:p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*Equivalencias</a:t>
            </a:r>
            <a:endParaRPr lang="es-CO" sz="11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12" name="3 Conector recto de flecha">
            <a:extLst>
              <a:ext uri="{FF2B5EF4-FFF2-40B4-BE49-F238E27FC236}">
                <a16:creationId xmlns:a16="http://schemas.microsoft.com/office/drawing/2014/main" id="{8B59BBFC-1373-4306-9945-7ABEE8DFA3B9}"/>
              </a:ext>
            </a:extLst>
          </p:cNvPr>
          <p:cNvCxnSpPr/>
          <p:nvPr/>
        </p:nvCxnSpPr>
        <p:spPr>
          <a:xfrm>
            <a:off x="1400400" y="1472320"/>
            <a:ext cx="35819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28 Rectángulo">
            <a:extLst>
              <a:ext uri="{FF2B5EF4-FFF2-40B4-BE49-F238E27FC236}">
                <a16:creationId xmlns:a16="http://schemas.microsoft.com/office/drawing/2014/main" id="{1BE64ACD-A9B8-4AF4-AE5D-49F6182A639B}"/>
              </a:ext>
            </a:extLst>
          </p:cNvPr>
          <p:cNvSpPr/>
          <p:nvPr/>
        </p:nvSpPr>
        <p:spPr>
          <a:xfrm>
            <a:off x="5976892" y="3017539"/>
            <a:ext cx="1338062" cy="22866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 Comercializar 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1.253FMI</a:t>
            </a:r>
          </a:p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(-)</a:t>
            </a:r>
          </a:p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*Remanentes</a:t>
            </a:r>
          </a:p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*Sociales</a:t>
            </a:r>
          </a:p>
        </p:txBody>
      </p:sp>
      <p:cxnSp>
        <p:nvCxnSpPr>
          <p:cNvPr id="132" name="54 Conector recto de flecha">
            <a:extLst>
              <a:ext uri="{FF2B5EF4-FFF2-40B4-BE49-F238E27FC236}">
                <a16:creationId xmlns:a16="http://schemas.microsoft.com/office/drawing/2014/main" id="{E204B270-9BD2-4392-83F4-160EF787D60A}"/>
              </a:ext>
            </a:extLst>
          </p:cNvPr>
          <p:cNvCxnSpPr/>
          <p:nvPr/>
        </p:nvCxnSpPr>
        <p:spPr>
          <a:xfrm>
            <a:off x="5499253" y="1469787"/>
            <a:ext cx="424519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4 CuadroTexto">
            <a:extLst>
              <a:ext uri="{FF2B5EF4-FFF2-40B4-BE49-F238E27FC236}">
                <a16:creationId xmlns:a16="http://schemas.microsoft.com/office/drawing/2014/main" id="{87BF5F46-0B4A-47B0-A9F8-69FE8DCE008B}"/>
              </a:ext>
            </a:extLst>
          </p:cNvPr>
          <p:cNvSpPr txBox="1"/>
          <p:nvPr/>
        </p:nvSpPr>
        <p:spPr>
          <a:xfrm>
            <a:off x="6134074" y="1282569"/>
            <a:ext cx="71049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1.336</a:t>
            </a:r>
          </a:p>
        </p:txBody>
      </p:sp>
      <p:sp>
        <p:nvSpPr>
          <p:cNvPr id="134" name="4 CuadroTexto">
            <a:extLst>
              <a:ext uri="{FF2B5EF4-FFF2-40B4-BE49-F238E27FC236}">
                <a16:creationId xmlns:a16="http://schemas.microsoft.com/office/drawing/2014/main" id="{6FBE5C3F-AD53-4016-BD59-3DE5501DF224}"/>
              </a:ext>
            </a:extLst>
          </p:cNvPr>
          <p:cNvSpPr txBox="1"/>
          <p:nvPr/>
        </p:nvSpPr>
        <p:spPr>
          <a:xfrm>
            <a:off x="7611938" y="1297994"/>
            <a:ext cx="71049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1.253</a:t>
            </a:r>
          </a:p>
        </p:txBody>
      </p:sp>
      <p:sp>
        <p:nvSpPr>
          <p:cNvPr id="49" name="4">
            <a:extLst>
              <a:ext uri="{FF2B5EF4-FFF2-40B4-BE49-F238E27FC236}">
                <a16:creationId xmlns:a16="http://schemas.microsoft.com/office/drawing/2014/main" id="{7413B71C-EF11-4B11-AD8F-F5DEDA7EA8AF}"/>
              </a:ext>
            </a:extLst>
          </p:cNvPr>
          <p:cNvSpPr/>
          <p:nvPr/>
        </p:nvSpPr>
        <p:spPr>
          <a:xfrm>
            <a:off x="4416115" y="4067351"/>
            <a:ext cx="1298864" cy="61431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PENDIENTE UNIDAD INMOBILIARIA </a:t>
            </a:r>
          </a:p>
          <a:p>
            <a:pPr algn="ctr"/>
            <a:r>
              <a:rPr lang="es-CO" b="1" dirty="0">
                <a:solidFill>
                  <a:schemeClr val="tx1"/>
                </a:solidFill>
                <a:latin typeface="Arial Narrow" pitchFamily="34" charset="0"/>
              </a:rPr>
              <a:t>77</a:t>
            </a:r>
          </a:p>
        </p:txBody>
      </p:sp>
      <p:pic>
        <p:nvPicPr>
          <p:cNvPr id="5" name="6.1" hidden="1">
            <a:extLst>
              <a:ext uri="{FF2B5EF4-FFF2-40B4-BE49-F238E27FC236}">
                <a16:creationId xmlns:a16="http://schemas.microsoft.com/office/drawing/2014/main" id="{C9AFC9A5-E4F2-4E0E-A46B-9D06ECC96A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768" y="1209947"/>
            <a:ext cx="1476375" cy="4914900"/>
          </a:xfrm>
          <a:prstGeom prst="rect">
            <a:avLst/>
          </a:prstGeom>
        </p:spPr>
      </p:pic>
      <p:sp>
        <p:nvSpPr>
          <p:cNvPr id="59" name="29 Rectángulo">
            <a:extLst>
              <a:ext uri="{FF2B5EF4-FFF2-40B4-BE49-F238E27FC236}">
                <a16:creationId xmlns:a16="http://schemas.microsoft.com/office/drawing/2014/main" id="{2DEA02E3-538D-4767-972A-3A446C7ECD9F}"/>
              </a:ext>
            </a:extLst>
          </p:cNvPr>
          <p:cNvSpPr/>
          <p:nvPr/>
        </p:nvSpPr>
        <p:spPr>
          <a:xfrm>
            <a:off x="4404331" y="2380406"/>
            <a:ext cx="1306889" cy="436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ALISTAMIENTO 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53</a:t>
            </a:r>
            <a:endParaRPr lang="es-ES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50" name="24 Rectángulo">
            <a:hlinkClick r:id="rId6" action="ppaction://hlinksldjump"/>
            <a:extLst>
              <a:ext uri="{FF2B5EF4-FFF2-40B4-BE49-F238E27FC236}">
                <a16:creationId xmlns:a16="http://schemas.microsoft.com/office/drawing/2014/main" id="{C213B533-101E-4295-9EE4-BF593582808E}"/>
              </a:ext>
            </a:extLst>
          </p:cNvPr>
          <p:cNvSpPr/>
          <p:nvPr/>
        </p:nvSpPr>
        <p:spPr>
          <a:xfrm>
            <a:off x="3002058" y="2350190"/>
            <a:ext cx="1332711" cy="19884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PASIVOS IDENTIFICADOS</a:t>
            </a:r>
            <a:endParaRPr lang="es-CO" sz="1100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1533</a:t>
            </a:r>
          </a:p>
        </p:txBody>
      </p:sp>
      <p:sp>
        <p:nvSpPr>
          <p:cNvPr id="51" name="CuadroTexto 4">
            <a:extLst>
              <a:ext uri="{FF2B5EF4-FFF2-40B4-BE49-F238E27FC236}">
                <a16:creationId xmlns:a16="http://schemas.microsoft.com/office/drawing/2014/main" id="{F13777DA-478D-48D5-9141-EF1CEF8D0D22}"/>
              </a:ext>
            </a:extLst>
          </p:cNvPr>
          <p:cNvSpPr txBox="1"/>
          <p:nvPr/>
        </p:nvSpPr>
        <p:spPr>
          <a:xfrm>
            <a:off x="3002058" y="1672455"/>
            <a:ext cx="1332711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latin typeface="Arial Narrow" pitchFamily="34" charset="0"/>
                <a:cs typeface="Lato Regular"/>
              </a:rPr>
              <a:t>Alistamiento Administrativo</a:t>
            </a:r>
          </a:p>
        </p:txBody>
      </p:sp>
      <p:cxnSp>
        <p:nvCxnSpPr>
          <p:cNvPr id="52" name="53 Conector recto de flecha">
            <a:extLst>
              <a:ext uri="{FF2B5EF4-FFF2-40B4-BE49-F238E27FC236}">
                <a16:creationId xmlns:a16="http://schemas.microsoft.com/office/drawing/2014/main" id="{EAB0C1AF-42D6-4903-9722-835E9546CA25}"/>
              </a:ext>
            </a:extLst>
          </p:cNvPr>
          <p:cNvCxnSpPr/>
          <p:nvPr/>
        </p:nvCxnSpPr>
        <p:spPr>
          <a:xfrm>
            <a:off x="4237792" y="1452488"/>
            <a:ext cx="2687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4 CuadroTexto">
            <a:extLst>
              <a:ext uri="{FF2B5EF4-FFF2-40B4-BE49-F238E27FC236}">
                <a16:creationId xmlns:a16="http://schemas.microsoft.com/office/drawing/2014/main" id="{9537E5F3-5375-4166-8D93-6C8494AB07A6}"/>
              </a:ext>
            </a:extLst>
          </p:cNvPr>
          <p:cNvSpPr txBox="1"/>
          <p:nvPr/>
        </p:nvSpPr>
        <p:spPr>
          <a:xfrm>
            <a:off x="3299681" y="1275091"/>
            <a:ext cx="910393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tx1"/>
                </a:solidFill>
              </a:rPr>
              <a:t>2.140</a:t>
            </a:r>
          </a:p>
        </p:txBody>
      </p:sp>
      <p:sp>
        <p:nvSpPr>
          <p:cNvPr id="60" name="22 Rectángulo">
            <a:hlinkClick r:id="rId4" action="ppaction://hlinksldjump"/>
            <a:extLst>
              <a:ext uri="{FF2B5EF4-FFF2-40B4-BE49-F238E27FC236}">
                <a16:creationId xmlns:a16="http://schemas.microsoft.com/office/drawing/2014/main" id="{8D26962B-E701-4480-B85A-03323D345894}"/>
              </a:ext>
            </a:extLst>
          </p:cNvPr>
          <p:cNvSpPr/>
          <p:nvPr/>
        </p:nvSpPr>
        <p:spPr>
          <a:xfrm>
            <a:off x="3002059" y="4432277"/>
            <a:ext cx="1332710" cy="9710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Arial Narrow" pitchFamily="34" charset="0"/>
              </a:rPr>
              <a:t>PASIVOS EN PROCESO  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Arial Narrow" pitchFamily="34" charset="0"/>
              </a:rPr>
              <a:t>587</a:t>
            </a:r>
            <a:endParaRPr lang="es-CO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78" name="2 Conector angular">
            <a:extLst>
              <a:ext uri="{FF2B5EF4-FFF2-40B4-BE49-F238E27FC236}">
                <a16:creationId xmlns:a16="http://schemas.microsoft.com/office/drawing/2014/main" id="{40B64733-D953-420A-B25C-7C390CACFB9E}"/>
              </a:ext>
            </a:extLst>
          </p:cNvPr>
          <p:cNvCxnSpPr>
            <a:cxnSpLocks/>
            <a:stCxn id="67" idx="3"/>
            <a:endCxn id="108" idx="1"/>
          </p:cNvCxnSpPr>
          <p:nvPr/>
        </p:nvCxnSpPr>
        <p:spPr>
          <a:xfrm flipV="1">
            <a:off x="5726939" y="4160856"/>
            <a:ext cx="249953" cy="908559"/>
          </a:xfrm>
          <a:prstGeom prst="bentConnector3">
            <a:avLst>
              <a:gd name="adj1" fmla="val 50000"/>
            </a:avLst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Imagen 43" descr="Logo SAE-01.jpg">
            <a:extLst>
              <a:ext uri="{FF2B5EF4-FFF2-40B4-BE49-F238E27FC236}">
                <a16:creationId xmlns:a16="http://schemas.microsoft.com/office/drawing/2014/main" id="{12A264FC-A3CE-4D1A-B0BB-C3AD986D36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597008" cy="87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30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5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1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6" y="6520421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5" y="-12639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42" y="729274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236136" y="6327465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i="1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15 de Mayo 2018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54524" y="703843"/>
            <a:ext cx="722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Comparación valores acumulados y matriculas inmobiliarias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2DD502C-8B49-47D1-843D-543B3B872A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90" b="4182"/>
          <a:stretch/>
        </p:blipFill>
        <p:spPr>
          <a:xfrm>
            <a:off x="1" y="1392310"/>
            <a:ext cx="9144000" cy="4340772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7CFDEA6-CBCD-4967-A6AB-51AB0A0DCC4D}"/>
              </a:ext>
            </a:extLst>
          </p:cNvPr>
          <p:cNvSpPr txBox="1"/>
          <p:nvPr/>
        </p:nvSpPr>
        <p:spPr>
          <a:xfrm>
            <a:off x="359302" y="2787848"/>
            <a:ext cx="10901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Cantidad Matriculas Disponibles.</a:t>
            </a: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76630802-48A1-4721-968E-AD7826A0C008}"/>
              </a:ext>
            </a:extLst>
          </p:cNvPr>
          <p:cNvCxnSpPr>
            <a:cxnSpLocks/>
          </p:cNvCxnSpPr>
          <p:nvPr/>
        </p:nvCxnSpPr>
        <p:spPr>
          <a:xfrm>
            <a:off x="974987" y="3341849"/>
            <a:ext cx="369720" cy="21303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F456C79-B161-43AB-AB78-621822B45FBF}"/>
              </a:ext>
            </a:extLst>
          </p:cNvPr>
          <p:cNvSpPr txBox="1"/>
          <p:nvPr/>
        </p:nvSpPr>
        <p:spPr>
          <a:xfrm>
            <a:off x="5771713" y="1733749"/>
            <a:ext cx="90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Valor Disponible.</a:t>
            </a: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179D1496-744B-4BAF-AC93-8161E4C846FD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6224371" y="2133860"/>
            <a:ext cx="128807" cy="39138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590D1BD-896E-4BA0-9CB8-28E68FA161EA}"/>
              </a:ext>
            </a:extLst>
          </p:cNvPr>
          <p:cNvSpPr txBox="1"/>
          <p:nvPr/>
        </p:nvSpPr>
        <p:spPr>
          <a:xfrm>
            <a:off x="5901188" y="5105402"/>
            <a:ext cx="1440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Cantidad FMI Vendidos</a:t>
            </a:r>
          </a:p>
        </p:txBody>
      </p: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EA30A450-FF1A-4755-B868-23A4819354C0}"/>
              </a:ext>
            </a:extLst>
          </p:cNvPr>
          <p:cNvCxnSpPr>
            <a:cxnSpLocks/>
          </p:cNvCxnSpPr>
          <p:nvPr/>
        </p:nvCxnSpPr>
        <p:spPr>
          <a:xfrm flipH="1" flipV="1">
            <a:off x="6421624" y="5010152"/>
            <a:ext cx="64903" cy="10477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DA9ACE3-E270-4626-BC10-B0BC394F17DB}"/>
              </a:ext>
            </a:extLst>
          </p:cNvPr>
          <p:cNvSpPr txBox="1"/>
          <p:nvPr/>
        </p:nvSpPr>
        <p:spPr>
          <a:xfrm>
            <a:off x="3690400" y="5049057"/>
            <a:ext cx="1440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Vr  Acumulado ventas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BDBF3E83-DC44-4D26-AD11-49DF4FC0A170}"/>
              </a:ext>
            </a:extLst>
          </p:cNvPr>
          <p:cNvCxnSpPr>
            <a:cxnSpLocks/>
          </p:cNvCxnSpPr>
          <p:nvPr/>
        </p:nvCxnSpPr>
        <p:spPr>
          <a:xfrm flipH="1" flipV="1">
            <a:off x="3781428" y="5076829"/>
            <a:ext cx="85725" cy="104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337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431504" cy="78132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783948" y="6567466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664496" y="27117"/>
            <a:ext cx="4422671" cy="702155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7DFFE8FE-1C81-4B88-A8EF-0BA47FF9F10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526399" y="3382565"/>
          <a:ext cx="4572000" cy="289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BCF92846-F0BD-4A8C-A9FA-DA55F75D934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496" y="3382565"/>
          <a:ext cx="4572000" cy="289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5" name="Imagen 24">
            <a:extLst>
              <a:ext uri="{FF2B5EF4-FFF2-40B4-BE49-F238E27FC236}">
                <a16:creationId xmlns:a16="http://schemas.microsoft.com/office/drawing/2014/main" id="{6565B05E-C190-4868-BDBD-AD6A123956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714" y="1432020"/>
            <a:ext cx="7694572" cy="179313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08C126E-4BFB-47C3-B757-46262EF42461}"/>
              </a:ext>
            </a:extLst>
          </p:cNvPr>
          <p:cNvSpPr txBox="1"/>
          <p:nvPr/>
        </p:nvSpPr>
        <p:spPr>
          <a:xfrm>
            <a:off x="724714" y="905274"/>
            <a:ext cx="7694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Resultado Comercialización Inmuebles – CISA. </a:t>
            </a:r>
          </a:p>
        </p:txBody>
      </p:sp>
    </p:spTree>
    <p:extLst>
      <p:ext uri="{BB962C8B-B14F-4D97-AF65-F5344CB8AC3E}">
        <p14:creationId xmlns:p14="http://schemas.microsoft.com/office/powerpoint/2010/main" val="1370682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b="18169"/>
          <a:stretch/>
        </p:blipFill>
        <p:spPr>
          <a:xfrm>
            <a:off x="4464424" y="27117"/>
            <a:ext cx="4622743" cy="49179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08C126E-4BFB-47C3-B757-46262EF42461}"/>
              </a:ext>
            </a:extLst>
          </p:cNvPr>
          <p:cNvSpPr txBox="1"/>
          <p:nvPr/>
        </p:nvSpPr>
        <p:spPr>
          <a:xfrm>
            <a:off x="617138" y="705402"/>
            <a:ext cx="7694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Tiempo Comercialización Inmuebles – CISA. </a:t>
            </a:r>
          </a:p>
        </p:txBody>
      </p:sp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60C06FFA-18C3-457D-886A-5BE0EC971C3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23320" y="1192392"/>
          <a:ext cx="7686675" cy="519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Worksheet" r:id="rId5" imgW="7686684" imgH="5191255" progId="Excel.Sheet.12">
                  <p:embed/>
                </p:oleObj>
              </mc:Choice>
              <mc:Fallback>
                <p:oleObj name="Worksheet" r:id="rId5" imgW="7686684" imgH="5191255" progId="Excel.Sheet.12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60C06FFA-18C3-457D-886A-5BE0EC971C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3320" y="1192392"/>
                        <a:ext cx="7686675" cy="519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311D1B55-C728-432B-A8DE-B83B2AB1D7B6}"/>
              </a:ext>
            </a:extLst>
          </p:cNvPr>
          <p:cNvSpPr txBox="1"/>
          <p:nvPr/>
        </p:nvSpPr>
        <p:spPr>
          <a:xfrm>
            <a:off x="8143089" y="2223773"/>
            <a:ext cx="755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chemeClr val="accent1">
                    <a:lumMod val="50000"/>
                  </a:schemeClr>
                </a:solidFill>
              </a:rPr>
              <a:t>63.4%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07348F7-2ECF-46E0-9B65-6FD844EA2C06}"/>
              </a:ext>
            </a:extLst>
          </p:cNvPr>
          <p:cNvSpPr txBox="1"/>
          <p:nvPr/>
        </p:nvSpPr>
        <p:spPr>
          <a:xfrm>
            <a:off x="8143088" y="3235809"/>
            <a:ext cx="755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chemeClr val="accent1">
                    <a:lumMod val="50000"/>
                  </a:schemeClr>
                </a:solidFill>
              </a:rPr>
              <a:t>0.6%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4A5AA81-636A-474B-BF6D-8BFDD9F80F03}"/>
              </a:ext>
            </a:extLst>
          </p:cNvPr>
          <p:cNvSpPr txBox="1"/>
          <p:nvPr/>
        </p:nvSpPr>
        <p:spPr>
          <a:xfrm>
            <a:off x="8143087" y="4191395"/>
            <a:ext cx="755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chemeClr val="accent1">
                    <a:lumMod val="50000"/>
                  </a:schemeClr>
                </a:solidFill>
              </a:rPr>
              <a:t>28.9%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A042ED5-DAE4-4A0A-A635-F5ADCD9F4814}"/>
              </a:ext>
            </a:extLst>
          </p:cNvPr>
          <p:cNvSpPr txBox="1"/>
          <p:nvPr/>
        </p:nvSpPr>
        <p:spPr>
          <a:xfrm>
            <a:off x="8143089" y="5057239"/>
            <a:ext cx="755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chemeClr val="accent1">
                    <a:lumMod val="50000"/>
                  </a:schemeClr>
                </a:solidFill>
              </a:rPr>
              <a:t>0.4%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334F7D4-3AAC-47B2-94E2-066C36B2799E}"/>
              </a:ext>
            </a:extLst>
          </p:cNvPr>
          <p:cNvSpPr txBox="1"/>
          <p:nvPr/>
        </p:nvSpPr>
        <p:spPr>
          <a:xfrm>
            <a:off x="8143089" y="5508382"/>
            <a:ext cx="755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chemeClr val="accent1">
                    <a:lumMod val="50000"/>
                  </a:schemeClr>
                </a:solidFill>
              </a:rPr>
              <a:t>6.8%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DE50169-216D-46E6-A626-5CD79582C69B}"/>
              </a:ext>
            </a:extLst>
          </p:cNvPr>
          <p:cNvSpPr/>
          <p:nvPr/>
        </p:nvSpPr>
        <p:spPr>
          <a:xfrm>
            <a:off x="8109995" y="2054735"/>
            <a:ext cx="788149" cy="701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E75099B-CA48-4DDD-8A23-705D1C614AA7}"/>
              </a:ext>
            </a:extLst>
          </p:cNvPr>
          <p:cNvSpPr/>
          <p:nvPr/>
        </p:nvSpPr>
        <p:spPr>
          <a:xfrm>
            <a:off x="5115339" y="4204647"/>
            <a:ext cx="1192696" cy="5396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0B2A06C-30F3-474B-A08B-DA4C02302869}"/>
              </a:ext>
            </a:extLst>
          </p:cNvPr>
          <p:cNvSpPr txBox="1"/>
          <p:nvPr/>
        </p:nvSpPr>
        <p:spPr>
          <a:xfrm>
            <a:off x="5115339" y="4333461"/>
            <a:ext cx="477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b="1" dirty="0">
                <a:solidFill>
                  <a:srgbClr val="FF0000"/>
                </a:solidFill>
              </a:rPr>
              <a:t>48%</a:t>
            </a:r>
          </a:p>
        </p:txBody>
      </p:sp>
    </p:spTree>
    <p:extLst>
      <p:ext uri="{BB962C8B-B14F-4D97-AF65-F5344CB8AC3E}">
        <p14:creationId xmlns:p14="http://schemas.microsoft.com/office/powerpoint/2010/main" val="2916191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783257" y="6545361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b="18169"/>
          <a:stretch/>
        </p:blipFill>
        <p:spPr>
          <a:xfrm>
            <a:off x="4916557" y="27118"/>
            <a:ext cx="4170610" cy="45672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08C126E-4BFB-47C3-B757-46262EF42461}"/>
              </a:ext>
            </a:extLst>
          </p:cNvPr>
          <p:cNvSpPr txBox="1"/>
          <p:nvPr/>
        </p:nvSpPr>
        <p:spPr>
          <a:xfrm>
            <a:off x="1867670" y="696402"/>
            <a:ext cx="596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Avalúos entregados al proceso de Comercialización Inmuebles – CISA. </a:t>
            </a:r>
          </a:p>
        </p:txBody>
      </p: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E311AACD-10AB-4456-A634-1229DDC0D0D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19001" y="1608279"/>
          <a:ext cx="5169999" cy="4256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Worksheet" r:id="rId5" imgW="5257936" imgH="4314699" progId="Excel.Sheet.12">
                  <p:embed/>
                </p:oleObj>
              </mc:Choice>
              <mc:Fallback>
                <p:oleObj name="Worksheet" r:id="rId5" imgW="5257936" imgH="4314699" progId="Excel.Sheet.12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E311AACD-10AB-4456-A634-1229DDC0D0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001" y="1608279"/>
                        <a:ext cx="5169999" cy="4256815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212B76A6-5833-494F-88B5-E630E23E1C0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674" r="10896"/>
          <a:stretch/>
        </p:blipFill>
        <p:spPr>
          <a:xfrm>
            <a:off x="5376801" y="1515515"/>
            <a:ext cx="3634679" cy="2672845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7D6186E3-FD66-4C38-A754-796E2A186480}"/>
              </a:ext>
            </a:extLst>
          </p:cNvPr>
          <p:cNvSpPr/>
          <p:nvPr/>
        </p:nvSpPr>
        <p:spPr>
          <a:xfrm>
            <a:off x="5605670" y="4161188"/>
            <a:ext cx="729630" cy="41578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tx1"/>
                </a:solidFill>
              </a:rPr>
              <a:t>334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95E5AD00-4F57-4FC6-A74C-5A3469AF674E}"/>
              </a:ext>
            </a:extLst>
          </p:cNvPr>
          <p:cNvSpPr/>
          <p:nvPr/>
        </p:nvSpPr>
        <p:spPr>
          <a:xfrm>
            <a:off x="6796916" y="4156213"/>
            <a:ext cx="729630" cy="415789"/>
          </a:xfrm>
          <a:prstGeom prst="ellipse">
            <a:avLst/>
          </a:prstGeom>
          <a:solidFill>
            <a:srgbClr val="FFC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tx1"/>
                </a:solidFill>
              </a:rPr>
              <a:t>148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D503DA30-072C-4A2C-90F4-6E98B1C8AE4F}"/>
              </a:ext>
            </a:extLst>
          </p:cNvPr>
          <p:cNvSpPr/>
          <p:nvPr/>
        </p:nvSpPr>
        <p:spPr>
          <a:xfrm>
            <a:off x="7903473" y="4156213"/>
            <a:ext cx="729630" cy="415789"/>
          </a:xfrm>
          <a:prstGeom prst="ellipse">
            <a:avLst/>
          </a:prstGeom>
          <a:solidFill>
            <a:srgbClr val="FF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bg1"/>
                </a:solidFill>
              </a:rPr>
              <a:t>99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A548EEC-3509-4B2A-9249-EC195160604A}"/>
              </a:ext>
            </a:extLst>
          </p:cNvPr>
          <p:cNvCxnSpPr/>
          <p:nvPr/>
        </p:nvCxnSpPr>
        <p:spPr>
          <a:xfrm>
            <a:off x="5605670" y="4917566"/>
            <a:ext cx="31732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1171862-A2ED-4871-A248-355D3F3FC2F3}"/>
              </a:ext>
            </a:extLst>
          </p:cNvPr>
          <p:cNvSpPr txBox="1"/>
          <p:nvPr/>
        </p:nvSpPr>
        <p:spPr>
          <a:xfrm>
            <a:off x="6335300" y="4659798"/>
            <a:ext cx="1682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Unidades Comerciales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C305037C-6B5C-4512-8490-7E21EC59126C}"/>
              </a:ext>
            </a:extLst>
          </p:cNvPr>
          <p:cNvSpPr/>
          <p:nvPr/>
        </p:nvSpPr>
        <p:spPr>
          <a:xfrm>
            <a:off x="5585791" y="5068963"/>
            <a:ext cx="729630" cy="41578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tx1"/>
                </a:solidFill>
              </a:rPr>
              <a:t>438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86A8CBDE-AD32-4ACF-A987-6F4B8B4A6722}"/>
              </a:ext>
            </a:extLst>
          </p:cNvPr>
          <p:cNvSpPr/>
          <p:nvPr/>
        </p:nvSpPr>
        <p:spPr>
          <a:xfrm>
            <a:off x="6777037" y="5063988"/>
            <a:ext cx="729630" cy="415789"/>
          </a:xfrm>
          <a:prstGeom prst="ellipse">
            <a:avLst/>
          </a:prstGeom>
          <a:solidFill>
            <a:srgbClr val="FFC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tx1"/>
                </a:solidFill>
              </a:rPr>
              <a:t>273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DAAD7BAE-7726-4925-863B-080F0746650D}"/>
              </a:ext>
            </a:extLst>
          </p:cNvPr>
          <p:cNvSpPr/>
          <p:nvPr/>
        </p:nvSpPr>
        <p:spPr>
          <a:xfrm>
            <a:off x="7883594" y="5063988"/>
            <a:ext cx="729630" cy="415789"/>
          </a:xfrm>
          <a:prstGeom prst="ellipse">
            <a:avLst/>
          </a:prstGeom>
          <a:solidFill>
            <a:srgbClr val="FF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bg1"/>
                </a:solidFill>
              </a:rPr>
              <a:t>170</a:t>
            </a: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43C61E72-E2B3-4659-9D3B-DC15167044B9}"/>
              </a:ext>
            </a:extLst>
          </p:cNvPr>
          <p:cNvCxnSpPr/>
          <p:nvPr/>
        </p:nvCxnSpPr>
        <p:spPr>
          <a:xfrm>
            <a:off x="5585791" y="5865094"/>
            <a:ext cx="31732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8045D16-7940-44E1-99A9-DD927D87830D}"/>
              </a:ext>
            </a:extLst>
          </p:cNvPr>
          <p:cNvSpPr txBox="1"/>
          <p:nvPr/>
        </p:nvSpPr>
        <p:spPr>
          <a:xfrm>
            <a:off x="6315421" y="5567573"/>
            <a:ext cx="1682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/>
              <a:t>FMI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63B7C97-8AF9-4969-A5C5-78AF351D71F6}"/>
              </a:ext>
            </a:extLst>
          </p:cNvPr>
          <p:cNvSpPr txBox="1"/>
          <p:nvPr/>
        </p:nvSpPr>
        <p:spPr>
          <a:xfrm>
            <a:off x="92496" y="6042007"/>
            <a:ext cx="866650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/>
              <a:t>Valor promedio avalúo por matricula inmobiliaria $1.297</a:t>
            </a:r>
          </a:p>
        </p:txBody>
      </p:sp>
      <p:sp>
        <p:nvSpPr>
          <p:cNvPr id="22" name="5">
            <a:hlinkClick r:id="rId8" action="ppaction://hlinksldjump"/>
            <a:extLst>
              <a:ext uri="{FF2B5EF4-FFF2-40B4-BE49-F238E27FC236}">
                <a16:creationId xmlns:a16="http://schemas.microsoft.com/office/drawing/2014/main" id="{929BF044-D871-493C-9699-E8871CFBBF17}"/>
              </a:ext>
            </a:extLst>
          </p:cNvPr>
          <p:cNvSpPr/>
          <p:nvPr/>
        </p:nvSpPr>
        <p:spPr>
          <a:xfrm>
            <a:off x="92496" y="840611"/>
            <a:ext cx="1318628" cy="5050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100" b="1" dirty="0">
                <a:solidFill>
                  <a:schemeClr val="tx1"/>
                </a:solidFill>
                <a:latin typeface="Arial Narrow" pitchFamily="34" charset="0"/>
              </a:rPr>
              <a:t>VOLVER</a:t>
            </a:r>
            <a:endParaRPr lang="es-CO" b="1" dirty="0">
              <a:solidFill>
                <a:srgbClr val="FF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753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022593" y="2139786"/>
            <a:ext cx="7892807" cy="1896508"/>
          </a:xfrm>
        </p:spPr>
        <p:txBody>
          <a:bodyPr>
            <a:normAutofit fontScale="90000"/>
          </a:bodyPr>
          <a:lstStyle/>
          <a:p>
            <a:br>
              <a:rPr lang="es-CO" dirty="0"/>
            </a:br>
            <a:r>
              <a:rPr lang="es-CO" dirty="0"/>
              <a:t>Vicepresidencia de Negocios</a:t>
            </a:r>
            <a:br>
              <a:rPr lang="es-CO" dirty="0"/>
            </a:br>
            <a:r>
              <a:rPr lang="es-CO" sz="3000" dirty="0"/>
              <a:t>Conclusiones Comité Conjunto CISA – SAE Comercialización de Inmuebles SAE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O" dirty="0"/>
              <a:t>Bogotá, 25 de Mayo 2018</a:t>
            </a:r>
          </a:p>
        </p:txBody>
      </p:sp>
    </p:spTree>
    <p:extLst>
      <p:ext uri="{BB962C8B-B14F-4D97-AF65-F5344CB8AC3E}">
        <p14:creationId xmlns:p14="http://schemas.microsoft.com/office/powerpoint/2010/main" val="408011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08029" y="981598"/>
            <a:ext cx="759772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Dinámica Ingreso Inmuebles a Comercialización*</a:t>
            </a:r>
          </a:p>
          <a:p>
            <a:r>
              <a:rPr lang="es-CO" sz="1500" b="1" i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Corte: </a:t>
            </a:r>
            <a:r>
              <a:rPr lang="es-CO" sz="1500" i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mayo 22 de 2018</a:t>
            </a: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00050" y="5499100"/>
            <a:ext cx="19880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i="1" dirty="0"/>
              <a:t>Cifras expresadas en millones de pesos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00051" y="4435279"/>
            <a:ext cx="231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i="1" dirty="0"/>
              <a:t>* No incluye Inmuebles retirados</a:t>
            </a:r>
          </a:p>
          <a:p>
            <a:r>
              <a:rPr lang="es-CO" sz="900" i="1" dirty="0"/>
              <a:t>   No incluye Inmuebles en proceso de revisión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00050" y="4862518"/>
            <a:ext cx="15376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i="1" dirty="0"/>
              <a:t>** Incluye ofertas aprobadas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4062" t="11458" r="12500" b="7291"/>
          <a:stretch>
            <a:fillRect/>
          </a:stretch>
        </p:blipFill>
        <p:spPr bwMode="auto">
          <a:xfrm rot="20352789" flipH="1">
            <a:off x="5380484" y="4192094"/>
            <a:ext cx="1248185" cy="1648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18 CuadroTexto"/>
          <p:cNvSpPr txBox="1"/>
          <p:nvPr/>
        </p:nvSpPr>
        <p:spPr>
          <a:xfrm rot="20885247">
            <a:off x="5400554" y="4623173"/>
            <a:ext cx="1278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" b="1" dirty="0"/>
              <a:t>281 Inmuebles Vendidos </a:t>
            </a:r>
          </a:p>
          <a:p>
            <a:pPr algn="ctr"/>
            <a:r>
              <a:rPr lang="es-CO" sz="900" b="1" dirty="0"/>
              <a:t>365 FMI</a:t>
            </a:r>
          </a:p>
          <a:p>
            <a:pPr algn="ctr"/>
            <a:r>
              <a:rPr lang="es-CO" sz="900" b="1" dirty="0"/>
              <a:t>$140,690 millones</a:t>
            </a:r>
            <a:endParaRPr lang="es-CO" sz="900" dirty="0"/>
          </a:p>
        </p:txBody>
      </p:sp>
      <p:cxnSp>
        <p:nvCxnSpPr>
          <p:cNvPr id="12" name="Conector recto 11"/>
          <p:cNvCxnSpPr/>
          <p:nvPr/>
        </p:nvCxnSpPr>
        <p:spPr>
          <a:xfrm>
            <a:off x="4205599" y="3997555"/>
            <a:ext cx="0" cy="986855"/>
          </a:xfrm>
          <a:prstGeom prst="line">
            <a:avLst/>
          </a:prstGeom>
          <a:ln w="317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4205599" y="4984410"/>
            <a:ext cx="1085408" cy="0"/>
          </a:xfrm>
          <a:prstGeom prst="straightConnector1">
            <a:avLst/>
          </a:prstGeom>
          <a:ln w="317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10" y="4155240"/>
            <a:ext cx="1215410" cy="1643638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7187546" y="4364029"/>
            <a:ext cx="8739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/>
              <a:t>45 % de efectividad medido en Número de Inmuebles vendidos (281/624)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331" y="4608403"/>
            <a:ext cx="643580" cy="64358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8338718" y="5251983"/>
            <a:ext cx="5437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050" i="1" dirty="0"/>
              <a:t>3 años</a:t>
            </a: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/>
          </p:nvPr>
        </p:nvGraphicFramePr>
        <p:xfrm>
          <a:off x="325626" y="2008954"/>
          <a:ext cx="7394523" cy="1835136"/>
        </p:xfrm>
        <a:graphic>
          <a:graphicData uri="http://schemas.openxmlformats.org/drawingml/2006/table">
            <a:tbl>
              <a:tblPr/>
              <a:tblGrid>
                <a:gridCol w="617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19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72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72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728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72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45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AÑO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ANTERIOR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SUBTOTAL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VENTAS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DISPONIBLES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DISPONIBLE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28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 Base de Venta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Venta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 Base de Venta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553" marR="7553" marT="755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 Base de Venta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11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$ 60,810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$ 9,917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$ 50,313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11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$ 127,109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$ 22,379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$ 22,392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$ 124,712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11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$ 169,015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389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$ 47,917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$ 69,390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$ 214,929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11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$ 121,487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405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$ 60,476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$ 77,450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$ 270,319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87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TOTALES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655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$ 478,421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$ 140,690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$ 77,450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$ 270,319</a:t>
                      </a:r>
                    </a:p>
                  </a:txBody>
                  <a:tcPr marL="7553" marR="7553" marT="75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38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08029" y="981599"/>
            <a:ext cx="573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Tiempo en el Inventario</a:t>
            </a:r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2216" y="1304764"/>
            <a:ext cx="5270879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950" dirty="0">
                <a:solidFill>
                  <a:srgbClr val="00605B"/>
                </a:solidFill>
                <a:latin typeface="Arial Narrow" charset="0"/>
              </a:rPr>
              <a:t> Inicio de Publicación</a:t>
            </a:r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08029" y="3546999"/>
            <a:ext cx="573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Estado de ocupación</a:t>
            </a:r>
            <a:endParaRPr lang="es-ES_tradnl" sz="1350" dirty="0">
              <a:solidFill>
                <a:prstClr val="black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371619" y="2006753"/>
          <a:ext cx="5603320" cy="1282446"/>
        </p:xfrm>
        <a:graphic>
          <a:graphicData uri="http://schemas.openxmlformats.org/drawingml/2006/table">
            <a:tbl>
              <a:tblPr/>
              <a:tblGrid>
                <a:gridCol w="1120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6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355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Avalúo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 Base de Venta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partic.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778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2 Y 3 AÑOS</a:t>
                      </a:r>
                    </a:p>
                  </a:txBody>
                  <a:tcPr marL="48714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$ 50,326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$ 51,506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778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 Y 2 AÑOS</a:t>
                      </a:r>
                    </a:p>
                  </a:txBody>
                  <a:tcPr marL="48714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$ 26,351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$ 32,525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778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6 Y 12 MESES</a:t>
                      </a:r>
                    </a:p>
                  </a:txBody>
                  <a:tcPr marL="48714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$ 67,776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$ 68,680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778"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0 Y 6 MESES</a:t>
                      </a:r>
                    </a:p>
                  </a:txBody>
                  <a:tcPr marL="48714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$ 116,017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$ 117,609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77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TOTALES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$ 260,470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$ 270,319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45" marR="6445" marT="64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901178" y="4054762"/>
          <a:ext cx="6211348" cy="1421605"/>
        </p:xfrm>
        <a:graphic>
          <a:graphicData uri="http://schemas.openxmlformats.org/drawingml/2006/table">
            <a:tbl>
              <a:tblPr/>
              <a:tblGrid>
                <a:gridCol w="1741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4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56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ESTADO DE OCUPACIÓN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Avalúo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 Base de Venta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partic.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DESOCUPADO</a:t>
                      </a:r>
                    </a:p>
                  </a:txBody>
                  <a:tcPr marL="81000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$ 150,287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$ 159,246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OCUPACION ILEGAL</a:t>
                      </a:r>
                    </a:p>
                  </a:txBody>
                  <a:tcPr marL="81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$ 26,730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$ 26,837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ARRENDADO</a:t>
                      </a:r>
                    </a:p>
                  </a:txBody>
                  <a:tcPr marL="81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$ 82,996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$ 83,779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DESTINACION PROVISIONAL</a:t>
                      </a:r>
                    </a:p>
                  </a:txBody>
                  <a:tcPr marL="81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$ 457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$ 457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$ 260,470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$ 270,319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Elipse 6"/>
          <p:cNvSpPr/>
          <p:nvPr/>
        </p:nvSpPr>
        <p:spPr>
          <a:xfrm>
            <a:off x="5204971" y="2901950"/>
            <a:ext cx="427479" cy="187292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8" name="Llamada con línea 2 7"/>
          <p:cNvSpPr/>
          <p:nvPr/>
        </p:nvSpPr>
        <p:spPr>
          <a:xfrm>
            <a:off x="7901953" y="5075057"/>
            <a:ext cx="1050092" cy="703925"/>
          </a:xfrm>
          <a:prstGeom prst="borderCallout2">
            <a:avLst>
              <a:gd name="adj1" fmla="val 18750"/>
              <a:gd name="adj2" fmla="val -8333"/>
              <a:gd name="adj3" fmla="val -48260"/>
              <a:gd name="adj4" fmla="val -29356"/>
              <a:gd name="adj5" fmla="val -24025"/>
              <a:gd name="adj6" fmla="val -97544"/>
            </a:avLst>
          </a:prstGeom>
          <a:noFill/>
          <a:ln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50" b="1" dirty="0">
                <a:solidFill>
                  <a:schemeClr val="tx1"/>
                </a:solidFill>
              </a:rPr>
              <a:t>64 inmuebles sin contrato de arrendamiento enviado 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/>
          </p:nvPr>
        </p:nvGraphicFramePr>
        <p:xfrm>
          <a:off x="7330044" y="3547000"/>
          <a:ext cx="1679485" cy="930891"/>
        </p:xfrm>
        <a:graphic>
          <a:graphicData uri="http://schemas.openxmlformats.org/drawingml/2006/table">
            <a:tbl>
              <a:tblPr/>
              <a:tblGrid>
                <a:gridCol w="994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8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0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2 Y 3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0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 Y 2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0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6 Y 12 MESES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0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0 Y 6 MESES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01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2" name="Conector recto 11"/>
          <p:cNvCxnSpPr/>
          <p:nvPr/>
        </p:nvCxnSpPr>
        <p:spPr>
          <a:xfrm flipH="1" flipV="1">
            <a:off x="8418658" y="4590702"/>
            <a:ext cx="8341" cy="480639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/>
          <p:cNvSpPr/>
          <p:nvPr/>
        </p:nvSpPr>
        <p:spPr>
          <a:xfrm>
            <a:off x="6293295" y="4834738"/>
            <a:ext cx="593889" cy="219173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3" name="Elipse 12"/>
          <p:cNvSpPr/>
          <p:nvPr/>
        </p:nvSpPr>
        <p:spPr>
          <a:xfrm>
            <a:off x="901178" y="4813208"/>
            <a:ext cx="880121" cy="219174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6" name="Elipse 15"/>
          <p:cNvSpPr/>
          <p:nvPr/>
        </p:nvSpPr>
        <p:spPr>
          <a:xfrm>
            <a:off x="8404042" y="4304064"/>
            <a:ext cx="512711" cy="173830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5204971" y="916764"/>
          <a:ext cx="2456533" cy="1017271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54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717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DIRECCIÓN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CIUDAD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 BASE DE VENTA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TIEMPO INVENTARIO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ctr"/>
                      <a:r>
                        <a:rPr lang="pt-B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CLL 15 N° 36 80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YUMBO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LOTE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$ 13,914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a 3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164"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 1 ED HORMAZA CR 5 10 58 /64 BRR SAN PEDRO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EDIFICIO OFICINAS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$ 3,554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a 3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 26 N° 7 99 Y KR 26 N° 7 75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BOGOTA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BODEGA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$ 3,270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a 3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164"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TV 3A  110A 08 AP 401 ED SANTA ANA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BOGOTA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APARTAMENTO</a:t>
                      </a:r>
                    </a:p>
                  </a:txBody>
                  <a:tcPr marL="27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$ 2,564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a 3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01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$ 23,302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/>
          </p:nvPr>
        </p:nvGraphicFramePr>
        <p:xfrm>
          <a:off x="6544426" y="2125452"/>
          <a:ext cx="2455543" cy="1022880"/>
        </p:xfrm>
        <a:graphic>
          <a:graphicData uri="http://schemas.openxmlformats.org/drawingml/2006/table">
            <a:tbl>
              <a:tblPr/>
              <a:tblGrid>
                <a:gridCol w="954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22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36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DIRECCIÓN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CIUDAD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 BASE DE VENTA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TIEMPO INVENTARIO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CALLE 12 Sur No. 25-72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MEDELLIN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$ 12,764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a 2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Lote Corregimiento de la Viga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FINCA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$ 2,121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a 2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ctr"/>
                      <a:r>
                        <a:rPr lang="pt-B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 22 N NO. 11 - 85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CUCUTA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BODEGA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$ 1,733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a 2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Calle 15 No. 53 97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MELGAR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$ 1,454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a 2 años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01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TOTALES 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$ 18,073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7" name="Conector recto 16"/>
          <p:cNvCxnSpPr/>
          <p:nvPr/>
        </p:nvCxnSpPr>
        <p:spPr>
          <a:xfrm flipV="1">
            <a:off x="4892511" y="1373833"/>
            <a:ext cx="226244" cy="984749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V="1">
            <a:off x="4921240" y="2390994"/>
            <a:ext cx="1546286" cy="18953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372679" y="5594486"/>
            <a:ext cx="19880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i="1" dirty="0"/>
              <a:t>Cifras expresadas en millones de pesos</a:t>
            </a:r>
          </a:p>
        </p:txBody>
      </p:sp>
    </p:spTree>
    <p:extLst>
      <p:ext uri="{BB962C8B-B14F-4D97-AF65-F5344CB8AC3E}">
        <p14:creationId xmlns:p14="http://schemas.microsoft.com/office/powerpoint/2010/main" val="107188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08029" y="981598"/>
            <a:ext cx="641637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Juego de Inventarios - </a:t>
            </a:r>
            <a:r>
              <a:rPr lang="es-CO" sz="15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(Julio 15 2015 – Mayo 22 2018) </a:t>
            </a: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16748" y="1930676"/>
            <a:ext cx="81103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 		No. </a:t>
            </a:r>
            <a:r>
              <a:rPr lang="es-CO" sz="13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Inm</a:t>
            </a:r>
            <a:r>
              <a:rPr lang="es-CO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    	</a:t>
            </a:r>
            <a:r>
              <a:rPr lang="es-CO" sz="13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Vlr</a:t>
            </a:r>
            <a:r>
              <a:rPr lang="es-CO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Avalúo	    PBV		</a:t>
            </a:r>
            <a:r>
              <a:rPr lang="es-CO" sz="13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Vlr</a:t>
            </a:r>
            <a:r>
              <a:rPr lang="es-CO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Venta</a:t>
            </a:r>
          </a:p>
          <a:p>
            <a:r>
              <a:rPr lang="es-CO" sz="1350" b="1" dirty="0"/>
              <a:t>--------------------------------------------------------------------------------------------------------------------------------------------</a:t>
            </a:r>
          </a:p>
          <a:p>
            <a:r>
              <a:rPr lang="es-CO" sz="1350" b="1" dirty="0"/>
              <a:t>Inmuebles recibidos	   674		$484.324		$497.460</a:t>
            </a:r>
          </a:p>
          <a:p>
            <a:r>
              <a:rPr lang="es-CO" sz="1050" dirty="0"/>
              <a:t>- Inmuebles retirados</a:t>
            </a:r>
            <a:r>
              <a:rPr lang="es-CO" sz="1350" dirty="0"/>
              <a:t>	    	    </a:t>
            </a:r>
            <a:r>
              <a:rPr lang="es-CO" sz="1200" dirty="0"/>
              <a:t>-10		-      8.166		-     8.798</a:t>
            </a:r>
          </a:p>
          <a:p>
            <a:r>
              <a:rPr lang="es-CO" sz="1350" dirty="0"/>
              <a:t>--------------------------------------------------------------------------------------------------------------------------------------------</a:t>
            </a:r>
          </a:p>
          <a:p>
            <a:r>
              <a:rPr lang="es-CO" sz="1350" b="1" dirty="0"/>
              <a:t>Subtotal Recibido </a:t>
            </a:r>
            <a:r>
              <a:rPr lang="es-CO" sz="1350" dirty="0"/>
              <a:t>		  </a:t>
            </a:r>
            <a:r>
              <a:rPr lang="es-CO" sz="1350" b="1" dirty="0"/>
              <a:t>664</a:t>
            </a:r>
            <a:r>
              <a:rPr lang="es-CO" sz="1350" dirty="0"/>
              <a:t>		</a:t>
            </a:r>
            <a:r>
              <a:rPr lang="es-CO" sz="1350" b="1" dirty="0"/>
              <a:t>$476.159	</a:t>
            </a:r>
            <a:r>
              <a:rPr lang="es-CO" sz="1350" dirty="0"/>
              <a:t>	</a:t>
            </a:r>
            <a:r>
              <a:rPr lang="es-CO" sz="1350" b="1" dirty="0"/>
              <a:t>$488.662</a:t>
            </a:r>
          </a:p>
          <a:p>
            <a:r>
              <a:rPr lang="es-CO" sz="1350" dirty="0"/>
              <a:t>--------------------------------------------------------------------------------------------------------------------------------------------</a:t>
            </a:r>
          </a:p>
          <a:p>
            <a:r>
              <a:rPr lang="es-CO" sz="1350" dirty="0"/>
              <a:t>- </a:t>
            </a:r>
            <a:r>
              <a:rPr lang="es-CO" sz="1050" dirty="0"/>
              <a:t>Inmuebles en revisión		    -      9		$      1.080		$       1.512		</a:t>
            </a:r>
          </a:p>
          <a:p>
            <a:r>
              <a:rPr lang="es-CO" sz="1050" dirty="0"/>
              <a:t>- Inmuebles con avalúo vencido	    -    31		$     76.980		$     77.450		</a:t>
            </a:r>
          </a:p>
          <a:p>
            <a:r>
              <a:rPr lang="es-CO" sz="1050" dirty="0"/>
              <a:t>- Inmuebles con oferta aprobada      	    -    10		$       3.480		$       3.713		$    3.710</a:t>
            </a:r>
          </a:p>
          <a:p>
            <a:r>
              <a:rPr lang="es-CO" sz="1050" dirty="0"/>
              <a:t>- Inmuebles Prometidos		     - 271		$   134.149		$   135.667		$136.980</a:t>
            </a:r>
          </a:p>
          <a:p>
            <a:r>
              <a:rPr lang="es-CO" sz="1350" b="1" dirty="0"/>
              <a:t>-------------------------------------------------------------------------------------------------------------------------------------------</a:t>
            </a:r>
          </a:p>
          <a:p>
            <a:r>
              <a:rPr lang="es-CO" sz="1350" b="1" dirty="0"/>
              <a:t>Subtotal disponible	    343		$260.470		$270.319		$140.690</a:t>
            </a:r>
          </a:p>
          <a:p>
            <a:r>
              <a:rPr lang="es-CO" sz="1350" b="1" dirty="0"/>
              <a:t>-------------------------------------------------------------------------------------------------------------------------------------------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36625" y="4793146"/>
            <a:ext cx="33893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b="1" dirty="0"/>
              <a:t>(*) cifras expresadas en Unidades comerciales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41596" y="4917385"/>
            <a:ext cx="33893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b="1" dirty="0"/>
              <a:t>(*) cifras al corte del 22 de Mayo</a:t>
            </a:r>
          </a:p>
        </p:txBody>
      </p:sp>
    </p:spTree>
    <p:extLst>
      <p:ext uri="{BB962C8B-B14F-4D97-AF65-F5344CB8AC3E}">
        <p14:creationId xmlns:p14="http://schemas.microsoft.com/office/powerpoint/2010/main" val="232533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08030" y="981598"/>
            <a:ext cx="24262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Observación</a:t>
            </a:r>
            <a:endParaRPr lang="es-CO" sz="1500" b="1" dirty="0">
              <a:solidFill>
                <a:srgbClr val="00605B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08029" y="1792432"/>
            <a:ext cx="39492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1. Se considera necesario </a:t>
            </a:r>
            <a:r>
              <a:rPr lang="es-ES" sz="1350" dirty="0"/>
              <a:t>rediseñar la página web de CISA permitiendo una </a:t>
            </a:r>
            <a:r>
              <a:rPr lang="es-CO" sz="1350" dirty="0"/>
              <a:t>fácil navegación y consulta. Se debe buscar que esta sea mas amigable.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749765" y="1792432"/>
            <a:ext cx="394927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CO" sz="1350" dirty="0"/>
              <a:t>Ajustar la página Web de CISA para navegar con facilidad y encontrar los bienes inmuebles que se están comercializando.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CO" sz="1350" dirty="0"/>
              <a:t>Unificar en un solo link los inmuebles CISA – SAE.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CO" sz="1350" dirty="0"/>
              <a:t>Adicionar la opción de preguntas frecuentes en el procedimiento de venta. (actividad en desarrollo)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08029" y="3115968"/>
            <a:ext cx="394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2. Se evidencio en el 2017 que 149 inmuebles estuvieron por fuera de Comercialización por </a:t>
            </a:r>
            <a:r>
              <a:rPr lang="es-ES" sz="1350" dirty="0"/>
              <a:t>avalúos vencidos. En el 2018 se tienen 31 inmuebles en las condiciones descritas anteriormente. </a:t>
            </a:r>
            <a:endParaRPr lang="es-CO" sz="1350" dirty="0"/>
          </a:p>
        </p:txBody>
      </p:sp>
      <p:sp>
        <p:nvSpPr>
          <p:cNvPr id="7" name="CuadroTexto 6"/>
          <p:cNvSpPr txBox="1"/>
          <p:nvPr/>
        </p:nvSpPr>
        <p:spPr>
          <a:xfrm>
            <a:off x="4749765" y="3114724"/>
            <a:ext cx="394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Hoy CISA hace el reporte de vencimiento de avalúos con 4 meses de anticipación. De esta manera propendemos para mantener los bienes comercializables.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08029" y="4213686"/>
            <a:ext cx="394927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3. </a:t>
            </a:r>
            <a:r>
              <a:rPr lang="es-ES" sz="1350" dirty="0"/>
              <a:t>Del procedimiento de Subastas se identifica que en la entrega de información requerida por CISA a SAE, como por ejemplo estudios de títulos, certificados catastrales, escrituras y sentencia de extinción presenta un tiempo estimado de 60 días para su entrega.</a:t>
            </a:r>
            <a:endParaRPr lang="es-CO" sz="135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814716" y="4213687"/>
            <a:ext cx="3949275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SAE se compromete a que desde el día 1 entrega toda la documentación correspondiente para la elaboración de los términos de la invitación de los inmuebles que se comercializarán a través de Subasta. Con esto se podrá acortar el tiempo actual. Adicionalmente se elaborara una lista de chequeo entre CISA y SAE.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814716" y="981598"/>
            <a:ext cx="24262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Recomendación</a:t>
            </a:r>
            <a:endParaRPr lang="es-CO" sz="1500" b="1" dirty="0">
              <a:solidFill>
                <a:srgbClr val="00605B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14" name="Elipse 13">
            <a:hlinkClick r:id="rId2" action="ppaction://hlinksldjump"/>
          </p:cNvPr>
          <p:cNvSpPr/>
          <p:nvPr/>
        </p:nvSpPr>
        <p:spPr>
          <a:xfrm>
            <a:off x="4440299" y="3277144"/>
            <a:ext cx="174156" cy="1825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272081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08030" y="981598"/>
            <a:ext cx="24262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Observación</a:t>
            </a:r>
            <a:endParaRPr lang="es-CO" sz="1500" b="1" dirty="0">
              <a:solidFill>
                <a:srgbClr val="00605B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76610" y="1617403"/>
            <a:ext cx="394927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4. </a:t>
            </a:r>
            <a:r>
              <a:rPr lang="es-ES" sz="1350" dirty="0"/>
              <a:t>En relación con la entrega de la escritura pública al cliente para que este realice la diligencia de registro a la oficia de instrumentos públicos, se encontró una oportunidad de mejora para garantizar la disminución en el tiempo de registro y minimizar los riesgos asociados a la falta de registro. </a:t>
            </a:r>
            <a:endParaRPr lang="es-CO" sz="135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739968" y="1617402"/>
            <a:ext cx="39492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Revisar el trámite de registro para que la Notaría sea la responsable en remitir la escritura a la Oficina de Instrumentos Públicos en los términos señalados en la Circulares de la Superintendencia de Notariado y Registro.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814716" y="981598"/>
            <a:ext cx="24262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Recomendación</a:t>
            </a:r>
            <a:endParaRPr lang="es-CO" sz="1500" b="1" dirty="0">
              <a:solidFill>
                <a:srgbClr val="00605B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0283" y="3151113"/>
            <a:ext cx="39492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5. Se observa que existen 114 inmuebles con ocupación ilegal que dificulta la comercialización.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02019" y="3137163"/>
            <a:ext cx="39492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SAE se compromete a hacer una priorización de los 114 bienes que tienen ocupación ilegal, para que se pueda hacer los desalojos. </a:t>
            </a:r>
          </a:p>
          <a:p>
            <a:pPr algn="just"/>
            <a:r>
              <a:rPr lang="es-CO" sz="1350" dirty="0"/>
              <a:t>Esta actividad deberá quedar subsana en el  segundo semestre de 2018 y se verificara con reportes a las JD.</a:t>
            </a:r>
          </a:p>
        </p:txBody>
      </p:sp>
      <p:sp>
        <p:nvSpPr>
          <p:cNvPr id="10" name="Elipse 9">
            <a:hlinkClick r:id="rId2" action="ppaction://hlinksldjump"/>
          </p:cNvPr>
          <p:cNvSpPr/>
          <p:nvPr/>
        </p:nvSpPr>
        <p:spPr>
          <a:xfrm>
            <a:off x="4479491" y="3455162"/>
            <a:ext cx="204850" cy="205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6" name="CuadroTexto 15"/>
          <p:cNvSpPr txBox="1"/>
          <p:nvPr/>
        </p:nvSpPr>
        <p:spPr>
          <a:xfrm>
            <a:off x="4834262" y="4423345"/>
            <a:ext cx="38549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Frente a los 64 inmuebles que no se tiene contrato de arrendamiento se debe revisar desde CISA y SAE, con criterio costo beneficio, si se puede proponer una estrategia comercial de formalización de esos contratos con los seguros de arrendamiento y de esa manera regularizar el inmueble.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308029" y="4508254"/>
            <a:ext cx="37606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6. Existen </a:t>
            </a:r>
            <a:r>
              <a:rPr lang="es-ES" sz="1350" dirty="0"/>
              <a:t>64 inmuebles que no se tienen contrato de arrendamiento.</a:t>
            </a:r>
            <a:endParaRPr lang="es-CO" sz="1350" dirty="0"/>
          </a:p>
        </p:txBody>
      </p:sp>
    </p:spTree>
    <p:extLst>
      <p:ext uri="{BB962C8B-B14F-4D97-AF65-F5344CB8AC3E}">
        <p14:creationId xmlns:p14="http://schemas.microsoft.com/office/powerpoint/2010/main" val="252278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08029" y="3220129"/>
            <a:ext cx="39492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50" dirty="0"/>
              <a:t>8. Modelo de valoración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749765" y="3177484"/>
            <a:ext cx="39492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Revisar el modelo de valoración que aplica CISA para que contemple todas las variables para comercializar el bien inmueble, como los costos de saneamiento jurídico, ocupación ilegal y gastos que se puedan incluir en el  modelo.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08030" y="981598"/>
            <a:ext cx="24262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Observación</a:t>
            </a:r>
            <a:endParaRPr lang="es-CO" sz="1500" b="1" dirty="0">
              <a:solidFill>
                <a:srgbClr val="00605B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814716" y="981598"/>
            <a:ext cx="24262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Recomendación</a:t>
            </a:r>
            <a:endParaRPr lang="es-CO" sz="1500" b="1" dirty="0">
              <a:solidFill>
                <a:srgbClr val="00605B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308029" y="4435789"/>
            <a:ext cx="394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9. CISA enuncio los proyectos en los que se esta trabajando entre los que se destaca aplicar el Modelo de Valoración desde el momento del ingreso del inmueble para comercializar. 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4749765" y="4382172"/>
            <a:ext cx="39492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Realizar mesas de trabajo para el análisis de las diferentes propuestas y presentar a las JD correspondientes.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08029" y="1913081"/>
            <a:ext cx="39492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7. Existen 126 inmuebles entre 1 y 3 años en el inventario.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4749765" y="1873590"/>
            <a:ext cx="39492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Presentar en el Comité Comercial y de Operación de CISA, un reporte individual de cada uno de los 126 inmuebles entre 1 y 3 años en el inventario, para poder hacer un seguimiento y proponer estrategias comerciales que permitan la venta.</a:t>
            </a:r>
          </a:p>
        </p:txBody>
      </p:sp>
    </p:spTree>
    <p:extLst>
      <p:ext uri="{BB962C8B-B14F-4D97-AF65-F5344CB8AC3E}">
        <p14:creationId xmlns:p14="http://schemas.microsoft.com/office/powerpoint/2010/main" val="305894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308030" y="981598"/>
            <a:ext cx="24262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Observación</a:t>
            </a:r>
            <a:endParaRPr lang="es-CO" sz="1500" b="1" dirty="0">
              <a:solidFill>
                <a:srgbClr val="00605B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814716" y="981598"/>
            <a:ext cx="242626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Recomendación</a:t>
            </a:r>
            <a:endParaRPr lang="es-CO" sz="1500" b="1" dirty="0">
              <a:solidFill>
                <a:srgbClr val="00605B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308029" y="3474070"/>
            <a:ext cx="39492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11. Mejorar en el ofrecimiento de productos a los clientes.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4756115" y="3474070"/>
            <a:ext cx="394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50" dirty="0"/>
              <a:t>Revisar el detalle del proceso, los requisitos y servicios que CISA ofrece como inmobiliaria para que sean más atractivos al cliente y les aminoren las cargas operativas.</a:t>
            </a:r>
            <a:endParaRPr lang="es-CO" sz="1350" dirty="0"/>
          </a:p>
        </p:txBody>
      </p:sp>
      <p:sp>
        <p:nvSpPr>
          <p:cNvPr id="6" name="CuadroTexto 5"/>
          <p:cNvSpPr txBox="1"/>
          <p:nvPr/>
        </p:nvSpPr>
        <p:spPr>
          <a:xfrm>
            <a:off x="372980" y="1601863"/>
            <a:ext cx="39492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10. Se presento el TOP 10 de los bienes mas representativos por su valor y extensión.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756115" y="1601863"/>
            <a:ext cx="39492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ES" sz="1350" dirty="0"/>
              <a:t>Hacer seguimiento a la estrategia y comercialización de los bienes denominados Top 10.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ES" sz="1350" dirty="0"/>
              <a:t>Evaluar y analizar si hay bienes inmuebles que no tienen apetito comercial por su mayor valor, uso del suelo limitado, con el fin de buscar estrategias como la entrega a entidades públicas para sus sedes.</a:t>
            </a:r>
            <a:endParaRPr lang="es-CO" sz="135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08029" y="4529296"/>
            <a:ext cx="39492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12. Bienes inmuebles de difícil comercialización.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756115" y="4529296"/>
            <a:ext cx="3949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50" dirty="0"/>
              <a:t>Revisar la alternativa de venta masiva y presentarla al Comité Comercial y Junta Directiva de ambas entidades. Se establece un plazo máximo de tres meses para evaluar </a:t>
            </a:r>
            <a:r>
              <a:rPr lang="es-ES" sz="1350"/>
              <a:t>la estrategia.</a:t>
            </a:r>
            <a:endParaRPr lang="es-CO" sz="1350" dirty="0"/>
          </a:p>
        </p:txBody>
      </p:sp>
    </p:spTree>
    <p:extLst>
      <p:ext uri="{BB962C8B-B14F-4D97-AF65-F5344CB8AC3E}">
        <p14:creationId xmlns:p14="http://schemas.microsoft.com/office/powerpoint/2010/main" val="227302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372679" y="2405302"/>
            <a:ext cx="88568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 		No. </a:t>
            </a:r>
            <a:r>
              <a:rPr lang="es-CO" sz="13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Inm</a:t>
            </a:r>
            <a:r>
              <a:rPr lang="es-CO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    	</a:t>
            </a:r>
            <a:r>
              <a:rPr lang="es-CO" sz="13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Vlr</a:t>
            </a:r>
            <a:r>
              <a:rPr lang="es-CO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Avalúo	    PBV		</a:t>
            </a:r>
            <a:r>
              <a:rPr lang="es-CO" sz="13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Vlr</a:t>
            </a:r>
            <a:r>
              <a:rPr lang="es-CO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Venta</a:t>
            </a:r>
          </a:p>
          <a:p>
            <a:r>
              <a:rPr lang="es-CO" sz="1350" b="1" dirty="0"/>
              <a:t>--------------------------------------------------------------------------------------------------------------------------------------------</a:t>
            </a:r>
          </a:p>
          <a:p>
            <a:r>
              <a:rPr lang="es-CO" sz="1350" b="1" dirty="0"/>
              <a:t>Inmuebles recibidos	   674		$484.324		$497.460</a:t>
            </a:r>
          </a:p>
          <a:p>
            <a:r>
              <a:rPr lang="es-CO" sz="1050" dirty="0"/>
              <a:t>- Inmuebles retirados</a:t>
            </a:r>
            <a:r>
              <a:rPr lang="es-CO" sz="1350" dirty="0"/>
              <a:t>	    	    </a:t>
            </a:r>
            <a:r>
              <a:rPr lang="es-CO" sz="1200" dirty="0"/>
              <a:t>-10		-      8.166		-     8.798</a:t>
            </a:r>
          </a:p>
          <a:p>
            <a:r>
              <a:rPr lang="es-CO" sz="1350" dirty="0"/>
              <a:t>--------------------------------------------------------------------------------------------------------------------------------------------</a:t>
            </a:r>
          </a:p>
          <a:p>
            <a:r>
              <a:rPr lang="es-CO" sz="1350" b="1" dirty="0"/>
              <a:t>Subtotal Recibido </a:t>
            </a:r>
            <a:r>
              <a:rPr lang="es-CO" sz="1350" dirty="0"/>
              <a:t>		  </a:t>
            </a:r>
            <a:r>
              <a:rPr lang="es-CO" sz="1350" b="1" dirty="0"/>
              <a:t>664</a:t>
            </a:r>
            <a:r>
              <a:rPr lang="es-CO" sz="1350" dirty="0"/>
              <a:t>		</a:t>
            </a:r>
            <a:r>
              <a:rPr lang="es-CO" sz="1350" b="1" dirty="0"/>
              <a:t>$476.159	</a:t>
            </a:r>
            <a:r>
              <a:rPr lang="es-CO" sz="1350" dirty="0"/>
              <a:t>	</a:t>
            </a:r>
            <a:r>
              <a:rPr lang="es-CO" sz="1350" b="1" dirty="0"/>
              <a:t>$488.662</a:t>
            </a:r>
          </a:p>
          <a:p>
            <a:r>
              <a:rPr lang="es-CO" sz="1350" dirty="0"/>
              <a:t>--------------------------------------------------------------------------------------------------------------------------------------------</a:t>
            </a:r>
          </a:p>
          <a:p>
            <a:r>
              <a:rPr lang="es-CO" sz="1350" dirty="0"/>
              <a:t>- </a:t>
            </a:r>
            <a:r>
              <a:rPr lang="es-CO" sz="1050" dirty="0"/>
              <a:t>Inmuebles en revisión		    -      9		$      1.080		$       1.512		</a:t>
            </a:r>
          </a:p>
          <a:p>
            <a:r>
              <a:rPr lang="es-CO" sz="1050" dirty="0"/>
              <a:t>- Inmuebles con avalúo vencido	    -    31		$     76.980		$     77.450		</a:t>
            </a:r>
          </a:p>
          <a:p>
            <a:r>
              <a:rPr lang="es-CO" sz="1050" dirty="0"/>
              <a:t>- Inmuebles con oferta aprobada      	    -    10		$       3.480		$       3.713		$    3.710</a:t>
            </a:r>
          </a:p>
          <a:p>
            <a:r>
              <a:rPr lang="es-CO" sz="1050" dirty="0"/>
              <a:t>- Inmuebles Prometidos		     - 271		$   134.149		$   135.667		$136.980</a:t>
            </a:r>
          </a:p>
          <a:p>
            <a:r>
              <a:rPr lang="es-CO" sz="1350" b="1" dirty="0"/>
              <a:t>-------------------------------------------------------------------------------------------------------------------------------------------</a:t>
            </a:r>
          </a:p>
          <a:p>
            <a:r>
              <a:rPr lang="es-CO" sz="1350" b="1" dirty="0"/>
              <a:t>Subtotal disponible	    343		$260.470		$270.319		$140.690</a:t>
            </a:r>
          </a:p>
          <a:p>
            <a:r>
              <a:rPr lang="es-CO" sz="1350" b="1" dirty="0"/>
              <a:t>-------------------------------------------------------------------------------------------------------------------------------------------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44917" y="1616777"/>
            <a:ext cx="573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Inmuebles con avalúo vencido</a:t>
            </a:r>
            <a:endParaRPr lang="es-ES_tradnl" sz="1350" dirty="0">
              <a:solidFill>
                <a:prstClr val="black"/>
              </a:solidFill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335614" y="4056533"/>
            <a:ext cx="2011247" cy="243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5" name="CuadroTexto 24"/>
          <p:cNvSpPr txBox="1"/>
          <p:nvPr/>
        </p:nvSpPr>
        <p:spPr>
          <a:xfrm>
            <a:off x="372679" y="5594486"/>
            <a:ext cx="19880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i="1" dirty="0"/>
              <a:t>Cifras expresadas en millones de pesos</a:t>
            </a:r>
          </a:p>
        </p:txBody>
      </p:sp>
      <p:sp>
        <p:nvSpPr>
          <p:cNvPr id="8" name="Elipse 7">
            <a:hlinkClick r:id="rId2" action="ppaction://hlinksldjump"/>
          </p:cNvPr>
          <p:cNvSpPr/>
          <p:nvPr/>
        </p:nvSpPr>
        <p:spPr>
          <a:xfrm>
            <a:off x="8400125" y="5316882"/>
            <a:ext cx="204850" cy="205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88757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19756" y="2130867"/>
            <a:ext cx="573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605B"/>
                </a:solidFill>
                <a:latin typeface="Arial Narrow" charset="0"/>
                <a:ea typeface="Arial Narrow" charset="0"/>
                <a:cs typeface="Arial Narrow" charset="0"/>
              </a:rPr>
              <a:t>Estado de ocupación</a:t>
            </a:r>
            <a:endParaRPr lang="es-ES_tradnl" sz="1350" dirty="0">
              <a:solidFill>
                <a:prstClr val="black"/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1212905" y="2638630"/>
          <a:ext cx="6211348" cy="1421605"/>
        </p:xfrm>
        <a:graphic>
          <a:graphicData uri="http://schemas.openxmlformats.org/drawingml/2006/table">
            <a:tbl>
              <a:tblPr/>
              <a:tblGrid>
                <a:gridCol w="1741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4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56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ESTADO DE OCUPACIÓN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Avalúo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Precio Base de Venta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partic.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2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DESOCUPADO</a:t>
                      </a:r>
                    </a:p>
                  </a:txBody>
                  <a:tcPr marL="81000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$ 150,287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$ 159,246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OCUPACION ILEGAL</a:t>
                      </a:r>
                    </a:p>
                  </a:txBody>
                  <a:tcPr marL="81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$ 26,730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$ 26,837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ARRENDADO</a:t>
                      </a:r>
                    </a:p>
                  </a:txBody>
                  <a:tcPr marL="81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$ 82,996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$ 83,779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DESTINACION PROVISIONAL</a:t>
                      </a:r>
                    </a:p>
                  </a:txBody>
                  <a:tcPr marL="81000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$ 457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$ 457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$ 260,470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$ 270,319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Elipse 12"/>
          <p:cNvSpPr/>
          <p:nvPr/>
        </p:nvSpPr>
        <p:spPr>
          <a:xfrm>
            <a:off x="1212904" y="3183696"/>
            <a:ext cx="1218569" cy="243000"/>
          </a:xfrm>
          <a:prstGeom prst="ellipse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5" name="CuadroTexto 24"/>
          <p:cNvSpPr txBox="1"/>
          <p:nvPr/>
        </p:nvSpPr>
        <p:spPr>
          <a:xfrm>
            <a:off x="372679" y="5594486"/>
            <a:ext cx="19880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i="1" dirty="0"/>
              <a:t>Cifras expresadas en millones de pesos</a:t>
            </a:r>
          </a:p>
        </p:txBody>
      </p:sp>
      <p:sp>
        <p:nvSpPr>
          <p:cNvPr id="19" name="Elipse 18">
            <a:hlinkClick r:id="rId2" action="ppaction://hlinksldjump"/>
          </p:cNvPr>
          <p:cNvSpPr/>
          <p:nvPr/>
        </p:nvSpPr>
        <p:spPr>
          <a:xfrm>
            <a:off x="8168556" y="5256644"/>
            <a:ext cx="204850" cy="205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52116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-3397" y="-14289"/>
            <a:ext cx="9144000" cy="74890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b="1" dirty="0">
              <a:latin typeface="Arial Narrow" panose="020B0606020202030204" pitchFamily="34" charset="0"/>
            </a:endParaRPr>
          </a:p>
        </p:txBody>
      </p:sp>
      <p:sp>
        <p:nvSpPr>
          <p:cNvPr id="58" name="Rectángulo 57"/>
          <p:cNvSpPr/>
          <p:nvPr/>
        </p:nvSpPr>
        <p:spPr>
          <a:xfrm flipV="1">
            <a:off x="0" y="6666176"/>
            <a:ext cx="9144000" cy="29221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sz="1350" dirty="0">
              <a:latin typeface="Arial Narrow" panose="020B0606020202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4062" t="46387" r="43906" b="20819"/>
          <a:stretch/>
        </p:blipFill>
        <p:spPr>
          <a:xfrm>
            <a:off x="2189734" y="2453102"/>
            <a:ext cx="4757738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92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</TotalTime>
  <Words>2197</Words>
  <Application>Microsoft Office PowerPoint</Application>
  <PresentationFormat>Presentación en pantalla (4:3)</PresentationFormat>
  <Paragraphs>507</Paragraphs>
  <Slides>25</Slides>
  <Notes>2</Notes>
  <HiddenSlides>2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4" baseType="lpstr">
      <vt:lpstr>MS Mincho</vt:lpstr>
      <vt:lpstr>Arial</vt:lpstr>
      <vt:lpstr>Arial Narrow</vt:lpstr>
      <vt:lpstr>Baskerville Old Face</vt:lpstr>
      <vt:lpstr>Calibri</vt:lpstr>
      <vt:lpstr>Lato Regular</vt:lpstr>
      <vt:lpstr>Wingdings</vt:lpstr>
      <vt:lpstr>Tema de Office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Vicepresidencia de Negocios Conclusiones Comité Conjunto CISA – SAE Comercialización de Inmuebles SAE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154</cp:revision>
  <cp:lastPrinted>2018-04-23T14:04:59Z</cp:lastPrinted>
  <dcterms:created xsi:type="dcterms:W3CDTF">2015-02-19T23:51:59Z</dcterms:created>
  <dcterms:modified xsi:type="dcterms:W3CDTF">2018-11-30T15:48:15Z</dcterms:modified>
</cp:coreProperties>
</file>