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7" r:id="rId2"/>
    <p:sldId id="293" r:id="rId3"/>
    <p:sldId id="258" r:id="rId4"/>
    <p:sldId id="294" r:id="rId5"/>
    <p:sldId id="427" r:id="rId6"/>
    <p:sldId id="428" r:id="rId7"/>
    <p:sldId id="429" r:id="rId8"/>
    <p:sldId id="430" r:id="rId9"/>
    <p:sldId id="431" r:id="rId10"/>
    <p:sldId id="432" r:id="rId11"/>
    <p:sldId id="433" r:id="rId12"/>
    <p:sldId id="434" r:id="rId13"/>
    <p:sldId id="435" r:id="rId14"/>
    <p:sldId id="436" r:id="rId15"/>
    <p:sldId id="437" r:id="rId16"/>
    <p:sldId id="438" r:id="rId17"/>
    <p:sldId id="439" r:id="rId18"/>
    <p:sldId id="440" r:id="rId19"/>
    <p:sldId id="441" r:id="rId20"/>
    <p:sldId id="442" r:id="rId21"/>
    <p:sldId id="443" r:id="rId22"/>
    <p:sldId id="444" r:id="rId23"/>
    <p:sldId id="445" r:id="rId24"/>
    <p:sldId id="446" r:id="rId25"/>
    <p:sldId id="447" r:id="rId26"/>
    <p:sldId id="448" r:id="rId27"/>
    <p:sldId id="449" r:id="rId28"/>
    <p:sldId id="425" r:id="rId29"/>
    <p:sldId id="450" r:id="rId30"/>
    <p:sldId id="455" r:id="rId31"/>
    <p:sldId id="451" r:id="rId32"/>
    <p:sldId id="452" r:id="rId33"/>
    <p:sldId id="456" r:id="rId34"/>
    <p:sldId id="453" r:id="rId35"/>
    <p:sldId id="454" r:id="rId36"/>
    <p:sldId id="302" r:id="rId37"/>
    <p:sldId id="426" r:id="rId38"/>
    <p:sldId id="396" r:id="rId39"/>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135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cevedo\Desktop\PORTAFOLIO\Copia%20de%20Portafolio%20Dra%20Marth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jacevedo\Desktop\PORTAFOLIO%20ABRIL\RESUMEN%20DE%20OPERACIONES%20MENSUAL%20A%20CONTABILIDAD%20ABRI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a:solidFill>
                  <a:srgbClr val="002060"/>
                </a:solidFill>
              </a:rPr>
              <a:t>COMPOSICION DEL PORTAFOLIO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'Saldos Agosto'!$L$17</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D8D-4177-983D-E97D0313569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D8D-4177-983D-E97D0313569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D8D-4177-983D-E97D03135693}"/>
              </c:ext>
            </c:extLst>
          </c:dPt>
          <c:dLbls>
            <c:dLbl>
              <c:idx val="0"/>
              <c:layout>
                <c:manualLayout>
                  <c:x val="9.1487314085739277E-2"/>
                  <c:y val="2.3671624380285798E-2"/>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D8D-4177-983D-E97D03135693}"/>
                </c:ext>
              </c:extLst>
            </c:dLbl>
            <c:dLbl>
              <c:idx val="1"/>
              <c:layout>
                <c:manualLayout>
                  <c:x val="9.4615813648293967E-2"/>
                  <c:y val="-0.28960666375036453"/>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D8D-4177-983D-E97D03135693}"/>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'Saldos Agosto'!$M$10:$O$10</c:f>
              <c:strCache>
                <c:ptCount val="3"/>
                <c:pt idx="0">
                  <c:v>EXTINTOS</c:v>
                </c:pt>
                <c:pt idx="1">
                  <c:v>INCAUTADOS</c:v>
                </c:pt>
                <c:pt idx="2">
                  <c:v>OTROS</c:v>
                </c:pt>
              </c:strCache>
            </c:strRef>
          </c:cat>
          <c:val>
            <c:numRef>
              <c:f>'Saldos Agosto'!$M$17:$O$17</c:f>
              <c:numCache>
                <c:formatCode>#,##0,,</c:formatCode>
                <c:ptCount val="3"/>
                <c:pt idx="0">
                  <c:v>133125798288.73001</c:v>
                </c:pt>
                <c:pt idx="1">
                  <c:v>648209453857.13</c:v>
                </c:pt>
                <c:pt idx="2">
                  <c:v>8383280531.25</c:v>
                </c:pt>
              </c:numCache>
            </c:numRef>
          </c:val>
          <c:extLst>
            <c:ext xmlns:c16="http://schemas.microsoft.com/office/drawing/2014/chart" uri="{C3380CC4-5D6E-409C-BE32-E72D297353CC}">
              <c16:uniqueId val="{00000006-1D8D-4177-983D-E97D03135693}"/>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accent1"/>
      </a:solidFill>
      <a:round/>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Hoja5!$C$5</c:f>
              <c:strCache>
                <c:ptCount val="1"/>
                <c:pt idx="0">
                  <c:v>   TITULO</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F5DB-4828-B9D9-974AE6C074E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F5DB-4828-B9D9-974AE6C074E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F5DB-4828-B9D9-974AE6C074E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F5DB-4828-B9D9-974AE6C074EB}"/>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F5DB-4828-B9D9-974AE6C074EB}"/>
              </c:ext>
            </c:extLst>
          </c:dPt>
          <c:dLbls>
            <c:dLbl>
              <c:idx val="0"/>
              <c:tx>
                <c:rich>
                  <a:bodyPr/>
                  <a:lstStyle/>
                  <a:p>
                    <a:r>
                      <a:rPr lang="en-US"/>
                      <a:t>198.694.447</a:t>
                    </a:r>
                    <a:r>
                      <a:rPr lang="en-US" baseline="0"/>
                      <a:t>
46.16%</a:t>
                    </a:r>
                    <a:endParaRPr lang="en-US"/>
                  </a:p>
                </c:rich>
              </c:tx>
              <c:dLblPos val="ct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5DB-4828-B9D9-974AE6C074EB}"/>
                </c:ext>
              </c:extLst>
            </c:dLbl>
            <c:dLbl>
              <c:idx val="1"/>
              <c:tx>
                <c:rich>
                  <a:bodyPr/>
                  <a:lstStyle/>
                  <a:p>
                    <a:r>
                      <a:rPr lang="en-US"/>
                      <a:t>38.020.351</a:t>
                    </a:r>
                  </a:p>
                  <a:p>
                    <a:r>
                      <a:rPr lang="en-US" baseline="0"/>
                      <a:t>8.83%</a:t>
                    </a:r>
                    <a:endParaRPr lang="en-US"/>
                  </a:p>
                </c:rich>
              </c:tx>
              <c:dLblPos val="ct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5DB-4828-B9D9-974AE6C074EB}"/>
                </c:ext>
              </c:extLst>
            </c:dLbl>
            <c:dLbl>
              <c:idx val="2"/>
              <c:tx>
                <c:rich>
                  <a:bodyPr/>
                  <a:lstStyle/>
                  <a:p>
                    <a:r>
                      <a:rPr lang="en-US"/>
                      <a:t>10.525.175</a:t>
                    </a:r>
                  </a:p>
                  <a:p>
                    <a:r>
                      <a:rPr lang="en-US" baseline="0"/>
                      <a:t>2.45%</a:t>
                    </a:r>
                    <a:endParaRPr lang="en-US"/>
                  </a:p>
                </c:rich>
              </c:tx>
              <c:dLblPos val="ct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5DB-4828-B9D9-974AE6C074EB}"/>
                </c:ext>
              </c:extLst>
            </c:dLbl>
            <c:dLbl>
              <c:idx val="3"/>
              <c:tx>
                <c:rich>
                  <a:bodyPr/>
                  <a:lstStyle/>
                  <a:p>
                    <a:r>
                      <a:rPr lang="en-US"/>
                      <a:t>19.377.353</a:t>
                    </a:r>
                  </a:p>
                  <a:p>
                    <a:r>
                      <a:rPr lang="en-US" baseline="0"/>
                      <a:t>4.50%</a:t>
                    </a:r>
                    <a:endParaRPr lang="en-US"/>
                  </a:p>
                </c:rich>
              </c:tx>
              <c:dLblPos val="ct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5DB-4828-B9D9-974AE6C074EB}"/>
                </c:ext>
              </c:extLst>
            </c:dLbl>
            <c:dLbl>
              <c:idx val="4"/>
              <c:tx>
                <c:rich>
                  <a:bodyPr/>
                  <a:lstStyle/>
                  <a:p>
                    <a:r>
                      <a:rPr lang="en-US"/>
                      <a:t>163.798.948.56</a:t>
                    </a:r>
                  </a:p>
                  <a:p>
                    <a:r>
                      <a:rPr lang="en-US" baseline="0"/>
                      <a:t>38.06%</a:t>
                    </a:r>
                    <a:endParaRPr lang="en-US"/>
                  </a:p>
                </c:rich>
              </c:tx>
              <c:dLblPos val="ct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F5DB-4828-B9D9-974AE6C074E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dLblPos val="ctr"/>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val>
            <c:numRef>
              <c:f>Hoja5!$C$6:$C$10</c:f>
              <c:numCache>
                <c:formatCode>General</c:formatCode>
                <c:ptCount val="5"/>
                <c:pt idx="0">
                  <c:v>480444</c:v>
                </c:pt>
                <c:pt idx="1">
                  <c:v>480446</c:v>
                </c:pt>
                <c:pt idx="2">
                  <c:v>480447</c:v>
                </c:pt>
                <c:pt idx="3">
                  <c:v>544236</c:v>
                </c:pt>
                <c:pt idx="4">
                  <c:v>480449</c:v>
                </c:pt>
              </c:numCache>
            </c:numRef>
          </c:val>
          <c:extLst>
            <c:ext xmlns:c16="http://schemas.microsoft.com/office/drawing/2014/chart" uri="{C3380CC4-5D6E-409C-BE32-E72D297353CC}">
              <c16:uniqueId val="{0000000A-F5DB-4828-B9D9-974AE6C074EB}"/>
            </c:ext>
          </c:extLst>
        </c:ser>
        <c:ser>
          <c:idx val="1"/>
          <c:order val="1"/>
          <c:tx>
            <c:strRef>
              <c:f>Hoja5!$M$5</c:f>
              <c:strCache>
                <c:ptCount val="1"/>
                <c:pt idx="0">
                  <c:v>VALORACION ABRIL 2018</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C-F5DB-4828-B9D9-974AE6C074E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E-F5DB-4828-B9D9-974AE6C074E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0-F5DB-4828-B9D9-974AE6C074E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2-F5DB-4828-B9D9-974AE6C074EB}"/>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4-F5DB-4828-B9D9-974AE6C074E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dLblPos val="ctr"/>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val>
            <c:numRef>
              <c:f>Hoja5!$M$6:$M$10</c:f>
              <c:numCache>
                <c:formatCode>#,##0.00</c:formatCode>
                <c:ptCount val="5"/>
                <c:pt idx="0">
                  <c:v>198694447</c:v>
                </c:pt>
                <c:pt idx="1">
                  <c:v>38020651</c:v>
                </c:pt>
                <c:pt idx="2">
                  <c:v>10525175</c:v>
                </c:pt>
                <c:pt idx="3">
                  <c:v>19377353</c:v>
                </c:pt>
                <c:pt idx="4">
                  <c:v>163798948.55999994</c:v>
                </c:pt>
              </c:numCache>
            </c:numRef>
          </c:val>
          <c:extLst>
            <c:ext xmlns:c16="http://schemas.microsoft.com/office/drawing/2014/chart" uri="{C3380CC4-5D6E-409C-BE32-E72D297353CC}">
              <c16:uniqueId val="{00000015-F5DB-4828-B9D9-974AE6C074EB}"/>
            </c:ext>
          </c:extLst>
        </c:ser>
        <c:ser>
          <c:idx val="2"/>
          <c:order val="2"/>
          <c:tx>
            <c:strRef>
              <c:f>Hoja5!$N$5</c:f>
              <c:strCache>
                <c:ptCount val="1"/>
                <c:pt idx="0">
                  <c:v>PORCENTAJE</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7-F5DB-4828-B9D9-974AE6C074E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9-F5DB-4828-B9D9-974AE6C074E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B-F5DB-4828-B9D9-974AE6C074E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D-F5DB-4828-B9D9-974AE6C074EB}"/>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F-F5DB-4828-B9D9-974AE6C074E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dLblPos val="ctr"/>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val>
            <c:numRef>
              <c:f>Hoja5!$N$6:$N$10</c:f>
              <c:numCache>
                <c:formatCode>0.00%</c:formatCode>
                <c:ptCount val="5"/>
                <c:pt idx="0">
                  <c:v>0.46163288949343667</c:v>
                </c:pt>
                <c:pt idx="1">
                  <c:v>8.8334542039574582E-2</c:v>
                </c:pt>
                <c:pt idx="2">
                  <c:v>2.445346118643206E-2</c:v>
                </c:pt>
                <c:pt idx="3">
                  <c:v>4.5019997242924027E-2</c:v>
                </c:pt>
                <c:pt idx="4">
                  <c:v>0.38055911003763265</c:v>
                </c:pt>
              </c:numCache>
            </c:numRef>
          </c:val>
          <c:extLst>
            <c:ext xmlns:c16="http://schemas.microsoft.com/office/drawing/2014/chart" uri="{C3380CC4-5D6E-409C-BE32-E72D297353CC}">
              <c16:uniqueId val="{00000020-F5DB-4828-B9D9-974AE6C074EB}"/>
            </c:ext>
          </c:extLst>
        </c:ser>
        <c:dLbls>
          <c:dLblPos val="ctr"/>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lt1">
                  <a:lumMod val="85000"/>
                </a:schemeClr>
              </a:solidFill>
              <a:latin typeface="+mn-lt"/>
              <a:ea typeface="+mn-ea"/>
              <a:cs typeface="+mn-cs"/>
            </a:defRPr>
          </a:pPr>
          <a:endParaRPr lang="es-CO"/>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CED6716-E5A7-406E-9C78-7B23DAF13520}" type="datetimeFigureOut">
              <a:rPr lang="es-CO" smtClean="0"/>
              <a:t>06/06/2018</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EDC7FA2-651E-462B-8D47-43FAF8D71061}" type="slidenum">
              <a:rPr lang="es-CO" smtClean="0"/>
              <a:t>‹Nº›</a:t>
            </a:fld>
            <a:endParaRPr lang="es-CO"/>
          </a:p>
        </p:txBody>
      </p:sp>
    </p:spTree>
    <p:extLst>
      <p:ext uri="{BB962C8B-B14F-4D97-AF65-F5344CB8AC3E}">
        <p14:creationId xmlns:p14="http://schemas.microsoft.com/office/powerpoint/2010/main" val="322482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38</a:t>
            </a:fld>
            <a:endParaRPr lang="es-CO" dirty="0"/>
          </a:p>
        </p:txBody>
      </p:sp>
    </p:spTree>
    <p:extLst>
      <p:ext uri="{BB962C8B-B14F-4D97-AF65-F5344CB8AC3E}">
        <p14:creationId xmlns:p14="http://schemas.microsoft.com/office/powerpoint/2010/main" val="1032339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06/06/2018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06/06/2018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06/06/2018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06/06/2018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06/06/2018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06/06/2018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06/06/2018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06/06/2018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slide" Target="slide23.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slide" Target="slide2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14.emf"/></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6.emf"/><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8.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3.emf"/></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7.emf"/><Relationship Id="rId5" Type="http://schemas.openxmlformats.org/officeDocument/2006/relationships/oleObject" Target="../embeddings/oleObject1.bin"/><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626311"/>
            <a:ext cx="9143999" cy="1754326"/>
          </a:xfrm>
          <a:prstGeom prst="rect">
            <a:avLst/>
          </a:prstGeom>
          <a:noFill/>
        </p:spPr>
        <p:txBody>
          <a:bodyPr wrap="square" rtlCol="0">
            <a:spAutoFit/>
          </a:bodyPr>
          <a:lstStyle/>
          <a:p>
            <a:pPr algn="ctr"/>
            <a:r>
              <a:rPr lang="es-ES" sz="5400" b="1" dirty="0">
                <a:solidFill>
                  <a:srgbClr val="000A8B"/>
                </a:solidFill>
              </a:rPr>
              <a:t>JUNTA DIRECTIVA No 156</a:t>
            </a:r>
          </a:p>
          <a:p>
            <a:pPr algn="ctr"/>
            <a:r>
              <a:rPr lang="es-ES" sz="5400" b="1" dirty="0">
                <a:solidFill>
                  <a:srgbClr val="000A8B"/>
                </a:solidFill>
              </a:rPr>
              <a:t>07 de junio de 2018</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91115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6" name="CuadroTexto 5"/>
          <p:cNvSpPr txBox="1"/>
          <p:nvPr/>
        </p:nvSpPr>
        <p:spPr>
          <a:xfrm>
            <a:off x="2378627" y="1077886"/>
            <a:ext cx="3365500" cy="523220"/>
          </a:xfrm>
          <a:prstGeom prst="rect">
            <a:avLst/>
          </a:prstGeom>
          <a:noFill/>
        </p:spPr>
        <p:txBody>
          <a:bodyPr wrap="square" rtlCol="0">
            <a:spAutoFit/>
          </a:bodyPr>
          <a:lstStyle/>
          <a:p>
            <a:pPr algn="r"/>
            <a:r>
              <a:rPr lang="es-ES" sz="2800" b="1" dirty="0">
                <a:solidFill>
                  <a:srgbClr val="002060"/>
                </a:solidFill>
              </a:rPr>
              <a:t>ORDEN DEL DÍA</a:t>
            </a:r>
            <a:endParaRPr lang="es-ES" sz="2800" dirty="0">
              <a:solidFill>
                <a:srgbClr val="002060"/>
              </a:solidFill>
            </a:endParaRP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721667"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156</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3" name="Rectángulo 2">
            <a:extLst>
              <a:ext uri="{FF2B5EF4-FFF2-40B4-BE49-F238E27FC236}">
                <a16:creationId xmlns:a16="http://schemas.microsoft.com/office/drawing/2014/main" id="{46100F08-AD8E-48E5-9A44-946CA8CCCC02}"/>
              </a:ext>
            </a:extLst>
          </p:cNvPr>
          <p:cNvSpPr/>
          <p:nvPr/>
        </p:nvSpPr>
        <p:spPr>
          <a:xfrm>
            <a:off x="649355" y="1931756"/>
            <a:ext cx="8587410" cy="4278094"/>
          </a:xfrm>
          <a:prstGeom prst="rect">
            <a:avLst/>
          </a:prstGeom>
        </p:spPr>
        <p:txBody>
          <a:bodyPr wrap="square">
            <a:spAutoFit/>
          </a:bodyPr>
          <a:lstStyle/>
          <a:p>
            <a:pPr marL="342900" lvl="0" indent="-342900">
              <a:buFont typeface="+mj-lt"/>
              <a:buAutoNum type="arabicPeriod"/>
            </a:pPr>
            <a:r>
              <a:rPr lang="es-ES" sz="2800" dirty="0"/>
              <a:t>Verificación del Quorum.</a:t>
            </a:r>
            <a:endParaRPr lang="es-CO" sz="2800" dirty="0"/>
          </a:p>
          <a:p>
            <a:pPr marL="342900" lvl="0" indent="-342900">
              <a:buFont typeface="+mj-lt"/>
              <a:buAutoNum type="arabicPeriod"/>
            </a:pPr>
            <a:r>
              <a:rPr lang="es-ES" sz="2800" dirty="0"/>
              <a:t>Aprobación del orden del día</a:t>
            </a:r>
          </a:p>
          <a:p>
            <a:pPr marL="342900" lvl="0" indent="-342900">
              <a:buFont typeface="+mj-lt"/>
              <a:buAutoNum type="arabicPeriod"/>
            </a:pPr>
            <a:r>
              <a:rPr lang="es-ES" sz="2800" dirty="0">
                <a:ea typeface="MS Mincho" panose="02020609040205080304" pitchFamily="49" charset="-128"/>
              </a:rPr>
              <a:t>Aprobación actas 147,148,151,152 y 153</a:t>
            </a:r>
          </a:p>
          <a:p>
            <a:pPr marL="342900" lvl="0" indent="-342900" algn="just">
              <a:spcAft>
                <a:spcPts val="0"/>
              </a:spcAft>
              <a:buFont typeface="+mj-lt"/>
              <a:buAutoNum type="arabicPeriod"/>
            </a:pPr>
            <a:r>
              <a:rPr lang="es-ES" sz="2800" dirty="0">
                <a:ea typeface="MS Mincho" panose="02020609040205080304" pitchFamily="49" charset="-128"/>
              </a:rPr>
              <a:t>Informe Comité Financiero. </a:t>
            </a:r>
          </a:p>
          <a:p>
            <a:pPr marL="342900" indent="-342900">
              <a:buFont typeface="+mj-lt"/>
              <a:buAutoNum type="arabicPeriod"/>
            </a:pPr>
            <a:r>
              <a:rPr lang="es-ES" sz="2800" dirty="0"/>
              <a:t>Informe valoración y venta de Sociedades Activas</a:t>
            </a:r>
            <a:endParaRPr lang="es-CO" sz="2800" dirty="0"/>
          </a:p>
          <a:p>
            <a:pPr marL="342900" indent="-342900">
              <a:buFont typeface="+mj-lt"/>
              <a:buAutoNum type="arabicPeriod"/>
            </a:pPr>
            <a:r>
              <a:rPr lang="es-ES" sz="2800" dirty="0"/>
              <a:t>Informe CEMEX</a:t>
            </a:r>
            <a:endParaRPr lang="es-CO" sz="2800" dirty="0"/>
          </a:p>
          <a:p>
            <a:pPr marL="342900" indent="-342900">
              <a:buFont typeface="+mj-lt"/>
              <a:buAutoNum type="arabicPeriod"/>
            </a:pPr>
            <a:r>
              <a:rPr lang="es-ES" sz="2800" dirty="0"/>
              <a:t>Informe COPSERVIR</a:t>
            </a:r>
            <a:endParaRPr lang="es-CO" sz="2800" dirty="0"/>
          </a:p>
          <a:p>
            <a:pPr marL="342900" indent="-342900">
              <a:buFont typeface="+mj-lt"/>
              <a:buAutoNum type="arabicPeriod"/>
            </a:pPr>
            <a:r>
              <a:rPr lang="es-ES" sz="2800" dirty="0"/>
              <a:t>Informe Comité Enajenación Temprana</a:t>
            </a:r>
            <a:endParaRPr lang="es-CO" sz="2800" dirty="0"/>
          </a:p>
          <a:p>
            <a:pPr marL="342900" indent="-342900">
              <a:buFont typeface="+mj-lt"/>
              <a:buAutoNum type="arabicPeriod"/>
            </a:pPr>
            <a:r>
              <a:rPr lang="es-ES" sz="2800" dirty="0"/>
              <a:t>Proposiciones y Varios.</a:t>
            </a:r>
            <a:endParaRPr lang="es-CO" sz="2800" dirty="0"/>
          </a:p>
          <a:p>
            <a:pPr marL="342900" lvl="0" indent="-342900" algn="just">
              <a:spcAft>
                <a:spcPts val="0"/>
              </a:spcAft>
              <a:buFont typeface="+mj-lt"/>
              <a:buAutoNum type="arabicPeriod"/>
            </a:pPr>
            <a:endParaRPr lang="es-ES" sz="2000" dirty="0">
              <a:ea typeface="MS Mincho" panose="02020609040205080304" pitchFamily="49" charset="-128"/>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2834479"/>
            <a:ext cx="9143999" cy="707886"/>
          </a:xfrm>
          <a:prstGeom prst="rect">
            <a:avLst/>
          </a:prstGeom>
          <a:noFill/>
        </p:spPr>
        <p:txBody>
          <a:bodyPr wrap="square" rtlCol="0">
            <a:spAutoFit/>
          </a:bodyPr>
          <a:lstStyle/>
          <a:p>
            <a:pPr algn="ctr"/>
            <a:r>
              <a:rPr lang="es-CO" sz="4000" b="1" dirty="0">
                <a:solidFill>
                  <a:srgbClr val="002060"/>
                </a:solidFill>
              </a:rPr>
              <a:t>3. INFORME COMITÉ FINANCIERO</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584783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67077"/>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F1C6D929-9B11-432B-BB41-AD84C0D862F8}"/>
              </a:ext>
            </a:extLst>
          </p:cNvPr>
          <p:cNvSpPr txBox="1"/>
          <p:nvPr/>
        </p:nvSpPr>
        <p:spPr>
          <a:xfrm>
            <a:off x="1269979" y="1267209"/>
            <a:ext cx="6718079" cy="1261884"/>
          </a:xfrm>
          <a:prstGeom prst="rect">
            <a:avLst/>
          </a:prstGeom>
          <a:noFill/>
        </p:spPr>
        <p:txBody>
          <a:bodyPr wrap="square" rtlCol="0">
            <a:spAutoFit/>
          </a:bodyPr>
          <a:lstStyle/>
          <a:p>
            <a:pPr algn="ctr"/>
            <a:r>
              <a:rPr lang="es-CO" sz="3200" dirty="0">
                <a:solidFill>
                  <a:srgbClr val="000A8B"/>
                </a:solidFill>
              </a:rPr>
              <a:t>Comité Financiero Mayo 2018</a:t>
            </a:r>
          </a:p>
          <a:p>
            <a:pPr algn="ctr"/>
            <a:endParaRPr lang="es-CO" sz="1400" dirty="0">
              <a:solidFill>
                <a:srgbClr val="000A8B"/>
              </a:solidFill>
            </a:endParaRPr>
          </a:p>
          <a:p>
            <a:pPr algn="ctr"/>
            <a:r>
              <a:rPr lang="es-CO" sz="2800" dirty="0">
                <a:solidFill>
                  <a:srgbClr val="000A8B"/>
                </a:solidFill>
              </a:rPr>
              <a:t>Agenda</a:t>
            </a:r>
          </a:p>
        </p:txBody>
      </p:sp>
      <p:sp>
        <p:nvSpPr>
          <p:cNvPr id="12" name="CuadroTexto 11">
            <a:extLst>
              <a:ext uri="{FF2B5EF4-FFF2-40B4-BE49-F238E27FC236}">
                <a16:creationId xmlns:a16="http://schemas.microsoft.com/office/drawing/2014/main" id="{2445F020-890E-4C88-8D0A-BEA719435EF4}"/>
              </a:ext>
            </a:extLst>
          </p:cNvPr>
          <p:cNvSpPr txBox="1"/>
          <p:nvPr/>
        </p:nvSpPr>
        <p:spPr>
          <a:xfrm>
            <a:off x="578439" y="2868448"/>
            <a:ext cx="8101161" cy="1200329"/>
          </a:xfrm>
          <a:prstGeom prst="rect">
            <a:avLst/>
          </a:prstGeom>
          <a:noFill/>
          <a:ln>
            <a:solidFill>
              <a:schemeClr val="accent1"/>
            </a:solidFill>
          </a:ln>
        </p:spPr>
        <p:txBody>
          <a:bodyPr wrap="square" rtlCol="0">
            <a:spAutoFit/>
          </a:bodyPr>
          <a:lstStyle/>
          <a:p>
            <a:pPr marL="562928" indent="-562928" algn="just">
              <a:buFont typeface="+mj-lt"/>
              <a:buAutoNum type="arabicPeriod"/>
            </a:pPr>
            <a:r>
              <a:rPr lang="es-CO" sz="2400" dirty="0">
                <a:solidFill>
                  <a:srgbClr val="000A8B"/>
                </a:solidFill>
              </a:rPr>
              <a:t>Estados Financieros SAE S.A.S. a 30 de Abril de 2018</a:t>
            </a:r>
          </a:p>
          <a:p>
            <a:pPr marL="562928" indent="-562928" algn="just">
              <a:buFont typeface="+mj-lt"/>
              <a:buAutoNum type="arabicPeriod"/>
            </a:pPr>
            <a:r>
              <a:rPr lang="es-CO" sz="2400" dirty="0">
                <a:solidFill>
                  <a:srgbClr val="000A8B"/>
                </a:solidFill>
              </a:rPr>
              <a:t>Ejecución Presupuestal a 30 de Abril de 2018</a:t>
            </a:r>
          </a:p>
          <a:p>
            <a:pPr marL="562928" indent="-562928" algn="just">
              <a:buFont typeface="+mj-lt"/>
              <a:buAutoNum type="arabicPeriod"/>
            </a:pPr>
            <a:r>
              <a:rPr lang="es-CO" sz="2400" dirty="0">
                <a:solidFill>
                  <a:srgbClr val="000A8B"/>
                </a:solidFill>
              </a:rPr>
              <a:t>Informe Portafolio a 30 de Abril de 2018</a:t>
            </a:r>
          </a:p>
        </p:txBody>
      </p:sp>
    </p:spTree>
    <p:extLst>
      <p:ext uri="{BB962C8B-B14F-4D97-AF65-F5344CB8AC3E}">
        <p14:creationId xmlns:p14="http://schemas.microsoft.com/office/powerpoint/2010/main" val="121268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39687"/>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1111251" y="2564727"/>
            <a:ext cx="7217494" cy="1323439"/>
          </a:xfrm>
          <a:prstGeom prst="rect">
            <a:avLst/>
          </a:prstGeom>
          <a:noFill/>
        </p:spPr>
        <p:txBody>
          <a:bodyPr wrap="square" rtlCol="0">
            <a:spAutoFit/>
          </a:bodyPr>
          <a:lstStyle/>
          <a:p>
            <a:pPr algn="ctr"/>
            <a:r>
              <a:rPr lang="es-CO" sz="4000" b="1" dirty="0">
                <a:solidFill>
                  <a:srgbClr val="000A8B"/>
                </a:solidFill>
              </a:rPr>
              <a:t>1. ESTADOS FINANCIEROS </a:t>
            </a:r>
          </a:p>
          <a:p>
            <a:pPr algn="ctr"/>
            <a:r>
              <a:rPr lang="es-CO" sz="4000" b="1" dirty="0">
                <a:solidFill>
                  <a:srgbClr val="000A8B"/>
                </a:solidFill>
              </a:rPr>
              <a:t>A 30 DE ABRIL DE 2018</a:t>
            </a:r>
            <a:endParaRPr lang="es-ES" sz="4000" b="1"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3037351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7888DFF2-C42D-4DA2-BA9D-D53EFA5BBC46}"/>
              </a:ext>
            </a:extLst>
          </p:cNvPr>
          <p:cNvGraphicFramePr>
            <a:graphicFrameLocks noGrp="1"/>
          </p:cNvGraphicFramePr>
          <p:nvPr>
            <p:extLst/>
          </p:nvPr>
        </p:nvGraphicFramePr>
        <p:xfrm>
          <a:off x="790000" y="1726587"/>
          <a:ext cx="7430773" cy="4191000"/>
        </p:xfrm>
        <a:graphic>
          <a:graphicData uri="http://schemas.openxmlformats.org/drawingml/2006/table">
            <a:tbl>
              <a:tblPr/>
              <a:tblGrid>
                <a:gridCol w="3045874">
                  <a:extLst>
                    <a:ext uri="{9D8B030D-6E8A-4147-A177-3AD203B41FA5}">
                      <a16:colId xmlns:a16="http://schemas.microsoft.com/office/drawing/2014/main" val="2568913321"/>
                    </a:ext>
                  </a:extLst>
                </a:gridCol>
                <a:gridCol w="842133">
                  <a:extLst>
                    <a:ext uri="{9D8B030D-6E8A-4147-A177-3AD203B41FA5}">
                      <a16:colId xmlns:a16="http://schemas.microsoft.com/office/drawing/2014/main" val="1664144562"/>
                    </a:ext>
                  </a:extLst>
                </a:gridCol>
                <a:gridCol w="90344">
                  <a:extLst>
                    <a:ext uri="{9D8B030D-6E8A-4147-A177-3AD203B41FA5}">
                      <a16:colId xmlns:a16="http://schemas.microsoft.com/office/drawing/2014/main" val="4030198507"/>
                    </a:ext>
                  </a:extLst>
                </a:gridCol>
                <a:gridCol w="842133">
                  <a:extLst>
                    <a:ext uri="{9D8B030D-6E8A-4147-A177-3AD203B41FA5}">
                      <a16:colId xmlns:a16="http://schemas.microsoft.com/office/drawing/2014/main" val="3714769192"/>
                    </a:ext>
                  </a:extLst>
                </a:gridCol>
                <a:gridCol w="90344">
                  <a:extLst>
                    <a:ext uri="{9D8B030D-6E8A-4147-A177-3AD203B41FA5}">
                      <a16:colId xmlns:a16="http://schemas.microsoft.com/office/drawing/2014/main" val="1184095376"/>
                    </a:ext>
                  </a:extLst>
                </a:gridCol>
                <a:gridCol w="842133">
                  <a:extLst>
                    <a:ext uri="{9D8B030D-6E8A-4147-A177-3AD203B41FA5}">
                      <a16:colId xmlns:a16="http://schemas.microsoft.com/office/drawing/2014/main" val="2636362653"/>
                    </a:ext>
                  </a:extLst>
                </a:gridCol>
                <a:gridCol w="90344">
                  <a:extLst>
                    <a:ext uri="{9D8B030D-6E8A-4147-A177-3AD203B41FA5}">
                      <a16:colId xmlns:a16="http://schemas.microsoft.com/office/drawing/2014/main" val="2670213214"/>
                    </a:ext>
                  </a:extLst>
                </a:gridCol>
                <a:gridCol w="748562">
                  <a:extLst>
                    <a:ext uri="{9D8B030D-6E8A-4147-A177-3AD203B41FA5}">
                      <a16:colId xmlns:a16="http://schemas.microsoft.com/office/drawing/2014/main" val="1426133002"/>
                    </a:ext>
                  </a:extLst>
                </a:gridCol>
                <a:gridCol w="90344">
                  <a:extLst>
                    <a:ext uri="{9D8B030D-6E8A-4147-A177-3AD203B41FA5}">
                      <a16:colId xmlns:a16="http://schemas.microsoft.com/office/drawing/2014/main" val="3574394653"/>
                    </a:ext>
                  </a:extLst>
                </a:gridCol>
                <a:gridCol w="748562">
                  <a:extLst>
                    <a:ext uri="{9D8B030D-6E8A-4147-A177-3AD203B41FA5}">
                      <a16:colId xmlns:a16="http://schemas.microsoft.com/office/drawing/2014/main" val="3617149146"/>
                    </a:ext>
                  </a:extLst>
                </a:gridCol>
              </a:tblGrid>
              <a:tr h="581025">
                <a:tc>
                  <a:txBody>
                    <a:bodyPr/>
                    <a:lstStyle/>
                    <a:p>
                      <a:pPr algn="ctr" fontAlgn="ctr"/>
                      <a:r>
                        <a:rPr lang="es-CO" sz="1200" b="1" i="0" u="none" strike="noStrike">
                          <a:solidFill>
                            <a:srgbClr val="000000"/>
                          </a:solidFill>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30 Abril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Calibri" panose="020F0502020204030204" pitchFamily="34" charset="0"/>
                        </a:rPr>
                        <a:t>Al 30 Abril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Abril</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Abr - Dic</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0775931"/>
                  </a:ext>
                </a:extLst>
              </a:tr>
              <a:tr h="200025">
                <a:tc>
                  <a:txBody>
                    <a:bodyPr/>
                    <a:lstStyle/>
                    <a:p>
                      <a:pPr algn="l" fontAlgn="ctr"/>
                      <a:endParaRPr lang="es-CO" sz="12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62641059"/>
                  </a:ext>
                </a:extLst>
              </a:tr>
              <a:tr h="200025">
                <a:tc>
                  <a:txBody>
                    <a:bodyPr/>
                    <a:lstStyle/>
                    <a:p>
                      <a:pPr algn="l" fontAlgn="ctr"/>
                      <a:r>
                        <a:rPr lang="es-CO" sz="1200" b="1" i="0" u="none" strike="noStrike" dirty="0">
                          <a:solidFill>
                            <a:srgbClr val="000000"/>
                          </a:solidFill>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065906743"/>
                  </a:ext>
                </a:extLst>
              </a:tr>
              <a:tr h="200025">
                <a:tc>
                  <a:txBody>
                    <a:bodyPr/>
                    <a:lstStyle/>
                    <a:p>
                      <a:pPr algn="l" fontAlgn="ctr"/>
                      <a:r>
                        <a:rPr lang="es-CO" sz="1200" b="0" i="0" u="none" strike="noStrike" dirty="0">
                          <a:solidFill>
                            <a:srgbClr val="000000"/>
                          </a:solidFill>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576</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695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3963480251"/>
                  </a:ext>
                </a:extLst>
              </a:tr>
              <a:tr h="200025">
                <a:tc>
                  <a:txBody>
                    <a:bodyPr/>
                    <a:lstStyle/>
                    <a:p>
                      <a:pPr algn="l" fontAlgn="ctr"/>
                      <a:r>
                        <a:rPr lang="es-CO" sz="1200" b="0" i="0" u="none" strike="noStrike" dirty="0">
                          <a:solidFill>
                            <a:srgbClr val="000000"/>
                          </a:solidFill>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6,488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356</a:t>
                      </a:r>
                    </a:p>
                  </a:txBody>
                  <a:tcPr marL="0" marR="0" marT="0" marB="0" anchor="ctr">
                    <a:lnL>
                      <a:noFill/>
                    </a:lnL>
                    <a:lnR>
                      <a:noFill/>
                    </a:lnR>
                    <a:lnT>
                      <a:noFill/>
                    </a:lnT>
                    <a:lnB>
                      <a:noFill/>
                    </a:lnB>
                  </a:tcPr>
                </a:tc>
                <a:extLst>
                  <a:ext uri="{0D108BD9-81ED-4DB2-BD59-A6C34878D82A}">
                    <a16:rowId xmlns:a16="http://schemas.microsoft.com/office/drawing/2014/main" val="2252112522"/>
                  </a:ext>
                </a:extLst>
              </a:tr>
              <a:tr h="200025">
                <a:tc>
                  <a:txBody>
                    <a:bodyPr/>
                    <a:lstStyle/>
                    <a:p>
                      <a:pPr algn="l" fontAlgn="ctr"/>
                      <a:r>
                        <a:rPr lang="es-CO" sz="1200" b="0" i="0" u="none" strike="noStrike" dirty="0">
                          <a:solidFill>
                            <a:srgbClr val="000000"/>
                          </a:solidFill>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5,677</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8,622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-34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-13</a:t>
                      </a:r>
                    </a:p>
                  </a:txBody>
                  <a:tcPr marL="0" marR="0" marT="0" marB="0" anchor="ctr">
                    <a:lnL>
                      <a:noFill/>
                    </a:lnL>
                    <a:lnR>
                      <a:noFill/>
                    </a:lnR>
                    <a:lnT>
                      <a:noFill/>
                    </a:lnT>
                    <a:lnB>
                      <a:noFill/>
                    </a:lnB>
                  </a:tcPr>
                </a:tc>
                <a:extLst>
                  <a:ext uri="{0D108BD9-81ED-4DB2-BD59-A6C34878D82A}">
                    <a16:rowId xmlns:a16="http://schemas.microsoft.com/office/drawing/2014/main" val="4150640942"/>
                  </a:ext>
                </a:extLst>
              </a:tr>
              <a:tr h="200025">
                <a:tc>
                  <a:txBody>
                    <a:bodyPr/>
                    <a:lstStyle/>
                    <a:p>
                      <a:pPr algn="l" fontAlgn="ctr"/>
                      <a:r>
                        <a:rPr lang="es-CO" sz="1200" b="0" i="0" u="none" strike="noStrike">
                          <a:solidFill>
                            <a:srgbClr val="000000"/>
                          </a:solidFill>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2,321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7072765"/>
                  </a:ext>
                </a:extLst>
              </a:tr>
              <a:tr h="200025">
                <a:tc>
                  <a:txBody>
                    <a:bodyPr/>
                    <a:lstStyle/>
                    <a:p>
                      <a:pPr algn="l" fontAlgn="ctr"/>
                      <a:r>
                        <a:rPr lang="es-CO" sz="1200" b="1" i="0" u="none" strike="noStrike">
                          <a:solidFill>
                            <a:srgbClr val="000000"/>
                          </a:solidFill>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15,759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11,638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2418065"/>
                  </a:ext>
                </a:extLst>
              </a:tr>
              <a:tr h="200025">
                <a:tc>
                  <a:txBody>
                    <a:bodyPr/>
                    <a:lstStyle/>
                    <a:p>
                      <a:pPr algn="l" fontAlgn="ctr"/>
                      <a:endParaRPr lang="es-CO" sz="12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9879637"/>
                  </a:ext>
                </a:extLst>
              </a:tr>
              <a:tr h="200025">
                <a:tc>
                  <a:txBody>
                    <a:bodyPr/>
                    <a:lstStyle/>
                    <a:p>
                      <a:pPr algn="l" fontAlgn="ctr"/>
                      <a:r>
                        <a:rPr lang="es-CO" sz="1200" b="1" i="0" u="none" strike="noStrike" dirty="0">
                          <a:solidFill>
                            <a:srgbClr val="000000"/>
                          </a:solidFill>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230700766"/>
                  </a:ext>
                </a:extLst>
              </a:tr>
              <a:tr h="200025">
                <a:tc>
                  <a:txBody>
                    <a:bodyPr/>
                    <a:lstStyle/>
                    <a:p>
                      <a:pPr algn="l" fontAlgn="ctr"/>
                      <a:r>
                        <a:rPr lang="es-CO" sz="1200" b="0" i="0" u="none" strike="noStrike">
                          <a:solidFill>
                            <a:srgbClr val="000000"/>
                          </a:solidFill>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938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256293333"/>
                  </a:ext>
                </a:extLst>
              </a:tr>
              <a:tr h="200025">
                <a:tc>
                  <a:txBody>
                    <a:bodyPr/>
                    <a:lstStyle/>
                    <a:p>
                      <a:pPr algn="l" fontAlgn="ctr"/>
                      <a:r>
                        <a:rPr lang="es-CO" sz="1200" b="0" i="0" u="none" strike="noStrike">
                          <a:solidFill>
                            <a:srgbClr val="000000"/>
                          </a:solidFill>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560528"/>
                  </a:ext>
                </a:extLst>
              </a:tr>
              <a:tr h="200025">
                <a:tc>
                  <a:txBody>
                    <a:bodyPr/>
                    <a:lstStyle/>
                    <a:p>
                      <a:pPr algn="l" fontAlgn="ctr"/>
                      <a:r>
                        <a:rPr lang="es-CO" sz="1200" b="0" i="0" u="none" strike="noStrike" dirty="0">
                          <a:solidFill>
                            <a:srgbClr val="000000"/>
                          </a:solidFill>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340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0405551"/>
                  </a:ext>
                </a:extLst>
              </a:tr>
              <a:tr h="200025">
                <a:tc>
                  <a:txBody>
                    <a:bodyPr/>
                    <a:lstStyle/>
                    <a:p>
                      <a:pPr algn="l" fontAlgn="ctr"/>
                      <a:endParaRPr lang="es-CO" sz="12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30074225"/>
                  </a:ext>
                </a:extLst>
              </a:tr>
              <a:tr h="200025">
                <a:tc>
                  <a:txBody>
                    <a:bodyPr/>
                    <a:lstStyle/>
                    <a:p>
                      <a:pPr algn="l" fontAlgn="ctr"/>
                      <a:r>
                        <a:rPr lang="es-CO" sz="1200" b="0" i="0" u="none" strike="noStrike" dirty="0">
                          <a:solidFill>
                            <a:srgbClr val="000000"/>
                          </a:solidFill>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435</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a:t>
                      </a:r>
                    </a:p>
                  </a:txBody>
                  <a:tcPr marL="0" marR="0" marT="0" marB="0" anchor="ctr">
                    <a:lnL>
                      <a:noFill/>
                    </a:lnL>
                    <a:lnR>
                      <a:noFill/>
                    </a:lnR>
                    <a:lnT>
                      <a:noFill/>
                    </a:lnT>
                    <a:lnB>
                      <a:noFill/>
                    </a:lnB>
                  </a:tcPr>
                </a:tc>
                <a:extLst>
                  <a:ext uri="{0D108BD9-81ED-4DB2-BD59-A6C34878D82A}">
                    <a16:rowId xmlns:a16="http://schemas.microsoft.com/office/drawing/2014/main" val="569577774"/>
                  </a:ext>
                </a:extLst>
              </a:tr>
              <a:tr h="200025">
                <a:tc>
                  <a:txBody>
                    <a:bodyPr/>
                    <a:lstStyle/>
                    <a:p>
                      <a:pPr algn="l" fontAlgn="ctr"/>
                      <a:r>
                        <a:rPr lang="es-CO" sz="1200" b="0" i="0" u="none" strike="noStrike">
                          <a:solidFill>
                            <a:srgbClr val="000000"/>
                          </a:solidFill>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12,762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9,037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797676"/>
                  </a:ext>
                </a:extLst>
              </a:tr>
              <a:tr h="200025">
                <a:tc>
                  <a:txBody>
                    <a:bodyPr/>
                    <a:lstStyle/>
                    <a:p>
                      <a:pPr algn="l" fontAlgn="ctr"/>
                      <a:r>
                        <a:rPr lang="es-CO" sz="1200" b="1" i="0" u="none" strike="noStrike">
                          <a:solidFill>
                            <a:srgbClr val="000000"/>
                          </a:solidFill>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13,505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9,812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4821858"/>
                  </a:ext>
                </a:extLst>
              </a:tr>
              <a:tr h="200025">
                <a:tc>
                  <a:txBody>
                    <a:bodyPr/>
                    <a:lstStyle/>
                    <a:p>
                      <a:pPr algn="l" fontAlgn="ctr"/>
                      <a:endParaRPr lang="es-CO" sz="12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0141603"/>
                  </a:ext>
                </a:extLst>
              </a:tr>
              <a:tr h="209550">
                <a:tc>
                  <a:txBody>
                    <a:bodyPr/>
                    <a:lstStyle/>
                    <a:p>
                      <a:pPr algn="l" fontAlgn="ctr"/>
                      <a:r>
                        <a:rPr lang="es-CO" sz="1200" b="1" i="0" u="none" strike="noStrike" dirty="0">
                          <a:solidFill>
                            <a:srgbClr val="000000"/>
                          </a:solidFill>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29,264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21,450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97741326"/>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35563" y="6516905"/>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2022204" y="2774041"/>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513814" y="2996105"/>
            <a:ext cx="252103"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394025" y="3215599"/>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047120" y="4629421"/>
            <a:ext cx="295362" cy="12024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6" action="ppaction://hlinksldjump" highlightClick="1"/>
            <a:extLst>
              <a:ext uri="{FF2B5EF4-FFF2-40B4-BE49-F238E27FC236}">
                <a16:creationId xmlns:a16="http://schemas.microsoft.com/office/drawing/2014/main" id="{037C0688-6BFA-4FA7-8A0B-381199F24186}"/>
              </a:ext>
            </a:extLst>
          </p:cNvPr>
          <p:cNvSpPr/>
          <p:nvPr/>
        </p:nvSpPr>
        <p:spPr>
          <a:xfrm>
            <a:off x="2629732" y="5006790"/>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6" action="ppaction://hlinksldjump" highlightClick="1"/>
            <a:extLst>
              <a:ext uri="{FF2B5EF4-FFF2-40B4-BE49-F238E27FC236}">
                <a16:creationId xmlns:a16="http://schemas.microsoft.com/office/drawing/2014/main" id="{611DAA7F-323D-403A-A9C7-573611DE96F2}"/>
              </a:ext>
            </a:extLst>
          </p:cNvPr>
          <p:cNvSpPr/>
          <p:nvPr/>
        </p:nvSpPr>
        <p:spPr>
          <a:xfrm>
            <a:off x="3680443" y="5176644"/>
            <a:ext cx="180861"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Título 1">
            <a:extLst>
              <a:ext uri="{FF2B5EF4-FFF2-40B4-BE49-F238E27FC236}">
                <a16:creationId xmlns:a16="http://schemas.microsoft.com/office/drawing/2014/main" id="{9D848C52-0D13-42D4-9770-5D43EE2B895B}"/>
              </a:ext>
            </a:extLst>
          </p:cNvPr>
          <p:cNvSpPr txBox="1">
            <a:spLocks/>
          </p:cNvSpPr>
          <p:nvPr/>
        </p:nvSpPr>
        <p:spPr>
          <a:xfrm>
            <a:off x="1467548" y="72598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PERIODOS TERMINADOS EL 30</a:t>
            </a:r>
            <a:r>
              <a:rPr lang="es-CO" sz="1050" dirty="0">
                <a:solidFill>
                  <a:srgbClr val="0070C0"/>
                </a:solidFill>
                <a:cs typeface="Lato Regular"/>
              </a:rPr>
              <a:t> DE ABRIL DE 2018 Y 30 DE ABRIL 2017</a:t>
            </a:r>
            <a:endParaRPr lang="es-CO" sz="1050" dirty="0">
              <a:solidFill>
                <a:srgbClr val="0070C0"/>
              </a:solidFill>
              <a:latin typeface="+mn-lt"/>
              <a:ea typeface="+mn-ea"/>
              <a:cs typeface="Lato Regular"/>
            </a:endParaRP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7"/>
          <a:stretch>
            <a:fillRect/>
          </a:stretch>
        </p:blipFill>
        <p:spPr>
          <a:xfrm>
            <a:off x="2765917" y="3407555"/>
            <a:ext cx="274344" cy="146317"/>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a 14">
            <a:extLst>
              <a:ext uri="{FF2B5EF4-FFF2-40B4-BE49-F238E27FC236}">
                <a16:creationId xmlns:a16="http://schemas.microsoft.com/office/drawing/2014/main" id="{667FBDA8-1CCC-4033-998A-F9C811349685}"/>
              </a:ext>
            </a:extLst>
          </p:cNvPr>
          <p:cNvGraphicFramePr>
            <a:graphicFrameLocks noGrp="1"/>
          </p:cNvGraphicFramePr>
          <p:nvPr>
            <p:extLst/>
          </p:nvPr>
        </p:nvGraphicFramePr>
        <p:xfrm>
          <a:off x="961045" y="1600203"/>
          <a:ext cx="7259731" cy="4454037"/>
        </p:xfrm>
        <a:graphic>
          <a:graphicData uri="http://schemas.openxmlformats.org/drawingml/2006/table">
            <a:tbl>
              <a:tblPr/>
              <a:tblGrid>
                <a:gridCol w="2975764">
                  <a:extLst>
                    <a:ext uri="{9D8B030D-6E8A-4147-A177-3AD203B41FA5}">
                      <a16:colId xmlns:a16="http://schemas.microsoft.com/office/drawing/2014/main" val="1564894736"/>
                    </a:ext>
                  </a:extLst>
                </a:gridCol>
                <a:gridCol w="822749">
                  <a:extLst>
                    <a:ext uri="{9D8B030D-6E8A-4147-A177-3AD203B41FA5}">
                      <a16:colId xmlns:a16="http://schemas.microsoft.com/office/drawing/2014/main" val="2024465397"/>
                    </a:ext>
                  </a:extLst>
                </a:gridCol>
                <a:gridCol w="88264">
                  <a:extLst>
                    <a:ext uri="{9D8B030D-6E8A-4147-A177-3AD203B41FA5}">
                      <a16:colId xmlns:a16="http://schemas.microsoft.com/office/drawing/2014/main" val="2682861891"/>
                    </a:ext>
                  </a:extLst>
                </a:gridCol>
                <a:gridCol w="822749">
                  <a:extLst>
                    <a:ext uri="{9D8B030D-6E8A-4147-A177-3AD203B41FA5}">
                      <a16:colId xmlns:a16="http://schemas.microsoft.com/office/drawing/2014/main" val="523785633"/>
                    </a:ext>
                  </a:extLst>
                </a:gridCol>
                <a:gridCol w="88264">
                  <a:extLst>
                    <a:ext uri="{9D8B030D-6E8A-4147-A177-3AD203B41FA5}">
                      <a16:colId xmlns:a16="http://schemas.microsoft.com/office/drawing/2014/main" val="784737380"/>
                    </a:ext>
                  </a:extLst>
                </a:gridCol>
                <a:gridCol w="822749">
                  <a:extLst>
                    <a:ext uri="{9D8B030D-6E8A-4147-A177-3AD203B41FA5}">
                      <a16:colId xmlns:a16="http://schemas.microsoft.com/office/drawing/2014/main" val="3264294045"/>
                    </a:ext>
                  </a:extLst>
                </a:gridCol>
                <a:gridCol w="88264">
                  <a:extLst>
                    <a:ext uri="{9D8B030D-6E8A-4147-A177-3AD203B41FA5}">
                      <a16:colId xmlns:a16="http://schemas.microsoft.com/office/drawing/2014/main" val="2440051058"/>
                    </a:ext>
                  </a:extLst>
                </a:gridCol>
                <a:gridCol w="731332">
                  <a:extLst>
                    <a:ext uri="{9D8B030D-6E8A-4147-A177-3AD203B41FA5}">
                      <a16:colId xmlns:a16="http://schemas.microsoft.com/office/drawing/2014/main" val="2288628428"/>
                    </a:ext>
                  </a:extLst>
                </a:gridCol>
                <a:gridCol w="88264">
                  <a:extLst>
                    <a:ext uri="{9D8B030D-6E8A-4147-A177-3AD203B41FA5}">
                      <a16:colId xmlns:a16="http://schemas.microsoft.com/office/drawing/2014/main" val="3738216770"/>
                    </a:ext>
                  </a:extLst>
                </a:gridCol>
                <a:gridCol w="731332">
                  <a:extLst>
                    <a:ext uri="{9D8B030D-6E8A-4147-A177-3AD203B41FA5}">
                      <a16:colId xmlns:a16="http://schemas.microsoft.com/office/drawing/2014/main" val="561410943"/>
                    </a:ext>
                  </a:extLst>
                </a:gridCol>
              </a:tblGrid>
              <a:tr h="550944">
                <a:tc>
                  <a:txBody>
                    <a:bodyPr/>
                    <a:lstStyle/>
                    <a:p>
                      <a:pPr algn="ctr" fontAlgn="ctr"/>
                      <a:r>
                        <a:rPr lang="es-CO" sz="1200" b="1" i="0" u="none" strike="noStrike" dirty="0">
                          <a:solidFill>
                            <a:srgbClr val="000000"/>
                          </a:solidFill>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30 Abril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Calibri" panose="020F0502020204030204" pitchFamily="34" charset="0"/>
                        </a:rPr>
                        <a:t>Al 30 Abril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Abril</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Abr - Dic</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584499"/>
                  </a:ext>
                </a:extLst>
              </a:tr>
              <a:tr h="242053">
                <a:tc>
                  <a:txBody>
                    <a:bodyPr/>
                    <a:lstStyle/>
                    <a:p>
                      <a:pPr algn="l" fontAlgn="ctr"/>
                      <a:r>
                        <a:rPr lang="es-CO" sz="1200" b="1" i="0" u="none" strike="noStrike" dirty="0">
                          <a:solidFill>
                            <a:srgbClr val="000000"/>
                          </a:solidFill>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21465101"/>
                  </a:ext>
                </a:extLst>
              </a:tr>
              <a:tr h="242053">
                <a:tc>
                  <a:txBody>
                    <a:bodyPr/>
                    <a:lstStyle/>
                    <a:p>
                      <a:pPr algn="l" fontAlgn="ctr"/>
                      <a:r>
                        <a:rPr lang="es-CO" sz="1200" b="0" i="0" u="none" strike="noStrike" dirty="0">
                          <a:solidFill>
                            <a:srgbClr val="000000"/>
                          </a:solidFill>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2,500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2,244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81</a:t>
                      </a:r>
                    </a:p>
                  </a:txBody>
                  <a:tcPr marL="0" marR="0" marT="0" marB="0" anchor="ctr">
                    <a:lnL>
                      <a:noFill/>
                    </a:lnL>
                    <a:lnR>
                      <a:noFill/>
                    </a:lnR>
                    <a:lnT>
                      <a:noFill/>
                    </a:lnT>
                    <a:lnB>
                      <a:noFill/>
                    </a:lnB>
                  </a:tcPr>
                </a:tc>
                <a:extLst>
                  <a:ext uri="{0D108BD9-81ED-4DB2-BD59-A6C34878D82A}">
                    <a16:rowId xmlns:a16="http://schemas.microsoft.com/office/drawing/2014/main" val="3909442144"/>
                  </a:ext>
                </a:extLst>
              </a:tr>
              <a:tr h="242053">
                <a:tc>
                  <a:txBody>
                    <a:bodyPr/>
                    <a:lstStyle/>
                    <a:p>
                      <a:pPr algn="l" fontAlgn="ctr"/>
                      <a:r>
                        <a:rPr lang="es-CO" sz="1200" b="0" i="0" u="none" strike="noStrike">
                          <a:solidFill>
                            <a:srgbClr val="000000"/>
                          </a:solidFill>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1,764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168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1928910411"/>
                  </a:ext>
                </a:extLst>
              </a:tr>
              <a:tr h="242053">
                <a:tc>
                  <a:txBody>
                    <a:bodyPr/>
                    <a:lstStyle/>
                    <a:p>
                      <a:pPr algn="l" fontAlgn="ctr"/>
                      <a:r>
                        <a:rPr lang="es-CO" sz="1200" b="0" i="0" u="none" strike="noStrike" dirty="0">
                          <a:solidFill>
                            <a:srgbClr val="000000"/>
                          </a:solidFill>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175</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4086222881"/>
                  </a:ext>
                </a:extLst>
              </a:tr>
              <a:tr h="242053">
                <a:tc>
                  <a:txBody>
                    <a:bodyPr/>
                    <a:lstStyle/>
                    <a:p>
                      <a:pPr algn="l" fontAlgn="ctr"/>
                      <a:r>
                        <a:rPr lang="es-CO" sz="1200" b="0" i="0" u="none" strike="noStrike">
                          <a:solidFill>
                            <a:srgbClr val="000000"/>
                          </a:solidFill>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6,886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349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1,873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264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1545041"/>
                  </a:ext>
                </a:extLst>
              </a:tr>
              <a:tr h="242053">
                <a:tc>
                  <a:txBody>
                    <a:bodyPr/>
                    <a:lstStyle/>
                    <a:p>
                      <a:pPr algn="l" fontAlgn="ctr"/>
                      <a:r>
                        <a:rPr lang="es-CO" sz="1200" b="1" i="0" u="none" strike="noStrike" dirty="0">
                          <a:solidFill>
                            <a:srgbClr val="000000"/>
                          </a:solidFill>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11,240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3,427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228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8513227"/>
                  </a:ext>
                </a:extLst>
              </a:tr>
              <a:tr h="189669">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2181271"/>
                  </a:ext>
                </a:extLst>
              </a:tr>
              <a:tr h="189669">
                <a:tc>
                  <a:txBody>
                    <a:bodyPr/>
                    <a:lstStyle/>
                    <a:p>
                      <a:pPr algn="l" fontAlgn="ctr"/>
                      <a:r>
                        <a:rPr lang="es-CO" sz="1200" b="1" i="0" u="none" strike="noStrike">
                          <a:solidFill>
                            <a:srgbClr val="000000"/>
                          </a:solidFill>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11,240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228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782413912"/>
                  </a:ext>
                </a:extLst>
              </a:tr>
              <a:tr h="188533">
                <a:tc>
                  <a:txBody>
                    <a:bodyPr/>
                    <a:lstStyle/>
                    <a:p>
                      <a:pPr algn="l" fontAlgn="ctr"/>
                      <a:endParaRPr lang="es-CO" sz="12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1542361"/>
                  </a:ext>
                </a:extLst>
              </a:tr>
              <a:tr h="242053">
                <a:tc>
                  <a:txBody>
                    <a:bodyPr/>
                    <a:lstStyle/>
                    <a:p>
                      <a:pPr algn="ctr" fontAlgn="ctr"/>
                      <a:r>
                        <a:rPr lang="es-CO" sz="1200" b="1" i="0" u="none" strike="noStrike">
                          <a:solidFill>
                            <a:srgbClr val="000000"/>
                          </a:solidFill>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2811033062"/>
                  </a:ext>
                </a:extLst>
              </a:tr>
              <a:tr h="242053">
                <a:tc>
                  <a:txBody>
                    <a:bodyPr/>
                    <a:lstStyle/>
                    <a:p>
                      <a:pPr algn="l" fontAlgn="ctr"/>
                      <a:r>
                        <a:rPr lang="es-CO" sz="1200" b="0" i="0" u="none" strike="noStrike">
                          <a:solidFill>
                            <a:srgbClr val="000000"/>
                          </a:solidFill>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103965633"/>
                  </a:ext>
                </a:extLst>
              </a:tr>
              <a:tr h="242053">
                <a:tc>
                  <a:txBody>
                    <a:bodyPr/>
                    <a:lstStyle/>
                    <a:p>
                      <a:pPr algn="l" fontAlgn="ctr"/>
                      <a:r>
                        <a:rPr lang="es-CO" sz="1200" b="0" i="0" u="none" strike="noStrike">
                          <a:solidFill>
                            <a:srgbClr val="000000"/>
                          </a:solidFill>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1377156061"/>
                  </a:ext>
                </a:extLst>
              </a:tr>
              <a:tr h="242053">
                <a:tc>
                  <a:txBody>
                    <a:bodyPr/>
                    <a:lstStyle/>
                    <a:p>
                      <a:pPr algn="l" fontAlgn="ctr"/>
                      <a:r>
                        <a:rPr lang="es-CO" sz="1200" b="0" i="0" u="none" strike="noStrike" dirty="0">
                          <a:solidFill>
                            <a:srgbClr val="000000"/>
                          </a:solidFill>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166</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221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-25</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-70</a:t>
                      </a:r>
                    </a:p>
                  </a:txBody>
                  <a:tcPr marL="0" marR="0" marT="0" marB="0" anchor="ctr">
                    <a:lnL>
                      <a:noFill/>
                    </a:lnL>
                    <a:lnR>
                      <a:noFill/>
                    </a:lnR>
                    <a:lnT>
                      <a:noFill/>
                    </a:lnT>
                    <a:lnB>
                      <a:noFill/>
                    </a:lnB>
                  </a:tcPr>
                </a:tc>
                <a:extLst>
                  <a:ext uri="{0D108BD9-81ED-4DB2-BD59-A6C34878D82A}">
                    <a16:rowId xmlns:a16="http://schemas.microsoft.com/office/drawing/2014/main" val="3769997673"/>
                  </a:ext>
                </a:extLst>
              </a:tr>
              <a:tr h="242053">
                <a:tc>
                  <a:txBody>
                    <a:bodyPr/>
                    <a:lstStyle/>
                    <a:p>
                      <a:pPr algn="l" fontAlgn="ctr"/>
                      <a:r>
                        <a:rPr lang="es-CO" sz="1200" b="0" i="0" u="none" strike="noStrike">
                          <a:solidFill>
                            <a:srgbClr val="000000"/>
                          </a:solidFill>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2919672"/>
                  </a:ext>
                </a:extLst>
              </a:tr>
              <a:tr h="242053">
                <a:tc>
                  <a:txBody>
                    <a:bodyPr/>
                    <a:lstStyle/>
                    <a:p>
                      <a:pPr algn="l" fontAlgn="ctr"/>
                      <a:r>
                        <a:rPr lang="es-CO" sz="1200" b="1" i="0" u="none" strike="noStrike">
                          <a:solidFill>
                            <a:srgbClr val="000000"/>
                          </a:solidFill>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18,024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18,023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7282734"/>
                  </a:ext>
                </a:extLst>
              </a:tr>
              <a:tr h="188533">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1218900"/>
                  </a:ext>
                </a:extLst>
              </a:tr>
              <a:tr h="242053">
                <a:tc>
                  <a:txBody>
                    <a:bodyPr/>
                    <a:lstStyle/>
                    <a:p>
                      <a:pPr algn="l" fontAlgn="ctr"/>
                      <a:r>
                        <a:rPr lang="es-CO" sz="1200" b="1" i="0" u="none" strike="noStrike">
                          <a:solidFill>
                            <a:srgbClr val="000000"/>
                          </a:solidFill>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29,264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21,450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03646834"/>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21662"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927895" y="245015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407434" y="272452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1708695" y="2960152"/>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1956164" y="319754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1467548" y="72598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cs typeface="Lato Regular"/>
              </a:rPr>
              <a:t>PERIODOS TERMINADOS EL 30 DE ABRIL DE 2018 Y 30 DE ABRIL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a 8">
            <a:extLst>
              <a:ext uri="{FF2B5EF4-FFF2-40B4-BE49-F238E27FC236}">
                <a16:creationId xmlns:a16="http://schemas.microsoft.com/office/drawing/2014/main" id="{D235ECAF-A04D-4B4E-84E4-F8ABA74B11C8}"/>
              </a:ext>
            </a:extLst>
          </p:cNvPr>
          <p:cNvGraphicFramePr>
            <a:graphicFrameLocks noGrp="1"/>
          </p:cNvGraphicFramePr>
          <p:nvPr>
            <p:extLst/>
          </p:nvPr>
        </p:nvGraphicFramePr>
        <p:xfrm>
          <a:off x="679269" y="1567544"/>
          <a:ext cx="7820294" cy="4676363"/>
        </p:xfrm>
        <a:graphic>
          <a:graphicData uri="http://schemas.openxmlformats.org/drawingml/2006/table">
            <a:tbl>
              <a:tblPr/>
              <a:tblGrid>
                <a:gridCol w="3139376">
                  <a:extLst>
                    <a:ext uri="{9D8B030D-6E8A-4147-A177-3AD203B41FA5}">
                      <a16:colId xmlns:a16="http://schemas.microsoft.com/office/drawing/2014/main" val="2950095154"/>
                    </a:ext>
                  </a:extLst>
                </a:gridCol>
                <a:gridCol w="100060">
                  <a:extLst>
                    <a:ext uri="{9D8B030D-6E8A-4147-A177-3AD203B41FA5}">
                      <a16:colId xmlns:a16="http://schemas.microsoft.com/office/drawing/2014/main" val="1015888677"/>
                    </a:ext>
                  </a:extLst>
                </a:gridCol>
                <a:gridCol w="65664">
                  <a:extLst>
                    <a:ext uri="{9D8B030D-6E8A-4147-A177-3AD203B41FA5}">
                      <a16:colId xmlns:a16="http://schemas.microsoft.com/office/drawing/2014/main" val="1828057537"/>
                    </a:ext>
                  </a:extLst>
                </a:gridCol>
                <a:gridCol w="900538">
                  <a:extLst>
                    <a:ext uri="{9D8B030D-6E8A-4147-A177-3AD203B41FA5}">
                      <a16:colId xmlns:a16="http://schemas.microsoft.com/office/drawing/2014/main" val="2021446822"/>
                    </a:ext>
                  </a:extLst>
                </a:gridCol>
                <a:gridCol w="87552">
                  <a:extLst>
                    <a:ext uri="{9D8B030D-6E8A-4147-A177-3AD203B41FA5}">
                      <a16:colId xmlns:a16="http://schemas.microsoft.com/office/drawing/2014/main" val="1796286084"/>
                    </a:ext>
                  </a:extLst>
                </a:gridCol>
                <a:gridCol w="816112">
                  <a:extLst>
                    <a:ext uri="{9D8B030D-6E8A-4147-A177-3AD203B41FA5}">
                      <a16:colId xmlns:a16="http://schemas.microsoft.com/office/drawing/2014/main" val="3761135952"/>
                    </a:ext>
                  </a:extLst>
                </a:gridCol>
                <a:gridCol w="87552">
                  <a:extLst>
                    <a:ext uri="{9D8B030D-6E8A-4147-A177-3AD203B41FA5}">
                      <a16:colId xmlns:a16="http://schemas.microsoft.com/office/drawing/2014/main" val="1819375815"/>
                    </a:ext>
                  </a:extLst>
                </a:gridCol>
                <a:gridCol w="816112">
                  <a:extLst>
                    <a:ext uri="{9D8B030D-6E8A-4147-A177-3AD203B41FA5}">
                      <a16:colId xmlns:a16="http://schemas.microsoft.com/office/drawing/2014/main" val="3606752220"/>
                    </a:ext>
                  </a:extLst>
                </a:gridCol>
                <a:gridCol w="87552">
                  <a:extLst>
                    <a:ext uri="{9D8B030D-6E8A-4147-A177-3AD203B41FA5}">
                      <a16:colId xmlns:a16="http://schemas.microsoft.com/office/drawing/2014/main" val="3197689999"/>
                    </a:ext>
                  </a:extLst>
                </a:gridCol>
                <a:gridCol w="816112">
                  <a:extLst>
                    <a:ext uri="{9D8B030D-6E8A-4147-A177-3AD203B41FA5}">
                      <a16:colId xmlns:a16="http://schemas.microsoft.com/office/drawing/2014/main" val="2923691395"/>
                    </a:ext>
                  </a:extLst>
                </a:gridCol>
                <a:gridCol w="87552">
                  <a:extLst>
                    <a:ext uri="{9D8B030D-6E8A-4147-A177-3AD203B41FA5}">
                      <a16:colId xmlns:a16="http://schemas.microsoft.com/office/drawing/2014/main" val="3210308277"/>
                    </a:ext>
                  </a:extLst>
                </a:gridCol>
                <a:gridCol w="816112">
                  <a:extLst>
                    <a:ext uri="{9D8B030D-6E8A-4147-A177-3AD203B41FA5}">
                      <a16:colId xmlns:a16="http://schemas.microsoft.com/office/drawing/2014/main" val="2043250410"/>
                    </a:ext>
                  </a:extLst>
                </a:gridCol>
              </a:tblGrid>
              <a:tr h="602574">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30 Abril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30 Abril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Abril</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Abr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8771011"/>
                  </a:ext>
                </a:extLst>
              </a:tr>
              <a:tr h="264737">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12,159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9,434</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0398610"/>
                  </a:ext>
                </a:extLst>
              </a:tr>
              <a:tr h="264737">
                <a:tc>
                  <a:txBody>
                    <a:bodyPr/>
                    <a:lstStyle/>
                    <a:p>
                      <a:pPr algn="l" fontAlgn="b"/>
                      <a:r>
                        <a:rPr lang="es-CO" sz="1200" b="0" i="0" u="none" strike="noStrike">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a:t>
                      </a:r>
                    </a:p>
                  </a:txBody>
                  <a:tcPr marL="0" marR="0" marT="0" marB="0" anchor="b">
                    <a:lnL>
                      <a:noFill/>
                    </a:lnL>
                    <a:lnR>
                      <a:noFill/>
                    </a:lnR>
                    <a:lnT>
                      <a:noFill/>
                    </a:lnT>
                    <a:lnB>
                      <a:noFill/>
                    </a:lnB>
                  </a:tcPr>
                </a:tc>
                <a:extLst>
                  <a:ext uri="{0D108BD9-81ED-4DB2-BD59-A6C34878D82A}">
                    <a16:rowId xmlns:a16="http://schemas.microsoft.com/office/drawing/2014/main" val="2860269650"/>
                  </a:ext>
                </a:extLst>
              </a:tr>
              <a:tr h="264737">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96582"/>
                  </a:ext>
                </a:extLst>
              </a:tr>
              <a:tr h="264737">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12,324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9,670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Calibri" panose="020F0502020204030204" pitchFamily="34" charset="0"/>
                        </a:rPr>
                        <a:t>-60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72017292"/>
                  </a:ext>
                </a:extLst>
              </a:tr>
              <a:tr h="197565">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95572579"/>
                  </a:ext>
                </a:extLst>
              </a:tr>
              <a:tr h="264737">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8,063</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b">
                    <a:lnL>
                      <a:noFill/>
                    </a:lnL>
                    <a:lnR>
                      <a:noFill/>
                    </a:lnR>
                    <a:lnT>
                      <a:noFill/>
                    </a:lnT>
                    <a:lnB>
                      <a:noFill/>
                    </a:lnB>
                  </a:tcPr>
                </a:tc>
                <a:extLst>
                  <a:ext uri="{0D108BD9-81ED-4DB2-BD59-A6C34878D82A}">
                    <a16:rowId xmlns:a16="http://schemas.microsoft.com/office/drawing/2014/main" val="3172683386"/>
                  </a:ext>
                </a:extLst>
              </a:tr>
              <a:tr h="264737">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3,078</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2,227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0" marR="0" marT="0" marB="0" anchor="b">
                    <a:lnL>
                      <a:noFill/>
                    </a:lnL>
                    <a:lnR>
                      <a:noFill/>
                    </a:lnR>
                    <a:lnT>
                      <a:noFill/>
                    </a:lnT>
                    <a:lnB>
                      <a:noFill/>
                    </a:lnB>
                  </a:tcPr>
                </a:tc>
                <a:extLst>
                  <a:ext uri="{0D108BD9-81ED-4DB2-BD59-A6C34878D82A}">
                    <a16:rowId xmlns:a16="http://schemas.microsoft.com/office/drawing/2014/main" val="36707308"/>
                  </a:ext>
                </a:extLst>
              </a:tr>
              <a:tr h="264737">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-75</a:t>
                      </a:r>
                    </a:p>
                  </a:txBody>
                  <a:tcPr marL="0" marR="0" marT="0" marB="0" anchor="b">
                    <a:lnL>
                      <a:noFill/>
                    </a:lnL>
                    <a:lnR>
                      <a:noFill/>
                    </a:lnR>
                    <a:lnT>
                      <a:noFill/>
                    </a:lnT>
                    <a:lnB>
                      <a:noFill/>
                    </a:lnB>
                  </a:tcPr>
                </a:tc>
                <a:extLst>
                  <a:ext uri="{0D108BD9-81ED-4DB2-BD59-A6C34878D82A}">
                    <a16:rowId xmlns:a16="http://schemas.microsoft.com/office/drawing/2014/main" val="295392552"/>
                  </a:ext>
                </a:extLst>
              </a:tr>
              <a:tr h="264737">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3,120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-88</a:t>
                      </a:r>
                    </a:p>
                  </a:txBody>
                  <a:tcPr marL="0" marR="0" marT="0" marB="0" anchor="b">
                    <a:lnL>
                      <a:noFill/>
                    </a:lnL>
                    <a:lnR>
                      <a:noFill/>
                    </a:lnR>
                    <a:lnT>
                      <a:noFill/>
                    </a:lnT>
                    <a:lnB>
                      <a:noFill/>
                    </a:lnB>
                  </a:tcPr>
                </a:tc>
                <a:extLst>
                  <a:ext uri="{0D108BD9-81ED-4DB2-BD59-A6C34878D82A}">
                    <a16:rowId xmlns:a16="http://schemas.microsoft.com/office/drawing/2014/main" val="1916698342"/>
                  </a:ext>
                </a:extLst>
              </a:tr>
              <a:tr h="264737">
                <a:tc>
                  <a:txBody>
                    <a:bodyPr/>
                    <a:lstStyle/>
                    <a:p>
                      <a:pPr algn="l" fontAlgn="b"/>
                      <a:r>
                        <a:rPr lang="es-CO" sz="1200" b="0" i="0" u="none" strike="noStrike">
                          <a:solidFill>
                            <a:srgbClr val="000000"/>
                          </a:solidFill>
                          <a:effectLst/>
                          <a:latin typeface="Calibri" panose="020F0502020204030204" pitchFamily="34" charset="0"/>
                        </a:rPr>
                        <a:t>DETERIORO, DEPRECIACION, AMORT,</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-66</a:t>
                      </a:r>
                    </a:p>
                  </a:txBody>
                  <a:tcPr marL="0" marR="0" marT="0" marB="0" anchor="b">
                    <a:lnL>
                      <a:noFill/>
                    </a:lnL>
                    <a:lnR>
                      <a:noFill/>
                    </a:lnR>
                    <a:lnT>
                      <a:noFill/>
                    </a:lnT>
                    <a:lnB>
                      <a:noFill/>
                    </a:lnB>
                  </a:tcPr>
                </a:tc>
                <a:extLst>
                  <a:ext uri="{0D108BD9-81ED-4DB2-BD59-A6C34878D82A}">
                    <a16:rowId xmlns:a16="http://schemas.microsoft.com/office/drawing/2014/main" val="2175812924"/>
                  </a:ext>
                </a:extLst>
              </a:tr>
              <a:tr h="264737">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816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Calibri" panose="020F0502020204030204" pitchFamily="34" charset="0"/>
                        </a:rPr>
                        <a:t>-78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474950"/>
                  </a:ext>
                </a:extLst>
              </a:tr>
              <a:tr h="264737">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12,085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9,385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Calibri" panose="020F0502020204030204" pitchFamily="34" charset="0"/>
                        </a:rPr>
                        <a:t>-60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617653814"/>
                  </a:ext>
                </a:extLst>
              </a:tr>
              <a:tr h="189663">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50648532"/>
                  </a:ext>
                </a:extLst>
              </a:tr>
              <a:tr h="264737">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-69</a:t>
                      </a:r>
                    </a:p>
                  </a:txBody>
                  <a:tcPr marL="0" marR="0" marT="0" marB="0" anchor="b">
                    <a:lnL>
                      <a:noFill/>
                    </a:lnL>
                    <a:lnR>
                      <a:noFill/>
                    </a:lnR>
                    <a:lnT>
                      <a:noFill/>
                    </a:lnT>
                    <a:lnB>
                      <a:noFill/>
                    </a:lnB>
                  </a:tcPr>
                </a:tc>
                <a:extLst>
                  <a:ext uri="{0D108BD9-81ED-4DB2-BD59-A6C34878D82A}">
                    <a16:rowId xmlns:a16="http://schemas.microsoft.com/office/drawing/2014/main" val="2614566817"/>
                  </a:ext>
                </a:extLst>
              </a:tr>
              <a:tr h="244980">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2834607"/>
                  </a:ext>
                </a:extLst>
              </a:tr>
              <a:tr h="264737">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166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221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Calibri" panose="020F0502020204030204" pitchFamily="34" charset="0"/>
                        </a:rPr>
                        <a:t>-70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54308034"/>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3491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5"/>
            <a:ext cx="4813935" cy="1223313"/>
          </a:xfrm>
          <a:prstGeom prst="rect">
            <a:avLst/>
          </a:prstGeom>
        </p:spPr>
      </p:pic>
      <p:sp>
        <p:nvSpPr>
          <p:cNvPr id="6" name="Título 1">
            <a:extLst>
              <a:ext uri="{FF2B5EF4-FFF2-40B4-BE49-F238E27FC236}">
                <a16:creationId xmlns:a16="http://schemas.microsoft.com/office/drawing/2014/main" id="{7304EFE3-98E5-46B8-AC3D-521DB0A1AE9C}"/>
              </a:ext>
            </a:extLst>
          </p:cNvPr>
          <p:cNvSpPr txBox="1">
            <a:spLocks/>
          </p:cNvSpPr>
          <p:nvPr/>
        </p:nvSpPr>
        <p:spPr>
          <a:xfrm>
            <a:off x="1020846" y="832618"/>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1050" dirty="0">
                <a:solidFill>
                  <a:srgbClr val="0070C0"/>
                </a:solidFill>
                <a:cs typeface="Lato Regular"/>
              </a:rPr>
              <a:t>PERIODOS TERMINADOS EL 30 DE ABRIL DE 2018 Y 30 DE ABRIL 2017</a:t>
            </a:r>
          </a:p>
          <a:p>
            <a:pPr algn="ctr">
              <a:defRPr/>
            </a:pPr>
            <a:r>
              <a:rPr lang="es-CO" sz="105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sp>
        <p:nvSpPr>
          <p:cNvPr id="10" name="Botón de acción: ir hacia delante o siguiente 9">
            <a:hlinkClick r:id="rId4" action="ppaction://hlinksldjump" highlightClick="1"/>
            <a:extLst>
              <a:ext uri="{FF2B5EF4-FFF2-40B4-BE49-F238E27FC236}">
                <a16:creationId xmlns:a16="http://schemas.microsoft.com/office/drawing/2014/main" id="{E38EBB8B-648B-475B-9E4C-C2FC4D326A68}"/>
              </a:ext>
            </a:extLst>
          </p:cNvPr>
          <p:cNvSpPr/>
          <p:nvPr/>
        </p:nvSpPr>
        <p:spPr>
          <a:xfrm>
            <a:off x="2241755" y="350536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2E08BDF4-B7C3-4CCA-9AA4-A9450A8564D7}"/>
              </a:ext>
            </a:extLst>
          </p:cNvPr>
          <p:cNvSpPr/>
          <p:nvPr/>
        </p:nvSpPr>
        <p:spPr>
          <a:xfrm>
            <a:off x="2222501" y="380216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6" action="ppaction://hlinksldjump" highlightClick="1"/>
            <a:extLst>
              <a:ext uri="{FF2B5EF4-FFF2-40B4-BE49-F238E27FC236}">
                <a16:creationId xmlns:a16="http://schemas.microsoft.com/office/drawing/2014/main" id="{40E9C3EC-5CBE-4708-B2C8-D1AB371EF1AD}"/>
              </a:ext>
            </a:extLst>
          </p:cNvPr>
          <p:cNvSpPr/>
          <p:nvPr/>
        </p:nvSpPr>
        <p:spPr>
          <a:xfrm>
            <a:off x="3252315" y="4038049"/>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5BDDACC9-D845-4898-BBF4-DC3AFB17CFB8}"/>
              </a:ext>
            </a:extLst>
          </p:cNvPr>
          <p:cNvSpPr/>
          <p:nvPr/>
        </p:nvSpPr>
        <p:spPr>
          <a:xfrm>
            <a:off x="2744081" y="4331419"/>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Botón de acción: ir hacia delante o siguiente 13">
            <a:hlinkClick r:id="rId7" action="ppaction://hlinksldjump" highlightClick="1"/>
            <a:extLst>
              <a:ext uri="{FF2B5EF4-FFF2-40B4-BE49-F238E27FC236}">
                <a16:creationId xmlns:a16="http://schemas.microsoft.com/office/drawing/2014/main" id="{772EC222-7690-4947-A289-CF7F817E7451}"/>
              </a:ext>
            </a:extLst>
          </p:cNvPr>
          <p:cNvSpPr/>
          <p:nvPr/>
        </p:nvSpPr>
        <p:spPr>
          <a:xfrm>
            <a:off x="3209436" y="454029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7" action="ppaction://hlinksldjump" highlightClick="1"/>
            <a:extLst>
              <a:ext uri="{FF2B5EF4-FFF2-40B4-BE49-F238E27FC236}">
                <a16:creationId xmlns:a16="http://schemas.microsoft.com/office/drawing/2014/main" id="{9DAAE451-4C18-416C-BD92-EB9B9D912338}"/>
              </a:ext>
            </a:extLst>
          </p:cNvPr>
          <p:cNvSpPr/>
          <p:nvPr/>
        </p:nvSpPr>
        <p:spPr>
          <a:xfrm>
            <a:off x="2899199" y="479333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963253" y="2756784"/>
            <a:ext cx="7217494" cy="1323439"/>
          </a:xfrm>
          <a:prstGeom prst="rect">
            <a:avLst/>
          </a:prstGeom>
          <a:noFill/>
        </p:spPr>
        <p:txBody>
          <a:bodyPr wrap="square" rtlCol="0">
            <a:spAutoFit/>
          </a:bodyPr>
          <a:lstStyle/>
          <a:p>
            <a:pPr algn="ctr"/>
            <a:r>
              <a:rPr lang="es-ES" sz="4000" b="1" dirty="0">
                <a:solidFill>
                  <a:srgbClr val="000A8B"/>
                </a:solidFill>
              </a:rPr>
              <a:t> 2. </a:t>
            </a:r>
            <a:r>
              <a:rPr lang="es-CO" sz="4000" b="1" dirty="0">
                <a:solidFill>
                  <a:srgbClr val="000A8B"/>
                </a:solidFill>
              </a:rPr>
              <a:t>EJECUCIÓN PRESUPUESTAL CORTE ABRIL 2018</a:t>
            </a:r>
            <a:endParaRPr lang="es-ES" sz="4000" b="1"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3932411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38738"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8" name="CuadroTexto 17">
            <a:extLst>
              <a:ext uri="{FF2B5EF4-FFF2-40B4-BE49-F238E27FC236}">
                <a16:creationId xmlns:a16="http://schemas.microsoft.com/office/drawing/2014/main" id="{8DB58A1E-E2E1-420F-9DA1-550350C1D869}"/>
              </a:ext>
            </a:extLst>
          </p:cNvPr>
          <p:cNvSpPr txBox="1"/>
          <p:nvPr/>
        </p:nvSpPr>
        <p:spPr>
          <a:xfrm>
            <a:off x="3163867" y="843719"/>
            <a:ext cx="5854298" cy="369332"/>
          </a:xfrm>
          <a:prstGeom prst="rect">
            <a:avLst/>
          </a:prstGeom>
          <a:noFill/>
        </p:spPr>
        <p:txBody>
          <a:bodyPr wrap="square" rtlCol="0">
            <a:spAutoFit/>
          </a:bodyPr>
          <a:lstStyle/>
          <a:p>
            <a:pPr algn="r"/>
            <a:r>
              <a:rPr lang="es-ES" b="1" dirty="0">
                <a:solidFill>
                  <a:srgbClr val="0070C0"/>
                </a:solidFill>
                <a:cs typeface="Lato Regular"/>
              </a:rPr>
              <a:t>Ejecución de Gasto FRISCO Corte Abril de 2018</a:t>
            </a:r>
          </a:p>
        </p:txBody>
      </p:sp>
      <p:sp>
        <p:nvSpPr>
          <p:cNvPr id="20" name="CuadroTexto 19">
            <a:extLst>
              <a:ext uri="{FF2B5EF4-FFF2-40B4-BE49-F238E27FC236}">
                <a16:creationId xmlns:a16="http://schemas.microsoft.com/office/drawing/2014/main" id="{B88B331F-2EC6-447E-B039-EF98E112C3E3}"/>
              </a:ext>
            </a:extLst>
          </p:cNvPr>
          <p:cNvSpPr txBox="1"/>
          <p:nvPr/>
        </p:nvSpPr>
        <p:spPr>
          <a:xfrm>
            <a:off x="3613319" y="2945256"/>
            <a:ext cx="2170914" cy="369332"/>
          </a:xfrm>
          <a:prstGeom prst="rect">
            <a:avLst/>
          </a:prstGeom>
          <a:noFill/>
        </p:spPr>
        <p:txBody>
          <a:bodyPr wrap="square" rtlCol="0">
            <a:spAutoFit/>
          </a:bodyPr>
          <a:lstStyle/>
          <a:p>
            <a:pPr algn="r"/>
            <a:r>
              <a:rPr lang="es-ES" b="1" dirty="0">
                <a:solidFill>
                  <a:srgbClr val="0070C0"/>
                </a:solidFill>
                <a:cs typeface="Lato Regular"/>
              </a:rPr>
              <a:t>Participación de Giro</a:t>
            </a:r>
          </a:p>
        </p:txBody>
      </p:sp>
      <p:pic>
        <p:nvPicPr>
          <p:cNvPr id="5" name="Imagen 4">
            <a:extLst>
              <a:ext uri="{FF2B5EF4-FFF2-40B4-BE49-F238E27FC236}">
                <a16:creationId xmlns:a16="http://schemas.microsoft.com/office/drawing/2014/main" id="{8124365F-EB3B-4602-B465-9E3F7A349CFA}"/>
              </a:ext>
            </a:extLst>
          </p:cNvPr>
          <p:cNvPicPr>
            <a:picLocks noChangeAspect="1"/>
          </p:cNvPicPr>
          <p:nvPr/>
        </p:nvPicPr>
        <p:blipFill>
          <a:blip r:embed="rId4"/>
          <a:stretch>
            <a:fillRect/>
          </a:stretch>
        </p:blipFill>
        <p:spPr>
          <a:xfrm>
            <a:off x="37417" y="1529312"/>
            <a:ext cx="9068500" cy="1301533"/>
          </a:xfrm>
          <a:prstGeom prst="rect">
            <a:avLst/>
          </a:prstGeom>
        </p:spPr>
      </p:pic>
      <p:pic>
        <p:nvPicPr>
          <p:cNvPr id="3" name="Imagen 2">
            <a:extLst>
              <a:ext uri="{FF2B5EF4-FFF2-40B4-BE49-F238E27FC236}">
                <a16:creationId xmlns:a16="http://schemas.microsoft.com/office/drawing/2014/main" id="{F3F0AD44-7594-4599-9E07-B7BC31BFA88A}"/>
              </a:ext>
            </a:extLst>
          </p:cNvPr>
          <p:cNvPicPr>
            <a:picLocks noChangeAspect="1"/>
          </p:cNvPicPr>
          <p:nvPr/>
        </p:nvPicPr>
        <p:blipFill>
          <a:blip r:embed="rId5"/>
          <a:stretch>
            <a:fillRect/>
          </a:stretch>
        </p:blipFill>
        <p:spPr>
          <a:xfrm>
            <a:off x="2513744" y="3334670"/>
            <a:ext cx="4370063" cy="2841300"/>
          </a:xfrm>
          <a:prstGeom prst="rect">
            <a:avLst/>
          </a:prstGeom>
        </p:spPr>
      </p:pic>
    </p:spTree>
    <p:extLst>
      <p:ext uri="{BB962C8B-B14F-4D97-AF65-F5344CB8AC3E}">
        <p14:creationId xmlns:p14="http://schemas.microsoft.com/office/powerpoint/2010/main" val="786147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64095"/>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0CC1A979-D18D-4965-AE89-C6132B714E27}"/>
              </a:ext>
            </a:extLst>
          </p:cNvPr>
          <p:cNvSpPr txBox="1"/>
          <p:nvPr/>
        </p:nvSpPr>
        <p:spPr>
          <a:xfrm>
            <a:off x="3359518" y="1263604"/>
            <a:ext cx="2598130" cy="369332"/>
          </a:xfrm>
          <a:prstGeom prst="rect">
            <a:avLst/>
          </a:prstGeom>
          <a:noFill/>
        </p:spPr>
        <p:txBody>
          <a:bodyPr wrap="square" rtlCol="0">
            <a:spAutoFit/>
          </a:bodyPr>
          <a:lstStyle/>
          <a:p>
            <a:pPr algn="r"/>
            <a:r>
              <a:rPr lang="es-ES" b="1" dirty="0">
                <a:solidFill>
                  <a:srgbClr val="0070C0"/>
                </a:solidFill>
                <a:latin typeface="Lato Regular"/>
                <a:cs typeface="Lato Regular"/>
              </a:rPr>
              <a:t>SIN TRANSFERENCIAS</a:t>
            </a:r>
          </a:p>
        </p:txBody>
      </p:sp>
      <p:sp>
        <p:nvSpPr>
          <p:cNvPr id="13" name="CuadroTexto 12">
            <a:extLst>
              <a:ext uri="{FF2B5EF4-FFF2-40B4-BE49-F238E27FC236}">
                <a16:creationId xmlns:a16="http://schemas.microsoft.com/office/drawing/2014/main" id="{2D57AF4B-085C-451B-B1ED-A24EBF0D06B8}"/>
              </a:ext>
            </a:extLst>
          </p:cNvPr>
          <p:cNvSpPr txBox="1"/>
          <p:nvPr/>
        </p:nvSpPr>
        <p:spPr>
          <a:xfrm>
            <a:off x="3163867" y="843719"/>
            <a:ext cx="5854298" cy="369332"/>
          </a:xfrm>
          <a:prstGeom prst="rect">
            <a:avLst/>
          </a:prstGeom>
          <a:noFill/>
        </p:spPr>
        <p:txBody>
          <a:bodyPr wrap="square" rtlCol="0">
            <a:spAutoFit/>
          </a:bodyPr>
          <a:lstStyle/>
          <a:p>
            <a:pPr algn="r"/>
            <a:r>
              <a:rPr lang="es-ES" b="1" dirty="0">
                <a:solidFill>
                  <a:srgbClr val="0070C0"/>
                </a:solidFill>
                <a:cs typeface="Lato Regular"/>
              </a:rPr>
              <a:t>Ejecución de Gasto FRISCO Corte Abril de 2018</a:t>
            </a:r>
          </a:p>
        </p:txBody>
      </p:sp>
      <p:sp>
        <p:nvSpPr>
          <p:cNvPr id="14" name="CuadroTexto 13">
            <a:extLst>
              <a:ext uri="{FF2B5EF4-FFF2-40B4-BE49-F238E27FC236}">
                <a16:creationId xmlns:a16="http://schemas.microsoft.com/office/drawing/2014/main" id="{72770DAF-28E4-4043-86B2-614378B1DBBA}"/>
              </a:ext>
            </a:extLst>
          </p:cNvPr>
          <p:cNvSpPr txBox="1"/>
          <p:nvPr/>
        </p:nvSpPr>
        <p:spPr>
          <a:xfrm>
            <a:off x="3372732" y="3038164"/>
            <a:ext cx="2170914" cy="369332"/>
          </a:xfrm>
          <a:prstGeom prst="rect">
            <a:avLst/>
          </a:prstGeom>
          <a:noFill/>
        </p:spPr>
        <p:txBody>
          <a:bodyPr wrap="square" rtlCol="0">
            <a:spAutoFit/>
          </a:bodyPr>
          <a:lstStyle/>
          <a:p>
            <a:pPr algn="r"/>
            <a:r>
              <a:rPr lang="es-ES" b="1" dirty="0">
                <a:solidFill>
                  <a:srgbClr val="0070C0"/>
                </a:solidFill>
                <a:cs typeface="Lato Regular"/>
              </a:rPr>
              <a:t>Participación de Giro</a:t>
            </a:r>
          </a:p>
        </p:txBody>
      </p:sp>
      <p:pic>
        <p:nvPicPr>
          <p:cNvPr id="5" name="Imagen 4">
            <a:extLst>
              <a:ext uri="{FF2B5EF4-FFF2-40B4-BE49-F238E27FC236}">
                <a16:creationId xmlns:a16="http://schemas.microsoft.com/office/drawing/2014/main" id="{D5C33653-ED04-4774-A6E6-B49114A54131}"/>
              </a:ext>
            </a:extLst>
          </p:cNvPr>
          <p:cNvPicPr>
            <a:picLocks noChangeAspect="1"/>
          </p:cNvPicPr>
          <p:nvPr/>
        </p:nvPicPr>
        <p:blipFill>
          <a:blip r:embed="rId4"/>
          <a:stretch>
            <a:fillRect/>
          </a:stretch>
        </p:blipFill>
        <p:spPr>
          <a:xfrm>
            <a:off x="119669" y="1795130"/>
            <a:ext cx="8967498" cy="1114879"/>
          </a:xfrm>
          <a:prstGeom prst="rect">
            <a:avLst/>
          </a:prstGeom>
        </p:spPr>
      </p:pic>
      <p:pic>
        <p:nvPicPr>
          <p:cNvPr id="10" name="Imagen 9">
            <a:extLst>
              <a:ext uri="{FF2B5EF4-FFF2-40B4-BE49-F238E27FC236}">
                <a16:creationId xmlns:a16="http://schemas.microsoft.com/office/drawing/2014/main" id="{8D4B0177-0DC1-4301-B8A2-EEEB1214A778}"/>
              </a:ext>
            </a:extLst>
          </p:cNvPr>
          <p:cNvPicPr>
            <a:picLocks noChangeAspect="1"/>
          </p:cNvPicPr>
          <p:nvPr/>
        </p:nvPicPr>
        <p:blipFill>
          <a:blip r:embed="rId5"/>
          <a:stretch>
            <a:fillRect/>
          </a:stretch>
        </p:blipFill>
        <p:spPr>
          <a:xfrm>
            <a:off x="2413605" y="3492088"/>
            <a:ext cx="4379625" cy="2850867"/>
          </a:xfrm>
          <a:prstGeom prst="rect">
            <a:avLst/>
          </a:prstGeom>
        </p:spPr>
      </p:pic>
    </p:spTree>
    <p:extLst>
      <p:ext uri="{BB962C8B-B14F-4D97-AF65-F5344CB8AC3E}">
        <p14:creationId xmlns:p14="http://schemas.microsoft.com/office/powerpoint/2010/main" val="1794037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530F925-FDA9-43B9-9050-3F9F4CF539B1}"/>
              </a:ext>
            </a:extLst>
          </p:cNvPr>
          <p:cNvPicPr>
            <a:picLocks noChangeAspect="1"/>
          </p:cNvPicPr>
          <p:nvPr/>
        </p:nvPicPr>
        <p:blipFill>
          <a:blip r:embed="rId2"/>
          <a:stretch>
            <a:fillRect/>
          </a:stretch>
        </p:blipFill>
        <p:spPr>
          <a:xfrm>
            <a:off x="94169" y="1507764"/>
            <a:ext cx="8992998" cy="1607351"/>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08410"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8A9CD443-AD84-4E20-BE4C-EF352FEED99F}"/>
              </a:ext>
            </a:extLst>
          </p:cNvPr>
          <p:cNvSpPr txBox="1"/>
          <p:nvPr/>
        </p:nvSpPr>
        <p:spPr>
          <a:xfrm>
            <a:off x="1636295" y="1136621"/>
            <a:ext cx="7450872" cy="338554"/>
          </a:xfrm>
          <a:prstGeom prst="rect">
            <a:avLst/>
          </a:prstGeom>
          <a:noFill/>
        </p:spPr>
        <p:txBody>
          <a:bodyPr wrap="square" rtlCol="0">
            <a:spAutoFit/>
          </a:bodyPr>
          <a:lstStyle/>
          <a:p>
            <a:pPr algn="r"/>
            <a:r>
              <a:rPr lang="es-ES" sz="1600" b="1" dirty="0">
                <a:solidFill>
                  <a:srgbClr val="0070C0"/>
                </a:solidFill>
                <a:cs typeface="Lato Regular"/>
              </a:rPr>
              <a:t>Ejecución de Gastos de Personal Extintos y en Proceso Corte Abril de 2018- FRISCO</a:t>
            </a:r>
          </a:p>
        </p:txBody>
      </p:sp>
      <p:sp>
        <p:nvSpPr>
          <p:cNvPr id="13" name="CuadroTexto 12">
            <a:extLst>
              <a:ext uri="{FF2B5EF4-FFF2-40B4-BE49-F238E27FC236}">
                <a16:creationId xmlns:a16="http://schemas.microsoft.com/office/drawing/2014/main" id="{9279B8D9-B010-42B6-898E-A0A705F3B785}"/>
              </a:ext>
            </a:extLst>
          </p:cNvPr>
          <p:cNvSpPr txBox="1"/>
          <p:nvPr/>
        </p:nvSpPr>
        <p:spPr>
          <a:xfrm>
            <a:off x="3302927" y="3151171"/>
            <a:ext cx="2170914" cy="369332"/>
          </a:xfrm>
          <a:prstGeom prst="rect">
            <a:avLst/>
          </a:prstGeom>
          <a:noFill/>
        </p:spPr>
        <p:txBody>
          <a:bodyPr wrap="square" rtlCol="0">
            <a:spAutoFit/>
          </a:bodyPr>
          <a:lstStyle/>
          <a:p>
            <a:pPr algn="r"/>
            <a:r>
              <a:rPr lang="es-ES" b="1" dirty="0">
                <a:solidFill>
                  <a:srgbClr val="0070C0"/>
                </a:solidFill>
                <a:cs typeface="Lato Regular"/>
              </a:rPr>
              <a:t>Participación de Giro</a:t>
            </a:r>
          </a:p>
        </p:txBody>
      </p:sp>
      <p:sp>
        <p:nvSpPr>
          <p:cNvPr id="16" name="Flecha: a la derecha 15">
            <a:hlinkClick r:id="rId5" action="ppaction://hlinksldjump"/>
            <a:extLst>
              <a:ext uri="{FF2B5EF4-FFF2-40B4-BE49-F238E27FC236}">
                <a16:creationId xmlns:a16="http://schemas.microsoft.com/office/drawing/2014/main" id="{1E25E4B0-0BDF-42FE-8ADA-96319E0ECB06}"/>
              </a:ext>
            </a:extLst>
          </p:cNvPr>
          <p:cNvSpPr/>
          <p:nvPr/>
        </p:nvSpPr>
        <p:spPr>
          <a:xfrm>
            <a:off x="2390862" y="2326263"/>
            <a:ext cx="385894" cy="2936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9" name="Imagen 8">
            <a:extLst>
              <a:ext uri="{FF2B5EF4-FFF2-40B4-BE49-F238E27FC236}">
                <a16:creationId xmlns:a16="http://schemas.microsoft.com/office/drawing/2014/main" id="{1F5AC738-8EB3-4830-ABC4-5DE86683A3A5}"/>
              </a:ext>
            </a:extLst>
          </p:cNvPr>
          <p:cNvPicPr>
            <a:picLocks noChangeAspect="1"/>
          </p:cNvPicPr>
          <p:nvPr/>
        </p:nvPicPr>
        <p:blipFill>
          <a:blip r:embed="rId6"/>
          <a:stretch>
            <a:fillRect/>
          </a:stretch>
        </p:blipFill>
        <p:spPr>
          <a:xfrm>
            <a:off x="2400855" y="3540585"/>
            <a:ext cx="4379625" cy="2841300"/>
          </a:xfrm>
          <a:prstGeom prst="rect">
            <a:avLst/>
          </a:prstGeom>
        </p:spPr>
      </p:pic>
    </p:spTree>
    <p:extLst>
      <p:ext uri="{BB962C8B-B14F-4D97-AF65-F5344CB8AC3E}">
        <p14:creationId xmlns:p14="http://schemas.microsoft.com/office/powerpoint/2010/main" val="2890846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A67542F-EA8D-4572-8600-E9A849F9C911}"/>
              </a:ext>
            </a:extLst>
          </p:cNvPr>
          <p:cNvPicPr>
            <a:picLocks noChangeAspect="1"/>
          </p:cNvPicPr>
          <p:nvPr/>
        </p:nvPicPr>
        <p:blipFill>
          <a:blip r:embed="rId2"/>
          <a:stretch>
            <a:fillRect/>
          </a:stretch>
        </p:blipFill>
        <p:spPr>
          <a:xfrm>
            <a:off x="68264" y="1515079"/>
            <a:ext cx="9007471" cy="4773336"/>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72559"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AD7F47D2-FA59-42F8-BF51-5EAE57C9BB0E}"/>
              </a:ext>
            </a:extLst>
          </p:cNvPr>
          <p:cNvSpPr txBox="1"/>
          <p:nvPr/>
        </p:nvSpPr>
        <p:spPr>
          <a:xfrm>
            <a:off x="2039386" y="1126582"/>
            <a:ext cx="7047781" cy="338554"/>
          </a:xfrm>
          <a:prstGeom prst="rect">
            <a:avLst/>
          </a:prstGeom>
          <a:noFill/>
        </p:spPr>
        <p:txBody>
          <a:bodyPr wrap="square" rtlCol="0">
            <a:spAutoFit/>
          </a:bodyPr>
          <a:lstStyle/>
          <a:p>
            <a:pPr algn="r"/>
            <a:r>
              <a:rPr lang="es-ES" sz="1600" b="1" dirty="0">
                <a:solidFill>
                  <a:srgbClr val="0070C0"/>
                </a:solidFill>
                <a:cs typeface="Lato Regular"/>
              </a:rPr>
              <a:t>Ejecución de Gastos Generales y en Proceso Corte Abril de 2018 - FRISCO</a:t>
            </a:r>
          </a:p>
        </p:txBody>
      </p:sp>
      <p:cxnSp>
        <p:nvCxnSpPr>
          <p:cNvPr id="13" name="Conector recto 12">
            <a:extLst>
              <a:ext uri="{FF2B5EF4-FFF2-40B4-BE49-F238E27FC236}">
                <a16:creationId xmlns:a16="http://schemas.microsoft.com/office/drawing/2014/main" id="{045221FA-2228-4F41-94D0-CB6B23E97EBD}"/>
              </a:ext>
            </a:extLst>
          </p:cNvPr>
          <p:cNvCxnSpPr>
            <a:cxnSpLocks/>
          </p:cNvCxnSpPr>
          <p:nvPr/>
        </p:nvCxnSpPr>
        <p:spPr>
          <a:xfrm>
            <a:off x="71307" y="4020120"/>
            <a:ext cx="9001386" cy="0"/>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1" name="Flecha: a la derecha 10">
            <a:hlinkClick r:id="" action="ppaction://noaction"/>
            <a:extLst>
              <a:ext uri="{FF2B5EF4-FFF2-40B4-BE49-F238E27FC236}">
                <a16:creationId xmlns:a16="http://schemas.microsoft.com/office/drawing/2014/main" id="{EDCD9BE3-FD8E-492D-AAB6-93A3EF899F5B}"/>
              </a:ext>
            </a:extLst>
          </p:cNvPr>
          <p:cNvSpPr/>
          <p:nvPr/>
        </p:nvSpPr>
        <p:spPr>
          <a:xfrm>
            <a:off x="2348917" y="3155556"/>
            <a:ext cx="385894" cy="2936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2" name="Flecha: a la derecha 11">
            <a:hlinkClick r:id="" action="ppaction://noaction"/>
            <a:extLst>
              <a:ext uri="{FF2B5EF4-FFF2-40B4-BE49-F238E27FC236}">
                <a16:creationId xmlns:a16="http://schemas.microsoft.com/office/drawing/2014/main" id="{18412317-46E4-4DDE-A0E6-B9F405E4E9A5}"/>
              </a:ext>
            </a:extLst>
          </p:cNvPr>
          <p:cNvSpPr/>
          <p:nvPr/>
        </p:nvSpPr>
        <p:spPr>
          <a:xfrm>
            <a:off x="2348917" y="4620949"/>
            <a:ext cx="385894" cy="2936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98034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0EF4E81B-0284-4470-9847-41BB7F9EDF9C}"/>
              </a:ext>
            </a:extLst>
          </p:cNvPr>
          <p:cNvSpPr txBox="1"/>
          <p:nvPr/>
        </p:nvSpPr>
        <p:spPr>
          <a:xfrm>
            <a:off x="2691442" y="863801"/>
            <a:ext cx="6192783" cy="338554"/>
          </a:xfrm>
          <a:prstGeom prst="rect">
            <a:avLst/>
          </a:prstGeom>
          <a:noFill/>
        </p:spPr>
        <p:txBody>
          <a:bodyPr wrap="square" rtlCol="0">
            <a:spAutoFit/>
          </a:bodyPr>
          <a:lstStyle/>
          <a:p>
            <a:pPr algn="r"/>
            <a:r>
              <a:rPr lang="es-ES" sz="1600" b="1" dirty="0">
                <a:solidFill>
                  <a:srgbClr val="0070C0"/>
                </a:solidFill>
                <a:cs typeface="Lato Regular"/>
              </a:rPr>
              <a:t>Ejecución Transferencias- Corte Abril de 2018- FRISCO</a:t>
            </a:r>
          </a:p>
        </p:txBody>
      </p:sp>
      <p:sp>
        <p:nvSpPr>
          <p:cNvPr id="10" name="CuadroTexto 9">
            <a:extLst>
              <a:ext uri="{FF2B5EF4-FFF2-40B4-BE49-F238E27FC236}">
                <a16:creationId xmlns:a16="http://schemas.microsoft.com/office/drawing/2014/main" id="{A9390F71-C31E-41B0-89BA-963A20E2F83F}"/>
              </a:ext>
            </a:extLst>
          </p:cNvPr>
          <p:cNvSpPr txBox="1"/>
          <p:nvPr/>
        </p:nvSpPr>
        <p:spPr>
          <a:xfrm>
            <a:off x="43834" y="4510654"/>
            <a:ext cx="8469271" cy="307777"/>
          </a:xfrm>
          <a:prstGeom prst="rect">
            <a:avLst/>
          </a:prstGeom>
          <a:noFill/>
        </p:spPr>
        <p:txBody>
          <a:bodyPr wrap="square" rtlCol="0">
            <a:spAutoFit/>
          </a:bodyPr>
          <a:lstStyle/>
          <a:p>
            <a:pPr algn="just"/>
            <a:r>
              <a:rPr lang="es-CO" sz="1400" dirty="0"/>
              <a:t>La factura del mes de Abril del funcionamiento de SAE, se registra mes vencido, es decir en Mayo de 2018.</a:t>
            </a:r>
          </a:p>
        </p:txBody>
      </p:sp>
      <p:pic>
        <p:nvPicPr>
          <p:cNvPr id="11" name="Imagen 10">
            <a:extLst>
              <a:ext uri="{FF2B5EF4-FFF2-40B4-BE49-F238E27FC236}">
                <a16:creationId xmlns:a16="http://schemas.microsoft.com/office/drawing/2014/main" id="{8DFDA68F-DE50-4E58-ACE5-9088BB91E989}"/>
              </a:ext>
            </a:extLst>
          </p:cNvPr>
          <p:cNvPicPr>
            <a:picLocks noChangeAspect="1"/>
          </p:cNvPicPr>
          <p:nvPr/>
        </p:nvPicPr>
        <p:blipFill>
          <a:blip r:embed="rId4"/>
          <a:stretch>
            <a:fillRect/>
          </a:stretch>
        </p:blipFill>
        <p:spPr>
          <a:xfrm>
            <a:off x="109057" y="2167305"/>
            <a:ext cx="8925886" cy="2294342"/>
          </a:xfrm>
          <a:prstGeom prst="rect">
            <a:avLst/>
          </a:prstGeom>
        </p:spPr>
      </p:pic>
    </p:spTree>
    <p:extLst>
      <p:ext uri="{BB962C8B-B14F-4D97-AF65-F5344CB8AC3E}">
        <p14:creationId xmlns:p14="http://schemas.microsoft.com/office/powerpoint/2010/main" val="3086008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F9DD5967-7C89-44AB-90AB-607E76845BFA}"/>
              </a:ext>
            </a:extLst>
          </p:cNvPr>
          <p:cNvSpPr txBox="1"/>
          <p:nvPr/>
        </p:nvSpPr>
        <p:spPr>
          <a:xfrm>
            <a:off x="704695" y="2565133"/>
            <a:ext cx="7734610" cy="1323439"/>
          </a:xfrm>
          <a:prstGeom prst="rect">
            <a:avLst/>
          </a:prstGeom>
          <a:noFill/>
        </p:spPr>
        <p:txBody>
          <a:bodyPr wrap="square" rtlCol="0">
            <a:spAutoFit/>
          </a:bodyPr>
          <a:lstStyle/>
          <a:p>
            <a:pPr algn="ctr"/>
            <a:r>
              <a:rPr lang="es-ES" sz="4000" b="1" dirty="0">
                <a:solidFill>
                  <a:srgbClr val="000A8B"/>
                </a:solidFill>
              </a:rPr>
              <a:t>EJECUCIÓN DE INGRESOS</a:t>
            </a:r>
          </a:p>
          <a:p>
            <a:pPr algn="ctr"/>
            <a:r>
              <a:rPr lang="es-ES" sz="4000" b="1" dirty="0">
                <a:solidFill>
                  <a:srgbClr val="000A8B"/>
                </a:solidFill>
              </a:rPr>
              <a:t>ABRIL DE 2018</a:t>
            </a:r>
            <a:endParaRPr lang="es-ES" sz="4000" b="1" dirty="0">
              <a:solidFill>
                <a:schemeClr val="accent5">
                  <a:lumMod val="50000"/>
                </a:schemeClr>
              </a:solidFill>
            </a:endParaRPr>
          </a:p>
        </p:txBody>
      </p:sp>
    </p:spTree>
    <p:extLst>
      <p:ext uri="{BB962C8B-B14F-4D97-AF65-F5344CB8AC3E}">
        <p14:creationId xmlns:p14="http://schemas.microsoft.com/office/powerpoint/2010/main" val="3232731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16905"/>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Título 1">
            <a:extLst>
              <a:ext uri="{FF2B5EF4-FFF2-40B4-BE49-F238E27FC236}">
                <a16:creationId xmlns:a16="http://schemas.microsoft.com/office/drawing/2014/main" id="{DC5A231B-5FA2-4C67-87A4-6A6A94816787}"/>
              </a:ext>
            </a:extLst>
          </p:cNvPr>
          <p:cNvSpPr txBox="1">
            <a:spLocks/>
          </p:cNvSpPr>
          <p:nvPr/>
        </p:nvSpPr>
        <p:spPr>
          <a:xfrm>
            <a:off x="2222501" y="606526"/>
            <a:ext cx="6715198" cy="127683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2800" dirty="0">
                <a:solidFill>
                  <a:srgbClr val="000A8B"/>
                </a:solidFill>
                <a:latin typeface="+mn-lt"/>
                <a:ea typeface="+mn-ea"/>
                <a:cs typeface="+mn-cs"/>
              </a:rPr>
              <a:t>PRESUPUESTO INGRESOS EJECUTADO A ABRIL DE 2018</a:t>
            </a:r>
          </a:p>
        </p:txBody>
      </p:sp>
      <p:sp>
        <p:nvSpPr>
          <p:cNvPr id="5" name="CuadroTexto 4">
            <a:extLst>
              <a:ext uri="{FF2B5EF4-FFF2-40B4-BE49-F238E27FC236}">
                <a16:creationId xmlns:a16="http://schemas.microsoft.com/office/drawing/2014/main" id="{4CC397DC-9BBF-484B-B7D3-D877F1E35D57}"/>
              </a:ext>
            </a:extLst>
          </p:cNvPr>
          <p:cNvSpPr txBox="1"/>
          <p:nvPr/>
        </p:nvSpPr>
        <p:spPr>
          <a:xfrm>
            <a:off x="6872437" y="1892795"/>
            <a:ext cx="1906438" cy="276999"/>
          </a:xfrm>
          <a:prstGeom prst="rect">
            <a:avLst/>
          </a:prstGeom>
          <a:noFill/>
        </p:spPr>
        <p:txBody>
          <a:bodyPr wrap="square" rtlCol="0">
            <a:spAutoFit/>
          </a:bodyPr>
          <a:lstStyle/>
          <a:p>
            <a:r>
              <a:rPr lang="es-CO" sz="1200" dirty="0"/>
              <a:t>Cifras en millones de pesos</a:t>
            </a:r>
          </a:p>
        </p:txBody>
      </p:sp>
      <p:pic>
        <p:nvPicPr>
          <p:cNvPr id="10" name="Imagen 9">
            <a:extLst>
              <a:ext uri="{FF2B5EF4-FFF2-40B4-BE49-F238E27FC236}">
                <a16:creationId xmlns:a16="http://schemas.microsoft.com/office/drawing/2014/main" id="{CBDEF923-FEAF-4F9E-B148-8A23496C1E85}"/>
              </a:ext>
            </a:extLst>
          </p:cNvPr>
          <p:cNvPicPr>
            <a:picLocks noChangeAspect="1"/>
          </p:cNvPicPr>
          <p:nvPr/>
        </p:nvPicPr>
        <p:blipFill>
          <a:blip r:embed="rId4"/>
          <a:stretch>
            <a:fillRect/>
          </a:stretch>
        </p:blipFill>
        <p:spPr>
          <a:xfrm>
            <a:off x="763024" y="2199731"/>
            <a:ext cx="7820259" cy="4162002"/>
          </a:xfrm>
          <a:prstGeom prst="rect">
            <a:avLst/>
          </a:prstGeom>
        </p:spPr>
      </p:pic>
    </p:spTree>
    <p:extLst>
      <p:ext uri="{BB962C8B-B14F-4D97-AF65-F5344CB8AC3E}">
        <p14:creationId xmlns:p14="http://schemas.microsoft.com/office/powerpoint/2010/main" val="3876983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7918945D-A42E-44C1-B913-9EA6FE9CA51F}"/>
              </a:ext>
            </a:extLst>
          </p:cNvPr>
          <p:cNvSpPr txBox="1"/>
          <p:nvPr/>
        </p:nvSpPr>
        <p:spPr>
          <a:xfrm>
            <a:off x="914400" y="2651699"/>
            <a:ext cx="7668883" cy="1323439"/>
          </a:xfrm>
          <a:prstGeom prst="rect">
            <a:avLst/>
          </a:prstGeom>
          <a:noFill/>
        </p:spPr>
        <p:txBody>
          <a:bodyPr wrap="square" rtlCol="0">
            <a:spAutoFit/>
          </a:bodyPr>
          <a:lstStyle/>
          <a:p>
            <a:pPr algn="ctr"/>
            <a:r>
              <a:rPr lang="es-ES" sz="4000" dirty="0">
                <a:solidFill>
                  <a:srgbClr val="000A8B"/>
                </a:solidFill>
              </a:rPr>
              <a:t>EJECUCIÓN PRESUPUESTO SAE</a:t>
            </a:r>
          </a:p>
          <a:p>
            <a:pPr algn="ctr"/>
            <a:r>
              <a:rPr lang="es-ES" sz="4000" dirty="0">
                <a:solidFill>
                  <a:srgbClr val="000A8B"/>
                </a:solidFill>
              </a:rPr>
              <a:t>CORTE ABRIL DE 2018</a:t>
            </a:r>
          </a:p>
        </p:txBody>
      </p:sp>
    </p:spTree>
    <p:extLst>
      <p:ext uri="{BB962C8B-B14F-4D97-AF65-F5344CB8AC3E}">
        <p14:creationId xmlns:p14="http://schemas.microsoft.com/office/powerpoint/2010/main" val="2826291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52334"/>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663B7A0C-DBBA-4B98-8D94-9352E7FED8C6}"/>
              </a:ext>
            </a:extLst>
          </p:cNvPr>
          <p:cNvSpPr txBox="1"/>
          <p:nvPr/>
        </p:nvSpPr>
        <p:spPr>
          <a:xfrm>
            <a:off x="3229412" y="862736"/>
            <a:ext cx="5491989" cy="338554"/>
          </a:xfrm>
          <a:prstGeom prst="rect">
            <a:avLst/>
          </a:prstGeom>
          <a:noFill/>
        </p:spPr>
        <p:txBody>
          <a:bodyPr wrap="square" rtlCol="0">
            <a:spAutoFit/>
          </a:bodyPr>
          <a:lstStyle/>
          <a:p>
            <a:pPr algn="r"/>
            <a:r>
              <a:rPr lang="es-ES" sz="1600" b="1" dirty="0">
                <a:solidFill>
                  <a:srgbClr val="0070C0"/>
                </a:solidFill>
                <a:cs typeface="Lato Regular"/>
              </a:rPr>
              <a:t>Ejecución de Gasto SAE Corte Abril de 2018</a:t>
            </a:r>
          </a:p>
        </p:txBody>
      </p:sp>
      <p:sp>
        <p:nvSpPr>
          <p:cNvPr id="10" name="CuadroTexto 9">
            <a:extLst>
              <a:ext uri="{FF2B5EF4-FFF2-40B4-BE49-F238E27FC236}">
                <a16:creationId xmlns:a16="http://schemas.microsoft.com/office/drawing/2014/main" id="{7796060C-0CB7-4B31-A13A-857D1EA09FDC}"/>
              </a:ext>
            </a:extLst>
          </p:cNvPr>
          <p:cNvSpPr txBox="1"/>
          <p:nvPr/>
        </p:nvSpPr>
        <p:spPr>
          <a:xfrm>
            <a:off x="3407434" y="2845046"/>
            <a:ext cx="2109911" cy="338554"/>
          </a:xfrm>
          <a:prstGeom prst="rect">
            <a:avLst/>
          </a:prstGeom>
          <a:noFill/>
        </p:spPr>
        <p:txBody>
          <a:bodyPr wrap="square" rtlCol="0">
            <a:spAutoFit/>
          </a:bodyPr>
          <a:lstStyle>
            <a:defPPr>
              <a:defRPr lang="es-ES"/>
            </a:defPPr>
            <a:lvl1pPr algn="r">
              <a:defRPr sz="1600" b="1">
                <a:solidFill>
                  <a:srgbClr val="0070C0"/>
                </a:solidFill>
                <a:cs typeface="Lato Regular"/>
              </a:defRPr>
            </a:lvl1pPr>
          </a:lstStyle>
          <a:p>
            <a:r>
              <a:rPr lang="es-ES" dirty="0"/>
              <a:t>Participación del Giro</a:t>
            </a:r>
          </a:p>
        </p:txBody>
      </p:sp>
      <p:pic>
        <p:nvPicPr>
          <p:cNvPr id="13" name="Imagen 12">
            <a:extLst>
              <a:ext uri="{FF2B5EF4-FFF2-40B4-BE49-F238E27FC236}">
                <a16:creationId xmlns:a16="http://schemas.microsoft.com/office/drawing/2014/main" id="{4DDC85A1-582A-43E1-82C8-7A0504B1930F}"/>
              </a:ext>
            </a:extLst>
          </p:cNvPr>
          <p:cNvPicPr>
            <a:picLocks noChangeAspect="1"/>
          </p:cNvPicPr>
          <p:nvPr/>
        </p:nvPicPr>
        <p:blipFill>
          <a:blip r:embed="rId4"/>
          <a:stretch>
            <a:fillRect/>
          </a:stretch>
        </p:blipFill>
        <p:spPr>
          <a:xfrm>
            <a:off x="218114" y="1316600"/>
            <a:ext cx="8707772" cy="1413136"/>
          </a:xfrm>
          <a:prstGeom prst="rect">
            <a:avLst/>
          </a:prstGeom>
        </p:spPr>
      </p:pic>
      <p:pic>
        <p:nvPicPr>
          <p:cNvPr id="14" name="Imagen 13">
            <a:extLst>
              <a:ext uri="{FF2B5EF4-FFF2-40B4-BE49-F238E27FC236}">
                <a16:creationId xmlns:a16="http://schemas.microsoft.com/office/drawing/2014/main" id="{A531ACB5-3AA4-4449-A18E-9CABCE65E1E2}"/>
              </a:ext>
            </a:extLst>
          </p:cNvPr>
          <p:cNvPicPr>
            <a:picLocks noChangeAspect="1"/>
          </p:cNvPicPr>
          <p:nvPr/>
        </p:nvPicPr>
        <p:blipFill>
          <a:blip r:embed="rId5"/>
          <a:stretch>
            <a:fillRect/>
          </a:stretch>
        </p:blipFill>
        <p:spPr>
          <a:xfrm>
            <a:off x="2644824" y="3203682"/>
            <a:ext cx="4035375" cy="3070900"/>
          </a:xfrm>
          <a:prstGeom prst="rect">
            <a:avLst/>
          </a:prstGeom>
        </p:spPr>
      </p:pic>
    </p:spTree>
    <p:extLst>
      <p:ext uri="{BB962C8B-B14F-4D97-AF65-F5344CB8AC3E}">
        <p14:creationId xmlns:p14="http://schemas.microsoft.com/office/powerpoint/2010/main" val="4047960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9C1EBBC-5E4C-4A00-9E0B-24C785B87E49}"/>
              </a:ext>
            </a:extLst>
          </p:cNvPr>
          <p:cNvPicPr>
            <a:picLocks noChangeAspect="1"/>
          </p:cNvPicPr>
          <p:nvPr/>
        </p:nvPicPr>
        <p:blipFill>
          <a:blip r:embed="rId2"/>
          <a:stretch>
            <a:fillRect/>
          </a:stretch>
        </p:blipFill>
        <p:spPr>
          <a:xfrm>
            <a:off x="170392" y="1485546"/>
            <a:ext cx="8749717" cy="1436520"/>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34914" y="6564095"/>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BEF2D530-B57C-4A0B-B22D-035822F9BE4C}"/>
              </a:ext>
            </a:extLst>
          </p:cNvPr>
          <p:cNvSpPr txBox="1"/>
          <p:nvPr/>
        </p:nvSpPr>
        <p:spPr>
          <a:xfrm>
            <a:off x="3105905" y="874497"/>
            <a:ext cx="5814204" cy="338554"/>
          </a:xfrm>
          <a:prstGeom prst="rect">
            <a:avLst/>
          </a:prstGeom>
          <a:noFill/>
        </p:spPr>
        <p:txBody>
          <a:bodyPr wrap="square" rtlCol="0">
            <a:spAutoFit/>
          </a:bodyPr>
          <a:lstStyle/>
          <a:p>
            <a:pPr algn="r"/>
            <a:r>
              <a:rPr lang="es-ES" sz="1600" b="1" dirty="0">
                <a:solidFill>
                  <a:srgbClr val="0070C0"/>
                </a:solidFill>
                <a:cs typeface="Lato Regular"/>
              </a:rPr>
              <a:t>Ejecución de Gastos de Personal SAE - Corte Abril de 2018</a:t>
            </a:r>
          </a:p>
        </p:txBody>
      </p:sp>
      <p:sp>
        <p:nvSpPr>
          <p:cNvPr id="10" name="CuadroTexto 9">
            <a:extLst>
              <a:ext uri="{FF2B5EF4-FFF2-40B4-BE49-F238E27FC236}">
                <a16:creationId xmlns:a16="http://schemas.microsoft.com/office/drawing/2014/main" id="{9B25AB4B-F766-4BF9-852B-5634DBCCE71E}"/>
              </a:ext>
            </a:extLst>
          </p:cNvPr>
          <p:cNvSpPr txBox="1"/>
          <p:nvPr/>
        </p:nvSpPr>
        <p:spPr>
          <a:xfrm>
            <a:off x="3574413" y="2988477"/>
            <a:ext cx="1810614" cy="338554"/>
          </a:xfrm>
          <a:prstGeom prst="rect">
            <a:avLst/>
          </a:prstGeom>
          <a:noFill/>
        </p:spPr>
        <p:txBody>
          <a:bodyPr wrap="square" rtlCol="0">
            <a:spAutoFit/>
          </a:bodyPr>
          <a:lstStyle/>
          <a:p>
            <a:pPr algn="r"/>
            <a:r>
              <a:rPr lang="es-ES" sz="1600" b="1" dirty="0">
                <a:solidFill>
                  <a:srgbClr val="0070C0"/>
                </a:solidFill>
              </a:rPr>
              <a:t>Ejecución de Giro</a:t>
            </a:r>
          </a:p>
        </p:txBody>
      </p:sp>
      <p:sp>
        <p:nvSpPr>
          <p:cNvPr id="15" name="Flecha: a la derecha 14">
            <a:hlinkClick r:id="" action="ppaction://noaction"/>
            <a:extLst>
              <a:ext uri="{FF2B5EF4-FFF2-40B4-BE49-F238E27FC236}">
                <a16:creationId xmlns:a16="http://schemas.microsoft.com/office/drawing/2014/main" id="{027EB5DE-D524-4D28-94A3-E5B010FA3041}"/>
              </a:ext>
            </a:extLst>
          </p:cNvPr>
          <p:cNvSpPr/>
          <p:nvPr/>
        </p:nvSpPr>
        <p:spPr>
          <a:xfrm>
            <a:off x="2398388" y="2001141"/>
            <a:ext cx="306926" cy="27659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6173B9C9-6D2F-40C0-8214-6DCCFD004325}"/>
              </a:ext>
            </a:extLst>
          </p:cNvPr>
          <p:cNvPicPr>
            <a:picLocks noChangeAspect="1"/>
          </p:cNvPicPr>
          <p:nvPr/>
        </p:nvPicPr>
        <p:blipFill>
          <a:blip r:embed="rId5"/>
          <a:stretch>
            <a:fillRect/>
          </a:stretch>
        </p:blipFill>
        <p:spPr>
          <a:xfrm>
            <a:off x="2705313" y="3327031"/>
            <a:ext cx="4072991" cy="3099525"/>
          </a:xfrm>
          <a:prstGeom prst="rect">
            <a:avLst/>
          </a:prstGeom>
        </p:spPr>
      </p:pic>
    </p:spTree>
    <p:extLst>
      <p:ext uri="{BB962C8B-B14F-4D97-AF65-F5344CB8AC3E}">
        <p14:creationId xmlns:p14="http://schemas.microsoft.com/office/powerpoint/2010/main" val="3434931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EAB735E-1171-4A9A-9C58-35F8013EFA35}"/>
              </a:ext>
            </a:extLst>
          </p:cNvPr>
          <p:cNvPicPr>
            <a:picLocks noChangeAspect="1"/>
          </p:cNvPicPr>
          <p:nvPr/>
        </p:nvPicPr>
        <p:blipFill>
          <a:blip r:embed="rId2"/>
          <a:stretch>
            <a:fillRect/>
          </a:stretch>
        </p:blipFill>
        <p:spPr>
          <a:xfrm>
            <a:off x="60614" y="1669410"/>
            <a:ext cx="9026553" cy="4328718"/>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34914"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AF1EDE78-8565-4178-B3EC-98D783E82523}"/>
              </a:ext>
            </a:extLst>
          </p:cNvPr>
          <p:cNvSpPr txBox="1"/>
          <p:nvPr/>
        </p:nvSpPr>
        <p:spPr>
          <a:xfrm>
            <a:off x="3164977" y="908853"/>
            <a:ext cx="5856353" cy="338554"/>
          </a:xfrm>
          <a:prstGeom prst="rect">
            <a:avLst/>
          </a:prstGeom>
          <a:noFill/>
        </p:spPr>
        <p:txBody>
          <a:bodyPr wrap="square" rtlCol="0">
            <a:spAutoFit/>
          </a:bodyPr>
          <a:lstStyle/>
          <a:p>
            <a:pPr algn="r"/>
            <a:r>
              <a:rPr lang="es-ES" sz="1600" b="1" dirty="0">
                <a:solidFill>
                  <a:srgbClr val="0070C0"/>
                </a:solidFill>
                <a:cs typeface="Lato Regular"/>
              </a:rPr>
              <a:t>Ejecución de Gastos Generales - Corte Abril de 2018 SAE</a:t>
            </a:r>
          </a:p>
        </p:txBody>
      </p:sp>
      <p:sp>
        <p:nvSpPr>
          <p:cNvPr id="10" name="Flecha: a la derecha 9">
            <a:hlinkClick r:id="" action="ppaction://noaction"/>
            <a:extLst>
              <a:ext uri="{FF2B5EF4-FFF2-40B4-BE49-F238E27FC236}">
                <a16:creationId xmlns:a16="http://schemas.microsoft.com/office/drawing/2014/main" id="{29EDD6B9-AFD7-4629-BAFE-6B78F5ECDAEA}"/>
              </a:ext>
            </a:extLst>
          </p:cNvPr>
          <p:cNvSpPr/>
          <p:nvPr/>
        </p:nvSpPr>
        <p:spPr>
          <a:xfrm>
            <a:off x="2365114" y="2811455"/>
            <a:ext cx="437412" cy="27659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1" name="Conector recto 10">
            <a:extLst>
              <a:ext uri="{FF2B5EF4-FFF2-40B4-BE49-F238E27FC236}">
                <a16:creationId xmlns:a16="http://schemas.microsoft.com/office/drawing/2014/main" id="{0DD2FA5A-7456-460D-A296-BF62673D5453}"/>
              </a:ext>
            </a:extLst>
          </p:cNvPr>
          <p:cNvCxnSpPr>
            <a:cxnSpLocks/>
            <a:endCxn id="5" idx="3"/>
          </p:cNvCxnSpPr>
          <p:nvPr/>
        </p:nvCxnSpPr>
        <p:spPr>
          <a:xfrm flipV="1">
            <a:off x="60614" y="3833769"/>
            <a:ext cx="9026553" cy="6518"/>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12" name="Flecha: a la derecha 11">
            <a:hlinkClick r:id="" action="ppaction://noaction"/>
            <a:extLst>
              <a:ext uri="{FF2B5EF4-FFF2-40B4-BE49-F238E27FC236}">
                <a16:creationId xmlns:a16="http://schemas.microsoft.com/office/drawing/2014/main" id="{4680077A-63C2-4CA8-A4DE-C13B1A59825D}"/>
              </a:ext>
            </a:extLst>
          </p:cNvPr>
          <p:cNvSpPr/>
          <p:nvPr/>
        </p:nvSpPr>
        <p:spPr>
          <a:xfrm>
            <a:off x="2365114" y="4428818"/>
            <a:ext cx="437412" cy="27659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78122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599B3116-89D3-47B9-B42F-08F9C10998D6}"/>
              </a:ext>
            </a:extLst>
          </p:cNvPr>
          <p:cNvSpPr txBox="1"/>
          <p:nvPr/>
        </p:nvSpPr>
        <p:spPr>
          <a:xfrm>
            <a:off x="2098405" y="1019693"/>
            <a:ext cx="6821310" cy="369332"/>
          </a:xfrm>
          <a:prstGeom prst="rect">
            <a:avLst/>
          </a:prstGeom>
          <a:noFill/>
        </p:spPr>
        <p:txBody>
          <a:bodyPr wrap="square" rtlCol="0">
            <a:spAutoFit/>
          </a:bodyPr>
          <a:lstStyle/>
          <a:p>
            <a:pPr algn="r"/>
            <a:r>
              <a:rPr lang="es-ES" b="1" dirty="0">
                <a:solidFill>
                  <a:srgbClr val="0070C0"/>
                </a:solidFill>
                <a:cs typeface="Lato Regular"/>
              </a:rPr>
              <a:t>Ejecución Transferencias- Corte Abril de 2018 SAE</a:t>
            </a:r>
          </a:p>
        </p:txBody>
      </p:sp>
      <p:pic>
        <p:nvPicPr>
          <p:cNvPr id="3" name="Imagen 2">
            <a:extLst>
              <a:ext uri="{FF2B5EF4-FFF2-40B4-BE49-F238E27FC236}">
                <a16:creationId xmlns:a16="http://schemas.microsoft.com/office/drawing/2014/main" id="{AD8B8B6E-AC55-4651-B8F3-FC5D481FF9F0}"/>
              </a:ext>
            </a:extLst>
          </p:cNvPr>
          <p:cNvPicPr>
            <a:picLocks noChangeAspect="1"/>
          </p:cNvPicPr>
          <p:nvPr/>
        </p:nvPicPr>
        <p:blipFill>
          <a:blip r:embed="rId4"/>
          <a:stretch>
            <a:fillRect/>
          </a:stretch>
        </p:blipFill>
        <p:spPr>
          <a:xfrm>
            <a:off x="173249" y="2209148"/>
            <a:ext cx="8797501" cy="1444567"/>
          </a:xfrm>
          <a:prstGeom prst="rect">
            <a:avLst/>
          </a:prstGeom>
        </p:spPr>
      </p:pic>
    </p:spTree>
    <p:extLst>
      <p:ext uri="{BB962C8B-B14F-4D97-AF65-F5344CB8AC3E}">
        <p14:creationId xmlns:p14="http://schemas.microsoft.com/office/powerpoint/2010/main" val="1522380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967409" y="2693735"/>
            <a:ext cx="7217494" cy="1323439"/>
          </a:xfrm>
          <a:prstGeom prst="rect">
            <a:avLst/>
          </a:prstGeom>
          <a:noFill/>
        </p:spPr>
        <p:txBody>
          <a:bodyPr wrap="square" rtlCol="0">
            <a:spAutoFit/>
          </a:bodyPr>
          <a:lstStyle/>
          <a:p>
            <a:pPr algn="ctr"/>
            <a:r>
              <a:rPr lang="es-ES" sz="4000" b="1" dirty="0">
                <a:solidFill>
                  <a:srgbClr val="000A8B"/>
                </a:solidFill>
              </a:rPr>
              <a:t>3. PORTAFOLIO </a:t>
            </a:r>
            <a:r>
              <a:rPr lang="es-CO" sz="4000" b="1" dirty="0">
                <a:solidFill>
                  <a:srgbClr val="000A8B"/>
                </a:solidFill>
              </a:rPr>
              <a:t>A 30 DE ABRIL  2018</a:t>
            </a:r>
            <a:endParaRPr lang="es-ES" sz="4000" b="1"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2628074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Logo SAE-01.jpg">
            <a:extLst>
              <a:ext uri="{FF2B5EF4-FFF2-40B4-BE49-F238E27FC236}">
                <a16:creationId xmlns:a16="http://schemas.microsoft.com/office/drawing/2014/main" id="{38D13E41-00D3-4EA5-86D6-82360F7EF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7" name="Imagen 6">
            <a:extLst>
              <a:ext uri="{FF2B5EF4-FFF2-40B4-BE49-F238E27FC236}">
                <a16:creationId xmlns:a16="http://schemas.microsoft.com/office/drawing/2014/main" id="{E036E859-07CC-4C85-A187-6B48EE781A84}"/>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4" name="Título 3">
            <a:extLst>
              <a:ext uri="{FF2B5EF4-FFF2-40B4-BE49-F238E27FC236}">
                <a16:creationId xmlns:a16="http://schemas.microsoft.com/office/drawing/2014/main" id="{8AE99236-54E3-4A71-AC58-F165589C8D0B}"/>
              </a:ext>
            </a:extLst>
          </p:cNvPr>
          <p:cNvSpPr txBox="1">
            <a:spLocks noGrp="1"/>
          </p:cNvSpPr>
          <p:nvPr>
            <p:ph type="title"/>
          </p:nvPr>
        </p:nvSpPr>
        <p:spPr>
          <a:xfrm>
            <a:off x="4623758" y="955335"/>
            <a:ext cx="4063040" cy="707886"/>
          </a:xfrm>
          <a:prstGeom prst="rect">
            <a:avLst/>
          </a:prstGeom>
          <a:noFill/>
        </p:spPr>
        <p:txBody>
          <a:bodyPr wrap="square" rtlCol="0">
            <a:spAutoFit/>
          </a:bodyPr>
          <a:lstStyle/>
          <a:p>
            <a:pPr algn="r"/>
            <a:r>
              <a:rPr lang="es-ES" sz="2000" b="1" dirty="0">
                <a:solidFill>
                  <a:srgbClr val="000A8B"/>
                </a:solidFill>
              </a:rPr>
              <a:t>COMPOSICIÓN DEL </a:t>
            </a:r>
          </a:p>
          <a:p>
            <a:pPr algn="r"/>
            <a:r>
              <a:rPr lang="es-ES" sz="2000" b="1" dirty="0">
                <a:solidFill>
                  <a:srgbClr val="000A8B"/>
                </a:solidFill>
              </a:rPr>
              <a:t>PORTAFOLIO FRISCO ABRIL 2018 </a:t>
            </a:r>
          </a:p>
        </p:txBody>
      </p:sp>
      <p:graphicFrame>
        <p:nvGraphicFramePr>
          <p:cNvPr id="10" name="Gráfico 9">
            <a:extLst>
              <a:ext uri="{FF2B5EF4-FFF2-40B4-BE49-F238E27FC236}">
                <a16:creationId xmlns:a16="http://schemas.microsoft.com/office/drawing/2014/main" id="{01956706-C0CF-4BD5-BAA8-3B967E9763C8}"/>
              </a:ext>
            </a:extLst>
          </p:cNvPr>
          <p:cNvGraphicFramePr>
            <a:graphicFrameLocks/>
          </p:cNvGraphicFramePr>
          <p:nvPr>
            <p:extLst/>
          </p:nvPr>
        </p:nvGraphicFramePr>
        <p:xfrm>
          <a:off x="2326003" y="4064307"/>
          <a:ext cx="4491989" cy="2292015"/>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ángulo 7">
            <a:extLst>
              <a:ext uri="{FF2B5EF4-FFF2-40B4-BE49-F238E27FC236}">
                <a16:creationId xmlns:a16="http://schemas.microsoft.com/office/drawing/2014/main" id="{04B6DD33-7432-473C-BF12-59A701A785D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52E8A75A-8792-4AD8-8A30-3D03AB441A15}"/>
              </a:ext>
            </a:extLst>
          </p:cNvPr>
          <p:cNvSpPr txBox="1"/>
          <p:nvPr/>
        </p:nvSpPr>
        <p:spPr>
          <a:xfrm>
            <a:off x="3721662"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10">
            <a:extLst>
              <a:ext uri="{FF2B5EF4-FFF2-40B4-BE49-F238E27FC236}">
                <a16:creationId xmlns:a16="http://schemas.microsoft.com/office/drawing/2014/main" id="{DE4E8CAD-056A-415E-9255-873B700CD1F3}"/>
              </a:ext>
            </a:extLst>
          </p:cNvPr>
          <p:cNvPicPr>
            <a:picLocks noChangeAspect="1"/>
          </p:cNvPicPr>
          <p:nvPr/>
        </p:nvPicPr>
        <p:blipFill>
          <a:blip r:embed="rId5"/>
          <a:stretch>
            <a:fillRect/>
          </a:stretch>
        </p:blipFill>
        <p:spPr>
          <a:xfrm>
            <a:off x="1734370" y="1636543"/>
            <a:ext cx="5778776" cy="2243586"/>
          </a:xfrm>
          <a:prstGeom prst="rect">
            <a:avLst/>
          </a:prstGeom>
        </p:spPr>
      </p:pic>
    </p:spTree>
    <p:extLst>
      <p:ext uri="{BB962C8B-B14F-4D97-AF65-F5344CB8AC3E}">
        <p14:creationId xmlns:p14="http://schemas.microsoft.com/office/powerpoint/2010/main" val="2041749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72559"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6D6FA2FE-F204-42A2-9A08-B08FEAA01783}"/>
              </a:ext>
            </a:extLst>
          </p:cNvPr>
          <p:cNvSpPr txBox="1"/>
          <p:nvPr/>
        </p:nvSpPr>
        <p:spPr>
          <a:xfrm>
            <a:off x="3923933" y="932940"/>
            <a:ext cx="4338442" cy="400110"/>
          </a:xfrm>
          <a:prstGeom prst="rect">
            <a:avLst/>
          </a:prstGeom>
          <a:noFill/>
        </p:spPr>
        <p:txBody>
          <a:bodyPr wrap="square" rtlCol="0">
            <a:spAutoFit/>
          </a:bodyPr>
          <a:lstStyle/>
          <a:p>
            <a:pPr algn="r"/>
            <a:r>
              <a:rPr lang="es-ES" sz="2000" b="1" dirty="0">
                <a:solidFill>
                  <a:srgbClr val="000A8B"/>
                </a:solidFill>
              </a:rPr>
              <a:t>PORTAFOLIO INCAUTADOS ABRIL 2018 </a:t>
            </a:r>
          </a:p>
        </p:txBody>
      </p:sp>
      <p:pic>
        <p:nvPicPr>
          <p:cNvPr id="3" name="Imagen 2">
            <a:extLst>
              <a:ext uri="{FF2B5EF4-FFF2-40B4-BE49-F238E27FC236}">
                <a16:creationId xmlns:a16="http://schemas.microsoft.com/office/drawing/2014/main" id="{589E4671-4BD0-46CA-AE77-99114571B450}"/>
              </a:ext>
            </a:extLst>
          </p:cNvPr>
          <p:cNvPicPr>
            <a:picLocks noChangeAspect="1"/>
          </p:cNvPicPr>
          <p:nvPr/>
        </p:nvPicPr>
        <p:blipFill>
          <a:blip r:embed="rId4"/>
          <a:stretch>
            <a:fillRect/>
          </a:stretch>
        </p:blipFill>
        <p:spPr>
          <a:xfrm>
            <a:off x="241540" y="1891539"/>
            <a:ext cx="8695426" cy="2431884"/>
          </a:xfrm>
          <a:prstGeom prst="rect">
            <a:avLst/>
          </a:prstGeom>
        </p:spPr>
      </p:pic>
    </p:spTree>
    <p:extLst>
      <p:ext uri="{BB962C8B-B14F-4D97-AF65-F5344CB8AC3E}">
        <p14:creationId xmlns:p14="http://schemas.microsoft.com/office/powerpoint/2010/main" val="3328452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078F323E-44FF-47F1-971E-56B19666CA2E}"/>
              </a:ext>
            </a:extLst>
          </p:cNvPr>
          <p:cNvSpPr txBox="1"/>
          <p:nvPr/>
        </p:nvSpPr>
        <p:spPr>
          <a:xfrm>
            <a:off x="4273232" y="918576"/>
            <a:ext cx="4636999" cy="400110"/>
          </a:xfrm>
          <a:prstGeom prst="rect">
            <a:avLst/>
          </a:prstGeom>
          <a:noFill/>
        </p:spPr>
        <p:txBody>
          <a:bodyPr wrap="square" rtlCol="0">
            <a:spAutoFit/>
          </a:bodyPr>
          <a:lstStyle/>
          <a:p>
            <a:pPr algn="r"/>
            <a:r>
              <a:rPr lang="es-ES" sz="2000" b="1" dirty="0">
                <a:solidFill>
                  <a:srgbClr val="000A8B"/>
                </a:solidFill>
              </a:rPr>
              <a:t>PORTAFOLIO EXTINTOS ABRIL 2018 </a:t>
            </a:r>
          </a:p>
        </p:txBody>
      </p:sp>
      <p:graphicFrame>
        <p:nvGraphicFramePr>
          <p:cNvPr id="13" name="Gráfico 12">
            <a:extLst>
              <a:ext uri="{FF2B5EF4-FFF2-40B4-BE49-F238E27FC236}">
                <a16:creationId xmlns:a16="http://schemas.microsoft.com/office/drawing/2014/main" id="{F793AAD5-68E7-4612-B51F-F560C52C0E1B}"/>
              </a:ext>
            </a:extLst>
          </p:cNvPr>
          <p:cNvGraphicFramePr>
            <a:graphicFrameLocks/>
          </p:cNvGraphicFramePr>
          <p:nvPr>
            <p:extLst/>
          </p:nvPr>
        </p:nvGraphicFramePr>
        <p:xfrm>
          <a:off x="2403446" y="3372756"/>
          <a:ext cx="45720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Imagen 4">
            <a:extLst>
              <a:ext uri="{FF2B5EF4-FFF2-40B4-BE49-F238E27FC236}">
                <a16:creationId xmlns:a16="http://schemas.microsoft.com/office/drawing/2014/main" id="{48836C4C-AB46-4135-AED2-C339CB20F695}"/>
              </a:ext>
            </a:extLst>
          </p:cNvPr>
          <p:cNvPicPr>
            <a:picLocks noChangeAspect="1"/>
          </p:cNvPicPr>
          <p:nvPr/>
        </p:nvPicPr>
        <p:blipFill>
          <a:blip r:embed="rId5"/>
          <a:stretch>
            <a:fillRect/>
          </a:stretch>
        </p:blipFill>
        <p:spPr>
          <a:xfrm>
            <a:off x="155275" y="1273416"/>
            <a:ext cx="8859329" cy="1840719"/>
          </a:xfrm>
          <a:prstGeom prst="rect">
            <a:avLst/>
          </a:prstGeom>
        </p:spPr>
      </p:pic>
    </p:spTree>
    <p:extLst>
      <p:ext uri="{BB962C8B-B14F-4D97-AF65-F5344CB8AC3E}">
        <p14:creationId xmlns:p14="http://schemas.microsoft.com/office/powerpoint/2010/main" val="3403510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15726"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501EACFA-4AC1-4FB0-9EF8-EB691830F1FC}"/>
              </a:ext>
            </a:extLst>
          </p:cNvPr>
          <p:cNvSpPr txBox="1"/>
          <p:nvPr/>
        </p:nvSpPr>
        <p:spPr>
          <a:xfrm>
            <a:off x="2764452" y="995557"/>
            <a:ext cx="5152221" cy="400110"/>
          </a:xfrm>
          <a:prstGeom prst="rect">
            <a:avLst/>
          </a:prstGeom>
          <a:noFill/>
        </p:spPr>
        <p:txBody>
          <a:bodyPr wrap="square" rtlCol="0">
            <a:spAutoFit/>
          </a:bodyPr>
          <a:lstStyle/>
          <a:p>
            <a:pPr algn="r"/>
            <a:r>
              <a:rPr lang="es-ES" sz="2000" b="1" dirty="0">
                <a:solidFill>
                  <a:srgbClr val="000A8B"/>
                </a:solidFill>
              </a:rPr>
              <a:t>PORTAFOLIO SAE ABRIL 2018</a:t>
            </a:r>
          </a:p>
        </p:txBody>
      </p:sp>
      <p:pic>
        <p:nvPicPr>
          <p:cNvPr id="3" name="Imagen 2">
            <a:extLst>
              <a:ext uri="{FF2B5EF4-FFF2-40B4-BE49-F238E27FC236}">
                <a16:creationId xmlns:a16="http://schemas.microsoft.com/office/drawing/2014/main" id="{A876DABD-0B0B-49BC-947F-78DBC90F9032}"/>
              </a:ext>
            </a:extLst>
          </p:cNvPr>
          <p:cNvPicPr>
            <a:picLocks noChangeAspect="1"/>
          </p:cNvPicPr>
          <p:nvPr/>
        </p:nvPicPr>
        <p:blipFill>
          <a:blip r:embed="rId4"/>
          <a:stretch>
            <a:fillRect/>
          </a:stretch>
        </p:blipFill>
        <p:spPr>
          <a:xfrm>
            <a:off x="870698" y="1610776"/>
            <a:ext cx="7335935" cy="1658636"/>
          </a:xfrm>
          <a:prstGeom prst="rect">
            <a:avLst/>
          </a:prstGeom>
        </p:spPr>
      </p:pic>
      <p:pic>
        <p:nvPicPr>
          <p:cNvPr id="5" name="Imagen 4">
            <a:extLst>
              <a:ext uri="{FF2B5EF4-FFF2-40B4-BE49-F238E27FC236}">
                <a16:creationId xmlns:a16="http://schemas.microsoft.com/office/drawing/2014/main" id="{72A88A7B-2C11-4E5A-A9DE-37DF9C563730}"/>
              </a:ext>
            </a:extLst>
          </p:cNvPr>
          <p:cNvPicPr>
            <a:picLocks noChangeAspect="1"/>
          </p:cNvPicPr>
          <p:nvPr/>
        </p:nvPicPr>
        <p:blipFill>
          <a:blip r:embed="rId5"/>
          <a:stretch>
            <a:fillRect/>
          </a:stretch>
        </p:blipFill>
        <p:spPr>
          <a:xfrm>
            <a:off x="254608" y="4262539"/>
            <a:ext cx="8568113" cy="768267"/>
          </a:xfrm>
          <a:prstGeom prst="rect">
            <a:avLst/>
          </a:prstGeom>
        </p:spPr>
      </p:pic>
    </p:spTree>
    <p:extLst>
      <p:ext uri="{BB962C8B-B14F-4D97-AF65-F5344CB8AC3E}">
        <p14:creationId xmlns:p14="http://schemas.microsoft.com/office/powerpoint/2010/main" val="2974551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790831"/>
            <a:ext cx="9143999" cy="1323439"/>
          </a:xfrm>
          <a:prstGeom prst="rect">
            <a:avLst/>
          </a:prstGeom>
          <a:noFill/>
        </p:spPr>
        <p:txBody>
          <a:bodyPr wrap="square" rtlCol="0">
            <a:spAutoFit/>
          </a:bodyPr>
          <a:lstStyle/>
          <a:p>
            <a:pPr algn="ctr"/>
            <a:r>
              <a:rPr lang="es-ES" sz="4000" b="1" dirty="0">
                <a:solidFill>
                  <a:srgbClr val="002060"/>
                </a:solidFill>
              </a:rPr>
              <a:t>4. INFORME VALORACIÓN Y VENTA </a:t>
            </a:r>
            <a:endParaRPr lang="es-CO" sz="4000" dirty="0">
              <a:solidFill>
                <a:srgbClr val="002060"/>
              </a:solidFill>
            </a:endParaRPr>
          </a:p>
          <a:p>
            <a:pPr algn="ctr"/>
            <a:r>
              <a:rPr lang="es-ES" sz="4000" b="1" dirty="0">
                <a:solidFill>
                  <a:srgbClr val="002060"/>
                </a:solidFill>
              </a:rPr>
              <a:t>DE SOCIEDADES ACTIVAS</a:t>
            </a:r>
            <a:endParaRPr lang="es-CO" sz="4000" dirty="0">
              <a:solidFill>
                <a:srgbClr val="002060"/>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730975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CA8AC5A-FC9D-45FA-A03D-BD791E9BBA34}"/>
              </a:ext>
            </a:extLst>
          </p:cNvPr>
          <p:cNvSpPr txBox="1"/>
          <p:nvPr/>
        </p:nvSpPr>
        <p:spPr>
          <a:xfrm>
            <a:off x="2222501" y="1330557"/>
            <a:ext cx="4710372" cy="461665"/>
          </a:xfrm>
          <a:prstGeom prst="rect">
            <a:avLst/>
          </a:prstGeom>
          <a:noFill/>
        </p:spPr>
        <p:txBody>
          <a:bodyPr wrap="square" rtlCol="0">
            <a:spAutoFit/>
          </a:bodyPr>
          <a:lstStyle/>
          <a:p>
            <a:pPr algn="ctr"/>
            <a:r>
              <a:rPr lang="es-ES" sz="2400" b="1" dirty="0">
                <a:solidFill>
                  <a:schemeClr val="tx2">
                    <a:lumMod val="75000"/>
                  </a:schemeClr>
                </a:solidFill>
              </a:rPr>
              <a:t>V</a:t>
            </a:r>
            <a:r>
              <a:rPr lang="es-CO" sz="2400" b="1" dirty="0">
                <a:solidFill>
                  <a:schemeClr val="tx2">
                    <a:lumMod val="75000"/>
                  </a:schemeClr>
                </a:solidFill>
              </a:rPr>
              <a:t>aloración y venta de sociedades</a:t>
            </a:r>
          </a:p>
        </p:txBody>
      </p:sp>
      <p:sp>
        <p:nvSpPr>
          <p:cNvPr id="10" name="11 CuadroTexto">
            <a:extLst>
              <a:ext uri="{FF2B5EF4-FFF2-40B4-BE49-F238E27FC236}">
                <a16:creationId xmlns:a16="http://schemas.microsoft.com/office/drawing/2014/main" id="{CA9CA75C-C44D-4D73-A6A0-88E567E14032}"/>
              </a:ext>
            </a:extLst>
          </p:cNvPr>
          <p:cNvSpPr txBox="1"/>
          <p:nvPr/>
        </p:nvSpPr>
        <p:spPr>
          <a:xfrm>
            <a:off x="6241776" y="5766363"/>
            <a:ext cx="3240602" cy="276999"/>
          </a:xfrm>
          <a:prstGeom prst="rect">
            <a:avLst/>
          </a:prstGeom>
          <a:noFill/>
        </p:spPr>
        <p:txBody>
          <a:bodyPr wrap="square" rtlCol="0">
            <a:spAutoFit/>
          </a:bodyPr>
          <a:lstStyle/>
          <a:p>
            <a:r>
              <a:rPr lang="es-CO" sz="1200" dirty="0"/>
              <a:t>* Valores expresados en miles de pesos </a:t>
            </a:r>
          </a:p>
        </p:txBody>
      </p:sp>
      <p:pic>
        <p:nvPicPr>
          <p:cNvPr id="5" name="Imagen 4">
            <a:extLst>
              <a:ext uri="{FF2B5EF4-FFF2-40B4-BE49-F238E27FC236}">
                <a16:creationId xmlns:a16="http://schemas.microsoft.com/office/drawing/2014/main" id="{1CED7FF6-359F-44F2-9BCE-DACF037E1370}"/>
              </a:ext>
            </a:extLst>
          </p:cNvPr>
          <p:cNvPicPr>
            <a:picLocks noChangeAspect="1"/>
          </p:cNvPicPr>
          <p:nvPr/>
        </p:nvPicPr>
        <p:blipFill rotWithShape="1">
          <a:blip r:embed="rId2"/>
          <a:srcRect l="5161" t="30842" r="53711" b="36758"/>
          <a:stretch/>
        </p:blipFill>
        <p:spPr>
          <a:xfrm>
            <a:off x="596348" y="2180711"/>
            <a:ext cx="8138583" cy="3606482"/>
          </a:xfrm>
          <a:prstGeom prst="rect">
            <a:avLst/>
          </a:prstGeom>
        </p:spPr>
      </p:pic>
      <p:pic>
        <p:nvPicPr>
          <p:cNvPr id="9" name="Imagen 8" descr="Logo SAE-01.jpg">
            <a:extLst>
              <a:ext uri="{FF2B5EF4-FFF2-40B4-BE49-F238E27FC236}">
                <a16:creationId xmlns:a16="http://schemas.microsoft.com/office/drawing/2014/main" id="{529AB616-6B83-416D-9C0B-6F42F61FDB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1" name="Imagen 10">
            <a:extLst>
              <a:ext uri="{FF2B5EF4-FFF2-40B4-BE49-F238E27FC236}">
                <a16:creationId xmlns:a16="http://schemas.microsoft.com/office/drawing/2014/main" id="{AE2F1599-CA28-464D-A131-6633C2F6BA76}"/>
              </a:ext>
            </a:extLst>
          </p:cNvPr>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Rectángulo 11">
            <a:extLst>
              <a:ext uri="{FF2B5EF4-FFF2-40B4-BE49-F238E27FC236}">
                <a16:creationId xmlns:a16="http://schemas.microsoft.com/office/drawing/2014/main" id="{1BD3543F-83C9-4434-A139-23687A20E05A}"/>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8500A9FB-67C6-4381-9163-47AFB02BE730}"/>
              </a:ext>
            </a:extLst>
          </p:cNvPr>
          <p:cNvSpPr txBox="1"/>
          <p:nvPr/>
        </p:nvSpPr>
        <p:spPr>
          <a:xfrm>
            <a:off x="3715726"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2467652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6832" y="2983938"/>
            <a:ext cx="9143999" cy="707886"/>
          </a:xfrm>
          <a:prstGeom prst="rect">
            <a:avLst/>
          </a:prstGeom>
          <a:noFill/>
        </p:spPr>
        <p:txBody>
          <a:bodyPr wrap="square" rtlCol="0">
            <a:spAutoFit/>
          </a:bodyPr>
          <a:lstStyle/>
          <a:p>
            <a:pPr algn="ctr"/>
            <a:r>
              <a:rPr lang="es-CO" sz="4000" b="1" dirty="0">
                <a:solidFill>
                  <a:srgbClr val="002060"/>
                </a:solidFill>
              </a:rPr>
              <a:t>5. INFORME CEMEX</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88311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8B4023F-DD2C-42E7-9E78-E65B838143D0}"/>
              </a:ext>
            </a:extLst>
          </p:cNvPr>
          <p:cNvSpPr txBox="1"/>
          <p:nvPr/>
        </p:nvSpPr>
        <p:spPr>
          <a:xfrm>
            <a:off x="1815693" y="1260079"/>
            <a:ext cx="5512613" cy="461665"/>
          </a:xfrm>
          <a:prstGeom prst="rect">
            <a:avLst/>
          </a:prstGeom>
          <a:noFill/>
        </p:spPr>
        <p:txBody>
          <a:bodyPr wrap="square" rtlCol="0">
            <a:spAutoFit/>
          </a:bodyPr>
          <a:lstStyle/>
          <a:p>
            <a:r>
              <a:rPr lang="es-CO" sz="1013" dirty="0"/>
              <a:t>	</a:t>
            </a:r>
            <a:r>
              <a:rPr lang="es-CO" sz="2400" b="1" dirty="0">
                <a:solidFill>
                  <a:schemeClr val="accent1">
                    <a:lumMod val="50000"/>
                  </a:schemeClr>
                </a:solidFill>
              </a:rPr>
              <a:t>PROYECTO MACEO – CASO CEMEX</a:t>
            </a:r>
            <a:r>
              <a:rPr lang="es-CO" sz="2400" dirty="0">
                <a:solidFill>
                  <a:schemeClr val="accent1">
                    <a:lumMod val="50000"/>
                  </a:schemeClr>
                </a:solidFill>
              </a:rPr>
              <a:t> </a:t>
            </a:r>
          </a:p>
        </p:txBody>
      </p:sp>
      <p:sp>
        <p:nvSpPr>
          <p:cNvPr id="3" name="Rectangle 1">
            <a:extLst>
              <a:ext uri="{FF2B5EF4-FFF2-40B4-BE49-F238E27FC236}">
                <a16:creationId xmlns:a16="http://schemas.microsoft.com/office/drawing/2014/main" id="{CB67E44D-6DE2-412E-848A-7781B6ED76FC}"/>
              </a:ext>
            </a:extLst>
          </p:cNvPr>
          <p:cNvSpPr>
            <a:spLocks noChangeArrowheads="1"/>
          </p:cNvSpPr>
          <p:nvPr/>
        </p:nvSpPr>
        <p:spPr bwMode="auto">
          <a:xfrm>
            <a:off x="803480" y="2041958"/>
            <a:ext cx="701530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s-CO" altLang="es-CO" sz="1350" dirty="0">
                <a:latin typeface="Arial" panose="020B0604020202020204" pitchFamily="34" charset="0"/>
                <a:ea typeface="Times New Roman" panose="02020603050405020304" pitchFamily="18" charset="0"/>
              </a:rPr>
              <a:t>1</a:t>
            </a:r>
            <a:r>
              <a:rPr lang="es-CO" altLang="es-CO" dirty="0">
                <a:latin typeface="+mj-lt"/>
                <a:ea typeface="Times New Roman" panose="02020603050405020304" pitchFamily="18" charset="0"/>
              </a:rPr>
              <a:t>. Existe un acuerdo sobre las condiciones económicas del contrato así:</a:t>
            </a:r>
            <a:endParaRPr lang="es-CO" altLang="es-CO" dirty="0">
              <a:latin typeface="+mj-lt"/>
            </a:endParaRPr>
          </a:p>
          <a:p>
            <a:pPr defTabSz="685800" eaLnBrk="0" fontAlgn="base" hangingPunct="0">
              <a:spcBef>
                <a:spcPct val="0"/>
              </a:spcBef>
              <a:spcAft>
                <a:spcPct val="0"/>
              </a:spcAft>
            </a:pPr>
            <a:endParaRPr lang="es-CO" altLang="es-CO" sz="1350" dirty="0">
              <a:latin typeface="Arial" panose="020B0604020202020204" pitchFamily="34" charset="0"/>
            </a:endParaRPr>
          </a:p>
        </p:txBody>
      </p:sp>
      <p:pic>
        <p:nvPicPr>
          <p:cNvPr id="4" name="Imagen 3">
            <a:extLst>
              <a:ext uri="{FF2B5EF4-FFF2-40B4-BE49-F238E27FC236}">
                <a16:creationId xmlns:a16="http://schemas.microsoft.com/office/drawing/2014/main" id="{DAAC8EFB-1496-4BFD-89F0-5E23C136DE48}"/>
              </a:ext>
            </a:extLst>
          </p:cNvPr>
          <p:cNvPicPr>
            <a:picLocks noChangeAspect="1"/>
          </p:cNvPicPr>
          <p:nvPr/>
        </p:nvPicPr>
        <p:blipFill rotWithShape="1">
          <a:blip r:embed="rId2"/>
          <a:srcRect l="49773" t="34419" r="18463" b="37615"/>
          <a:stretch/>
        </p:blipFill>
        <p:spPr>
          <a:xfrm>
            <a:off x="971584" y="2442090"/>
            <a:ext cx="7200832" cy="3566122"/>
          </a:xfrm>
          <a:prstGeom prst="rect">
            <a:avLst/>
          </a:prstGeom>
        </p:spPr>
      </p:pic>
      <p:pic>
        <p:nvPicPr>
          <p:cNvPr id="9" name="Imagen 8" descr="Logo SAE-01.jpg">
            <a:extLst>
              <a:ext uri="{FF2B5EF4-FFF2-40B4-BE49-F238E27FC236}">
                <a16:creationId xmlns:a16="http://schemas.microsoft.com/office/drawing/2014/main" id="{450A9850-6DD4-43CF-9638-417F39BAB9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B78FC3BF-75DB-48B6-8C81-9E456B5F9490}"/>
              </a:ext>
            </a:extLst>
          </p:cNvPr>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Rectángulo 11">
            <a:extLst>
              <a:ext uri="{FF2B5EF4-FFF2-40B4-BE49-F238E27FC236}">
                <a16:creationId xmlns:a16="http://schemas.microsoft.com/office/drawing/2014/main" id="{7C90BD30-9428-4978-8A1A-0DB144C3CAA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A98035AB-49B5-43DF-9F37-F1831F6C56EF}"/>
              </a:ext>
            </a:extLst>
          </p:cNvPr>
          <p:cNvSpPr txBox="1"/>
          <p:nvPr/>
        </p:nvSpPr>
        <p:spPr>
          <a:xfrm>
            <a:off x="3715726"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4275115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614494" y="1189456"/>
            <a:ext cx="7915012" cy="5526385"/>
          </a:xfrm>
          <a:prstGeom prst="rect">
            <a:avLst/>
          </a:prstGeom>
        </p:spPr>
        <p:txBody>
          <a:bodyPr wrap="square">
            <a:spAutoFit/>
          </a:bodyPr>
          <a:lstStyle/>
          <a:p>
            <a:pPr marL="257175" indent="-257175" algn="just">
              <a:lnSpc>
                <a:spcPct val="105000"/>
              </a:lnSpc>
              <a:spcAft>
                <a:spcPts val="600"/>
              </a:spcAft>
              <a:buFont typeface="+mj-lt"/>
              <a:buAutoNum type="arabicPeriod" startAt="2"/>
            </a:pPr>
            <a:r>
              <a:rPr lang="es-CO" sz="1600" dirty="0">
                <a:latin typeface="Calibri" panose="020F0502020204030204" pitchFamily="34" charset="0"/>
                <a:ea typeface="Times New Roman" panose="02020603050405020304" pitchFamily="18" charset="0"/>
                <a:cs typeface="Calibri" panose="020F0502020204030204" pitchFamily="34" charset="0"/>
              </a:rPr>
              <a:t>L</a:t>
            </a:r>
            <a:r>
              <a:rPr lang="es-ES" sz="1600" dirty="0">
                <a:latin typeface="Calibri" panose="020F0502020204030204" pitchFamily="34" charset="0"/>
                <a:ea typeface="Times New Roman" panose="02020603050405020304" pitchFamily="18" charset="0"/>
                <a:cs typeface="Calibri" panose="020F0502020204030204" pitchFamily="34" charset="0"/>
              </a:rPr>
              <a:t>os pasivos corrientes causados durante la etapa pre-operativa (50 mil millones de pesos), los pasivos no corrientes (</a:t>
            </a:r>
            <a:r>
              <a:rPr lang="es-CO" sz="1600" dirty="0">
                <a:latin typeface="Calibri" panose="020F0502020204030204" pitchFamily="34" charset="0"/>
                <a:ea typeface="Times New Roman" panose="02020603050405020304" pitchFamily="18" charset="0"/>
                <a:cs typeface="Calibri" panose="020F0502020204030204" pitchFamily="34" charset="0"/>
              </a:rPr>
              <a:t>Capitalización de intereses sobre crédito de 35 millones de dólares)</a:t>
            </a:r>
            <a:r>
              <a:rPr lang="es-ES" sz="1600" dirty="0">
                <a:latin typeface="Calibri" panose="020F0502020204030204" pitchFamily="34" charset="0"/>
                <a:ea typeface="Times New Roman" panose="02020603050405020304" pitchFamily="18" charset="0"/>
                <a:cs typeface="Calibri" panose="020F0502020204030204" pitchFamily="34" charset="0"/>
              </a:rPr>
              <a:t> y los costos por la ampliación de la licencia ambiental ( 15 mil millones de pesos) </a:t>
            </a:r>
            <a:r>
              <a:rPr lang="es-CO" sz="1600" dirty="0">
                <a:latin typeface="Calibri" panose="020F0502020204030204" pitchFamily="34" charset="0"/>
                <a:ea typeface="Times New Roman" panose="02020603050405020304" pitchFamily="18" charset="0"/>
                <a:cs typeface="Calibri" panose="020F0502020204030204" pitchFamily="34" charset="0"/>
              </a:rPr>
              <a:t>serán asumidos por CEMEX con cargo a los ingresos del negocio cementero. </a:t>
            </a:r>
            <a:r>
              <a:rPr lang="es-CO" sz="1600" dirty="0">
                <a:latin typeface="Calibri" panose="020F0502020204030204" pitchFamily="34" charset="0"/>
                <a:ea typeface="Calibri" panose="020F0502020204030204" pitchFamily="34" charset="0"/>
                <a:cs typeface="Calibri" panose="020F0502020204030204" pitchFamily="34" charset="0"/>
              </a:rPr>
              <a:t> </a:t>
            </a:r>
          </a:p>
          <a:p>
            <a:pPr marL="257175" indent="-257175" algn="just">
              <a:lnSpc>
                <a:spcPct val="105000"/>
              </a:lnSpc>
              <a:spcAft>
                <a:spcPts val="600"/>
              </a:spcAft>
              <a:buFont typeface="+mj-lt"/>
              <a:buAutoNum type="arabicPeriod" startAt="2"/>
            </a:pPr>
            <a:r>
              <a:rPr lang="es-CO" sz="1600" dirty="0">
                <a:latin typeface="Calibri" panose="020F0502020204030204" pitchFamily="34" charset="0"/>
                <a:ea typeface="Times New Roman" panose="02020603050405020304" pitchFamily="18" charset="0"/>
                <a:cs typeface="Calibri" panose="020F0502020204030204" pitchFamily="34" charset="0"/>
              </a:rPr>
              <a:t>Se logró un acuerdo en el texto de la cláusula de indemnidad.      </a:t>
            </a:r>
            <a:r>
              <a:rPr lang="es-CO" sz="1600" dirty="0">
                <a:latin typeface="Calibri" panose="020F0502020204030204" pitchFamily="34" charset="0"/>
                <a:ea typeface="Calibri" panose="020F0502020204030204" pitchFamily="34" charset="0"/>
                <a:cs typeface="Calibri" panose="020F0502020204030204" pitchFamily="34" charset="0"/>
              </a:rPr>
              <a:t> </a:t>
            </a:r>
          </a:p>
          <a:p>
            <a:pPr marL="257175" indent="-257175" algn="just">
              <a:lnSpc>
                <a:spcPct val="105000"/>
              </a:lnSpc>
              <a:spcAft>
                <a:spcPts val="600"/>
              </a:spcAft>
              <a:buFont typeface="+mj-lt"/>
              <a:buAutoNum type="arabicPeriod" startAt="2"/>
            </a:pPr>
            <a:r>
              <a:rPr lang="es-CO" sz="1600" dirty="0">
                <a:latin typeface="Calibri" panose="020F0502020204030204" pitchFamily="34" charset="0"/>
                <a:ea typeface="Times New Roman" panose="02020603050405020304" pitchFamily="18" charset="0"/>
                <a:cs typeface="Calibri" panose="020F0502020204030204" pitchFamily="34" charset="0"/>
              </a:rPr>
              <a:t>Cemex fue reconocido como víctima en el proceso penal que se adelanta. </a:t>
            </a:r>
            <a:r>
              <a:rPr lang="es-CO" sz="1600" dirty="0">
                <a:latin typeface="Calibri" panose="020F0502020204030204" pitchFamily="34" charset="0"/>
                <a:ea typeface="Calibri" panose="020F0502020204030204" pitchFamily="34" charset="0"/>
                <a:cs typeface="Calibri" panose="020F0502020204030204" pitchFamily="34" charset="0"/>
              </a:rPr>
              <a:t> Audiencia del 24 de abril de 2018</a:t>
            </a:r>
          </a:p>
          <a:p>
            <a:pPr marL="257175" indent="-257175" algn="just">
              <a:lnSpc>
                <a:spcPct val="105000"/>
              </a:lnSpc>
              <a:spcAft>
                <a:spcPts val="600"/>
              </a:spcAft>
              <a:buFont typeface="+mj-lt"/>
              <a:buAutoNum type="arabicPeriod" startAt="2"/>
            </a:pPr>
            <a:r>
              <a:rPr lang="es-CO" sz="1600" dirty="0">
                <a:ea typeface="Times New Roman" panose="02020603050405020304" pitchFamily="18" charset="0"/>
              </a:rPr>
              <a:t>Se radicará la solicitud de conciliación ante la Procuraduría General – delegada para asuntos civiles</a:t>
            </a:r>
          </a:p>
          <a:p>
            <a:pPr algn="just">
              <a:lnSpc>
                <a:spcPct val="105000"/>
              </a:lnSpc>
              <a:spcAft>
                <a:spcPts val="600"/>
              </a:spcAft>
            </a:pPr>
            <a:endParaRPr lang="es-CO" sz="1600" dirty="0">
              <a:ea typeface="Times New Roman" panose="02020603050405020304" pitchFamily="18" charset="0"/>
            </a:endParaRPr>
          </a:p>
          <a:p>
            <a:pPr algn="just"/>
            <a:r>
              <a:rPr lang="es-CO" sz="1600" b="1" u="sng" dirty="0"/>
              <a:t>SITUACIONES ADICIONALES PARA LA OPERACIÓN DEL PROYECTO.  </a:t>
            </a:r>
            <a:endParaRPr lang="es-CO" sz="1600" dirty="0"/>
          </a:p>
          <a:p>
            <a:pPr algn="just"/>
            <a:r>
              <a:rPr lang="es-CO" sz="1600" dirty="0"/>
              <a:t> </a:t>
            </a:r>
          </a:p>
          <a:p>
            <a:pPr marL="214313" indent="-214313" algn="just">
              <a:buFont typeface="Arial" panose="020B0604020202020204" pitchFamily="34" charset="0"/>
              <a:buChar char="•"/>
            </a:pPr>
            <a:r>
              <a:rPr lang="es-CO" sz="1600" dirty="0"/>
              <a:t>Se  han llevado a cabo mesas de trabajo en el Ministerio de Comercio para definir:</a:t>
            </a:r>
          </a:p>
          <a:p>
            <a:pPr algn="just"/>
            <a:r>
              <a:rPr lang="es-CO" sz="1600" dirty="0"/>
              <a:t> </a:t>
            </a:r>
            <a:r>
              <a:rPr lang="es-CO" sz="1600" b="1" dirty="0"/>
              <a:t>i)</a:t>
            </a:r>
            <a:r>
              <a:rPr lang="es-CO" sz="1600" dirty="0"/>
              <a:t> El Trámite de ampliación de la zona franca.</a:t>
            </a:r>
          </a:p>
          <a:p>
            <a:pPr algn="just"/>
            <a:r>
              <a:rPr lang="es-CO" sz="1600" b="1" dirty="0"/>
              <a:t>ii) </a:t>
            </a:r>
            <a:r>
              <a:rPr lang="es-CO" sz="1600" dirty="0"/>
              <a:t>Aspectos relativos a la facturación de la Zona Franca.</a:t>
            </a:r>
          </a:p>
          <a:p>
            <a:pPr marL="214313" indent="-214313" algn="just">
              <a:buFont typeface="Arial" panose="020B0604020202020204" pitchFamily="34" charset="0"/>
              <a:buChar char="•"/>
            </a:pPr>
            <a:r>
              <a:rPr lang="es-CO" sz="1600" dirty="0"/>
              <a:t>Continúan los trámites para la ampliación de la capacidad de la Licencia Ambiental Corantioquia. </a:t>
            </a:r>
          </a:p>
          <a:p>
            <a:pPr marL="214313" indent="-214313" algn="just">
              <a:buFont typeface="Arial" panose="020B0604020202020204" pitchFamily="34" charset="0"/>
              <a:buChar char="•"/>
            </a:pPr>
            <a:r>
              <a:rPr lang="es-CO" sz="1600" dirty="0"/>
              <a:t>Se logró regularizar la situación jurídica de la licencia ambiental que nuevamente está a nombre de C.I. CALIZAS Y MINERALES. </a:t>
            </a:r>
          </a:p>
          <a:p>
            <a:pPr marL="257175" indent="-257175" algn="just">
              <a:lnSpc>
                <a:spcPct val="105000"/>
              </a:lnSpc>
              <a:spcAft>
                <a:spcPts val="600"/>
              </a:spcAft>
              <a:buFont typeface="+mj-lt"/>
              <a:buAutoNum type="arabicPeriod" startAt="2"/>
            </a:pPr>
            <a:endParaRPr lang="es-CO" sz="1600" dirty="0"/>
          </a:p>
        </p:txBody>
      </p:sp>
      <p:pic>
        <p:nvPicPr>
          <p:cNvPr id="9" name="Imagen 8" descr="Logo SAE-01.jpg">
            <a:extLst>
              <a:ext uri="{FF2B5EF4-FFF2-40B4-BE49-F238E27FC236}">
                <a16:creationId xmlns:a16="http://schemas.microsoft.com/office/drawing/2014/main" id="{9A6A5972-7AEA-4CCC-BD78-6764A7D03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C7345633-2B4E-45F0-8639-22E9E10E340A}"/>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1" name="Rectángulo 10">
            <a:extLst>
              <a:ext uri="{FF2B5EF4-FFF2-40B4-BE49-F238E27FC236}">
                <a16:creationId xmlns:a16="http://schemas.microsoft.com/office/drawing/2014/main" id="{EAF4EEBB-1C09-405E-BB60-F263B0E39E3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4FD6F063-6401-4EFE-A590-6CE7AFDB19B5}"/>
              </a:ext>
            </a:extLst>
          </p:cNvPr>
          <p:cNvSpPr txBox="1"/>
          <p:nvPr/>
        </p:nvSpPr>
        <p:spPr>
          <a:xfrm>
            <a:off x="3715726"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400850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2834479"/>
            <a:ext cx="9143999" cy="707886"/>
          </a:xfrm>
          <a:prstGeom prst="rect">
            <a:avLst/>
          </a:prstGeom>
          <a:noFill/>
        </p:spPr>
        <p:txBody>
          <a:bodyPr wrap="square" rtlCol="0">
            <a:spAutoFit/>
          </a:bodyPr>
          <a:lstStyle/>
          <a:p>
            <a:pPr algn="ctr"/>
            <a:r>
              <a:rPr lang="es-CO" sz="4000" b="1" dirty="0">
                <a:solidFill>
                  <a:srgbClr val="002060"/>
                </a:solidFill>
              </a:rPr>
              <a:t>6. INFORME COPSERVIR</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774116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1285461" y="1295523"/>
            <a:ext cx="5736535" cy="867743"/>
          </a:xfrm>
        </p:spPr>
        <p:txBody>
          <a:bodyPr>
            <a:normAutofit fontScale="90000"/>
          </a:bodyPr>
          <a:lstStyle/>
          <a:p>
            <a:r>
              <a:rPr lang="es-CO" sz="1650" b="1" dirty="0"/>
              <a:t>			</a:t>
            </a:r>
            <a:r>
              <a:rPr lang="es-CO" sz="2700" b="1" dirty="0">
                <a:solidFill>
                  <a:schemeClr val="accent1">
                    <a:lumMod val="50000"/>
                  </a:schemeClr>
                </a:solidFill>
                <a:latin typeface="+mn-lt"/>
                <a:ea typeface="+mn-ea"/>
                <a:cs typeface="+mn-cs"/>
              </a:rPr>
              <a:t>SITUACIÓN ACTUAL COPSERVIR </a:t>
            </a:r>
            <a:br>
              <a:rPr lang="es-CO" dirty="0"/>
            </a:br>
            <a:br>
              <a:rPr lang="es-CO" sz="1350" dirty="0"/>
            </a:br>
            <a:endParaRPr lang="es-CO" sz="135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503583" y="1752990"/>
            <a:ext cx="8295859" cy="3667810"/>
          </a:xfrm>
        </p:spPr>
        <p:txBody>
          <a:bodyPr>
            <a:normAutofit fontScale="25000" lnSpcReduction="20000"/>
          </a:bodyPr>
          <a:lstStyle/>
          <a:p>
            <a:pPr marL="0" indent="0" algn="just">
              <a:buNone/>
            </a:pPr>
            <a:endParaRPr lang="es-CO" sz="6000" dirty="0"/>
          </a:p>
          <a:p>
            <a:pPr marL="0" indent="0" algn="just">
              <a:lnSpc>
                <a:spcPct val="120000"/>
              </a:lnSpc>
              <a:buNone/>
            </a:pPr>
            <a:r>
              <a:rPr lang="es-CO" sz="8000" dirty="0"/>
              <a:t>Debido a la coincidencia en la calidad de Depositario provisional de los establecimientos de comercio y Agente especial de la Cooperativa, en cabeza del señor Andrés Hernández Bohmer, desde el año 2007 hasta el 2017, la administración de los establecimientos de comercio se realizó a través de una tesorería centralizada con la Cooperativa. Por cuenta de la decisión de la Superintendencia, actualmente la condición de Agente Especial y depositario provisional no coinciden en la misma persona. </a:t>
            </a:r>
          </a:p>
          <a:p>
            <a:pPr marL="0" indent="0" algn="just">
              <a:lnSpc>
                <a:spcPct val="120000"/>
              </a:lnSpc>
              <a:buNone/>
            </a:pPr>
            <a:endParaRPr lang="es-CO" sz="8000" dirty="0"/>
          </a:p>
          <a:p>
            <a:pPr marL="0" indent="0" algn="just">
              <a:lnSpc>
                <a:spcPct val="120000"/>
              </a:lnSpc>
              <a:buNone/>
            </a:pPr>
            <a:r>
              <a:rPr lang="es-CO" sz="8000" dirty="0"/>
              <a:t>SAE S.A.S. ha informado a la Superintendencia de Economía Solidaria y al Agente Especial que la representación legal de los establecimientos de comercio debe mantenerse en cabeza del depositario provisional de SAE, condición que se otorga en virtud  del Artículo 102 de la Ley 1708 de 2014, sin obtener respuesta al respecto. </a:t>
            </a:r>
          </a:p>
          <a:p>
            <a:pPr marL="0" indent="0" algn="just">
              <a:lnSpc>
                <a:spcPct val="120000"/>
              </a:lnSpc>
              <a:buNone/>
            </a:pPr>
            <a:endParaRPr lang="es-CO" sz="7200" dirty="0"/>
          </a:p>
          <a:p>
            <a:pPr marL="0" indent="0">
              <a:buNone/>
            </a:pPr>
            <a:endParaRPr lang="es-CO" dirty="0"/>
          </a:p>
        </p:txBody>
      </p:sp>
      <p:pic>
        <p:nvPicPr>
          <p:cNvPr id="7" name="Imagen 6" descr="Logo SAE-01.jpg">
            <a:extLst>
              <a:ext uri="{FF2B5EF4-FFF2-40B4-BE49-F238E27FC236}">
                <a16:creationId xmlns:a16="http://schemas.microsoft.com/office/drawing/2014/main" id="{7977C30D-566D-4410-8FE2-E284E26A7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8" name="Imagen 7">
            <a:extLst>
              <a:ext uri="{FF2B5EF4-FFF2-40B4-BE49-F238E27FC236}">
                <a16:creationId xmlns:a16="http://schemas.microsoft.com/office/drawing/2014/main" id="{5A5B1057-95FF-45B0-B25B-33FAF9CF8CB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Rectángulo 8">
            <a:extLst>
              <a:ext uri="{FF2B5EF4-FFF2-40B4-BE49-F238E27FC236}">
                <a16:creationId xmlns:a16="http://schemas.microsoft.com/office/drawing/2014/main" id="{C1129B4F-7B20-469B-A944-FDD168D00C27}"/>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772431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2809876" y="1319119"/>
            <a:ext cx="4848224" cy="867743"/>
          </a:xfrm>
        </p:spPr>
        <p:txBody>
          <a:bodyPr>
            <a:normAutofit/>
          </a:bodyPr>
          <a:lstStyle/>
          <a:p>
            <a:r>
              <a:rPr lang="es-CO" sz="1650" b="1" dirty="0"/>
              <a:t>			</a:t>
            </a:r>
            <a:endParaRPr lang="es-CO" sz="135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490331" y="1749287"/>
            <a:ext cx="8401878" cy="4585251"/>
          </a:xfrm>
        </p:spPr>
        <p:txBody>
          <a:bodyPr>
            <a:normAutofit fontScale="92500" lnSpcReduction="20000"/>
          </a:bodyPr>
          <a:lstStyle/>
          <a:p>
            <a:pPr marL="0" indent="0" algn="just">
              <a:buNone/>
            </a:pPr>
            <a:r>
              <a:rPr lang="es-CO" sz="2200" dirty="0"/>
              <a:t>En diciembre de 2018 SAE S.A.S. pone la situación en conocimiento de la F.G.N. y del Magistrado de conocimiento y solicita instrucciones en su calidad de secuestre judicial. </a:t>
            </a:r>
          </a:p>
          <a:p>
            <a:pPr marL="0" indent="0" algn="just">
              <a:buNone/>
            </a:pPr>
            <a:endParaRPr lang="es-CO" sz="2200" dirty="0"/>
          </a:p>
          <a:p>
            <a:pPr marL="0" indent="0" algn="just">
              <a:buNone/>
            </a:pPr>
            <a:r>
              <a:rPr lang="es-CO" sz="2200" dirty="0"/>
              <a:t>La F.G.N. mediante comunicación del 25 de abril de 2018 reitero la competencia de SAE en la administración y representación de los establecimientos de comercio de la cadena de droguerías de Copservir y señaló que cualquier actuación que obstruya la competencia de ésta Entidad constituye Fraude a Resolución Judicial. </a:t>
            </a:r>
          </a:p>
          <a:p>
            <a:pPr marL="0" indent="0" algn="just">
              <a:buNone/>
            </a:pPr>
            <a:endParaRPr lang="es-CO" sz="2200" dirty="0"/>
          </a:p>
          <a:p>
            <a:pPr marL="0" indent="0" algn="just">
              <a:buNone/>
            </a:pPr>
            <a:r>
              <a:rPr lang="es-CO" sz="2200" dirty="0"/>
              <a:t>SAE S.A.S radicó denuncia en contra del Agente Especial designado por la SES por presunto Fraude a Resolución Judicial. </a:t>
            </a:r>
          </a:p>
          <a:p>
            <a:pPr marL="0" indent="0" algn="just">
              <a:buNone/>
            </a:pPr>
            <a:endParaRPr lang="es-CO" sz="2200" dirty="0"/>
          </a:p>
          <a:p>
            <a:pPr marL="0" indent="0" algn="just">
              <a:buNone/>
            </a:pPr>
            <a:r>
              <a:rPr lang="es-CO" sz="2200" dirty="0"/>
              <a:t>SAE S.A.S solicitó a la cámara de comercio registrar las limitaciones en las competencias del agente especial y reiterar la administración de los establecimientos de comercio en cabeza de SAE S.A.S.    </a:t>
            </a:r>
          </a:p>
          <a:p>
            <a:pPr marL="0" indent="0">
              <a:buNone/>
            </a:pPr>
            <a:endParaRPr lang="es-CO" dirty="0"/>
          </a:p>
          <a:p>
            <a:pPr marL="0" indent="0">
              <a:buNone/>
            </a:pPr>
            <a:endParaRPr lang="es-CO" dirty="0"/>
          </a:p>
        </p:txBody>
      </p:sp>
      <p:pic>
        <p:nvPicPr>
          <p:cNvPr id="7" name="Imagen 6" descr="Logo SAE-01.jpg">
            <a:extLst>
              <a:ext uri="{FF2B5EF4-FFF2-40B4-BE49-F238E27FC236}">
                <a16:creationId xmlns:a16="http://schemas.microsoft.com/office/drawing/2014/main" id="{8C10E28C-850E-4DDD-AA82-1EBC6FF894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8" name="Imagen 7">
            <a:extLst>
              <a:ext uri="{FF2B5EF4-FFF2-40B4-BE49-F238E27FC236}">
                <a16:creationId xmlns:a16="http://schemas.microsoft.com/office/drawing/2014/main" id="{6DFB2898-FC0E-474A-9F5C-5AE5605A3929}"/>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Título 4">
            <a:extLst>
              <a:ext uri="{FF2B5EF4-FFF2-40B4-BE49-F238E27FC236}">
                <a16:creationId xmlns:a16="http://schemas.microsoft.com/office/drawing/2014/main" id="{C985BD36-8AAB-4927-A06E-F6AF38D7387C}"/>
              </a:ext>
            </a:extLst>
          </p:cNvPr>
          <p:cNvSpPr txBox="1">
            <a:spLocks/>
          </p:cNvSpPr>
          <p:nvPr/>
        </p:nvSpPr>
        <p:spPr>
          <a:xfrm>
            <a:off x="1111251" y="1189456"/>
            <a:ext cx="5736535" cy="867743"/>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1650" b="1" dirty="0"/>
              <a:t>			</a:t>
            </a:r>
            <a:r>
              <a:rPr lang="es-CO" sz="2700" b="1" dirty="0">
                <a:solidFill>
                  <a:schemeClr val="accent1">
                    <a:lumMod val="50000"/>
                  </a:schemeClr>
                </a:solidFill>
                <a:latin typeface="+mn-lt"/>
                <a:ea typeface="+mn-ea"/>
                <a:cs typeface="+mn-cs"/>
              </a:rPr>
              <a:t>SITUACIÓN ACTUAL COPSERVIR </a:t>
            </a:r>
            <a:br>
              <a:rPr lang="es-CO" dirty="0"/>
            </a:br>
            <a:br>
              <a:rPr lang="es-CO" sz="1350" dirty="0"/>
            </a:br>
            <a:endParaRPr lang="es-CO" sz="1350" dirty="0"/>
          </a:p>
        </p:txBody>
      </p:sp>
      <p:sp>
        <p:nvSpPr>
          <p:cNvPr id="10" name="Rectángulo 9">
            <a:extLst>
              <a:ext uri="{FF2B5EF4-FFF2-40B4-BE49-F238E27FC236}">
                <a16:creationId xmlns:a16="http://schemas.microsoft.com/office/drawing/2014/main" id="{A047A628-7319-48BD-BC76-2453E9B6886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498420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791836"/>
            <a:ext cx="9143999" cy="1323439"/>
          </a:xfrm>
          <a:prstGeom prst="rect">
            <a:avLst/>
          </a:prstGeom>
          <a:noFill/>
        </p:spPr>
        <p:txBody>
          <a:bodyPr wrap="square" rtlCol="0">
            <a:spAutoFit/>
          </a:bodyPr>
          <a:lstStyle/>
          <a:p>
            <a:pPr lvl="0" algn="ctr">
              <a:spcAft>
                <a:spcPts val="0"/>
              </a:spcAft>
            </a:pPr>
            <a:r>
              <a:rPr lang="es-ES" sz="4000" b="1" dirty="0">
                <a:solidFill>
                  <a:srgbClr val="000A8B"/>
                </a:solidFill>
              </a:rPr>
              <a:t>7. </a:t>
            </a:r>
            <a:r>
              <a:rPr lang="es-ES" sz="4000" b="1" dirty="0">
                <a:solidFill>
                  <a:srgbClr val="002060"/>
                </a:solidFill>
                <a:ea typeface="MS Mincho" panose="02020609040205080304" pitchFamily="49" charset="-128"/>
              </a:rPr>
              <a:t>INFORME COMITÉ ENAJENACIÓN</a:t>
            </a:r>
          </a:p>
          <a:p>
            <a:pPr lvl="0" algn="ctr">
              <a:spcAft>
                <a:spcPts val="0"/>
              </a:spcAft>
            </a:pPr>
            <a:r>
              <a:rPr lang="es-ES" sz="4000" b="1" dirty="0">
                <a:solidFill>
                  <a:srgbClr val="002060"/>
                </a:solidFill>
                <a:ea typeface="MS Mincho" panose="02020609040205080304" pitchFamily="49" charset="-128"/>
              </a:rPr>
              <a:t>TEMPRANA</a:t>
            </a:r>
            <a:endParaRPr lang="es-CO" sz="4000" b="1" dirty="0">
              <a:solidFill>
                <a:srgbClr val="002060"/>
              </a:solidFill>
              <a:ea typeface="MS Mincho" panose="02020609040205080304" pitchFamily="49" charset="-128"/>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9994416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a:extLst>
              <a:ext uri="{FF2B5EF4-FFF2-40B4-BE49-F238E27FC236}">
                <a16:creationId xmlns:a16="http://schemas.microsoft.com/office/drawing/2014/main" id="{54FCB146-46EA-43BA-9DD5-263635DB54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42001"/>
            <a:ext cx="1666875" cy="798653"/>
          </a:xfrm>
          <a:prstGeom prst="rect">
            <a:avLst/>
          </a:prstGeom>
        </p:spPr>
      </p:pic>
      <p:pic>
        <p:nvPicPr>
          <p:cNvPr id="5" name="Imagen 4">
            <a:extLst>
              <a:ext uri="{FF2B5EF4-FFF2-40B4-BE49-F238E27FC236}">
                <a16:creationId xmlns:a16="http://schemas.microsoft.com/office/drawing/2014/main" id="{269D972A-6781-4B89-A6E8-FD9E14434CAE}"/>
              </a:ext>
            </a:extLst>
          </p:cNvPr>
          <p:cNvPicPr/>
          <p:nvPr/>
        </p:nvPicPr>
        <p:blipFill rotWithShape="1">
          <a:blip r:embed="rId4" cstate="email">
            <a:extLst>
              <a:ext uri="{28A0092B-C50C-407E-A947-70E740481C1C}">
                <a14:useLocalDpi xmlns:a14="http://schemas.microsoft.com/office/drawing/2010/main"/>
              </a:ext>
            </a:extLst>
          </a:blip>
          <a:srcRect t="35975"/>
          <a:stretch/>
        </p:blipFill>
        <p:spPr>
          <a:xfrm>
            <a:off x="5168744" y="42001"/>
            <a:ext cx="3919955" cy="703686"/>
          </a:xfrm>
          <a:prstGeom prst="rect">
            <a:avLst/>
          </a:prstGeom>
        </p:spPr>
      </p:pic>
      <p:sp>
        <p:nvSpPr>
          <p:cNvPr id="6" name="Rectángulo 5">
            <a:extLst>
              <a:ext uri="{FF2B5EF4-FFF2-40B4-BE49-F238E27FC236}">
                <a16:creationId xmlns:a16="http://schemas.microsoft.com/office/drawing/2014/main" id="{39349249-0E76-4574-9EDC-4EDBD098CD83}"/>
              </a:ext>
            </a:extLst>
          </p:cNvPr>
          <p:cNvSpPr/>
          <p:nvPr/>
        </p:nvSpPr>
        <p:spPr>
          <a:xfrm>
            <a:off x="0" y="6633468"/>
            <a:ext cx="9144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7" name="CuadroTexto 6">
            <a:extLst>
              <a:ext uri="{FF2B5EF4-FFF2-40B4-BE49-F238E27FC236}">
                <a16:creationId xmlns:a16="http://schemas.microsoft.com/office/drawing/2014/main" id="{D58E6F26-8DFF-451E-A398-3298A36B69DD}"/>
              </a:ext>
            </a:extLst>
          </p:cNvPr>
          <p:cNvSpPr txBox="1"/>
          <p:nvPr/>
        </p:nvSpPr>
        <p:spPr>
          <a:xfrm>
            <a:off x="6514692" y="6632433"/>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Jurídica</a:t>
            </a:r>
          </a:p>
        </p:txBody>
      </p:sp>
      <p:sp>
        <p:nvSpPr>
          <p:cNvPr id="19" name="CuadroTexto 18">
            <a:extLst>
              <a:ext uri="{FF2B5EF4-FFF2-40B4-BE49-F238E27FC236}">
                <a16:creationId xmlns:a16="http://schemas.microsoft.com/office/drawing/2014/main" id="{8A068825-AF55-4E64-AF4E-C6F39CFB43B1}"/>
              </a:ext>
            </a:extLst>
          </p:cNvPr>
          <p:cNvSpPr txBox="1"/>
          <p:nvPr/>
        </p:nvSpPr>
        <p:spPr>
          <a:xfrm>
            <a:off x="346841" y="1764664"/>
            <a:ext cx="7700406" cy="369332"/>
          </a:xfrm>
          <a:prstGeom prst="rect">
            <a:avLst/>
          </a:prstGeom>
          <a:noFill/>
        </p:spPr>
        <p:txBody>
          <a:bodyPr wrap="square" rtlCol="0">
            <a:spAutoFit/>
          </a:bodyPr>
          <a:lstStyle/>
          <a:p>
            <a:pPr marL="285750" indent="-285750" algn="just">
              <a:buFont typeface="Arial" panose="020B0604020202020204" pitchFamily="34" charset="0"/>
              <a:buChar char="•"/>
            </a:pPr>
            <a:r>
              <a:rPr lang="es-CO" b="1" dirty="0">
                <a:solidFill>
                  <a:schemeClr val="tx2">
                    <a:lumMod val="75000"/>
                  </a:schemeClr>
                </a:solidFill>
              </a:rPr>
              <a:t>Bienes Inmuebles:</a:t>
            </a:r>
          </a:p>
        </p:txBody>
      </p:sp>
      <p:sp>
        <p:nvSpPr>
          <p:cNvPr id="20" name="CuadroTexto 19">
            <a:extLst>
              <a:ext uri="{FF2B5EF4-FFF2-40B4-BE49-F238E27FC236}">
                <a16:creationId xmlns:a16="http://schemas.microsoft.com/office/drawing/2014/main" id="{BF0322C5-5981-4AA1-8658-AE4375B22855}"/>
              </a:ext>
            </a:extLst>
          </p:cNvPr>
          <p:cNvSpPr txBox="1"/>
          <p:nvPr/>
        </p:nvSpPr>
        <p:spPr>
          <a:xfrm>
            <a:off x="1509712" y="3680408"/>
            <a:ext cx="6335575" cy="446276"/>
          </a:xfrm>
          <a:prstGeom prst="rect">
            <a:avLst/>
          </a:prstGeom>
          <a:noFill/>
        </p:spPr>
        <p:txBody>
          <a:bodyPr wrap="square" rtlCol="0">
            <a:spAutoFit/>
          </a:bodyPr>
          <a:lstStyle/>
          <a:p>
            <a:r>
              <a:rPr lang="es-CO" sz="1200" dirty="0"/>
              <a:t>*</a:t>
            </a:r>
            <a:r>
              <a:rPr lang="es-CO" sz="1100" dirty="0"/>
              <a:t>Valores estimados de acuerdo con el valor catastral y de la oferta de compra por utilidad pública.</a:t>
            </a:r>
          </a:p>
          <a:p>
            <a:r>
              <a:rPr lang="es-CO" sz="1100" b="1" dirty="0"/>
              <a:t>Causal 4:</a:t>
            </a:r>
            <a:r>
              <a:rPr lang="es-CO" sz="1100" dirty="0"/>
              <a:t> Costo Beneficio  </a:t>
            </a:r>
            <a:r>
              <a:rPr lang="es-CO" sz="1100" b="1" dirty="0"/>
              <a:t>Causal 6:</a:t>
            </a:r>
            <a:r>
              <a:rPr lang="es-CO" sz="1100" dirty="0"/>
              <a:t> Utilidad Pública-Servidumbre  </a:t>
            </a:r>
            <a:r>
              <a:rPr lang="es-CO" sz="1100" b="1" dirty="0"/>
              <a:t>Causal 7:</a:t>
            </a:r>
            <a:r>
              <a:rPr lang="es-CO" sz="1100" dirty="0"/>
              <a:t>Ubicación geográfica-Seguridad</a:t>
            </a:r>
          </a:p>
        </p:txBody>
      </p:sp>
      <p:sp>
        <p:nvSpPr>
          <p:cNvPr id="2" name="Rectángulo 1">
            <a:extLst>
              <a:ext uri="{FF2B5EF4-FFF2-40B4-BE49-F238E27FC236}">
                <a16:creationId xmlns:a16="http://schemas.microsoft.com/office/drawing/2014/main" id="{CDEFD922-249A-43C9-8349-60D872A12E33}"/>
              </a:ext>
            </a:extLst>
          </p:cNvPr>
          <p:cNvSpPr/>
          <p:nvPr/>
        </p:nvSpPr>
        <p:spPr>
          <a:xfrm>
            <a:off x="2009173" y="803468"/>
            <a:ext cx="5157126" cy="923330"/>
          </a:xfrm>
          <a:prstGeom prst="rect">
            <a:avLst/>
          </a:prstGeom>
        </p:spPr>
        <p:txBody>
          <a:bodyPr wrap="square">
            <a:spAutoFit/>
          </a:bodyPr>
          <a:lstStyle/>
          <a:p>
            <a:pPr algn="ctr"/>
            <a:r>
              <a:rPr lang="es-CO" b="1" dirty="0">
                <a:solidFill>
                  <a:schemeClr val="tx2">
                    <a:lumMod val="75000"/>
                  </a:schemeClr>
                </a:solidFill>
              </a:rPr>
              <a:t>COMITÉ DE ENAJENACIONES DE BIENES DEL FRISCO</a:t>
            </a:r>
          </a:p>
          <a:p>
            <a:pPr algn="ctr"/>
            <a:endParaRPr lang="es-CO" b="1" dirty="0">
              <a:solidFill>
                <a:schemeClr val="tx2">
                  <a:lumMod val="75000"/>
                </a:schemeClr>
              </a:solidFill>
            </a:endParaRPr>
          </a:p>
          <a:p>
            <a:pPr algn="ctr"/>
            <a:r>
              <a:rPr lang="es-CO" b="1" dirty="0">
                <a:solidFill>
                  <a:schemeClr val="tx2">
                    <a:lumMod val="75000"/>
                  </a:schemeClr>
                </a:solidFill>
              </a:rPr>
              <a:t>5 Sesiones Realizadas:</a:t>
            </a:r>
          </a:p>
        </p:txBody>
      </p:sp>
      <p:graphicFrame>
        <p:nvGraphicFramePr>
          <p:cNvPr id="11" name="Tabla 10">
            <a:extLst>
              <a:ext uri="{FF2B5EF4-FFF2-40B4-BE49-F238E27FC236}">
                <a16:creationId xmlns:a16="http://schemas.microsoft.com/office/drawing/2014/main" id="{00F5F4B2-2255-4F9A-BE41-5A8719FA0D5A}"/>
              </a:ext>
            </a:extLst>
          </p:cNvPr>
          <p:cNvGraphicFramePr>
            <a:graphicFrameLocks noGrp="1"/>
          </p:cNvGraphicFramePr>
          <p:nvPr>
            <p:extLst>
              <p:ext uri="{D42A27DB-BD31-4B8C-83A1-F6EECF244321}">
                <p14:modId xmlns:p14="http://schemas.microsoft.com/office/powerpoint/2010/main" val="3866481391"/>
              </p:ext>
            </p:extLst>
          </p:nvPr>
        </p:nvGraphicFramePr>
        <p:xfrm>
          <a:off x="1436914" y="4514776"/>
          <a:ext cx="6270171" cy="1775844"/>
        </p:xfrm>
        <a:graphic>
          <a:graphicData uri="http://schemas.openxmlformats.org/drawingml/2006/table">
            <a:tbl>
              <a:tblPr firstRow="1" bandRow="1">
                <a:tableStyleId>{5C22544A-7EE6-4342-B048-85BDC9FD1C3A}</a:tableStyleId>
              </a:tblPr>
              <a:tblGrid>
                <a:gridCol w="2090057">
                  <a:extLst>
                    <a:ext uri="{9D8B030D-6E8A-4147-A177-3AD203B41FA5}">
                      <a16:colId xmlns:a16="http://schemas.microsoft.com/office/drawing/2014/main" val="3318825363"/>
                    </a:ext>
                  </a:extLst>
                </a:gridCol>
                <a:gridCol w="2090057">
                  <a:extLst>
                    <a:ext uri="{9D8B030D-6E8A-4147-A177-3AD203B41FA5}">
                      <a16:colId xmlns:a16="http://schemas.microsoft.com/office/drawing/2014/main" val="1640841887"/>
                    </a:ext>
                  </a:extLst>
                </a:gridCol>
                <a:gridCol w="2090057">
                  <a:extLst>
                    <a:ext uri="{9D8B030D-6E8A-4147-A177-3AD203B41FA5}">
                      <a16:colId xmlns:a16="http://schemas.microsoft.com/office/drawing/2014/main" val="3414185435"/>
                    </a:ext>
                  </a:extLst>
                </a:gridCol>
              </a:tblGrid>
              <a:tr h="269989">
                <a:tc>
                  <a:txBody>
                    <a:bodyPr/>
                    <a:lstStyle/>
                    <a:p>
                      <a:pPr algn="ctr"/>
                      <a:r>
                        <a:rPr lang="es-ES" sz="1400" dirty="0"/>
                        <a:t>ACTIVO</a:t>
                      </a:r>
                      <a:endParaRPr lang="es-CO" sz="1400" dirty="0"/>
                    </a:p>
                  </a:txBody>
                  <a:tcPr marL="108013" marR="108013" marT="54007" marB="54007"/>
                </a:tc>
                <a:tc>
                  <a:txBody>
                    <a:bodyPr/>
                    <a:lstStyle/>
                    <a:p>
                      <a:pPr algn="ctr"/>
                      <a:r>
                        <a:rPr lang="es-ES" sz="1400" dirty="0"/>
                        <a:t>No.</a:t>
                      </a:r>
                      <a:endParaRPr lang="es-CO" sz="1400" dirty="0"/>
                    </a:p>
                  </a:txBody>
                  <a:tcPr marL="108013" marR="108013" marT="54007" marB="54007"/>
                </a:tc>
                <a:tc>
                  <a:txBody>
                    <a:bodyPr/>
                    <a:lstStyle/>
                    <a:p>
                      <a:pPr algn="ctr"/>
                      <a:r>
                        <a:rPr lang="es-ES" sz="1400" dirty="0"/>
                        <a:t>ESTIMADO VALOR</a:t>
                      </a:r>
                      <a:endParaRPr lang="es-CO" sz="1400" dirty="0"/>
                    </a:p>
                  </a:txBody>
                  <a:tcPr marL="108013" marR="108013" marT="54007" marB="54007"/>
                </a:tc>
                <a:extLst>
                  <a:ext uri="{0D108BD9-81ED-4DB2-BD59-A6C34878D82A}">
                    <a16:rowId xmlns:a16="http://schemas.microsoft.com/office/drawing/2014/main" val="1115539464"/>
                  </a:ext>
                </a:extLst>
              </a:tr>
              <a:tr h="269989">
                <a:tc>
                  <a:txBody>
                    <a:bodyPr/>
                    <a:lstStyle/>
                    <a:p>
                      <a:pPr algn="ctr"/>
                      <a:r>
                        <a:rPr lang="es-ES" sz="1200" dirty="0"/>
                        <a:t>VEHÍCULOS</a:t>
                      </a:r>
                      <a:endParaRPr lang="es-CO" sz="1200" dirty="0"/>
                    </a:p>
                  </a:txBody>
                  <a:tcPr marL="108013" marR="108013" marT="54007" marB="54007"/>
                </a:tc>
                <a:tc>
                  <a:txBody>
                    <a:bodyPr/>
                    <a:lstStyle/>
                    <a:p>
                      <a:pPr algn="ctr"/>
                      <a:r>
                        <a:rPr lang="es-ES" sz="1200" dirty="0"/>
                        <a:t>226</a:t>
                      </a:r>
                      <a:endParaRPr lang="es-CO" sz="1200" dirty="0"/>
                    </a:p>
                  </a:txBody>
                  <a:tcPr marL="108013" marR="108013" marT="54007" marB="54007"/>
                </a:tc>
                <a:tc>
                  <a:txBody>
                    <a:bodyPr/>
                    <a:lstStyle/>
                    <a:p>
                      <a:pPr algn="ctr"/>
                      <a:r>
                        <a:rPr lang="es-ES" sz="1200" dirty="0"/>
                        <a:t>$11.200.000.000</a:t>
                      </a:r>
                      <a:endParaRPr lang="es-CO" sz="1200" dirty="0"/>
                    </a:p>
                  </a:txBody>
                  <a:tcPr marL="108013" marR="108013" marT="54007" marB="54007"/>
                </a:tc>
                <a:extLst>
                  <a:ext uri="{0D108BD9-81ED-4DB2-BD59-A6C34878D82A}">
                    <a16:rowId xmlns:a16="http://schemas.microsoft.com/office/drawing/2014/main" val="1544609521"/>
                  </a:ext>
                </a:extLst>
              </a:tr>
              <a:tr h="269989">
                <a:tc>
                  <a:txBody>
                    <a:bodyPr/>
                    <a:lstStyle/>
                    <a:p>
                      <a:pPr algn="ctr"/>
                      <a:r>
                        <a:rPr lang="es-ES" sz="1200" dirty="0"/>
                        <a:t>EMBARCACIÓN</a:t>
                      </a:r>
                      <a:endParaRPr lang="es-CO" sz="1200" dirty="0"/>
                    </a:p>
                  </a:txBody>
                  <a:tcPr marL="108013" marR="108013" marT="54007" marB="54007"/>
                </a:tc>
                <a:tc>
                  <a:txBody>
                    <a:bodyPr/>
                    <a:lstStyle/>
                    <a:p>
                      <a:pPr algn="ctr"/>
                      <a:r>
                        <a:rPr lang="es-ES" sz="1200" dirty="0"/>
                        <a:t>1</a:t>
                      </a:r>
                      <a:endParaRPr lang="es-CO" sz="1200" dirty="0"/>
                    </a:p>
                  </a:txBody>
                  <a:tcPr marL="108013" marR="108013" marT="54007" marB="54007"/>
                </a:tc>
                <a:tc>
                  <a:txBody>
                    <a:bodyPr/>
                    <a:lstStyle/>
                    <a:p>
                      <a:pPr algn="ctr"/>
                      <a:r>
                        <a:rPr lang="es-CO" sz="1200" dirty="0"/>
                        <a:t>$ 1.529.906.976</a:t>
                      </a:r>
                    </a:p>
                  </a:txBody>
                  <a:tcPr marL="108013" marR="108013" marT="54007" marB="54007"/>
                </a:tc>
                <a:extLst>
                  <a:ext uri="{0D108BD9-81ED-4DB2-BD59-A6C34878D82A}">
                    <a16:rowId xmlns:a16="http://schemas.microsoft.com/office/drawing/2014/main" val="2289840341"/>
                  </a:ext>
                </a:extLst>
              </a:tr>
              <a:tr h="269989">
                <a:tc>
                  <a:txBody>
                    <a:bodyPr/>
                    <a:lstStyle/>
                    <a:p>
                      <a:pPr algn="ctr"/>
                      <a:r>
                        <a:rPr lang="es-ES" sz="1200" dirty="0"/>
                        <a:t>DIVISAS</a:t>
                      </a:r>
                      <a:endParaRPr lang="es-CO" sz="1200" dirty="0"/>
                    </a:p>
                  </a:txBody>
                  <a:tcPr marL="108013" marR="108013" marT="54007" marB="54007"/>
                </a:tc>
                <a:tc>
                  <a:txBody>
                    <a:bodyPr/>
                    <a:lstStyle/>
                    <a:p>
                      <a:pPr algn="ctr"/>
                      <a:r>
                        <a:rPr lang="es-CO" sz="1200" dirty="0"/>
                        <a:t>€ 2.870.830</a:t>
                      </a:r>
                    </a:p>
                  </a:txBody>
                  <a:tcPr marL="108013" marR="108013" marT="54007" marB="54007"/>
                </a:tc>
                <a:tc>
                  <a:txBody>
                    <a:bodyPr/>
                    <a:lstStyle/>
                    <a:p>
                      <a:pPr algn="ctr"/>
                      <a:r>
                        <a:rPr lang="es-ES" sz="1200" dirty="0"/>
                        <a:t>$ 9.186.656.000(2)</a:t>
                      </a:r>
                    </a:p>
                  </a:txBody>
                  <a:tcPr marL="108013" marR="108013" marT="54007" marB="54007"/>
                </a:tc>
                <a:extLst>
                  <a:ext uri="{0D108BD9-81ED-4DB2-BD59-A6C34878D82A}">
                    <a16:rowId xmlns:a16="http://schemas.microsoft.com/office/drawing/2014/main" val="2486545479"/>
                  </a:ext>
                </a:extLst>
              </a:tr>
              <a:tr h="269989">
                <a:tc>
                  <a:txBody>
                    <a:bodyPr/>
                    <a:lstStyle/>
                    <a:p>
                      <a:pPr algn="ctr"/>
                      <a:r>
                        <a:rPr lang="es-CO" sz="1200" dirty="0"/>
                        <a:t>SUSTANCIAS ( Destrucción)</a:t>
                      </a:r>
                    </a:p>
                  </a:txBody>
                  <a:tcPr marL="108013" marR="108013" marT="54007" marB="54007"/>
                </a:tc>
                <a:tc>
                  <a:txBody>
                    <a:bodyPr/>
                    <a:lstStyle/>
                    <a:p>
                      <a:pPr algn="ctr"/>
                      <a:r>
                        <a:rPr lang="es-CO" sz="1200" dirty="0"/>
                        <a:t>30</a:t>
                      </a:r>
                    </a:p>
                  </a:txBody>
                  <a:tcPr marL="108013" marR="108013" marT="54007" marB="54007"/>
                </a:tc>
                <a:tc>
                  <a:txBody>
                    <a:bodyPr/>
                    <a:lstStyle/>
                    <a:p>
                      <a:pPr algn="ctr"/>
                      <a:r>
                        <a:rPr lang="es-ES" sz="1200" dirty="0"/>
                        <a:t>SIN VALOR</a:t>
                      </a:r>
                    </a:p>
                  </a:txBody>
                  <a:tcPr marL="108013" marR="108013" marT="54007" marB="54007"/>
                </a:tc>
                <a:extLst>
                  <a:ext uri="{0D108BD9-81ED-4DB2-BD59-A6C34878D82A}">
                    <a16:rowId xmlns:a16="http://schemas.microsoft.com/office/drawing/2014/main" val="372441695"/>
                  </a:ext>
                </a:extLst>
              </a:tr>
              <a:tr h="269989">
                <a:tc gridSpan="2">
                  <a:txBody>
                    <a:bodyPr/>
                    <a:lstStyle/>
                    <a:p>
                      <a:pPr algn="ctr"/>
                      <a:r>
                        <a:rPr lang="es-ES" sz="1200" b="1" dirty="0">
                          <a:solidFill>
                            <a:schemeClr val="bg1"/>
                          </a:solidFill>
                        </a:rPr>
                        <a:t>TOTAL</a:t>
                      </a:r>
                      <a:endParaRPr lang="es-CO" sz="1200" b="1" dirty="0">
                        <a:solidFill>
                          <a:schemeClr val="bg1"/>
                        </a:solidFill>
                      </a:endParaRPr>
                    </a:p>
                  </a:txBody>
                  <a:tcPr marL="108013" marR="108013" marT="54007" marB="54007">
                    <a:solidFill>
                      <a:schemeClr val="accent1"/>
                    </a:solidFill>
                  </a:tcPr>
                </a:tc>
                <a:tc hMerge="1">
                  <a:txBody>
                    <a:bodyPr/>
                    <a:lstStyle/>
                    <a:p>
                      <a:pPr algn="ctr"/>
                      <a:endParaRPr lang="es-CO" sz="2400" dirty="0"/>
                    </a:p>
                  </a:txBody>
                  <a:tcPr>
                    <a:lnL w="12700" cap="flat" cmpd="sng" algn="ctr">
                      <a:solidFill>
                        <a:srgbClr val="0070C0"/>
                      </a:solidFill>
                      <a:prstDash val="solid"/>
                      <a:round/>
                      <a:headEnd type="none" w="med" len="med"/>
                      <a:tailEnd type="none" w="med" len="med"/>
                    </a:lnL>
                    <a:solidFill>
                      <a:schemeClr val="accent1"/>
                    </a:solidFill>
                  </a:tcPr>
                </a:tc>
                <a:tc>
                  <a:txBody>
                    <a:bodyPr/>
                    <a:lstStyle/>
                    <a:p>
                      <a:pPr algn="ctr"/>
                      <a:r>
                        <a:rPr lang="es-ES" sz="1200" b="1" dirty="0">
                          <a:solidFill>
                            <a:schemeClr val="bg1"/>
                          </a:solidFill>
                        </a:rPr>
                        <a:t>$21.916.562.976</a:t>
                      </a:r>
                    </a:p>
                  </a:txBody>
                  <a:tcPr marL="108013" marR="108013" marT="54007" marB="54007">
                    <a:solidFill>
                      <a:schemeClr val="accent1"/>
                    </a:solidFill>
                  </a:tcPr>
                </a:tc>
                <a:extLst>
                  <a:ext uri="{0D108BD9-81ED-4DB2-BD59-A6C34878D82A}">
                    <a16:rowId xmlns:a16="http://schemas.microsoft.com/office/drawing/2014/main" val="2548329999"/>
                  </a:ext>
                </a:extLst>
              </a:tr>
            </a:tbl>
          </a:graphicData>
        </a:graphic>
      </p:graphicFrame>
      <p:sp>
        <p:nvSpPr>
          <p:cNvPr id="12" name="CuadroTexto 11">
            <a:extLst>
              <a:ext uri="{FF2B5EF4-FFF2-40B4-BE49-F238E27FC236}">
                <a16:creationId xmlns:a16="http://schemas.microsoft.com/office/drawing/2014/main" id="{D8F1276D-DD1A-4224-8F9E-D4E1A07B5FA6}"/>
              </a:ext>
            </a:extLst>
          </p:cNvPr>
          <p:cNvSpPr txBox="1"/>
          <p:nvPr/>
        </p:nvSpPr>
        <p:spPr>
          <a:xfrm>
            <a:off x="224612" y="4109356"/>
            <a:ext cx="7306493" cy="369332"/>
          </a:xfrm>
          <a:prstGeom prst="rect">
            <a:avLst/>
          </a:prstGeom>
          <a:noFill/>
        </p:spPr>
        <p:txBody>
          <a:bodyPr wrap="square" rtlCol="0">
            <a:spAutoFit/>
          </a:bodyPr>
          <a:lstStyle/>
          <a:p>
            <a:pPr marL="285750" indent="-285750" algn="just">
              <a:buFont typeface="Arial" panose="020B0604020202020204" pitchFamily="34" charset="0"/>
              <a:buChar char="•"/>
            </a:pPr>
            <a:r>
              <a:rPr lang="es-CO" b="1" dirty="0">
                <a:solidFill>
                  <a:schemeClr val="tx2">
                    <a:lumMod val="75000"/>
                  </a:schemeClr>
                </a:solidFill>
              </a:rPr>
              <a:t>Bienes Muebles:</a:t>
            </a:r>
          </a:p>
        </p:txBody>
      </p:sp>
      <p:sp>
        <p:nvSpPr>
          <p:cNvPr id="3" name="CuadroTexto 2">
            <a:extLst>
              <a:ext uri="{FF2B5EF4-FFF2-40B4-BE49-F238E27FC236}">
                <a16:creationId xmlns:a16="http://schemas.microsoft.com/office/drawing/2014/main" id="{A81BB67C-3874-4630-A426-C5002FE87A31}"/>
              </a:ext>
            </a:extLst>
          </p:cNvPr>
          <p:cNvSpPr txBox="1"/>
          <p:nvPr/>
        </p:nvSpPr>
        <p:spPr>
          <a:xfrm>
            <a:off x="6123691" y="6323235"/>
            <a:ext cx="1907177" cy="261610"/>
          </a:xfrm>
          <a:prstGeom prst="rect">
            <a:avLst/>
          </a:prstGeom>
          <a:noFill/>
        </p:spPr>
        <p:txBody>
          <a:bodyPr wrap="square" rtlCol="0">
            <a:spAutoFit/>
          </a:bodyPr>
          <a:lstStyle/>
          <a:p>
            <a:r>
              <a:rPr lang="es-CO" sz="1100" dirty="0"/>
              <a:t>Corte 31 de mayo de 2018.</a:t>
            </a:r>
          </a:p>
        </p:txBody>
      </p:sp>
      <p:graphicFrame>
        <p:nvGraphicFramePr>
          <p:cNvPr id="13" name="Objeto 12">
            <a:extLst>
              <a:ext uri="{FF2B5EF4-FFF2-40B4-BE49-F238E27FC236}">
                <a16:creationId xmlns:a16="http://schemas.microsoft.com/office/drawing/2014/main" id="{BA3555BC-2043-49BC-B174-30C750BA9FC8}"/>
              </a:ext>
            </a:extLst>
          </p:cNvPr>
          <p:cNvGraphicFramePr>
            <a:graphicFrameLocks noChangeAspect="1"/>
          </p:cNvGraphicFramePr>
          <p:nvPr>
            <p:extLst>
              <p:ext uri="{D42A27DB-BD31-4B8C-83A1-F6EECF244321}">
                <p14:modId xmlns:p14="http://schemas.microsoft.com/office/powerpoint/2010/main" val="235119032"/>
              </p:ext>
            </p:extLst>
          </p:nvPr>
        </p:nvGraphicFramePr>
        <p:xfrm>
          <a:off x="1619659" y="2112231"/>
          <a:ext cx="5911446" cy="1554091"/>
        </p:xfrm>
        <a:graphic>
          <a:graphicData uri="http://schemas.openxmlformats.org/presentationml/2006/ole">
            <mc:AlternateContent xmlns:mc="http://schemas.openxmlformats.org/markup-compatibility/2006">
              <mc:Choice xmlns:v="urn:schemas-microsoft-com:vml" Requires="v">
                <p:oleObj spid="_x0000_s3102" name="Worksheet" r:id="rId5" imgW="5724525" imgH="1504950" progId="Excel.Sheet.12">
                  <p:embed/>
                </p:oleObj>
              </mc:Choice>
              <mc:Fallback>
                <p:oleObj name="Worksheet" r:id="rId5" imgW="5724525" imgH="1504950" progId="Excel.Sheet.12">
                  <p:embed/>
                  <p:pic>
                    <p:nvPicPr>
                      <p:cNvPr id="13" name="Objeto 12">
                        <a:extLst>
                          <a:ext uri="{FF2B5EF4-FFF2-40B4-BE49-F238E27FC236}">
                            <a16:creationId xmlns:a16="http://schemas.microsoft.com/office/drawing/2014/main" id="{BA3555BC-2043-49BC-B174-30C750BA9FC8}"/>
                          </a:ext>
                        </a:extLst>
                      </p:cNvPr>
                      <p:cNvPicPr/>
                      <p:nvPr/>
                    </p:nvPicPr>
                    <p:blipFill>
                      <a:blip r:embed="rId6"/>
                      <a:stretch>
                        <a:fillRect/>
                      </a:stretch>
                    </p:blipFill>
                    <p:spPr>
                      <a:xfrm>
                        <a:off x="1619659" y="2112231"/>
                        <a:ext cx="5911446" cy="1554091"/>
                      </a:xfrm>
                      <a:prstGeom prst="rect">
                        <a:avLst/>
                      </a:prstGeom>
                    </p:spPr>
                  </p:pic>
                </p:oleObj>
              </mc:Fallback>
            </mc:AlternateContent>
          </a:graphicData>
        </a:graphic>
      </p:graphicFrame>
    </p:spTree>
    <p:extLst>
      <p:ext uri="{BB962C8B-B14F-4D97-AF65-F5344CB8AC3E}">
        <p14:creationId xmlns:p14="http://schemas.microsoft.com/office/powerpoint/2010/main" val="3492813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p:cNvSpPr/>
          <p:nvPr/>
        </p:nvSpPr>
        <p:spPr>
          <a:xfrm>
            <a:off x="-3397"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b="1" dirty="0">
              <a:latin typeface="Arial Narrow" panose="020B0606020202030204" pitchFamily="34" charset="0"/>
            </a:endParaRP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0" y="73424"/>
            <a:ext cx="1233817" cy="635238"/>
          </a:xfrm>
          <a:prstGeom prst="rect">
            <a:avLst/>
          </a:prstGeom>
        </p:spPr>
      </p:pic>
      <p:sp>
        <p:nvSpPr>
          <p:cNvPr id="58" name="Rectángulo 57"/>
          <p:cNvSpPr/>
          <p:nvPr/>
        </p:nvSpPr>
        <p:spPr>
          <a:xfrm>
            <a:off x="0" y="6812280"/>
            <a:ext cx="9144000" cy="4571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pic>
        <p:nvPicPr>
          <p:cNvPr id="4" name="Imagen 3"/>
          <p:cNvPicPr>
            <a:picLocks noChangeAspect="1"/>
          </p:cNvPicPr>
          <p:nvPr/>
        </p:nvPicPr>
        <p:blipFill rotWithShape="1">
          <a:blip r:embed="rId4"/>
          <a:srcRect l="4062" t="46387" r="43906" b="20819"/>
          <a:stretch/>
        </p:blipFill>
        <p:spPr>
          <a:xfrm>
            <a:off x="2189734" y="2453102"/>
            <a:ext cx="4757738" cy="1685925"/>
          </a:xfrm>
          <a:prstGeom prst="rect">
            <a:avLst/>
          </a:prstGeom>
        </p:spPr>
      </p:pic>
    </p:spTree>
    <p:extLst>
      <p:ext uri="{BB962C8B-B14F-4D97-AF65-F5344CB8AC3E}">
        <p14:creationId xmlns:p14="http://schemas.microsoft.com/office/powerpoint/2010/main" val="109239278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1465</TotalTime>
  <Words>1517</Words>
  <Application>Microsoft Office PowerPoint</Application>
  <PresentationFormat>Presentación en pantalla (4:3)</PresentationFormat>
  <Paragraphs>418</Paragraphs>
  <Slides>38</Slides>
  <Notes>1</Notes>
  <HiddenSlides>1</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38</vt:i4>
      </vt:variant>
    </vt:vector>
  </HeadingPairs>
  <TitlesOfParts>
    <vt:vector size="46" baseType="lpstr">
      <vt:lpstr>MS Mincho</vt:lpstr>
      <vt:lpstr>Arial</vt:lpstr>
      <vt:lpstr>Arial Narrow</vt:lpstr>
      <vt:lpstr>Calibri</vt:lpstr>
      <vt:lpstr>Lato Regular</vt:lpstr>
      <vt:lpstr>Times New Roman</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COMPOSICIÓN DEL  PORTAFOLIO FRISCO ABRIL 2018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SITUACIÓN ACTUAL COPSERVIR   </vt:lpstr>
      <vt:lpstr>   </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115</cp:revision>
  <cp:lastPrinted>2018-04-23T14:04:59Z</cp:lastPrinted>
  <dcterms:created xsi:type="dcterms:W3CDTF">2015-02-19T23:51:59Z</dcterms:created>
  <dcterms:modified xsi:type="dcterms:W3CDTF">2018-06-06T20:47:53Z</dcterms:modified>
</cp:coreProperties>
</file>