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5" r:id="rId3"/>
  </p:sldMasterIdLst>
  <p:notesMasterIdLst>
    <p:notesMasterId r:id="rId61"/>
  </p:notesMasterIdLst>
  <p:handoutMasterIdLst>
    <p:handoutMasterId r:id="rId62"/>
  </p:handoutMasterIdLst>
  <p:sldIdLst>
    <p:sldId id="706" r:id="rId4"/>
    <p:sldId id="707" r:id="rId5"/>
    <p:sldId id="708" r:id="rId6"/>
    <p:sldId id="711" r:id="rId7"/>
    <p:sldId id="718" r:id="rId8"/>
    <p:sldId id="719" r:id="rId9"/>
    <p:sldId id="720" r:id="rId10"/>
    <p:sldId id="721" r:id="rId11"/>
    <p:sldId id="722" r:id="rId12"/>
    <p:sldId id="723" r:id="rId13"/>
    <p:sldId id="724" r:id="rId14"/>
    <p:sldId id="725" r:id="rId15"/>
    <p:sldId id="726" r:id="rId16"/>
    <p:sldId id="727" r:id="rId17"/>
    <p:sldId id="728" r:id="rId18"/>
    <p:sldId id="735" r:id="rId19"/>
    <p:sldId id="736" r:id="rId20"/>
    <p:sldId id="737" r:id="rId21"/>
    <p:sldId id="738" r:id="rId22"/>
    <p:sldId id="739" r:id="rId23"/>
    <p:sldId id="740" r:id="rId24"/>
    <p:sldId id="741" r:id="rId25"/>
    <p:sldId id="712" r:id="rId26"/>
    <p:sldId id="715" r:id="rId27"/>
    <p:sldId id="716" r:id="rId28"/>
    <p:sldId id="717" r:id="rId29"/>
    <p:sldId id="714" r:id="rId30"/>
    <p:sldId id="729" r:id="rId31"/>
    <p:sldId id="730" r:id="rId32"/>
    <p:sldId id="731" r:id="rId33"/>
    <p:sldId id="732" r:id="rId34"/>
    <p:sldId id="733" r:id="rId35"/>
    <p:sldId id="734" r:id="rId36"/>
    <p:sldId id="742" r:id="rId37"/>
    <p:sldId id="763" r:id="rId38"/>
    <p:sldId id="764" r:id="rId39"/>
    <p:sldId id="765" r:id="rId40"/>
    <p:sldId id="743" r:id="rId41"/>
    <p:sldId id="750" r:id="rId42"/>
    <p:sldId id="745" r:id="rId43"/>
    <p:sldId id="746" r:id="rId44"/>
    <p:sldId id="747" r:id="rId45"/>
    <p:sldId id="748" r:id="rId46"/>
    <p:sldId id="749" r:id="rId47"/>
    <p:sldId id="762" r:id="rId48"/>
    <p:sldId id="751" r:id="rId49"/>
    <p:sldId id="752" r:id="rId50"/>
    <p:sldId id="753" r:id="rId51"/>
    <p:sldId id="754" r:id="rId52"/>
    <p:sldId id="755" r:id="rId53"/>
    <p:sldId id="756" r:id="rId54"/>
    <p:sldId id="757" r:id="rId55"/>
    <p:sldId id="758" r:id="rId56"/>
    <p:sldId id="759" r:id="rId57"/>
    <p:sldId id="760" r:id="rId58"/>
    <p:sldId id="761" r:id="rId59"/>
    <p:sldId id="713" r:id="rId60"/>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Alberto Mateus Bravo" initials="JAMB" lastIdx="2" clrIdx="0">
    <p:extLst>
      <p:ext uri="{19B8F6BF-5375-455C-9EA6-DF929625EA0E}">
        <p15:presenceInfo xmlns:p15="http://schemas.microsoft.com/office/powerpoint/2012/main" userId="Jesus Alberto Mateus Bravo" providerId="None"/>
      </p:ext>
    </p:extLst>
  </p:cmAuthor>
  <p:cmAuthor id="2" name="Camilo Esteban Caro Camargo" initials="CECC" lastIdx="1" clrIdx="1">
    <p:extLst>
      <p:ext uri="{19B8F6BF-5375-455C-9EA6-DF929625EA0E}">
        <p15:presenceInfo xmlns:p15="http://schemas.microsoft.com/office/powerpoint/2012/main" userId="S-1-5-21-2627206374-3471323397-1792707208-19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FF9933"/>
    <a:srgbClr val="00FFCC"/>
    <a:srgbClr val="00FF99"/>
    <a:srgbClr val="66FFCC"/>
    <a:srgbClr val="FFFF99"/>
    <a:srgbClr val="F3F7FB"/>
    <a:srgbClr val="D1FDE2"/>
    <a:srgbClr val="FFCC66"/>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2155" autoAdjust="0"/>
  </p:normalViewPr>
  <p:slideViewPr>
    <p:cSldViewPr snapToGrid="0" snapToObjects="1">
      <p:cViewPr varScale="1">
        <p:scale>
          <a:sx n="72" d="100"/>
          <a:sy n="72" d="100"/>
        </p:scale>
        <p:origin x="660" y="6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cevedo\Desktop\PORTAFOLIO\Informe%20Portafolio%20doctora%20Marta%20FEBRER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30.80.129\Publica\22-%20Financiera\PORTAFOLIO\2018\MAYO\RESUMEN%20DE%20OPERACIONES%20MENSUAL%20A%20CONTABILIDAD%20MAY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3055555555555558E-2"/>
          <c:y val="0.25611898512685916"/>
          <c:w val="0.81388888888888888"/>
          <c:h val="0.53594441871236687"/>
        </c:manualLayout>
      </c:layout>
      <c:pie3DChart>
        <c:varyColors val="1"/>
        <c:ser>
          <c:idx val="2"/>
          <c:order val="2"/>
          <c:tx>
            <c:strRef>
              <c:f>'Mayo 2018'!$D$6</c:f>
              <c:strCache>
                <c:ptCount val="1"/>
                <c:pt idx="0">
                  <c:v>TOTAL PORTAFOLIO MAYO 2018</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63F6-4503-A5F4-31FD7231567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3F6-4503-A5F4-31FD7231567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3F6-4503-A5F4-31FD7231567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3F6-4503-A5F4-31FD7231567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3F6-4503-A5F4-31FD7231567E}"/>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63F6-4503-A5F4-31FD7231567E}"/>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63F6-4503-A5F4-31FD7231567E}"/>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'Mayo 2018'!$A$7:$A$13</c:f>
              <c:strCache>
                <c:ptCount val="7"/>
                <c:pt idx="0">
                  <c:v>Bancos Nacionales</c:v>
                </c:pt>
                <c:pt idx="1">
                  <c:v>Bancos Internacionales</c:v>
                </c:pt>
                <c:pt idx="2">
                  <c:v>Fic</c:v>
                </c:pt>
                <c:pt idx="3">
                  <c:v>Tes</c:v>
                </c:pt>
                <c:pt idx="4">
                  <c:v>CDT</c:v>
                </c:pt>
                <c:pt idx="5">
                  <c:v>Bonos</c:v>
                </c:pt>
                <c:pt idx="6">
                  <c:v>Acciones</c:v>
                </c:pt>
              </c:strCache>
            </c:strRef>
          </c:cat>
          <c:val>
            <c:numRef>
              <c:f>'Mayo 2018'!$D$7:$D$13</c:f>
              <c:numCache>
                <c:formatCode>#,##0,,</c:formatCode>
                <c:ptCount val="7"/>
                <c:pt idx="0">
                  <c:v>5865242077.8500004</c:v>
                </c:pt>
                <c:pt idx="1">
                  <c:v>71913275740.1604</c:v>
                </c:pt>
                <c:pt idx="2">
                  <c:v>191464071518.07999</c:v>
                </c:pt>
                <c:pt idx="3">
                  <c:v>407321381960</c:v>
                </c:pt>
                <c:pt idx="4">
                  <c:v>120979599796</c:v>
                </c:pt>
                <c:pt idx="5">
                  <c:v>0</c:v>
                </c:pt>
                <c:pt idx="6">
                  <c:v>1248617700</c:v>
                </c:pt>
              </c:numCache>
            </c:numRef>
          </c:val>
          <c:extLst>
            <c:ext xmlns:c16="http://schemas.microsoft.com/office/drawing/2014/chart" uri="{C3380CC4-5D6E-409C-BE32-E72D297353CC}">
              <c16:uniqueId val="{0000000E-63F6-4503-A5F4-31FD7231567E}"/>
            </c:ext>
          </c:extLst>
        </c:ser>
        <c:dLbls>
          <c:showLegendKey val="0"/>
          <c:showVal val="0"/>
          <c:showCatName val="0"/>
          <c:showSerName val="0"/>
          <c:showPercent val="0"/>
          <c:showBubbleSize val="0"/>
          <c:showLeaderLines val="1"/>
        </c:dLbls>
        <c:extLst>
          <c:ext xmlns:c15="http://schemas.microsoft.com/office/drawing/2012/chart" uri="{02D57815-91ED-43cb-92C2-25804820EDAC}">
            <c15:filteredPieSeries>
              <c15:ser>
                <c:idx val="0"/>
                <c:order val="0"/>
                <c:tx>
                  <c:strRef>
                    <c:extLst>
                      <c:ext uri="{02D57815-91ED-43cb-92C2-25804820EDAC}">
                        <c15:formulaRef>
                          <c15:sqref>'Mayo 2018'!$B$6</c15:sqref>
                        </c15:formulaRef>
                      </c:ext>
                    </c:extLst>
                    <c:strCache>
                      <c:ptCount val="1"/>
                      <c:pt idx="0">
                        <c:v>EXTINTOS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0-63F6-4503-A5F4-31FD7231567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2-63F6-4503-A5F4-31FD7231567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4-63F6-4503-A5F4-31FD7231567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6-63F6-4503-A5F4-31FD7231567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18-63F6-4503-A5F4-31FD7231567E}"/>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1A-63F6-4503-A5F4-31FD7231567E}"/>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C-63F6-4503-A5F4-31FD7231567E}"/>
                    </c:ext>
                  </c:extLst>
                </c:dPt>
                <c:cat>
                  <c:strRef>
                    <c:extLst>
                      <c:ext uri="{02D57815-91ED-43cb-92C2-25804820EDAC}">
                        <c15:formulaRef>
                          <c15:sqref>'Mayo 2018'!$A$7:$A$13</c15:sqref>
                        </c15:formulaRef>
                      </c:ext>
                    </c:extLst>
                    <c:strCache>
                      <c:ptCount val="7"/>
                      <c:pt idx="0">
                        <c:v>Bancos Nacionales</c:v>
                      </c:pt>
                      <c:pt idx="1">
                        <c:v>Bancos Internacionales</c:v>
                      </c:pt>
                      <c:pt idx="2">
                        <c:v>Fic</c:v>
                      </c:pt>
                      <c:pt idx="3">
                        <c:v>Tes</c:v>
                      </c:pt>
                      <c:pt idx="4">
                        <c:v>CDT</c:v>
                      </c:pt>
                      <c:pt idx="5">
                        <c:v>Bonos</c:v>
                      </c:pt>
                      <c:pt idx="6">
                        <c:v>Acciones</c:v>
                      </c:pt>
                    </c:strCache>
                  </c:strRef>
                </c:cat>
                <c:val>
                  <c:numRef>
                    <c:extLst>
                      <c:ext uri="{02D57815-91ED-43cb-92C2-25804820EDAC}">
                        <c15:formulaRef>
                          <c15:sqref>'Mayo 2018'!$B$7:$B$13</c15:sqref>
                        </c15:formulaRef>
                      </c:ext>
                    </c:extLst>
                    <c:numCache>
                      <c:formatCode>#,##0,,</c:formatCode>
                      <c:ptCount val="7"/>
                      <c:pt idx="0">
                        <c:v>1096021625.1900001</c:v>
                      </c:pt>
                      <c:pt idx="1">
                        <c:v>0</c:v>
                      </c:pt>
                      <c:pt idx="2">
                        <c:v>62216458942</c:v>
                      </c:pt>
                      <c:pt idx="3">
                        <c:v>71548577286</c:v>
                      </c:pt>
                      <c:pt idx="4">
                        <c:v>0</c:v>
                      </c:pt>
                      <c:pt idx="5">
                        <c:v>0</c:v>
                      </c:pt>
                      <c:pt idx="6">
                        <c:v>985043630</c:v>
                      </c:pt>
                    </c:numCache>
                  </c:numRef>
                </c:val>
                <c:extLst>
                  <c:ext xmlns:c16="http://schemas.microsoft.com/office/drawing/2014/chart" uri="{C3380CC4-5D6E-409C-BE32-E72D297353CC}">
                    <c16:uniqueId val="{0000001D-63F6-4503-A5F4-31FD7231567E}"/>
                  </c:ext>
                </c:extLst>
              </c15:ser>
            </c15:filteredPieSeries>
            <c15:filteredPieSeries>
              <c15:ser>
                <c:idx val="1"/>
                <c:order val="1"/>
                <c:tx>
                  <c:strRef>
                    <c:extLst xmlns:c15="http://schemas.microsoft.com/office/drawing/2012/chart">
                      <c:ext xmlns:c15="http://schemas.microsoft.com/office/drawing/2012/chart" uri="{02D57815-91ED-43cb-92C2-25804820EDAC}">
                        <c15:formulaRef>
                          <c15:sqref>'Mayo 2018'!$C$6</c15:sqref>
                        </c15:formulaRef>
                      </c:ext>
                    </c:extLst>
                    <c:strCache>
                      <c:ptCount val="1"/>
                      <c:pt idx="0">
                        <c:v>INCAUTADOS</c:v>
                      </c:pt>
                    </c:strCache>
                  </c:strRef>
                </c:tx>
                <c:dPt>
                  <c:idx val="0"/>
                  <c:bubble3D val="0"/>
                  <c:spPr>
                    <a:solidFill>
                      <a:schemeClr val="accent1"/>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1F-63F6-4503-A5F4-31FD7231567E}"/>
                    </c:ext>
                  </c:extLst>
                </c:dPt>
                <c:dPt>
                  <c:idx val="1"/>
                  <c:bubble3D val="0"/>
                  <c:spPr>
                    <a:solidFill>
                      <a:schemeClr val="accent2"/>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21-63F6-4503-A5F4-31FD7231567E}"/>
                    </c:ext>
                  </c:extLst>
                </c:dPt>
                <c:dPt>
                  <c:idx val="2"/>
                  <c:bubble3D val="0"/>
                  <c:spPr>
                    <a:solidFill>
                      <a:schemeClr val="accent3"/>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23-63F6-4503-A5F4-31FD7231567E}"/>
                    </c:ext>
                  </c:extLst>
                </c:dPt>
                <c:dPt>
                  <c:idx val="3"/>
                  <c:bubble3D val="0"/>
                  <c:spPr>
                    <a:solidFill>
                      <a:schemeClr val="accent4"/>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25-63F6-4503-A5F4-31FD7231567E}"/>
                    </c:ext>
                  </c:extLst>
                </c:dPt>
                <c:dPt>
                  <c:idx val="4"/>
                  <c:bubble3D val="0"/>
                  <c:spPr>
                    <a:solidFill>
                      <a:schemeClr val="accent5"/>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27-63F6-4503-A5F4-31FD7231567E}"/>
                    </c:ext>
                  </c:extLst>
                </c:dPt>
                <c:dPt>
                  <c:idx val="5"/>
                  <c:bubble3D val="0"/>
                  <c:spPr>
                    <a:solidFill>
                      <a:schemeClr val="accent6"/>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29-63F6-4503-A5F4-31FD7231567E}"/>
                    </c:ext>
                  </c:extLst>
                </c:dPt>
                <c:dPt>
                  <c:idx val="6"/>
                  <c:bubble3D val="0"/>
                  <c:spPr>
                    <a:solidFill>
                      <a:schemeClr val="accent1">
                        <a:lumMod val="60000"/>
                      </a:schemeClr>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2B-63F6-4503-A5F4-31FD7231567E}"/>
                    </c:ext>
                  </c:extLst>
                </c:dPt>
                <c:cat>
                  <c:strRef>
                    <c:extLst xmlns:c15="http://schemas.microsoft.com/office/drawing/2012/chart">
                      <c:ext xmlns:c15="http://schemas.microsoft.com/office/drawing/2012/chart" uri="{02D57815-91ED-43cb-92C2-25804820EDAC}">
                        <c15:formulaRef>
                          <c15:sqref>'Mayo 2018'!$A$7:$A$13</c15:sqref>
                        </c15:formulaRef>
                      </c:ext>
                    </c:extLst>
                    <c:strCache>
                      <c:ptCount val="7"/>
                      <c:pt idx="0">
                        <c:v>Bancos Nacionales</c:v>
                      </c:pt>
                      <c:pt idx="1">
                        <c:v>Bancos Internacionales</c:v>
                      </c:pt>
                      <c:pt idx="2">
                        <c:v>Fic</c:v>
                      </c:pt>
                      <c:pt idx="3">
                        <c:v>Tes</c:v>
                      </c:pt>
                      <c:pt idx="4">
                        <c:v>CDT</c:v>
                      </c:pt>
                      <c:pt idx="5">
                        <c:v>Bonos</c:v>
                      </c:pt>
                      <c:pt idx="6">
                        <c:v>Acciones</c:v>
                      </c:pt>
                    </c:strCache>
                  </c:strRef>
                </c:cat>
                <c:val>
                  <c:numRef>
                    <c:extLst xmlns:c15="http://schemas.microsoft.com/office/drawing/2012/chart">
                      <c:ext xmlns:c15="http://schemas.microsoft.com/office/drawing/2012/chart" uri="{02D57815-91ED-43cb-92C2-25804820EDAC}">
                        <c15:formulaRef>
                          <c15:sqref>'Mayo 2018'!$C$7:$C$13</c15:sqref>
                        </c15:formulaRef>
                      </c:ext>
                    </c:extLst>
                    <c:numCache>
                      <c:formatCode>#,##0,,</c:formatCode>
                      <c:ptCount val="7"/>
                      <c:pt idx="0">
                        <c:v>4769220452.6599998</c:v>
                      </c:pt>
                      <c:pt idx="1">
                        <c:v>71913275740.1604</c:v>
                      </c:pt>
                      <c:pt idx="2">
                        <c:v>129247612576.07999</c:v>
                      </c:pt>
                      <c:pt idx="3">
                        <c:v>335772804674</c:v>
                      </c:pt>
                      <c:pt idx="4">
                        <c:v>120979599796</c:v>
                      </c:pt>
                      <c:pt idx="5">
                        <c:v>0</c:v>
                      </c:pt>
                      <c:pt idx="6">
                        <c:v>263574070</c:v>
                      </c:pt>
                    </c:numCache>
                  </c:numRef>
                </c:val>
                <c:extLst xmlns:c15="http://schemas.microsoft.com/office/drawing/2012/chart">
                  <c:ext xmlns:c16="http://schemas.microsoft.com/office/drawing/2014/chart" uri="{C3380CC4-5D6E-409C-BE32-E72D297353CC}">
                    <c16:uniqueId val="{0000002C-63F6-4503-A5F4-31FD7231567E}"/>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'Mayo 2018'!$E$6</c15:sqref>
                        </c15:formulaRef>
                      </c:ext>
                    </c:extLst>
                    <c:strCache>
                      <c:ptCount val="1"/>
                      <c:pt idx="0">
                        <c:v>Part.%</c:v>
                      </c:pt>
                    </c:strCache>
                  </c:strRef>
                </c:tx>
                <c:dPt>
                  <c:idx val="0"/>
                  <c:bubble3D val="0"/>
                  <c:spPr>
                    <a:solidFill>
                      <a:schemeClr val="accent1"/>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2E-63F6-4503-A5F4-31FD7231567E}"/>
                    </c:ext>
                  </c:extLst>
                </c:dPt>
                <c:dPt>
                  <c:idx val="1"/>
                  <c:bubble3D val="0"/>
                  <c:spPr>
                    <a:solidFill>
                      <a:schemeClr val="accent2"/>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30-63F6-4503-A5F4-31FD7231567E}"/>
                    </c:ext>
                  </c:extLst>
                </c:dPt>
                <c:dPt>
                  <c:idx val="2"/>
                  <c:bubble3D val="0"/>
                  <c:spPr>
                    <a:solidFill>
                      <a:schemeClr val="accent3"/>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32-63F6-4503-A5F4-31FD7231567E}"/>
                    </c:ext>
                  </c:extLst>
                </c:dPt>
                <c:dPt>
                  <c:idx val="3"/>
                  <c:bubble3D val="0"/>
                  <c:spPr>
                    <a:solidFill>
                      <a:schemeClr val="accent4"/>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34-63F6-4503-A5F4-31FD7231567E}"/>
                    </c:ext>
                  </c:extLst>
                </c:dPt>
                <c:dPt>
                  <c:idx val="4"/>
                  <c:bubble3D val="0"/>
                  <c:spPr>
                    <a:solidFill>
                      <a:schemeClr val="accent5"/>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36-63F6-4503-A5F4-31FD7231567E}"/>
                    </c:ext>
                  </c:extLst>
                </c:dPt>
                <c:dPt>
                  <c:idx val="5"/>
                  <c:bubble3D val="0"/>
                  <c:spPr>
                    <a:solidFill>
                      <a:schemeClr val="accent6"/>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38-63F6-4503-A5F4-31FD7231567E}"/>
                    </c:ext>
                  </c:extLst>
                </c:dPt>
                <c:dPt>
                  <c:idx val="6"/>
                  <c:bubble3D val="0"/>
                  <c:spPr>
                    <a:solidFill>
                      <a:schemeClr val="accent1">
                        <a:lumMod val="60000"/>
                      </a:schemeClr>
                    </a:solidFill>
                    <a:ln w="25400">
                      <a:solidFill>
                        <a:schemeClr val="lt1"/>
                      </a:solidFill>
                    </a:ln>
                    <a:effectLst/>
                    <a:sp3d contourW="25400">
                      <a:contourClr>
                        <a:schemeClr val="lt1"/>
                      </a:contourClr>
                    </a:sp3d>
                  </c:spPr>
                  <c:extLst xmlns:c15="http://schemas.microsoft.com/office/drawing/2012/chart">
                    <c:ext xmlns:c16="http://schemas.microsoft.com/office/drawing/2014/chart" uri="{C3380CC4-5D6E-409C-BE32-E72D297353CC}">
                      <c16:uniqueId val="{0000003A-63F6-4503-A5F4-31FD7231567E}"/>
                    </c:ext>
                  </c:extLst>
                </c:dPt>
                <c:cat>
                  <c:strRef>
                    <c:extLst xmlns:c15="http://schemas.microsoft.com/office/drawing/2012/chart">
                      <c:ext xmlns:c15="http://schemas.microsoft.com/office/drawing/2012/chart" uri="{02D57815-91ED-43cb-92C2-25804820EDAC}">
                        <c15:formulaRef>
                          <c15:sqref>'Mayo 2018'!$A$7:$A$13</c15:sqref>
                        </c15:formulaRef>
                      </c:ext>
                    </c:extLst>
                    <c:strCache>
                      <c:ptCount val="7"/>
                      <c:pt idx="0">
                        <c:v>Bancos Nacionales</c:v>
                      </c:pt>
                      <c:pt idx="1">
                        <c:v>Bancos Internacionales</c:v>
                      </c:pt>
                      <c:pt idx="2">
                        <c:v>Fic</c:v>
                      </c:pt>
                      <c:pt idx="3">
                        <c:v>Tes</c:v>
                      </c:pt>
                      <c:pt idx="4">
                        <c:v>CDT</c:v>
                      </c:pt>
                      <c:pt idx="5">
                        <c:v>Bonos</c:v>
                      </c:pt>
                      <c:pt idx="6">
                        <c:v>Acciones</c:v>
                      </c:pt>
                    </c:strCache>
                  </c:strRef>
                </c:cat>
                <c:val>
                  <c:numRef>
                    <c:extLst xmlns:c15="http://schemas.microsoft.com/office/drawing/2012/chart">
                      <c:ext xmlns:c15="http://schemas.microsoft.com/office/drawing/2012/chart" uri="{02D57815-91ED-43cb-92C2-25804820EDAC}">
                        <c15:formulaRef>
                          <c15:sqref>'Mayo 2018'!$E$7:$E$13</c15:sqref>
                        </c15:formulaRef>
                      </c:ext>
                    </c:extLst>
                    <c:numCache>
                      <c:formatCode>0.00%</c:formatCode>
                      <c:ptCount val="7"/>
                      <c:pt idx="0">
                        <c:v>7.3426382482773703E-3</c:v>
                      </c:pt>
                      <c:pt idx="1">
                        <c:v>9.0027514977212661E-2</c:v>
                      </c:pt>
                      <c:pt idx="2">
                        <c:v>0.23969196770389833</c:v>
                      </c:pt>
                      <c:pt idx="3">
                        <c:v>0.50992158871250259</c:v>
                      </c:pt>
                      <c:pt idx="4">
                        <c:v>0.15145315827254363</c:v>
                      </c:pt>
                      <c:pt idx="5">
                        <c:v>0</c:v>
                      </c:pt>
                      <c:pt idx="6">
                        <c:v>1.5631320855654866E-3</c:v>
                      </c:pt>
                    </c:numCache>
                  </c:numRef>
                </c:val>
                <c:extLst xmlns:c15="http://schemas.microsoft.com/office/drawing/2012/chart">
                  <c:ext xmlns:c16="http://schemas.microsoft.com/office/drawing/2014/chart" uri="{C3380CC4-5D6E-409C-BE32-E72D297353CC}">
                    <c16:uniqueId val="{0000003B-63F6-4503-A5F4-31FD7231567E}"/>
                  </c:ext>
                </c:extLst>
              </c15:ser>
            </c15:filteredPieSeries>
          </c:ext>
        </c:extLst>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VALORACIÓN MAYO 2018</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555555555555555E-2"/>
          <c:y val="0.17171296296296298"/>
          <c:w val="0.93888888888888888"/>
          <c:h val="0.60027668416447943"/>
        </c:manualLayout>
      </c:layout>
      <c:pie3DChart>
        <c:varyColors val="1"/>
        <c:ser>
          <c:idx val="0"/>
          <c:order val="0"/>
          <c:tx>
            <c:strRef>
              <c:f>'[RESUMEN DE OPERACIONES MENSUAL A CONTABILIDAD MAYO.xlsx]PRESENTACION'!$M$34</c:f>
              <c:strCache>
                <c:ptCount val="1"/>
                <c:pt idx="0">
                  <c:v>VALORACION MAYO 2018</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EC5-4894-87FF-6907B92E40F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EC5-4894-87FF-6907B92E40F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EC5-4894-87FF-6907B92E40F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EC5-4894-87FF-6907B92E40F3}"/>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2EC5-4894-87FF-6907B92E40F3}"/>
              </c:ext>
            </c:extLst>
          </c:dPt>
          <c:dLbls>
            <c:dLbl>
              <c:idx val="1"/>
              <c:layout>
                <c:manualLayout>
                  <c:x val="-5.0190944881889764E-2"/>
                  <c:y val="-0.2582812044327792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EC5-4894-87FF-6907B92E40F3}"/>
                </c:ext>
              </c:extLst>
            </c:dLbl>
            <c:dLbl>
              <c:idx val="2"/>
              <c:layout>
                <c:manualLayout>
                  <c:x val="-4.522965879265093E-2"/>
                  <c:y val="-0.2903288130650335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EC5-4894-87FF-6907B92E40F3}"/>
                </c:ext>
              </c:extLst>
            </c:dLbl>
            <c:dLbl>
              <c:idx val="3"/>
              <c:layout>
                <c:manualLayout>
                  <c:x val="0.35961701662292206"/>
                  <c:y val="-0.1491921843102945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EC5-4894-87FF-6907B92E40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 DE OPERACIONES MENSUAL A CONTABILIDAD MAYO.xlsx]PRESENTACION'!$B$35:$B$39</c:f>
              <c:strCache>
                <c:ptCount val="5"/>
                <c:pt idx="0">
                  <c:v>Tes Tasa Fija                 </c:v>
                </c:pt>
                <c:pt idx="1">
                  <c:v>Tes Tasa Fija                 </c:v>
                </c:pt>
                <c:pt idx="2">
                  <c:v>Tes Tasa Fija                 </c:v>
                </c:pt>
                <c:pt idx="3">
                  <c:v>Tes Tasa Fija                 </c:v>
                </c:pt>
                <c:pt idx="4">
                  <c:v>Tes UVR                       </c:v>
                </c:pt>
              </c:strCache>
            </c:strRef>
          </c:cat>
          <c:val>
            <c:numRef>
              <c:f>'[RESUMEN DE OPERACIONES MENSUAL A CONTABILIDAD MAYO.xlsx]PRESENTACION'!$M$35:$M$39</c:f>
              <c:numCache>
                <c:formatCode>#,##0.00</c:formatCode>
                <c:ptCount val="5"/>
                <c:pt idx="0">
                  <c:v>206481699</c:v>
                </c:pt>
                <c:pt idx="1">
                  <c:v>39448511</c:v>
                </c:pt>
                <c:pt idx="2">
                  <c:v>10314227</c:v>
                </c:pt>
                <c:pt idx="3">
                  <c:v>20183376</c:v>
                </c:pt>
                <c:pt idx="4">
                  <c:v>140262267</c:v>
                </c:pt>
              </c:numCache>
            </c:numRef>
          </c:val>
          <c:extLst>
            <c:ext xmlns:c16="http://schemas.microsoft.com/office/drawing/2014/chart" uri="{C3380CC4-5D6E-409C-BE32-E72D297353CC}">
              <c16:uniqueId val="{0000000A-2EC5-4894-87FF-6907B92E40F3}"/>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Hoja1!$B$1</c:f>
              <c:strCache>
                <c:ptCount val="1"/>
                <c:pt idx="0">
                  <c:v>Serie 1</c:v>
                </c:pt>
              </c:strCache>
            </c:strRef>
          </c:tx>
          <c:spPr>
            <a:solidFill>
              <a:schemeClr val="accent1"/>
            </a:solidFill>
            <a:ln>
              <a:noFill/>
            </a:ln>
            <a:effectLst/>
            <a:sp3d/>
          </c:spPr>
          <c:invertIfNegative val="0"/>
          <c:dPt>
            <c:idx val="0"/>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957B-4DE1-8747-A3EF074E10A7}"/>
              </c:ext>
            </c:extLst>
          </c:dPt>
          <c:dPt>
            <c:idx val="1"/>
            <c:invertIfNegative val="0"/>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957B-4DE1-8747-A3EF074E10A7}"/>
              </c:ext>
            </c:extLst>
          </c:dPt>
          <c:dPt>
            <c:idx val="2"/>
            <c:invertIfNegative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957B-4DE1-8747-A3EF074E10A7}"/>
              </c:ext>
            </c:extLst>
          </c:dPt>
          <c:dPt>
            <c:idx val="3"/>
            <c:invertIfNegative val="0"/>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957B-4DE1-8747-A3EF074E10A7}"/>
              </c:ext>
            </c:extLst>
          </c:dPt>
          <c:cat>
            <c:strRef>
              <c:f>Hoja1!$A$2:$A$5</c:f>
              <c:strCache>
                <c:ptCount val="4"/>
                <c:pt idx="0">
                  <c:v>Vr. Comercial</c:v>
                </c:pt>
                <c:pt idx="1">
                  <c:v>Vr. Catastral</c:v>
                </c:pt>
                <c:pt idx="2">
                  <c:v>VPN</c:v>
                </c:pt>
                <c:pt idx="3">
                  <c:v>Lesión enorme</c:v>
                </c:pt>
              </c:strCache>
            </c:strRef>
          </c:cat>
          <c:val>
            <c:numRef>
              <c:f>Hoja1!$B$2:$B$5</c:f>
              <c:numCache>
                <c:formatCode>_(* #,##0_);_(* \(#,##0\);_(* "-"_);_(@_)</c:formatCode>
                <c:ptCount val="4"/>
                <c:pt idx="0">
                  <c:v>1611339200</c:v>
                </c:pt>
                <c:pt idx="1">
                  <c:v>1198066000</c:v>
                </c:pt>
                <c:pt idx="2">
                  <c:v>1028356677.4399999</c:v>
                </c:pt>
                <c:pt idx="3">
                  <c:v>805669600</c:v>
                </c:pt>
              </c:numCache>
            </c:numRef>
          </c:val>
          <c:extLst>
            <c:ext xmlns:c16="http://schemas.microsoft.com/office/drawing/2014/chart" uri="{C3380CC4-5D6E-409C-BE32-E72D297353CC}">
              <c16:uniqueId val="{00000008-957B-4DE1-8747-A3EF074E10A7}"/>
            </c:ext>
          </c:extLst>
        </c:ser>
        <c:dLbls>
          <c:showLegendKey val="0"/>
          <c:showVal val="0"/>
          <c:showCatName val="0"/>
          <c:showSerName val="0"/>
          <c:showPercent val="0"/>
          <c:showBubbleSize val="0"/>
        </c:dLbls>
        <c:gapWidth val="150"/>
        <c:shape val="box"/>
        <c:axId val="-683876864"/>
        <c:axId val="-683875776"/>
        <c:axId val="0"/>
      </c:bar3DChart>
      <c:catAx>
        <c:axId val="-6838768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683875776"/>
        <c:crosses val="autoZero"/>
        <c:auto val="1"/>
        <c:lblAlgn val="ctr"/>
        <c:lblOffset val="100"/>
        <c:noMultiLvlLbl val="0"/>
      </c:catAx>
      <c:valAx>
        <c:axId val="-683875776"/>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683876864"/>
        <c:crosses val="autoZero"/>
        <c:crossBetween val="between"/>
        <c:majorUnit val="200000000"/>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835914-025A-4961-8C6E-9ABF9803D2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3093DF9A-B573-4CC2-8A73-3864E0C58E05}">
      <dgm:prSet phldrT="[Texto]" custT="1"/>
      <dgm:spPr/>
      <dgm:t>
        <a:bodyPr/>
        <a:lstStyle/>
        <a:p>
          <a:pPr>
            <a:buFont typeface="+mj-lt"/>
            <a:buAutoNum type="arabicPeriod"/>
          </a:pPr>
          <a:r>
            <a:rPr lang="es-ES" sz="3200"/>
            <a:t>INTRODUCCIÓN</a:t>
          </a:r>
          <a:endParaRPr lang="es-ES" sz="3200" dirty="0"/>
        </a:p>
      </dgm:t>
    </dgm:pt>
    <dgm:pt modelId="{798196D2-7EEF-4817-8620-548020ADE62E}" type="parTrans" cxnId="{7C2AA1F0-0C9C-4F97-BF69-9C2536C201EF}">
      <dgm:prSet/>
      <dgm:spPr/>
      <dgm:t>
        <a:bodyPr/>
        <a:lstStyle/>
        <a:p>
          <a:endParaRPr lang="es-ES" sz="1600"/>
        </a:p>
      </dgm:t>
    </dgm:pt>
    <dgm:pt modelId="{D7D07842-2259-498B-9C14-3728D4C02CE7}" type="sibTrans" cxnId="{7C2AA1F0-0C9C-4F97-BF69-9C2536C201EF}">
      <dgm:prSet/>
      <dgm:spPr/>
      <dgm:t>
        <a:bodyPr/>
        <a:lstStyle/>
        <a:p>
          <a:endParaRPr lang="es-ES" sz="1600"/>
        </a:p>
      </dgm:t>
    </dgm:pt>
    <dgm:pt modelId="{8C416580-8154-405F-91C2-860B1EE77A12}">
      <dgm:prSet phldrT="[Texto]" custT="1"/>
      <dgm:spPr/>
      <dgm:t>
        <a:bodyPr/>
        <a:lstStyle/>
        <a:p>
          <a:r>
            <a:rPr lang="es-ES" sz="3200"/>
            <a:t>CAPA ESTRATEGICA</a:t>
          </a:r>
          <a:endParaRPr lang="es-ES" sz="3200" dirty="0"/>
        </a:p>
      </dgm:t>
    </dgm:pt>
    <dgm:pt modelId="{E58670CC-6154-4A41-833C-9EAEC886235B}" type="parTrans" cxnId="{C9A195AB-BB2C-43AA-ABD3-7BBFBBE2392F}">
      <dgm:prSet/>
      <dgm:spPr/>
      <dgm:t>
        <a:bodyPr/>
        <a:lstStyle/>
        <a:p>
          <a:endParaRPr lang="es-ES" sz="1600"/>
        </a:p>
      </dgm:t>
    </dgm:pt>
    <dgm:pt modelId="{3675BC0A-2E40-4ACB-BBFA-81E7B0D52FE4}" type="sibTrans" cxnId="{C9A195AB-BB2C-43AA-ABD3-7BBFBBE2392F}">
      <dgm:prSet/>
      <dgm:spPr/>
      <dgm:t>
        <a:bodyPr/>
        <a:lstStyle/>
        <a:p>
          <a:endParaRPr lang="es-ES" sz="1600"/>
        </a:p>
      </dgm:t>
    </dgm:pt>
    <dgm:pt modelId="{F824A21B-822E-4E95-862C-627CD0DDBA2A}">
      <dgm:prSet phldrT="[Texto]" custT="1"/>
      <dgm:spPr/>
      <dgm:t>
        <a:bodyPr/>
        <a:lstStyle/>
        <a:p>
          <a:r>
            <a:rPr lang="es-ES" sz="3200"/>
            <a:t>CAPA MISIONAL</a:t>
          </a:r>
          <a:endParaRPr lang="es-ES" sz="3200" dirty="0"/>
        </a:p>
      </dgm:t>
    </dgm:pt>
    <dgm:pt modelId="{67C1388C-2EA3-40EC-94A8-5B5DE14625A7}" type="parTrans" cxnId="{7E478E16-07DE-4320-9ACE-10FE0B86A27F}">
      <dgm:prSet/>
      <dgm:spPr/>
      <dgm:t>
        <a:bodyPr/>
        <a:lstStyle/>
        <a:p>
          <a:endParaRPr lang="es-ES" sz="1600"/>
        </a:p>
      </dgm:t>
    </dgm:pt>
    <dgm:pt modelId="{B5E1E9A4-66A3-40D5-B8E2-D6E1EE5F7B83}" type="sibTrans" cxnId="{7E478E16-07DE-4320-9ACE-10FE0B86A27F}">
      <dgm:prSet/>
      <dgm:spPr/>
      <dgm:t>
        <a:bodyPr/>
        <a:lstStyle/>
        <a:p>
          <a:endParaRPr lang="es-ES" sz="1600"/>
        </a:p>
      </dgm:t>
    </dgm:pt>
    <dgm:pt modelId="{8215628A-60B1-484E-AD3F-CAF78C39CD75}">
      <dgm:prSet phldrT="[Texto]" custT="1"/>
      <dgm:spPr/>
      <dgm:t>
        <a:bodyPr/>
        <a:lstStyle/>
        <a:p>
          <a:r>
            <a:rPr lang="es-ES" sz="3200" dirty="0"/>
            <a:t>CAPA TRANSVERSAL</a:t>
          </a:r>
        </a:p>
      </dgm:t>
    </dgm:pt>
    <dgm:pt modelId="{6DDDCFFB-F474-4F58-AAFB-6A3CD3C09C58}" type="parTrans" cxnId="{20408DD9-5FD7-424D-B553-07E0AB15F2D2}">
      <dgm:prSet/>
      <dgm:spPr/>
      <dgm:t>
        <a:bodyPr/>
        <a:lstStyle/>
        <a:p>
          <a:endParaRPr lang="es-ES" sz="1600"/>
        </a:p>
      </dgm:t>
    </dgm:pt>
    <dgm:pt modelId="{4A4C7C8F-22FE-49B6-8A4F-19E7C403BE1C}" type="sibTrans" cxnId="{20408DD9-5FD7-424D-B553-07E0AB15F2D2}">
      <dgm:prSet/>
      <dgm:spPr/>
      <dgm:t>
        <a:bodyPr/>
        <a:lstStyle/>
        <a:p>
          <a:endParaRPr lang="es-ES" sz="1600"/>
        </a:p>
      </dgm:t>
    </dgm:pt>
    <dgm:pt modelId="{F11E3E1E-6677-4D2D-8048-5F84F395FE10}">
      <dgm:prSet phldrT="[Texto]" custT="1"/>
      <dgm:spPr/>
      <dgm:t>
        <a:bodyPr/>
        <a:lstStyle/>
        <a:p>
          <a:r>
            <a:rPr lang="es-ES" sz="3200" dirty="0"/>
            <a:t>ASPECTOS CRÍTICOS</a:t>
          </a:r>
        </a:p>
      </dgm:t>
    </dgm:pt>
    <dgm:pt modelId="{B6B9A154-00D9-43CC-9E76-2CBF8DB42191}" type="parTrans" cxnId="{518495B4-69E5-4C2D-A878-211326808300}">
      <dgm:prSet/>
      <dgm:spPr/>
      <dgm:t>
        <a:bodyPr/>
        <a:lstStyle/>
        <a:p>
          <a:endParaRPr lang="es-ES" sz="1600"/>
        </a:p>
      </dgm:t>
    </dgm:pt>
    <dgm:pt modelId="{CE676843-D677-4454-9B07-BA2347EC35B4}" type="sibTrans" cxnId="{518495B4-69E5-4C2D-A878-211326808300}">
      <dgm:prSet/>
      <dgm:spPr/>
      <dgm:t>
        <a:bodyPr/>
        <a:lstStyle/>
        <a:p>
          <a:endParaRPr lang="es-ES" sz="1600"/>
        </a:p>
      </dgm:t>
    </dgm:pt>
    <dgm:pt modelId="{BC6B4E8C-8371-4B5C-AAA4-DF232F3D9F51}" type="pres">
      <dgm:prSet presAssocID="{81835914-025A-4961-8C6E-9ABF9803D275}" presName="linear" presStyleCnt="0">
        <dgm:presLayoutVars>
          <dgm:animLvl val="lvl"/>
          <dgm:resizeHandles val="exact"/>
        </dgm:presLayoutVars>
      </dgm:prSet>
      <dgm:spPr/>
    </dgm:pt>
    <dgm:pt modelId="{31F969C6-2F4D-4A62-B13B-625C42EE12B3}" type="pres">
      <dgm:prSet presAssocID="{3093DF9A-B573-4CC2-8A73-3864E0C58E05}" presName="parentText" presStyleLbl="node1" presStyleIdx="0" presStyleCnt="5">
        <dgm:presLayoutVars>
          <dgm:chMax val="0"/>
          <dgm:bulletEnabled val="1"/>
        </dgm:presLayoutVars>
      </dgm:prSet>
      <dgm:spPr/>
    </dgm:pt>
    <dgm:pt modelId="{5BD6801C-D168-4CE1-B725-A670619BC263}" type="pres">
      <dgm:prSet presAssocID="{D7D07842-2259-498B-9C14-3728D4C02CE7}" presName="spacer" presStyleCnt="0"/>
      <dgm:spPr/>
    </dgm:pt>
    <dgm:pt modelId="{AB587149-C4CB-426F-BCEF-5D6E340E3554}" type="pres">
      <dgm:prSet presAssocID="{8C416580-8154-405F-91C2-860B1EE77A12}" presName="parentText" presStyleLbl="node1" presStyleIdx="1" presStyleCnt="5">
        <dgm:presLayoutVars>
          <dgm:chMax val="0"/>
          <dgm:bulletEnabled val="1"/>
        </dgm:presLayoutVars>
      </dgm:prSet>
      <dgm:spPr/>
    </dgm:pt>
    <dgm:pt modelId="{944B95E0-3AF7-4C17-A5B5-7CA559CE0CCA}" type="pres">
      <dgm:prSet presAssocID="{3675BC0A-2E40-4ACB-BBFA-81E7B0D52FE4}" presName="spacer" presStyleCnt="0"/>
      <dgm:spPr/>
    </dgm:pt>
    <dgm:pt modelId="{4FEAFC69-4117-470C-AEDF-9DD2946F5512}" type="pres">
      <dgm:prSet presAssocID="{F824A21B-822E-4E95-862C-627CD0DDBA2A}" presName="parentText" presStyleLbl="node1" presStyleIdx="2" presStyleCnt="5">
        <dgm:presLayoutVars>
          <dgm:chMax val="0"/>
          <dgm:bulletEnabled val="1"/>
        </dgm:presLayoutVars>
      </dgm:prSet>
      <dgm:spPr/>
    </dgm:pt>
    <dgm:pt modelId="{FD2A1A40-5195-4FCE-AB90-38A00579DD1E}" type="pres">
      <dgm:prSet presAssocID="{B5E1E9A4-66A3-40D5-B8E2-D6E1EE5F7B83}" presName="spacer" presStyleCnt="0"/>
      <dgm:spPr/>
    </dgm:pt>
    <dgm:pt modelId="{DB80A9B3-BF84-46EC-853B-7FCE01475148}" type="pres">
      <dgm:prSet presAssocID="{8215628A-60B1-484E-AD3F-CAF78C39CD75}" presName="parentText" presStyleLbl="node1" presStyleIdx="3" presStyleCnt="5">
        <dgm:presLayoutVars>
          <dgm:chMax val="0"/>
          <dgm:bulletEnabled val="1"/>
        </dgm:presLayoutVars>
      </dgm:prSet>
      <dgm:spPr/>
    </dgm:pt>
    <dgm:pt modelId="{DC17C921-6790-4B4C-9C86-261874A37F68}" type="pres">
      <dgm:prSet presAssocID="{4A4C7C8F-22FE-49B6-8A4F-19E7C403BE1C}" presName="spacer" presStyleCnt="0"/>
      <dgm:spPr/>
    </dgm:pt>
    <dgm:pt modelId="{FE14446A-9F15-4A0B-87BC-48E64F3F4A36}" type="pres">
      <dgm:prSet presAssocID="{F11E3E1E-6677-4D2D-8048-5F84F395FE10}" presName="parentText" presStyleLbl="node1" presStyleIdx="4" presStyleCnt="5">
        <dgm:presLayoutVars>
          <dgm:chMax val="0"/>
          <dgm:bulletEnabled val="1"/>
        </dgm:presLayoutVars>
      </dgm:prSet>
      <dgm:spPr/>
    </dgm:pt>
  </dgm:ptLst>
  <dgm:cxnLst>
    <dgm:cxn modelId="{7E478E16-07DE-4320-9ACE-10FE0B86A27F}" srcId="{81835914-025A-4961-8C6E-9ABF9803D275}" destId="{F824A21B-822E-4E95-862C-627CD0DDBA2A}" srcOrd="2" destOrd="0" parTransId="{67C1388C-2EA3-40EC-94A8-5B5DE14625A7}" sibTransId="{B5E1E9A4-66A3-40D5-B8E2-D6E1EE5F7B83}"/>
    <dgm:cxn modelId="{664C303D-7B81-4428-80AB-DF8F034C9DC6}" type="presOf" srcId="{F11E3E1E-6677-4D2D-8048-5F84F395FE10}" destId="{FE14446A-9F15-4A0B-87BC-48E64F3F4A36}" srcOrd="0" destOrd="0" presId="urn:microsoft.com/office/officeart/2005/8/layout/vList2"/>
    <dgm:cxn modelId="{369DD04A-4E25-4F04-9546-79EE3007B463}" type="presOf" srcId="{81835914-025A-4961-8C6E-9ABF9803D275}" destId="{BC6B4E8C-8371-4B5C-AAA4-DF232F3D9F51}" srcOrd="0" destOrd="0" presId="urn:microsoft.com/office/officeart/2005/8/layout/vList2"/>
    <dgm:cxn modelId="{AC93037F-A0B0-437B-8F42-A5C66335F224}" type="presOf" srcId="{8C416580-8154-405F-91C2-860B1EE77A12}" destId="{AB587149-C4CB-426F-BCEF-5D6E340E3554}" srcOrd="0" destOrd="0" presId="urn:microsoft.com/office/officeart/2005/8/layout/vList2"/>
    <dgm:cxn modelId="{C0EEA482-4EB2-4510-B7D8-B767D3235572}" type="presOf" srcId="{8215628A-60B1-484E-AD3F-CAF78C39CD75}" destId="{DB80A9B3-BF84-46EC-853B-7FCE01475148}" srcOrd="0" destOrd="0" presId="urn:microsoft.com/office/officeart/2005/8/layout/vList2"/>
    <dgm:cxn modelId="{1C03E7A8-FC7C-46D4-A4DB-83140EF370E2}" type="presOf" srcId="{3093DF9A-B573-4CC2-8A73-3864E0C58E05}" destId="{31F969C6-2F4D-4A62-B13B-625C42EE12B3}" srcOrd="0" destOrd="0" presId="urn:microsoft.com/office/officeart/2005/8/layout/vList2"/>
    <dgm:cxn modelId="{C9A195AB-BB2C-43AA-ABD3-7BBFBBE2392F}" srcId="{81835914-025A-4961-8C6E-9ABF9803D275}" destId="{8C416580-8154-405F-91C2-860B1EE77A12}" srcOrd="1" destOrd="0" parTransId="{E58670CC-6154-4A41-833C-9EAEC886235B}" sibTransId="{3675BC0A-2E40-4ACB-BBFA-81E7B0D52FE4}"/>
    <dgm:cxn modelId="{518495B4-69E5-4C2D-A878-211326808300}" srcId="{81835914-025A-4961-8C6E-9ABF9803D275}" destId="{F11E3E1E-6677-4D2D-8048-5F84F395FE10}" srcOrd="4" destOrd="0" parTransId="{B6B9A154-00D9-43CC-9E76-2CBF8DB42191}" sibTransId="{CE676843-D677-4454-9B07-BA2347EC35B4}"/>
    <dgm:cxn modelId="{D68364D5-C580-47D1-B013-7469A976D142}" type="presOf" srcId="{F824A21B-822E-4E95-862C-627CD0DDBA2A}" destId="{4FEAFC69-4117-470C-AEDF-9DD2946F5512}" srcOrd="0" destOrd="0" presId="urn:microsoft.com/office/officeart/2005/8/layout/vList2"/>
    <dgm:cxn modelId="{20408DD9-5FD7-424D-B553-07E0AB15F2D2}" srcId="{81835914-025A-4961-8C6E-9ABF9803D275}" destId="{8215628A-60B1-484E-AD3F-CAF78C39CD75}" srcOrd="3" destOrd="0" parTransId="{6DDDCFFB-F474-4F58-AAFB-6A3CD3C09C58}" sibTransId="{4A4C7C8F-22FE-49B6-8A4F-19E7C403BE1C}"/>
    <dgm:cxn modelId="{7C2AA1F0-0C9C-4F97-BF69-9C2536C201EF}" srcId="{81835914-025A-4961-8C6E-9ABF9803D275}" destId="{3093DF9A-B573-4CC2-8A73-3864E0C58E05}" srcOrd="0" destOrd="0" parTransId="{798196D2-7EEF-4817-8620-548020ADE62E}" sibTransId="{D7D07842-2259-498B-9C14-3728D4C02CE7}"/>
    <dgm:cxn modelId="{D285640B-DCAA-4C2C-BCD2-B3EE8FFEC58B}" type="presParOf" srcId="{BC6B4E8C-8371-4B5C-AAA4-DF232F3D9F51}" destId="{31F969C6-2F4D-4A62-B13B-625C42EE12B3}" srcOrd="0" destOrd="0" presId="urn:microsoft.com/office/officeart/2005/8/layout/vList2"/>
    <dgm:cxn modelId="{F32B9EF4-4F0A-4C10-B181-B5D0C4CB577B}" type="presParOf" srcId="{BC6B4E8C-8371-4B5C-AAA4-DF232F3D9F51}" destId="{5BD6801C-D168-4CE1-B725-A670619BC263}" srcOrd="1" destOrd="0" presId="urn:microsoft.com/office/officeart/2005/8/layout/vList2"/>
    <dgm:cxn modelId="{DBF37068-CE03-4C89-A64B-A5F6A3B199D9}" type="presParOf" srcId="{BC6B4E8C-8371-4B5C-AAA4-DF232F3D9F51}" destId="{AB587149-C4CB-426F-BCEF-5D6E340E3554}" srcOrd="2" destOrd="0" presId="urn:microsoft.com/office/officeart/2005/8/layout/vList2"/>
    <dgm:cxn modelId="{E5877230-3376-4609-A81E-23AC35BF4363}" type="presParOf" srcId="{BC6B4E8C-8371-4B5C-AAA4-DF232F3D9F51}" destId="{944B95E0-3AF7-4C17-A5B5-7CA559CE0CCA}" srcOrd="3" destOrd="0" presId="urn:microsoft.com/office/officeart/2005/8/layout/vList2"/>
    <dgm:cxn modelId="{0E5E3B45-A4EE-401C-A4AE-F7837E8D1D72}" type="presParOf" srcId="{BC6B4E8C-8371-4B5C-AAA4-DF232F3D9F51}" destId="{4FEAFC69-4117-470C-AEDF-9DD2946F5512}" srcOrd="4" destOrd="0" presId="urn:microsoft.com/office/officeart/2005/8/layout/vList2"/>
    <dgm:cxn modelId="{6FD24202-E6DF-4E92-9E80-628A336C2263}" type="presParOf" srcId="{BC6B4E8C-8371-4B5C-AAA4-DF232F3D9F51}" destId="{FD2A1A40-5195-4FCE-AB90-38A00579DD1E}" srcOrd="5" destOrd="0" presId="urn:microsoft.com/office/officeart/2005/8/layout/vList2"/>
    <dgm:cxn modelId="{42CD271B-99A1-42B2-A7F4-97E1DDF9CF59}" type="presParOf" srcId="{BC6B4E8C-8371-4B5C-AAA4-DF232F3D9F51}" destId="{DB80A9B3-BF84-46EC-853B-7FCE01475148}" srcOrd="6" destOrd="0" presId="urn:microsoft.com/office/officeart/2005/8/layout/vList2"/>
    <dgm:cxn modelId="{092615DB-F1DD-45CF-A914-B4D7DF254B32}" type="presParOf" srcId="{BC6B4E8C-8371-4B5C-AAA4-DF232F3D9F51}" destId="{DC17C921-6790-4B4C-9C86-261874A37F68}" srcOrd="7" destOrd="0" presId="urn:microsoft.com/office/officeart/2005/8/layout/vList2"/>
    <dgm:cxn modelId="{25F4A026-0DF4-4F5C-85A7-17A233A5093B}" type="presParOf" srcId="{BC6B4E8C-8371-4B5C-AAA4-DF232F3D9F51}" destId="{FE14446A-9F15-4A0B-87BC-48E64F3F4A3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835914-025A-4961-8C6E-9ABF9803D2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8C416580-8154-405F-91C2-860B1EE77A12}">
      <dgm:prSet phldrT="[Texto]"/>
      <dgm:spPr/>
      <dgm:t>
        <a:bodyPr/>
        <a:lstStyle/>
        <a:p>
          <a:r>
            <a:rPr lang="es-ES" dirty="0"/>
            <a:t>CAPA ESTRATEGICA</a:t>
          </a:r>
        </a:p>
      </dgm:t>
    </dgm:pt>
    <dgm:pt modelId="{E58670CC-6154-4A41-833C-9EAEC886235B}" type="parTrans" cxnId="{C9A195AB-BB2C-43AA-ABD3-7BBFBBE2392F}">
      <dgm:prSet/>
      <dgm:spPr/>
      <dgm:t>
        <a:bodyPr/>
        <a:lstStyle/>
        <a:p>
          <a:endParaRPr lang="es-ES"/>
        </a:p>
      </dgm:t>
    </dgm:pt>
    <dgm:pt modelId="{3675BC0A-2E40-4ACB-BBFA-81E7B0D52FE4}" type="sibTrans" cxnId="{C9A195AB-BB2C-43AA-ABD3-7BBFBBE2392F}">
      <dgm:prSet/>
      <dgm:spPr/>
      <dgm:t>
        <a:bodyPr/>
        <a:lstStyle/>
        <a:p>
          <a:endParaRPr lang="es-ES"/>
        </a:p>
      </dgm:t>
    </dgm:pt>
    <dgm:pt modelId="{F824A21B-822E-4E95-862C-627CD0DDBA2A}">
      <dgm:prSet phldrT="[Texto]"/>
      <dgm:spPr/>
      <dgm:t>
        <a:bodyPr/>
        <a:lstStyle/>
        <a:p>
          <a:r>
            <a:rPr lang="es-ES" dirty="0"/>
            <a:t>CAPA MISIONAL</a:t>
          </a:r>
        </a:p>
      </dgm:t>
    </dgm:pt>
    <dgm:pt modelId="{67C1388C-2EA3-40EC-94A8-5B5DE14625A7}" type="parTrans" cxnId="{7E478E16-07DE-4320-9ACE-10FE0B86A27F}">
      <dgm:prSet/>
      <dgm:spPr/>
      <dgm:t>
        <a:bodyPr/>
        <a:lstStyle/>
        <a:p>
          <a:endParaRPr lang="es-ES"/>
        </a:p>
      </dgm:t>
    </dgm:pt>
    <dgm:pt modelId="{B5E1E9A4-66A3-40D5-B8E2-D6E1EE5F7B83}" type="sibTrans" cxnId="{7E478E16-07DE-4320-9ACE-10FE0B86A27F}">
      <dgm:prSet/>
      <dgm:spPr/>
      <dgm:t>
        <a:bodyPr/>
        <a:lstStyle/>
        <a:p>
          <a:endParaRPr lang="es-ES"/>
        </a:p>
      </dgm:t>
    </dgm:pt>
    <dgm:pt modelId="{79E1E87C-5A74-47C9-9F7F-16758476F30C}">
      <dgm:prSet phldrT="[Texto]"/>
      <dgm:spPr/>
      <dgm:t>
        <a:bodyPr/>
        <a:lstStyle/>
        <a:p>
          <a:pPr>
            <a:buFont typeface="+mj-lt"/>
            <a:buAutoNum type="arabicPeriod"/>
          </a:pPr>
          <a:r>
            <a:rPr lang="es-CO" b="1" dirty="0"/>
            <a:t>ARQUITECTURA EMPRESARIAL</a:t>
          </a:r>
          <a:endParaRPr lang="es-ES" dirty="0"/>
        </a:p>
      </dgm:t>
    </dgm:pt>
    <dgm:pt modelId="{CE8E506E-2831-4B0B-AB21-62415F291446}" type="parTrans" cxnId="{D4BDFF18-22A5-42E8-ADBD-1E01A6F259DC}">
      <dgm:prSet/>
      <dgm:spPr/>
      <dgm:t>
        <a:bodyPr/>
        <a:lstStyle/>
        <a:p>
          <a:endParaRPr lang="es-ES"/>
        </a:p>
      </dgm:t>
    </dgm:pt>
    <dgm:pt modelId="{ADEE7C8E-64BD-4911-BA0C-A88A17785242}" type="sibTrans" cxnId="{D4BDFF18-22A5-42E8-ADBD-1E01A6F259DC}">
      <dgm:prSet/>
      <dgm:spPr/>
      <dgm:t>
        <a:bodyPr/>
        <a:lstStyle/>
        <a:p>
          <a:endParaRPr lang="es-ES"/>
        </a:p>
      </dgm:t>
    </dgm:pt>
    <dgm:pt modelId="{249AD691-2D77-4A9A-BCC0-99B64BB3D5C6}">
      <dgm:prSet phldrT="[Texto]"/>
      <dgm:spPr/>
      <dgm:t>
        <a:bodyPr/>
        <a:lstStyle/>
        <a:p>
          <a:pPr>
            <a:buFont typeface="+mj-lt"/>
            <a:buAutoNum type="arabicPeriod"/>
          </a:pPr>
          <a:r>
            <a:rPr lang="es-ES" dirty="0"/>
            <a:t>Estrategia / Procesos / Aplicaciones / Infraestructura</a:t>
          </a:r>
        </a:p>
      </dgm:t>
    </dgm:pt>
    <dgm:pt modelId="{FDEC7560-F5CF-4344-823E-BFDC1CA9A586}" type="parTrans" cxnId="{8ED56681-F058-4C30-B21E-0630EB1C5619}">
      <dgm:prSet/>
      <dgm:spPr/>
      <dgm:t>
        <a:bodyPr/>
        <a:lstStyle/>
        <a:p>
          <a:endParaRPr lang="es-ES"/>
        </a:p>
      </dgm:t>
    </dgm:pt>
    <dgm:pt modelId="{8869CAA6-9258-449B-947D-6E3F3340F8B3}" type="sibTrans" cxnId="{8ED56681-F058-4C30-B21E-0630EB1C5619}">
      <dgm:prSet/>
      <dgm:spPr/>
      <dgm:t>
        <a:bodyPr/>
        <a:lstStyle/>
        <a:p>
          <a:endParaRPr lang="es-ES"/>
        </a:p>
      </dgm:t>
    </dgm:pt>
    <dgm:pt modelId="{7029046E-691B-4B82-AC5C-FBADFCF368AC}">
      <dgm:prSet phldrT="[Texto]"/>
      <dgm:spPr/>
      <dgm:t>
        <a:bodyPr/>
        <a:lstStyle/>
        <a:p>
          <a:pPr>
            <a:buFont typeface="+mj-lt"/>
            <a:buAutoNum type="arabicPeriod"/>
          </a:pPr>
          <a:r>
            <a:rPr lang="es-CO" b="1" dirty="0"/>
            <a:t>MODELO DE ATENCIÓN AL CIUDADANO</a:t>
          </a:r>
          <a:endParaRPr lang="es-ES" dirty="0"/>
        </a:p>
      </dgm:t>
    </dgm:pt>
    <dgm:pt modelId="{FE90C29F-14F7-43BA-8D63-3E70F252365F}" type="parTrans" cxnId="{394BB6B9-C871-433D-A376-1BA276DE132F}">
      <dgm:prSet/>
      <dgm:spPr/>
      <dgm:t>
        <a:bodyPr/>
        <a:lstStyle/>
        <a:p>
          <a:endParaRPr lang="es-ES"/>
        </a:p>
      </dgm:t>
    </dgm:pt>
    <dgm:pt modelId="{AE7011A2-85A8-4E94-93A9-5D4FBA8966FF}" type="sibTrans" cxnId="{394BB6B9-C871-433D-A376-1BA276DE132F}">
      <dgm:prSet/>
      <dgm:spPr/>
      <dgm:t>
        <a:bodyPr/>
        <a:lstStyle/>
        <a:p>
          <a:endParaRPr lang="es-ES"/>
        </a:p>
      </dgm:t>
    </dgm:pt>
    <dgm:pt modelId="{3B5F2DBA-582A-468E-B918-F38A0C5182B3}">
      <dgm:prSet phldrT="[Texto]"/>
      <dgm:spPr/>
      <dgm:t>
        <a:bodyPr/>
        <a:lstStyle/>
        <a:p>
          <a:pPr>
            <a:buFont typeface="+mj-lt"/>
            <a:buAutoNum type="arabicPeriod"/>
          </a:pPr>
          <a:r>
            <a:rPr lang="es-CO" b="1" dirty="0"/>
            <a:t>RECEPCIÓN Y REGISTRO DE ACTIVOS</a:t>
          </a:r>
          <a:endParaRPr lang="es-ES" dirty="0"/>
        </a:p>
      </dgm:t>
    </dgm:pt>
    <dgm:pt modelId="{B722B9F7-96BE-45B4-99F9-C05155CC6B9A}" type="parTrans" cxnId="{EB50F840-F7A4-4037-9517-7D9FEBCCF89D}">
      <dgm:prSet/>
      <dgm:spPr/>
      <dgm:t>
        <a:bodyPr/>
        <a:lstStyle/>
        <a:p>
          <a:endParaRPr lang="es-ES"/>
        </a:p>
      </dgm:t>
    </dgm:pt>
    <dgm:pt modelId="{5407A0DC-BADC-41B6-9037-9D9E36154A85}" type="sibTrans" cxnId="{EB50F840-F7A4-4037-9517-7D9FEBCCF89D}">
      <dgm:prSet/>
      <dgm:spPr/>
      <dgm:t>
        <a:bodyPr/>
        <a:lstStyle/>
        <a:p>
          <a:endParaRPr lang="es-ES"/>
        </a:p>
      </dgm:t>
    </dgm:pt>
    <dgm:pt modelId="{1544336D-5707-4DD2-9BF8-6D2CDE4FDBF4}">
      <dgm:prSet phldrT="[Texto]"/>
      <dgm:spPr/>
      <dgm:t>
        <a:bodyPr/>
        <a:lstStyle/>
        <a:p>
          <a:pPr>
            <a:buFont typeface="+mj-lt"/>
            <a:buAutoNum type="arabicPeriod"/>
          </a:pPr>
          <a:r>
            <a:rPr lang="es-CO" b="1" dirty="0"/>
            <a:t>Ingreso de Activos</a:t>
          </a:r>
          <a:endParaRPr lang="es-ES" dirty="0"/>
        </a:p>
      </dgm:t>
    </dgm:pt>
    <dgm:pt modelId="{5BF5A4AB-E4E0-4F58-AC77-6639D6A72D0F}" type="parTrans" cxnId="{6B5F0F32-ABC6-43E6-B8CB-7008BDBF87F7}">
      <dgm:prSet/>
      <dgm:spPr/>
      <dgm:t>
        <a:bodyPr/>
        <a:lstStyle/>
        <a:p>
          <a:endParaRPr lang="es-ES"/>
        </a:p>
      </dgm:t>
    </dgm:pt>
    <dgm:pt modelId="{C40F2CE4-41AB-414A-A1AC-63604E4E6D33}" type="sibTrans" cxnId="{6B5F0F32-ABC6-43E6-B8CB-7008BDBF87F7}">
      <dgm:prSet/>
      <dgm:spPr/>
      <dgm:t>
        <a:bodyPr/>
        <a:lstStyle/>
        <a:p>
          <a:endParaRPr lang="es-ES"/>
        </a:p>
      </dgm:t>
    </dgm:pt>
    <dgm:pt modelId="{B5885963-42E9-44FD-85B3-B998A7057416}">
      <dgm:prSet/>
      <dgm:spPr/>
      <dgm:t>
        <a:bodyPr/>
        <a:lstStyle/>
        <a:p>
          <a:pPr>
            <a:buFont typeface="+mj-lt"/>
            <a:buAutoNum type="arabicPeriod"/>
          </a:pPr>
          <a:r>
            <a:rPr lang="es-CO" b="0" dirty="0"/>
            <a:t>Creación del Grupo Interno de Trabajo – Aseguramiento de la información</a:t>
          </a:r>
        </a:p>
      </dgm:t>
    </dgm:pt>
    <dgm:pt modelId="{968CAEEA-BE0D-4CA2-BFDD-CB93536C01B0}" type="parTrans" cxnId="{F25B687A-7C87-4EA3-9AEF-10644C6F36C5}">
      <dgm:prSet/>
      <dgm:spPr/>
      <dgm:t>
        <a:bodyPr/>
        <a:lstStyle/>
        <a:p>
          <a:endParaRPr lang="es-ES"/>
        </a:p>
      </dgm:t>
    </dgm:pt>
    <dgm:pt modelId="{992375BA-763F-4681-AE12-D47962C53B67}" type="sibTrans" cxnId="{F25B687A-7C87-4EA3-9AEF-10644C6F36C5}">
      <dgm:prSet/>
      <dgm:spPr/>
      <dgm:t>
        <a:bodyPr/>
        <a:lstStyle/>
        <a:p>
          <a:endParaRPr lang="es-ES"/>
        </a:p>
      </dgm:t>
    </dgm:pt>
    <dgm:pt modelId="{E1E52EE9-846A-4C57-9FE7-0A54490C7B6E}">
      <dgm:prSet/>
      <dgm:spPr/>
      <dgm:t>
        <a:bodyPr/>
        <a:lstStyle/>
        <a:p>
          <a:pPr>
            <a:buFont typeface="+mj-lt"/>
            <a:buAutoNum type="arabicPeriod"/>
          </a:pPr>
          <a:r>
            <a:rPr lang="es-CO" b="0" dirty="0"/>
            <a:t>Diligencias de Secuestros</a:t>
          </a:r>
        </a:p>
      </dgm:t>
    </dgm:pt>
    <dgm:pt modelId="{CE65F0D1-267B-4741-B694-A9A5572CEA74}" type="parTrans" cxnId="{D4D3F9F4-4127-4654-8ED1-CC92FDFFA160}">
      <dgm:prSet/>
      <dgm:spPr/>
      <dgm:t>
        <a:bodyPr/>
        <a:lstStyle/>
        <a:p>
          <a:endParaRPr lang="es-ES"/>
        </a:p>
      </dgm:t>
    </dgm:pt>
    <dgm:pt modelId="{C91C2269-A079-4F43-A7A2-99F28E3DFE27}" type="sibTrans" cxnId="{D4D3F9F4-4127-4654-8ED1-CC92FDFFA160}">
      <dgm:prSet/>
      <dgm:spPr/>
      <dgm:t>
        <a:bodyPr/>
        <a:lstStyle/>
        <a:p>
          <a:endParaRPr lang="es-ES"/>
        </a:p>
      </dgm:t>
    </dgm:pt>
    <dgm:pt modelId="{0CC77765-BAEA-464B-AA33-450870612C6D}">
      <dgm:prSet/>
      <dgm:spPr/>
      <dgm:t>
        <a:bodyPr/>
        <a:lstStyle/>
        <a:p>
          <a:pPr>
            <a:buFont typeface="+mj-lt"/>
            <a:buAutoNum type="arabicPeriod"/>
          </a:pPr>
          <a:r>
            <a:rPr lang="es-CO" b="0" dirty="0"/>
            <a:t>Definición de instrumento y evolución – Hallazgos</a:t>
          </a:r>
        </a:p>
      </dgm:t>
    </dgm:pt>
    <dgm:pt modelId="{3BA4762C-BC30-4AE6-93E0-9099B1DD67D4}" type="parTrans" cxnId="{AEF712E6-DA68-42D0-8021-D5734638E0A9}">
      <dgm:prSet/>
      <dgm:spPr/>
      <dgm:t>
        <a:bodyPr/>
        <a:lstStyle/>
        <a:p>
          <a:endParaRPr lang="es-ES"/>
        </a:p>
      </dgm:t>
    </dgm:pt>
    <dgm:pt modelId="{1019FD06-0FCF-4EAC-8F53-D03F5D1DCE15}" type="sibTrans" cxnId="{AEF712E6-DA68-42D0-8021-D5734638E0A9}">
      <dgm:prSet/>
      <dgm:spPr/>
      <dgm:t>
        <a:bodyPr/>
        <a:lstStyle/>
        <a:p>
          <a:endParaRPr lang="es-ES"/>
        </a:p>
      </dgm:t>
    </dgm:pt>
    <dgm:pt modelId="{93F71EF6-D41E-40D8-9B27-A6BF76E5A265}">
      <dgm:prSet/>
      <dgm:spPr/>
      <dgm:t>
        <a:bodyPr/>
        <a:lstStyle/>
        <a:p>
          <a:pPr>
            <a:buFont typeface="+mj-lt"/>
            <a:buAutoNum type="arabicPeriod"/>
          </a:pPr>
          <a:r>
            <a:rPr lang="es-CO" b="1" dirty="0"/>
            <a:t>Administración del Registro de Depositarios Provisionales y Liquidadores del FRISCO</a:t>
          </a:r>
        </a:p>
      </dgm:t>
    </dgm:pt>
    <dgm:pt modelId="{3DFBBDF6-47F9-4A12-89F0-F6119F1ED79C}" type="parTrans" cxnId="{666DC0ED-42CB-4BA3-AC1A-C84A882CC7F3}">
      <dgm:prSet/>
      <dgm:spPr/>
      <dgm:t>
        <a:bodyPr/>
        <a:lstStyle/>
        <a:p>
          <a:endParaRPr lang="es-ES"/>
        </a:p>
      </dgm:t>
    </dgm:pt>
    <dgm:pt modelId="{943DEACA-51EB-4E68-A747-6DDD0102EB8B}" type="sibTrans" cxnId="{666DC0ED-42CB-4BA3-AC1A-C84A882CC7F3}">
      <dgm:prSet/>
      <dgm:spPr/>
      <dgm:t>
        <a:bodyPr/>
        <a:lstStyle/>
        <a:p>
          <a:endParaRPr lang="es-ES"/>
        </a:p>
      </dgm:t>
    </dgm:pt>
    <dgm:pt modelId="{1E0F3506-CB5D-41A2-8801-81F890945055}">
      <dgm:prSet/>
      <dgm:spPr/>
      <dgm:t>
        <a:bodyPr/>
        <a:lstStyle/>
        <a:p>
          <a:pPr>
            <a:buFont typeface="+mj-lt"/>
            <a:buAutoNum type="arabicPeriod"/>
          </a:pPr>
          <a:r>
            <a:rPr lang="es-CO" b="0" dirty="0"/>
            <a:t>Convocatorias </a:t>
          </a:r>
        </a:p>
      </dgm:t>
    </dgm:pt>
    <dgm:pt modelId="{7A08025B-EB79-4EC3-A73F-9BE5EE1F82AD}" type="parTrans" cxnId="{1531C8F8-29C6-4445-AC51-61D4B99AD091}">
      <dgm:prSet/>
      <dgm:spPr/>
      <dgm:t>
        <a:bodyPr/>
        <a:lstStyle/>
        <a:p>
          <a:endParaRPr lang="es-ES"/>
        </a:p>
      </dgm:t>
    </dgm:pt>
    <dgm:pt modelId="{BA8EBD93-21D4-447C-A3F1-48E038490133}" type="sibTrans" cxnId="{1531C8F8-29C6-4445-AC51-61D4B99AD091}">
      <dgm:prSet/>
      <dgm:spPr/>
      <dgm:t>
        <a:bodyPr/>
        <a:lstStyle/>
        <a:p>
          <a:endParaRPr lang="es-ES"/>
        </a:p>
      </dgm:t>
    </dgm:pt>
    <dgm:pt modelId="{4AFBE3A3-1918-4FFC-85B2-0C0521BF95D4}">
      <dgm:prSet/>
      <dgm:spPr/>
      <dgm:t>
        <a:bodyPr/>
        <a:lstStyle/>
        <a:p>
          <a:pPr>
            <a:buFont typeface="+mj-lt"/>
            <a:buAutoNum type="arabicPeriod"/>
          </a:pPr>
          <a:r>
            <a:rPr lang="es-CO" b="0" dirty="0"/>
            <a:t>Gestión de las asignaciones</a:t>
          </a:r>
        </a:p>
      </dgm:t>
    </dgm:pt>
    <dgm:pt modelId="{6E729BFA-5330-4D63-A711-C62B8F67CB5C}" type="parTrans" cxnId="{8D73221C-76FF-4589-B907-21ADDCDD1FD7}">
      <dgm:prSet/>
      <dgm:spPr/>
      <dgm:t>
        <a:bodyPr/>
        <a:lstStyle/>
        <a:p>
          <a:endParaRPr lang="es-ES"/>
        </a:p>
      </dgm:t>
    </dgm:pt>
    <dgm:pt modelId="{FF6B228A-3D8E-4787-B7CB-FCAF736440FB}" type="sibTrans" cxnId="{8D73221C-76FF-4589-B907-21ADDCDD1FD7}">
      <dgm:prSet/>
      <dgm:spPr/>
      <dgm:t>
        <a:bodyPr/>
        <a:lstStyle/>
        <a:p>
          <a:endParaRPr lang="es-ES"/>
        </a:p>
      </dgm:t>
    </dgm:pt>
    <dgm:pt modelId="{BC6B4E8C-8371-4B5C-AAA4-DF232F3D9F51}" type="pres">
      <dgm:prSet presAssocID="{81835914-025A-4961-8C6E-9ABF9803D275}" presName="linear" presStyleCnt="0">
        <dgm:presLayoutVars>
          <dgm:animLvl val="lvl"/>
          <dgm:resizeHandles val="exact"/>
        </dgm:presLayoutVars>
      </dgm:prSet>
      <dgm:spPr/>
    </dgm:pt>
    <dgm:pt modelId="{AB587149-C4CB-426F-BCEF-5D6E340E3554}" type="pres">
      <dgm:prSet presAssocID="{8C416580-8154-405F-91C2-860B1EE77A12}" presName="parentText" presStyleLbl="node1" presStyleIdx="0" presStyleCnt="2">
        <dgm:presLayoutVars>
          <dgm:chMax val="0"/>
          <dgm:bulletEnabled val="1"/>
        </dgm:presLayoutVars>
      </dgm:prSet>
      <dgm:spPr/>
    </dgm:pt>
    <dgm:pt modelId="{74B35A71-3725-4310-BE22-F1BA5DCCC6BD}" type="pres">
      <dgm:prSet presAssocID="{8C416580-8154-405F-91C2-860B1EE77A12}" presName="childText" presStyleLbl="revTx" presStyleIdx="0" presStyleCnt="2">
        <dgm:presLayoutVars>
          <dgm:bulletEnabled val="1"/>
        </dgm:presLayoutVars>
      </dgm:prSet>
      <dgm:spPr/>
    </dgm:pt>
    <dgm:pt modelId="{4FEAFC69-4117-470C-AEDF-9DD2946F5512}" type="pres">
      <dgm:prSet presAssocID="{F824A21B-822E-4E95-862C-627CD0DDBA2A}" presName="parentText" presStyleLbl="node1" presStyleIdx="1" presStyleCnt="2">
        <dgm:presLayoutVars>
          <dgm:chMax val="0"/>
          <dgm:bulletEnabled val="1"/>
        </dgm:presLayoutVars>
      </dgm:prSet>
      <dgm:spPr/>
    </dgm:pt>
    <dgm:pt modelId="{8947A0FA-3E71-49C4-AD9D-276C9117BE55}" type="pres">
      <dgm:prSet presAssocID="{F824A21B-822E-4E95-862C-627CD0DDBA2A}" presName="childText" presStyleLbl="revTx" presStyleIdx="1" presStyleCnt="2">
        <dgm:presLayoutVars>
          <dgm:bulletEnabled val="1"/>
        </dgm:presLayoutVars>
      </dgm:prSet>
      <dgm:spPr/>
    </dgm:pt>
  </dgm:ptLst>
  <dgm:cxnLst>
    <dgm:cxn modelId="{E9C32402-66E1-4019-B907-F730746E3822}" type="presOf" srcId="{0CC77765-BAEA-464B-AA33-450870612C6D}" destId="{8947A0FA-3E71-49C4-AD9D-276C9117BE55}" srcOrd="0" destOrd="4" presId="urn:microsoft.com/office/officeart/2005/8/layout/vList2"/>
    <dgm:cxn modelId="{874A700E-2DE7-4A8A-AB14-0C021AF91BCD}" type="presOf" srcId="{F824A21B-822E-4E95-862C-627CD0DDBA2A}" destId="{4FEAFC69-4117-470C-AEDF-9DD2946F5512}" srcOrd="0" destOrd="0" presId="urn:microsoft.com/office/officeart/2005/8/layout/vList2"/>
    <dgm:cxn modelId="{7E478E16-07DE-4320-9ACE-10FE0B86A27F}" srcId="{81835914-025A-4961-8C6E-9ABF9803D275}" destId="{F824A21B-822E-4E95-862C-627CD0DDBA2A}" srcOrd="1" destOrd="0" parTransId="{67C1388C-2EA3-40EC-94A8-5B5DE14625A7}" sibTransId="{B5E1E9A4-66A3-40D5-B8E2-D6E1EE5F7B83}"/>
    <dgm:cxn modelId="{D4BDFF18-22A5-42E8-ADBD-1E01A6F259DC}" srcId="{8C416580-8154-405F-91C2-860B1EE77A12}" destId="{79E1E87C-5A74-47C9-9F7F-16758476F30C}" srcOrd="0" destOrd="0" parTransId="{CE8E506E-2831-4B0B-AB21-62415F291446}" sibTransId="{ADEE7C8E-64BD-4911-BA0C-A88A17785242}"/>
    <dgm:cxn modelId="{8D73221C-76FF-4589-B907-21ADDCDD1FD7}" srcId="{93F71EF6-D41E-40D8-9B27-A6BF76E5A265}" destId="{4AFBE3A3-1918-4FFC-85B2-0C0521BF95D4}" srcOrd="1" destOrd="0" parTransId="{6E729BFA-5330-4D63-A711-C62B8F67CB5C}" sibTransId="{FF6B228A-3D8E-4787-B7CB-FCAF736440FB}"/>
    <dgm:cxn modelId="{DD512231-1B76-497F-AC0A-16F7A2DD22D6}" type="presOf" srcId="{3B5F2DBA-582A-468E-B918-F38A0C5182B3}" destId="{8947A0FA-3E71-49C4-AD9D-276C9117BE55}" srcOrd="0" destOrd="0" presId="urn:microsoft.com/office/officeart/2005/8/layout/vList2"/>
    <dgm:cxn modelId="{6B5F0F32-ABC6-43E6-B8CB-7008BDBF87F7}" srcId="{3B5F2DBA-582A-468E-B918-F38A0C5182B3}" destId="{1544336D-5707-4DD2-9BF8-6D2CDE4FDBF4}" srcOrd="0" destOrd="0" parTransId="{5BF5A4AB-E4E0-4F58-AC77-6639D6A72D0F}" sibTransId="{C40F2CE4-41AB-414A-A1AC-63604E4E6D33}"/>
    <dgm:cxn modelId="{EB50F840-F7A4-4037-9517-7D9FEBCCF89D}" srcId="{F824A21B-822E-4E95-862C-627CD0DDBA2A}" destId="{3B5F2DBA-582A-468E-B918-F38A0C5182B3}" srcOrd="0" destOrd="0" parTransId="{B722B9F7-96BE-45B4-99F9-C05155CC6B9A}" sibTransId="{5407A0DC-BADC-41B6-9037-9D9E36154A85}"/>
    <dgm:cxn modelId="{34C3AC61-DE8C-46F0-B9C7-0792CEC465E7}" type="presOf" srcId="{93F71EF6-D41E-40D8-9B27-A6BF76E5A265}" destId="{8947A0FA-3E71-49C4-AD9D-276C9117BE55}" srcOrd="0" destOrd="5" presId="urn:microsoft.com/office/officeart/2005/8/layout/vList2"/>
    <dgm:cxn modelId="{F25B687A-7C87-4EA3-9AEF-10644C6F36C5}" srcId="{1544336D-5707-4DD2-9BF8-6D2CDE4FDBF4}" destId="{B5885963-42E9-44FD-85B3-B998A7057416}" srcOrd="0" destOrd="0" parTransId="{968CAEEA-BE0D-4CA2-BFDD-CB93536C01B0}" sibTransId="{992375BA-763F-4681-AE12-D47962C53B67}"/>
    <dgm:cxn modelId="{8ED56681-F058-4C30-B21E-0630EB1C5619}" srcId="{79E1E87C-5A74-47C9-9F7F-16758476F30C}" destId="{249AD691-2D77-4A9A-BCC0-99B64BB3D5C6}" srcOrd="0" destOrd="0" parTransId="{FDEC7560-F5CF-4344-823E-BFDC1CA9A586}" sibTransId="{8869CAA6-9258-449B-947D-6E3F3340F8B3}"/>
    <dgm:cxn modelId="{CF49F682-70B9-4197-A80A-B0A63075EEE6}" type="presOf" srcId="{79E1E87C-5A74-47C9-9F7F-16758476F30C}" destId="{74B35A71-3725-4310-BE22-F1BA5DCCC6BD}" srcOrd="0" destOrd="0" presId="urn:microsoft.com/office/officeart/2005/8/layout/vList2"/>
    <dgm:cxn modelId="{871C638B-B8B7-4077-B208-F0A25855CF2B}" type="presOf" srcId="{249AD691-2D77-4A9A-BCC0-99B64BB3D5C6}" destId="{74B35A71-3725-4310-BE22-F1BA5DCCC6BD}" srcOrd="0" destOrd="1" presId="urn:microsoft.com/office/officeart/2005/8/layout/vList2"/>
    <dgm:cxn modelId="{AC5BA090-9503-4699-A8C8-CA5F16F8209C}" type="presOf" srcId="{81835914-025A-4961-8C6E-9ABF9803D275}" destId="{BC6B4E8C-8371-4B5C-AAA4-DF232F3D9F51}" srcOrd="0" destOrd="0" presId="urn:microsoft.com/office/officeart/2005/8/layout/vList2"/>
    <dgm:cxn modelId="{0B5BCB9D-F001-46C2-B360-528028E2145C}" type="presOf" srcId="{B5885963-42E9-44FD-85B3-B998A7057416}" destId="{8947A0FA-3E71-49C4-AD9D-276C9117BE55}" srcOrd="0" destOrd="2" presId="urn:microsoft.com/office/officeart/2005/8/layout/vList2"/>
    <dgm:cxn modelId="{0D1A39A3-8AD0-476B-9163-CC001BC36357}" type="presOf" srcId="{E1E52EE9-846A-4C57-9FE7-0A54490C7B6E}" destId="{8947A0FA-3E71-49C4-AD9D-276C9117BE55}" srcOrd="0" destOrd="3" presId="urn:microsoft.com/office/officeart/2005/8/layout/vList2"/>
    <dgm:cxn modelId="{A59B6BA7-D27A-4439-AB91-309F9FEEBD21}" type="presOf" srcId="{8C416580-8154-405F-91C2-860B1EE77A12}" destId="{AB587149-C4CB-426F-BCEF-5D6E340E3554}" srcOrd="0" destOrd="0" presId="urn:microsoft.com/office/officeart/2005/8/layout/vList2"/>
    <dgm:cxn modelId="{09D511AA-E8D3-481F-8CEC-22DD275E84AC}" type="presOf" srcId="{1E0F3506-CB5D-41A2-8801-81F890945055}" destId="{8947A0FA-3E71-49C4-AD9D-276C9117BE55}" srcOrd="0" destOrd="6" presId="urn:microsoft.com/office/officeart/2005/8/layout/vList2"/>
    <dgm:cxn modelId="{C9A195AB-BB2C-43AA-ABD3-7BBFBBE2392F}" srcId="{81835914-025A-4961-8C6E-9ABF9803D275}" destId="{8C416580-8154-405F-91C2-860B1EE77A12}" srcOrd="0" destOrd="0" parTransId="{E58670CC-6154-4A41-833C-9EAEC886235B}" sibTransId="{3675BC0A-2E40-4ACB-BBFA-81E7B0D52FE4}"/>
    <dgm:cxn modelId="{394BB6B9-C871-433D-A376-1BA276DE132F}" srcId="{8C416580-8154-405F-91C2-860B1EE77A12}" destId="{7029046E-691B-4B82-AC5C-FBADFCF368AC}" srcOrd="1" destOrd="0" parTransId="{FE90C29F-14F7-43BA-8D63-3E70F252365F}" sibTransId="{AE7011A2-85A8-4E94-93A9-5D4FBA8966FF}"/>
    <dgm:cxn modelId="{D603ABBF-142D-4665-A9AB-8A83884FC000}" type="presOf" srcId="{4AFBE3A3-1918-4FFC-85B2-0C0521BF95D4}" destId="{8947A0FA-3E71-49C4-AD9D-276C9117BE55}" srcOrd="0" destOrd="7" presId="urn:microsoft.com/office/officeart/2005/8/layout/vList2"/>
    <dgm:cxn modelId="{758F28C7-AD1F-4F76-940A-BEBA5587DEBA}" type="presOf" srcId="{1544336D-5707-4DD2-9BF8-6D2CDE4FDBF4}" destId="{8947A0FA-3E71-49C4-AD9D-276C9117BE55}" srcOrd="0" destOrd="1" presId="urn:microsoft.com/office/officeart/2005/8/layout/vList2"/>
    <dgm:cxn modelId="{AEF712E6-DA68-42D0-8021-D5734638E0A9}" srcId="{1544336D-5707-4DD2-9BF8-6D2CDE4FDBF4}" destId="{0CC77765-BAEA-464B-AA33-450870612C6D}" srcOrd="2" destOrd="0" parTransId="{3BA4762C-BC30-4AE6-93E0-9099B1DD67D4}" sibTransId="{1019FD06-0FCF-4EAC-8F53-D03F5D1DCE15}"/>
    <dgm:cxn modelId="{666DC0ED-42CB-4BA3-AC1A-C84A882CC7F3}" srcId="{3B5F2DBA-582A-468E-B918-F38A0C5182B3}" destId="{93F71EF6-D41E-40D8-9B27-A6BF76E5A265}" srcOrd="1" destOrd="0" parTransId="{3DFBBDF6-47F9-4A12-89F0-F6119F1ED79C}" sibTransId="{943DEACA-51EB-4E68-A747-6DDD0102EB8B}"/>
    <dgm:cxn modelId="{BED3C6ED-5B31-4ECB-AB47-2477F2289838}" type="presOf" srcId="{7029046E-691B-4B82-AC5C-FBADFCF368AC}" destId="{74B35A71-3725-4310-BE22-F1BA5DCCC6BD}" srcOrd="0" destOrd="2" presId="urn:microsoft.com/office/officeart/2005/8/layout/vList2"/>
    <dgm:cxn modelId="{D4D3F9F4-4127-4654-8ED1-CC92FDFFA160}" srcId="{1544336D-5707-4DD2-9BF8-6D2CDE4FDBF4}" destId="{E1E52EE9-846A-4C57-9FE7-0A54490C7B6E}" srcOrd="1" destOrd="0" parTransId="{CE65F0D1-267B-4741-B694-A9A5572CEA74}" sibTransId="{C91C2269-A079-4F43-A7A2-99F28E3DFE27}"/>
    <dgm:cxn modelId="{1531C8F8-29C6-4445-AC51-61D4B99AD091}" srcId="{93F71EF6-D41E-40D8-9B27-A6BF76E5A265}" destId="{1E0F3506-CB5D-41A2-8801-81F890945055}" srcOrd="0" destOrd="0" parTransId="{7A08025B-EB79-4EC3-A73F-9BE5EE1F82AD}" sibTransId="{BA8EBD93-21D4-447C-A3F1-48E038490133}"/>
    <dgm:cxn modelId="{1C6885C5-9200-4F3C-B222-5F2A1D8D3DA3}" type="presParOf" srcId="{BC6B4E8C-8371-4B5C-AAA4-DF232F3D9F51}" destId="{AB587149-C4CB-426F-BCEF-5D6E340E3554}" srcOrd="0" destOrd="0" presId="urn:microsoft.com/office/officeart/2005/8/layout/vList2"/>
    <dgm:cxn modelId="{27FB261A-CA5C-4E02-B793-8245A8EC5DD9}" type="presParOf" srcId="{BC6B4E8C-8371-4B5C-AAA4-DF232F3D9F51}" destId="{74B35A71-3725-4310-BE22-F1BA5DCCC6BD}" srcOrd="1" destOrd="0" presId="urn:microsoft.com/office/officeart/2005/8/layout/vList2"/>
    <dgm:cxn modelId="{517CD693-B9D3-4F17-87AA-64C9D3CA0B04}" type="presParOf" srcId="{BC6B4E8C-8371-4B5C-AAA4-DF232F3D9F51}" destId="{4FEAFC69-4117-470C-AEDF-9DD2946F5512}" srcOrd="2" destOrd="0" presId="urn:microsoft.com/office/officeart/2005/8/layout/vList2"/>
    <dgm:cxn modelId="{5B4EA8F9-2A9B-405F-BE70-518B43120CF0}" type="presParOf" srcId="{BC6B4E8C-8371-4B5C-AAA4-DF232F3D9F51}" destId="{8947A0FA-3E71-49C4-AD9D-276C9117BE55}"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835914-025A-4961-8C6E-9ABF9803D2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F824A21B-822E-4E95-862C-627CD0DDBA2A}">
      <dgm:prSet phldrT="[Texto]"/>
      <dgm:spPr/>
      <dgm:t>
        <a:bodyPr/>
        <a:lstStyle/>
        <a:p>
          <a:r>
            <a:rPr lang="es-ES" dirty="0"/>
            <a:t>CAPA MISIONAL</a:t>
          </a:r>
        </a:p>
      </dgm:t>
    </dgm:pt>
    <dgm:pt modelId="{67C1388C-2EA3-40EC-94A8-5B5DE14625A7}" type="parTrans" cxnId="{7E478E16-07DE-4320-9ACE-10FE0B86A27F}">
      <dgm:prSet/>
      <dgm:spPr/>
      <dgm:t>
        <a:bodyPr/>
        <a:lstStyle/>
        <a:p>
          <a:endParaRPr lang="es-ES"/>
        </a:p>
      </dgm:t>
    </dgm:pt>
    <dgm:pt modelId="{B5E1E9A4-66A3-40D5-B8E2-D6E1EE5F7B83}" type="sibTrans" cxnId="{7E478E16-07DE-4320-9ACE-10FE0B86A27F}">
      <dgm:prSet/>
      <dgm:spPr/>
      <dgm:t>
        <a:bodyPr/>
        <a:lstStyle/>
        <a:p>
          <a:endParaRPr lang="es-ES"/>
        </a:p>
      </dgm:t>
    </dgm:pt>
    <dgm:pt modelId="{3B5F2DBA-582A-468E-B918-F38A0C5182B3}">
      <dgm:prSet phldrT="[Texto]"/>
      <dgm:spPr/>
      <dgm:t>
        <a:bodyPr/>
        <a:lstStyle/>
        <a:p>
          <a:pPr>
            <a:buFont typeface="+mj-lt"/>
            <a:buAutoNum type="arabicPeriod"/>
          </a:pPr>
          <a:r>
            <a:rPr lang="es-CO" b="1"/>
            <a:t>DIAGNÓSTICO Y PREPARACIÓN DE ACTIVOS</a:t>
          </a:r>
          <a:endParaRPr lang="es-ES" dirty="0"/>
        </a:p>
      </dgm:t>
    </dgm:pt>
    <dgm:pt modelId="{B722B9F7-96BE-45B4-99F9-C05155CC6B9A}" type="parTrans" cxnId="{EB50F840-F7A4-4037-9517-7D9FEBCCF89D}">
      <dgm:prSet/>
      <dgm:spPr/>
      <dgm:t>
        <a:bodyPr/>
        <a:lstStyle/>
        <a:p>
          <a:endParaRPr lang="es-ES"/>
        </a:p>
      </dgm:t>
    </dgm:pt>
    <dgm:pt modelId="{5407A0DC-BADC-41B6-9037-9D9E36154A85}" type="sibTrans" cxnId="{EB50F840-F7A4-4037-9517-7D9FEBCCF89D}">
      <dgm:prSet/>
      <dgm:spPr/>
      <dgm:t>
        <a:bodyPr/>
        <a:lstStyle/>
        <a:p>
          <a:endParaRPr lang="es-ES"/>
        </a:p>
      </dgm:t>
    </dgm:pt>
    <dgm:pt modelId="{4AFBE3A3-1918-4FFC-85B2-0C0521BF95D4}">
      <dgm:prSet/>
      <dgm:spPr/>
      <dgm:t>
        <a:bodyPr/>
        <a:lstStyle/>
        <a:p>
          <a:pPr>
            <a:buFont typeface="+mj-lt"/>
            <a:buAutoNum type="arabicPeriod"/>
          </a:pPr>
          <a:endParaRPr lang="es-CO" b="0" dirty="0"/>
        </a:p>
      </dgm:t>
    </dgm:pt>
    <dgm:pt modelId="{6E729BFA-5330-4D63-A711-C62B8F67CB5C}" type="parTrans" cxnId="{8D73221C-76FF-4589-B907-21ADDCDD1FD7}">
      <dgm:prSet/>
      <dgm:spPr/>
      <dgm:t>
        <a:bodyPr/>
        <a:lstStyle/>
        <a:p>
          <a:endParaRPr lang="es-ES"/>
        </a:p>
      </dgm:t>
    </dgm:pt>
    <dgm:pt modelId="{FF6B228A-3D8E-4787-B7CB-FCAF736440FB}" type="sibTrans" cxnId="{8D73221C-76FF-4589-B907-21ADDCDD1FD7}">
      <dgm:prSet/>
      <dgm:spPr/>
      <dgm:t>
        <a:bodyPr/>
        <a:lstStyle/>
        <a:p>
          <a:endParaRPr lang="es-ES"/>
        </a:p>
      </dgm:t>
    </dgm:pt>
    <dgm:pt modelId="{9B2D6D0D-59CB-4582-8C14-C19DE6BA1627}">
      <dgm:prSet/>
      <dgm:spPr/>
      <dgm:t>
        <a:bodyPr/>
        <a:lstStyle/>
        <a:p>
          <a:pPr>
            <a:buFont typeface="+mj-lt"/>
            <a:buAutoNum type="arabicPeriod"/>
          </a:pPr>
          <a:r>
            <a:rPr lang="es-CO" b="1"/>
            <a:t>Diagnóstico de Activos</a:t>
          </a:r>
        </a:p>
      </dgm:t>
    </dgm:pt>
    <dgm:pt modelId="{F929BE1E-BB4F-4199-A3B3-6B195D081256}" type="parTrans" cxnId="{134D5B80-2DE4-45D9-9A59-3BC025BC5685}">
      <dgm:prSet/>
      <dgm:spPr/>
      <dgm:t>
        <a:bodyPr/>
        <a:lstStyle/>
        <a:p>
          <a:endParaRPr lang="es-ES"/>
        </a:p>
      </dgm:t>
    </dgm:pt>
    <dgm:pt modelId="{0BF14CBE-1E6A-4434-AA56-D2C6A5524CC7}" type="sibTrans" cxnId="{134D5B80-2DE4-45D9-9A59-3BC025BC5685}">
      <dgm:prSet/>
      <dgm:spPr/>
      <dgm:t>
        <a:bodyPr/>
        <a:lstStyle/>
        <a:p>
          <a:endParaRPr lang="es-ES"/>
        </a:p>
      </dgm:t>
    </dgm:pt>
    <dgm:pt modelId="{FA3BD210-3DF7-47AF-AE1E-37D5CAA53AEB}">
      <dgm:prSet/>
      <dgm:spPr/>
      <dgm:t>
        <a:bodyPr/>
        <a:lstStyle/>
        <a:p>
          <a:pPr>
            <a:buFont typeface="+mj-lt"/>
            <a:buAutoNum type="arabicPeriod"/>
          </a:pPr>
          <a:r>
            <a:rPr lang="es-CO" b="0" i="1" dirty="0">
              <a:effectLst>
                <a:outerShdw blurRad="38100" dist="38100" dir="2700000" algn="tl">
                  <a:srgbClr val="000000">
                    <a:alpha val="43137"/>
                  </a:srgbClr>
                </a:outerShdw>
              </a:effectLst>
            </a:rPr>
            <a:t>Sociedades</a:t>
          </a:r>
        </a:p>
      </dgm:t>
    </dgm:pt>
    <dgm:pt modelId="{5C924E60-B809-4873-9D87-CDDB149C7110}" type="parTrans" cxnId="{AF668E81-1CA9-4A1A-9C14-F719897BDF72}">
      <dgm:prSet/>
      <dgm:spPr/>
      <dgm:t>
        <a:bodyPr/>
        <a:lstStyle/>
        <a:p>
          <a:endParaRPr lang="es-ES"/>
        </a:p>
      </dgm:t>
    </dgm:pt>
    <dgm:pt modelId="{359A0296-6009-4DAB-9C04-B7E576FEA652}" type="sibTrans" cxnId="{AF668E81-1CA9-4A1A-9C14-F719897BDF72}">
      <dgm:prSet/>
      <dgm:spPr/>
      <dgm:t>
        <a:bodyPr/>
        <a:lstStyle/>
        <a:p>
          <a:endParaRPr lang="es-ES"/>
        </a:p>
      </dgm:t>
    </dgm:pt>
    <dgm:pt modelId="{51E2166A-98BD-4E42-9240-2024A293953E}">
      <dgm:prSet/>
      <dgm:spPr/>
      <dgm:t>
        <a:bodyPr/>
        <a:lstStyle/>
        <a:p>
          <a:pPr>
            <a:buFont typeface="+mj-lt"/>
            <a:buAutoNum type="arabicPeriod"/>
          </a:pPr>
          <a:r>
            <a:rPr lang="es-CO" b="0" dirty="0"/>
            <a:t>Descripción del avance en el proceso de Sociedades de Papel</a:t>
          </a:r>
        </a:p>
      </dgm:t>
    </dgm:pt>
    <dgm:pt modelId="{5FCE925A-8DFA-471A-9C07-35ED59EA18B8}" type="parTrans" cxnId="{7ED8B35E-2A8F-4930-B6D2-ECBCECAEECFF}">
      <dgm:prSet/>
      <dgm:spPr/>
      <dgm:t>
        <a:bodyPr/>
        <a:lstStyle/>
        <a:p>
          <a:endParaRPr lang="es-ES"/>
        </a:p>
      </dgm:t>
    </dgm:pt>
    <dgm:pt modelId="{690BFCE9-56DF-4D94-9A2D-7A61E569CB2D}" type="sibTrans" cxnId="{7ED8B35E-2A8F-4930-B6D2-ECBCECAEECFF}">
      <dgm:prSet/>
      <dgm:spPr/>
      <dgm:t>
        <a:bodyPr/>
        <a:lstStyle/>
        <a:p>
          <a:endParaRPr lang="es-ES"/>
        </a:p>
      </dgm:t>
    </dgm:pt>
    <dgm:pt modelId="{DA4D4964-A65D-4EA5-B732-35A835A42C7C}">
      <dgm:prSet/>
      <dgm:spPr/>
      <dgm:t>
        <a:bodyPr/>
        <a:lstStyle/>
        <a:p>
          <a:pPr>
            <a:buFont typeface="+mj-lt"/>
            <a:buAutoNum type="arabicPeriod"/>
          </a:pPr>
          <a:r>
            <a:rPr lang="es-CO" b="0" dirty="0"/>
            <a:t>Avance en el cargue de la información contable al portal de depositarios</a:t>
          </a:r>
        </a:p>
      </dgm:t>
    </dgm:pt>
    <dgm:pt modelId="{3D0B37C2-67AA-4327-A183-779A7E66694E}" type="parTrans" cxnId="{0E9DF6F4-9449-4ADA-8D8F-3E0965822A8C}">
      <dgm:prSet/>
      <dgm:spPr/>
      <dgm:t>
        <a:bodyPr/>
        <a:lstStyle/>
        <a:p>
          <a:endParaRPr lang="es-ES"/>
        </a:p>
      </dgm:t>
    </dgm:pt>
    <dgm:pt modelId="{BEA26D63-BCFD-4424-83CE-AB1A71B86FB3}" type="sibTrans" cxnId="{0E9DF6F4-9449-4ADA-8D8F-3E0965822A8C}">
      <dgm:prSet/>
      <dgm:spPr/>
      <dgm:t>
        <a:bodyPr/>
        <a:lstStyle/>
        <a:p>
          <a:endParaRPr lang="es-ES"/>
        </a:p>
      </dgm:t>
    </dgm:pt>
    <dgm:pt modelId="{B2D06450-E453-4BD9-BBC4-52B44211A271}">
      <dgm:prSet/>
      <dgm:spPr/>
      <dgm:t>
        <a:bodyPr/>
        <a:lstStyle/>
        <a:p>
          <a:pPr>
            <a:buFont typeface="+mj-lt"/>
            <a:buAutoNum type="arabicPeriod"/>
          </a:pPr>
          <a:r>
            <a:rPr lang="es-CO" b="0" i="1" dirty="0">
              <a:effectLst>
                <a:outerShdw blurRad="38100" dist="38100" dir="2700000" algn="tl">
                  <a:srgbClr val="000000">
                    <a:alpha val="43137"/>
                  </a:srgbClr>
                </a:outerShdw>
              </a:effectLst>
            </a:rPr>
            <a:t>Inmuebles</a:t>
          </a:r>
        </a:p>
      </dgm:t>
    </dgm:pt>
    <dgm:pt modelId="{66BE9C1E-6BEA-4371-A65D-C3D49AA61D25}" type="parTrans" cxnId="{D802C6A1-D79A-46BF-BA07-F7B164AEB055}">
      <dgm:prSet/>
      <dgm:spPr/>
      <dgm:t>
        <a:bodyPr/>
        <a:lstStyle/>
        <a:p>
          <a:endParaRPr lang="es-ES"/>
        </a:p>
      </dgm:t>
    </dgm:pt>
    <dgm:pt modelId="{F2D3405D-6CF3-49D7-911E-B24AC7BD6058}" type="sibTrans" cxnId="{D802C6A1-D79A-46BF-BA07-F7B164AEB055}">
      <dgm:prSet/>
      <dgm:spPr/>
      <dgm:t>
        <a:bodyPr/>
        <a:lstStyle/>
        <a:p>
          <a:endParaRPr lang="es-ES"/>
        </a:p>
      </dgm:t>
    </dgm:pt>
    <dgm:pt modelId="{691F62F3-8F14-4DB9-8F93-91E7833F8B3C}">
      <dgm:prSet/>
      <dgm:spPr/>
      <dgm:t>
        <a:bodyPr/>
        <a:lstStyle/>
        <a:p>
          <a:pPr>
            <a:buFont typeface="+mj-lt"/>
            <a:buAutoNum type="arabicPeriod"/>
          </a:pPr>
          <a:r>
            <a:rPr lang="es-CO" b="0" dirty="0"/>
            <a:t>Validación de inventario</a:t>
          </a:r>
        </a:p>
      </dgm:t>
    </dgm:pt>
    <dgm:pt modelId="{ADAB20AF-B1D4-4A9F-8084-789047D8D896}" type="parTrans" cxnId="{8C65892D-EFA7-4CFA-960E-6F6BE41AC95B}">
      <dgm:prSet/>
      <dgm:spPr/>
      <dgm:t>
        <a:bodyPr/>
        <a:lstStyle/>
        <a:p>
          <a:endParaRPr lang="es-ES"/>
        </a:p>
      </dgm:t>
    </dgm:pt>
    <dgm:pt modelId="{9FD8B424-4978-46BE-A1EC-87FFA1DB727B}" type="sibTrans" cxnId="{8C65892D-EFA7-4CFA-960E-6F6BE41AC95B}">
      <dgm:prSet/>
      <dgm:spPr/>
      <dgm:t>
        <a:bodyPr/>
        <a:lstStyle/>
        <a:p>
          <a:endParaRPr lang="es-ES"/>
        </a:p>
      </dgm:t>
    </dgm:pt>
    <dgm:pt modelId="{E77906FD-38ED-4978-84E5-C0F5166A4953}">
      <dgm:prSet/>
      <dgm:spPr/>
      <dgm:t>
        <a:bodyPr/>
        <a:lstStyle/>
        <a:p>
          <a:pPr>
            <a:buFont typeface="+mj-lt"/>
            <a:buAutoNum type="arabicPeriod"/>
          </a:pPr>
          <a:r>
            <a:rPr lang="es-CO" b="0" i="1" dirty="0">
              <a:effectLst>
                <a:outerShdw blurRad="38100" dist="38100" dir="2700000" algn="tl">
                  <a:srgbClr val="000000">
                    <a:alpha val="43137"/>
                  </a:srgbClr>
                </a:outerShdw>
              </a:effectLst>
            </a:rPr>
            <a:t>Muebles</a:t>
          </a:r>
        </a:p>
      </dgm:t>
    </dgm:pt>
    <dgm:pt modelId="{B9DB6FC1-FF5B-4DC3-8A95-77399F8ABFC5}" type="parTrans" cxnId="{72FFDC81-87B3-4266-8B59-2EFCDA28925B}">
      <dgm:prSet/>
      <dgm:spPr/>
      <dgm:t>
        <a:bodyPr/>
        <a:lstStyle/>
        <a:p>
          <a:endParaRPr lang="es-ES"/>
        </a:p>
      </dgm:t>
    </dgm:pt>
    <dgm:pt modelId="{178C699A-3B0C-4A68-8323-27AB45160B0F}" type="sibTrans" cxnId="{72FFDC81-87B3-4266-8B59-2EFCDA28925B}">
      <dgm:prSet/>
      <dgm:spPr/>
      <dgm:t>
        <a:bodyPr/>
        <a:lstStyle/>
        <a:p>
          <a:endParaRPr lang="es-ES"/>
        </a:p>
      </dgm:t>
    </dgm:pt>
    <dgm:pt modelId="{D8876DF8-BCD8-45F3-9528-AD2BF18BA9D9}">
      <dgm:prSet/>
      <dgm:spPr/>
      <dgm:t>
        <a:bodyPr/>
        <a:lstStyle/>
        <a:p>
          <a:pPr>
            <a:buFont typeface="+mj-lt"/>
            <a:buAutoNum type="arabicPeriod"/>
          </a:pPr>
          <a:r>
            <a:rPr lang="es-CO" b="0" dirty="0"/>
            <a:t>Proceso de Almacenadoras</a:t>
          </a:r>
        </a:p>
      </dgm:t>
    </dgm:pt>
    <dgm:pt modelId="{3CDAA391-B23C-4888-AB2A-4740DCF78DBE}" type="parTrans" cxnId="{F481D8E9-7E22-491D-888B-DF3C7B527ACC}">
      <dgm:prSet/>
      <dgm:spPr/>
      <dgm:t>
        <a:bodyPr/>
        <a:lstStyle/>
        <a:p>
          <a:endParaRPr lang="es-ES"/>
        </a:p>
      </dgm:t>
    </dgm:pt>
    <dgm:pt modelId="{2044985F-5B6D-478C-BC3C-37A02858D1E0}" type="sibTrans" cxnId="{F481D8E9-7E22-491D-888B-DF3C7B527ACC}">
      <dgm:prSet/>
      <dgm:spPr/>
      <dgm:t>
        <a:bodyPr/>
        <a:lstStyle/>
        <a:p>
          <a:endParaRPr lang="es-ES"/>
        </a:p>
      </dgm:t>
    </dgm:pt>
    <dgm:pt modelId="{BC6B4E8C-8371-4B5C-AAA4-DF232F3D9F51}" type="pres">
      <dgm:prSet presAssocID="{81835914-025A-4961-8C6E-9ABF9803D275}" presName="linear" presStyleCnt="0">
        <dgm:presLayoutVars>
          <dgm:animLvl val="lvl"/>
          <dgm:resizeHandles val="exact"/>
        </dgm:presLayoutVars>
      </dgm:prSet>
      <dgm:spPr/>
    </dgm:pt>
    <dgm:pt modelId="{4FEAFC69-4117-470C-AEDF-9DD2946F5512}" type="pres">
      <dgm:prSet presAssocID="{F824A21B-822E-4E95-862C-627CD0DDBA2A}" presName="parentText" presStyleLbl="node1" presStyleIdx="0" presStyleCnt="1">
        <dgm:presLayoutVars>
          <dgm:chMax val="0"/>
          <dgm:bulletEnabled val="1"/>
        </dgm:presLayoutVars>
      </dgm:prSet>
      <dgm:spPr/>
    </dgm:pt>
    <dgm:pt modelId="{8947A0FA-3E71-49C4-AD9D-276C9117BE55}" type="pres">
      <dgm:prSet presAssocID="{F824A21B-822E-4E95-862C-627CD0DDBA2A}" presName="childText" presStyleLbl="revTx" presStyleIdx="0" presStyleCnt="1">
        <dgm:presLayoutVars>
          <dgm:bulletEnabled val="1"/>
        </dgm:presLayoutVars>
      </dgm:prSet>
      <dgm:spPr/>
    </dgm:pt>
  </dgm:ptLst>
  <dgm:cxnLst>
    <dgm:cxn modelId="{874A700E-2DE7-4A8A-AB14-0C021AF91BCD}" type="presOf" srcId="{F824A21B-822E-4E95-862C-627CD0DDBA2A}" destId="{4FEAFC69-4117-470C-AEDF-9DD2946F5512}" srcOrd="0" destOrd="0" presId="urn:microsoft.com/office/officeart/2005/8/layout/vList2"/>
    <dgm:cxn modelId="{7E478E16-07DE-4320-9ACE-10FE0B86A27F}" srcId="{81835914-025A-4961-8C6E-9ABF9803D275}" destId="{F824A21B-822E-4E95-862C-627CD0DDBA2A}" srcOrd="0" destOrd="0" parTransId="{67C1388C-2EA3-40EC-94A8-5B5DE14625A7}" sibTransId="{B5E1E9A4-66A3-40D5-B8E2-D6E1EE5F7B83}"/>
    <dgm:cxn modelId="{8D73221C-76FF-4589-B907-21ADDCDD1FD7}" srcId="{3B5F2DBA-582A-468E-B918-F38A0C5182B3}" destId="{4AFBE3A3-1918-4FFC-85B2-0C0521BF95D4}" srcOrd="1" destOrd="0" parTransId="{6E729BFA-5330-4D63-A711-C62B8F67CB5C}" sibTransId="{FF6B228A-3D8E-4787-B7CB-FCAF736440FB}"/>
    <dgm:cxn modelId="{8C65892D-EFA7-4CFA-960E-6F6BE41AC95B}" srcId="{B2D06450-E453-4BD9-BBC4-52B44211A271}" destId="{691F62F3-8F14-4DB9-8F93-91E7833F8B3C}" srcOrd="0" destOrd="0" parTransId="{ADAB20AF-B1D4-4A9F-8084-789047D8D896}" sibTransId="{9FD8B424-4978-46BE-A1EC-87FFA1DB727B}"/>
    <dgm:cxn modelId="{DD512231-1B76-497F-AC0A-16F7A2DD22D6}" type="presOf" srcId="{3B5F2DBA-582A-468E-B918-F38A0C5182B3}" destId="{8947A0FA-3E71-49C4-AD9D-276C9117BE55}" srcOrd="0" destOrd="0" presId="urn:microsoft.com/office/officeart/2005/8/layout/vList2"/>
    <dgm:cxn modelId="{D5111C32-D4B6-40B0-A340-2AC710B38CD1}" type="presOf" srcId="{51E2166A-98BD-4E42-9240-2024A293953E}" destId="{8947A0FA-3E71-49C4-AD9D-276C9117BE55}" srcOrd="0" destOrd="3" presId="urn:microsoft.com/office/officeart/2005/8/layout/vList2"/>
    <dgm:cxn modelId="{EB50F840-F7A4-4037-9517-7D9FEBCCF89D}" srcId="{F824A21B-822E-4E95-862C-627CD0DDBA2A}" destId="{3B5F2DBA-582A-468E-B918-F38A0C5182B3}" srcOrd="0" destOrd="0" parTransId="{B722B9F7-96BE-45B4-99F9-C05155CC6B9A}" sibTransId="{5407A0DC-BADC-41B6-9037-9D9E36154A85}"/>
    <dgm:cxn modelId="{7ED8B35E-2A8F-4930-B6D2-ECBCECAEECFF}" srcId="{FA3BD210-3DF7-47AF-AE1E-37D5CAA53AEB}" destId="{51E2166A-98BD-4E42-9240-2024A293953E}" srcOrd="0" destOrd="0" parTransId="{5FCE925A-8DFA-471A-9C07-35ED59EA18B8}" sibTransId="{690BFCE9-56DF-4D94-9A2D-7A61E569CB2D}"/>
    <dgm:cxn modelId="{134D5B80-2DE4-45D9-9A59-3BC025BC5685}" srcId="{3B5F2DBA-582A-468E-B918-F38A0C5182B3}" destId="{9B2D6D0D-59CB-4582-8C14-C19DE6BA1627}" srcOrd="0" destOrd="0" parTransId="{F929BE1E-BB4F-4199-A3B3-6B195D081256}" sibTransId="{0BF14CBE-1E6A-4434-AA56-D2C6A5524CC7}"/>
    <dgm:cxn modelId="{AF668E81-1CA9-4A1A-9C14-F719897BDF72}" srcId="{9B2D6D0D-59CB-4582-8C14-C19DE6BA1627}" destId="{FA3BD210-3DF7-47AF-AE1E-37D5CAA53AEB}" srcOrd="0" destOrd="0" parTransId="{5C924E60-B809-4873-9D87-CDDB149C7110}" sibTransId="{359A0296-6009-4DAB-9C04-B7E576FEA652}"/>
    <dgm:cxn modelId="{72FFDC81-87B3-4266-8B59-2EFCDA28925B}" srcId="{9B2D6D0D-59CB-4582-8C14-C19DE6BA1627}" destId="{E77906FD-38ED-4978-84E5-C0F5166A4953}" srcOrd="2" destOrd="0" parTransId="{B9DB6FC1-FF5B-4DC3-8A95-77399F8ABFC5}" sibTransId="{178C699A-3B0C-4A68-8323-27AB45160B0F}"/>
    <dgm:cxn modelId="{AC5BA090-9503-4699-A8C8-CA5F16F8209C}" type="presOf" srcId="{81835914-025A-4961-8C6E-9ABF9803D275}" destId="{BC6B4E8C-8371-4B5C-AAA4-DF232F3D9F51}" srcOrd="0" destOrd="0" presId="urn:microsoft.com/office/officeart/2005/8/layout/vList2"/>
    <dgm:cxn modelId="{D802C6A1-D79A-46BF-BA07-F7B164AEB055}" srcId="{9B2D6D0D-59CB-4582-8C14-C19DE6BA1627}" destId="{B2D06450-E453-4BD9-BBC4-52B44211A271}" srcOrd="1" destOrd="0" parTransId="{66BE9C1E-6BEA-4371-A65D-C3D49AA61D25}" sibTransId="{F2D3405D-6CF3-49D7-911E-B24AC7BD6058}"/>
    <dgm:cxn modelId="{6998C5B2-5F4D-4568-8875-0F436E836CB9}" type="presOf" srcId="{DA4D4964-A65D-4EA5-B732-35A835A42C7C}" destId="{8947A0FA-3E71-49C4-AD9D-276C9117BE55}" srcOrd="0" destOrd="4" presId="urn:microsoft.com/office/officeart/2005/8/layout/vList2"/>
    <dgm:cxn modelId="{4C44A4B5-0CC5-400F-91A2-7F87AE7326D3}" type="presOf" srcId="{FA3BD210-3DF7-47AF-AE1E-37D5CAA53AEB}" destId="{8947A0FA-3E71-49C4-AD9D-276C9117BE55}" srcOrd="0" destOrd="2" presId="urn:microsoft.com/office/officeart/2005/8/layout/vList2"/>
    <dgm:cxn modelId="{36AB8FB9-FE57-4CEF-9C13-857F1F84B63C}" type="presOf" srcId="{D8876DF8-BCD8-45F3-9528-AD2BF18BA9D9}" destId="{8947A0FA-3E71-49C4-AD9D-276C9117BE55}" srcOrd="0" destOrd="8" presId="urn:microsoft.com/office/officeart/2005/8/layout/vList2"/>
    <dgm:cxn modelId="{D603ABBF-142D-4665-A9AB-8A83884FC000}" type="presOf" srcId="{4AFBE3A3-1918-4FFC-85B2-0C0521BF95D4}" destId="{8947A0FA-3E71-49C4-AD9D-276C9117BE55}" srcOrd="0" destOrd="9" presId="urn:microsoft.com/office/officeart/2005/8/layout/vList2"/>
    <dgm:cxn modelId="{CD2580CD-4348-44A4-ACAF-8090A7D050AD}" type="presOf" srcId="{691F62F3-8F14-4DB9-8F93-91E7833F8B3C}" destId="{8947A0FA-3E71-49C4-AD9D-276C9117BE55}" srcOrd="0" destOrd="6" presId="urn:microsoft.com/office/officeart/2005/8/layout/vList2"/>
    <dgm:cxn modelId="{3BA335D0-3925-4F85-B9D7-A6D84AD5822D}" type="presOf" srcId="{9B2D6D0D-59CB-4582-8C14-C19DE6BA1627}" destId="{8947A0FA-3E71-49C4-AD9D-276C9117BE55}" srcOrd="0" destOrd="1" presId="urn:microsoft.com/office/officeart/2005/8/layout/vList2"/>
    <dgm:cxn modelId="{D93806E4-82DF-405A-AE61-6055614F2425}" type="presOf" srcId="{E77906FD-38ED-4978-84E5-C0F5166A4953}" destId="{8947A0FA-3E71-49C4-AD9D-276C9117BE55}" srcOrd="0" destOrd="7" presId="urn:microsoft.com/office/officeart/2005/8/layout/vList2"/>
    <dgm:cxn modelId="{FA7425E6-A735-4753-8606-AE6A64E89928}" type="presOf" srcId="{B2D06450-E453-4BD9-BBC4-52B44211A271}" destId="{8947A0FA-3E71-49C4-AD9D-276C9117BE55}" srcOrd="0" destOrd="5" presId="urn:microsoft.com/office/officeart/2005/8/layout/vList2"/>
    <dgm:cxn modelId="{F481D8E9-7E22-491D-888B-DF3C7B527ACC}" srcId="{E77906FD-38ED-4978-84E5-C0F5166A4953}" destId="{D8876DF8-BCD8-45F3-9528-AD2BF18BA9D9}" srcOrd="0" destOrd="0" parTransId="{3CDAA391-B23C-4888-AB2A-4740DCF78DBE}" sibTransId="{2044985F-5B6D-478C-BC3C-37A02858D1E0}"/>
    <dgm:cxn modelId="{0E9DF6F4-9449-4ADA-8D8F-3E0965822A8C}" srcId="{FA3BD210-3DF7-47AF-AE1E-37D5CAA53AEB}" destId="{DA4D4964-A65D-4EA5-B732-35A835A42C7C}" srcOrd="1" destOrd="0" parTransId="{3D0B37C2-67AA-4327-A183-779A7E66694E}" sibTransId="{BEA26D63-BCFD-4424-83CE-AB1A71B86FB3}"/>
    <dgm:cxn modelId="{517CD693-B9D3-4F17-87AA-64C9D3CA0B04}" type="presParOf" srcId="{BC6B4E8C-8371-4B5C-AAA4-DF232F3D9F51}" destId="{4FEAFC69-4117-470C-AEDF-9DD2946F5512}" srcOrd="0" destOrd="0" presId="urn:microsoft.com/office/officeart/2005/8/layout/vList2"/>
    <dgm:cxn modelId="{5B4EA8F9-2A9B-405F-BE70-518B43120CF0}" type="presParOf" srcId="{BC6B4E8C-8371-4B5C-AAA4-DF232F3D9F51}" destId="{8947A0FA-3E71-49C4-AD9D-276C9117BE5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835914-025A-4961-8C6E-9ABF9803D2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F824A21B-822E-4E95-862C-627CD0DDBA2A}">
      <dgm:prSet phldrT="[Texto]"/>
      <dgm:spPr/>
      <dgm:t>
        <a:bodyPr/>
        <a:lstStyle/>
        <a:p>
          <a:r>
            <a:rPr lang="es-ES" dirty="0"/>
            <a:t>CAPA MISIONAL</a:t>
          </a:r>
        </a:p>
      </dgm:t>
    </dgm:pt>
    <dgm:pt modelId="{67C1388C-2EA3-40EC-94A8-5B5DE14625A7}" type="parTrans" cxnId="{7E478E16-07DE-4320-9ACE-10FE0B86A27F}">
      <dgm:prSet/>
      <dgm:spPr/>
      <dgm:t>
        <a:bodyPr/>
        <a:lstStyle/>
        <a:p>
          <a:endParaRPr lang="es-ES"/>
        </a:p>
      </dgm:t>
    </dgm:pt>
    <dgm:pt modelId="{B5E1E9A4-66A3-40D5-B8E2-D6E1EE5F7B83}" type="sibTrans" cxnId="{7E478E16-07DE-4320-9ACE-10FE0B86A27F}">
      <dgm:prSet/>
      <dgm:spPr/>
      <dgm:t>
        <a:bodyPr/>
        <a:lstStyle/>
        <a:p>
          <a:endParaRPr lang="es-ES"/>
        </a:p>
      </dgm:t>
    </dgm:pt>
    <dgm:pt modelId="{3B5F2DBA-582A-468E-B918-F38A0C5182B3}">
      <dgm:prSet phldrT="[Texto]"/>
      <dgm:spPr/>
      <dgm:t>
        <a:bodyPr/>
        <a:lstStyle/>
        <a:p>
          <a:pPr marL="228600" indent="0" algn="l">
            <a:buFont typeface="+mj-lt"/>
            <a:buAutoNum type="arabicPeriod"/>
          </a:pPr>
          <a:r>
            <a:rPr lang="es-CO" b="1" dirty="0"/>
            <a:t>DIAGNÓSTICO Y PREPARACIÓN DE ACTIVOS</a:t>
          </a:r>
          <a:endParaRPr lang="es-ES" dirty="0"/>
        </a:p>
      </dgm:t>
    </dgm:pt>
    <dgm:pt modelId="{B722B9F7-96BE-45B4-99F9-C05155CC6B9A}" type="parTrans" cxnId="{EB50F840-F7A4-4037-9517-7D9FEBCCF89D}">
      <dgm:prSet/>
      <dgm:spPr/>
      <dgm:t>
        <a:bodyPr/>
        <a:lstStyle/>
        <a:p>
          <a:endParaRPr lang="es-ES"/>
        </a:p>
      </dgm:t>
    </dgm:pt>
    <dgm:pt modelId="{5407A0DC-BADC-41B6-9037-9D9E36154A85}" type="sibTrans" cxnId="{EB50F840-F7A4-4037-9517-7D9FEBCCF89D}">
      <dgm:prSet/>
      <dgm:spPr/>
      <dgm:t>
        <a:bodyPr/>
        <a:lstStyle/>
        <a:p>
          <a:endParaRPr lang="es-ES"/>
        </a:p>
      </dgm:t>
    </dgm:pt>
    <dgm:pt modelId="{4AFBE3A3-1918-4FFC-85B2-0C0521BF95D4}">
      <dgm:prSet/>
      <dgm:spPr/>
      <dgm:t>
        <a:bodyPr/>
        <a:lstStyle/>
        <a:p>
          <a:pPr marL="457200" indent="0" algn="l">
            <a:buFont typeface="+mj-lt"/>
            <a:buAutoNum type="arabicPeriod"/>
          </a:pPr>
          <a:endParaRPr lang="es-CO" b="0" dirty="0"/>
        </a:p>
      </dgm:t>
    </dgm:pt>
    <dgm:pt modelId="{6E729BFA-5330-4D63-A711-C62B8F67CB5C}" type="parTrans" cxnId="{8D73221C-76FF-4589-B907-21ADDCDD1FD7}">
      <dgm:prSet/>
      <dgm:spPr/>
      <dgm:t>
        <a:bodyPr/>
        <a:lstStyle/>
        <a:p>
          <a:endParaRPr lang="es-ES"/>
        </a:p>
      </dgm:t>
    </dgm:pt>
    <dgm:pt modelId="{FF6B228A-3D8E-4787-B7CB-FCAF736440FB}" type="sibTrans" cxnId="{8D73221C-76FF-4589-B907-21ADDCDD1FD7}">
      <dgm:prSet/>
      <dgm:spPr/>
      <dgm:t>
        <a:bodyPr/>
        <a:lstStyle/>
        <a:p>
          <a:endParaRPr lang="es-ES"/>
        </a:p>
      </dgm:t>
    </dgm:pt>
    <dgm:pt modelId="{9B2D6D0D-59CB-4582-8C14-C19DE6BA1627}">
      <dgm:prSet/>
      <dgm:spPr/>
      <dgm:t>
        <a:bodyPr/>
        <a:lstStyle/>
        <a:p>
          <a:pPr marL="457200" indent="0" algn="l">
            <a:buFont typeface="+mj-lt"/>
            <a:buAutoNum type="arabicPeriod"/>
          </a:pPr>
          <a:r>
            <a:rPr lang="es-CO" b="1" dirty="0"/>
            <a:t>Diagnóstico de Activos</a:t>
          </a:r>
        </a:p>
      </dgm:t>
    </dgm:pt>
    <dgm:pt modelId="{F929BE1E-BB4F-4199-A3B3-6B195D081256}" type="parTrans" cxnId="{134D5B80-2DE4-45D9-9A59-3BC025BC5685}">
      <dgm:prSet/>
      <dgm:spPr/>
      <dgm:t>
        <a:bodyPr/>
        <a:lstStyle/>
        <a:p>
          <a:endParaRPr lang="es-ES"/>
        </a:p>
      </dgm:t>
    </dgm:pt>
    <dgm:pt modelId="{0BF14CBE-1E6A-4434-AA56-D2C6A5524CC7}" type="sibTrans" cxnId="{134D5B80-2DE4-45D9-9A59-3BC025BC5685}">
      <dgm:prSet/>
      <dgm:spPr/>
      <dgm:t>
        <a:bodyPr/>
        <a:lstStyle/>
        <a:p>
          <a:endParaRPr lang="es-ES"/>
        </a:p>
      </dgm:t>
    </dgm:pt>
    <dgm:pt modelId="{B2D06450-E453-4BD9-BBC4-52B44211A271}">
      <dgm:prSet/>
      <dgm:spPr/>
      <dgm:t>
        <a:bodyPr/>
        <a:lstStyle/>
        <a:p>
          <a:pPr marL="685800" indent="0" algn="l">
            <a:buFont typeface="+mj-lt"/>
            <a:buAutoNum type="arabicPeriod"/>
          </a:pPr>
          <a:r>
            <a:rPr lang="es-CO" b="0" i="1" dirty="0">
              <a:effectLst>
                <a:outerShdw blurRad="38100" dist="38100" dir="2700000" algn="tl">
                  <a:srgbClr val="000000">
                    <a:alpha val="43137"/>
                  </a:srgbClr>
                </a:outerShdw>
              </a:effectLst>
            </a:rPr>
            <a:t>Inmuebles</a:t>
          </a:r>
        </a:p>
      </dgm:t>
    </dgm:pt>
    <dgm:pt modelId="{66BE9C1E-6BEA-4371-A65D-C3D49AA61D25}" type="parTrans" cxnId="{D802C6A1-D79A-46BF-BA07-F7B164AEB055}">
      <dgm:prSet/>
      <dgm:spPr/>
      <dgm:t>
        <a:bodyPr/>
        <a:lstStyle/>
        <a:p>
          <a:endParaRPr lang="es-ES"/>
        </a:p>
      </dgm:t>
    </dgm:pt>
    <dgm:pt modelId="{F2D3405D-6CF3-49D7-911E-B24AC7BD6058}" type="sibTrans" cxnId="{D802C6A1-D79A-46BF-BA07-F7B164AEB055}">
      <dgm:prSet/>
      <dgm:spPr/>
      <dgm:t>
        <a:bodyPr/>
        <a:lstStyle/>
        <a:p>
          <a:endParaRPr lang="es-ES"/>
        </a:p>
      </dgm:t>
    </dgm:pt>
    <dgm:pt modelId="{691F62F3-8F14-4DB9-8F93-91E7833F8B3C}">
      <dgm:prSet/>
      <dgm:spPr/>
      <dgm:t>
        <a:bodyPr/>
        <a:lstStyle/>
        <a:p>
          <a:pPr marL="914400" indent="0" algn="l">
            <a:buFont typeface="+mj-lt"/>
            <a:buAutoNum type="arabicPeriod"/>
          </a:pPr>
          <a:r>
            <a:rPr lang="es-CO" b="0" dirty="0"/>
            <a:t>Validación de inventario</a:t>
          </a:r>
        </a:p>
      </dgm:t>
    </dgm:pt>
    <dgm:pt modelId="{ADAB20AF-B1D4-4A9F-8084-789047D8D896}" type="parTrans" cxnId="{8C65892D-EFA7-4CFA-960E-6F6BE41AC95B}">
      <dgm:prSet/>
      <dgm:spPr/>
      <dgm:t>
        <a:bodyPr/>
        <a:lstStyle/>
        <a:p>
          <a:endParaRPr lang="es-ES"/>
        </a:p>
      </dgm:t>
    </dgm:pt>
    <dgm:pt modelId="{9FD8B424-4978-46BE-A1EC-87FFA1DB727B}" type="sibTrans" cxnId="{8C65892D-EFA7-4CFA-960E-6F6BE41AC95B}">
      <dgm:prSet/>
      <dgm:spPr/>
      <dgm:t>
        <a:bodyPr/>
        <a:lstStyle/>
        <a:p>
          <a:endParaRPr lang="es-ES"/>
        </a:p>
      </dgm:t>
    </dgm:pt>
    <dgm:pt modelId="{D014A3FE-F171-4949-84A2-24CC5FB59DFF}">
      <dgm:prSet/>
      <dgm:spPr/>
      <dgm:t>
        <a:bodyPr/>
        <a:lstStyle/>
        <a:p>
          <a:pPr marL="457200" indent="0" algn="just">
            <a:buFont typeface="+mj-lt"/>
            <a:buNone/>
          </a:pPr>
          <a:r>
            <a:rPr lang="es-CO" dirty="0"/>
            <a:t>El propósito de este proceso contar con la información relacionada a la situación física, financiera, jurídica y de administración de los activos recibidos, para tomar decisiones acerca de cómo lograr la productividad de los activos y su adecuada administración.</a:t>
          </a:r>
          <a:endParaRPr lang="es-CO" b="1" dirty="0"/>
        </a:p>
      </dgm:t>
    </dgm:pt>
    <dgm:pt modelId="{65BAA81B-8F34-4D5A-B0EE-97A596CA9A81}" type="parTrans" cxnId="{2EF42C3B-F479-48F8-AACF-45F3CF27A892}">
      <dgm:prSet/>
      <dgm:spPr/>
      <dgm:t>
        <a:bodyPr/>
        <a:lstStyle/>
        <a:p>
          <a:endParaRPr lang="es-ES"/>
        </a:p>
      </dgm:t>
    </dgm:pt>
    <dgm:pt modelId="{8FEBD29C-4BB7-4DEE-9C49-B26E398A58E4}" type="sibTrans" cxnId="{2EF42C3B-F479-48F8-AACF-45F3CF27A892}">
      <dgm:prSet/>
      <dgm:spPr/>
      <dgm:t>
        <a:bodyPr/>
        <a:lstStyle/>
        <a:p>
          <a:endParaRPr lang="es-ES"/>
        </a:p>
      </dgm:t>
    </dgm:pt>
    <dgm:pt modelId="{5F7AB81C-3B84-485F-8FDA-644F6B9B0A10}">
      <dgm:prSet/>
      <dgm:spPr/>
      <dgm:t>
        <a:bodyPr/>
        <a:lstStyle/>
        <a:p>
          <a:pPr marL="914400" indent="0" algn="l">
            <a:buFont typeface="+mj-lt"/>
            <a:buAutoNum type="arabicPeriod"/>
          </a:pPr>
          <a:endParaRPr lang="es-CO" b="0" dirty="0"/>
        </a:p>
      </dgm:t>
    </dgm:pt>
    <dgm:pt modelId="{EA37C3C7-148B-44E6-8B61-64CF95C22822}" type="parTrans" cxnId="{54F5381A-CE1C-43AF-A061-6CE1774ACE96}">
      <dgm:prSet/>
      <dgm:spPr/>
      <dgm:t>
        <a:bodyPr/>
        <a:lstStyle/>
        <a:p>
          <a:endParaRPr lang="es-ES"/>
        </a:p>
      </dgm:t>
    </dgm:pt>
    <dgm:pt modelId="{6B7571ED-74FB-43A8-8C6D-ECEB367A049F}" type="sibTrans" cxnId="{54F5381A-CE1C-43AF-A061-6CE1774ACE96}">
      <dgm:prSet/>
      <dgm:spPr/>
      <dgm:t>
        <a:bodyPr/>
        <a:lstStyle/>
        <a:p>
          <a:endParaRPr lang="es-ES"/>
        </a:p>
      </dgm:t>
    </dgm:pt>
    <dgm:pt modelId="{EE92CEA6-13FE-4A59-AD19-769B3D4C6D54}">
      <dgm:prSet/>
      <dgm:spPr/>
      <dgm:t>
        <a:bodyPr/>
        <a:lstStyle/>
        <a:p>
          <a:pPr marL="914400" indent="0" algn="l">
            <a:buFont typeface="+mj-lt"/>
            <a:buAutoNum type="arabicPeriod"/>
          </a:pPr>
          <a:endParaRPr lang="es-CO" b="0" dirty="0"/>
        </a:p>
      </dgm:t>
    </dgm:pt>
    <dgm:pt modelId="{63CD8341-80BF-4167-AFC3-DAAFBB5E5068}" type="parTrans" cxnId="{C507A3EB-9F3A-46E2-BC06-963A1F992348}">
      <dgm:prSet/>
      <dgm:spPr/>
      <dgm:t>
        <a:bodyPr/>
        <a:lstStyle/>
        <a:p>
          <a:endParaRPr lang="es-ES"/>
        </a:p>
      </dgm:t>
    </dgm:pt>
    <dgm:pt modelId="{990B937D-2A5D-40CB-8846-60FAE8B27D6D}" type="sibTrans" cxnId="{C507A3EB-9F3A-46E2-BC06-963A1F992348}">
      <dgm:prSet/>
      <dgm:spPr/>
      <dgm:t>
        <a:bodyPr/>
        <a:lstStyle/>
        <a:p>
          <a:endParaRPr lang="es-ES"/>
        </a:p>
      </dgm:t>
    </dgm:pt>
    <dgm:pt modelId="{BC6B4E8C-8371-4B5C-AAA4-DF232F3D9F51}" type="pres">
      <dgm:prSet presAssocID="{81835914-025A-4961-8C6E-9ABF9803D275}" presName="linear" presStyleCnt="0">
        <dgm:presLayoutVars>
          <dgm:animLvl val="lvl"/>
          <dgm:resizeHandles val="exact"/>
        </dgm:presLayoutVars>
      </dgm:prSet>
      <dgm:spPr/>
    </dgm:pt>
    <dgm:pt modelId="{4FEAFC69-4117-470C-AEDF-9DD2946F5512}" type="pres">
      <dgm:prSet presAssocID="{F824A21B-822E-4E95-862C-627CD0DDBA2A}" presName="parentText" presStyleLbl="node1" presStyleIdx="0" presStyleCnt="1">
        <dgm:presLayoutVars>
          <dgm:chMax val="0"/>
          <dgm:bulletEnabled val="1"/>
        </dgm:presLayoutVars>
      </dgm:prSet>
      <dgm:spPr/>
    </dgm:pt>
    <dgm:pt modelId="{8947A0FA-3E71-49C4-AD9D-276C9117BE55}" type="pres">
      <dgm:prSet presAssocID="{F824A21B-822E-4E95-862C-627CD0DDBA2A}" presName="childText" presStyleLbl="revTx" presStyleIdx="0" presStyleCnt="1">
        <dgm:presLayoutVars>
          <dgm:bulletEnabled val="1"/>
        </dgm:presLayoutVars>
      </dgm:prSet>
      <dgm:spPr/>
    </dgm:pt>
  </dgm:ptLst>
  <dgm:cxnLst>
    <dgm:cxn modelId="{874A700E-2DE7-4A8A-AB14-0C021AF91BCD}" type="presOf" srcId="{F824A21B-822E-4E95-862C-627CD0DDBA2A}" destId="{4FEAFC69-4117-470C-AEDF-9DD2946F5512}" srcOrd="0" destOrd="0" presId="urn:microsoft.com/office/officeart/2005/8/layout/vList2"/>
    <dgm:cxn modelId="{7E478E16-07DE-4320-9ACE-10FE0B86A27F}" srcId="{81835914-025A-4961-8C6E-9ABF9803D275}" destId="{F824A21B-822E-4E95-862C-627CD0DDBA2A}" srcOrd="0" destOrd="0" parTransId="{67C1388C-2EA3-40EC-94A8-5B5DE14625A7}" sibTransId="{B5E1E9A4-66A3-40D5-B8E2-D6E1EE5F7B83}"/>
    <dgm:cxn modelId="{54F5381A-CE1C-43AF-A061-6CE1774ACE96}" srcId="{D014A3FE-F171-4949-84A2-24CC5FB59DFF}" destId="{5F7AB81C-3B84-485F-8FDA-644F6B9B0A10}" srcOrd="2" destOrd="0" parTransId="{EA37C3C7-148B-44E6-8B61-64CF95C22822}" sibTransId="{6B7571ED-74FB-43A8-8C6D-ECEB367A049F}"/>
    <dgm:cxn modelId="{8D73221C-76FF-4589-B907-21ADDCDD1FD7}" srcId="{D014A3FE-F171-4949-84A2-24CC5FB59DFF}" destId="{4AFBE3A3-1918-4FFC-85B2-0C0521BF95D4}" srcOrd="3" destOrd="0" parTransId="{6E729BFA-5330-4D63-A711-C62B8F67CB5C}" sibTransId="{FF6B228A-3D8E-4787-B7CB-FCAF736440FB}"/>
    <dgm:cxn modelId="{8C65892D-EFA7-4CFA-960E-6F6BE41AC95B}" srcId="{B2D06450-E453-4BD9-BBC4-52B44211A271}" destId="{691F62F3-8F14-4DB9-8F93-91E7833F8B3C}" srcOrd="0" destOrd="0" parTransId="{ADAB20AF-B1D4-4A9F-8084-789047D8D896}" sibTransId="{9FD8B424-4978-46BE-A1EC-87FFA1DB727B}"/>
    <dgm:cxn modelId="{DD512231-1B76-497F-AC0A-16F7A2DD22D6}" type="presOf" srcId="{3B5F2DBA-582A-468E-B918-F38A0C5182B3}" destId="{8947A0FA-3E71-49C4-AD9D-276C9117BE55}" srcOrd="0" destOrd="0" presId="urn:microsoft.com/office/officeart/2005/8/layout/vList2"/>
    <dgm:cxn modelId="{2EF42C3B-F479-48F8-AACF-45F3CF27A892}" srcId="{F824A21B-822E-4E95-862C-627CD0DDBA2A}" destId="{D014A3FE-F171-4949-84A2-24CC5FB59DFF}" srcOrd="2" destOrd="0" parTransId="{65BAA81B-8F34-4D5A-B0EE-97A596CA9A81}" sibTransId="{8FEBD29C-4BB7-4DEE-9C49-B26E398A58E4}"/>
    <dgm:cxn modelId="{EB50F840-F7A4-4037-9517-7D9FEBCCF89D}" srcId="{F824A21B-822E-4E95-862C-627CD0DDBA2A}" destId="{3B5F2DBA-582A-468E-B918-F38A0C5182B3}" srcOrd="0" destOrd="0" parTransId="{B722B9F7-96BE-45B4-99F9-C05155CC6B9A}" sibTransId="{5407A0DC-BADC-41B6-9037-9D9E36154A85}"/>
    <dgm:cxn modelId="{EE140B47-2BC1-412B-9DAD-B3E64258CFFE}" type="presOf" srcId="{5F7AB81C-3B84-485F-8FDA-644F6B9B0A10}" destId="{8947A0FA-3E71-49C4-AD9D-276C9117BE55}" srcOrd="0" destOrd="6" presId="urn:microsoft.com/office/officeart/2005/8/layout/vList2"/>
    <dgm:cxn modelId="{134D5B80-2DE4-45D9-9A59-3BC025BC5685}" srcId="{F824A21B-822E-4E95-862C-627CD0DDBA2A}" destId="{9B2D6D0D-59CB-4582-8C14-C19DE6BA1627}" srcOrd="1" destOrd="0" parTransId="{F929BE1E-BB4F-4199-A3B3-6B195D081256}" sibTransId="{0BF14CBE-1E6A-4434-AA56-D2C6A5524CC7}"/>
    <dgm:cxn modelId="{AC5BA090-9503-4699-A8C8-CA5F16F8209C}" type="presOf" srcId="{81835914-025A-4961-8C6E-9ABF9803D275}" destId="{BC6B4E8C-8371-4B5C-AAA4-DF232F3D9F51}" srcOrd="0" destOrd="0" presId="urn:microsoft.com/office/officeart/2005/8/layout/vList2"/>
    <dgm:cxn modelId="{4B01C698-249B-45D4-979C-9D83E9216474}" type="presOf" srcId="{D014A3FE-F171-4949-84A2-24CC5FB59DFF}" destId="{8947A0FA-3E71-49C4-AD9D-276C9117BE55}" srcOrd="0" destOrd="2" presId="urn:microsoft.com/office/officeart/2005/8/layout/vList2"/>
    <dgm:cxn modelId="{D802C6A1-D79A-46BF-BA07-F7B164AEB055}" srcId="{D014A3FE-F171-4949-84A2-24CC5FB59DFF}" destId="{B2D06450-E453-4BD9-BBC4-52B44211A271}" srcOrd="0" destOrd="0" parTransId="{66BE9C1E-6BEA-4371-A65D-C3D49AA61D25}" sibTransId="{F2D3405D-6CF3-49D7-911E-B24AC7BD6058}"/>
    <dgm:cxn modelId="{19CD60BE-104F-48BF-A109-1A161E87D38F}" type="presOf" srcId="{EE92CEA6-13FE-4A59-AD19-769B3D4C6D54}" destId="{8947A0FA-3E71-49C4-AD9D-276C9117BE55}" srcOrd="0" destOrd="5" presId="urn:microsoft.com/office/officeart/2005/8/layout/vList2"/>
    <dgm:cxn modelId="{D603ABBF-142D-4665-A9AB-8A83884FC000}" type="presOf" srcId="{4AFBE3A3-1918-4FFC-85B2-0C0521BF95D4}" destId="{8947A0FA-3E71-49C4-AD9D-276C9117BE55}" srcOrd="0" destOrd="7" presId="urn:microsoft.com/office/officeart/2005/8/layout/vList2"/>
    <dgm:cxn modelId="{CD2580CD-4348-44A4-ACAF-8090A7D050AD}" type="presOf" srcId="{691F62F3-8F14-4DB9-8F93-91E7833F8B3C}" destId="{8947A0FA-3E71-49C4-AD9D-276C9117BE55}" srcOrd="0" destOrd="4" presId="urn:microsoft.com/office/officeart/2005/8/layout/vList2"/>
    <dgm:cxn modelId="{3BA335D0-3925-4F85-B9D7-A6D84AD5822D}" type="presOf" srcId="{9B2D6D0D-59CB-4582-8C14-C19DE6BA1627}" destId="{8947A0FA-3E71-49C4-AD9D-276C9117BE55}" srcOrd="0" destOrd="1" presId="urn:microsoft.com/office/officeart/2005/8/layout/vList2"/>
    <dgm:cxn modelId="{FA7425E6-A735-4753-8606-AE6A64E89928}" type="presOf" srcId="{B2D06450-E453-4BD9-BBC4-52B44211A271}" destId="{8947A0FA-3E71-49C4-AD9D-276C9117BE55}" srcOrd="0" destOrd="3" presId="urn:microsoft.com/office/officeart/2005/8/layout/vList2"/>
    <dgm:cxn modelId="{C507A3EB-9F3A-46E2-BC06-963A1F992348}" srcId="{D014A3FE-F171-4949-84A2-24CC5FB59DFF}" destId="{EE92CEA6-13FE-4A59-AD19-769B3D4C6D54}" srcOrd="1" destOrd="0" parTransId="{63CD8341-80BF-4167-AFC3-DAAFBB5E5068}" sibTransId="{990B937D-2A5D-40CB-8846-60FAE8B27D6D}"/>
    <dgm:cxn modelId="{517CD693-B9D3-4F17-87AA-64C9D3CA0B04}" type="presParOf" srcId="{BC6B4E8C-8371-4B5C-AAA4-DF232F3D9F51}" destId="{4FEAFC69-4117-470C-AEDF-9DD2946F5512}" srcOrd="0" destOrd="0" presId="urn:microsoft.com/office/officeart/2005/8/layout/vList2"/>
    <dgm:cxn modelId="{5B4EA8F9-2A9B-405F-BE70-518B43120CF0}" type="presParOf" srcId="{BC6B4E8C-8371-4B5C-AAA4-DF232F3D9F51}" destId="{8947A0FA-3E71-49C4-AD9D-276C9117BE5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835914-025A-4961-8C6E-9ABF9803D2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3B5F2DBA-582A-468E-B918-F38A0C5182B3}">
      <dgm:prSet phldrT="[Texto]" custT="1"/>
      <dgm:spPr/>
      <dgm:t>
        <a:bodyPr/>
        <a:lstStyle/>
        <a:p>
          <a:pPr>
            <a:buFont typeface="+mj-lt"/>
            <a:buAutoNum type="arabicPeriod"/>
          </a:pPr>
          <a:r>
            <a:rPr lang="es-CO" sz="4000" b="1" dirty="0"/>
            <a:t>Diagnóstico de Activos</a:t>
          </a:r>
          <a:endParaRPr lang="es-ES" sz="4000" dirty="0"/>
        </a:p>
      </dgm:t>
    </dgm:pt>
    <dgm:pt modelId="{B722B9F7-96BE-45B4-99F9-C05155CC6B9A}" type="parTrans" cxnId="{EB50F840-F7A4-4037-9517-7D9FEBCCF89D}">
      <dgm:prSet/>
      <dgm:spPr/>
      <dgm:t>
        <a:bodyPr/>
        <a:lstStyle/>
        <a:p>
          <a:endParaRPr lang="es-ES"/>
        </a:p>
      </dgm:t>
    </dgm:pt>
    <dgm:pt modelId="{5407A0DC-BADC-41B6-9037-9D9E36154A85}" type="sibTrans" cxnId="{EB50F840-F7A4-4037-9517-7D9FEBCCF89D}">
      <dgm:prSet/>
      <dgm:spPr/>
      <dgm:t>
        <a:bodyPr/>
        <a:lstStyle/>
        <a:p>
          <a:endParaRPr lang="es-ES"/>
        </a:p>
      </dgm:t>
    </dgm:pt>
    <dgm:pt modelId="{FA3BD210-3DF7-47AF-AE1E-37D5CAA53AEB}">
      <dgm:prSet/>
      <dgm:spPr/>
      <dgm:t>
        <a:bodyPr/>
        <a:lstStyle/>
        <a:p>
          <a:pPr>
            <a:buFont typeface="+mj-lt"/>
            <a:buAutoNum type="arabicPeriod"/>
          </a:pPr>
          <a:r>
            <a:rPr lang="es-CO" b="0" i="1" dirty="0">
              <a:effectLst>
                <a:outerShdw blurRad="38100" dist="38100" dir="2700000" algn="tl">
                  <a:srgbClr val="000000">
                    <a:alpha val="43137"/>
                  </a:srgbClr>
                </a:outerShdw>
              </a:effectLst>
            </a:rPr>
            <a:t>Sociedades</a:t>
          </a:r>
        </a:p>
      </dgm:t>
    </dgm:pt>
    <dgm:pt modelId="{5C924E60-B809-4873-9D87-CDDB149C7110}" type="parTrans" cxnId="{AF668E81-1CA9-4A1A-9C14-F719897BDF72}">
      <dgm:prSet/>
      <dgm:spPr/>
      <dgm:t>
        <a:bodyPr/>
        <a:lstStyle/>
        <a:p>
          <a:endParaRPr lang="es-ES"/>
        </a:p>
      </dgm:t>
    </dgm:pt>
    <dgm:pt modelId="{359A0296-6009-4DAB-9C04-B7E576FEA652}" type="sibTrans" cxnId="{AF668E81-1CA9-4A1A-9C14-F719897BDF72}">
      <dgm:prSet/>
      <dgm:spPr/>
      <dgm:t>
        <a:bodyPr/>
        <a:lstStyle/>
        <a:p>
          <a:endParaRPr lang="es-ES"/>
        </a:p>
      </dgm:t>
    </dgm:pt>
    <dgm:pt modelId="{51E2166A-98BD-4E42-9240-2024A293953E}">
      <dgm:prSet/>
      <dgm:spPr/>
      <dgm:t>
        <a:bodyPr/>
        <a:lstStyle/>
        <a:p>
          <a:pPr>
            <a:buFont typeface="+mj-lt"/>
            <a:buAutoNum type="arabicPeriod"/>
          </a:pPr>
          <a:r>
            <a:rPr lang="es-CO" b="0" dirty="0"/>
            <a:t>Proceso de Sociedades de Papel</a:t>
          </a:r>
        </a:p>
      </dgm:t>
    </dgm:pt>
    <dgm:pt modelId="{5FCE925A-8DFA-471A-9C07-35ED59EA18B8}" type="parTrans" cxnId="{7ED8B35E-2A8F-4930-B6D2-ECBCECAEECFF}">
      <dgm:prSet/>
      <dgm:spPr/>
      <dgm:t>
        <a:bodyPr/>
        <a:lstStyle/>
        <a:p>
          <a:endParaRPr lang="es-ES"/>
        </a:p>
      </dgm:t>
    </dgm:pt>
    <dgm:pt modelId="{690BFCE9-56DF-4D94-9A2D-7A61E569CB2D}" type="sibTrans" cxnId="{7ED8B35E-2A8F-4930-B6D2-ECBCECAEECFF}">
      <dgm:prSet/>
      <dgm:spPr/>
      <dgm:t>
        <a:bodyPr/>
        <a:lstStyle/>
        <a:p>
          <a:endParaRPr lang="es-ES"/>
        </a:p>
      </dgm:t>
    </dgm:pt>
    <dgm:pt modelId="{20C475FE-81FA-4EF5-B917-CF48AFFAADAF}">
      <dgm:prSet/>
      <dgm:spPr/>
      <dgm:t>
        <a:bodyPr/>
        <a:lstStyle/>
        <a:p>
          <a:pPr>
            <a:buFont typeface="+mj-lt"/>
            <a:buNone/>
          </a:pPr>
          <a:r>
            <a:rPr lang="es-ES" b="0" dirty="0"/>
            <a:t>a. Como lo encontró – Estado Inicial</a:t>
          </a:r>
          <a:endParaRPr lang="es-CO" b="0" dirty="0"/>
        </a:p>
      </dgm:t>
    </dgm:pt>
    <dgm:pt modelId="{F4D2E042-CF32-4F6A-9E58-81470C75C63A}" type="parTrans" cxnId="{59C4DF29-2B57-4A4A-80D7-86787105EC69}">
      <dgm:prSet/>
      <dgm:spPr/>
      <dgm:t>
        <a:bodyPr/>
        <a:lstStyle/>
        <a:p>
          <a:endParaRPr lang="es-ES"/>
        </a:p>
      </dgm:t>
    </dgm:pt>
    <dgm:pt modelId="{08F7B68A-94D5-4F28-BA36-466FE3ABB766}" type="sibTrans" cxnId="{59C4DF29-2B57-4A4A-80D7-86787105EC69}">
      <dgm:prSet/>
      <dgm:spPr/>
      <dgm:t>
        <a:bodyPr/>
        <a:lstStyle/>
        <a:p>
          <a:endParaRPr lang="es-ES"/>
        </a:p>
      </dgm:t>
    </dgm:pt>
    <dgm:pt modelId="{D6C5C882-5F79-47CF-BBDB-07424CF48196}">
      <dgm:prSet/>
      <dgm:spPr/>
      <dgm:t>
        <a:bodyPr/>
        <a:lstStyle/>
        <a:p>
          <a:pPr>
            <a:buFont typeface="+mj-lt"/>
            <a:buNone/>
          </a:pPr>
          <a:r>
            <a:rPr lang="es-ES" b="0" dirty="0"/>
            <a:t>b. En que estado esta – Gestión </a:t>
          </a:r>
          <a:r>
            <a:rPr lang="es-ES" b="0" dirty="0">
              <a:solidFill>
                <a:schemeClr val="accent1">
                  <a:lumMod val="50000"/>
                </a:schemeClr>
              </a:solidFill>
            </a:rPr>
            <a:t>{Con corte inicial al 31 de Mayo}</a:t>
          </a:r>
          <a:endParaRPr lang="es-CO" b="0" dirty="0">
            <a:solidFill>
              <a:schemeClr val="accent1">
                <a:lumMod val="50000"/>
              </a:schemeClr>
            </a:solidFill>
          </a:endParaRPr>
        </a:p>
      </dgm:t>
    </dgm:pt>
    <dgm:pt modelId="{B0CED22C-DF30-43A7-80E8-08BE6B44EB03}" type="parTrans" cxnId="{A9456D70-70E7-4AC7-8ABD-81AD34A19828}">
      <dgm:prSet/>
      <dgm:spPr/>
      <dgm:t>
        <a:bodyPr/>
        <a:lstStyle/>
        <a:p>
          <a:endParaRPr lang="es-ES"/>
        </a:p>
      </dgm:t>
    </dgm:pt>
    <dgm:pt modelId="{BDE92B5D-C9CD-4CE6-8F5C-3AB99C0A6779}" type="sibTrans" cxnId="{A9456D70-70E7-4AC7-8ABD-81AD34A19828}">
      <dgm:prSet/>
      <dgm:spPr/>
      <dgm:t>
        <a:bodyPr/>
        <a:lstStyle/>
        <a:p>
          <a:endParaRPr lang="es-ES"/>
        </a:p>
      </dgm:t>
    </dgm:pt>
    <dgm:pt modelId="{4D71E8CB-4CC6-4484-B661-00F80850FEC2}">
      <dgm:prSet/>
      <dgm:spPr/>
      <dgm:t>
        <a:bodyPr/>
        <a:lstStyle/>
        <a:p>
          <a:pPr>
            <a:buFont typeface="+mj-lt"/>
            <a:buNone/>
          </a:pPr>
          <a:r>
            <a:rPr lang="es-ES" b="0" dirty="0"/>
            <a:t>c. Recomendaciones </a:t>
          </a:r>
          <a:endParaRPr lang="es-CO" b="0" dirty="0">
            <a:solidFill>
              <a:schemeClr val="accent1">
                <a:lumMod val="50000"/>
              </a:schemeClr>
            </a:solidFill>
          </a:endParaRPr>
        </a:p>
      </dgm:t>
    </dgm:pt>
    <dgm:pt modelId="{473B3740-E57D-4565-91E7-A487F32F1A14}" type="parTrans" cxnId="{438F5FF1-D722-4BE4-92EC-B9A01056E04A}">
      <dgm:prSet/>
      <dgm:spPr/>
      <dgm:t>
        <a:bodyPr/>
        <a:lstStyle/>
        <a:p>
          <a:endParaRPr lang="es-ES"/>
        </a:p>
      </dgm:t>
    </dgm:pt>
    <dgm:pt modelId="{0EF79FC0-0491-4999-BD2E-BB8D6F9D51AC}" type="sibTrans" cxnId="{438F5FF1-D722-4BE4-92EC-B9A01056E04A}">
      <dgm:prSet/>
      <dgm:spPr/>
      <dgm:t>
        <a:bodyPr/>
        <a:lstStyle/>
        <a:p>
          <a:endParaRPr lang="es-ES"/>
        </a:p>
      </dgm:t>
    </dgm:pt>
    <dgm:pt modelId="{BC6B4E8C-8371-4B5C-AAA4-DF232F3D9F51}" type="pres">
      <dgm:prSet presAssocID="{81835914-025A-4961-8C6E-9ABF9803D275}" presName="linear" presStyleCnt="0">
        <dgm:presLayoutVars>
          <dgm:animLvl val="lvl"/>
          <dgm:resizeHandles val="exact"/>
        </dgm:presLayoutVars>
      </dgm:prSet>
      <dgm:spPr/>
    </dgm:pt>
    <dgm:pt modelId="{0FBF501B-0161-4664-BE73-BAFCF230BD23}" type="pres">
      <dgm:prSet presAssocID="{3B5F2DBA-582A-468E-B918-F38A0C5182B3}" presName="parentText" presStyleLbl="node1" presStyleIdx="0" presStyleCnt="1" custLinFactNeighborY="436">
        <dgm:presLayoutVars>
          <dgm:chMax val="0"/>
          <dgm:bulletEnabled val="1"/>
        </dgm:presLayoutVars>
      </dgm:prSet>
      <dgm:spPr/>
    </dgm:pt>
    <dgm:pt modelId="{1A44AB15-6ED2-4496-94D7-7C1FA5D1439C}" type="pres">
      <dgm:prSet presAssocID="{3B5F2DBA-582A-468E-B918-F38A0C5182B3}" presName="childText" presStyleLbl="revTx" presStyleIdx="0" presStyleCnt="1">
        <dgm:presLayoutVars>
          <dgm:bulletEnabled val="1"/>
        </dgm:presLayoutVars>
      </dgm:prSet>
      <dgm:spPr/>
    </dgm:pt>
  </dgm:ptLst>
  <dgm:cxnLst>
    <dgm:cxn modelId="{48050611-72BC-449E-AE6E-35C1B33AB281}" type="presOf" srcId="{FA3BD210-3DF7-47AF-AE1E-37D5CAA53AEB}" destId="{1A44AB15-6ED2-4496-94D7-7C1FA5D1439C}" srcOrd="0" destOrd="0" presId="urn:microsoft.com/office/officeart/2005/8/layout/vList2"/>
    <dgm:cxn modelId="{44F3901E-1CEE-494B-BB15-37005C6D176F}" type="presOf" srcId="{3B5F2DBA-582A-468E-B918-F38A0C5182B3}" destId="{0FBF501B-0161-4664-BE73-BAFCF230BD23}" srcOrd="0" destOrd="0" presId="urn:microsoft.com/office/officeart/2005/8/layout/vList2"/>
    <dgm:cxn modelId="{A591D120-0ADA-45C2-BC43-87F0C0EA7E3D}" type="presOf" srcId="{4D71E8CB-4CC6-4484-B661-00F80850FEC2}" destId="{1A44AB15-6ED2-4496-94D7-7C1FA5D1439C}" srcOrd="0" destOrd="4" presId="urn:microsoft.com/office/officeart/2005/8/layout/vList2"/>
    <dgm:cxn modelId="{59C4DF29-2B57-4A4A-80D7-86787105EC69}" srcId="{51E2166A-98BD-4E42-9240-2024A293953E}" destId="{20C475FE-81FA-4EF5-B917-CF48AFFAADAF}" srcOrd="0" destOrd="0" parTransId="{F4D2E042-CF32-4F6A-9E58-81470C75C63A}" sibTransId="{08F7B68A-94D5-4F28-BA36-466FE3ABB766}"/>
    <dgm:cxn modelId="{EB50F840-F7A4-4037-9517-7D9FEBCCF89D}" srcId="{81835914-025A-4961-8C6E-9ABF9803D275}" destId="{3B5F2DBA-582A-468E-B918-F38A0C5182B3}" srcOrd="0" destOrd="0" parTransId="{B722B9F7-96BE-45B4-99F9-C05155CC6B9A}" sibTransId="{5407A0DC-BADC-41B6-9037-9D9E36154A85}"/>
    <dgm:cxn modelId="{7ED8B35E-2A8F-4930-B6D2-ECBCECAEECFF}" srcId="{FA3BD210-3DF7-47AF-AE1E-37D5CAA53AEB}" destId="{51E2166A-98BD-4E42-9240-2024A293953E}" srcOrd="0" destOrd="0" parTransId="{5FCE925A-8DFA-471A-9C07-35ED59EA18B8}" sibTransId="{690BFCE9-56DF-4D94-9A2D-7A61E569CB2D}"/>
    <dgm:cxn modelId="{A9456D70-70E7-4AC7-8ABD-81AD34A19828}" srcId="{51E2166A-98BD-4E42-9240-2024A293953E}" destId="{D6C5C882-5F79-47CF-BBDB-07424CF48196}" srcOrd="1" destOrd="0" parTransId="{B0CED22C-DF30-43A7-80E8-08BE6B44EB03}" sibTransId="{BDE92B5D-C9CD-4CE6-8F5C-3AB99C0A6779}"/>
    <dgm:cxn modelId="{AF668E81-1CA9-4A1A-9C14-F719897BDF72}" srcId="{3B5F2DBA-582A-468E-B918-F38A0C5182B3}" destId="{FA3BD210-3DF7-47AF-AE1E-37D5CAA53AEB}" srcOrd="0" destOrd="0" parTransId="{5C924E60-B809-4873-9D87-CDDB149C7110}" sibTransId="{359A0296-6009-4DAB-9C04-B7E576FEA652}"/>
    <dgm:cxn modelId="{AC5BA090-9503-4699-A8C8-CA5F16F8209C}" type="presOf" srcId="{81835914-025A-4961-8C6E-9ABF9803D275}" destId="{BC6B4E8C-8371-4B5C-AAA4-DF232F3D9F51}" srcOrd="0" destOrd="0" presId="urn:microsoft.com/office/officeart/2005/8/layout/vList2"/>
    <dgm:cxn modelId="{A53C2899-0279-47C0-8FA1-9DA2131C03D8}" type="presOf" srcId="{20C475FE-81FA-4EF5-B917-CF48AFFAADAF}" destId="{1A44AB15-6ED2-4496-94D7-7C1FA5D1439C}" srcOrd="0" destOrd="2" presId="urn:microsoft.com/office/officeart/2005/8/layout/vList2"/>
    <dgm:cxn modelId="{2C6DFCBC-0341-4FE3-B0F6-1AB8C637D712}" type="presOf" srcId="{D6C5C882-5F79-47CF-BBDB-07424CF48196}" destId="{1A44AB15-6ED2-4496-94D7-7C1FA5D1439C}" srcOrd="0" destOrd="3" presId="urn:microsoft.com/office/officeart/2005/8/layout/vList2"/>
    <dgm:cxn modelId="{DAC9D5ED-C222-4712-884C-4A65D3819ECF}" type="presOf" srcId="{51E2166A-98BD-4E42-9240-2024A293953E}" destId="{1A44AB15-6ED2-4496-94D7-7C1FA5D1439C}" srcOrd="0" destOrd="1" presId="urn:microsoft.com/office/officeart/2005/8/layout/vList2"/>
    <dgm:cxn modelId="{438F5FF1-D722-4BE4-92EC-B9A01056E04A}" srcId="{51E2166A-98BD-4E42-9240-2024A293953E}" destId="{4D71E8CB-4CC6-4484-B661-00F80850FEC2}" srcOrd="2" destOrd="0" parTransId="{473B3740-E57D-4565-91E7-A487F32F1A14}" sibTransId="{0EF79FC0-0491-4999-BD2E-BB8D6F9D51AC}"/>
    <dgm:cxn modelId="{E238C4ED-8751-4C4C-83A6-9BABEFCFB6AB}" type="presParOf" srcId="{BC6B4E8C-8371-4B5C-AAA4-DF232F3D9F51}" destId="{0FBF501B-0161-4664-BE73-BAFCF230BD23}" srcOrd="0" destOrd="0" presId="urn:microsoft.com/office/officeart/2005/8/layout/vList2"/>
    <dgm:cxn modelId="{0431F12C-ECD2-42DD-A816-D4C2764A0D11}" type="presParOf" srcId="{BC6B4E8C-8371-4B5C-AAA4-DF232F3D9F51}" destId="{1A44AB15-6ED2-4496-94D7-7C1FA5D1439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969C6-2F4D-4A62-B13B-625C42EE12B3}">
      <dsp:nvSpPr>
        <dsp:cNvPr id="0" name=""/>
        <dsp:cNvSpPr/>
      </dsp:nvSpPr>
      <dsp:spPr>
        <a:xfrm>
          <a:off x="0" y="4525"/>
          <a:ext cx="10515600" cy="772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Font typeface="+mj-lt"/>
            <a:buNone/>
          </a:pPr>
          <a:r>
            <a:rPr lang="es-ES" sz="3200" kern="1200"/>
            <a:t>INTRODUCCIÓN</a:t>
          </a:r>
          <a:endParaRPr lang="es-ES" sz="3200" kern="1200" dirty="0"/>
        </a:p>
      </dsp:txBody>
      <dsp:txXfrm>
        <a:off x="37696" y="42221"/>
        <a:ext cx="10440208" cy="696808"/>
      </dsp:txXfrm>
    </dsp:sp>
    <dsp:sp modelId="{AB587149-C4CB-426F-BCEF-5D6E340E3554}">
      <dsp:nvSpPr>
        <dsp:cNvPr id="0" name=""/>
        <dsp:cNvSpPr/>
      </dsp:nvSpPr>
      <dsp:spPr>
        <a:xfrm>
          <a:off x="0" y="845845"/>
          <a:ext cx="10515600" cy="772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ES" sz="3200" kern="1200"/>
            <a:t>CAPA ESTRATEGICA</a:t>
          </a:r>
          <a:endParaRPr lang="es-ES" sz="3200" kern="1200" dirty="0"/>
        </a:p>
      </dsp:txBody>
      <dsp:txXfrm>
        <a:off x="37696" y="883541"/>
        <a:ext cx="10440208" cy="696808"/>
      </dsp:txXfrm>
    </dsp:sp>
    <dsp:sp modelId="{4FEAFC69-4117-470C-AEDF-9DD2946F5512}">
      <dsp:nvSpPr>
        <dsp:cNvPr id="0" name=""/>
        <dsp:cNvSpPr/>
      </dsp:nvSpPr>
      <dsp:spPr>
        <a:xfrm>
          <a:off x="0" y="1687165"/>
          <a:ext cx="10515600" cy="772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ES" sz="3200" kern="1200"/>
            <a:t>CAPA MISIONAL</a:t>
          </a:r>
          <a:endParaRPr lang="es-ES" sz="3200" kern="1200" dirty="0"/>
        </a:p>
      </dsp:txBody>
      <dsp:txXfrm>
        <a:off x="37696" y="1724861"/>
        <a:ext cx="10440208" cy="696808"/>
      </dsp:txXfrm>
    </dsp:sp>
    <dsp:sp modelId="{DB80A9B3-BF84-46EC-853B-7FCE01475148}">
      <dsp:nvSpPr>
        <dsp:cNvPr id="0" name=""/>
        <dsp:cNvSpPr/>
      </dsp:nvSpPr>
      <dsp:spPr>
        <a:xfrm>
          <a:off x="0" y="2528485"/>
          <a:ext cx="10515600" cy="772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ES" sz="3200" kern="1200" dirty="0"/>
            <a:t>CAPA TRANSVERSAL</a:t>
          </a:r>
        </a:p>
      </dsp:txBody>
      <dsp:txXfrm>
        <a:off x="37696" y="2566181"/>
        <a:ext cx="10440208" cy="696808"/>
      </dsp:txXfrm>
    </dsp:sp>
    <dsp:sp modelId="{FE14446A-9F15-4A0B-87BC-48E64F3F4A36}">
      <dsp:nvSpPr>
        <dsp:cNvPr id="0" name=""/>
        <dsp:cNvSpPr/>
      </dsp:nvSpPr>
      <dsp:spPr>
        <a:xfrm>
          <a:off x="0" y="3369805"/>
          <a:ext cx="10515600" cy="772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ES" sz="3200" kern="1200" dirty="0"/>
            <a:t>ASPECTOS CRÍTICOS</a:t>
          </a:r>
        </a:p>
      </dsp:txBody>
      <dsp:txXfrm>
        <a:off x="37696" y="3407501"/>
        <a:ext cx="10440208" cy="696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87149-C4CB-426F-BCEF-5D6E340E3554}">
      <dsp:nvSpPr>
        <dsp:cNvPr id="0" name=""/>
        <dsp:cNvSpPr/>
      </dsp:nvSpPr>
      <dsp:spPr>
        <a:xfrm>
          <a:off x="0" y="42713"/>
          <a:ext cx="105156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t>CAPA ESTRATEGICA</a:t>
          </a:r>
        </a:p>
      </dsp:txBody>
      <dsp:txXfrm>
        <a:off x="25759" y="68472"/>
        <a:ext cx="10464082" cy="476152"/>
      </dsp:txXfrm>
    </dsp:sp>
    <dsp:sp modelId="{74B35A71-3725-4310-BE22-F1BA5DCCC6BD}">
      <dsp:nvSpPr>
        <dsp:cNvPr id="0" name=""/>
        <dsp:cNvSpPr/>
      </dsp:nvSpPr>
      <dsp:spPr>
        <a:xfrm>
          <a:off x="0" y="570384"/>
          <a:ext cx="10515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Font typeface="+mj-lt"/>
            <a:buAutoNum type="arabicPeriod"/>
          </a:pPr>
          <a:r>
            <a:rPr lang="es-CO" sz="1700" b="1" kern="1200" dirty="0"/>
            <a:t>ARQUITECTURA EMPRESARIAL</a:t>
          </a:r>
          <a:endParaRPr lang="es-ES" sz="1700" kern="1200" dirty="0"/>
        </a:p>
        <a:p>
          <a:pPr marL="342900" lvl="2" indent="-171450" algn="l" defTabSz="755650">
            <a:lnSpc>
              <a:spcPct val="90000"/>
            </a:lnSpc>
            <a:spcBef>
              <a:spcPct val="0"/>
            </a:spcBef>
            <a:spcAft>
              <a:spcPct val="20000"/>
            </a:spcAft>
            <a:buFont typeface="+mj-lt"/>
            <a:buAutoNum type="arabicPeriod"/>
          </a:pPr>
          <a:r>
            <a:rPr lang="es-ES" sz="1700" kern="1200" dirty="0"/>
            <a:t>Estrategia / Procesos / Aplicaciones / Infraestructura</a:t>
          </a:r>
        </a:p>
        <a:p>
          <a:pPr marL="171450" lvl="1" indent="-171450" algn="l" defTabSz="755650">
            <a:lnSpc>
              <a:spcPct val="90000"/>
            </a:lnSpc>
            <a:spcBef>
              <a:spcPct val="0"/>
            </a:spcBef>
            <a:spcAft>
              <a:spcPct val="20000"/>
            </a:spcAft>
            <a:buFont typeface="+mj-lt"/>
            <a:buAutoNum type="arabicPeriod"/>
          </a:pPr>
          <a:r>
            <a:rPr lang="es-CO" sz="1700" b="1" kern="1200" dirty="0"/>
            <a:t>MODELO DE ATENCIÓN AL CIUDADANO</a:t>
          </a:r>
          <a:endParaRPr lang="es-ES" sz="1700" kern="1200" dirty="0"/>
        </a:p>
      </dsp:txBody>
      <dsp:txXfrm>
        <a:off x="0" y="570384"/>
        <a:ext cx="10515600" cy="888030"/>
      </dsp:txXfrm>
    </dsp:sp>
    <dsp:sp modelId="{4FEAFC69-4117-470C-AEDF-9DD2946F5512}">
      <dsp:nvSpPr>
        <dsp:cNvPr id="0" name=""/>
        <dsp:cNvSpPr/>
      </dsp:nvSpPr>
      <dsp:spPr>
        <a:xfrm>
          <a:off x="0" y="1458414"/>
          <a:ext cx="105156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dirty="0"/>
            <a:t>CAPA MISIONAL</a:t>
          </a:r>
        </a:p>
      </dsp:txBody>
      <dsp:txXfrm>
        <a:off x="25759" y="1484173"/>
        <a:ext cx="10464082" cy="476152"/>
      </dsp:txXfrm>
    </dsp:sp>
    <dsp:sp modelId="{8947A0FA-3E71-49C4-AD9D-276C9117BE55}">
      <dsp:nvSpPr>
        <dsp:cNvPr id="0" name=""/>
        <dsp:cNvSpPr/>
      </dsp:nvSpPr>
      <dsp:spPr>
        <a:xfrm>
          <a:off x="0" y="1986084"/>
          <a:ext cx="10515600" cy="2322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Font typeface="+mj-lt"/>
            <a:buAutoNum type="arabicPeriod"/>
          </a:pPr>
          <a:r>
            <a:rPr lang="es-CO" sz="1700" b="1" kern="1200" dirty="0"/>
            <a:t>RECEPCIÓN Y REGISTRO DE ACTIVOS</a:t>
          </a:r>
          <a:endParaRPr lang="es-ES" sz="1700" kern="1200" dirty="0"/>
        </a:p>
        <a:p>
          <a:pPr marL="342900" lvl="2" indent="-171450" algn="l" defTabSz="755650">
            <a:lnSpc>
              <a:spcPct val="90000"/>
            </a:lnSpc>
            <a:spcBef>
              <a:spcPct val="0"/>
            </a:spcBef>
            <a:spcAft>
              <a:spcPct val="20000"/>
            </a:spcAft>
            <a:buFont typeface="+mj-lt"/>
            <a:buAutoNum type="arabicPeriod"/>
          </a:pPr>
          <a:r>
            <a:rPr lang="es-CO" sz="1700" b="1" kern="1200" dirty="0"/>
            <a:t>Ingreso de Activos</a:t>
          </a:r>
          <a:endParaRPr lang="es-ES" sz="1700" kern="1200" dirty="0"/>
        </a:p>
        <a:p>
          <a:pPr marL="514350" lvl="3" indent="-171450" algn="l" defTabSz="755650">
            <a:lnSpc>
              <a:spcPct val="90000"/>
            </a:lnSpc>
            <a:spcBef>
              <a:spcPct val="0"/>
            </a:spcBef>
            <a:spcAft>
              <a:spcPct val="20000"/>
            </a:spcAft>
            <a:buFont typeface="+mj-lt"/>
            <a:buAutoNum type="arabicPeriod"/>
          </a:pPr>
          <a:r>
            <a:rPr lang="es-CO" sz="1700" b="0" kern="1200" dirty="0"/>
            <a:t>Creación del Grupo Interno de Trabajo – Aseguramiento de la información</a:t>
          </a:r>
        </a:p>
        <a:p>
          <a:pPr marL="514350" lvl="3" indent="-171450" algn="l" defTabSz="755650">
            <a:lnSpc>
              <a:spcPct val="90000"/>
            </a:lnSpc>
            <a:spcBef>
              <a:spcPct val="0"/>
            </a:spcBef>
            <a:spcAft>
              <a:spcPct val="20000"/>
            </a:spcAft>
            <a:buFont typeface="+mj-lt"/>
            <a:buAutoNum type="arabicPeriod"/>
          </a:pPr>
          <a:r>
            <a:rPr lang="es-CO" sz="1700" b="0" kern="1200" dirty="0"/>
            <a:t>Diligencias de Secuestros</a:t>
          </a:r>
        </a:p>
        <a:p>
          <a:pPr marL="514350" lvl="3" indent="-171450" algn="l" defTabSz="755650">
            <a:lnSpc>
              <a:spcPct val="90000"/>
            </a:lnSpc>
            <a:spcBef>
              <a:spcPct val="0"/>
            </a:spcBef>
            <a:spcAft>
              <a:spcPct val="20000"/>
            </a:spcAft>
            <a:buFont typeface="+mj-lt"/>
            <a:buAutoNum type="arabicPeriod"/>
          </a:pPr>
          <a:r>
            <a:rPr lang="es-CO" sz="1700" b="0" kern="1200" dirty="0"/>
            <a:t>Definición de instrumento y evolución – Hallazgos</a:t>
          </a:r>
        </a:p>
        <a:p>
          <a:pPr marL="342900" lvl="2" indent="-171450" algn="l" defTabSz="755650">
            <a:lnSpc>
              <a:spcPct val="90000"/>
            </a:lnSpc>
            <a:spcBef>
              <a:spcPct val="0"/>
            </a:spcBef>
            <a:spcAft>
              <a:spcPct val="20000"/>
            </a:spcAft>
            <a:buFont typeface="+mj-lt"/>
            <a:buAutoNum type="arabicPeriod"/>
          </a:pPr>
          <a:r>
            <a:rPr lang="es-CO" sz="1700" b="1" kern="1200" dirty="0"/>
            <a:t>Administración del Registro de Depositarios Provisionales y Liquidadores del FRISCO</a:t>
          </a:r>
        </a:p>
        <a:p>
          <a:pPr marL="514350" lvl="3" indent="-171450" algn="l" defTabSz="755650">
            <a:lnSpc>
              <a:spcPct val="90000"/>
            </a:lnSpc>
            <a:spcBef>
              <a:spcPct val="0"/>
            </a:spcBef>
            <a:spcAft>
              <a:spcPct val="20000"/>
            </a:spcAft>
            <a:buFont typeface="+mj-lt"/>
            <a:buAutoNum type="arabicPeriod"/>
          </a:pPr>
          <a:r>
            <a:rPr lang="es-CO" sz="1700" b="0" kern="1200" dirty="0"/>
            <a:t>Convocatorias </a:t>
          </a:r>
        </a:p>
        <a:p>
          <a:pPr marL="514350" lvl="3" indent="-171450" algn="l" defTabSz="755650">
            <a:lnSpc>
              <a:spcPct val="90000"/>
            </a:lnSpc>
            <a:spcBef>
              <a:spcPct val="0"/>
            </a:spcBef>
            <a:spcAft>
              <a:spcPct val="20000"/>
            </a:spcAft>
            <a:buFont typeface="+mj-lt"/>
            <a:buAutoNum type="arabicPeriod"/>
          </a:pPr>
          <a:r>
            <a:rPr lang="es-CO" sz="1700" b="0" kern="1200" dirty="0"/>
            <a:t>Gestión de las asignaciones</a:t>
          </a:r>
        </a:p>
      </dsp:txBody>
      <dsp:txXfrm>
        <a:off x="0" y="1986084"/>
        <a:ext cx="10515600" cy="2322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AFC69-4117-470C-AEDF-9DD2946F5512}">
      <dsp:nvSpPr>
        <dsp:cNvPr id="0" name=""/>
        <dsp:cNvSpPr/>
      </dsp:nvSpPr>
      <dsp:spPr>
        <a:xfrm>
          <a:off x="0" y="7501"/>
          <a:ext cx="10515600" cy="6475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 sz="2700" kern="1200" dirty="0"/>
            <a:t>CAPA MISIONAL</a:t>
          </a:r>
        </a:p>
      </dsp:txBody>
      <dsp:txXfrm>
        <a:off x="31613" y="39114"/>
        <a:ext cx="10452374" cy="584369"/>
      </dsp:txXfrm>
    </dsp:sp>
    <dsp:sp modelId="{8947A0FA-3E71-49C4-AD9D-276C9117BE55}">
      <dsp:nvSpPr>
        <dsp:cNvPr id="0" name=""/>
        <dsp:cNvSpPr/>
      </dsp:nvSpPr>
      <dsp:spPr>
        <a:xfrm>
          <a:off x="0" y="655096"/>
          <a:ext cx="10515600" cy="3688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Font typeface="+mj-lt"/>
            <a:buAutoNum type="arabicPeriod"/>
          </a:pPr>
          <a:r>
            <a:rPr lang="es-CO" sz="2100" b="1" kern="1200"/>
            <a:t>DIAGNÓSTICO Y PREPARACIÓN DE ACTIVOS</a:t>
          </a:r>
          <a:endParaRPr lang="es-ES" sz="2100" kern="1200" dirty="0"/>
        </a:p>
        <a:p>
          <a:pPr marL="457200" lvl="2" indent="-228600" algn="l" defTabSz="933450">
            <a:lnSpc>
              <a:spcPct val="90000"/>
            </a:lnSpc>
            <a:spcBef>
              <a:spcPct val="0"/>
            </a:spcBef>
            <a:spcAft>
              <a:spcPct val="20000"/>
            </a:spcAft>
            <a:buFont typeface="+mj-lt"/>
            <a:buAutoNum type="arabicPeriod"/>
          </a:pPr>
          <a:r>
            <a:rPr lang="es-CO" sz="2100" b="1" kern="1200"/>
            <a:t>Diagnóstico de Activos</a:t>
          </a:r>
        </a:p>
        <a:p>
          <a:pPr marL="685800" lvl="3" indent="-228600" algn="l" defTabSz="933450">
            <a:lnSpc>
              <a:spcPct val="90000"/>
            </a:lnSpc>
            <a:spcBef>
              <a:spcPct val="0"/>
            </a:spcBef>
            <a:spcAft>
              <a:spcPct val="20000"/>
            </a:spcAft>
            <a:buFont typeface="+mj-lt"/>
            <a:buAutoNum type="arabicPeriod"/>
          </a:pPr>
          <a:r>
            <a:rPr lang="es-CO" sz="2100" b="0" i="1" kern="1200" dirty="0">
              <a:effectLst>
                <a:outerShdw blurRad="38100" dist="38100" dir="2700000" algn="tl">
                  <a:srgbClr val="000000">
                    <a:alpha val="43137"/>
                  </a:srgbClr>
                </a:outerShdw>
              </a:effectLst>
            </a:rPr>
            <a:t>Sociedades</a:t>
          </a:r>
        </a:p>
        <a:p>
          <a:pPr marL="914400" lvl="4" indent="-228600" algn="l" defTabSz="933450">
            <a:lnSpc>
              <a:spcPct val="90000"/>
            </a:lnSpc>
            <a:spcBef>
              <a:spcPct val="0"/>
            </a:spcBef>
            <a:spcAft>
              <a:spcPct val="20000"/>
            </a:spcAft>
            <a:buFont typeface="+mj-lt"/>
            <a:buAutoNum type="arabicPeriod"/>
          </a:pPr>
          <a:r>
            <a:rPr lang="es-CO" sz="2100" b="0" kern="1200" dirty="0"/>
            <a:t>Descripción del avance en el proceso de Sociedades de Papel</a:t>
          </a:r>
        </a:p>
        <a:p>
          <a:pPr marL="914400" lvl="4" indent="-228600" algn="l" defTabSz="933450">
            <a:lnSpc>
              <a:spcPct val="90000"/>
            </a:lnSpc>
            <a:spcBef>
              <a:spcPct val="0"/>
            </a:spcBef>
            <a:spcAft>
              <a:spcPct val="20000"/>
            </a:spcAft>
            <a:buFont typeface="+mj-lt"/>
            <a:buAutoNum type="arabicPeriod"/>
          </a:pPr>
          <a:r>
            <a:rPr lang="es-CO" sz="2100" b="0" kern="1200" dirty="0"/>
            <a:t>Avance en el cargue de la información contable al portal de depositarios</a:t>
          </a:r>
        </a:p>
        <a:p>
          <a:pPr marL="685800" lvl="3" indent="-228600" algn="l" defTabSz="933450">
            <a:lnSpc>
              <a:spcPct val="90000"/>
            </a:lnSpc>
            <a:spcBef>
              <a:spcPct val="0"/>
            </a:spcBef>
            <a:spcAft>
              <a:spcPct val="20000"/>
            </a:spcAft>
            <a:buFont typeface="+mj-lt"/>
            <a:buAutoNum type="arabicPeriod"/>
          </a:pPr>
          <a:r>
            <a:rPr lang="es-CO" sz="2100" b="0" i="1" kern="1200" dirty="0">
              <a:effectLst>
                <a:outerShdw blurRad="38100" dist="38100" dir="2700000" algn="tl">
                  <a:srgbClr val="000000">
                    <a:alpha val="43137"/>
                  </a:srgbClr>
                </a:outerShdw>
              </a:effectLst>
            </a:rPr>
            <a:t>Inmuebles</a:t>
          </a:r>
        </a:p>
        <a:p>
          <a:pPr marL="914400" lvl="4" indent="-228600" algn="l" defTabSz="933450">
            <a:lnSpc>
              <a:spcPct val="90000"/>
            </a:lnSpc>
            <a:spcBef>
              <a:spcPct val="0"/>
            </a:spcBef>
            <a:spcAft>
              <a:spcPct val="20000"/>
            </a:spcAft>
            <a:buFont typeface="+mj-lt"/>
            <a:buAutoNum type="arabicPeriod"/>
          </a:pPr>
          <a:r>
            <a:rPr lang="es-CO" sz="2100" b="0" kern="1200" dirty="0"/>
            <a:t>Validación de inventario</a:t>
          </a:r>
        </a:p>
        <a:p>
          <a:pPr marL="685800" lvl="3" indent="-228600" algn="l" defTabSz="933450">
            <a:lnSpc>
              <a:spcPct val="90000"/>
            </a:lnSpc>
            <a:spcBef>
              <a:spcPct val="0"/>
            </a:spcBef>
            <a:spcAft>
              <a:spcPct val="20000"/>
            </a:spcAft>
            <a:buFont typeface="+mj-lt"/>
            <a:buAutoNum type="arabicPeriod"/>
          </a:pPr>
          <a:r>
            <a:rPr lang="es-CO" sz="2100" b="0" i="1" kern="1200" dirty="0">
              <a:effectLst>
                <a:outerShdw blurRad="38100" dist="38100" dir="2700000" algn="tl">
                  <a:srgbClr val="000000">
                    <a:alpha val="43137"/>
                  </a:srgbClr>
                </a:outerShdw>
              </a:effectLst>
            </a:rPr>
            <a:t>Muebles</a:t>
          </a:r>
        </a:p>
        <a:p>
          <a:pPr marL="914400" lvl="4" indent="-228600" algn="l" defTabSz="933450">
            <a:lnSpc>
              <a:spcPct val="90000"/>
            </a:lnSpc>
            <a:spcBef>
              <a:spcPct val="0"/>
            </a:spcBef>
            <a:spcAft>
              <a:spcPct val="20000"/>
            </a:spcAft>
            <a:buFont typeface="+mj-lt"/>
            <a:buAutoNum type="arabicPeriod"/>
          </a:pPr>
          <a:r>
            <a:rPr lang="es-CO" sz="2100" b="0" kern="1200" dirty="0"/>
            <a:t>Proceso de Almacenadoras</a:t>
          </a:r>
        </a:p>
        <a:p>
          <a:pPr marL="457200" lvl="2" indent="-228600" algn="l" defTabSz="933450">
            <a:lnSpc>
              <a:spcPct val="90000"/>
            </a:lnSpc>
            <a:spcBef>
              <a:spcPct val="0"/>
            </a:spcBef>
            <a:spcAft>
              <a:spcPct val="20000"/>
            </a:spcAft>
            <a:buFont typeface="+mj-lt"/>
            <a:buAutoNum type="arabicPeriod"/>
          </a:pPr>
          <a:endParaRPr lang="es-CO" sz="2100" b="0" kern="1200" dirty="0"/>
        </a:p>
      </dsp:txBody>
      <dsp:txXfrm>
        <a:off x="0" y="655096"/>
        <a:ext cx="10515600" cy="36887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AFC69-4117-470C-AEDF-9DD2946F5512}">
      <dsp:nvSpPr>
        <dsp:cNvPr id="0" name=""/>
        <dsp:cNvSpPr/>
      </dsp:nvSpPr>
      <dsp:spPr>
        <a:xfrm>
          <a:off x="0" y="119281"/>
          <a:ext cx="10515600" cy="6475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 sz="2700" kern="1200" dirty="0"/>
            <a:t>CAPA MISIONAL</a:t>
          </a:r>
        </a:p>
      </dsp:txBody>
      <dsp:txXfrm>
        <a:off x="31613" y="150894"/>
        <a:ext cx="10452374" cy="584369"/>
      </dsp:txXfrm>
    </dsp:sp>
    <dsp:sp modelId="{8947A0FA-3E71-49C4-AD9D-276C9117BE55}">
      <dsp:nvSpPr>
        <dsp:cNvPr id="0" name=""/>
        <dsp:cNvSpPr/>
      </dsp:nvSpPr>
      <dsp:spPr>
        <a:xfrm>
          <a:off x="0" y="766876"/>
          <a:ext cx="10515600" cy="3465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0" algn="l" defTabSz="933450">
            <a:lnSpc>
              <a:spcPct val="90000"/>
            </a:lnSpc>
            <a:spcBef>
              <a:spcPct val="0"/>
            </a:spcBef>
            <a:spcAft>
              <a:spcPct val="20000"/>
            </a:spcAft>
            <a:buFont typeface="+mj-lt"/>
            <a:buAutoNum type="arabicPeriod"/>
          </a:pPr>
          <a:r>
            <a:rPr lang="es-CO" sz="2100" b="1" kern="1200" dirty="0"/>
            <a:t>DIAGNÓSTICO Y PREPARACIÓN DE ACTIVOS</a:t>
          </a:r>
          <a:endParaRPr lang="es-ES" sz="2100" kern="1200" dirty="0"/>
        </a:p>
        <a:p>
          <a:pPr marL="457200" lvl="1" indent="0" algn="l" defTabSz="933450">
            <a:lnSpc>
              <a:spcPct val="90000"/>
            </a:lnSpc>
            <a:spcBef>
              <a:spcPct val="0"/>
            </a:spcBef>
            <a:spcAft>
              <a:spcPct val="20000"/>
            </a:spcAft>
            <a:buFont typeface="+mj-lt"/>
            <a:buAutoNum type="arabicPeriod"/>
          </a:pPr>
          <a:r>
            <a:rPr lang="es-CO" sz="2100" b="1" kern="1200" dirty="0"/>
            <a:t>Diagnóstico de Activos</a:t>
          </a:r>
        </a:p>
        <a:p>
          <a:pPr marL="457200" lvl="1" indent="0" algn="just" defTabSz="933450">
            <a:lnSpc>
              <a:spcPct val="90000"/>
            </a:lnSpc>
            <a:spcBef>
              <a:spcPct val="0"/>
            </a:spcBef>
            <a:spcAft>
              <a:spcPct val="20000"/>
            </a:spcAft>
            <a:buFont typeface="+mj-lt"/>
            <a:buNone/>
          </a:pPr>
          <a:r>
            <a:rPr lang="es-CO" sz="2100" kern="1200" dirty="0"/>
            <a:t>El propósito de este proceso contar con la información relacionada a la situación física, financiera, jurídica y de administración de los activos recibidos, para tomar decisiones acerca de cómo lograr la productividad de los activos y su adecuada administración.</a:t>
          </a:r>
          <a:endParaRPr lang="es-CO" sz="2100" b="1" kern="1200" dirty="0"/>
        </a:p>
        <a:p>
          <a:pPr marL="685800" lvl="2" indent="0" algn="l" defTabSz="933450">
            <a:lnSpc>
              <a:spcPct val="90000"/>
            </a:lnSpc>
            <a:spcBef>
              <a:spcPct val="0"/>
            </a:spcBef>
            <a:spcAft>
              <a:spcPct val="20000"/>
            </a:spcAft>
            <a:buFont typeface="+mj-lt"/>
            <a:buAutoNum type="arabicPeriod"/>
          </a:pPr>
          <a:r>
            <a:rPr lang="es-CO" sz="2100" b="0" i="1" kern="1200" dirty="0">
              <a:effectLst>
                <a:outerShdw blurRad="38100" dist="38100" dir="2700000" algn="tl">
                  <a:srgbClr val="000000">
                    <a:alpha val="43137"/>
                  </a:srgbClr>
                </a:outerShdw>
              </a:effectLst>
            </a:rPr>
            <a:t>Inmuebles</a:t>
          </a:r>
        </a:p>
        <a:p>
          <a:pPr marL="914400" lvl="3" indent="0" algn="l" defTabSz="933450">
            <a:lnSpc>
              <a:spcPct val="90000"/>
            </a:lnSpc>
            <a:spcBef>
              <a:spcPct val="0"/>
            </a:spcBef>
            <a:spcAft>
              <a:spcPct val="20000"/>
            </a:spcAft>
            <a:buFont typeface="+mj-lt"/>
            <a:buAutoNum type="arabicPeriod"/>
          </a:pPr>
          <a:r>
            <a:rPr lang="es-CO" sz="2100" b="0" kern="1200" dirty="0"/>
            <a:t>Validación de inventario</a:t>
          </a:r>
        </a:p>
        <a:p>
          <a:pPr marL="914400" lvl="2" indent="0" algn="l" defTabSz="933450">
            <a:lnSpc>
              <a:spcPct val="90000"/>
            </a:lnSpc>
            <a:spcBef>
              <a:spcPct val="0"/>
            </a:spcBef>
            <a:spcAft>
              <a:spcPct val="20000"/>
            </a:spcAft>
            <a:buFont typeface="+mj-lt"/>
            <a:buAutoNum type="arabicPeriod"/>
          </a:pPr>
          <a:endParaRPr lang="es-CO" sz="2100" b="0" kern="1200" dirty="0"/>
        </a:p>
        <a:p>
          <a:pPr marL="914400" lvl="2" indent="0" algn="l" defTabSz="933450">
            <a:lnSpc>
              <a:spcPct val="90000"/>
            </a:lnSpc>
            <a:spcBef>
              <a:spcPct val="0"/>
            </a:spcBef>
            <a:spcAft>
              <a:spcPct val="20000"/>
            </a:spcAft>
            <a:buFont typeface="+mj-lt"/>
            <a:buAutoNum type="arabicPeriod"/>
          </a:pPr>
          <a:endParaRPr lang="es-CO" sz="2100" b="0" kern="1200" dirty="0"/>
        </a:p>
        <a:p>
          <a:pPr marL="457200" lvl="2" indent="0" algn="l" defTabSz="933450">
            <a:lnSpc>
              <a:spcPct val="90000"/>
            </a:lnSpc>
            <a:spcBef>
              <a:spcPct val="0"/>
            </a:spcBef>
            <a:spcAft>
              <a:spcPct val="20000"/>
            </a:spcAft>
            <a:buFont typeface="+mj-lt"/>
            <a:buAutoNum type="arabicPeriod"/>
          </a:pPr>
          <a:endParaRPr lang="es-CO" sz="2100" b="0" kern="1200" dirty="0"/>
        </a:p>
      </dsp:txBody>
      <dsp:txXfrm>
        <a:off x="0" y="766876"/>
        <a:ext cx="10515600" cy="34651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F501B-0161-4664-BE73-BAFCF230BD23}">
      <dsp:nvSpPr>
        <dsp:cNvPr id="0" name=""/>
        <dsp:cNvSpPr/>
      </dsp:nvSpPr>
      <dsp:spPr>
        <a:xfrm>
          <a:off x="0" y="43306"/>
          <a:ext cx="10515600" cy="9623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Font typeface="+mj-lt"/>
            <a:buNone/>
          </a:pPr>
          <a:r>
            <a:rPr lang="es-CO" sz="4000" b="1" kern="1200" dirty="0"/>
            <a:t>Diagnóstico de Activos</a:t>
          </a:r>
          <a:endParaRPr lang="es-ES" sz="4000" kern="1200" dirty="0"/>
        </a:p>
      </dsp:txBody>
      <dsp:txXfrm>
        <a:off x="46977" y="90283"/>
        <a:ext cx="10421646" cy="868371"/>
      </dsp:txXfrm>
    </dsp:sp>
    <dsp:sp modelId="{1A44AB15-6ED2-4496-94D7-7C1FA5D1439C}">
      <dsp:nvSpPr>
        <dsp:cNvPr id="0" name=""/>
        <dsp:cNvSpPr/>
      </dsp:nvSpPr>
      <dsp:spPr>
        <a:xfrm>
          <a:off x="0" y="989512"/>
          <a:ext cx="10515600" cy="369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59690" rIns="334264" bIns="59690" numCol="1" spcCol="1270" anchor="t" anchorCtr="0">
          <a:noAutofit/>
        </a:bodyPr>
        <a:lstStyle/>
        <a:p>
          <a:pPr marL="285750" lvl="1" indent="-285750" algn="l" defTabSz="1644650">
            <a:lnSpc>
              <a:spcPct val="90000"/>
            </a:lnSpc>
            <a:spcBef>
              <a:spcPct val="0"/>
            </a:spcBef>
            <a:spcAft>
              <a:spcPct val="20000"/>
            </a:spcAft>
            <a:buFont typeface="+mj-lt"/>
            <a:buAutoNum type="arabicPeriod"/>
          </a:pPr>
          <a:r>
            <a:rPr lang="es-CO" sz="3700" b="0" i="1" kern="1200" dirty="0">
              <a:effectLst>
                <a:outerShdw blurRad="38100" dist="38100" dir="2700000" algn="tl">
                  <a:srgbClr val="000000">
                    <a:alpha val="43137"/>
                  </a:srgbClr>
                </a:outerShdw>
              </a:effectLst>
            </a:rPr>
            <a:t>Sociedades</a:t>
          </a:r>
        </a:p>
        <a:p>
          <a:pPr marL="571500" lvl="2" indent="-285750" algn="l" defTabSz="1644650">
            <a:lnSpc>
              <a:spcPct val="90000"/>
            </a:lnSpc>
            <a:spcBef>
              <a:spcPct val="0"/>
            </a:spcBef>
            <a:spcAft>
              <a:spcPct val="20000"/>
            </a:spcAft>
            <a:buFont typeface="+mj-lt"/>
            <a:buAutoNum type="arabicPeriod"/>
          </a:pPr>
          <a:r>
            <a:rPr lang="es-CO" sz="3700" b="0" kern="1200" dirty="0"/>
            <a:t>Proceso de Sociedades de Papel</a:t>
          </a:r>
        </a:p>
        <a:p>
          <a:pPr marL="857250" lvl="3" indent="-285750" algn="l" defTabSz="1644650">
            <a:lnSpc>
              <a:spcPct val="90000"/>
            </a:lnSpc>
            <a:spcBef>
              <a:spcPct val="0"/>
            </a:spcBef>
            <a:spcAft>
              <a:spcPct val="20000"/>
            </a:spcAft>
            <a:buFont typeface="+mj-lt"/>
            <a:buNone/>
          </a:pPr>
          <a:r>
            <a:rPr lang="es-ES" sz="3700" b="0" kern="1200" dirty="0"/>
            <a:t>a. Como lo encontró – Estado Inicial</a:t>
          </a:r>
          <a:endParaRPr lang="es-CO" sz="3700" b="0" kern="1200" dirty="0"/>
        </a:p>
        <a:p>
          <a:pPr marL="857250" lvl="3" indent="-285750" algn="l" defTabSz="1644650">
            <a:lnSpc>
              <a:spcPct val="90000"/>
            </a:lnSpc>
            <a:spcBef>
              <a:spcPct val="0"/>
            </a:spcBef>
            <a:spcAft>
              <a:spcPct val="20000"/>
            </a:spcAft>
            <a:buFont typeface="+mj-lt"/>
            <a:buNone/>
          </a:pPr>
          <a:r>
            <a:rPr lang="es-ES" sz="3700" b="0" kern="1200" dirty="0"/>
            <a:t>b. En que estado esta – Gestión </a:t>
          </a:r>
          <a:r>
            <a:rPr lang="es-ES" sz="3700" b="0" kern="1200" dirty="0">
              <a:solidFill>
                <a:schemeClr val="accent1">
                  <a:lumMod val="50000"/>
                </a:schemeClr>
              </a:solidFill>
            </a:rPr>
            <a:t>{Con corte inicial al 31 de Mayo}</a:t>
          </a:r>
          <a:endParaRPr lang="es-CO" sz="3700" b="0" kern="1200" dirty="0">
            <a:solidFill>
              <a:schemeClr val="accent1">
                <a:lumMod val="50000"/>
              </a:schemeClr>
            </a:solidFill>
          </a:endParaRPr>
        </a:p>
        <a:p>
          <a:pPr marL="857250" lvl="3" indent="-285750" algn="l" defTabSz="1644650">
            <a:lnSpc>
              <a:spcPct val="90000"/>
            </a:lnSpc>
            <a:spcBef>
              <a:spcPct val="0"/>
            </a:spcBef>
            <a:spcAft>
              <a:spcPct val="20000"/>
            </a:spcAft>
            <a:buFont typeface="+mj-lt"/>
            <a:buNone/>
          </a:pPr>
          <a:r>
            <a:rPr lang="es-ES" sz="3700" b="0" kern="1200" dirty="0"/>
            <a:t>c. Recomendaciones </a:t>
          </a:r>
          <a:endParaRPr lang="es-CO" sz="3700" b="0" kern="1200" dirty="0">
            <a:solidFill>
              <a:schemeClr val="accent1">
                <a:lumMod val="50000"/>
              </a:schemeClr>
            </a:solidFill>
          </a:endParaRPr>
        </a:p>
      </dsp:txBody>
      <dsp:txXfrm>
        <a:off x="0" y="989512"/>
        <a:ext cx="10515600" cy="36970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7597C3B-84BF-4EAF-954C-508DADC89969}" type="datetimeFigureOut">
              <a:rPr lang="es-CO" smtClean="0"/>
              <a:t>27/06/2018</a:t>
            </a:fld>
            <a:endParaRPr lang="es-CO"/>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D9D211-8EFC-42F5-96BE-5DF98CD014D6}" type="slidenum">
              <a:rPr lang="es-CO" smtClean="0"/>
              <a:t>‹Nº›</a:t>
            </a:fld>
            <a:endParaRPr lang="es-CO"/>
          </a:p>
        </p:txBody>
      </p:sp>
    </p:spTree>
    <p:extLst>
      <p:ext uri="{BB962C8B-B14F-4D97-AF65-F5344CB8AC3E}">
        <p14:creationId xmlns:p14="http://schemas.microsoft.com/office/powerpoint/2010/main" val="3822276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6E06975-7C1A-45E7-B21F-7773B537FD77}" type="datetimeFigureOut">
              <a:rPr lang="es-CO" smtClean="0"/>
              <a:t>27/06/2018</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CD0F50-6CB3-46E1-B0B1-0841C1D9753C}" type="slidenum">
              <a:rPr lang="es-CO" smtClean="0"/>
              <a:t>‹Nº›</a:t>
            </a:fld>
            <a:endParaRPr lang="es-CO"/>
          </a:p>
        </p:txBody>
      </p:sp>
    </p:spTree>
    <p:extLst>
      <p:ext uri="{BB962C8B-B14F-4D97-AF65-F5344CB8AC3E}">
        <p14:creationId xmlns:p14="http://schemas.microsoft.com/office/powerpoint/2010/main" val="1664582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8BCCBE1-1A8E-40A0-B01F-E1CF34DE3444}" type="slidenum">
              <a:rPr lang="es-CO" smtClean="0"/>
              <a:t>57</a:t>
            </a:fld>
            <a:endParaRPr lang="es-CO" dirty="0"/>
          </a:p>
        </p:txBody>
      </p:sp>
    </p:spTree>
    <p:extLst>
      <p:ext uri="{BB962C8B-B14F-4D97-AF65-F5344CB8AC3E}">
        <p14:creationId xmlns:p14="http://schemas.microsoft.com/office/powerpoint/2010/main" val="320777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27/06/2018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27/06/2018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27/06/2018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27/06/2018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27/06/2018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27/06/2018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27/06/2018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Inmuebles 2018">
    <p:spTree>
      <p:nvGrpSpPr>
        <p:cNvPr id="1" name=""/>
        <p:cNvGrpSpPr/>
        <p:nvPr/>
      </p:nvGrpSpPr>
      <p:grpSpPr>
        <a:xfrm>
          <a:off x="0" y="0"/>
          <a:ext cx="0" cy="0"/>
          <a:chOff x="0" y="0"/>
          <a:chExt cx="0" cy="0"/>
        </a:xfrm>
      </p:grpSpPr>
      <p:sp>
        <p:nvSpPr>
          <p:cNvPr id="7" name="Rectángulo 6"/>
          <p:cNvSpPr/>
          <p:nvPr userDrawn="1"/>
        </p:nvSpPr>
        <p:spPr>
          <a:xfrm>
            <a:off x="-2" y="894794"/>
            <a:ext cx="12192001" cy="6015460"/>
          </a:xfrm>
          <a:prstGeom prst="rect">
            <a:avLst/>
          </a:prstGeom>
          <a:solidFill>
            <a:schemeClr val="bg1"/>
          </a:solidFill>
          <a:ln w="9525" cap="flat" cmpd="sng" algn="ctr">
            <a:noFill/>
            <a:prstDash val="solid"/>
          </a:ln>
          <a:effectLst/>
        </p:spPr>
        <p:txBody>
          <a:bodyPr rtlCol="0" anchor="ctr"/>
          <a:lstStyle/>
          <a:p>
            <a:pPr algn="ctr" defTabSz="457200">
              <a:defRPr/>
            </a:pPr>
            <a:endParaRPr lang="es-ES_tradnl" kern="0" dirty="0">
              <a:solidFill>
                <a:prstClr val="white"/>
              </a:solidFill>
            </a:endParaRPr>
          </a:p>
        </p:txBody>
      </p:sp>
      <p:sp>
        <p:nvSpPr>
          <p:cNvPr id="8" name="Rectángulo 7"/>
          <p:cNvSpPr/>
          <p:nvPr userDrawn="1"/>
        </p:nvSpPr>
        <p:spPr>
          <a:xfrm>
            <a:off x="-1" y="-11354"/>
            <a:ext cx="12192001" cy="6015460"/>
          </a:xfrm>
          <a:prstGeom prst="rect">
            <a:avLst/>
          </a:prstGeom>
          <a:solidFill>
            <a:srgbClr val="F8F5ED"/>
          </a:solidFill>
          <a:ln w="9525" cap="flat" cmpd="sng" algn="ctr">
            <a:noFill/>
            <a:prstDash val="solid"/>
          </a:ln>
          <a:effectLst/>
        </p:spPr>
        <p:txBody>
          <a:bodyPr rtlCol="0" anchor="ctr"/>
          <a:lstStyle/>
          <a:p>
            <a:pPr algn="ctr" defTabSz="457200">
              <a:defRPr/>
            </a:pPr>
            <a:endParaRPr lang="es-ES_tradnl" kern="0" dirty="0">
              <a:solidFill>
                <a:prstClr val="white"/>
              </a:solidFill>
            </a:endParaRPr>
          </a:p>
        </p:txBody>
      </p:sp>
      <p:grpSp>
        <p:nvGrpSpPr>
          <p:cNvPr id="9" name="Agrupar 8"/>
          <p:cNvGrpSpPr/>
          <p:nvPr userDrawn="1"/>
        </p:nvGrpSpPr>
        <p:grpSpPr>
          <a:xfrm>
            <a:off x="628573" y="422446"/>
            <a:ext cx="11160929" cy="6329776"/>
            <a:chOff x="452966" y="326043"/>
            <a:chExt cx="8388518" cy="4757440"/>
          </a:xfrm>
        </p:grpSpPr>
        <p:pic>
          <p:nvPicPr>
            <p:cNvPr id="10" name="Imagen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5134" y="4668616"/>
              <a:ext cx="1816350" cy="414867"/>
            </a:xfrm>
            <a:prstGeom prst="rect">
              <a:avLst/>
            </a:prstGeom>
          </p:spPr>
        </p:pic>
        <p:pic>
          <p:nvPicPr>
            <p:cNvPr id="11" name="Imagen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2966" y="4747358"/>
              <a:ext cx="3754966" cy="276864"/>
            </a:xfrm>
            <a:prstGeom prst="rect">
              <a:avLst/>
            </a:prstGeom>
          </p:spPr>
        </p:pic>
        <p:pic>
          <p:nvPicPr>
            <p:cNvPr id="12" name="Imagen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30695" y="326043"/>
              <a:ext cx="2085388" cy="520624"/>
            </a:xfrm>
            <a:prstGeom prst="rect">
              <a:avLst/>
            </a:prstGeom>
          </p:spPr>
        </p:pic>
      </p:grpSp>
      <p:sp>
        <p:nvSpPr>
          <p:cNvPr id="13" name="Rectángulo 12"/>
          <p:cNvSpPr/>
          <p:nvPr userDrawn="1"/>
        </p:nvSpPr>
        <p:spPr>
          <a:xfrm>
            <a:off x="-1" y="1701402"/>
            <a:ext cx="12192001" cy="2627172"/>
          </a:xfrm>
          <a:prstGeom prst="rect">
            <a:avLst/>
          </a:prstGeom>
          <a:solidFill>
            <a:srgbClr val="AC922B"/>
          </a:solidFill>
          <a:ln w="9525" cap="flat" cmpd="sng" algn="ctr">
            <a:noFill/>
            <a:prstDash val="solid"/>
          </a:ln>
          <a:effectLst/>
        </p:spPr>
        <p:txBody>
          <a:bodyPr rtlCol="0" anchor="ctr"/>
          <a:lstStyle/>
          <a:p>
            <a:pPr algn="ctr" defTabSz="457200">
              <a:defRPr/>
            </a:pPr>
            <a:endParaRPr lang="es-ES_tradnl" kern="0" dirty="0">
              <a:solidFill>
                <a:prstClr val="white"/>
              </a:solidFill>
            </a:endParaRPr>
          </a:p>
        </p:txBody>
      </p:sp>
      <p:sp>
        <p:nvSpPr>
          <p:cNvPr id="14" name="Rectángulo 13"/>
          <p:cNvSpPr/>
          <p:nvPr userDrawn="1"/>
        </p:nvSpPr>
        <p:spPr>
          <a:xfrm>
            <a:off x="-3" y="1701402"/>
            <a:ext cx="628572" cy="2627172"/>
          </a:xfrm>
          <a:prstGeom prst="rect">
            <a:avLst/>
          </a:prstGeom>
          <a:solidFill>
            <a:srgbClr val="FCCB10"/>
          </a:solidFill>
          <a:ln w="9525" cap="flat" cmpd="sng" algn="ctr">
            <a:noFill/>
            <a:prstDash val="solid"/>
          </a:ln>
          <a:effectLst/>
        </p:spPr>
        <p:txBody>
          <a:bodyPr rtlCol="0" anchor="ctr"/>
          <a:lstStyle/>
          <a:p>
            <a:pPr algn="ctr" defTabSz="457200">
              <a:defRPr/>
            </a:pPr>
            <a:endParaRPr lang="es-ES_tradnl" kern="0" dirty="0">
              <a:solidFill>
                <a:prstClr val="white"/>
              </a:solidFill>
            </a:endParaRPr>
          </a:p>
        </p:txBody>
      </p:sp>
      <p:sp>
        <p:nvSpPr>
          <p:cNvPr id="15" name="Título 1"/>
          <p:cNvSpPr>
            <a:spLocks noGrp="1"/>
          </p:cNvSpPr>
          <p:nvPr>
            <p:ph type="ctrTitle" hasCustomPrompt="1"/>
          </p:nvPr>
        </p:nvSpPr>
        <p:spPr>
          <a:xfrm>
            <a:off x="1363458" y="2318194"/>
            <a:ext cx="5960451" cy="1440554"/>
          </a:xfrm>
          <a:prstGeom prst="rect">
            <a:avLst/>
          </a:prstGeom>
        </p:spPr>
        <p:txBody>
          <a:bodyPr anchor="b"/>
          <a:lstStyle>
            <a:lvl1pPr algn="l">
              <a:lnSpc>
                <a:spcPts val="5380"/>
              </a:lnSpc>
              <a:defRPr sz="5400" b="1" i="0" baseline="0">
                <a:solidFill>
                  <a:schemeClr val="bg1"/>
                </a:solidFill>
                <a:latin typeface="Arial Narrow" charset="0"/>
                <a:ea typeface="Arial Narrow" charset="0"/>
                <a:cs typeface="Arial Narrow" charset="0"/>
              </a:defRPr>
            </a:lvl1pPr>
          </a:lstStyle>
          <a:p>
            <a:r>
              <a:rPr lang="es-ES_tradnl" dirty="0"/>
              <a:t>Título: </a:t>
            </a:r>
            <a:r>
              <a:rPr lang="es-ES_tradnl" dirty="0" err="1"/>
              <a:t>arial</a:t>
            </a:r>
            <a:r>
              <a:rPr lang="es-ES_tradnl" dirty="0"/>
              <a:t> </a:t>
            </a:r>
            <a:r>
              <a:rPr lang="es-ES_tradnl" dirty="0" err="1"/>
              <a:t>narrow</a:t>
            </a:r>
            <a:br>
              <a:rPr lang="es-ES_tradnl" dirty="0"/>
            </a:br>
            <a:r>
              <a:rPr lang="es-ES_tradnl" dirty="0"/>
              <a:t>en negrita 54 </a:t>
            </a:r>
            <a:r>
              <a:rPr lang="es-ES_tradnl" dirty="0" err="1"/>
              <a:t>pts</a:t>
            </a:r>
            <a:endParaRPr lang="es-ES_tradnl" dirty="0"/>
          </a:p>
        </p:txBody>
      </p:sp>
      <p:sp>
        <p:nvSpPr>
          <p:cNvPr id="16" name="Subtítulo 2"/>
          <p:cNvSpPr>
            <a:spLocks noGrp="1"/>
          </p:cNvSpPr>
          <p:nvPr>
            <p:ph type="subTitle" idx="1" hasCustomPrompt="1"/>
          </p:nvPr>
        </p:nvSpPr>
        <p:spPr>
          <a:xfrm>
            <a:off x="1363458" y="4629476"/>
            <a:ext cx="4562156" cy="420080"/>
          </a:xfrm>
          <a:prstGeom prst="rect">
            <a:avLst/>
          </a:prstGeom>
        </p:spPr>
        <p:txBody>
          <a:bodyPr/>
          <a:lstStyle>
            <a:lvl1pPr marL="0" indent="0" algn="l">
              <a:buNone/>
              <a:defRPr sz="3200" b="0" i="0" baseline="0">
                <a:solidFill>
                  <a:srgbClr val="00605B"/>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dirty="0"/>
              <a:t>Subtítulo: </a:t>
            </a:r>
            <a:r>
              <a:rPr lang="es-ES_tradnl" dirty="0" err="1"/>
              <a:t>arial</a:t>
            </a:r>
            <a:r>
              <a:rPr lang="es-ES_tradnl" dirty="0"/>
              <a:t> </a:t>
            </a:r>
            <a:r>
              <a:rPr lang="es-ES_tradnl" dirty="0" err="1"/>
              <a:t>narrow</a:t>
            </a:r>
            <a:r>
              <a:rPr lang="es-ES_tradnl" dirty="0"/>
              <a:t> 32 </a:t>
            </a:r>
            <a:r>
              <a:rPr lang="es-ES_tradnl" dirty="0" err="1"/>
              <a:t>pts</a:t>
            </a:r>
            <a:endParaRPr lang="es-ES_tradnl" dirty="0"/>
          </a:p>
        </p:txBody>
      </p:sp>
    </p:spTree>
    <p:extLst>
      <p:ext uri="{BB962C8B-B14F-4D97-AF65-F5344CB8AC3E}">
        <p14:creationId xmlns:p14="http://schemas.microsoft.com/office/powerpoint/2010/main" val="271628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228428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927151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699176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79908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470315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053404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10928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26464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3756018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12004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820783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814614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7"/>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3822243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934009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2"/>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a:xfrm>
            <a:off x="8784299" y="6356352"/>
            <a:ext cx="2844800" cy="365125"/>
          </a:xfrm>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680026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413358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614519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522963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2493441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1"/>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182642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1"/>
            <a:ext cx="7315200" cy="566739"/>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 dirty="0"/>
          </a:p>
        </p:txBody>
      </p:sp>
      <p:sp>
        <p:nvSpPr>
          <p:cNvPr id="4" name="3 Marcador de texto"/>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538443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1265470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0"/>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40"/>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45E92593-E8D4-4B92-9398-E671CC37EEC4}" type="slidenum">
              <a:rPr lang="es-ES" smtClean="0"/>
              <a:pPr/>
              <a:t>‹Nº›</a:t>
            </a:fld>
            <a:endParaRPr lang="es-ES" dirty="0"/>
          </a:p>
        </p:txBody>
      </p:sp>
    </p:spTree>
    <p:extLst>
      <p:ext uri="{BB962C8B-B14F-4D97-AF65-F5344CB8AC3E}">
        <p14:creationId xmlns:p14="http://schemas.microsoft.com/office/powerpoint/2010/main" val="35342413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Diseño personalizado">
    <p:spTree>
      <p:nvGrpSpPr>
        <p:cNvPr id="1" name=""/>
        <p:cNvGrpSpPr/>
        <p:nvPr/>
      </p:nvGrpSpPr>
      <p:grpSpPr>
        <a:xfrm>
          <a:off x="0" y="0"/>
          <a:ext cx="0" cy="0"/>
          <a:chOff x="0" y="0"/>
          <a:chExt cx="0" cy="0"/>
        </a:xfrm>
      </p:grpSpPr>
      <p:pic>
        <p:nvPicPr>
          <p:cNvPr id="6" name="Picture 5" descr="plantillas_21junio-08.jpg"/>
          <p:cNvPicPr>
            <a:picLocks noChangeAspect="1"/>
          </p:cNvPicPr>
          <p:nvPr/>
        </p:nvPicPr>
        <p:blipFill>
          <a:blip r:embed="rId2" cstate="print"/>
          <a:stretch>
            <a:fillRect/>
          </a:stretch>
        </p:blipFill>
        <p:spPr>
          <a:xfrm>
            <a:off x="0" y="-15364"/>
            <a:ext cx="12192000" cy="6888727"/>
          </a:xfrm>
          <a:prstGeom prst="rect">
            <a:avLst/>
          </a:prstGeom>
        </p:spPr>
      </p:pic>
      <p:pic>
        <p:nvPicPr>
          <p:cNvPr id="3" name="Picture 5" descr="plantillas_21junio-08.jpg"/>
          <p:cNvPicPr>
            <a:picLocks noChangeAspect="1"/>
          </p:cNvPicPr>
          <p:nvPr userDrawn="1"/>
        </p:nvPicPr>
        <p:blipFill>
          <a:blip r:embed="rId2" cstate="print"/>
          <a:stretch>
            <a:fillRect/>
          </a:stretch>
        </p:blipFill>
        <p:spPr>
          <a:xfrm>
            <a:off x="0" y="-15364"/>
            <a:ext cx="12192000" cy="6888727"/>
          </a:xfrm>
          <a:prstGeom prst="rect">
            <a:avLst/>
          </a:prstGeom>
        </p:spPr>
      </p:pic>
    </p:spTree>
    <p:extLst>
      <p:ext uri="{BB962C8B-B14F-4D97-AF65-F5344CB8AC3E}">
        <p14:creationId xmlns:p14="http://schemas.microsoft.com/office/powerpoint/2010/main" val="364133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5.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6.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5.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27/06/2018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solidFill>
                <a:prstClr val="black">
                  <a:tint val="75000"/>
                </a:prstClr>
              </a:solidFill>
            </a:endParaRPr>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prstClr val="black">
                  <a:tint val="75000"/>
                </a:prstClr>
              </a:solidFill>
            </a:endParaRPr>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solidFill>
                  <a:prstClr val="black">
                    <a:tint val="75000"/>
                  </a:prstClr>
                </a:solidFill>
              </a:rPr>
              <a:pPr/>
              <a:t>‹Nº›</a:t>
            </a:fld>
            <a:endParaRPr lang="es-ES" dirty="0">
              <a:solidFill>
                <a:prstClr val="black">
                  <a:tint val="75000"/>
                </a:prstClr>
              </a:solidFill>
            </a:endParaRPr>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68463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pic>
        <p:nvPicPr>
          <p:cNvPr id="7" name="Picture 5" descr="plantillas_21junio-08.jpg"/>
          <p:cNvPicPr>
            <a:picLocks noChangeAspect="1"/>
          </p:cNvPicPr>
          <p:nvPr/>
        </p:nvPicPr>
        <p:blipFill>
          <a:blip r:embed="rId15" cstate="print"/>
          <a:srcRect l="24013" t="37456" r="24800" b="42683"/>
          <a:stretch>
            <a:fillRect/>
          </a:stretch>
        </p:blipFill>
        <p:spPr>
          <a:xfrm>
            <a:off x="10224459" y="6252823"/>
            <a:ext cx="1728192" cy="378873"/>
          </a:xfrm>
          <a:prstGeom prst="rect">
            <a:avLst/>
          </a:prstGeom>
        </p:spPr>
      </p:pic>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dirty="0"/>
          </a:p>
        </p:txBody>
      </p:sp>
      <p:sp>
        <p:nvSpPr>
          <p:cNvPr id="5" name="4 Marcador de pie de página"/>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2593-E8D4-4B92-9398-E671CC37EEC4}" type="slidenum">
              <a:rPr lang="es-ES" smtClean="0"/>
              <a:pPr/>
              <a:t>‹Nº›</a:t>
            </a:fld>
            <a:endParaRPr lang="es-ES" dirty="0"/>
          </a:p>
        </p:txBody>
      </p:sp>
      <p:pic>
        <p:nvPicPr>
          <p:cNvPr id="8" name="Imagen 7"/>
          <p:cNvPicPr>
            <a:picLocks noChangeAspect="1"/>
          </p:cNvPicPr>
          <p:nvPr/>
        </p:nvPicPr>
        <p:blipFill>
          <a:blip r:embed="rId16"/>
          <a:stretch>
            <a:fillRect/>
          </a:stretch>
        </p:blipFill>
        <p:spPr>
          <a:xfrm>
            <a:off x="10128448" y="6212494"/>
            <a:ext cx="2016224" cy="606769"/>
          </a:xfrm>
          <a:prstGeom prst="rect">
            <a:avLst/>
          </a:prstGeom>
        </p:spPr>
      </p:pic>
      <p:pic>
        <p:nvPicPr>
          <p:cNvPr id="9" name="Imagen 8"/>
          <p:cNvPicPr>
            <a:picLocks noChangeAspect="1"/>
          </p:cNvPicPr>
          <p:nvPr userDrawn="1"/>
        </p:nvPicPr>
        <p:blipFill>
          <a:blip r:embed="rId16"/>
          <a:stretch>
            <a:fillRect/>
          </a:stretch>
        </p:blipFill>
        <p:spPr>
          <a:xfrm>
            <a:off x="10128448" y="6212494"/>
            <a:ext cx="2016224" cy="606769"/>
          </a:xfrm>
          <a:prstGeom prst="rect">
            <a:avLst/>
          </a:prstGeom>
        </p:spPr>
      </p:pic>
    </p:spTree>
    <p:extLst>
      <p:ext uri="{BB962C8B-B14F-4D97-AF65-F5344CB8AC3E}">
        <p14:creationId xmlns:p14="http://schemas.microsoft.com/office/powerpoint/2010/main" val="20910381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slide" Target="slide15.xml"/><Relationship Id="rId5" Type="http://schemas.openxmlformats.org/officeDocument/2006/relationships/slide" Target="slide14.xml"/><Relationship Id="rId4" Type="http://schemas.openxmlformats.org/officeDocument/2006/relationships/slide" Target="slide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emf"/><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5" Type="http://schemas.openxmlformats.org/officeDocument/2006/relationships/image" Target="../media/image16.emf"/><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7.emf"/><Relationship Id="rId5" Type="http://schemas.openxmlformats.org/officeDocument/2006/relationships/oleObject" Target="../embeddings/oleObject1.bin"/><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xml"/><Relationship Id="rId7" Type="http://schemas.openxmlformats.org/officeDocument/2006/relationships/image" Target="../media/image10.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xml"/><Relationship Id="rId7" Type="http://schemas.openxmlformats.org/officeDocument/2006/relationships/image" Target="../media/image10.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3.xml"/><Relationship Id="rId7" Type="http://schemas.openxmlformats.org/officeDocument/2006/relationships/image" Target="../media/image10.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image" Target="../media/image10.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5.xml"/><Relationship Id="rId7" Type="http://schemas.openxmlformats.org/officeDocument/2006/relationships/image" Target="../media/image10.jp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hyperlink" Target="http://www.justice.gouv.fr/justice-penale-11330/agrasc-12207/" TargetMode="External"/><Relationship Id="rId3" Type="http://schemas.openxmlformats.org/officeDocument/2006/relationships/image" Target="../media/image9.png"/><Relationship Id="rId7" Type="http://schemas.openxmlformats.org/officeDocument/2006/relationships/hyperlink" Target="http://www.pnsd.msssi.gob.es/delegacionGobiernoPNSD/fondoBienesDecomisados/home.htm" TargetMode="External"/><Relationship Id="rId2"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hyperlink" Target="https://www.gob.mx/sae" TargetMode="External"/><Relationship Id="rId5" Type="http://schemas.openxmlformats.org/officeDocument/2006/relationships/hyperlink" Target="http://www.metrocuadrado.com/" TargetMode="External"/><Relationship Id="rId4" Type="http://schemas.openxmlformats.org/officeDocument/2006/relationships/hyperlink" Target="http://www.fincaraiz.com/" TargetMode="External"/><Relationship Id="rId9" Type="http://schemas.openxmlformats.org/officeDocument/2006/relationships/hyperlink" Target="http://www.seguridad.gob.sv/tag/conab/"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image" Target="../media/image10.jp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www.saesas.gov.co/"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Layout" Target="../slideLayouts/slideLayout1.xml"/><Relationship Id="rId5" Type="http://schemas.openxmlformats.org/officeDocument/2006/relationships/hyperlink" Target="https://www.saesas.gov.co/index.php?idcategoria=2515" TargetMode="External"/><Relationship Id="rId4" Type="http://schemas.openxmlformats.org/officeDocument/2006/relationships/hyperlink" Target="https://www.saesas.gov.co/"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626311"/>
            <a:ext cx="9143999" cy="1754326"/>
          </a:xfrm>
          <a:prstGeom prst="rect">
            <a:avLst/>
          </a:prstGeom>
          <a:noFill/>
        </p:spPr>
        <p:txBody>
          <a:bodyPr wrap="square" rtlCol="0">
            <a:spAutoFit/>
          </a:bodyPr>
          <a:lstStyle/>
          <a:p>
            <a:pPr algn="ctr"/>
            <a:r>
              <a:rPr lang="es-ES" sz="5400" b="1" dirty="0">
                <a:solidFill>
                  <a:srgbClr val="000A8B"/>
                </a:solidFill>
              </a:rPr>
              <a:t>JUNTA DIRECTIVA No 157</a:t>
            </a:r>
          </a:p>
          <a:p>
            <a:pPr algn="ctr"/>
            <a:r>
              <a:rPr lang="es-ES" sz="5400" b="1" dirty="0">
                <a:solidFill>
                  <a:srgbClr val="000A8B"/>
                </a:solidFill>
              </a:rPr>
              <a:t>28 de junio de 2018</a:t>
            </a:r>
          </a:p>
        </p:txBody>
      </p:sp>
      <p:cxnSp>
        <p:nvCxnSpPr>
          <p:cNvPr id="3" name="Conector recto 2"/>
          <p:cNvCxnSpPr>
            <a:cxnSpLocks/>
          </p:cNvCxnSpPr>
          <p:nvPr/>
        </p:nvCxnSpPr>
        <p:spPr>
          <a:xfrm>
            <a:off x="10994938" y="1189456"/>
            <a:ext cx="0" cy="5006747"/>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a:cxnSpLocks/>
          </p:cNvCxnSpPr>
          <p:nvPr/>
        </p:nvCxnSpPr>
        <p:spPr>
          <a:xfrm>
            <a:off x="1086678" y="6196203"/>
            <a:ext cx="9908260"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6897163"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836" y="204220"/>
            <a:ext cx="2222500" cy="1213050"/>
          </a:xfrm>
          <a:prstGeom prst="rect">
            <a:avLst/>
          </a:prstGeom>
        </p:spPr>
      </p:pic>
    </p:spTree>
    <p:extLst>
      <p:ext uri="{BB962C8B-B14F-4D97-AF65-F5344CB8AC3E}">
        <p14:creationId xmlns:p14="http://schemas.microsoft.com/office/powerpoint/2010/main" val="191115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845" y="155965"/>
            <a:ext cx="2222500" cy="1213050"/>
          </a:xfrm>
          <a:prstGeom prst="rect">
            <a:avLst/>
          </a:prstGeom>
        </p:spPr>
      </p:pic>
      <p:sp>
        <p:nvSpPr>
          <p:cNvPr id="6" name="CuadroTexto 5"/>
          <p:cNvSpPr txBox="1"/>
          <p:nvPr/>
        </p:nvSpPr>
        <p:spPr>
          <a:xfrm>
            <a:off x="3902627" y="1077886"/>
            <a:ext cx="3365500" cy="523220"/>
          </a:xfrm>
          <a:prstGeom prst="rect">
            <a:avLst/>
          </a:prstGeom>
          <a:noFill/>
        </p:spPr>
        <p:txBody>
          <a:bodyPr wrap="square" rtlCol="0">
            <a:spAutoFit/>
          </a:bodyPr>
          <a:lstStyle/>
          <a:p>
            <a:pPr algn="r"/>
            <a:r>
              <a:rPr lang="es-ES" sz="2800" b="1" dirty="0">
                <a:solidFill>
                  <a:srgbClr val="002060"/>
                </a:solidFill>
              </a:rPr>
              <a:t>ORDEN DEL DÍA</a:t>
            </a:r>
            <a:endParaRPr lang="es-ES" sz="2800" dirty="0">
              <a:solidFill>
                <a:srgbClr val="002060"/>
              </a:solidFill>
            </a:endParaRPr>
          </a:p>
        </p:txBody>
      </p:sp>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699486" y="652253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157</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68127" y="0"/>
            <a:ext cx="4813935" cy="1165860"/>
          </a:xfrm>
          <a:prstGeom prst="rect">
            <a:avLst/>
          </a:prstGeom>
        </p:spPr>
      </p:pic>
      <p:sp>
        <p:nvSpPr>
          <p:cNvPr id="3" name="Rectángulo 2">
            <a:extLst>
              <a:ext uri="{FF2B5EF4-FFF2-40B4-BE49-F238E27FC236}">
                <a16:creationId xmlns:a16="http://schemas.microsoft.com/office/drawing/2014/main" id="{46100F08-AD8E-48E5-9A44-946CA8CCCC02}"/>
              </a:ext>
            </a:extLst>
          </p:cNvPr>
          <p:cNvSpPr/>
          <p:nvPr/>
        </p:nvSpPr>
        <p:spPr>
          <a:xfrm>
            <a:off x="821635" y="1784094"/>
            <a:ext cx="10654747" cy="4031873"/>
          </a:xfrm>
          <a:prstGeom prst="rect">
            <a:avLst/>
          </a:prstGeom>
        </p:spPr>
        <p:txBody>
          <a:bodyPr wrap="square">
            <a:spAutoFit/>
          </a:bodyPr>
          <a:lstStyle/>
          <a:p>
            <a:pPr marL="342900" indent="-342900">
              <a:buFont typeface="+mj-lt"/>
              <a:buAutoNum type="arabicPeriod"/>
            </a:pPr>
            <a:r>
              <a:rPr lang="es-ES" sz="3200" dirty="0"/>
              <a:t>Verificación del Quorum.</a:t>
            </a:r>
            <a:endParaRPr lang="es-CO" sz="3200" dirty="0"/>
          </a:p>
          <a:p>
            <a:pPr marL="342900" indent="-342900">
              <a:buFont typeface="+mj-lt"/>
              <a:buAutoNum type="arabicPeriod"/>
            </a:pPr>
            <a:r>
              <a:rPr lang="es-ES" sz="3200" dirty="0"/>
              <a:t>Aprobación del orden del día</a:t>
            </a:r>
          </a:p>
          <a:p>
            <a:pPr marL="342900" indent="-342900" algn="just">
              <a:buFont typeface="+mj-lt"/>
              <a:buAutoNum type="arabicPeriod"/>
            </a:pPr>
            <a:r>
              <a:rPr lang="es-ES" sz="3200" dirty="0">
                <a:ea typeface="MS Mincho" panose="02020609040205080304" pitchFamily="49" charset="-128"/>
              </a:rPr>
              <a:t>Informe Comité Financiero</a:t>
            </a:r>
          </a:p>
          <a:p>
            <a:pPr marL="342900" indent="-342900" algn="just">
              <a:buFont typeface="+mj-lt"/>
              <a:buAutoNum type="arabicPeriod"/>
            </a:pPr>
            <a:r>
              <a:rPr lang="es-ES" sz="3200" dirty="0">
                <a:ea typeface="MS Mincho" panose="02020609040205080304" pitchFamily="49" charset="-128"/>
              </a:rPr>
              <a:t>Modificación Metodología de Administración de bienes</a:t>
            </a:r>
            <a:endParaRPr lang="es-CO" sz="3200" dirty="0">
              <a:ea typeface="MS Mincho" panose="02020609040205080304" pitchFamily="49" charset="-128"/>
            </a:endParaRPr>
          </a:p>
          <a:p>
            <a:pPr marL="342900" indent="-342900" algn="just">
              <a:buFont typeface="+mj-lt"/>
              <a:buAutoNum type="arabicPeriod"/>
            </a:pPr>
            <a:r>
              <a:rPr lang="es-ES" sz="3200" dirty="0">
                <a:ea typeface="MS Mincho" panose="02020609040205080304" pitchFamily="49" charset="-128"/>
              </a:rPr>
              <a:t>Empalme Fin de Gobierno</a:t>
            </a:r>
            <a:endParaRPr lang="es-CO" sz="3200" dirty="0">
              <a:ea typeface="MS Mincho" panose="02020609040205080304" pitchFamily="49" charset="-128"/>
            </a:endParaRPr>
          </a:p>
          <a:p>
            <a:pPr marL="342900" indent="-342900" algn="just">
              <a:buFont typeface="+mj-lt"/>
              <a:buAutoNum type="arabicPeriod"/>
            </a:pPr>
            <a:r>
              <a:rPr lang="es-ES" sz="3200" dirty="0">
                <a:ea typeface="MS Mincho" panose="02020609040205080304" pitchFamily="49" charset="-128"/>
              </a:rPr>
              <a:t>Cronograma de Enajenación temprana</a:t>
            </a:r>
            <a:endParaRPr lang="es-CO" sz="3200" dirty="0">
              <a:ea typeface="MS Mincho" panose="02020609040205080304" pitchFamily="49" charset="-128"/>
            </a:endParaRPr>
          </a:p>
          <a:p>
            <a:pPr marL="342900" indent="-342900" algn="just">
              <a:buFont typeface="+mj-lt"/>
              <a:buAutoNum type="arabicPeriod"/>
            </a:pPr>
            <a:r>
              <a:rPr lang="es-ES" sz="3200" dirty="0">
                <a:ea typeface="MS Mincho" panose="02020609040205080304" pitchFamily="49" charset="-128"/>
              </a:rPr>
              <a:t>Presentación nuevo Portal WEB </a:t>
            </a:r>
          </a:p>
          <a:p>
            <a:pPr marL="342900" indent="-342900" algn="just">
              <a:buFont typeface="+mj-lt"/>
              <a:buAutoNum type="arabicPeriod"/>
            </a:pPr>
            <a:r>
              <a:rPr lang="es-ES" sz="3200" dirty="0">
                <a:ea typeface="MS Mincho" panose="02020609040205080304" pitchFamily="49" charset="-128"/>
              </a:rPr>
              <a:t>Proposiciones y Varios</a:t>
            </a: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2626311"/>
            <a:ext cx="9143999" cy="923330"/>
          </a:xfrm>
          <a:prstGeom prst="rect">
            <a:avLst/>
          </a:prstGeom>
          <a:noFill/>
        </p:spPr>
        <p:txBody>
          <a:bodyPr wrap="square" rtlCol="0">
            <a:spAutoFit/>
          </a:bodyPr>
          <a:lstStyle/>
          <a:p>
            <a:pPr algn="ctr"/>
            <a:r>
              <a:rPr lang="es-CO" sz="5400" b="1" dirty="0">
                <a:solidFill>
                  <a:srgbClr val="002060"/>
                </a:solidFill>
              </a:rPr>
              <a:t>Informe Comité Financiero</a:t>
            </a:r>
            <a:endParaRPr lang="es-ES" sz="5400" b="1" dirty="0">
              <a:solidFill>
                <a:srgbClr val="000A8B"/>
              </a:solidFill>
            </a:endParaRPr>
          </a:p>
        </p:txBody>
      </p:sp>
      <p:cxnSp>
        <p:nvCxnSpPr>
          <p:cNvPr id="3" name="Conector recto 2"/>
          <p:cNvCxnSpPr>
            <a:cxnSpLocks/>
          </p:cNvCxnSpPr>
          <p:nvPr/>
        </p:nvCxnSpPr>
        <p:spPr>
          <a:xfrm>
            <a:off x="10994938" y="1189456"/>
            <a:ext cx="0" cy="5006747"/>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a:cxnSpLocks/>
          </p:cNvCxnSpPr>
          <p:nvPr/>
        </p:nvCxnSpPr>
        <p:spPr>
          <a:xfrm>
            <a:off x="1086678" y="6196203"/>
            <a:ext cx="9908260"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6897163"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836" y="204220"/>
            <a:ext cx="2222500" cy="1213050"/>
          </a:xfrm>
          <a:prstGeom prst="rect">
            <a:avLst/>
          </a:prstGeom>
        </p:spPr>
      </p:pic>
    </p:spTree>
    <p:extLst>
      <p:ext uri="{BB962C8B-B14F-4D97-AF65-F5344CB8AC3E}">
        <p14:creationId xmlns:p14="http://schemas.microsoft.com/office/powerpoint/2010/main" val="2184419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83"/>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27714"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13320"/>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1873501" y="3251921"/>
            <a:ext cx="9700592" cy="954107"/>
          </a:xfrm>
          <a:prstGeom prst="rect">
            <a:avLst/>
          </a:prstGeom>
          <a:noFill/>
        </p:spPr>
        <p:txBody>
          <a:bodyPr wrap="square" rtlCol="0">
            <a:spAutoFit/>
          </a:bodyPr>
          <a:lstStyle/>
          <a:p>
            <a:pPr marL="457200" indent="-457200">
              <a:buAutoNum type="arabicPeriod"/>
            </a:pPr>
            <a:r>
              <a:rPr lang="es-CO" sz="2800" dirty="0">
                <a:latin typeface="+mj-lt"/>
              </a:rPr>
              <a:t>ESTADOS FINANCIEROS A 31 DE MAYO DE 2018</a:t>
            </a:r>
          </a:p>
          <a:p>
            <a:pPr marL="457200" indent="-457200">
              <a:buAutoNum type="arabicPeriod"/>
            </a:pPr>
            <a:r>
              <a:rPr lang="es-CO" sz="2800" dirty="0">
                <a:latin typeface="+mj-lt"/>
              </a:rPr>
              <a:t>PORTAFOLIO DE INVERSION A 31 DE MAYO DE 2018</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4438206" y="1291259"/>
            <a:ext cx="3315588" cy="1815882"/>
          </a:xfrm>
          <a:prstGeom prst="rect">
            <a:avLst/>
          </a:prstGeom>
          <a:noFill/>
        </p:spPr>
        <p:txBody>
          <a:bodyPr wrap="none" rtlCol="0">
            <a:spAutoFit/>
          </a:bodyPr>
          <a:lstStyle/>
          <a:p>
            <a:pPr algn="r"/>
            <a:r>
              <a:rPr lang="es-CO" sz="2800" b="1" dirty="0">
                <a:solidFill>
                  <a:srgbClr val="002060"/>
                </a:solidFill>
              </a:rPr>
              <a:t>COMITÉ FINANCIERO</a:t>
            </a:r>
          </a:p>
          <a:p>
            <a:pPr algn="ctr"/>
            <a:r>
              <a:rPr lang="es-CO" sz="2800" b="1" dirty="0">
                <a:solidFill>
                  <a:srgbClr val="002060"/>
                </a:solidFill>
              </a:rPr>
              <a:t>   JUNIO 23 DE 2018</a:t>
            </a:r>
          </a:p>
          <a:p>
            <a:pPr algn="ctr"/>
            <a:endParaRPr lang="es-CO" sz="2800" b="1" dirty="0">
              <a:solidFill>
                <a:srgbClr val="002060"/>
              </a:solidFill>
            </a:endParaRPr>
          </a:p>
          <a:p>
            <a:pPr algn="ctr"/>
            <a:r>
              <a:rPr lang="es-CO" sz="2800" b="1" dirty="0">
                <a:solidFill>
                  <a:srgbClr val="002060"/>
                </a:solidFill>
              </a:rPr>
              <a:t>ORDEN DEL DIA:</a:t>
            </a:r>
          </a:p>
        </p:txBody>
      </p:sp>
    </p:spTree>
    <p:extLst>
      <p:ext uri="{BB962C8B-B14F-4D97-AF65-F5344CB8AC3E}">
        <p14:creationId xmlns:p14="http://schemas.microsoft.com/office/powerpoint/2010/main" val="3037351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753" y="1"/>
            <a:ext cx="2222500" cy="1213050"/>
          </a:xfrm>
          <a:prstGeom prst="rect">
            <a:avLst/>
          </a:prstGeom>
        </p:spPr>
      </p:pic>
      <p:sp>
        <p:nvSpPr>
          <p:cNvPr id="2" name="Rectángulo 1"/>
          <p:cNvSpPr/>
          <p:nvPr/>
        </p:nvSpPr>
        <p:spPr>
          <a:xfrm>
            <a:off x="0" y="6540500"/>
            <a:ext cx="12192000"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27713"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0"/>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521458"/>
            <a:ext cx="7217494" cy="1323439"/>
          </a:xfrm>
          <a:prstGeom prst="rect">
            <a:avLst/>
          </a:prstGeom>
          <a:noFill/>
        </p:spPr>
        <p:txBody>
          <a:bodyPr wrap="square" rtlCol="0">
            <a:spAutoFit/>
          </a:bodyPr>
          <a:lstStyle/>
          <a:p>
            <a:pPr algn="ctr"/>
            <a:r>
              <a:rPr lang="es-CO" sz="4000" b="1" dirty="0">
                <a:solidFill>
                  <a:srgbClr val="000A8B"/>
                </a:solidFill>
              </a:rPr>
              <a:t>1. ESTADOS FINANCIEROS A 31 DE MAYO DE 2018</a:t>
            </a:r>
            <a:endParaRPr lang="es-ES" sz="4000" b="1"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2852528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B8FA3F24-480C-4D40-8EA7-30DC1EABF913}"/>
              </a:ext>
            </a:extLst>
          </p:cNvPr>
          <p:cNvGraphicFramePr>
            <a:graphicFrameLocks noGrp="1"/>
          </p:cNvGraphicFramePr>
          <p:nvPr>
            <p:extLst>
              <p:ext uri="{D42A27DB-BD31-4B8C-83A1-F6EECF244321}">
                <p14:modId xmlns:p14="http://schemas.microsoft.com/office/powerpoint/2010/main" val="3604029127"/>
              </p:ext>
            </p:extLst>
          </p:nvPr>
        </p:nvGraphicFramePr>
        <p:xfrm>
          <a:off x="1463039" y="1767681"/>
          <a:ext cx="9200271" cy="4478657"/>
        </p:xfrm>
        <a:graphic>
          <a:graphicData uri="http://schemas.openxmlformats.org/drawingml/2006/table">
            <a:tbl>
              <a:tblPr/>
              <a:tblGrid>
                <a:gridCol w="3725893">
                  <a:extLst>
                    <a:ext uri="{9D8B030D-6E8A-4147-A177-3AD203B41FA5}">
                      <a16:colId xmlns:a16="http://schemas.microsoft.com/office/drawing/2014/main" val="1219275644"/>
                    </a:ext>
                  </a:extLst>
                </a:gridCol>
                <a:gridCol w="1030146">
                  <a:extLst>
                    <a:ext uri="{9D8B030D-6E8A-4147-A177-3AD203B41FA5}">
                      <a16:colId xmlns:a16="http://schemas.microsoft.com/office/drawing/2014/main" val="4149614399"/>
                    </a:ext>
                  </a:extLst>
                </a:gridCol>
                <a:gridCol w="110514">
                  <a:extLst>
                    <a:ext uri="{9D8B030D-6E8A-4147-A177-3AD203B41FA5}">
                      <a16:colId xmlns:a16="http://schemas.microsoft.com/office/drawing/2014/main" val="4023265263"/>
                    </a:ext>
                  </a:extLst>
                </a:gridCol>
                <a:gridCol w="1030146">
                  <a:extLst>
                    <a:ext uri="{9D8B030D-6E8A-4147-A177-3AD203B41FA5}">
                      <a16:colId xmlns:a16="http://schemas.microsoft.com/office/drawing/2014/main" val="4186691785"/>
                    </a:ext>
                  </a:extLst>
                </a:gridCol>
                <a:gridCol w="110514">
                  <a:extLst>
                    <a:ext uri="{9D8B030D-6E8A-4147-A177-3AD203B41FA5}">
                      <a16:colId xmlns:a16="http://schemas.microsoft.com/office/drawing/2014/main" val="723469460"/>
                    </a:ext>
                  </a:extLst>
                </a:gridCol>
                <a:gridCol w="1030146">
                  <a:extLst>
                    <a:ext uri="{9D8B030D-6E8A-4147-A177-3AD203B41FA5}">
                      <a16:colId xmlns:a16="http://schemas.microsoft.com/office/drawing/2014/main" val="2006080612"/>
                    </a:ext>
                  </a:extLst>
                </a:gridCol>
                <a:gridCol w="110514">
                  <a:extLst>
                    <a:ext uri="{9D8B030D-6E8A-4147-A177-3AD203B41FA5}">
                      <a16:colId xmlns:a16="http://schemas.microsoft.com/office/drawing/2014/main" val="526347886"/>
                    </a:ext>
                  </a:extLst>
                </a:gridCol>
                <a:gridCol w="915685">
                  <a:extLst>
                    <a:ext uri="{9D8B030D-6E8A-4147-A177-3AD203B41FA5}">
                      <a16:colId xmlns:a16="http://schemas.microsoft.com/office/drawing/2014/main" val="448970069"/>
                    </a:ext>
                  </a:extLst>
                </a:gridCol>
                <a:gridCol w="110514">
                  <a:extLst>
                    <a:ext uri="{9D8B030D-6E8A-4147-A177-3AD203B41FA5}">
                      <a16:colId xmlns:a16="http://schemas.microsoft.com/office/drawing/2014/main" val="3099421337"/>
                    </a:ext>
                  </a:extLst>
                </a:gridCol>
                <a:gridCol w="110514">
                  <a:extLst>
                    <a:ext uri="{9D8B030D-6E8A-4147-A177-3AD203B41FA5}">
                      <a16:colId xmlns:a16="http://schemas.microsoft.com/office/drawing/2014/main" val="3258520415"/>
                    </a:ext>
                  </a:extLst>
                </a:gridCol>
                <a:gridCol w="915685">
                  <a:extLst>
                    <a:ext uri="{9D8B030D-6E8A-4147-A177-3AD203B41FA5}">
                      <a16:colId xmlns:a16="http://schemas.microsoft.com/office/drawing/2014/main" val="347141845"/>
                    </a:ext>
                  </a:extLst>
                </a:gridCol>
              </a:tblGrid>
              <a:tr h="620906">
                <a:tc>
                  <a:txBody>
                    <a:bodyPr/>
                    <a:lstStyle/>
                    <a:p>
                      <a:pPr algn="ctr" fontAlgn="ctr"/>
                      <a:r>
                        <a:rPr lang="es-CO" sz="1200" b="1" i="0" u="none" strike="noStrike">
                          <a:solidFill>
                            <a:srgbClr val="000000"/>
                          </a:solidFill>
                          <a:effectLst/>
                          <a:latin typeface="Calibri" panose="020F0502020204030204" pitchFamily="34" charset="0"/>
                        </a:rPr>
                        <a:t>ACTIVO</a:t>
                      </a: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Mayo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dirty="0">
                          <a:effectLst/>
                          <a:latin typeface="Calibri" panose="020F0502020204030204" pitchFamily="34" charset="0"/>
                        </a:rPr>
                        <a:t>Al 31 Mayo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Mayo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May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6050743"/>
                  </a:ext>
                </a:extLst>
              </a:tr>
              <a:tr h="213754">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72854041"/>
                  </a:ext>
                </a:extLst>
              </a:tr>
              <a:tr h="213754">
                <a:tc>
                  <a:txBody>
                    <a:bodyPr/>
                    <a:lstStyle/>
                    <a:p>
                      <a:pPr algn="l" fontAlgn="ctr"/>
                      <a:r>
                        <a:rPr lang="es-CO" sz="1200" b="1" i="0" u="none" strike="noStrike" dirty="0">
                          <a:solidFill>
                            <a:srgbClr val="000000"/>
                          </a:solidFill>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219917315"/>
                  </a:ext>
                </a:extLst>
              </a:tr>
              <a:tr h="213754">
                <a:tc>
                  <a:txBody>
                    <a:bodyPr/>
                    <a:lstStyle/>
                    <a:p>
                      <a:pPr algn="l" fontAlgn="ctr"/>
                      <a:r>
                        <a:rPr lang="es-CO" sz="1200" b="0" i="0" u="none" strike="noStrike" dirty="0">
                          <a:solidFill>
                            <a:srgbClr val="000000"/>
                          </a:solidFill>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672</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689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67</a:t>
                      </a:r>
                    </a:p>
                  </a:txBody>
                  <a:tcPr marL="0" marR="0" marT="0" marB="0" anchor="ctr">
                    <a:lnL>
                      <a:noFill/>
                    </a:lnL>
                    <a:lnR>
                      <a:noFill/>
                    </a:lnR>
                    <a:lnT>
                      <a:noFill/>
                    </a:lnT>
                    <a:lnB>
                      <a:noFill/>
                    </a:lnB>
                  </a:tcPr>
                </a:tc>
                <a:extLst>
                  <a:ext uri="{0D108BD9-81ED-4DB2-BD59-A6C34878D82A}">
                    <a16:rowId xmlns:a16="http://schemas.microsoft.com/office/drawing/2014/main" val="1840172525"/>
                  </a:ext>
                </a:extLst>
              </a:tr>
              <a:tr h="213754">
                <a:tc>
                  <a:txBody>
                    <a:bodyPr/>
                    <a:lstStyle/>
                    <a:p>
                      <a:pPr algn="l" fontAlgn="ctr"/>
                      <a:r>
                        <a:rPr lang="es-CO" sz="1200" b="0" i="0" u="none" strike="noStrike">
                          <a:solidFill>
                            <a:srgbClr val="000000"/>
                          </a:solidFill>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6,545</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1,422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360</a:t>
                      </a:r>
                    </a:p>
                  </a:txBody>
                  <a:tcPr marL="0" marR="0" marT="0" marB="0" anchor="ctr">
                    <a:lnL>
                      <a:noFill/>
                    </a:lnL>
                    <a:lnR>
                      <a:noFill/>
                    </a:lnR>
                    <a:lnT>
                      <a:noFill/>
                    </a:lnT>
                    <a:lnB>
                      <a:noFill/>
                    </a:lnB>
                  </a:tcPr>
                </a:tc>
                <a:extLst>
                  <a:ext uri="{0D108BD9-81ED-4DB2-BD59-A6C34878D82A}">
                    <a16:rowId xmlns:a16="http://schemas.microsoft.com/office/drawing/2014/main" val="3349367407"/>
                  </a:ext>
                </a:extLst>
              </a:tr>
              <a:tr h="213754">
                <a:tc>
                  <a:txBody>
                    <a:bodyPr/>
                    <a:lstStyle/>
                    <a:p>
                      <a:pPr algn="l" fontAlgn="ctr"/>
                      <a:r>
                        <a:rPr lang="es-CO" sz="1200" b="0" i="0" u="none" strike="noStrike">
                          <a:solidFill>
                            <a:srgbClr val="000000"/>
                          </a:solidFill>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5,690</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8,392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6,490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-32</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-12</a:t>
                      </a:r>
                    </a:p>
                  </a:txBody>
                  <a:tcPr marL="0" marR="0" marT="0" marB="0" anchor="ctr">
                    <a:lnL>
                      <a:noFill/>
                    </a:lnL>
                    <a:lnR>
                      <a:noFill/>
                    </a:lnR>
                    <a:lnT>
                      <a:noFill/>
                    </a:lnT>
                    <a:lnB>
                      <a:noFill/>
                    </a:lnB>
                  </a:tcPr>
                </a:tc>
                <a:extLst>
                  <a:ext uri="{0D108BD9-81ED-4DB2-BD59-A6C34878D82A}">
                    <a16:rowId xmlns:a16="http://schemas.microsoft.com/office/drawing/2014/main" val="4253492054"/>
                  </a:ext>
                </a:extLst>
              </a:tr>
              <a:tr h="213754">
                <a:tc>
                  <a:txBody>
                    <a:bodyPr/>
                    <a:lstStyle/>
                    <a:p>
                      <a:pPr algn="l" fontAlgn="ctr"/>
                      <a:r>
                        <a:rPr lang="es-CO" sz="1200" b="0" i="0" u="none" strike="noStrike" dirty="0">
                          <a:solidFill>
                            <a:srgbClr val="000000"/>
                          </a:solidFill>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3,139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2,244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2,908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5312126"/>
                  </a:ext>
                </a:extLst>
              </a:tr>
              <a:tr h="213754">
                <a:tc>
                  <a:txBody>
                    <a:bodyPr/>
                    <a:lstStyle/>
                    <a:p>
                      <a:pPr algn="l" fontAlgn="ctr"/>
                      <a:r>
                        <a:rPr lang="es-CO" sz="1200" b="1" i="0" u="none" strike="noStrike" dirty="0">
                          <a:solidFill>
                            <a:srgbClr val="000000"/>
                          </a:solidFill>
                          <a:effectLst/>
                          <a:latin typeface="Calibri" panose="020F0502020204030204" pitchFamily="34" charset="0"/>
                        </a:rPr>
                        <a:t>TOTAL ACTIVO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16,046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11,325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11,223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42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7669534"/>
                  </a:ext>
                </a:extLst>
              </a:tr>
              <a:tr h="213754">
                <a:tc>
                  <a:txBody>
                    <a:bodyPr/>
                    <a:lstStyle/>
                    <a:p>
                      <a:pPr algn="l" fontAlgn="ctr"/>
                      <a:endParaRPr lang="es-CO" sz="12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26745826"/>
                  </a:ext>
                </a:extLst>
              </a:tr>
              <a:tr h="213754">
                <a:tc>
                  <a:txBody>
                    <a:bodyPr/>
                    <a:lstStyle/>
                    <a:p>
                      <a:pPr algn="l" fontAlgn="ctr"/>
                      <a:r>
                        <a:rPr lang="es-CO" sz="1200" b="1" i="0" u="none" strike="noStrike">
                          <a:solidFill>
                            <a:srgbClr val="000000"/>
                          </a:solidFill>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252534533"/>
                  </a:ext>
                </a:extLst>
              </a:tr>
              <a:tr h="213754">
                <a:tc>
                  <a:txBody>
                    <a:bodyPr/>
                    <a:lstStyle/>
                    <a:p>
                      <a:pPr algn="l" fontAlgn="ctr"/>
                      <a:r>
                        <a:rPr lang="es-CO" sz="1200" b="0" i="0" u="none" strike="noStrike" dirty="0">
                          <a:solidFill>
                            <a:srgbClr val="000000"/>
                          </a:solidFill>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938</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939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941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2896209193"/>
                  </a:ext>
                </a:extLst>
              </a:tr>
              <a:tr h="213754">
                <a:tc>
                  <a:txBody>
                    <a:bodyPr/>
                    <a:lstStyle/>
                    <a:p>
                      <a:pPr algn="l" fontAlgn="ctr"/>
                      <a:r>
                        <a:rPr lang="es-CO" sz="1200" b="0" i="0" u="none" strike="noStrike">
                          <a:solidFill>
                            <a:srgbClr val="000000"/>
                          </a:solidFill>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409441"/>
                  </a:ext>
                </a:extLst>
              </a:tr>
              <a:tr h="213754">
                <a:tc>
                  <a:txBody>
                    <a:bodyPr/>
                    <a:lstStyle/>
                    <a:p>
                      <a:pPr algn="l" fontAlgn="ctr"/>
                      <a:r>
                        <a:rPr lang="es-CO" sz="1200" b="0" i="0" u="none" strike="noStrike">
                          <a:solidFill>
                            <a:srgbClr val="000000"/>
                          </a:solidFill>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166135"/>
                  </a:ext>
                </a:extLst>
              </a:tr>
              <a:tr h="213754">
                <a:tc>
                  <a:txBody>
                    <a:bodyPr/>
                    <a:lstStyle/>
                    <a:p>
                      <a:pPr algn="l" fontAlgn="ctr"/>
                      <a:endParaRPr lang="es-CO" sz="120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48901352"/>
                  </a:ext>
                </a:extLst>
              </a:tr>
              <a:tr h="213754">
                <a:tc>
                  <a:txBody>
                    <a:bodyPr/>
                    <a:lstStyle/>
                    <a:p>
                      <a:pPr algn="l" fontAlgn="ctr"/>
                      <a:r>
                        <a:rPr lang="es-CO" sz="1200" b="0" i="0" u="none" strike="noStrike">
                          <a:solidFill>
                            <a:srgbClr val="000000"/>
                          </a:solidFill>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424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369</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a:t>
                      </a:r>
                    </a:p>
                  </a:txBody>
                  <a:tcPr marL="0" marR="0" marT="0" marB="0" anchor="ctr">
                    <a:lnL>
                      <a:noFill/>
                    </a:lnL>
                    <a:lnR>
                      <a:noFill/>
                    </a:lnR>
                    <a:lnT>
                      <a:noFill/>
                    </a:lnT>
                    <a:lnB>
                      <a:noFill/>
                    </a:lnB>
                  </a:tcPr>
                </a:tc>
                <a:extLst>
                  <a:ext uri="{0D108BD9-81ED-4DB2-BD59-A6C34878D82A}">
                    <a16:rowId xmlns:a16="http://schemas.microsoft.com/office/drawing/2014/main" val="3144960795"/>
                  </a:ext>
                </a:extLst>
              </a:tr>
              <a:tr h="213754">
                <a:tc>
                  <a:txBody>
                    <a:bodyPr/>
                    <a:lstStyle/>
                    <a:p>
                      <a:pPr algn="l" fontAlgn="ctr"/>
                      <a:r>
                        <a:rPr lang="es-CO" sz="1200" b="0" i="0" u="none" strike="noStrike" dirty="0">
                          <a:solidFill>
                            <a:srgbClr val="000000"/>
                          </a:solidFill>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13,101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9,553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11,504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37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044031"/>
                  </a:ext>
                </a:extLst>
              </a:tr>
              <a:tr h="213754">
                <a:tc>
                  <a:txBody>
                    <a:bodyPr/>
                    <a:lstStyle/>
                    <a:p>
                      <a:pPr algn="l" fontAlgn="ctr"/>
                      <a:r>
                        <a:rPr lang="es-CO" sz="1200" b="1" i="0" u="none" strike="noStrike">
                          <a:solidFill>
                            <a:srgbClr val="000000"/>
                          </a:solidFill>
                          <a:effectLst/>
                          <a:latin typeface="Calibri" panose="020F0502020204030204" pitchFamily="34" charset="0"/>
                        </a:rPr>
                        <a:t>TOTAL ACTIVO NO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13,840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10,318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12,216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879462"/>
                  </a:ext>
                </a:extLst>
              </a:tr>
              <a:tr h="213754">
                <a:tc>
                  <a:txBody>
                    <a:bodyPr/>
                    <a:lstStyle/>
                    <a:p>
                      <a:pPr algn="l" fontAlgn="ctr"/>
                      <a:endParaRPr lang="es-CO" sz="1200" b="1"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9160956"/>
                  </a:ext>
                </a:extLst>
              </a:tr>
              <a:tr h="223933">
                <a:tc>
                  <a:txBody>
                    <a:bodyPr/>
                    <a:lstStyle/>
                    <a:p>
                      <a:pPr algn="l" fontAlgn="ctr"/>
                      <a:r>
                        <a:rPr lang="es-CO" sz="1200" b="1" i="0" u="none" strike="noStrike">
                          <a:solidFill>
                            <a:srgbClr val="000000"/>
                          </a:solidFill>
                          <a:effectLst/>
                          <a:latin typeface="Calibri" panose="020F0502020204030204" pitchFamily="34" charset="0"/>
                        </a:rPr>
                        <a:t>TOTAL ACTIVO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29,886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21,643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28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874463965"/>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799" y="119464"/>
            <a:ext cx="2222500" cy="1213050"/>
          </a:xfrm>
          <a:prstGeom prst="rect">
            <a:avLst/>
          </a:prstGeom>
        </p:spPr>
      </p:pic>
      <p:sp>
        <p:nvSpPr>
          <p:cNvPr id="2" name="Rectángulo 1"/>
          <p:cNvSpPr/>
          <p:nvPr/>
        </p:nvSpPr>
        <p:spPr>
          <a:xfrm>
            <a:off x="-1" y="6540500"/>
            <a:ext cx="12151741" cy="23415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80299" y="650368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37806" y="40083"/>
            <a:ext cx="4813935" cy="1165860"/>
          </a:xfrm>
          <a:prstGeom prst="rect">
            <a:avLst/>
          </a:prstGeom>
        </p:spPr>
      </p:pic>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3716665" y="2821806"/>
            <a:ext cx="270576"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4200516" y="2984392"/>
            <a:ext cx="252103"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4934336" y="3190997"/>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4717810" y="4581291"/>
            <a:ext cx="318806" cy="148716"/>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6" name="Botón de acción: ir hacia delante o siguiente 15">
            <a:hlinkClick r:id="rId6" action="ppaction://hlinksldjump" highlightClick="1"/>
            <a:extLst>
              <a:ext uri="{FF2B5EF4-FFF2-40B4-BE49-F238E27FC236}">
                <a16:creationId xmlns:a16="http://schemas.microsoft.com/office/drawing/2014/main" id="{037C0688-6BFA-4FA7-8A0B-381199F24186}"/>
              </a:ext>
            </a:extLst>
          </p:cNvPr>
          <p:cNvSpPr/>
          <p:nvPr/>
        </p:nvSpPr>
        <p:spPr>
          <a:xfrm>
            <a:off x="4193031" y="5038709"/>
            <a:ext cx="267070"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9" name="Título 1">
            <a:extLst>
              <a:ext uri="{FF2B5EF4-FFF2-40B4-BE49-F238E27FC236}">
                <a16:creationId xmlns:a16="http://schemas.microsoft.com/office/drawing/2014/main" id="{9D848C52-0D13-42D4-9770-5D43EE2B895B}"/>
              </a:ext>
            </a:extLst>
          </p:cNvPr>
          <p:cNvSpPr txBox="1">
            <a:spLocks/>
          </p:cNvSpPr>
          <p:nvPr/>
        </p:nvSpPr>
        <p:spPr>
          <a:xfrm>
            <a:off x="2991549" y="805936"/>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b="1" dirty="0">
                <a:latin typeface="+mn-lt"/>
              </a:rPr>
              <a:t> </a:t>
            </a:r>
            <a:r>
              <a:rPr lang="es-CO" sz="1600" b="1" dirty="0">
                <a:solidFill>
                  <a:srgbClr val="000A8B"/>
                </a:solidFill>
                <a:latin typeface="+mn-lt"/>
                <a:ea typeface="+mn-ea"/>
                <a:cs typeface="Lato Regular"/>
              </a:rPr>
              <a:t>ESTADO DE SITUACIÓN FINANCIERA INDIVIDUAL</a:t>
            </a:r>
          </a:p>
          <a:p>
            <a:pPr algn="ctr">
              <a:defRPr/>
            </a:pPr>
            <a:r>
              <a:rPr lang="es-CO" sz="1050" b="1" dirty="0">
                <a:solidFill>
                  <a:srgbClr val="000A8B"/>
                </a:solidFill>
                <a:latin typeface="+mn-lt"/>
                <a:ea typeface="+mn-ea"/>
                <a:cs typeface="Lato Regular"/>
              </a:rPr>
              <a:t>PERIODOS TERMINADOS EL 31 DE MAYO DE 2018 Y 31 DE MAYO 2017</a:t>
            </a:r>
          </a:p>
          <a:p>
            <a:pPr algn="ctr">
              <a:defRPr/>
            </a:pPr>
            <a:r>
              <a:rPr lang="es-CO" sz="1050" b="1" dirty="0">
                <a:solidFill>
                  <a:srgbClr val="000A8B"/>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7"/>
          <a:stretch>
            <a:fillRect/>
          </a:stretch>
        </p:blipFill>
        <p:spPr>
          <a:xfrm>
            <a:off x="4452618" y="3443848"/>
            <a:ext cx="274344" cy="146317"/>
          </a:xfrm>
          <a:prstGeom prst="rect">
            <a:avLst/>
          </a:prstGeom>
        </p:spPr>
      </p:pic>
      <p:sp>
        <p:nvSpPr>
          <p:cNvPr id="17" name="Botón de acción: ir hacia delante o siguiente 16">
            <a:hlinkClick r:id="rId6" action="ppaction://hlinksldjump" highlightClick="1"/>
            <a:extLst>
              <a:ext uri="{FF2B5EF4-FFF2-40B4-BE49-F238E27FC236}">
                <a16:creationId xmlns:a16="http://schemas.microsoft.com/office/drawing/2014/main" id="{611DAA7F-323D-403A-A9C7-573611DE96F2}"/>
              </a:ext>
            </a:extLst>
          </p:cNvPr>
          <p:cNvSpPr/>
          <p:nvPr/>
        </p:nvSpPr>
        <p:spPr>
          <a:xfrm>
            <a:off x="5291025" y="5213227"/>
            <a:ext cx="180861" cy="1381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05342C4A-7A50-4F07-87AC-33E9DB3DE5CC}"/>
              </a:ext>
            </a:extLst>
          </p:cNvPr>
          <p:cNvGraphicFramePr>
            <a:graphicFrameLocks noGrp="1"/>
          </p:cNvGraphicFramePr>
          <p:nvPr>
            <p:extLst>
              <p:ext uri="{D42A27DB-BD31-4B8C-83A1-F6EECF244321}">
                <p14:modId xmlns:p14="http://schemas.microsoft.com/office/powerpoint/2010/main" val="1363455791"/>
              </p:ext>
            </p:extLst>
          </p:nvPr>
        </p:nvGraphicFramePr>
        <p:xfrm>
          <a:off x="2133600" y="1444487"/>
          <a:ext cx="8216348" cy="5027808"/>
        </p:xfrm>
        <a:graphic>
          <a:graphicData uri="http://schemas.openxmlformats.org/drawingml/2006/table">
            <a:tbl>
              <a:tblPr/>
              <a:tblGrid>
                <a:gridCol w="3080359">
                  <a:extLst>
                    <a:ext uri="{9D8B030D-6E8A-4147-A177-3AD203B41FA5}">
                      <a16:colId xmlns:a16="http://schemas.microsoft.com/office/drawing/2014/main" val="3087719878"/>
                    </a:ext>
                  </a:extLst>
                </a:gridCol>
                <a:gridCol w="851667">
                  <a:extLst>
                    <a:ext uri="{9D8B030D-6E8A-4147-A177-3AD203B41FA5}">
                      <a16:colId xmlns:a16="http://schemas.microsoft.com/office/drawing/2014/main" val="2627495286"/>
                    </a:ext>
                  </a:extLst>
                </a:gridCol>
                <a:gridCol w="91367">
                  <a:extLst>
                    <a:ext uri="{9D8B030D-6E8A-4147-A177-3AD203B41FA5}">
                      <a16:colId xmlns:a16="http://schemas.microsoft.com/office/drawing/2014/main" val="637739529"/>
                    </a:ext>
                  </a:extLst>
                </a:gridCol>
                <a:gridCol w="1078287">
                  <a:extLst>
                    <a:ext uri="{9D8B030D-6E8A-4147-A177-3AD203B41FA5}">
                      <a16:colId xmlns:a16="http://schemas.microsoft.com/office/drawing/2014/main" val="1962919710"/>
                    </a:ext>
                  </a:extLst>
                </a:gridCol>
                <a:gridCol w="91367">
                  <a:extLst>
                    <a:ext uri="{9D8B030D-6E8A-4147-A177-3AD203B41FA5}">
                      <a16:colId xmlns:a16="http://schemas.microsoft.com/office/drawing/2014/main" val="1536256682"/>
                    </a:ext>
                  </a:extLst>
                </a:gridCol>
                <a:gridCol w="851667">
                  <a:extLst>
                    <a:ext uri="{9D8B030D-6E8A-4147-A177-3AD203B41FA5}">
                      <a16:colId xmlns:a16="http://schemas.microsoft.com/office/drawing/2014/main" val="1476340588"/>
                    </a:ext>
                  </a:extLst>
                </a:gridCol>
                <a:gridCol w="91367">
                  <a:extLst>
                    <a:ext uri="{9D8B030D-6E8A-4147-A177-3AD203B41FA5}">
                      <a16:colId xmlns:a16="http://schemas.microsoft.com/office/drawing/2014/main" val="1423804123"/>
                    </a:ext>
                  </a:extLst>
                </a:gridCol>
                <a:gridCol w="1140496">
                  <a:extLst>
                    <a:ext uri="{9D8B030D-6E8A-4147-A177-3AD203B41FA5}">
                      <a16:colId xmlns:a16="http://schemas.microsoft.com/office/drawing/2014/main" val="4141807405"/>
                    </a:ext>
                  </a:extLst>
                </a:gridCol>
                <a:gridCol w="91367">
                  <a:extLst>
                    <a:ext uri="{9D8B030D-6E8A-4147-A177-3AD203B41FA5}">
                      <a16:colId xmlns:a16="http://schemas.microsoft.com/office/drawing/2014/main" val="2268192566"/>
                    </a:ext>
                  </a:extLst>
                </a:gridCol>
                <a:gridCol w="91367">
                  <a:extLst>
                    <a:ext uri="{9D8B030D-6E8A-4147-A177-3AD203B41FA5}">
                      <a16:colId xmlns:a16="http://schemas.microsoft.com/office/drawing/2014/main" val="871757326"/>
                    </a:ext>
                  </a:extLst>
                </a:gridCol>
                <a:gridCol w="757037">
                  <a:extLst>
                    <a:ext uri="{9D8B030D-6E8A-4147-A177-3AD203B41FA5}">
                      <a16:colId xmlns:a16="http://schemas.microsoft.com/office/drawing/2014/main" val="722073702"/>
                    </a:ext>
                  </a:extLst>
                </a:gridCol>
              </a:tblGrid>
              <a:tr h="585563">
                <a:tc>
                  <a:txBody>
                    <a:bodyPr/>
                    <a:lstStyle/>
                    <a:p>
                      <a:pPr algn="ctr" fontAlgn="ctr"/>
                      <a:r>
                        <a:rPr lang="es-CO" sz="1200" b="1" i="0" u="none" strike="noStrike" dirty="0">
                          <a:solidFill>
                            <a:srgbClr val="000000"/>
                          </a:solidFill>
                          <a:effectLst/>
                          <a:latin typeface="Calibri" panose="020F0502020204030204" pitchFamily="34" charset="0"/>
                        </a:rPr>
                        <a:t>PASIVO</a:t>
                      </a: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Mayo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Mayo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Mayo</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1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Variación % May - Dic</a:t>
                      </a:r>
                      <a:br>
                        <a:rPr lang="es-CO" sz="1100" b="0" i="0" u="none" strike="noStrike" dirty="0">
                          <a:effectLst/>
                          <a:latin typeface="Calibri" panose="020F0502020204030204" pitchFamily="34" charset="0"/>
                        </a:rPr>
                      </a:br>
                      <a:r>
                        <a:rPr lang="es-CO" sz="1100" b="0" i="0" u="none" strike="noStrike" dirty="0">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4319269"/>
                  </a:ext>
                </a:extLst>
              </a:tr>
              <a:tr h="257263">
                <a:tc>
                  <a:txBody>
                    <a:bodyPr/>
                    <a:lstStyle/>
                    <a:p>
                      <a:pPr algn="l" fontAlgn="ctr"/>
                      <a:r>
                        <a:rPr lang="es-CO" sz="1200" b="1" i="0" u="none" strike="noStrike">
                          <a:solidFill>
                            <a:srgbClr val="000000"/>
                          </a:solidFill>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23303271"/>
                  </a:ext>
                </a:extLst>
              </a:tr>
              <a:tr h="257263">
                <a:tc>
                  <a:txBody>
                    <a:bodyPr/>
                    <a:lstStyle/>
                    <a:p>
                      <a:pPr algn="l" fontAlgn="ctr"/>
                      <a:r>
                        <a:rPr lang="es-CO" sz="1200" b="0" i="0" u="none" strike="noStrike" dirty="0">
                          <a:solidFill>
                            <a:srgbClr val="000000"/>
                          </a:solidFill>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2,902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1,906</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1,380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52</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110</a:t>
                      </a:r>
                    </a:p>
                  </a:txBody>
                  <a:tcPr marL="0" marR="0" marT="0" marB="0" anchor="ctr">
                    <a:lnL>
                      <a:noFill/>
                    </a:lnL>
                    <a:lnR>
                      <a:noFill/>
                    </a:lnR>
                    <a:lnT>
                      <a:noFill/>
                    </a:lnT>
                    <a:lnB>
                      <a:noFill/>
                    </a:lnB>
                  </a:tcPr>
                </a:tc>
                <a:extLst>
                  <a:ext uri="{0D108BD9-81ED-4DB2-BD59-A6C34878D82A}">
                    <a16:rowId xmlns:a16="http://schemas.microsoft.com/office/drawing/2014/main" val="989295105"/>
                  </a:ext>
                </a:extLst>
              </a:tr>
              <a:tr h="257263">
                <a:tc>
                  <a:txBody>
                    <a:bodyPr/>
                    <a:lstStyle/>
                    <a:p>
                      <a:pPr algn="l" fontAlgn="ctr"/>
                      <a:r>
                        <a:rPr lang="es-CO" sz="1200" b="0" i="0" u="none" strike="noStrike" dirty="0">
                          <a:solidFill>
                            <a:srgbClr val="000000"/>
                          </a:solidFill>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1,992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888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1,654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124</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20</a:t>
                      </a:r>
                    </a:p>
                  </a:txBody>
                  <a:tcPr marL="0" marR="0" marT="0" marB="0" anchor="ctr">
                    <a:lnL>
                      <a:noFill/>
                    </a:lnL>
                    <a:lnR>
                      <a:noFill/>
                    </a:lnR>
                    <a:lnT>
                      <a:noFill/>
                    </a:lnT>
                    <a:lnB>
                      <a:noFill/>
                    </a:lnB>
                  </a:tcPr>
                </a:tc>
                <a:extLst>
                  <a:ext uri="{0D108BD9-81ED-4DB2-BD59-A6C34878D82A}">
                    <a16:rowId xmlns:a16="http://schemas.microsoft.com/office/drawing/2014/main" val="3717831367"/>
                  </a:ext>
                </a:extLst>
              </a:tr>
              <a:tr h="257263">
                <a:tc>
                  <a:txBody>
                    <a:bodyPr/>
                    <a:lstStyle/>
                    <a:p>
                      <a:pPr algn="l" fontAlgn="ctr"/>
                      <a:r>
                        <a:rPr lang="es-CO" sz="1200" b="0" i="0" u="none" strike="noStrike">
                          <a:solidFill>
                            <a:srgbClr val="000000"/>
                          </a:solidFill>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167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159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-46</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-43</a:t>
                      </a:r>
                    </a:p>
                  </a:txBody>
                  <a:tcPr marL="0" marR="0" marT="0" marB="0" anchor="ctr">
                    <a:lnL>
                      <a:noFill/>
                    </a:lnL>
                    <a:lnR>
                      <a:noFill/>
                    </a:lnR>
                    <a:lnT>
                      <a:noFill/>
                    </a:lnT>
                    <a:lnB>
                      <a:noFill/>
                    </a:lnB>
                  </a:tcPr>
                </a:tc>
                <a:extLst>
                  <a:ext uri="{0D108BD9-81ED-4DB2-BD59-A6C34878D82A}">
                    <a16:rowId xmlns:a16="http://schemas.microsoft.com/office/drawing/2014/main" val="3382328361"/>
                  </a:ext>
                </a:extLst>
              </a:tr>
              <a:tr h="257263">
                <a:tc>
                  <a:txBody>
                    <a:bodyPr/>
                    <a:lstStyle/>
                    <a:p>
                      <a:pPr algn="l" fontAlgn="ctr"/>
                      <a:r>
                        <a:rPr lang="es-CO" sz="1200" b="0" i="0" u="none" strike="noStrike" dirty="0">
                          <a:solidFill>
                            <a:srgbClr val="000000"/>
                          </a:solidFill>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6,859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610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1,892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1,024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263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8298139"/>
                  </a:ext>
                </a:extLst>
              </a:tr>
              <a:tr h="301274">
                <a:tc>
                  <a:txBody>
                    <a:bodyPr/>
                    <a:lstStyle/>
                    <a:p>
                      <a:pPr algn="l" fontAlgn="ctr"/>
                      <a:r>
                        <a:rPr lang="es-CO" sz="1200" b="1" i="0" u="none" strike="noStrike">
                          <a:solidFill>
                            <a:srgbClr val="000000"/>
                          </a:solidFill>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11,843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3,571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133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0801006"/>
                  </a:ext>
                </a:extLst>
              </a:tr>
              <a:tr h="201586">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5313495"/>
                  </a:ext>
                </a:extLst>
              </a:tr>
              <a:tr h="201586">
                <a:tc>
                  <a:txBody>
                    <a:bodyPr/>
                    <a:lstStyle/>
                    <a:p>
                      <a:pPr algn="l" fontAlgn="ctr"/>
                      <a:r>
                        <a:rPr lang="es-CO" sz="1200" b="1" i="0" u="none" strike="noStrike">
                          <a:solidFill>
                            <a:srgbClr val="000000"/>
                          </a:solidFill>
                          <a:effectLst/>
                          <a:latin typeface="Calibri" panose="020F0502020204030204" pitchFamily="34" charset="0"/>
                        </a:rPr>
                        <a:t>TOTAL PASIVO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11,843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3,571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5,086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133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367229507"/>
                  </a:ext>
                </a:extLst>
              </a:tr>
              <a:tr h="196690">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87530555"/>
                  </a:ext>
                </a:extLst>
              </a:tr>
              <a:tr h="257263">
                <a:tc>
                  <a:txBody>
                    <a:bodyPr/>
                    <a:lstStyle/>
                    <a:p>
                      <a:pPr algn="ctr" fontAlgn="ctr"/>
                      <a:r>
                        <a:rPr lang="es-CO" sz="1200" b="1" i="0" u="none" strike="noStrike">
                          <a:solidFill>
                            <a:srgbClr val="000000"/>
                          </a:solidFill>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tcPr>
                </a:tc>
                <a:extLst>
                  <a:ext uri="{0D108BD9-81ED-4DB2-BD59-A6C34878D82A}">
                    <a16:rowId xmlns:a16="http://schemas.microsoft.com/office/drawing/2014/main" val="4011351290"/>
                  </a:ext>
                </a:extLst>
              </a:tr>
              <a:tr h="257263">
                <a:tc>
                  <a:txBody>
                    <a:bodyPr/>
                    <a:lstStyle/>
                    <a:p>
                      <a:pPr algn="l" fontAlgn="ctr"/>
                      <a:r>
                        <a:rPr lang="es-CO" sz="1200" b="0" i="0" u="none" strike="noStrike">
                          <a:solidFill>
                            <a:srgbClr val="000000"/>
                          </a:solidFill>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438222502"/>
                  </a:ext>
                </a:extLst>
              </a:tr>
              <a:tr h="257263">
                <a:tc>
                  <a:txBody>
                    <a:bodyPr/>
                    <a:lstStyle/>
                    <a:p>
                      <a:pPr algn="l" fontAlgn="ctr"/>
                      <a:r>
                        <a:rPr lang="es-CO" sz="1200" b="0" i="0" u="none" strike="noStrike">
                          <a:solidFill>
                            <a:srgbClr val="000000"/>
                          </a:solidFill>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498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471426517"/>
                  </a:ext>
                </a:extLst>
              </a:tr>
              <a:tr h="257263">
                <a:tc>
                  <a:txBody>
                    <a:bodyPr/>
                    <a:lstStyle/>
                    <a:p>
                      <a:pPr algn="l" fontAlgn="ctr"/>
                      <a:r>
                        <a:rPr lang="es-CO" sz="1200" b="0" i="0" u="none" strike="noStrike">
                          <a:solidFill>
                            <a:srgbClr val="000000"/>
                          </a:solidFill>
                          <a:effectLst/>
                          <a:latin typeface="Calibri" panose="020F0502020204030204" pitchFamily="34" charset="0"/>
                        </a:rPr>
                        <a:t>Resultados de ejercicios Anteriores</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236047383"/>
                  </a:ext>
                </a:extLst>
              </a:tr>
              <a:tr h="257263">
                <a:tc>
                  <a:txBody>
                    <a:bodyPr/>
                    <a:lstStyle/>
                    <a:p>
                      <a:pPr algn="l" fontAlgn="ctr"/>
                      <a:r>
                        <a:rPr lang="es-CO" sz="1200" b="0" i="0" u="none" strike="noStrike">
                          <a:solidFill>
                            <a:srgbClr val="000000"/>
                          </a:solidFill>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185</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270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551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solidFill>
                            <a:srgbClr val="000000"/>
                          </a:solidFill>
                          <a:effectLst/>
                          <a:latin typeface="Calibri" panose="020F0502020204030204" pitchFamily="34" charset="0"/>
                        </a:rPr>
                        <a:t>-31</a:t>
                      </a: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-66</a:t>
                      </a:r>
                    </a:p>
                  </a:txBody>
                  <a:tcPr marL="0" marR="0" marT="0" marB="0" anchor="ctr">
                    <a:lnL>
                      <a:noFill/>
                    </a:lnL>
                    <a:lnR>
                      <a:noFill/>
                    </a:lnR>
                    <a:lnT>
                      <a:noFill/>
                    </a:lnT>
                    <a:lnB>
                      <a:noFill/>
                    </a:lnB>
                  </a:tcPr>
                </a:tc>
                <a:extLst>
                  <a:ext uri="{0D108BD9-81ED-4DB2-BD59-A6C34878D82A}">
                    <a16:rowId xmlns:a16="http://schemas.microsoft.com/office/drawing/2014/main" val="1672345959"/>
                  </a:ext>
                </a:extLst>
              </a:tr>
              <a:tr h="257263">
                <a:tc>
                  <a:txBody>
                    <a:bodyPr/>
                    <a:lstStyle/>
                    <a:p>
                      <a:pPr algn="l" fontAlgn="ctr"/>
                      <a:r>
                        <a:rPr lang="es-CO" sz="1200" b="0" i="0" u="none" strike="noStrike">
                          <a:solidFill>
                            <a:srgbClr val="000000"/>
                          </a:solidFill>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solidFill>
                            <a:srgbClr val="000000"/>
                          </a:solidFill>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2664419"/>
                  </a:ext>
                </a:extLst>
              </a:tr>
              <a:tr h="257263">
                <a:tc>
                  <a:txBody>
                    <a:bodyPr/>
                    <a:lstStyle/>
                    <a:p>
                      <a:pPr algn="l" fontAlgn="ctr"/>
                      <a:r>
                        <a:rPr lang="es-CO" sz="1200" b="1" i="0" u="none" strike="noStrike">
                          <a:solidFill>
                            <a:srgbClr val="000000"/>
                          </a:solidFill>
                          <a:effectLst/>
                          <a:latin typeface="Calibri" panose="020F0502020204030204" pitchFamily="34" charset="0"/>
                        </a:rPr>
                        <a:t>TOTAL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18,043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18,072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18,353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231619"/>
                  </a:ext>
                </a:extLst>
              </a:tr>
              <a:tr h="196690">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3917815"/>
                  </a:ext>
                </a:extLst>
              </a:tr>
              <a:tr h="257263">
                <a:tc>
                  <a:txBody>
                    <a:bodyPr/>
                    <a:lstStyle/>
                    <a:p>
                      <a:pPr algn="l" fontAlgn="ctr"/>
                      <a:r>
                        <a:rPr lang="es-CO" sz="1200" b="1" i="0" u="none" strike="noStrike">
                          <a:solidFill>
                            <a:srgbClr val="000000"/>
                          </a:solidFill>
                          <a:effectLst/>
                          <a:latin typeface="Calibri" panose="020F0502020204030204" pitchFamily="34" charset="0"/>
                        </a:rPr>
                        <a:t>TOTAL PASIVO Y PATRIMONIO</a:t>
                      </a: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29,886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21,643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23,439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solidFill>
                            <a:srgbClr val="000000"/>
                          </a:solidFill>
                          <a:effectLst/>
                          <a:latin typeface="Calibri" panose="020F0502020204030204" pitchFamily="34" charset="0"/>
                        </a:rPr>
                        <a:t>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dirty="0">
                          <a:solidFill>
                            <a:srgbClr val="000000"/>
                          </a:solidFill>
                          <a:effectLst/>
                          <a:latin typeface="Calibri" panose="020F0502020204030204" pitchFamily="34" charset="0"/>
                        </a:rPr>
                        <a:t>28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767621574"/>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79" y="47220"/>
            <a:ext cx="2222500" cy="1213050"/>
          </a:xfrm>
          <a:prstGeom prst="rect">
            <a:avLst/>
          </a:prstGeom>
        </p:spPr>
      </p:pic>
      <p:sp>
        <p:nvSpPr>
          <p:cNvPr id="2" name="Rectángulo 1"/>
          <p:cNvSpPr/>
          <p:nvPr/>
        </p:nvSpPr>
        <p:spPr>
          <a:xfrm>
            <a:off x="0" y="6570304"/>
            <a:ext cx="12192000"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16735" y="6544284"/>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166633" y="-3601"/>
            <a:ext cx="4813935" cy="1165860"/>
          </a:xfrm>
          <a:prstGeom prst="rect">
            <a:avLst/>
          </a:prstGeom>
        </p:spPr>
      </p:pic>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3746501" y="2450150"/>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4911320" y="2651499"/>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3499395" y="2869569"/>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3499395" y="3120671"/>
            <a:ext cx="355600" cy="1460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Título 1">
            <a:extLst>
              <a:ext uri="{FF2B5EF4-FFF2-40B4-BE49-F238E27FC236}">
                <a16:creationId xmlns:a16="http://schemas.microsoft.com/office/drawing/2014/main" id="{27459671-2175-4453-95D0-315A88574A5D}"/>
              </a:ext>
            </a:extLst>
          </p:cNvPr>
          <p:cNvSpPr txBox="1">
            <a:spLocks/>
          </p:cNvSpPr>
          <p:nvPr/>
        </p:nvSpPr>
        <p:spPr>
          <a:xfrm>
            <a:off x="3062236" y="738619"/>
            <a:ext cx="6753225" cy="82073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600" b="1" dirty="0">
                <a:latin typeface="+mn-lt"/>
              </a:rPr>
              <a:t> </a:t>
            </a:r>
            <a:r>
              <a:rPr lang="es-CO" sz="1600" b="1" dirty="0">
                <a:solidFill>
                  <a:srgbClr val="000A8B"/>
                </a:solidFill>
                <a:latin typeface="+mn-lt"/>
                <a:ea typeface="+mn-ea"/>
                <a:cs typeface="Lato Regular"/>
              </a:rPr>
              <a:t>ESTADO DE SITUACIÓN FINANCIERA INDIVIDUAL</a:t>
            </a:r>
          </a:p>
          <a:p>
            <a:pPr algn="ctr">
              <a:defRPr/>
            </a:pPr>
            <a:r>
              <a:rPr lang="es-CO" sz="1050" b="1" dirty="0">
                <a:solidFill>
                  <a:srgbClr val="000A8B"/>
                </a:solidFill>
                <a:cs typeface="Lato Regular"/>
              </a:rPr>
              <a:t>PERIODOS TERMINADOS EL 31 DE MAYO DE 2018 Y 31 DE MAYO 2017</a:t>
            </a:r>
          </a:p>
          <a:p>
            <a:pPr algn="ctr">
              <a:defRPr/>
            </a:pPr>
            <a:r>
              <a:rPr lang="es-CO" sz="1050" b="1" dirty="0">
                <a:solidFill>
                  <a:srgbClr val="000A8B"/>
                </a:solidFill>
                <a:latin typeface="+mn-lt"/>
                <a:ea typeface="+mn-ea"/>
                <a:cs typeface="Lato Regular"/>
              </a:rPr>
              <a:t>(cifra en millones de pesos colombianos)</a:t>
            </a:r>
          </a:p>
          <a:p>
            <a:pPr>
              <a:defRPr/>
            </a:pPr>
            <a:endParaRPr lang="es-CO" sz="1050" dirty="0">
              <a:solidFill>
                <a:srgbClr val="0070C0"/>
              </a:solidFill>
              <a:latin typeface="+mn-lt"/>
              <a:ea typeface="+mn-ea"/>
              <a:cs typeface="Lato Regular"/>
            </a:endParaRPr>
          </a:p>
        </p:txBody>
      </p:sp>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7414DE03-5DFA-454C-8B33-B6ED57492EBB}"/>
              </a:ext>
            </a:extLst>
          </p:cNvPr>
          <p:cNvGraphicFramePr>
            <a:graphicFrameLocks noGrp="1"/>
          </p:cNvGraphicFramePr>
          <p:nvPr>
            <p:extLst>
              <p:ext uri="{D42A27DB-BD31-4B8C-83A1-F6EECF244321}">
                <p14:modId xmlns:p14="http://schemas.microsoft.com/office/powerpoint/2010/main" val="566878702"/>
              </p:ext>
            </p:extLst>
          </p:nvPr>
        </p:nvGraphicFramePr>
        <p:xfrm>
          <a:off x="1285461" y="1636665"/>
          <a:ext cx="9329530" cy="4658115"/>
        </p:xfrm>
        <a:graphic>
          <a:graphicData uri="http://schemas.openxmlformats.org/drawingml/2006/table">
            <a:tbl>
              <a:tblPr/>
              <a:tblGrid>
                <a:gridCol w="3643751">
                  <a:extLst>
                    <a:ext uri="{9D8B030D-6E8A-4147-A177-3AD203B41FA5}">
                      <a16:colId xmlns:a16="http://schemas.microsoft.com/office/drawing/2014/main" val="1209781675"/>
                    </a:ext>
                  </a:extLst>
                </a:gridCol>
                <a:gridCol w="116136">
                  <a:extLst>
                    <a:ext uri="{9D8B030D-6E8A-4147-A177-3AD203B41FA5}">
                      <a16:colId xmlns:a16="http://schemas.microsoft.com/office/drawing/2014/main" val="2262478317"/>
                    </a:ext>
                  </a:extLst>
                </a:gridCol>
                <a:gridCol w="76215">
                  <a:extLst>
                    <a:ext uri="{9D8B030D-6E8A-4147-A177-3AD203B41FA5}">
                      <a16:colId xmlns:a16="http://schemas.microsoft.com/office/drawing/2014/main" val="2925252004"/>
                    </a:ext>
                  </a:extLst>
                </a:gridCol>
                <a:gridCol w="1045220">
                  <a:extLst>
                    <a:ext uri="{9D8B030D-6E8A-4147-A177-3AD203B41FA5}">
                      <a16:colId xmlns:a16="http://schemas.microsoft.com/office/drawing/2014/main" val="71798427"/>
                    </a:ext>
                  </a:extLst>
                </a:gridCol>
                <a:gridCol w="101618">
                  <a:extLst>
                    <a:ext uri="{9D8B030D-6E8A-4147-A177-3AD203B41FA5}">
                      <a16:colId xmlns:a16="http://schemas.microsoft.com/office/drawing/2014/main" val="970219017"/>
                    </a:ext>
                  </a:extLst>
                </a:gridCol>
                <a:gridCol w="947230">
                  <a:extLst>
                    <a:ext uri="{9D8B030D-6E8A-4147-A177-3AD203B41FA5}">
                      <a16:colId xmlns:a16="http://schemas.microsoft.com/office/drawing/2014/main" val="955171691"/>
                    </a:ext>
                  </a:extLst>
                </a:gridCol>
                <a:gridCol w="101618">
                  <a:extLst>
                    <a:ext uri="{9D8B030D-6E8A-4147-A177-3AD203B41FA5}">
                      <a16:colId xmlns:a16="http://schemas.microsoft.com/office/drawing/2014/main" val="2795489970"/>
                    </a:ext>
                  </a:extLst>
                </a:gridCol>
                <a:gridCol w="947230">
                  <a:extLst>
                    <a:ext uri="{9D8B030D-6E8A-4147-A177-3AD203B41FA5}">
                      <a16:colId xmlns:a16="http://schemas.microsoft.com/office/drawing/2014/main" val="1733889262"/>
                    </a:ext>
                  </a:extLst>
                </a:gridCol>
                <a:gridCol w="101618">
                  <a:extLst>
                    <a:ext uri="{9D8B030D-6E8A-4147-A177-3AD203B41FA5}">
                      <a16:colId xmlns:a16="http://schemas.microsoft.com/office/drawing/2014/main" val="2971344263"/>
                    </a:ext>
                  </a:extLst>
                </a:gridCol>
                <a:gridCol w="1200046">
                  <a:extLst>
                    <a:ext uri="{9D8B030D-6E8A-4147-A177-3AD203B41FA5}">
                      <a16:colId xmlns:a16="http://schemas.microsoft.com/office/drawing/2014/main" val="372296015"/>
                    </a:ext>
                  </a:extLst>
                </a:gridCol>
                <a:gridCol w="101618">
                  <a:extLst>
                    <a:ext uri="{9D8B030D-6E8A-4147-A177-3AD203B41FA5}">
                      <a16:colId xmlns:a16="http://schemas.microsoft.com/office/drawing/2014/main" val="1516384771"/>
                    </a:ext>
                  </a:extLst>
                </a:gridCol>
                <a:gridCol w="947230">
                  <a:extLst>
                    <a:ext uri="{9D8B030D-6E8A-4147-A177-3AD203B41FA5}">
                      <a16:colId xmlns:a16="http://schemas.microsoft.com/office/drawing/2014/main" val="2732469822"/>
                    </a:ext>
                  </a:extLst>
                </a:gridCol>
              </a:tblGrid>
              <a:tr h="600222">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Al 31 Mayo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CO" sz="1100" b="0" i="0" u="none" strike="noStrike">
                          <a:effectLst/>
                          <a:latin typeface="Calibri" panose="020F0502020204030204" pitchFamily="34" charset="0"/>
                        </a:rPr>
                        <a:t>Al 31 Mayo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dirty="0">
                          <a:effectLst/>
                          <a:latin typeface="Calibri" panose="020F0502020204030204" pitchFamily="34" charset="0"/>
                        </a:rPr>
                        <a:t>Al 31 de Diciembre  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Mayo</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r>
                        <a:rPr lang="es-CO" sz="1100" b="0" i="0" u="none" strike="noStrike">
                          <a:effectLst/>
                          <a:latin typeface="Calibri" panose="020F0502020204030204" pitchFamily="34" charset="0"/>
                        </a:rPr>
                        <a:t>Variación % May - Dic</a:t>
                      </a:r>
                      <a:br>
                        <a:rPr lang="es-CO" sz="1100" b="0" i="0" u="none" strike="noStrike">
                          <a:effectLst/>
                          <a:latin typeface="Calibri" panose="020F0502020204030204" pitchFamily="34" charset="0"/>
                        </a:rPr>
                      </a:br>
                      <a:r>
                        <a:rPr lang="es-CO" sz="1100" b="0" i="0" u="none" strike="noStrike">
                          <a:effectLst/>
                          <a:latin typeface="Calibri" panose="020F0502020204030204" pitchFamily="34" charset="0"/>
                        </a:rPr>
                        <a:t>2018-2017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4113572"/>
                  </a:ext>
                </a:extLst>
              </a:tr>
              <a:tr h="263704">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15,467</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11,619</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30,573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88056939"/>
                  </a:ext>
                </a:extLst>
              </a:tr>
              <a:tr h="263704">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-75</a:t>
                      </a:r>
                    </a:p>
                  </a:txBody>
                  <a:tcPr marL="0" marR="0" marT="0" marB="0" anchor="b">
                    <a:lnL>
                      <a:noFill/>
                    </a:lnL>
                    <a:lnR>
                      <a:noFill/>
                    </a:lnR>
                    <a:lnT>
                      <a:noFill/>
                    </a:lnT>
                    <a:lnB>
                      <a:noFill/>
                    </a:lnB>
                  </a:tcPr>
                </a:tc>
                <a:extLst>
                  <a:ext uri="{0D108BD9-81ED-4DB2-BD59-A6C34878D82A}">
                    <a16:rowId xmlns:a16="http://schemas.microsoft.com/office/drawing/2014/main" val="1874330229"/>
                  </a:ext>
                </a:extLst>
              </a:tr>
              <a:tr h="263704">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1165874"/>
                  </a:ext>
                </a:extLst>
              </a:tr>
              <a:tr h="263704">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15,652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11,903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31,138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Calibri" panose="020F0502020204030204" pitchFamily="34" charset="0"/>
                        </a:rPr>
                        <a:t>-50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395255738"/>
                  </a:ext>
                </a:extLst>
              </a:tr>
              <a:tr h="196794">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85258103"/>
                  </a:ext>
                </a:extLst>
              </a:tr>
              <a:tr h="263704">
                <a:tc>
                  <a:txBody>
                    <a:bodyPr/>
                    <a:lstStyle/>
                    <a:p>
                      <a:pPr algn="l" fontAlgn="b"/>
                      <a:r>
                        <a:rPr lang="es-CO" sz="1200" b="0" i="0" u="none" strike="noStrike" dirty="0">
                          <a:solidFill>
                            <a:srgbClr val="000000"/>
                          </a:solidFill>
                          <a:effectLst/>
                          <a:latin typeface="Calibri" panose="020F0502020204030204" pitchFamily="34" charset="0"/>
                        </a:rPr>
                        <a:t>GASTOS DE PERSONAL</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10,094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4,578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17,206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a:t>
                      </a:r>
                    </a:p>
                  </a:txBody>
                  <a:tcPr marL="0" marR="0" marT="0" marB="0" anchor="b">
                    <a:lnL>
                      <a:noFill/>
                    </a:lnL>
                    <a:lnR>
                      <a:noFill/>
                    </a:lnR>
                    <a:lnT>
                      <a:noFill/>
                    </a:lnT>
                    <a:lnB>
                      <a:noFill/>
                    </a:lnB>
                  </a:tcPr>
                </a:tc>
                <a:extLst>
                  <a:ext uri="{0D108BD9-81ED-4DB2-BD59-A6C34878D82A}">
                    <a16:rowId xmlns:a16="http://schemas.microsoft.com/office/drawing/2014/main" val="3136053747"/>
                  </a:ext>
                </a:extLst>
              </a:tr>
              <a:tr h="263704">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4,079</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-43</a:t>
                      </a:r>
                    </a:p>
                  </a:txBody>
                  <a:tcPr marL="0" marR="0" marT="0" marB="0" anchor="b">
                    <a:lnL>
                      <a:noFill/>
                    </a:lnL>
                    <a:lnR>
                      <a:noFill/>
                    </a:lnR>
                    <a:lnT>
                      <a:noFill/>
                    </a:lnT>
                    <a:lnB>
                      <a:noFill/>
                    </a:lnB>
                  </a:tcPr>
                </a:tc>
                <a:extLst>
                  <a:ext uri="{0D108BD9-81ED-4DB2-BD59-A6C34878D82A}">
                    <a16:rowId xmlns:a16="http://schemas.microsoft.com/office/drawing/2014/main" val="4286626667"/>
                  </a:ext>
                </a:extLst>
              </a:tr>
              <a:tr h="263704">
                <a:tc>
                  <a:txBody>
                    <a:bodyPr/>
                    <a:lstStyle/>
                    <a:p>
                      <a:pPr algn="l" fontAlgn="b"/>
                      <a:r>
                        <a:rPr lang="es-CO" sz="1200" b="0" i="0" u="none" strike="noStrike" dirty="0">
                          <a:solidFill>
                            <a:srgbClr val="000000"/>
                          </a:solidFill>
                          <a:effectLst/>
                          <a:latin typeface="Calibri" panose="020F0502020204030204" pitchFamily="34" charset="0"/>
                        </a:rPr>
                        <a:t>IMPUESTOS, CONTRIBUCIONES Y TASAS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75</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a:t>
                      </a:r>
                    </a:p>
                  </a:txBody>
                  <a:tcPr marL="0" marR="0" marT="0" marB="0" anchor="b">
                    <a:lnL>
                      <a:noFill/>
                    </a:lnL>
                    <a:lnR>
                      <a:noFill/>
                    </a:lnR>
                    <a:lnT>
                      <a:noFill/>
                    </a:lnT>
                    <a:lnB>
                      <a:noFill/>
                    </a:lnB>
                  </a:tcPr>
                </a:tc>
                <a:extLst>
                  <a:ext uri="{0D108BD9-81ED-4DB2-BD59-A6C34878D82A}">
                    <a16:rowId xmlns:a16="http://schemas.microsoft.com/office/drawing/2014/main" val="3438110527"/>
                  </a:ext>
                </a:extLst>
              </a:tr>
              <a:tr h="263704">
                <a:tc>
                  <a:txBody>
                    <a:bodyPr/>
                    <a:lstStyle/>
                    <a:p>
                      <a:pPr algn="l" fontAlgn="b"/>
                      <a:r>
                        <a:rPr lang="es-CO" sz="1200" b="0" i="0" u="none" strike="noStrike">
                          <a:solidFill>
                            <a:srgbClr val="000000"/>
                          </a:solidFill>
                          <a:effectLst/>
                          <a:latin typeface="Calibri" panose="020F0502020204030204" pitchFamily="34" charset="0"/>
                        </a:rPr>
                        <a:t>GASTOS DE VENTA GENERALES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3,146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3,963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-85</a:t>
                      </a:r>
                    </a:p>
                  </a:txBody>
                  <a:tcPr marL="0" marR="0" marT="0" marB="0" anchor="b">
                    <a:lnL>
                      <a:noFill/>
                    </a:lnL>
                    <a:lnR>
                      <a:noFill/>
                    </a:lnR>
                    <a:lnT>
                      <a:noFill/>
                    </a:lnT>
                    <a:lnB>
                      <a:noFill/>
                    </a:lnB>
                  </a:tcPr>
                </a:tc>
                <a:extLst>
                  <a:ext uri="{0D108BD9-81ED-4DB2-BD59-A6C34878D82A}">
                    <a16:rowId xmlns:a16="http://schemas.microsoft.com/office/drawing/2014/main" val="3687690681"/>
                  </a:ext>
                </a:extLst>
              </a:tr>
              <a:tr h="263704">
                <a:tc>
                  <a:txBody>
                    <a:bodyPr/>
                    <a:lstStyle/>
                    <a:p>
                      <a:pPr algn="l" fontAlgn="b"/>
                      <a:r>
                        <a:rPr lang="es-CO" sz="1200" b="0" i="0" u="none" strike="noStrike" dirty="0">
                          <a:solidFill>
                            <a:srgbClr val="000000"/>
                          </a:solidFill>
                          <a:effectLst/>
                          <a:latin typeface="Calibri" panose="020F0502020204030204" pitchFamily="34" charset="0"/>
                        </a:rPr>
                        <a:t>DETERIORO, DEPRECIACION, AMORT,</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50</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a:t>
                      </a:r>
                    </a:p>
                  </a:txBody>
                  <a:tcPr marL="0" marR="0" marT="0" marB="0" anchor="b">
                    <a:lnL>
                      <a:noFill/>
                    </a:lnL>
                    <a:lnR>
                      <a:noFill/>
                    </a:lnR>
                    <a:lnT>
                      <a:noFill/>
                    </a:lnT>
                    <a:lnB>
                      <a:noFill/>
                    </a:lnB>
                  </a:tcPr>
                </a:tc>
                <a:extLst>
                  <a:ext uri="{0D108BD9-81ED-4DB2-BD59-A6C34878D82A}">
                    <a16:rowId xmlns:a16="http://schemas.microsoft.com/office/drawing/2014/main" val="2188602932"/>
                  </a:ext>
                </a:extLst>
              </a:tr>
              <a:tr h="263704">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1,622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Calibri" panose="020F0502020204030204" pitchFamily="34" charset="0"/>
                        </a:rPr>
                        <a:t>-71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940057"/>
                  </a:ext>
                </a:extLst>
              </a:tr>
              <a:tr h="263704">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15,376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11,554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30,359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33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a:solidFill>
                            <a:srgbClr val="000000"/>
                          </a:solidFill>
                          <a:effectLst/>
                          <a:latin typeface="Calibri" panose="020F0502020204030204" pitchFamily="34" charset="0"/>
                        </a:rPr>
                        <a:t>-49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873942651"/>
                  </a:ext>
                </a:extLst>
              </a:tr>
              <a:tr h="188922">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9625380"/>
                  </a:ext>
                </a:extLst>
              </a:tr>
              <a:tr h="263704">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779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extLst>
                  <a:ext uri="{0D108BD9-81ED-4DB2-BD59-A6C34878D82A}">
                    <a16:rowId xmlns:a16="http://schemas.microsoft.com/office/drawing/2014/main" val="3138814283"/>
                  </a:ext>
                </a:extLst>
              </a:tr>
              <a:tr h="244025">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430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3685385"/>
                  </a:ext>
                </a:extLst>
              </a:tr>
              <a:tr h="263704">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185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270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a:solidFill>
                            <a:srgbClr val="000000"/>
                          </a:solidFill>
                          <a:effectLst/>
                          <a:latin typeface="Calibri" panose="020F0502020204030204" pitchFamily="34" charset="0"/>
                        </a:rPr>
                        <a:t>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1" i="0" u="none" strike="noStrike" dirty="0">
                          <a:solidFill>
                            <a:srgbClr val="000000"/>
                          </a:solidFill>
                          <a:effectLst/>
                          <a:latin typeface="Calibri" panose="020F0502020204030204" pitchFamily="34" charset="0"/>
                        </a:rPr>
                        <a:t>-31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Calibri" panose="020F0502020204030204" pitchFamily="34" charset="0"/>
                        </a:rPr>
                        <a:t>-66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450643968"/>
                  </a:ext>
                </a:extLst>
              </a:tr>
            </a:tbl>
          </a:graphicData>
        </a:graphic>
      </p:graphicFrame>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150"/>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29908" y="655915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81477" y="0"/>
            <a:ext cx="4813935" cy="1223313"/>
          </a:xfrm>
          <a:prstGeom prst="rect">
            <a:avLst/>
          </a:prstGeom>
        </p:spPr>
      </p:pic>
      <p:sp>
        <p:nvSpPr>
          <p:cNvPr id="6" name="Título 1">
            <a:extLst>
              <a:ext uri="{FF2B5EF4-FFF2-40B4-BE49-F238E27FC236}">
                <a16:creationId xmlns:a16="http://schemas.microsoft.com/office/drawing/2014/main" id="{7304EFE3-98E5-46B8-AC3D-521DB0A1AE9C}"/>
              </a:ext>
            </a:extLst>
          </p:cNvPr>
          <p:cNvSpPr txBox="1">
            <a:spLocks/>
          </p:cNvSpPr>
          <p:nvPr/>
        </p:nvSpPr>
        <p:spPr>
          <a:xfrm>
            <a:off x="2544847" y="857530"/>
            <a:ext cx="735488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solidFill>
                  <a:srgbClr val="000A8B"/>
                </a:solidFill>
                <a:latin typeface="+mn-lt"/>
              </a:rPr>
              <a:t> </a:t>
            </a:r>
            <a:r>
              <a:rPr lang="es-CO" sz="1600" b="1" dirty="0">
                <a:solidFill>
                  <a:srgbClr val="000A8B"/>
                </a:solidFill>
                <a:latin typeface="+mn-lt"/>
                <a:ea typeface="+mn-ea"/>
                <a:cs typeface="Lato Regular"/>
              </a:rPr>
              <a:t>ESTADO DE RESULTADO INTEGRAL INDIVIDUAL</a:t>
            </a:r>
          </a:p>
          <a:p>
            <a:pPr algn="ctr">
              <a:defRPr/>
            </a:pPr>
            <a:r>
              <a:rPr lang="es-CO" sz="1050" b="1" dirty="0">
                <a:solidFill>
                  <a:srgbClr val="000A8B"/>
                </a:solidFill>
                <a:cs typeface="Lato Regular"/>
              </a:rPr>
              <a:t>PERIODOS TERMINADOS EL 31 DE MAYO DE 2018 Y 31 DE MAYO 2017</a:t>
            </a:r>
          </a:p>
          <a:p>
            <a:pPr algn="ctr">
              <a:defRPr/>
            </a:pPr>
            <a:r>
              <a:rPr lang="es-CO" sz="1050" b="1" dirty="0">
                <a:solidFill>
                  <a:srgbClr val="000A8B"/>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sp>
        <p:nvSpPr>
          <p:cNvPr id="10" name="Botón de acción: ir hacia delante o siguiente 9">
            <a:hlinkClick r:id="" action="ppaction://noaction" highlightClick="1"/>
            <a:extLst>
              <a:ext uri="{FF2B5EF4-FFF2-40B4-BE49-F238E27FC236}">
                <a16:creationId xmlns:a16="http://schemas.microsoft.com/office/drawing/2014/main" id="{E38EBB8B-648B-475B-9E4C-C2FC4D326A68}"/>
              </a:ext>
            </a:extLst>
          </p:cNvPr>
          <p:cNvSpPr/>
          <p:nvPr/>
        </p:nvSpPr>
        <p:spPr>
          <a:xfrm>
            <a:off x="3746502" y="352814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1" name="Botón de acción: ir hacia delante o siguiente 10">
            <a:hlinkClick r:id="" action="ppaction://noaction" highlightClick="1"/>
            <a:extLst>
              <a:ext uri="{FF2B5EF4-FFF2-40B4-BE49-F238E27FC236}">
                <a16:creationId xmlns:a16="http://schemas.microsoft.com/office/drawing/2014/main" id="{2E08BDF4-B7C3-4CCA-9AA4-A9450A8564D7}"/>
              </a:ext>
            </a:extLst>
          </p:cNvPr>
          <p:cNvSpPr/>
          <p:nvPr/>
        </p:nvSpPr>
        <p:spPr>
          <a:xfrm>
            <a:off x="3732547" y="3785540"/>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2" name="Botón de acción: ir hacia delante o siguiente 11">
            <a:hlinkClick r:id="" action="ppaction://noaction" highlightClick="1"/>
            <a:extLst>
              <a:ext uri="{FF2B5EF4-FFF2-40B4-BE49-F238E27FC236}">
                <a16:creationId xmlns:a16="http://schemas.microsoft.com/office/drawing/2014/main" id="{40E9C3EC-5CBE-4708-B2C8-D1AB371EF1AD}"/>
              </a:ext>
            </a:extLst>
          </p:cNvPr>
          <p:cNvSpPr/>
          <p:nvPr/>
        </p:nvSpPr>
        <p:spPr>
          <a:xfrm>
            <a:off x="4776316" y="4024346"/>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3" name="Botón de acción: ir hacia delante o siguiente 12">
            <a:hlinkClick r:id="" action="ppaction://noaction" highlightClick="1"/>
            <a:extLst>
              <a:ext uri="{FF2B5EF4-FFF2-40B4-BE49-F238E27FC236}">
                <a16:creationId xmlns:a16="http://schemas.microsoft.com/office/drawing/2014/main" id="{5BDDACC9-D845-4898-BBF4-DC3AFB17CFB8}"/>
              </a:ext>
            </a:extLst>
          </p:cNvPr>
          <p:cNvSpPr/>
          <p:nvPr/>
        </p:nvSpPr>
        <p:spPr>
          <a:xfrm>
            <a:off x="4192476" y="4331420"/>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4" name="Botón de acción: ir hacia delante o siguiente 13">
            <a:hlinkClick r:id="" action="ppaction://noaction" highlightClick="1"/>
            <a:extLst>
              <a:ext uri="{FF2B5EF4-FFF2-40B4-BE49-F238E27FC236}">
                <a16:creationId xmlns:a16="http://schemas.microsoft.com/office/drawing/2014/main" id="{772EC222-7690-4947-A289-CF7F817E7451}"/>
              </a:ext>
            </a:extLst>
          </p:cNvPr>
          <p:cNvSpPr/>
          <p:nvPr/>
        </p:nvSpPr>
        <p:spPr>
          <a:xfrm>
            <a:off x="4621197" y="4574137"/>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
        <p:nvSpPr>
          <p:cNvPr id="15" name="Botón de acción: ir hacia delante o siguiente 14">
            <a:hlinkClick r:id="" action="ppaction://noaction" highlightClick="1"/>
            <a:extLst>
              <a:ext uri="{FF2B5EF4-FFF2-40B4-BE49-F238E27FC236}">
                <a16:creationId xmlns:a16="http://schemas.microsoft.com/office/drawing/2014/main" id="{9DAAE451-4C18-416C-BD92-EB9B9D912338}"/>
              </a:ext>
            </a:extLst>
          </p:cNvPr>
          <p:cNvSpPr/>
          <p:nvPr/>
        </p:nvSpPr>
        <p:spPr>
          <a:xfrm>
            <a:off x="4347594" y="4837281"/>
            <a:ext cx="310237" cy="1492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620"/>
          </a:p>
        </p:txBody>
      </p:sp>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98" y="45923"/>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06453"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297779" y="0"/>
            <a:ext cx="4813935" cy="1165860"/>
          </a:xfrm>
          <a:prstGeom prst="rect">
            <a:avLst/>
          </a:prstGeom>
        </p:spPr>
      </p:pic>
      <p:sp>
        <p:nvSpPr>
          <p:cNvPr id="9" name="CuadroTexto 8">
            <a:extLst>
              <a:ext uri="{FF2B5EF4-FFF2-40B4-BE49-F238E27FC236}">
                <a16:creationId xmlns:a16="http://schemas.microsoft.com/office/drawing/2014/main" id="{862DE2FE-DD36-4D9F-BAC6-B652934725DA}"/>
              </a:ext>
            </a:extLst>
          </p:cNvPr>
          <p:cNvSpPr txBox="1"/>
          <p:nvPr/>
        </p:nvSpPr>
        <p:spPr>
          <a:xfrm>
            <a:off x="2487253" y="2541539"/>
            <a:ext cx="7217494" cy="1323439"/>
          </a:xfrm>
          <a:prstGeom prst="rect">
            <a:avLst/>
          </a:prstGeom>
          <a:noFill/>
        </p:spPr>
        <p:txBody>
          <a:bodyPr wrap="square" rtlCol="0">
            <a:spAutoFit/>
          </a:bodyPr>
          <a:lstStyle/>
          <a:p>
            <a:pPr algn="ctr"/>
            <a:r>
              <a:rPr lang="es-ES" sz="4000" b="1" dirty="0">
                <a:solidFill>
                  <a:srgbClr val="000A8B"/>
                </a:solidFill>
              </a:rPr>
              <a:t>2. PORTAFOLIO </a:t>
            </a:r>
            <a:r>
              <a:rPr lang="es-CO" sz="4000" b="1" dirty="0">
                <a:solidFill>
                  <a:srgbClr val="000A8B"/>
                </a:solidFill>
              </a:rPr>
              <a:t>A 31 DE MAYO DE 2018</a:t>
            </a:r>
            <a:endParaRPr lang="es-ES" sz="4000" b="1"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262807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B785AF32-F146-4188-A96A-C8F781A0EF6F}"/>
              </a:ext>
            </a:extLst>
          </p:cNvPr>
          <p:cNvPicPr>
            <a:picLocks noGrp="1" noChangeAspect="1"/>
          </p:cNvPicPr>
          <p:nvPr>
            <p:ph idx="1"/>
          </p:nvPr>
        </p:nvPicPr>
        <p:blipFill>
          <a:blip r:embed="rId2"/>
          <a:stretch>
            <a:fillRect/>
          </a:stretch>
        </p:blipFill>
        <p:spPr>
          <a:xfrm>
            <a:off x="1095748" y="1404187"/>
            <a:ext cx="9585503" cy="2434494"/>
          </a:xfrm>
          <a:prstGeom prst="rect">
            <a:avLst/>
          </a:prstGeom>
        </p:spPr>
      </p:pic>
      <p:graphicFrame>
        <p:nvGraphicFramePr>
          <p:cNvPr id="5" name="Gráfico 4">
            <a:extLst>
              <a:ext uri="{FF2B5EF4-FFF2-40B4-BE49-F238E27FC236}">
                <a16:creationId xmlns:a16="http://schemas.microsoft.com/office/drawing/2014/main" id="{7A58E3B0-22EA-48CA-B97A-4FBB4624E143}"/>
              </a:ext>
            </a:extLst>
          </p:cNvPr>
          <p:cNvGraphicFramePr>
            <a:graphicFrameLocks/>
          </p:cNvGraphicFramePr>
          <p:nvPr>
            <p:extLst>
              <p:ext uri="{D42A27DB-BD31-4B8C-83A1-F6EECF244321}">
                <p14:modId xmlns:p14="http://schemas.microsoft.com/office/powerpoint/2010/main" val="1882826219"/>
              </p:ext>
            </p:extLst>
          </p:nvPr>
        </p:nvGraphicFramePr>
        <p:xfrm>
          <a:off x="3392557" y="3980867"/>
          <a:ext cx="5035826" cy="2590093"/>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n 5" descr="Logo SAE-01.jpg">
            <a:extLst>
              <a:ext uri="{FF2B5EF4-FFF2-40B4-BE49-F238E27FC236}">
                <a16:creationId xmlns:a16="http://schemas.microsoft.com/office/drawing/2014/main" id="{6A666F48-7875-4F62-85A3-E55D232880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8" y="78736"/>
            <a:ext cx="2020455" cy="1102773"/>
          </a:xfrm>
          <a:prstGeom prst="rect">
            <a:avLst/>
          </a:prstGeom>
        </p:spPr>
      </p:pic>
      <p:pic>
        <p:nvPicPr>
          <p:cNvPr id="7" name="Imagen 6">
            <a:extLst>
              <a:ext uri="{FF2B5EF4-FFF2-40B4-BE49-F238E27FC236}">
                <a16:creationId xmlns:a16="http://schemas.microsoft.com/office/drawing/2014/main" id="{F8A63903-EC25-46D6-A083-F83B5B9CC4D0}"/>
              </a:ext>
            </a:extLst>
          </p:cNvPr>
          <p:cNvPicPr/>
          <p:nvPr/>
        </p:nvPicPr>
        <p:blipFill>
          <a:blip r:embed="rId5">
            <a:extLst>
              <a:ext uri="{28A0092B-C50C-407E-A947-70E740481C1C}">
                <a14:useLocalDpi xmlns:a14="http://schemas.microsoft.com/office/drawing/2010/main" val="0"/>
              </a:ext>
            </a:extLst>
          </a:blip>
          <a:stretch>
            <a:fillRect/>
          </a:stretch>
        </p:blipFill>
        <p:spPr>
          <a:xfrm>
            <a:off x="7378065" y="0"/>
            <a:ext cx="4813935" cy="1165860"/>
          </a:xfrm>
          <a:prstGeom prst="rect">
            <a:avLst/>
          </a:prstGeom>
        </p:spPr>
      </p:pic>
      <p:sp>
        <p:nvSpPr>
          <p:cNvPr id="8" name="Título 7">
            <a:extLst>
              <a:ext uri="{FF2B5EF4-FFF2-40B4-BE49-F238E27FC236}">
                <a16:creationId xmlns:a16="http://schemas.microsoft.com/office/drawing/2014/main" id="{DC3164C1-14C8-4E34-841F-914F20A469D5}"/>
              </a:ext>
            </a:extLst>
          </p:cNvPr>
          <p:cNvSpPr txBox="1">
            <a:spLocks noGrp="1"/>
          </p:cNvSpPr>
          <p:nvPr>
            <p:ph type="title"/>
          </p:nvPr>
        </p:nvSpPr>
        <p:spPr>
          <a:xfrm>
            <a:off x="2027583" y="676220"/>
            <a:ext cx="8229600" cy="707886"/>
          </a:xfrm>
          <a:prstGeom prst="rect">
            <a:avLst/>
          </a:prstGeom>
          <a:noFill/>
        </p:spPr>
        <p:txBody>
          <a:bodyPr wrap="square" rtlCol="0">
            <a:spAutoFit/>
          </a:bodyPr>
          <a:lstStyle/>
          <a:p>
            <a:pPr algn="r"/>
            <a:br>
              <a:rPr lang="es-ES" sz="2000" dirty="0">
                <a:solidFill>
                  <a:srgbClr val="000A8B"/>
                </a:solidFill>
              </a:rPr>
            </a:br>
            <a:r>
              <a:rPr lang="es-ES" sz="2000" b="1" dirty="0">
                <a:solidFill>
                  <a:srgbClr val="000A8B"/>
                </a:solidFill>
              </a:rPr>
              <a:t>COMPOSICIÓN PORTAFOLIO MAYO 2018 </a:t>
            </a:r>
          </a:p>
        </p:txBody>
      </p:sp>
      <p:sp>
        <p:nvSpPr>
          <p:cNvPr id="9" name="Rectángulo 8">
            <a:extLst>
              <a:ext uri="{FF2B5EF4-FFF2-40B4-BE49-F238E27FC236}">
                <a16:creationId xmlns:a16="http://schemas.microsoft.com/office/drawing/2014/main" id="{C389FD4C-2A1E-49E4-95FC-0F3374C5940B}"/>
              </a:ext>
            </a:extLst>
          </p:cNvPr>
          <p:cNvSpPr/>
          <p:nvPr/>
        </p:nvSpPr>
        <p:spPr>
          <a:xfrm>
            <a:off x="0" y="6540500"/>
            <a:ext cx="12193342"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37062A4F-4D8F-4AB6-8F65-3CEE775C2872}"/>
              </a:ext>
            </a:extLst>
          </p:cNvPr>
          <p:cNvSpPr txBox="1"/>
          <p:nvPr/>
        </p:nvSpPr>
        <p:spPr>
          <a:xfrm>
            <a:off x="6821901"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4240130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736"/>
            <a:ext cx="2020455" cy="1102773"/>
          </a:xfrm>
          <a:prstGeom prst="rect">
            <a:avLst/>
          </a:prstGeom>
        </p:spPr>
      </p:pic>
      <p:sp>
        <p:nvSpPr>
          <p:cNvPr id="2" name="Rectángulo 1"/>
          <p:cNvSpPr/>
          <p:nvPr/>
        </p:nvSpPr>
        <p:spPr>
          <a:xfrm>
            <a:off x="0" y="6540500"/>
            <a:ext cx="12193342"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20559"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9407" y="0"/>
            <a:ext cx="4813935" cy="1165860"/>
          </a:xfrm>
          <a:prstGeom prst="rect">
            <a:avLst/>
          </a:prstGeom>
        </p:spPr>
      </p:pic>
      <p:sp>
        <p:nvSpPr>
          <p:cNvPr id="10" name="CuadroTexto 9">
            <a:extLst>
              <a:ext uri="{FF2B5EF4-FFF2-40B4-BE49-F238E27FC236}">
                <a16:creationId xmlns:a16="http://schemas.microsoft.com/office/drawing/2014/main" id="{6D6FA2FE-F204-42A2-9A08-B08FEAA01783}"/>
              </a:ext>
            </a:extLst>
          </p:cNvPr>
          <p:cNvSpPr txBox="1"/>
          <p:nvPr/>
        </p:nvSpPr>
        <p:spPr>
          <a:xfrm>
            <a:off x="7283715" y="918262"/>
            <a:ext cx="4338442" cy="400110"/>
          </a:xfrm>
          <a:prstGeom prst="rect">
            <a:avLst/>
          </a:prstGeom>
          <a:noFill/>
        </p:spPr>
        <p:txBody>
          <a:bodyPr wrap="square" rtlCol="0">
            <a:spAutoFit/>
          </a:bodyPr>
          <a:lstStyle/>
          <a:p>
            <a:pPr algn="r"/>
            <a:r>
              <a:rPr lang="es-ES" sz="2000" b="1" dirty="0">
                <a:solidFill>
                  <a:srgbClr val="000A8B"/>
                </a:solidFill>
              </a:rPr>
              <a:t>PORTAFOLIO INCAUTADOS MAYO 2018 </a:t>
            </a:r>
          </a:p>
        </p:txBody>
      </p:sp>
      <p:pic>
        <p:nvPicPr>
          <p:cNvPr id="6" name="Imagen 5">
            <a:extLst>
              <a:ext uri="{FF2B5EF4-FFF2-40B4-BE49-F238E27FC236}">
                <a16:creationId xmlns:a16="http://schemas.microsoft.com/office/drawing/2014/main" id="{216650BD-AB96-4938-9D16-1E5E8C32DE74}"/>
              </a:ext>
            </a:extLst>
          </p:cNvPr>
          <p:cNvPicPr>
            <a:picLocks noChangeAspect="1"/>
          </p:cNvPicPr>
          <p:nvPr/>
        </p:nvPicPr>
        <p:blipFill>
          <a:blip r:embed="rId4"/>
          <a:stretch>
            <a:fillRect/>
          </a:stretch>
        </p:blipFill>
        <p:spPr>
          <a:xfrm>
            <a:off x="675861" y="1364850"/>
            <a:ext cx="10946296" cy="4956616"/>
          </a:xfrm>
          <a:prstGeom prst="rect">
            <a:avLst/>
          </a:prstGeom>
        </p:spPr>
      </p:pic>
    </p:spTree>
    <p:extLst>
      <p:ext uri="{BB962C8B-B14F-4D97-AF65-F5344CB8AC3E}">
        <p14:creationId xmlns:p14="http://schemas.microsoft.com/office/powerpoint/2010/main" val="3328452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38" y="23596"/>
            <a:ext cx="2222500" cy="1213050"/>
          </a:xfrm>
          <a:prstGeom prst="rect">
            <a:avLst/>
          </a:prstGeom>
        </p:spPr>
      </p:pic>
      <p:sp>
        <p:nvSpPr>
          <p:cNvPr id="2" name="Rectángulo 1"/>
          <p:cNvSpPr/>
          <p:nvPr/>
        </p:nvSpPr>
        <p:spPr>
          <a:xfrm>
            <a:off x="0" y="6540500"/>
            <a:ext cx="12192000"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866252" y="6550223"/>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0"/>
            <a:ext cx="4813935" cy="1165860"/>
          </a:xfrm>
          <a:prstGeom prst="rect">
            <a:avLst/>
          </a:prstGeom>
        </p:spPr>
      </p:pic>
      <p:sp>
        <p:nvSpPr>
          <p:cNvPr id="6" name="Título 5">
            <a:extLst>
              <a:ext uri="{FF2B5EF4-FFF2-40B4-BE49-F238E27FC236}">
                <a16:creationId xmlns:a16="http://schemas.microsoft.com/office/drawing/2014/main" id="{2771D674-7EEC-4D87-9288-BC6774F84636}"/>
              </a:ext>
            </a:extLst>
          </p:cNvPr>
          <p:cNvSpPr txBox="1">
            <a:spLocks/>
          </p:cNvSpPr>
          <p:nvPr/>
        </p:nvSpPr>
        <p:spPr>
          <a:xfrm>
            <a:off x="5824205" y="965805"/>
            <a:ext cx="5858112"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latin typeface="+mn-lt"/>
                <a:ea typeface="+mn-ea"/>
                <a:cs typeface="+mn-cs"/>
              </a:rPr>
              <a:t>PORTAFOLIO EXTINTOS VALORACIÓN MAYO 2018 </a:t>
            </a:r>
          </a:p>
        </p:txBody>
      </p:sp>
      <p:pic>
        <p:nvPicPr>
          <p:cNvPr id="10" name="Imagen 9">
            <a:extLst>
              <a:ext uri="{FF2B5EF4-FFF2-40B4-BE49-F238E27FC236}">
                <a16:creationId xmlns:a16="http://schemas.microsoft.com/office/drawing/2014/main" id="{25BBBA89-23F4-4ABA-9E04-A6C99BB92B82}"/>
              </a:ext>
            </a:extLst>
          </p:cNvPr>
          <p:cNvPicPr>
            <a:picLocks noChangeAspect="1"/>
          </p:cNvPicPr>
          <p:nvPr/>
        </p:nvPicPr>
        <p:blipFill>
          <a:blip r:embed="rId4"/>
          <a:stretch>
            <a:fillRect/>
          </a:stretch>
        </p:blipFill>
        <p:spPr>
          <a:xfrm>
            <a:off x="1099930" y="1500118"/>
            <a:ext cx="10018644" cy="2070487"/>
          </a:xfrm>
          <a:prstGeom prst="rect">
            <a:avLst/>
          </a:prstGeom>
        </p:spPr>
      </p:pic>
      <p:graphicFrame>
        <p:nvGraphicFramePr>
          <p:cNvPr id="11" name="Gráfico 10">
            <a:extLst>
              <a:ext uri="{FF2B5EF4-FFF2-40B4-BE49-F238E27FC236}">
                <a16:creationId xmlns:a16="http://schemas.microsoft.com/office/drawing/2014/main" id="{7B8F0A07-D4D8-4564-B537-E8B0BF5A8935}"/>
              </a:ext>
            </a:extLst>
          </p:cNvPr>
          <p:cNvGraphicFramePr>
            <a:graphicFrameLocks/>
          </p:cNvGraphicFramePr>
          <p:nvPr>
            <p:extLst>
              <p:ext uri="{D42A27DB-BD31-4B8C-83A1-F6EECF244321}">
                <p14:modId xmlns:p14="http://schemas.microsoft.com/office/powerpoint/2010/main" val="2990932736"/>
              </p:ext>
            </p:extLst>
          </p:nvPr>
        </p:nvGraphicFramePr>
        <p:xfrm>
          <a:off x="3893889" y="3580328"/>
          <a:ext cx="4839293" cy="28835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62852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sp>
        <p:nvSpPr>
          <p:cNvPr id="2" name="Rectángulo 1"/>
          <p:cNvSpPr/>
          <p:nvPr/>
        </p:nvSpPr>
        <p:spPr>
          <a:xfrm>
            <a:off x="0" y="6588344"/>
            <a:ext cx="12192000" cy="32531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27713" y="659711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8251"/>
            <a:ext cx="4813935" cy="1165860"/>
          </a:xfrm>
          <a:prstGeom prst="rect">
            <a:avLst/>
          </a:prstGeom>
        </p:spPr>
      </p:pic>
      <p:sp>
        <p:nvSpPr>
          <p:cNvPr id="10" name="CuadroTexto 9">
            <a:extLst>
              <a:ext uri="{FF2B5EF4-FFF2-40B4-BE49-F238E27FC236}">
                <a16:creationId xmlns:a16="http://schemas.microsoft.com/office/drawing/2014/main" id="{078F323E-44FF-47F1-971E-56B19666CA2E}"/>
              </a:ext>
            </a:extLst>
          </p:cNvPr>
          <p:cNvSpPr txBox="1"/>
          <p:nvPr/>
        </p:nvSpPr>
        <p:spPr>
          <a:xfrm>
            <a:off x="5734690" y="1050518"/>
            <a:ext cx="5983698" cy="400110"/>
          </a:xfrm>
          <a:prstGeom prst="rect">
            <a:avLst/>
          </a:prstGeom>
          <a:noFill/>
        </p:spPr>
        <p:txBody>
          <a:bodyPr wrap="square" rtlCol="0">
            <a:spAutoFit/>
          </a:bodyPr>
          <a:lstStyle/>
          <a:p>
            <a:pPr algn="r"/>
            <a:r>
              <a:rPr lang="es-ES" sz="2000" b="1" dirty="0">
                <a:solidFill>
                  <a:srgbClr val="000A8B"/>
                </a:solidFill>
              </a:rPr>
              <a:t>PORTAFOLIO RECURSOS PROPIOS SAE MAYO 2018 </a:t>
            </a:r>
          </a:p>
        </p:txBody>
      </p:sp>
      <p:pic>
        <p:nvPicPr>
          <p:cNvPr id="3" name="Imagen 2">
            <a:extLst>
              <a:ext uri="{FF2B5EF4-FFF2-40B4-BE49-F238E27FC236}">
                <a16:creationId xmlns:a16="http://schemas.microsoft.com/office/drawing/2014/main" id="{39A54DDD-311A-4BFD-95D8-F9A513ED4B06}"/>
              </a:ext>
            </a:extLst>
          </p:cNvPr>
          <p:cNvPicPr>
            <a:picLocks noChangeAspect="1"/>
          </p:cNvPicPr>
          <p:nvPr/>
        </p:nvPicPr>
        <p:blipFill>
          <a:blip r:embed="rId4"/>
          <a:stretch>
            <a:fillRect/>
          </a:stretch>
        </p:blipFill>
        <p:spPr>
          <a:xfrm>
            <a:off x="565054" y="2074270"/>
            <a:ext cx="11268780" cy="1699770"/>
          </a:xfrm>
          <a:prstGeom prst="rect">
            <a:avLst/>
          </a:prstGeom>
        </p:spPr>
      </p:pic>
      <p:pic>
        <p:nvPicPr>
          <p:cNvPr id="6" name="Imagen 5">
            <a:extLst>
              <a:ext uri="{FF2B5EF4-FFF2-40B4-BE49-F238E27FC236}">
                <a16:creationId xmlns:a16="http://schemas.microsoft.com/office/drawing/2014/main" id="{CDBF4E14-FFBE-41F9-9FCD-7423192D0A9F}"/>
              </a:ext>
            </a:extLst>
          </p:cNvPr>
          <p:cNvPicPr>
            <a:picLocks noChangeAspect="1"/>
          </p:cNvPicPr>
          <p:nvPr/>
        </p:nvPicPr>
        <p:blipFill>
          <a:blip r:embed="rId5"/>
          <a:stretch>
            <a:fillRect/>
          </a:stretch>
        </p:blipFill>
        <p:spPr>
          <a:xfrm>
            <a:off x="278296" y="4264932"/>
            <a:ext cx="11739732" cy="1049189"/>
          </a:xfrm>
          <a:prstGeom prst="rect">
            <a:avLst/>
          </a:prstGeom>
        </p:spPr>
      </p:pic>
    </p:spTree>
    <p:extLst>
      <p:ext uri="{BB962C8B-B14F-4D97-AF65-F5344CB8AC3E}">
        <p14:creationId xmlns:p14="http://schemas.microsoft.com/office/powerpoint/2010/main" val="3403510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54217" y="6540500"/>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39645" y="12523"/>
            <a:ext cx="4813935" cy="1165860"/>
          </a:xfrm>
          <a:prstGeom prst="rect">
            <a:avLst/>
          </a:prstGeom>
        </p:spPr>
      </p:pic>
      <p:sp>
        <p:nvSpPr>
          <p:cNvPr id="9" name="CuadroTexto 8">
            <a:extLst>
              <a:ext uri="{FF2B5EF4-FFF2-40B4-BE49-F238E27FC236}">
                <a16:creationId xmlns:a16="http://schemas.microsoft.com/office/drawing/2014/main" id="{A742D709-E7CC-441B-90EA-0115B0E9FB29}"/>
              </a:ext>
            </a:extLst>
          </p:cNvPr>
          <p:cNvSpPr txBox="1"/>
          <p:nvPr/>
        </p:nvSpPr>
        <p:spPr>
          <a:xfrm>
            <a:off x="4137804" y="925502"/>
            <a:ext cx="7343104" cy="707886"/>
          </a:xfrm>
          <a:prstGeom prst="rect">
            <a:avLst/>
          </a:prstGeom>
          <a:noFill/>
        </p:spPr>
        <p:txBody>
          <a:bodyPr wrap="square" rtlCol="0">
            <a:spAutoFit/>
          </a:bodyPr>
          <a:lstStyle/>
          <a:p>
            <a:pPr algn="r"/>
            <a:r>
              <a:rPr lang="es-ES" sz="2000" b="1" dirty="0">
                <a:solidFill>
                  <a:srgbClr val="000A8B"/>
                </a:solidFill>
              </a:rPr>
              <a:t>COMPOSICIÓN DEL </a:t>
            </a:r>
          </a:p>
          <a:p>
            <a:pPr algn="r"/>
            <a:r>
              <a:rPr lang="es-ES" sz="2000" b="1" dirty="0">
                <a:solidFill>
                  <a:srgbClr val="000A8B"/>
                </a:solidFill>
              </a:rPr>
              <a:t>PORTAFOLIO ACCIONES MAYO 2018 </a:t>
            </a:r>
          </a:p>
        </p:txBody>
      </p:sp>
      <p:pic>
        <p:nvPicPr>
          <p:cNvPr id="11" name="Imagen 10">
            <a:extLst>
              <a:ext uri="{FF2B5EF4-FFF2-40B4-BE49-F238E27FC236}">
                <a16:creationId xmlns:a16="http://schemas.microsoft.com/office/drawing/2014/main" id="{3C6DB111-CCA8-4ADB-A60F-DEEEE032F075}"/>
              </a:ext>
            </a:extLst>
          </p:cNvPr>
          <p:cNvPicPr>
            <a:picLocks noChangeAspect="1"/>
          </p:cNvPicPr>
          <p:nvPr/>
        </p:nvPicPr>
        <p:blipFill>
          <a:blip r:embed="rId4"/>
          <a:stretch>
            <a:fillRect/>
          </a:stretch>
        </p:blipFill>
        <p:spPr>
          <a:xfrm>
            <a:off x="258225" y="2218795"/>
            <a:ext cx="11567240" cy="3029066"/>
          </a:xfrm>
          <a:prstGeom prst="rect">
            <a:avLst/>
          </a:prstGeom>
        </p:spPr>
      </p:pic>
    </p:spTree>
    <p:extLst>
      <p:ext uri="{BB962C8B-B14F-4D97-AF65-F5344CB8AC3E}">
        <p14:creationId xmlns:p14="http://schemas.microsoft.com/office/powerpoint/2010/main" val="1617772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0"/>
            <a:ext cx="4813935" cy="1165860"/>
          </a:xfrm>
          <a:prstGeom prst="rect">
            <a:avLst/>
          </a:prstGeom>
        </p:spPr>
      </p:pic>
      <p:sp>
        <p:nvSpPr>
          <p:cNvPr id="6" name="CuadroTexto 5"/>
          <p:cNvSpPr txBox="1"/>
          <p:nvPr/>
        </p:nvSpPr>
        <p:spPr>
          <a:xfrm>
            <a:off x="2231294" y="2173357"/>
            <a:ext cx="7553738" cy="3323987"/>
          </a:xfrm>
          <a:prstGeom prst="rect">
            <a:avLst/>
          </a:prstGeom>
          <a:noFill/>
        </p:spPr>
        <p:txBody>
          <a:bodyPr wrap="square" rtlCol="0">
            <a:spAutoFit/>
          </a:bodyPr>
          <a:lstStyle/>
          <a:p>
            <a:pPr algn="ctr"/>
            <a:r>
              <a:rPr lang="es-CO" sz="5400" b="1" dirty="0">
                <a:solidFill>
                  <a:srgbClr val="000A8B"/>
                </a:solidFill>
              </a:rPr>
              <a:t>Comité Financiero </a:t>
            </a:r>
          </a:p>
          <a:p>
            <a:pPr algn="ctr"/>
            <a:r>
              <a:rPr lang="es-CO" sz="5400" b="1" dirty="0">
                <a:solidFill>
                  <a:srgbClr val="000A8B"/>
                </a:solidFill>
              </a:rPr>
              <a:t>Junio de 2018</a:t>
            </a:r>
          </a:p>
          <a:p>
            <a:pPr algn="ctr"/>
            <a:r>
              <a:rPr lang="es-CO" sz="5400" b="1" dirty="0">
                <a:solidFill>
                  <a:srgbClr val="000A8B"/>
                </a:solidFill>
              </a:rPr>
              <a:t>Gerencia Comercial</a:t>
            </a:r>
          </a:p>
          <a:p>
            <a:pPr algn="ctr"/>
            <a:endParaRPr lang="es-CO" sz="4800" b="1" dirty="0">
              <a:solidFill>
                <a:schemeClr val="accent1">
                  <a:lumMod val="75000"/>
                </a:schemeClr>
              </a:solidFill>
            </a:endParaRPr>
          </a:p>
        </p:txBody>
      </p:sp>
    </p:spTree>
    <p:extLst>
      <p:ext uri="{BB962C8B-B14F-4D97-AF65-F5344CB8AC3E}">
        <p14:creationId xmlns:p14="http://schemas.microsoft.com/office/powerpoint/2010/main" val="3504825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60134" cy="960688"/>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877549" y="6535320"/>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a:stretch/>
        </p:blipFill>
        <p:spPr>
          <a:xfrm>
            <a:off x="7159171" y="12573"/>
            <a:ext cx="4813935" cy="726141"/>
          </a:xfrm>
          <a:prstGeom prst="rect">
            <a:avLst/>
          </a:prstGeom>
        </p:spPr>
      </p:pic>
      <p:sp>
        <p:nvSpPr>
          <p:cNvPr id="9" name="CuadroTexto 8"/>
          <p:cNvSpPr txBox="1"/>
          <p:nvPr/>
        </p:nvSpPr>
        <p:spPr>
          <a:xfrm>
            <a:off x="8301039" y="543744"/>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10" name="CuadroTexto 9"/>
          <p:cNvSpPr txBox="1"/>
          <p:nvPr/>
        </p:nvSpPr>
        <p:spPr>
          <a:xfrm>
            <a:off x="2207224" y="1207178"/>
            <a:ext cx="2856211" cy="1138773"/>
          </a:xfrm>
          <a:prstGeom prst="rect">
            <a:avLst/>
          </a:prstGeom>
          <a:solidFill>
            <a:schemeClr val="accent1">
              <a:lumMod val="75000"/>
            </a:schemeClr>
          </a:solidFill>
          <a:ln>
            <a:solidFill>
              <a:schemeClr val="accent1"/>
            </a:solidFill>
          </a:ln>
        </p:spPr>
        <p:txBody>
          <a:bodyPr wrap="square" rtlCol="0">
            <a:spAutoFit/>
          </a:bodyPr>
          <a:lstStyle/>
          <a:p>
            <a:pPr algn="ctr"/>
            <a:r>
              <a:rPr lang="es-CO" sz="1400" b="1" dirty="0">
                <a:solidFill>
                  <a:schemeClr val="bg1"/>
                </a:solidFill>
              </a:rPr>
              <a:t>CONCEPTO</a:t>
            </a:r>
          </a:p>
          <a:p>
            <a:endParaRPr lang="es-CO" sz="1200" b="1" dirty="0">
              <a:solidFill>
                <a:schemeClr val="bg1"/>
              </a:solidFill>
            </a:endParaRPr>
          </a:p>
          <a:p>
            <a:r>
              <a:rPr lang="es-CO" sz="1400" b="1" dirty="0">
                <a:solidFill>
                  <a:schemeClr val="bg1"/>
                </a:solidFill>
              </a:rPr>
              <a:t>Unid. Comerciales Vendidas: </a:t>
            </a:r>
          </a:p>
          <a:p>
            <a:r>
              <a:rPr lang="es-CO" sz="1400" b="1" dirty="0">
                <a:solidFill>
                  <a:schemeClr val="bg1"/>
                </a:solidFill>
              </a:rPr>
              <a:t>M.I. Vendidas:</a:t>
            </a:r>
          </a:p>
          <a:p>
            <a:r>
              <a:rPr lang="es-CO" sz="1400" b="1" dirty="0">
                <a:solidFill>
                  <a:schemeClr val="bg1"/>
                </a:solidFill>
              </a:rPr>
              <a:t>Valor Ventas: </a:t>
            </a:r>
            <a:r>
              <a:rPr lang="es-CO" sz="1200" b="1" dirty="0">
                <a:solidFill>
                  <a:schemeClr val="bg1"/>
                </a:solidFill>
              </a:rPr>
              <a:t>	</a:t>
            </a:r>
            <a:r>
              <a:rPr lang="es-CO" sz="1200" dirty="0">
                <a:solidFill>
                  <a:schemeClr val="bg1"/>
                </a:solidFill>
              </a:rPr>
              <a:t>	 </a:t>
            </a:r>
          </a:p>
        </p:txBody>
      </p:sp>
      <p:sp>
        <p:nvSpPr>
          <p:cNvPr id="11" name="CuadroTexto 10"/>
          <p:cNvSpPr txBox="1"/>
          <p:nvPr/>
        </p:nvSpPr>
        <p:spPr>
          <a:xfrm>
            <a:off x="6306110" y="1204693"/>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rPr>
              <a:t>AÑO 2016</a:t>
            </a:r>
          </a:p>
          <a:p>
            <a:pPr algn="ctr"/>
            <a:endParaRPr lang="es-CO" sz="1400" dirty="0">
              <a:solidFill>
                <a:schemeClr val="tx2"/>
              </a:solidFill>
            </a:endParaRPr>
          </a:p>
          <a:p>
            <a:pPr algn="ctr"/>
            <a:r>
              <a:rPr lang="es-ES" sz="1400" dirty="0">
                <a:solidFill>
                  <a:schemeClr val="tx2"/>
                </a:solidFill>
              </a:rPr>
              <a:t>80</a:t>
            </a:r>
            <a:endParaRPr lang="es-CO" sz="1400" dirty="0">
              <a:solidFill>
                <a:schemeClr val="tx2"/>
              </a:solidFill>
            </a:endParaRPr>
          </a:p>
          <a:p>
            <a:pPr algn="ctr"/>
            <a:r>
              <a:rPr lang="es-ES" sz="1400" dirty="0">
                <a:solidFill>
                  <a:schemeClr val="tx2"/>
                </a:solidFill>
              </a:rPr>
              <a:t>129</a:t>
            </a:r>
            <a:endParaRPr lang="es-CO" sz="1400" dirty="0">
              <a:solidFill>
                <a:schemeClr val="tx2"/>
              </a:solidFill>
            </a:endParaRPr>
          </a:p>
          <a:p>
            <a:pPr algn="ctr"/>
            <a:r>
              <a:rPr lang="es-CO" sz="1400" b="1" dirty="0">
                <a:solidFill>
                  <a:schemeClr val="tx2"/>
                </a:solidFill>
              </a:rPr>
              <a:t>$22.379</a:t>
            </a:r>
          </a:p>
        </p:txBody>
      </p:sp>
      <p:sp>
        <p:nvSpPr>
          <p:cNvPr id="12" name="CuadroTexto 11"/>
          <p:cNvSpPr txBox="1"/>
          <p:nvPr/>
        </p:nvSpPr>
        <p:spPr>
          <a:xfrm>
            <a:off x="5117848" y="1207178"/>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rPr>
              <a:t>AÑO 2015 </a:t>
            </a:r>
          </a:p>
          <a:p>
            <a:pPr algn="ctr"/>
            <a:endParaRPr lang="es-CO" sz="1400" dirty="0">
              <a:solidFill>
                <a:schemeClr val="tx2"/>
              </a:solidFill>
            </a:endParaRPr>
          </a:p>
          <a:p>
            <a:pPr algn="ctr"/>
            <a:r>
              <a:rPr lang="es-ES" sz="1400" dirty="0">
                <a:solidFill>
                  <a:schemeClr val="tx2"/>
                </a:solidFill>
              </a:rPr>
              <a:t>25</a:t>
            </a:r>
          </a:p>
          <a:p>
            <a:pPr algn="ctr"/>
            <a:r>
              <a:rPr lang="es-ES" sz="1400" dirty="0">
                <a:solidFill>
                  <a:schemeClr val="tx2"/>
                </a:solidFill>
              </a:rPr>
              <a:t>38</a:t>
            </a:r>
            <a:endParaRPr lang="es-CO" sz="1400" dirty="0">
              <a:solidFill>
                <a:schemeClr val="tx2"/>
              </a:solidFill>
            </a:endParaRPr>
          </a:p>
          <a:p>
            <a:pPr algn="ctr"/>
            <a:r>
              <a:rPr lang="es-CO" sz="1400" b="1" dirty="0">
                <a:solidFill>
                  <a:schemeClr val="tx2"/>
                </a:solidFill>
              </a:rPr>
              <a:t>$9.917</a:t>
            </a:r>
          </a:p>
        </p:txBody>
      </p:sp>
      <p:sp>
        <p:nvSpPr>
          <p:cNvPr id="13" name="CuadroTexto 12"/>
          <p:cNvSpPr txBox="1"/>
          <p:nvPr/>
        </p:nvSpPr>
        <p:spPr>
          <a:xfrm>
            <a:off x="8680191" y="1196104"/>
            <a:ext cx="1137740" cy="1169551"/>
          </a:xfrm>
          <a:prstGeom prst="rect">
            <a:avLst/>
          </a:prstGeom>
          <a:solidFill>
            <a:schemeClr val="bg1">
              <a:lumMod val="95000"/>
            </a:schemeClr>
          </a:solidFill>
        </p:spPr>
        <p:txBody>
          <a:bodyPr wrap="square" rtlCol="0">
            <a:spAutoFit/>
          </a:bodyPr>
          <a:lstStyle/>
          <a:p>
            <a:pPr algn="ctr"/>
            <a:r>
              <a:rPr lang="es-CO" sz="1400" b="1" u="sng" dirty="0">
                <a:solidFill>
                  <a:schemeClr val="tx2"/>
                </a:solidFill>
              </a:rPr>
              <a:t>AÑO 2018</a:t>
            </a:r>
          </a:p>
          <a:p>
            <a:pPr algn="ctr"/>
            <a:endParaRPr lang="es-CO" sz="1400" b="1" u="sng" dirty="0">
              <a:solidFill>
                <a:schemeClr val="tx2"/>
              </a:solidFill>
            </a:endParaRPr>
          </a:p>
          <a:p>
            <a:pPr algn="ctr"/>
            <a:r>
              <a:rPr lang="es-CO" sz="1400" dirty="0">
                <a:solidFill>
                  <a:schemeClr val="tx2"/>
                </a:solidFill>
              </a:rPr>
              <a:t>41</a:t>
            </a:r>
          </a:p>
          <a:p>
            <a:pPr algn="ctr"/>
            <a:r>
              <a:rPr lang="es-ES" sz="1400" dirty="0">
                <a:solidFill>
                  <a:schemeClr val="tx2"/>
                </a:solidFill>
              </a:rPr>
              <a:t>52</a:t>
            </a:r>
            <a:endParaRPr lang="es-CO" sz="1400" dirty="0">
              <a:solidFill>
                <a:schemeClr val="tx2"/>
              </a:solidFill>
            </a:endParaRPr>
          </a:p>
          <a:p>
            <a:pPr algn="ctr"/>
            <a:r>
              <a:rPr lang="es-CO" sz="1400" b="1" dirty="0">
                <a:solidFill>
                  <a:schemeClr val="tx2"/>
                </a:solidFill>
              </a:rPr>
              <a:t>$64.354</a:t>
            </a:r>
          </a:p>
        </p:txBody>
      </p:sp>
      <p:sp>
        <p:nvSpPr>
          <p:cNvPr id="14" name="CuadroTexto 13"/>
          <p:cNvSpPr txBox="1"/>
          <p:nvPr/>
        </p:nvSpPr>
        <p:spPr>
          <a:xfrm>
            <a:off x="5117848" y="2428994"/>
            <a:ext cx="3509972" cy="307777"/>
          </a:xfrm>
          <a:prstGeom prst="rect">
            <a:avLst/>
          </a:prstGeom>
          <a:solidFill>
            <a:schemeClr val="tx2">
              <a:lumMod val="60000"/>
              <a:lumOff val="40000"/>
            </a:schemeClr>
          </a:solidFill>
          <a:ln>
            <a:noFill/>
          </a:ln>
        </p:spPr>
        <p:txBody>
          <a:bodyPr wrap="square" rtlCol="0">
            <a:spAutoFit/>
          </a:bodyPr>
          <a:lstStyle/>
          <a:p>
            <a:pPr algn="ctr"/>
            <a:r>
              <a:rPr lang="es-CO" sz="1400" b="1" dirty="0">
                <a:solidFill>
                  <a:schemeClr val="bg1"/>
                </a:solidFill>
              </a:rPr>
              <a:t>$78.033 (3 años) </a:t>
            </a:r>
          </a:p>
        </p:txBody>
      </p:sp>
      <p:sp>
        <p:nvSpPr>
          <p:cNvPr id="17" name="CuadroTexto 16"/>
          <p:cNvSpPr txBox="1"/>
          <p:nvPr/>
        </p:nvSpPr>
        <p:spPr>
          <a:xfrm>
            <a:off x="5101235" y="2783627"/>
            <a:ext cx="4716696" cy="307777"/>
          </a:xfrm>
          <a:prstGeom prst="rect">
            <a:avLst/>
          </a:prstGeom>
          <a:solidFill>
            <a:schemeClr val="accent1">
              <a:lumMod val="75000"/>
            </a:schemeClr>
          </a:solidFill>
          <a:ln>
            <a:noFill/>
          </a:ln>
        </p:spPr>
        <p:txBody>
          <a:bodyPr wrap="square" rtlCol="0">
            <a:spAutoFit/>
          </a:bodyPr>
          <a:lstStyle/>
          <a:p>
            <a:pPr algn="ctr"/>
            <a:r>
              <a:rPr lang="es-CO" sz="1400" b="1" dirty="0">
                <a:solidFill>
                  <a:schemeClr val="bg1"/>
                </a:solidFill>
              </a:rPr>
              <a:t>$142.387 </a:t>
            </a:r>
            <a:r>
              <a:rPr lang="es-CO" sz="1100" b="1" dirty="0">
                <a:solidFill>
                  <a:schemeClr val="bg1"/>
                </a:solidFill>
              </a:rPr>
              <a:t>(4 años)</a:t>
            </a:r>
            <a:r>
              <a:rPr lang="es-CO" sz="1400" b="1" dirty="0">
                <a:solidFill>
                  <a:schemeClr val="bg1"/>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760134" y="6327464"/>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15 de junio 2018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7490080" y="1203975"/>
            <a:ext cx="1137740" cy="1169551"/>
          </a:xfrm>
          <a:prstGeom prst="rect">
            <a:avLst/>
          </a:prstGeom>
          <a:solidFill>
            <a:schemeClr val="tx2">
              <a:lumMod val="20000"/>
              <a:lumOff val="80000"/>
            </a:schemeClr>
          </a:solidFill>
        </p:spPr>
        <p:txBody>
          <a:bodyPr wrap="square" rtlCol="0">
            <a:spAutoFit/>
          </a:bodyPr>
          <a:lstStyle/>
          <a:p>
            <a:pPr algn="ctr"/>
            <a:r>
              <a:rPr lang="es-CO" sz="1400" b="1" u="sng" dirty="0">
                <a:solidFill>
                  <a:schemeClr val="tx2"/>
                </a:solidFill>
              </a:rPr>
              <a:t>AÑO 2017</a:t>
            </a:r>
          </a:p>
          <a:p>
            <a:pPr algn="ctr"/>
            <a:endParaRPr lang="es-CO" sz="1400" dirty="0">
              <a:solidFill>
                <a:schemeClr val="tx2"/>
              </a:solidFill>
            </a:endParaRPr>
          </a:p>
          <a:p>
            <a:pPr algn="ctr"/>
            <a:r>
              <a:rPr lang="es-ES" sz="1400" dirty="0">
                <a:solidFill>
                  <a:schemeClr val="tx2"/>
                </a:solidFill>
              </a:rPr>
              <a:t>89</a:t>
            </a:r>
            <a:endParaRPr lang="es-CO" sz="1400" dirty="0">
              <a:solidFill>
                <a:schemeClr val="tx2"/>
              </a:solidFill>
            </a:endParaRPr>
          </a:p>
          <a:p>
            <a:pPr algn="ctr"/>
            <a:r>
              <a:rPr lang="es-CO" sz="1400" dirty="0">
                <a:solidFill>
                  <a:schemeClr val="tx2"/>
                </a:solidFill>
              </a:rPr>
              <a:t>157</a:t>
            </a:r>
          </a:p>
          <a:p>
            <a:pPr algn="ctr"/>
            <a:r>
              <a:rPr lang="es-CO" sz="1400" b="1" dirty="0">
                <a:solidFill>
                  <a:schemeClr val="tx2"/>
                </a:solidFill>
              </a:rPr>
              <a:t>$45.737</a:t>
            </a:r>
          </a:p>
        </p:txBody>
      </p:sp>
      <p:sp>
        <p:nvSpPr>
          <p:cNvPr id="3" name="CuadroTexto 2"/>
          <p:cNvSpPr txBox="1"/>
          <p:nvPr/>
        </p:nvSpPr>
        <p:spPr>
          <a:xfrm>
            <a:off x="3684935" y="835192"/>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rgbClr val="000A8B"/>
                </a:solidFill>
              </a:rPr>
              <a:t>Resultado Comercialización Inmuebles – CISA. </a:t>
            </a:r>
          </a:p>
        </p:txBody>
      </p:sp>
      <p:pic>
        <p:nvPicPr>
          <p:cNvPr id="5" name="Imagen 4">
            <a:extLst>
              <a:ext uri="{FF2B5EF4-FFF2-40B4-BE49-F238E27FC236}">
                <a16:creationId xmlns:a16="http://schemas.microsoft.com/office/drawing/2014/main" id="{1B4AFE65-5890-4827-989B-A01F119FD066}"/>
              </a:ext>
            </a:extLst>
          </p:cNvPr>
          <p:cNvPicPr>
            <a:picLocks noChangeAspect="1"/>
          </p:cNvPicPr>
          <p:nvPr/>
        </p:nvPicPr>
        <p:blipFill rotWithShape="1">
          <a:blip r:embed="rId4"/>
          <a:srcRect b="11539"/>
          <a:stretch/>
        </p:blipFill>
        <p:spPr>
          <a:xfrm>
            <a:off x="1901789" y="3370667"/>
            <a:ext cx="7664350" cy="2868124"/>
          </a:xfrm>
          <a:prstGeom prst="rect">
            <a:avLst/>
          </a:prstGeom>
        </p:spPr>
      </p:pic>
      <p:sp>
        <p:nvSpPr>
          <p:cNvPr id="6" name="CuadroTexto 5">
            <a:extLst>
              <a:ext uri="{FF2B5EF4-FFF2-40B4-BE49-F238E27FC236}">
                <a16:creationId xmlns:a16="http://schemas.microsoft.com/office/drawing/2014/main" id="{6D730209-45E7-42CA-84D4-9BB6D5AF9EC2}"/>
              </a:ext>
            </a:extLst>
          </p:cNvPr>
          <p:cNvSpPr txBox="1"/>
          <p:nvPr/>
        </p:nvSpPr>
        <p:spPr>
          <a:xfrm>
            <a:off x="4150520" y="3386932"/>
            <a:ext cx="1837905" cy="253916"/>
          </a:xfrm>
          <a:prstGeom prst="rect">
            <a:avLst/>
          </a:prstGeom>
          <a:noFill/>
        </p:spPr>
        <p:txBody>
          <a:bodyPr wrap="square" rtlCol="0">
            <a:spAutoFit/>
          </a:bodyPr>
          <a:lstStyle/>
          <a:p>
            <a:r>
              <a:rPr lang="es-CO" sz="1050" b="1" dirty="0">
                <a:solidFill>
                  <a:schemeClr val="accent6">
                    <a:lumMod val="50000"/>
                  </a:schemeClr>
                </a:solidFill>
              </a:rPr>
              <a:t>FMI VENDIDOS ACUM.</a:t>
            </a:r>
          </a:p>
        </p:txBody>
      </p:sp>
      <p:sp>
        <p:nvSpPr>
          <p:cNvPr id="22" name="CuadroTexto 21">
            <a:extLst>
              <a:ext uri="{FF2B5EF4-FFF2-40B4-BE49-F238E27FC236}">
                <a16:creationId xmlns:a16="http://schemas.microsoft.com/office/drawing/2014/main" id="{2A842E6F-7BA3-45AD-814E-BF6F0B7EBB7E}"/>
              </a:ext>
            </a:extLst>
          </p:cNvPr>
          <p:cNvSpPr txBox="1"/>
          <p:nvPr/>
        </p:nvSpPr>
        <p:spPr>
          <a:xfrm>
            <a:off x="4054097" y="4444302"/>
            <a:ext cx="2094913" cy="253916"/>
          </a:xfrm>
          <a:prstGeom prst="rect">
            <a:avLst/>
          </a:prstGeom>
          <a:noFill/>
        </p:spPr>
        <p:txBody>
          <a:bodyPr wrap="square" rtlCol="0">
            <a:spAutoFit/>
          </a:bodyPr>
          <a:lstStyle/>
          <a:p>
            <a:r>
              <a:rPr lang="es-CO" sz="1050" b="1" dirty="0">
                <a:solidFill>
                  <a:schemeClr val="accent1">
                    <a:lumMod val="75000"/>
                  </a:schemeClr>
                </a:solidFill>
              </a:rPr>
              <a:t>UNIDADES VENDIDAS ACUM.</a:t>
            </a:r>
          </a:p>
        </p:txBody>
      </p:sp>
      <p:sp>
        <p:nvSpPr>
          <p:cNvPr id="23" name="CuadroTexto 22">
            <a:extLst>
              <a:ext uri="{FF2B5EF4-FFF2-40B4-BE49-F238E27FC236}">
                <a16:creationId xmlns:a16="http://schemas.microsoft.com/office/drawing/2014/main" id="{B43B449A-9E2F-4B17-919B-1A408D763D72}"/>
              </a:ext>
            </a:extLst>
          </p:cNvPr>
          <p:cNvSpPr txBox="1"/>
          <p:nvPr/>
        </p:nvSpPr>
        <p:spPr>
          <a:xfrm>
            <a:off x="9169868" y="4849062"/>
            <a:ext cx="1296124" cy="253916"/>
          </a:xfrm>
          <a:prstGeom prst="rect">
            <a:avLst/>
          </a:prstGeom>
          <a:noFill/>
        </p:spPr>
        <p:txBody>
          <a:bodyPr wrap="square" rtlCol="0">
            <a:spAutoFit/>
          </a:bodyPr>
          <a:lstStyle/>
          <a:p>
            <a:r>
              <a:rPr lang="es-CO" sz="1050" b="1" dirty="0"/>
              <a:t>VR. VENTA ACUM.</a:t>
            </a:r>
          </a:p>
        </p:txBody>
      </p:sp>
      <p:sp>
        <p:nvSpPr>
          <p:cNvPr id="24" name="CuadroTexto 23">
            <a:extLst>
              <a:ext uri="{FF2B5EF4-FFF2-40B4-BE49-F238E27FC236}">
                <a16:creationId xmlns:a16="http://schemas.microsoft.com/office/drawing/2014/main" id="{B71E6639-E33C-4BE3-9BF9-EDD4A4B94752}"/>
              </a:ext>
            </a:extLst>
          </p:cNvPr>
          <p:cNvSpPr txBox="1"/>
          <p:nvPr/>
        </p:nvSpPr>
        <p:spPr>
          <a:xfrm>
            <a:off x="9249061" y="5668660"/>
            <a:ext cx="1296124" cy="253916"/>
          </a:xfrm>
          <a:prstGeom prst="rect">
            <a:avLst/>
          </a:prstGeom>
          <a:noFill/>
        </p:spPr>
        <p:txBody>
          <a:bodyPr wrap="square" rtlCol="0">
            <a:spAutoFit/>
          </a:bodyPr>
          <a:lstStyle/>
          <a:p>
            <a:r>
              <a:rPr lang="es-CO" sz="1050" b="1" dirty="0">
                <a:solidFill>
                  <a:schemeClr val="accent6">
                    <a:lumMod val="75000"/>
                  </a:schemeClr>
                </a:solidFill>
              </a:rPr>
              <a:t>VR. VENTA MES</a:t>
            </a:r>
          </a:p>
        </p:txBody>
      </p:sp>
      <p:sp>
        <p:nvSpPr>
          <p:cNvPr id="20" name="Rectángulo 19">
            <a:extLst>
              <a:ext uri="{FF2B5EF4-FFF2-40B4-BE49-F238E27FC236}">
                <a16:creationId xmlns:a16="http://schemas.microsoft.com/office/drawing/2014/main" id="{AC2EAB02-F534-4EB4-B497-EAF6D50DE1C9}"/>
              </a:ext>
            </a:extLst>
          </p:cNvPr>
          <p:cNvSpPr/>
          <p:nvPr/>
        </p:nvSpPr>
        <p:spPr>
          <a:xfrm>
            <a:off x="1760134" y="3340001"/>
            <a:ext cx="8705859" cy="29874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53654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89958" cy="976966"/>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711208" y="656167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a:stretch/>
        </p:blipFill>
        <p:spPr>
          <a:xfrm>
            <a:off x="7378065" y="11395"/>
            <a:ext cx="4813935" cy="726141"/>
          </a:xfrm>
          <a:prstGeom prst="rect">
            <a:avLst/>
          </a:prstGeom>
        </p:spPr>
      </p:pic>
      <p:sp>
        <p:nvSpPr>
          <p:cNvPr id="9" name="CuadroTexto 8"/>
          <p:cNvSpPr txBox="1"/>
          <p:nvPr/>
        </p:nvSpPr>
        <p:spPr>
          <a:xfrm>
            <a:off x="8301039" y="72927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EE74E97B-4C40-464F-A3DC-496ADC23CC45}"/>
              </a:ext>
            </a:extLst>
          </p:cNvPr>
          <p:cNvPicPr>
            <a:picLocks noChangeAspect="1"/>
          </p:cNvPicPr>
          <p:nvPr/>
        </p:nvPicPr>
        <p:blipFill>
          <a:blip r:embed="rId4"/>
          <a:stretch>
            <a:fillRect/>
          </a:stretch>
        </p:blipFill>
        <p:spPr>
          <a:xfrm>
            <a:off x="3402261" y="1648557"/>
            <a:ext cx="5175445" cy="1966482"/>
          </a:xfrm>
          <a:prstGeom prst="rect">
            <a:avLst/>
          </a:prstGeom>
        </p:spPr>
      </p:pic>
      <p:pic>
        <p:nvPicPr>
          <p:cNvPr id="6" name="Imagen 5">
            <a:extLst>
              <a:ext uri="{FF2B5EF4-FFF2-40B4-BE49-F238E27FC236}">
                <a16:creationId xmlns:a16="http://schemas.microsoft.com/office/drawing/2014/main" id="{DE26F819-ECD2-48D1-B7E5-D3B1B9B30422}"/>
              </a:ext>
            </a:extLst>
          </p:cNvPr>
          <p:cNvPicPr>
            <a:picLocks noChangeAspect="1"/>
          </p:cNvPicPr>
          <p:nvPr/>
        </p:nvPicPr>
        <p:blipFill>
          <a:blip r:embed="rId5"/>
          <a:stretch>
            <a:fillRect/>
          </a:stretch>
        </p:blipFill>
        <p:spPr>
          <a:xfrm>
            <a:off x="6370101" y="4687765"/>
            <a:ext cx="4046108" cy="1529209"/>
          </a:xfrm>
          <a:prstGeom prst="rect">
            <a:avLst/>
          </a:prstGeom>
        </p:spPr>
      </p:pic>
      <p:cxnSp>
        <p:nvCxnSpPr>
          <p:cNvPr id="11" name="Conector recto 10">
            <a:extLst>
              <a:ext uri="{FF2B5EF4-FFF2-40B4-BE49-F238E27FC236}">
                <a16:creationId xmlns:a16="http://schemas.microsoft.com/office/drawing/2014/main" id="{768EDB68-9E5A-4FBA-B701-363B1DE25183}"/>
              </a:ext>
            </a:extLst>
          </p:cNvPr>
          <p:cNvCxnSpPr/>
          <p:nvPr/>
        </p:nvCxnSpPr>
        <p:spPr>
          <a:xfrm>
            <a:off x="3644348" y="4253948"/>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3644348" y="42539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8415130" y="42539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a:off x="6032984" y="3736944"/>
            <a:ext cx="8450" cy="43651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3248866" y="1081061"/>
            <a:ext cx="5479117" cy="40011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000" dirty="0">
                <a:solidFill>
                  <a:srgbClr val="000A8B"/>
                </a:solidFill>
              </a:rPr>
              <a:t>Resultado Comercialización Inmuebles – CISA. </a:t>
            </a:r>
          </a:p>
        </p:txBody>
      </p:sp>
      <p:pic>
        <p:nvPicPr>
          <p:cNvPr id="27" name="Imagen 26">
            <a:extLst>
              <a:ext uri="{FF2B5EF4-FFF2-40B4-BE49-F238E27FC236}">
                <a16:creationId xmlns:a16="http://schemas.microsoft.com/office/drawing/2014/main" id="{EBD6E042-C478-4B29-ADC3-BA12C99A3037}"/>
              </a:ext>
            </a:extLst>
          </p:cNvPr>
          <p:cNvPicPr>
            <a:picLocks noChangeAspect="1"/>
          </p:cNvPicPr>
          <p:nvPr/>
        </p:nvPicPr>
        <p:blipFill>
          <a:blip r:embed="rId6"/>
          <a:stretch>
            <a:fillRect/>
          </a:stretch>
        </p:blipFill>
        <p:spPr>
          <a:xfrm>
            <a:off x="1966607" y="4687765"/>
            <a:ext cx="4013368" cy="1529209"/>
          </a:xfrm>
          <a:prstGeom prst="rect">
            <a:avLst/>
          </a:prstGeom>
        </p:spPr>
      </p:pic>
    </p:spTree>
    <p:extLst>
      <p:ext uri="{BB962C8B-B14F-4D97-AF65-F5344CB8AC3E}">
        <p14:creationId xmlns:p14="http://schemas.microsoft.com/office/powerpoint/2010/main" val="1370682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118"/>
            <a:ext cx="1593759" cy="869880"/>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710840"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9" b="32140"/>
          <a:stretch/>
        </p:blipFill>
        <p:spPr>
          <a:xfrm>
            <a:off x="7378065" y="0"/>
            <a:ext cx="4813935" cy="405254"/>
          </a:xfrm>
          <a:prstGeom prst="rect">
            <a:avLst/>
          </a:prstGeom>
        </p:spPr>
      </p:pic>
      <p:sp>
        <p:nvSpPr>
          <p:cNvPr id="9" name="CuadroTexto 8"/>
          <p:cNvSpPr txBox="1"/>
          <p:nvPr/>
        </p:nvSpPr>
        <p:spPr>
          <a:xfrm>
            <a:off x="8100218" y="45275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760134" y="6327464"/>
            <a:ext cx="3927903" cy="246221"/>
          </a:xfrm>
          <a:prstGeom prst="rect">
            <a:avLst/>
          </a:prstGeom>
          <a:noFill/>
        </p:spPr>
        <p:txBody>
          <a:bodyPr wrap="square" rtlCol="0">
            <a:spAutoFit/>
          </a:bodyPr>
          <a:lstStyle/>
          <a:p>
            <a:r>
              <a:rPr lang="es-CO" sz="1000" i="1" dirty="0">
                <a:solidFill>
                  <a:schemeClr val="accent1">
                    <a:lumMod val="75000"/>
                  </a:schemeClr>
                </a:solidFill>
              </a:rPr>
              <a:t>Fuente de la información – CISA informe a corte  15 de junio 2018</a:t>
            </a:r>
          </a:p>
        </p:txBody>
      </p:sp>
      <p:sp>
        <p:nvSpPr>
          <p:cNvPr id="3" name="CuadroTexto 2"/>
          <p:cNvSpPr txBox="1"/>
          <p:nvPr/>
        </p:nvSpPr>
        <p:spPr>
          <a:xfrm>
            <a:off x="1882128" y="704549"/>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rgbClr val="000A8B"/>
                </a:solidFill>
              </a:rPr>
              <a:t>Comparación valores acumulados y unidades inmobiliarias </a:t>
            </a:r>
          </a:p>
        </p:txBody>
      </p:sp>
      <p:sp>
        <p:nvSpPr>
          <p:cNvPr id="16" name="CuadroTexto 15">
            <a:extLst>
              <a:ext uri="{FF2B5EF4-FFF2-40B4-BE49-F238E27FC236}">
                <a16:creationId xmlns:a16="http://schemas.microsoft.com/office/drawing/2014/main" id="{3D84EAAB-DD4F-4D67-9488-B0D01E285C4C}"/>
              </a:ext>
            </a:extLst>
          </p:cNvPr>
          <p:cNvSpPr txBox="1"/>
          <p:nvPr/>
        </p:nvSpPr>
        <p:spPr>
          <a:xfrm>
            <a:off x="8143410" y="4700107"/>
            <a:ext cx="2298099" cy="157905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72% del valor de las ventas ($101.126) está concentrado 19 unidades.</a:t>
            </a:r>
          </a:p>
          <a:p>
            <a:endParaRPr lang="es-CO" dirty="0"/>
          </a:p>
          <a:p>
            <a:r>
              <a:rPr lang="es-CO" dirty="0"/>
              <a:t>El 82% de las unidades (192) vendidas presentan un valor inferior a $500 millones</a:t>
            </a:r>
          </a:p>
        </p:txBody>
      </p:sp>
      <p:sp>
        <p:nvSpPr>
          <p:cNvPr id="21" name="Rectángulo 20">
            <a:extLst>
              <a:ext uri="{FF2B5EF4-FFF2-40B4-BE49-F238E27FC236}">
                <a16:creationId xmlns:a16="http://schemas.microsoft.com/office/drawing/2014/main" id="{597C7032-66AA-41E3-B9C1-F298D2020AD3}"/>
              </a:ext>
            </a:extLst>
          </p:cNvPr>
          <p:cNvSpPr/>
          <p:nvPr/>
        </p:nvSpPr>
        <p:spPr>
          <a:xfrm>
            <a:off x="8143410" y="1289705"/>
            <a:ext cx="2298098"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77% de inmuebles disponibles (288) tienen un valor inferior a $500.</a:t>
            </a:r>
          </a:p>
          <a:p>
            <a:endParaRPr lang="es-CO" sz="1400" b="1" dirty="0">
              <a:solidFill>
                <a:schemeClr val="accent1">
                  <a:lumMod val="75000"/>
                </a:schemeClr>
              </a:solidFill>
            </a:endParaRPr>
          </a:p>
          <a:p>
            <a:r>
              <a:rPr lang="es-CO" sz="1400" b="1" dirty="0">
                <a:solidFill>
                  <a:schemeClr val="accent1">
                    <a:lumMod val="75000"/>
                  </a:schemeClr>
                </a:solidFill>
              </a:rPr>
              <a:t>El 72% del valor del portafolio ($201.259) esta concentrado en 47 unidades </a:t>
            </a:r>
          </a:p>
        </p:txBody>
      </p:sp>
      <p:pic>
        <p:nvPicPr>
          <p:cNvPr id="22" name="Imagen 21">
            <a:extLst>
              <a:ext uri="{FF2B5EF4-FFF2-40B4-BE49-F238E27FC236}">
                <a16:creationId xmlns:a16="http://schemas.microsoft.com/office/drawing/2014/main" id="{0EFBEE9E-77B1-4B2E-A132-02F04321F106}"/>
              </a:ext>
            </a:extLst>
          </p:cNvPr>
          <p:cNvPicPr>
            <a:picLocks noChangeAspect="1"/>
          </p:cNvPicPr>
          <p:nvPr/>
        </p:nvPicPr>
        <p:blipFill>
          <a:blip r:embed="rId4"/>
          <a:stretch>
            <a:fillRect/>
          </a:stretch>
        </p:blipFill>
        <p:spPr>
          <a:xfrm>
            <a:off x="1882127" y="1242247"/>
            <a:ext cx="5809524" cy="1571429"/>
          </a:xfrm>
          <a:prstGeom prst="rect">
            <a:avLst/>
          </a:prstGeom>
        </p:spPr>
      </p:pic>
      <p:pic>
        <p:nvPicPr>
          <p:cNvPr id="24" name="Imagen 23">
            <a:extLst>
              <a:ext uri="{FF2B5EF4-FFF2-40B4-BE49-F238E27FC236}">
                <a16:creationId xmlns:a16="http://schemas.microsoft.com/office/drawing/2014/main" id="{54EEBFFF-D756-4CC8-A5CC-396D7622D13E}"/>
              </a:ext>
            </a:extLst>
          </p:cNvPr>
          <p:cNvPicPr>
            <a:picLocks noChangeAspect="1"/>
          </p:cNvPicPr>
          <p:nvPr/>
        </p:nvPicPr>
        <p:blipFill>
          <a:blip r:embed="rId5"/>
          <a:stretch>
            <a:fillRect/>
          </a:stretch>
        </p:blipFill>
        <p:spPr>
          <a:xfrm>
            <a:off x="1882127" y="3014161"/>
            <a:ext cx="5809524" cy="1380952"/>
          </a:xfrm>
          <a:prstGeom prst="rect">
            <a:avLst/>
          </a:prstGeom>
        </p:spPr>
      </p:pic>
      <p:pic>
        <p:nvPicPr>
          <p:cNvPr id="25" name="Imagen 24">
            <a:extLst>
              <a:ext uri="{FF2B5EF4-FFF2-40B4-BE49-F238E27FC236}">
                <a16:creationId xmlns:a16="http://schemas.microsoft.com/office/drawing/2014/main" id="{329C550A-12C8-40B9-B67C-4F924F059219}"/>
              </a:ext>
            </a:extLst>
          </p:cNvPr>
          <p:cNvPicPr>
            <a:picLocks noChangeAspect="1"/>
          </p:cNvPicPr>
          <p:nvPr/>
        </p:nvPicPr>
        <p:blipFill>
          <a:blip r:embed="rId6"/>
          <a:stretch>
            <a:fillRect/>
          </a:stretch>
        </p:blipFill>
        <p:spPr>
          <a:xfrm>
            <a:off x="1882127" y="4656449"/>
            <a:ext cx="5809524" cy="1571429"/>
          </a:xfrm>
          <a:prstGeom prst="rect">
            <a:avLst/>
          </a:prstGeom>
        </p:spPr>
      </p:pic>
      <p:cxnSp>
        <p:nvCxnSpPr>
          <p:cNvPr id="27" name="Conector recto 26">
            <a:extLst>
              <a:ext uri="{FF2B5EF4-FFF2-40B4-BE49-F238E27FC236}">
                <a16:creationId xmlns:a16="http://schemas.microsoft.com/office/drawing/2014/main" id="{FB993E95-49D9-484C-B0ED-004F9B02B831}"/>
              </a:ext>
            </a:extLst>
          </p:cNvPr>
          <p:cNvCxnSpPr/>
          <p:nvPr/>
        </p:nvCxnSpPr>
        <p:spPr>
          <a:xfrm flipV="1">
            <a:off x="1882128" y="288690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A259DD6-E746-4319-B31C-3C8356D22E7B}"/>
              </a:ext>
            </a:extLst>
          </p:cNvPr>
          <p:cNvCxnSpPr/>
          <p:nvPr/>
        </p:nvCxnSpPr>
        <p:spPr>
          <a:xfrm flipV="1">
            <a:off x="1902058" y="4537330"/>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60060A5-9A1D-4BC6-BF90-50C1E45B1856}"/>
              </a:ext>
            </a:extLst>
          </p:cNvPr>
          <p:cNvCxnSpPr/>
          <p:nvPr/>
        </p:nvCxnSpPr>
        <p:spPr>
          <a:xfrm flipV="1">
            <a:off x="1882127" y="113121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2817F71-C29D-484C-BEDD-D3D699744585}"/>
              </a:ext>
            </a:extLst>
          </p:cNvPr>
          <p:cNvCxnSpPr/>
          <p:nvPr/>
        </p:nvCxnSpPr>
        <p:spPr>
          <a:xfrm>
            <a:off x="7885043" y="1297295"/>
            <a:ext cx="0" cy="4981871"/>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F6FDA7BE-B399-495D-8088-5E285A21226D}"/>
              </a:ext>
            </a:extLst>
          </p:cNvPr>
          <p:cNvSpPr/>
          <p:nvPr/>
        </p:nvSpPr>
        <p:spPr>
          <a:xfrm>
            <a:off x="8100217" y="2952418"/>
            <a:ext cx="2298098"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65% del valor ($2.330) en puja esta concentrado en 2 unidades</a:t>
            </a:r>
          </a:p>
          <a:p>
            <a:r>
              <a:rPr lang="es-CO" sz="1400" b="1" dirty="0">
                <a:solidFill>
                  <a:schemeClr val="accent1">
                    <a:lumMod val="75000"/>
                  </a:schemeClr>
                </a:solidFill>
              </a:rPr>
              <a:t>El 86% de las unidades en puja (12) están en una rango menor a $500 PBV.</a:t>
            </a:r>
          </a:p>
        </p:txBody>
      </p:sp>
    </p:spTree>
    <p:extLst>
      <p:ext uri="{BB962C8B-B14F-4D97-AF65-F5344CB8AC3E}">
        <p14:creationId xmlns:p14="http://schemas.microsoft.com/office/powerpoint/2010/main" val="2820790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1844346" cy="1006651"/>
          </a:xfrm>
          <a:prstGeom prst="rect">
            <a:avLst/>
          </a:prstGeom>
        </p:spPr>
      </p:pic>
      <p:sp>
        <p:nvSpPr>
          <p:cNvPr id="2" name="Rectángulo 1"/>
          <p:cNvSpPr/>
          <p:nvPr/>
        </p:nvSpPr>
        <p:spPr>
          <a:xfrm>
            <a:off x="0" y="6573685"/>
            <a:ext cx="12192000" cy="28431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724460" y="6573685"/>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a:stretch/>
        </p:blipFill>
        <p:spPr>
          <a:xfrm>
            <a:off x="7378065" y="2"/>
            <a:ext cx="4813935" cy="726141"/>
          </a:xfrm>
          <a:prstGeom prst="rect">
            <a:avLst/>
          </a:prstGeom>
        </p:spPr>
      </p:pic>
      <p:sp>
        <p:nvSpPr>
          <p:cNvPr id="9" name="CuadroTexto 8"/>
          <p:cNvSpPr txBox="1"/>
          <p:nvPr/>
        </p:nvSpPr>
        <p:spPr>
          <a:xfrm>
            <a:off x="8346640" y="52647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640866" y="6327464"/>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15 de junio 2018</a:t>
            </a:r>
          </a:p>
        </p:txBody>
      </p:sp>
      <p:pic>
        <p:nvPicPr>
          <p:cNvPr id="11" name="Imagen 10">
            <a:extLst>
              <a:ext uri="{FF2B5EF4-FFF2-40B4-BE49-F238E27FC236}">
                <a16:creationId xmlns:a16="http://schemas.microsoft.com/office/drawing/2014/main" id="{8D0C7D7C-898E-4553-A254-76741796ECE4}"/>
              </a:ext>
            </a:extLst>
          </p:cNvPr>
          <p:cNvPicPr>
            <a:picLocks noChangeAspect="1"/>
          </p:cNvPicPr>
          <p:nvPr/>
        </p:nvPicPr>
        <p:blipFill rotWithShape="1">
          <a:blip r:embed="rId4"/>
          <a:srcRect t="6930"/>
          <a:stretch/>
        </p:blipFill>
        <p:spPr>
          <a:xfrm>
            <a:off x="1524000" y="1006653"/>
            <a:ext cx="9144000" cy="5195365"/>
          </a:xfrm>
          <a:prstGeom prst="rect">
            <a:avLst/>
          </a:prstGeom>
        </p:spPr>
      </p:pic>
      <p:sp>
        <p:nvSpPr>
          <p:cNvPr id="3" name="CuadroTexto 2"/>
          <p:cNvSpPr txBox="1"/>
          <p:nvPr/>
        </p:nvSpPr>
        <p:spPr>
          <a:xfrm>
            <a:off x="1524000" y="1139325"/>
            <a:ext cx="914400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000A8B"/>
                </a:solidFill>
              </a:rPr>
              <a:t>Comparación valores acumulados y unidades inmobiliarias </a:t>
            </a:r>
          </a:p>
        </p:txBody>
      </p:sp>
    </p:spTree>
    <p:extLst>
      <p:ext uri="{BB962C8B-B14F-4D97-AF65-F5344CB8AC3E}">
        <p14:creationId xmlns:p14="http://schemas.microsoft.com/office/powerpoint/2010/main" val="1444273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4"/>
            <a:ext cx="1844346" cy="1006651"/>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724460" y="6520419"/>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3">
            <a:extLst>
              <a:ext uri="{28A0092B-C50C-407E-A947-70E740481C1C}">
                <a14:useLocalDpi xmlns:a14="http://schemas.microsoft.com/office/drawing/2010/main" val="0"/>
              </a:ext>
            </a:extLst>
          </a:blip>
          <a:srcRect t="27268"/>
          <a:stretch/>
        </p:blipFill>
        <p:spPr>
          <a:xfrm>
            <a:off x="7378065" y="27310"/>
            <a:ext cx="4813935" cy="726141"/>
          </a:xfrm>
          <a:prstGeom prst="rect">
            <a:avLst/>
          </a:prstGeom>
        </p:spPr>
      </p:pic>
      <p:sp>
        <p:nvSpPr>
          <p:cNvPr id="9" name="CuadroTexto 8"/>
          <p:cNvSpPr txBox="1"/>
          <p:nvPr/>
        </p:nvSpPr>
        <p:spPr>
          <a:xfrm>
            <a:off x="8346640" y="52647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miles de Millones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980661" y="5626791"/>
            <a:ext cx="3927903" cy="246221"/>
          </a:xfrm>
          <a:prstGeom prst="rect">
            <a:avLst/>
          </a:prstGeom>
          <a:noFill/>
        </p:spPr>
        <p:txBody>
          <a:bodyPr wrap="square" rtlCol="0">
            <a:spAutoFit/>
          </a:bodyPr>
          <a:lstStyle/>
          <a:p>
            <a:r>
              <a:rPr lang="es-CO" sz="1000" dirty="0">
                <a:solidFill>
                  <a:schemeClr val="accent1">
                    <a:lumMod val="75000"/>
                  </a:schemeClr>
                </a:solidFill>
              </a:rPr>
              <a:t>Fuente de la información – CISA informe a corte  15 de junio 2018</a:t>
            </a:r>
          </a:p>
        </p:txBody>
      </p:sp>
      <p:sp>
        <p:nvSpPr>
          <p:cNvPr id="3" name="CuadroTexto 2"/>
          <p:cNvSpPr txBox="1"/>
          <p:nvPr/>
        </p:nvSpPr>
        <p:spPr>
          <a:xfrm>
            <a:off x="1524001" y="1044652"/>
            <a:ext cx="914400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000A8B"/>
                </a:solidFill>
              </a:rPr>
              <a:t>TOP 10 Inmuebles Extintos (Disponibles para comercializar)</a:t>
            </a:r>
          </a:p>
        </p:txBody>
      </p:sp>
      <p:sp>
        <p:nvSpPr>
          <p:cNvPr id="13" name="CuadroTexto 12">
            <a:extLst>
              <a:ext uri="{FF2B5EF4-FFF2-40B4-BE49-F238E27FC236}">
                <a16:creationId xmlns:a16="http://schemas.microsoft.com/office/drawing/2014/main" id="{BCACE65B-C59F-444C-910A-804FE375F557}"/>
              </a:ext>
            </a:extLst>
          </p:cNvPr>
          <p:cNvSpPr txBox="1"/>
          <p:nvPr/>
        </p:nvSpPr>
        <p:spPr>
          <a:xfrm>
            <a:off x="922173" y="5305686"/>
            <a:ext cx="8452276" cy="246221"/>
          </a:xfrm>
          <a:prstGeom prst="rect">
            <a:avLst/>
          </a:prstGeom>
          <a:noFill/>
        </p:spPr>
        <p:txBody>
          <a:bodyPr wrap="square" rtlCol="0">
            <a:spAutoFit/>
          </a:bodyPr>
          <a:lstStyle/>
          <a:p>
            <a:r>
              <a:rPr lang="es-CO" sz="1000" dirty="0"/>
              <a:t>*Avaluó Comercial actualizado y enviado a CISA el 21-06-2018 nuevamente esta disponible en CISA para comercializar.</a:t>
            </a:r>
          </a:p>
        </p:txBody>
      </p:sp>
      <p:sp>
        <p:nvSpPr>
          <p:cNvPr id="12" name="CuadroTexto 11">
            <a:extLst>
              <a:ext uri="{FF2B5EF4-FFF2-40B4-BE49-F238E27FC236}">
                <a16:creationId xmlns:a16="http://schemas.microsoft.com/office/drawing/2014/main" id="{B79181A9-25EE-405A-8E42-6E0EEAD4DCB8}"/>
              </a:ext>
            </a:extLst>
          </p:cNvPr>
          <p:cNvSpPr txBox="1"/>
          <p:nvPr/>
        </p:nvSpPr>
        <p:spPr>
          <a:xfrm>
            <a:off x="1521595" y="2639230"/>
            <a:ext cx="209734" cy="369332"/>
          </a:xfrm>
          <a:prstGeom prst="rect">
            <a:avLst/>
          </a:prstGeom>
          <a:noFill/>
        </p:spPr>
        <p:txBody>
          <a:bodyPr wrap="square" rtlCol="0">
            <a:spAutoFit/>
          </a:bodyPr>
          <a:lstStyle/>
          <a:p>
            <a:r>
              <a:rPr lang="es-CO" dirty="0"/>
              <a:t>*</a:t>
            </a:r>
          </a:p>
        </p:txBody>
      </p:sp>
      <p:pic>
        <p:nvPicPr>
          <p:cNvPr id="10" name="Imagen 9">
            <a:extLst>
              <a:ext uri="{FF2B5EF4-FFF2-40B4-BE49-F238E27FC236}">
                <a16:creationId xmlns:a16="http://schemas.microsoft.com/office/drawing/2014/main" id="{3245B152-8849-490D-A3F0-2F477004EA5E}"/>
              </a:ext>
            </a:extLst>
          </p:cNvPr>
          <p:cNvPicPr>
            <a:picLocks noChangeAspect="1"/>
          </p:cNvPicPr>
          <p:nvPr/>
        </p:nvPicPr>
        <p:blipFill>
          <a:blip r:embed="rId4"/>
          <a:stretch>
            <a:fillRect/>
          </a:stretch>
        </p:blipFill>
        <p:spPr>
          <a:xfrm>
            <a:off x="980661" y="1682427"/>
            <a:ext cx="10204174" cy="3512825"/>
          </a:xfrm>
          <a:prstGeom prst="rect">
            <a:avLst/>
          </a:prstGeom>
        </p:spPr>
      </p:pic>
    </p:spTree>
    <p:extLst>
      <p:ext uri="{BB962C8B-B14F-4D97-AF65-F5344CB8AC3E}">
        <p14:creationId xmlns:p14="http://schemas.microsoft.com/office/powerpoint/2010/main" val="1285881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6497" y="13917"/>
            <a:ext cx="1344705" cy="733945"/>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777469" y="6550223"/>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7" name="Imagen 6"/>
          <p:cNvPicPr/>
          <p:nvPr/>
        </p:nvPicPr>
        <p:blipFill rotWithShape="1">
          <a:blip r:embed="rId4">
            <a:extLst>
              <a:ext uri="{28A0092B-C50C-407E-A947-70E740481C1C}">
                <a14:useLocalDpi xmlns:a14="http://schemas.microsoft.com/office/drawing/2010/main" val="0"/>
              </a:ext>
            </a:extLst>
          </a:blip>
          <a:srcRect t="27268" b="18169"/>
          <a:stretch/>
        </p:blipFill>
        <p:spPr>
          <a:xfrm>
            <a:off x="5797233" y="27118"/>
            <a:ext cx="4813935" cy="544741"/>
          </a:xfrm>
          <a:prstGeom prst="rect">
            <a:avLst/>
          </a:prstGeom>
        </p:spPr>
      </p:pic>
      <p:sp>
        <p:nvSpPr>
          <p:cNvPr id="9" name="CuadroTexto 8"/>
          <p:cNvSpPr txBox="1"/>
          <p:nvPr/>
        </p:nvSpPr>
        <p:spPr>
          <a:xfrm>
            <a:off x="8301039" y="72927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1524000" y="1186325"/>
            <a:ext cx="8079626" cy="461665"/>
          </a:xfrm>
          <a:prstGeom prst="rect">
            <a:avLst/>
          </a:prstGeom>
          <a:noFill/>
        </p:spPr>
        <p:txBody>
          <a:bodyPr wrap="square" rtlCol="0">
            <a:spAutoFit/>
          </a:bodyPr>
          <a:lstStyle/>
          <a:p>
            <a:pPr algn="ctr"/>
            <a:r>
              <a:rPr lang="es-CO" sz="2400" b="1" dirty="0">
                <a:solidFill>
                  <a:srgbClr val="000A8B"/>
                </a:solidFill>
                <a:latin typeface="Arial Narrow" panose="020B0606020202030204" pitchFamily="34" charset="0"/>
              </a:rPr>
              <a:t>Resultado gestión: Ventas directas </a:t>
            </a:r>
          </a:p>
        </p:txBody>
      </p:sp>
      <p:graphicFrame>
        <p:nvGraphicFramePr>
          <p:cNvPr id="25" name="Objeto 24">
            <a:extLst>
              <a:ext uri="{FF2B5EF4-FFF2-40B4-BE49-F238E27FC236}">
                <a16:creationId xmlns:a16="http://schemas.microsoft.com/office/drawing/2014/main" id="{97EE7EA4-4DDF-4EB2-A3F6-3EF559692376}"/>
              </a:ext>
            </a:extLst>
          </p:cNvPr>
          <p:cNvGraphicFramePr>
            <a:graphicFrameLocks noChangeAspect="1"/>
          </p:cNvGraphicFramePr>
          <p:nvPr>
            <p:extLst>
              <p:ext uri="{D42A27DB-BD31-4B8C-83A1-F6EECF244321}">
                <p14:modId xmlns:p14="http://schemas.microsoft.com/office/powerpoint/2010/main" val="3744142273"/>
              </p:ext>
            </p:extLst>
          </p:nvPr>
        </p:nvGraphicFramePr>
        <p:xfrm>
          <a:off x="1073426" y="1990359"/>
          <a:ext cx="9812890" cy="2884045"/>
        </p:xfrm>
        <a:graphic>
          <a:graphicData uri="http://schemas.openxmlformats.org/presentationml/2006/ole">
            <mc:AlternateContent xmlns:mc="http://schemas.openxmlformats.org/markup-compatibility/2006">
              <mc:Choice xmlns:v="urn:schemas-microsoft-com:vml" Requires="v">
                <p:oleObj spid="_x0000_s1071" name="Worksheet" r:id="rId5" imgW="10563292" imgH="2990757" progId="Excel.Sheet.12">
                  <p:embed/>
                </p:oleObj>
              </mc:Choice>
              <mc:Fallback>
                <p:oleObj name="Worksheet" r:id="rId5" imgW="10563292" imgH="2990757" progId="Excel.Sheet.12">
                  <p:embed/>
                  <p:pic>
                    <p:nvPicPr>
                      <p:cNvPr id="25" name="Objeto 24">
                        <a:extLst>
                          <a:ext uri="{FF2B5EF4-FFF2-40B4-BE49-F238E27FC236}">
                            <a16:creationId xmlns:a16="http://schemas.microsoft.com/office/drawing/2014/main" id="{97EE7EA4-4DDF-4EB2-A3F6-3EF559692376}"/>
                          </a:ext>
                        </a:extLst>
                      </p:cNvPr>
                      <p:cNvPicPr/>
                      <p:nvPr/>
                    </p:nvPicPr>
                    <p:blipFill>
                      <a:blip r:embed="rId6"/>
                      <a:stretch>
                        <a:fillRect/>
                      </a:stretch>
                    </p:blipFill>
                    <p:spPr>
                      <a:xfrm>
                        <a:off x="1073426" y="1990359"/>
                        <a:ext cx="9812890" cy="2884045"/>
                      </a:xfrm>
                      <a:prstGeom prst="rect">
                        <a:avLst/>
                      </a:prstGeom>
                    </p:spPr>
                  </p:pic>
                </p:oleObj>
              </mc:Fallback>
            </mc:AlternateContent>
          </a:graphicData>
        </a:graphic>
      </p:graphicFrame>
      <p:sp>
        <p:nvSpPr>
          <p:cNvPr id="27" name="CuadroTexto 26">
            <a:extLst>
              <a:ext uri="{FF2B5EF4-FFF2-40B4-BE49-F238E27FC236}">
                <a16:creationId xmlns:a16="http://schemas.microsoft.com/office/drawing/2014/main" id="{5CEE04D9-BE8D-4F66-A155-9751961C3F4D}"/>
              </a:ext>
            </a:extLst>
          </p:cNvPr>
          <p:cNvSpPr txBox="1"/>
          <p:nvPr/>
        </p:nvSpPr>
        <p:spPr>
          <a:xfrm>
            <a:off x="1904618" y="5348816"/>
            <a:ext cx="8258145" cy="338554"/>
          </a:xfrm>
          <a:prstGeom prst="rect">
            <a:avLst/>
          </a:prstGeom>
          <a:solidFill>
            <a:schemeClr val="accent1">
              <a:lumMod val="20000"/>
              <a:lumOff val="80000"/>
            </a:schemeClr>
          </a:solidFill>
        </p:spPr>
        <p:txBody>
          <a:bodyPr wrap="square" rtlCol="0">
            <a:spAutoFit/>
          </a:bodyPr>
          <a:lstStyle/>
          <a:p>
            <a:pPr marL="285750" indent="-285750">
              <a:buFont typeface="Wingdings" panose="05000000000000000000" pitchFamily="2" charset="2"/>
              <a:buChar char="v"/>
            </a:pPr>
            <a:r>
              <a:rPr lang="es-CO" sz="1600" dirty="0">
                <a:solidFill>
                  <a:schemeClr val="accent1">
                    <a:lumMod val="50000"/>
                  </a:schemeClr>
                </a:solidFill>
              </a:rPr>
              <a:t>La Información contiene los inmuebles que son susceptibles de enajenar en un 100% </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1904618" y="6029739"/>
            <a:ext cx="8258145" cy="261610"/>
          </a:xfrm>
          <a:prstGeom prst="rect">
            <a:avLst/>
          </a:prstGeom>
          <a:noFill/>
        </p:spPr>
        <p:txBody>
          <a:bodyPr wrap="square" rtlCol="0">
            <a:spAutoFit/>
          </a:bodyPr>
          <a:lstStyle/>
          <a:p>
            <a:r>
              <a:rPr lang="es-CO" sz="1100" dirty="0">
                <a:solidFill>
                  <a:schemeClr val="accent1">
                    <a:lumMod val="50000"/>
                  </a:schemeClr>
                </a:solidFill>
              </a:rPr>
              <a:t>Fecha de corte 15/06/2018</a:t>
            </a:r>
          </a:p>
        </p:txBody>
      </p:sp>
    </p:spTree>
    <p:extLst>
      <p:ext uri="{BB962C8B-B14F-4D97-AF65-F5344CB8AC3E}">
        <p14:creationId xmlns:p14="http://schemas.microsoft.com/office/powerpoint/2010/main" val="3101003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625267"/>
            <a:ext cx="9143999" cy="1754326"/>
          </a:xfrm>
          <a:prstGeom prst="rect">
            <a:avLst/>
          </a:prstGeom>
          <a:noFill/>
        </p:spPr>
        <p:txBody>
          <a:bodyPr wrap="square" rtlCol="0">
            <a:spAutoFit/>
          </a:bodyPr>
          <a:lstStyle/>
          <a:p>
            <a:pPr algn="ctr"/>
            <a:r>
              <a:rPr lang="es-ES" sz="5400" b="1" dirty="0">
                <a:solidFill>
                  <a:srgbClr val="002060"/>
                </a:solidFill>
              </a:rPr>
              <a:t>Modificación Metodología de Administración de bienes</a:t>
            </a:r>
            <a:endParaRPr lang="es-CO" sz="5400" b="1" dirty="0">
              <a:solidFill>
                <a:srgbClr val="002060"/>
              </a:solidFill>
            </a:endParaRPr>
          </a:p>
        </p:txBody>
      </p:sp>
      <p:cxnSp>
        <p:nvCxnSpPr>
          <p:cNvPr id="3" name="Conector recto 2"/>
          <p:cNvCxnSpPr>
            <a:cxnSpLocks/>
          </p:cNvCxnSpPr>
          <p:nvPr/>
        </p:nvCxnSpPr>
        <p:spPr>
          <a:xfrm>
            <a:off x="10994938" y="1189456"/>
            <a:ext cx="0" cy="5006747"/>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a:cxnSpLocks/>
          </p:cNvCxnSpPr>
          <p:nvPr/>
        </p:nvCxnSpPr>
        <p:spPr>
          <a:xfrm>
            <a:off x="1086678" y="6196203"/>
            <a:ext cx="9908260"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6897163"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78" y="87787"/>
            <a:ext cx="2222500" cy="1213050"/>
          </a:xfrm>
          <a:prstGeom prst="rect">
            <a:avLst/>
          </a:prstGeom>
        </p:spPr>
      </p:pic>
    </p:spTree>
    <p:extLst>
      <p:ext uri="{BB962C8B-B14F-4D97-AF65-F5344CB8AC3E}">
        <p14:creationId xmlns:p14="http://schemas.microsoft.com/office/powerpoint/2010/main" val="1644101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p:cNvSpPr>
            <a:spLocks noGrp="1"/>
          </p:cNvSpPr>
          <p:nvPr>
            <p:ph type="body" idx="1"/>
          </p:nvPr>
        </p:nvSpPr>
        <p:spPr>
          <a:xfrm>
            <a:off x="1732737" y="1991600"/>
            <a:ext cx="5087075" cy="377628"/>
          </a:xfrm>
        </p:spPr>
        <p:txBody>
          <a:bodyPr>
            <a:normAutofit fontScale="92500" lnSpcReduction="20000"/>
          </a:bodyPr>
          <a:lstStyle/>
          <a:p>
            <a:r>
              <a:rPr lang="es-CO" dirty="0"/>
              <a:t>Versión Actual</a:t>
            </a:r>
          </a:p>
        </p:txBody>
      </p:sp>
      <p:sp>
        <p:nvSpPr>
          <p:cNvPr id="3" name="Marcador de contenido 2"/>
          <p:cNvSpPr>
            <a:spLocks noGrp="1"/>
          </p:cNvSpPr>
          <p:nvPr>
            <p:ph sz="half" idx="2"/>
          </p:nvPr>
        </p:nvSpPr>
        <p:spPr>
          <a:xfrm>
            <a:off x="581194" y="2456121"/>
            <a:ext cx="5395536" cy="4167703"/>
          </a:xfrm>
        </p:spPr>
        <p:style>
          <a:lnRef idx="2">
            <a:schemeClr val="dk1"/>
          </a:lnRef>
          <a:fillRef idx="1">
            <a:schemeClr val="lt1"/>
          </a:fillRef>
          <a:effectRef idx="0">
            <a:schemeClr val="dk1"/>
          </a:effectRef>
          <a:fontRef idx="minor">
            <a:schemeClr val="dk1"/>
          </a:fontRef>
        </p:style>
        <p:txBody>
          <a:bodyPr>
            <a:normAutofit fontScale="85000" lnSpcReduction="20000"/>
          </a:bodyPr>
          <a:lstStyle/>
          <a:p>
            <a:pPr marL="0" indent="0" algn="ctr">
              <a:buNone/>
            </a:pPr>
            <a:r>
              <a:rPr lang="es-CO" dirty="0"/>
              <a:t>CAPITULO 3 </a:t>
            </a:r>
          </a:p>
          <a:p>
            <a:pPr marL="0" indent="0" algn="ctr">
              <a:buNone/>
            </a:pPr>
            <a:r>
              <a:rPr lang="es-CO" dirty="0"/>
              <a:t>Sección 3 </a:t>
            </a:r>
          </a:p>
          <a:p>
            <a:pPr marL="0" indent="0" algn="ctr">
              <a:buNone/>
            </a:pPr>
            <a:r>
              <a:rPr lang="es-CO" dirty="0"/>
              <a:t>Articulo 3.2.4 </a:t>
            </a:r>
          </a:p>
          <a:p>
            <a:pPr algn="just" fontAlgn="base"/>
            <a:endParaRPr lang="es-ES_tradnl" dirty="0"/>
          </a:p>
          <a:p>
            <a:pPr marL="0" indent="0" algn="just" fontAlgn="base">
              <a:buNone/>
            </a:pPr>
            <a:r>
              <a:rPr lang="es-ES_tradnl" sz="2200" dirty="0"/>
              <a:t>El término de los Contratos de arriendo en Bienes Urbanos para vivienda como principio inicial serán suscritos al término de un año, cuando por solicitud del oferente o las condiciones del contrato se ameriten términos adicionales serán sometidos a consideración del comité de acuerdo a la competencia de la cuantía; para bienes urbanos comerciales,  su duración dependerá de la solicitud del cliente en función de las inversiones que requiera el mismo y aprobado en Comité de Negocios Nivel Central.</a:t>
            </a:r>
            <a:endParaRPr lang="es-CO" sz="2200" dirty="0"/>
          </a:p>
        </p:txBody>
      </p:sp>
      <p:sp>
        <p:nvSpPr>
          <p:cNvPr id="7" name="Marcador de texto 6"/>
          <p:cNvSpPr>
            <a:spLocks noGrp="1"/>
          </p:cNvSpPr>
          <p:nvPr>
            <p:ph type="body" sz="quarter" idx="3"/>
          </p:nvPr>
        </p:nvSpPr>
        <p:spPr>
          <a:xfrm>
            <a:off x="7570658" y="1989605"/>
            <a:ext cx="5087073" cy="379623"/>
          </a:xfrm>
        </p:spPr>
        <p:txBody>
          <a:bodyPr>
            <a:normAutofit fontScale="92500" lnSpcReduction="20000"/>
          </a:bodyPr>
          <a:lstStyle/>
          <a:p>
            <a:r>
              <a:rPr lang="es-CO" dirty="0"/>
              <a:t>Propuesta de Ajuste</a:t>
            </a:r>
          </a:p>
        </p:txBody>
      </p:sp>
      <p:sp>
        <p:nvSpPr>
          <p:cNvPr id="4" name="Marcador de contenido 3"/>
          <p:cNvSpPr>
            <a:spLocks noGrp="1"/>
          </p:cNvSpPr>
          <p:nvPr>
            <p:ph sz="quarter" idx="4"/>
          </p:nvPr>
        </p:nvSpPr>
        <p:spPr>
          <a:xfrm>
            <a:off x="6374296" y="2456121"/>
            <a:ext cx="5379088" cy="4167703"/>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marL="0" indent="0" algn="ctr">
              <a:buNone/>
            </a:pPr>
            <a:r>
              <a:rPr lang="es-CO" dirty="0"/>
              <a:t>CAPITULO 3 </a:t>
            </a:r>
          </a:p>
          <a:p>
            <a:pPr marL="0" indent="0" algn="ctr">
              <a:buNone/>
            </a:pPr>
            <a:r>
              <a:rPr lang="es-CO" dirty="0"/>
              <a:t>Sección 2 </a:t>
            </a:r>
          </a:p>
          <a:p>
            <a:pPr marL="0" indent="0" algn="ctr">
              <a:buNone/>
            </a:pPr>
            <a:r>
              <a:rPr lang="es-CO" dirty="0"/>
              <a:t>Articulo 3.2.4 </a:t>
            </a:r>
          </a:p>
          <a:p>
            <a:pPr marL="0" indent="0" algn="just" fontAlgn="base">
              <a:buNone/>
            </a:pPr>
            <a:endParaRPr lang="es-ES_tradnl" dirty="0"/>
          </a:p>
          <a:p>
            <a:pPr marL="0" indent="0" algn="just" fontAlgn="base">
              <a:buNone/>
            </a:pPr>
            <a:r>
              <a:rPr lang="es-ES_tradnl" sz="2200" dirty="0"/>
              <a:t>El término de los Contratos de arriendo en Bienes Urbanos para vivienda como principio inicial serán suscritos al término de un año, cuando por solicitud del oferente o las condiciones del contrato se ameriten términos </a:t>
            </a:r>
            <a:r>
              <a:rPr lang="es-ES_tradnl" sz="2200" dirty="0">
                <a:highlight>
                  <a:srgbClr val="FFFF00"/>
                </a:highlight>
              </a:rPr>
              <a:t>diferentes a un año</a:t>
            </a:r>
            <a:r>
              <a:rPr lang="es-ES_tradnl" sz="2200" dirty="0"/>
              <a:t>,  serán sometidos a consideración del comité de acuerdo a la competencia de la cuantía; para bienes urbanos comerciales,  su duración dependerá de la solicitud del cliente en función de las inversiones que requiera el mismo y aprobado en Comité de Negocios Nivel Central.</a:t>
            </a:r>
            <a:endParaRPr lang="es-CO" sz="2200" dirty="0"/>
          </a:p>
          <a:p>
            <a:endParaRPr lang="es-CO" dirty="0"/>
          </a:p>
        </p:txBody>
      </p:sp>
      <p:sp>
        <p:nvSpPr>
          <p:cNvPr id="9" name="Rectángulo 8"/>
          <p:cNvSpPr/>
          <p:nvPr/>
        </p:nvSpPr>
        <p:spPr>
          <a:xfrm>
            <a:off x="0" y="-1"/>
            <a:ext cx="12192000" cy="144230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2782957" y="-86894"/>
            <a:ext cx="8970427" cy="1384995"/>
          </a:xfrm>
          <a:prstGeom prst="rect">
            <a:avLst/>
          </a:prstGeom>
          <a:noFill/>
        </p:spPr>
        <p:txBody>
          <a:bodyPr wrap="square" rtlCol="0">
            <a:spAutoFit/>
          </a:bodyPr>
          <a:lstStyle/>
          <a:p>
            <a:pPr algn="r"/>
            <a:br>
              <a:rPr lang="es-CO" sz="2800" b="1" dirty="0">
                <a:solidFill>
                  <a:schemeClr val="bg1"/>
                </a:solidFill>
              </a:rPr>
            </a:br>
            <a:r>
              <a:rPr lang="es-ES" sz="2800" b="1" dirty="0">
                <a:solidFill>
                  <a:schemeClr val="bg1"/>
                </a:solidFill>
              </a:rPr>
              <a:t>CAPITULO 3</a:t>
            </a:r>
          </a:p>
          <a:p>
            <a:pPr algn="r"/>
            <a:r>
              <a:rPr lang="es-CO" sz="2800" b="1" dirty="0">
                <a:solidFill>
                  <a:schemeClr val="bg1"/>
                </a:solidFill>
              </a:rPr>
              <a:t>TÉRMINO DE LOS  CONTRATOS DE ARRENDAMIENTOS </a:t>
            </a:r>
          </a:p>
        </p:txBody>
      </p:sp>
    </p:spTree>
    <p:extLst>
      <p:ext uri="{BB962C8B-B14F-4D97-AF65-F5344CB8AC3E}">
        <p14:creationId xmlns:p14="http://schemas.microsoft.com/office/powerpoint/2010/main" val="2010040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p:cNvSpPr>
            <a:spLocks noGrp="1"/>
          </p:cNvSpPr>
          <p:nvPr>
            <p:ph type="body" idx="1"/>
          </p:nvPr>
        </p:nvSpPr>
        <p:spPr>
          <a:xfrm>
            <a:off x="1732737" y="1991600"/>
            <a:ext cx="5087075" cy="377628"/>
          </a:xfrm>
        </p:spPr>
        <p:txBody>
          <a:bodyPr>
            <a:normAutofit fontScale="92500" lnSpcReduction="20000"/>
          </a:bodyPr>
          <a:lstStyle/>
          <a:p>
            <a:r>
              <a:rPr lang="es-CO" dirty="0"/>
              <a:t>Versión Actual</a:t>
            </a:r>
          </a:p>
        </p:txBody>
      </p:sp>
      <p:sp>
        <p:nvSpPr>
          <p:cNvPr id="3" name="Marcador de contenido 2"/>
          <p:cNvSpPr>
            <a:spLocks noGrp="1"/>
          </p:cNvSpPr>
          <p:nvPr>
            <p:ph sz="half" idx="2"/>
          </p:nvPr>
        </p:nvSpPr>
        <p:spPr>
          <a:xfrm>
            <a:off x="581194" y="2456121"/>
            <a:ext cx="5395536" cy="4167703"/>
          </a:xfrm>
        </p:spPr>
        <p:style>
          <a:lnRef idx="2">
            <a:schemeClr val="dk1"/>
          </a:lnRef>
          <a:fillRef idx="1">
            <a:schemeClr val="lt1"/>
          </a:fillRef>
          <a:effectRef idx="0">
            <a:schemeClr val="dk1"/>
          </a:effectRef>
          <a:fontRef idx="minor">
            <a:schemeClr val="dk1"/>
          </a:fontRef>
        </p:style>
        <p:txBody>
          <a:bodyPr>
            <a:normAutofit/>
          </a:bodyPr>
          <a:lstStyle/>
          <a:p>
            <a:pPr marL="0" indent="0" algn="ctr">
              <a:buNone/>
            </a:pPr>
            <a:r>
              <a:rPr lang="es-CO" dirty="0"/>
              <a:t>CAPITULO 3 </a:t>
            </a:r>
          </a:p>
          <a:p>
            <a:pPr marL="0" indent="0" algn="ctr">
              <a:buNone/>
            </a:pPr>
            <a:r>
              <a:rPr lang="es-CO" dirty="0"/>
              <a:t>Sección 4 </a:t>
            </a:r>
          </a:p>
          <a:p>
            <a:pPr marL="0" indent="0" algn="ctr">
              <a:buNone/>
            </a:pPr>
            <a:r>
              <a:rPr lang="es-CO" dirty="0"/>
              <a:t>Articulo 3.4.1 </a:t>
            </a:r>
          </a:p>
          <a:p>
            <a:pPr marL="0" indent="0" algn="ctr">
              <a:buNone/>
            </a:pPr>
            <a:endParaRPr lang="es-CO" dirty="0"/>
          </a:p>
          <a:p>
            <a:pPr marL="0" lvl="0" indent="0" algn="just" fontAlgn="base">
              <a:buNone/>
            </a:pPr>
            <a:r>
              <a:rPr lang="es-ES_tradnl" sz="2000" dirty="0"/>
              <a:t>Póliza de garantía y/o Fianza, deberá cubrir cánones de arrendamiento como mínimo por 36 meses, cuotas de administración y servicios públicos. </a:t>
            </a:r>
            <a:endParaRPr lang="es-CO" sz="2000" dirty="0"/>
          </a:p>
        </p:txBody>
      </p:sp>
      <p:sp>
        <p:nvSpPr>
          <p:cNvPr id="7" name="Marcador de texto 6"/>
          <p:cNvSpPr>
            <a:spLocks noGrp="1"/>
          </p:cNvSpPr>
          <p:nvPr>
            <p:ph type="body" sz="quarter" idx="3"/>
          </p:nvPr>
        </p:nvSpPr>
        <p:spPr>
          <a:xfrm>
            <a:off x="7570658" y="1989605"/>
            <a:ext cx="5087073" cy="379623"/>
          </a:xfrm>
        </p:spPr>
        <p:txBody>
          <a:bodyPr>
            <a:normAutofit fontScale="92500" lnSpcReduction="20000"/>
          </a:bodyPr>
          <a:lstStyle/>
          <a:p>
            <a:r>
              <a:rPr lang="es-CO" dirty="0"/>
              <a:t>Propuesta de Ajuste</a:t>
            </a:r>
          </a:p>
        </p:txBody>
      </p:sp>
      <p:sp>
        <p:nvSpPr>
          <p:cNvPr id="4" name="Marcador de contenido 3"/>
          <p:cNvSpPr>
            <a:spLocks noGrp="1"/>
          </p:cNvSpPr>
          <p:nvPr>
            <p:ph sz="quarter" idx="4"/>
          </p:nvPr>
        </p:nvSpPr>
        <p:spPr>
          <a:xfrm>
            <a:off x="6374296" y="2456121"/>
            <a:ext cx="5379088" cy="4167703"/>
          </a:xfrm>
        </p:spPr>
        <p:style>
          <a:lnRef idx="2">
            <a:schemeClr val="accent2"/>
          </a:lnRef>
          <a:fillRef idx="1">
            <a:schemeClr val="lt1"/>
          </a:fillRef>
          <a:effectRef idx="0">
            <a:schemeClr val="accent2"/>
          </a:effectRef>
          <a:fontRef idx="minor">
            <a:schemeClr val="dk1"/>
          </a:fontRef>
        </p:style>
        <p:txBody>
          <a:bodyPr>
            <a:normAutofit/>
          </a:bodyPr>
          <a:lstStyle/>
          <a:p>
            <a:pPr marL="0" indent="0" algn="ctr">
              <a:buNone/>
            </a:pPr>
            <a:r>
              <a:rPr lang="es-CO" dirty="0"/>
              <a:t>CAPITULO 3 </a:t>
            </a:r>
          </a:p>
          <a:p>
            <a:pPr marL="0" indent="0" algn="ctr">
              <a:buNone/>
            </a:pPr>
            <a:r>
              <a:rPr lang="es-CO" dirty="0"/>
              <a:t>Sección 4 </a:t>
            </a:r>
          </a:p>
          <a:p>
            <a:pPr marL="0" indent="0" algn="ctr">
              <a:buNone/>
            </a:pPr>
            <a:r>
              <a:rPr lang="es-CO" dirty="0"/>
              <a:t>Articulo 3.4.1 </a:t>
            </a:r>
          </a:p>
          <a:p>
            <a:pPr marL="0" indent="0" algn="just" fontAlgn="base">
              <a:buNone/>
            </a:pPr>
            <a:endParaRPr lang="es-ES_tradnl" dirty="0"/>
          </a:p>
          <a:p>
            <a:pPr marL="0" indent="0" algn="just" fontAlgn="base">
              <a:buNone/>
            </a:pPr>
            <a:r>
              <a:rPr lang="es-ES_tradnl" sz="2000" dirty="0">
                <a:highlight>
                  <a:srgbClr val="FFFF00"/>
                </a:highlight>
              </a:rPr>
              <a:t>En principio </a:t>
            </a:r>
            <a:r>
              <a:rPr lang="es-ES_tradnl" sz="2000" dirty="0"/>
              <a:t>toda póliza de garantía y/o fianza, deberá cubrir cánones de arrendamiento como mínimo por 36 meses, cuotas de administración y servicios públicos.  </a:t>
            </a:r>
            <a:r>
              <a:rPr lang="es-ES_tradnl" sz="2000" dirty="0">
                <a:highlight>
                  <a:srgbClr val="FFFF00"/>
                </a:highlight>
              </a:rPr>
              <a:t>Se podrán evaluar por parte de esta sociedad casos en los que se ofrezca una garantía a un termino menor, según la pertinencia del negocio. </a:t>
            </a:r>
            <a:endParaRPr lang="es-CO" sz="2000" dirty="0">
              <a:highlight>
                <a:srgbClr val="FFFF00"/>
              </a:highlight>
            </a:endParaRPr>
          </a:p>
          <a:p>
            <a:pPr marL="0" indent="0">
              <a:buNone/>
            </a:pPr>
            <a:endParaRPr lang="es-CO" dirty="0"/>
          </a:p>
        </p:txBody>
      </p:sp>
      <p:sp>
        <p:nvSpPr>
          <p:cNvPr id="9" name="Rectángulo 8"/>
          <p:cNvSpPr/>
          <p:nvPr/>
        </p:nvSpPr>
        <p:spPr>
          <a:xfrm>
            <a:off x="0" y="-1"/>
            <a:ext cx="12192000" cy="144230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3737113" y="-128993"/>
            <a:ext cx="8016271" cy="1384995"/>
          </a:xfrm>
          <a:prstGeom prst="rect">
            <a:avLst/>
          </a:prstGeom>
          <a:noFill/>
        </p:spPr>
        <p:txBody>
          <a:bodyPr wrap="square" rtlCol="0">
            <a:spAutoFit/>
          </a:bodyPr>
          <a:lstStyle/>
          <a:p>
            <a:pPr algn="r"/>
            <a:br>
              <a:rPr lang="es-CO" sz="2800" b="1" dirty="0">
                <a:solidFill>
                  <a:schemeClr val="bg1"/>
                </a:solidFill>
              </a:rPr>
            </a:br>
            <a:r>
              <a:rPr lang="es-ES" sz="2800" b="1" dirty="0">
                <a:solidFill>
                  <a:schemeClr val="bg1"/>
                </a:solidFill>
              </a:rPr>
              <a:t>CAPITULO 3</a:t>
            </a:r>
          </a:p>
          <a:p>
            <a:pPr algn="r"/>
            <a:r>
              <a:rPr lang="es-CO" sz="2800" b="1" dirty="0">
                <a:solidFill>
                  <a:schemeClr val="bg1"/>
                </a:solidFill>
              </a:rPr>
              <a:t>GARANTIAS DEL CONTRATO DE ARRENDAMIENTO</a:t>
            </a:r>
          </a:p>
        </p:txBody>
      </p:sp>
    </p:spTree>
    <p:extLst>
      <p:ext uri="{BB962C8B-B14F-4D97-AF65-F5344CB8AC3E}">
        <p14:creationId xmlns:p14="http://schemas.microsoft.com/office/powerpoint/2010/main" val="200249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p:cNvSpPr>
            <a:spLocks noGrp="1"/>
          </p:cNvSpPr>
          <p:nvPr>
            <p:ph type="body" idx="1"/>
          </p:nvPr>
        </p:nvSpPr>
        <p:spPr>
          <a:xfrm>
            <a:off x="897851" y="1991600"/>
            <a:ext cx="5087075" cy="377628"/>
          </a:xfrm>
        </p:spPr>
        <p:txBody>
          <a:bodyPr>
            <a:normAutofit fontScale="92500" lnSpcReduction="20000"/>
          </a:bodyPr>
          <a:lstStyle/>
          <a:p>
            <a:r>
              <a:rPr lang="es-CO" dirty="0"/>
              <a:t>Versión Actual</a:t>
            </a:r>
          </a:p>
        </p:txBody>
      </p:sp>
      <p:sp>
        <p:nvSpPr>
          <p:cNvPr id="3" name="Marcador de contenido 2"/>
          <p:cNvSpPr>
            <a:spLocks noGrp="1"/>
          </p:cNvSpPr>
          <p:nvPr>
            <p:ph sz="half" idx="2"/>
          </p:nvPr>
        </p:nvSpPr>
        <p:spPr>
          <a:xfrm>
            <a:off x="581194" y="2456121"/>
            <a:ext cx="3491076" cy="4167703"/>
          </a:xfrm>
        </p:spPr>
        <p:style>
          <a:lnRef idx="2">
            <a:schemeClr val="dk1"/>
          </a:lnRef>
          <a:fillRef idx="1">
            <a:schemeClr val="lt1"/>
          </a:fillRef>
          <a:effectRef idx="0">
            <a:schemeClr val="dk1"/>
          </a:effectRef>
          <a:fontRef idx="minor">
            <a:schemeClr val="dk1"/>
          </a:fontRef>
        </p:style>
        <p:txBody>
          <a:bodyPr>
            <a:normAutofit/>
          </a:bodyPr>
          <a:lstStyle/>
          <a:p>
            <a:r>
              <a:rPr lang="es-CO" dirty="0"/>
              <a:t>Actualmente no se menciona el procedimiento de convocatoria de Revisores Fiscales  en la Metodología.</a:t>
            </a:r>
          </a:p>
        </p:txBody>
      </p:sp>
      <p:sp>
        <p:nvSpPr>
          <p:cNvPr id="7" name="Marcador de texto 6"/>
          <p:cNvSpPr>
            <a:spLocks noGrp="1"/>
          </p:cNvSpPr>
          <p:nvPr>
            <p:ph type="body" sz="quarter" idx="3"/>
          </p:nvPr>
        </p:nvSpPr>
        <p:spPr>
          <a:xfrm>
            <a:off x="6523736" y="1989605"/>
            <a:ext cx="5087073" cy="379623"/>
          </a:xfrm>
        </p:spPr>
        <p:txBody>
          <a:bodyPr>
            <a:normAutofit fontScale="92500" lnSpcReduction="20000"/>
          </a:bodyPr>
          <a:lstStyle/>
          <a:p>
            <a:r>
              <a:rPr lang="es-CO" dirty="0"/>
              <a:t>Propuesta de Ajuste</a:t>
            </a:r>
          </a:p>
        </p:txBody>
      </p:sp>
      <p:sp>
        <p:nvSpPr>
          <p:cNvPr id="4" name="Marcador de contenido 3"/>
          <p:cNvSpPr>
            <a:spLocks noGrp="1"/>
          </p:cNvSpPr>
          <p:nvPr>
            <p:ph sz="quarter" idx="4"/>
          </p:nvPr>
        </p:nvSpPr>
        <p:spPr>
          <a:xfrm>
            <a:off x="4316819" y="2456121"/>
            <a:ext cx="7436566" cy="4167703"/>
          </a:xfrm>
        </p:spPr>
        <p:style>
          <a:lnRef idx="2">
            <a:schemeClr val="accent2"/>
          </a:lnRef>
          <a:fillRef idx="1">
            <a:schemeClr val="lt1"/>
          </a:fillRef>
          <a:effectRef idx="0">
            <a:schemeClr val="accent2"/>
          </a:effectRef>
          <a:fontRef idx="minor">
            <a:schemeClr val="dk1"/>
          </a:fontRef>
        </p:style>
        <p:txBody>
          <a:bodyPr>
            <a:normAutofit/>
          </a:bodyPr>
          <a:lstStyle/>
          <a:p>
            <a:pPr lvl="0" algn="just"/>
            <a:r>
              <a:rPr lang="es-CO" dirty="0"/>
              <a:t>Incluir la posibilidad de realizar una convocatoria publica  para contar con un registro oficial de Revisores Fiscales, y que a su ves estos puedan ser asignados a las Sociedades Administradas por el FRISCO,  con criterios similares a los establecidos para Depositarios Provisionales. </a:t>
            </a:r>
          </a:p>
          <a:p>
            <a:endParaRPr lang="es-CO" dirty="0"/>
          </a:p>
        </p:txBody>
      </p:sp>
      <p:sp>
        <p:nvSpPr>
          <p:cNvPr id="9" name="Rectángulo 8"/>
          <p:cNvSpPr/>
          <p:nvPr/>
        </p:nvSpPr>
        <p:spPr>
          <a:xfrm>
            <a:off x="0" y="-1"/>
            <a:ext cx="12192000" cy="1442302"/>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0" name="Imagen 9"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1" name="CuadroTexto 10"/>
          <p:cNvSpPr txBox="1"/>
          <p:nvPr/>
        </p:nvSpPr>
        <p:spPr>
          <a:xfrm>
            <a:off x="4062953" y="141649"/>
            <a:ext cx="7297567" cy="954107"/>
          </a:xfrm>
          <a:prstGeom prst="rect">
            <a:avLst/>
          </a:prstGeom>
          <a:noFill/>
        </p:spPr>
        <p:txBody>
          <a:bodyPr wrap="square" rtlCol="0">
            <a:spAutoFit/>
          </a:bodyPr>
          <a:lstStyle/>
          <a:p>
            <a:pPr algn="r"/>
            <a:br>
              <a:rPr lang="es-CO" sz="2800" b="1" dirty="0">
                <a:solidFill>
                  <a:schemeClr val="bg1"/>
                </a:solidFill>
              </a:rPr>
            </a:br>
            <a:r>
              <a:rPr lang="es-CO" sz="2800" b="1" dirty="0">
                <a:solidFill>
                  <a:schemeClr val="bg1"/>
                </a:solidFill>
              </a:rPr>
              <a:t>REVISORES FISCALES </a:t>
            </a:r>
          </a:p>
        </p:txBody>
      </p:sp>
    </p:spTree>
    <p:extLst>
      <p:ext uri="{BB962C8B-B14F-4D97-AF65-F5344CB8AC3E}">
        <p14:creationId xmlns:p14="http://schemas.microsoft.com/office/powerpoint/2010/main" val="442439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Destinaciones especificas</a:t>
            </a:r>
          </a:p>
        </p:txBody>
      </p:sp>
      <p:sp>
        <p:nvSpPr>
          <p:cNvPr id="3" name="Marcador de texto 2"/>
          <p:cNvSpPr>
            <a:spLocks noGrp="1"/>
          </p:cNvSpPr>
          <p:nvPr>
            <p:ph type="body" idx="1"/>
          </p:nvPr>
        </p:nvSpPr>
        <p:spPr/>
        <p:txBody>
          <a:bodyPr/>
          <a:lstStyle/>
          <a:p>
            <a:r>
              <a:rPr lang="es-CO" dirty="0">
                <a:solidFill>
                  <a:schemeClr val="tx2">
                    <a:lumMod val="75000"/>
                  </a:schemeClr>
                </a:solidFill>
              </a:rPr>
              <a:t>Versión Actual</a:t>
            </a:r>
          </a:p>
        </p:txBody>
      </p:sp>
      <p:sp>
        <p:nvSpPr>
          <p:cNvPr id="4" name="Marcador de contenido 3"/>
          <p:cNvSpPr>
            <a:spLocks noGrp="1"/>
          </p:cNvSpPr>
          <p:nvPr>
            <p:ph sz="half" idx="2"/>
          </p:nvPr>
        </p:nvSpPr>
        <p:spPr/>
        <p:style>
          <a:lnRef idx="2">
            <a:schemeClr val="dk1"/>
          </a:lnRef>
          <a:fillRef idx="1">
            <a:schemeClr val="lt1"/>
          </a:fillRef>
          <a:effectRef idx="0">
            <a:schemeClr val="dk1"/>
          </a:effectRef>
          <a:fontRef idx="minor">
            <a:schemeClr val="dk1"/>
          </a:fontRef>
        </p:style>
        <p:txBody>
          <a:bodyPr>
            <a:normAutofit/>
          </a:bodyPr>
          <a:lstStyle/>
          <a:p>
            <a:pPr marL="0" indent="0" algn="ctr">
              <a:buNone/>
            </a:pPr>
            <a:r>
              <a:rPr lang="es-CO" sz="2000" dirty="0"/>
              <a:t> CAPITULO 5 </a:t>
            </a:r>
          </a:p>
          <a:p>
            <a:pPr marL="0" indent="0" algn="ctr">
              <a:buNone/>
            </a:pPr>
            <a:r>
              <a:rPr lang="es-CO" sz="2000" dirty="0"/>
              <a:t>Sección 2 </a:t>
            </a:r>
          </a:p>
          <a:p>
            <a:pPr marL="0" indent="0" algn="ctr">
              <a:buNone/>
            </a:pPr>
            <a:r>
              <a:rPr lang="es-CO" sz="2000" dirty="0"/>
              <a:t>Articulo 5.2.2 </a:t>
            </a:r>
          </a:p>
          <a:p>
            <a:pPr marL="0" indent="0" algn="just">
              <a:buNone/>
            </a:pPr>
            <a:r>
              <a:rPr lang="es-CO" sz="1900" dirty="0"/>
              <a:t>“No obstante las sociedades y establecimientos de comercio que conforman una unidad productiva, vinculados al mismo proceso de extinción de dominio, se asignarán a través del módulo de asignación automática con la observancia de las exigencias establecidas, de tal manera que queden en cabeza de un mismo Depositario provisional y/o liquidador”.   </a:t>
            </a:r>
          </a:p>
          <a:p>
            <a:endParaRPr lang="es-CO" dirty="0"/>
          </a:p>
        </p:txBody>
      </p:sp>
      <p:sp>
        <p:nvSpPr>
          <p:cNvPr id="5" name="Marcador de texto 4"/>
          <p:cNvSpPr>
            <a:spLocks noGrp="1"/>
          </p:cNvSpPr>
          <p:nvPr>
            <p:ph type="body" sz="quarter" idx="3"/>
          </p:nvPr>
        </p:nvSpPr>
        <p:spPr/>
        <p:txBody>
          <a:bodyPr/>
          <a:lstStyle/>
          <a:p>
            <a:r>
              <a:rPr lang="es-CO" dirty="0">
                <a:solidFill>
                  <a:schemeClr val="tx2">
                    <a:lumMod val="75000"/>
                  </a:schemeClr>
                </a:solidFill>
              </a:rPr>
              <a:t>Propuesta de Ajuste</a:t>
            </a:r>
          </a:p>
        </p:txBody>
      </p:sp>
      <p:sp>
        <p:nvSpPr>
          <p:cNvPr id="6" name="Marcador de contenido 5"/>
          <p:cNvSpPr>
            <a:spLocks noGrp="1"/>
          </p:cNvSpPr>
          <p:nvPr>
            <p:ph sz="quarter" idx="4"/>
          </p:nvPr>
        </p:nvSpPr>
        <p:spPr>
          <a:ln>
            <a:solidFill>
              <a:srgbClr val="C00000"/>
            </a:solidFill>
          </a:ln>
        </p:spPr>
        <p:style>
          <a:lnRef idx="2">
            <a:schemeClr val="accent2"/>
          </a:lnRef>
          <a:fillRef idx="1">
            <a:schemeClr val="lt1"/>
          </a:fillRef>
          <a:effectRef idx="0">
            <a:schemeClr val="accent2"/>
          </a:effectRef>
          <a:fontRef idx="minor">
            <a:schemeClr val="dk1"/>
          </a:fontRef>
        </p:style>
        <p:txBody>
          <a:bodyPr>
            <a:normAutofit/>
          </a:bodyPr>
          <a:lstStyle/>
          <a:p>
            <a:pPr marL="0" indent="0" algn="ctr">
              <a:buNone/>
            </a:pPr>
            <a:r>
              <a:rPr lang="es-CO" dirty="0">
                <a:solidFill>
                  <a:srgbClr val="FF0000"/>
                </a:solidFill>
              </a:rPr>
              <a:t> </a:t>
            </a:r>
            <a:r>
              <a:rPr lang="es-CO" sz="2000" dirty="0">
                <a:solidFill>
                  <a:schemeClr val="tx1"/>
                </a:solidFill>
              </a:rPr>
              <a:t>CAPITULO 5 </a:t>
            </a:r>
          </a:p>
          <a:p>
            <a:pPr marL="0" indent="0" algn="ctr">
              <a:buNone/>
            </a:pPr>
            <a:r>
              <a:rPr lang="es-CO" sz="2000" dirty="0">
                <a:solidFill>
                  <a:schemeClr val="tx1"/>
                </a:solidFill>
              </a:rPr>
              <a:t>Sección 2 </a:t>
            </a:r>
          </a:p>
          <a:p>
            <a:pPr marL="0" indent="0" algn="ctr">
              <a:buNone/>
            </a:pPr>
            <a:r>
              <a:rPr lang="es-CO" sz="2000" dirty="0">
                <a:solidFill>
                  <a:schemeClr val="tx1"/>
                </a:solidFill>
              </a:rPr>
              <a:t>Articulo 5.2.2 </a:t>
            </a:r>
          </a:p>
          <a:p>
            <a:pPr marL="0" indent="0" algn="just">
              <a:buNone/>
            </a:pPr>
            <a:r>
              <a:rPr lang="es-CO" sz="1900" dirty="0">
                <a:solidFill>
                  <a:schemeClr val="tx1"/>
                </a:solidFill>
              </a:rPr>
              <a:t>“No obstante las sociedades y establecimientos de comercio y los inmuebles </a:t>
            </a:r>
            <a:r>
              <a:rPr lang="es-CO" sz="1900" dirty="0">
                <a:solidFill>
                  <a:schemeClr val="tx1"/>
                </a:solidFill>
                <a:highlight>
                  <a:srgbClr val="FFFF00"/>
                </a:highlight>
              </a:rPr>
              <a:t>No sociales </a:t>
            </a:r>
            <a:r>
              <a:rPr lang="es-CO" sz="1900" dirty="0">
                <a:solidFill>
                  <a:schemeClr val="tx1"/>
                </a:solidFill>
              </a:rPr>
              <a:t>que conforman una unidad productiva, vinculados al mismo proceso de extinción de dominio, se asignarán a través del modulo de asignación automática con la observancia de las exigencias establecidas, de tal manera que queden en cabeza de un mismo Depositario provisional y/o liquidador”.   </a:t>
            </a:r>
          </a:p>
          <a:p>
            <a:pPr marL="0" indent="0">
              <a:buNone/>
            </a:pPr>
            <a:endParaRPr lang="es-CO" dirty="0">
              <a:solidFill>
                <a:srgbClr val="FF0000"/>
              </a:solidFill>
            </a:endParaRPr>
          </a:p>
        </p:txBody>
      </p:sp>
      <p:sp>
        <p:nvSpPr>
          <p:cNvPr id="8" name="Rectángulo 7"/>
          <p:cNvSpPr/>
          <p:nvPr/>
        </p:nvSpPr>
        <p:spPr>
          <a:xfrm>
            <a:off x="0" y="-1"/>
            <a:ext cx="12192000" cy="12066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descr="Fondos oscuros-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94" y="29731"/>
            <a:ext cx="2159678" cy="1067549"/>
          </a:xfrm>
          <a:prstGeom prst="rect">
            <a:avLst/>
          </a:prstGeom>
        </p:spPr>
      </p:pic>
      <p:sp>
        <p:nvSpPr>
          <p:cNvPr id="10" name="CuadroTexto 9"/>
          <p:cNvSpPr txBox="1"/>
          <p:nvPr/>
        </p:nvSpPr>
        <p:spPr>
          <a:xfrm>
            <a:off x="4837043" y="154088"/>
            <a:ext cx="7050157" cy="954107"/>
          </a:xfrm>
          <a:prstGeom prst="rect">
            <a:avLst/>
          </a:prstGeom>
          <a:noFill/>
        </p:spPr>
        <p:txBody>
          <a:bodyPr wrap="square" rtlCol="0">
            <a:spAutoFit/>
          </a:bodyPr>
          <a:lstStyle/>
          <a:p>
            <a:pPr algn="r"/>
            <a:r>
              <a:rPr lang="es-ES" sz="2800" b="1" dirty="0">
                <a:solidFill>
                  <a:schemeClr val="bg1"/>
                </a:solidFill>
              </a:rPr>
              <a:t>CAPITULO 5</a:t>
            </a:r>
          </a:p>
          <a:p>
            <a:pPr algn="r"/>
            <a:r>
              <a:rPr lang="es-ES" sz="2800" b="1" dirty="0">
                <a:solidFill>
                  <a:schemeClr val="bg1"/>
                </a:solidFill>
              </a:rPr>
              <a:t>ASIGNACIÓN DE UNIDADES FUNCIONALES  </a:t>
            </a:r>
            <a:endParaRPr lang="es-ES" sz="2800" dirty="0">
              <a:solidFill>
                <a:schemeClr val="bg1"/>
              </a:solidFill>
            </a:endParaRPr>
          </a:p>
        </p:txBody>
      </p:sp>
    </p:spTree>
    <p:extLst>
      <p:ext uri="{BB962C8B-B14F-4D97-AF65-F5344CB8AC3E}">
        <p14:creationId xmlns:p14="http://schemas.microsoft.com/office/powerpoint/2010/main" val="2554940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625267"/>
            <a:ext cx="9143999" cy="923330"/>
          </a:xfrm>
          <a:prstGeom prst="rect">
            <a:avLst/>
          </a:prstGeom>
          <a:noFill/>
        </p:spPr>
        <p:txBody>
          <a:bodyPr wrap="square" rtlCol="0">
            <a:spAutoFit/>
          </a:bodyPr>
          <a:lstStyle/>
          <a:p>
            <a:pPr algn="ctr"/>
            <a:r>
              <a:rPr lang="es-ES" sz="5400" b="1" dirty="0">
                <a:solidFill>
                  <a:srgbClr val="002060"/>
                </a:solidFill>
              </a:rPr>
              <a:t>Empalme Fin de Gobierno</a:t>
            </a:r>
            <a:endParaRPr lang="es-CO" sz="5400" b="1" dirty="0">
              <a:solidFill>
                <a:srgbClr val="002060"/>
              </a:solidFill>
            </a:endParaRPr>
          </a:p>
        </p:txBody>
      </p:sp>
      <p:cxnSp>
        <p:nvCxnSpPr>
          <p:cNvPr id="3" name="Conector recto 2"/>
          <p:cNvCxnSpPr>
            <a:cxnSpLocks/>
          </p:cNvCxnSpPr>
          <p:nvPr/>
        </p:nvCxnSpPr>
        <p:spPr>
          <a:xfrm>
            <a:off x="10994938" y="1189456"/>
            <a:ext cx="0" cy="5006747"/>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a:cxnSpLocks/>
          </p:cNvCxnSpPr>
          <p:nvPr/>
        </p:nvCxnSpPr>
        <p:spPr>
          <a:xfrm>
            <a:off x="1086678" y="6196203"/>
            <a:ext cx="9908260"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6897163"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78" y="87787"/>
            <a:ext cx="2222500" cy="1213050"/>
          </a:xfrm>
          <a:prstGeom prst="rect">
            <a:avLst/>
          </a:prstGeom>
        </p:spPr>
      </p:pic>
    </p:spTree>
    <p:extLst>
      <p:ext uri="{BB962C8B-B14F-4D97-AF65-F5344CB8AC3E}">
        <p14:creationId xmlns:p14="http://schemas.microsoft.com/office/powerpoint/2010/main" val="709278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0502D1-4BD9-43FD-BE7E-9F47D102BFAA}"/>
              </a:ext>
            </a:extLst>
          </p:cNvPr>
          <p:cNvSpPr>
            <a:spLocks noGrp="1"/>
          </p:cNvSpPr>
          <p:nvPr>
            <p:ph type="title"/>
          </p:nvPr>
        </p:nvSpPr>
        <p:spPr>
          <a:xfrm>
            <a:off x="838200" y="1188893"/>
            <a:ext cx="10515600" cy="1325563"/>
          </a:xfrm>
        </p:spPr>
        <p:txBody>
          <a:bodyPr/>
          <a:lstStyle/>
          <a:p>
            <a:r>
              <a:rPr lang="es-ES" b="1" dirty="0">
                <a:effectLst>
                  <a:outerShdw blurRad="38100" dist="38100" dir="2700000" algn="tl">
                    <a:srgbClr val="000000">
                      <a:alpha val="43137"/>
                    </a:srgbClr>
                  </a:outerShdw>
                </a:effectLst>
              </a:rPr>
              <a:t>INFORME DE EMPALME</a:t>
            </a:r>
            <a:endParaRPr lang="es-CO" b="1" dirty="0">
              <a:effectLst>
                <a:outerShdw blurRad="38100" dist="38100" dir="2700000" algn="tl">
                  <a:srgbClr val="000000">
                    <a:alpha val="43137"/>
                  </a:srgbClr>
                </a:outerShdw>
              </a:effectLst>
            </a:endParaRPr>
          </a:p>
        </p:txBody>
      </p:sp>
      <p:graphicFrame>
        <p:nvGraphicFramePr>
          <p:cNvPr id="4" name="Marcador de contenido 3">
            <a:extLst>
              <a:ext uri="{FF2B5EF4-FFF2-40B4-BE49-F238E27FC236}">
                <a16:creationId xmlns:a16="http://schemas.microsoft.com/office/drawing/2014/main" id="{82B7293F-4238-4824-81CB-BC9679E918FB}"/>
              </a:ext>
            </a:extLst>
          </p:cNvPr>
          <p:cNvGraphicFramePr>
            <a:graphicFrameLocks noGrp="1"/>
          </p:cNvGraphicFramePr>
          <p:nvPr>
            <p:ph idx="1"/>
            <p:extLst>
              <p:ext uri="{D42A27DB-BD31-4B8C-83A1-F6EECF244321}">
                <p14:modId xmlns:p14="http://schemas.microsoft.com/office/powerpoint/2010/main" val="1494805911"/>
              </p:ext>
            </p:extLst>
          </p:nvPr>
        </p:nvGraphicFramePr>
        <p:xfrm>
          <a:off x="838200" y="2514455"/>
          <a:ext cx="10515600" cy="4146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descr="Logo SAE-01.jpg">
            <a:extLst>
              <a:ext uri="{FF2B5EF4-FFF2-40B4-BE49-F238E27FC236}">
                <a16:creationId xmlns:a16="http://schemas.microsoft.com/office/drawing/2014/main" id="{4428CD86-EAC5-4958-AD93-EAC1FEA280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92015"/>
            <a:ext cx="2499246" cy="1364098"/>
          </a:xfrm>
          <a:prstGeom prst="rect">
            <a:avLst/>
          </a:prstGeom>
        </p:spPr>
      </p:pic>
      <p:pic>
        <p:nvPicPr>
          <p:cNvPr id="6" name="Imagen 5">
            <a:extLst>
              <a:ext uri="{FF2B5EF4-FFF2-40B4-BE49-F238E27FC236}">
                <a16:creationId xmlns:a16="http://schemas.microsoft.com/office/drawing/2014/main" id="{F25EC758-9B5C-48E5-BE28-EB066725FA87}"/>
              </a:ext>
            </a:extLst>
          </p:cNvPr>
          <p:cNvPicPr/>
          <p:nvPr/>
        </p:nvPicPr>
        <p:blipFill rotWithShape="1">
          <a:blip r:embed="rId8">
            <a:extLst>
              <a:ext uri="{28A0092B-C50C-407E-A947-70E740481C1C}">
                <a14:useLocalDpi xmlns:a14="http://schemas.microsoft.com/office/drawing/2010/main" val="0"/>
              </a:ext>
            </a:extLst>
          </a:blip>
          <a:srcRect t="27268"/>
          <a:stretch/>
        </p:blipFill>
        <p:spPr>
          <a:xfrm>
            <a:off x="6525492" y="477414"/>
            <a:ext cx="5430982" cy="1115859"/>
          </a:xfrm>
          <a:prstGeom prst="rect">
            <a:avLst/>
          </a:prstGeom>
        </p:spPr>
      </p:pic>
    </p:spTree>
    <p:extLst>
      <p:ext uri="{BB962C8B-B14F-4D97-AF65-F5344CB8AC3E}">
        <p14:creationId xmlns:p14="http://schemas.microsoft.com/office/powerpoint/2010/main" val="573279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0502D1-4BD9-43FD-BE7E-9F47D102BFAA}"/>
              </a:ext>
            </a:extLst>
          </p:cNvPr>
          <p:cNvSpPr>
            <a:spLocks noGrp="1"/>
          </p:cNvSpPr>
          <p:nvPr>
            <p:ph type="title"/>
          </p:nvPr>
        </p:nvSpPr>
        <p:spPr>
          <a:xfrm>
            <a:off x="838200" y="1068073"/>
            <a:ext cx="10515600" cy="1325563"/>
          </a:xfrm>
        </p:spPr>
        <p:txBody>
          <a:bodyPr/>
          <a:lstStyle/>
          <a:p>
            <a:r>
              <a:rPr lang="es-ES" b="1" dirty="0"/>
              <a:t>Informe de empalme</a:t>
            </a:r>
            <a:endParaRPr lang="es-CO" b="1" dirty="0"/>
          </a:p>
        </p:txBody>
      </p:sp>
      <p:graphicFrame>
        <p:nvGraphicFramePr>
          <p:cNvPr id="4" name="Marcador de contenido 3">
            <a:extLst>
              <a:ext uri="{FF2B5EF4-FFF2-40B4-BE49-F238E27FC236}">
                <a16:creationId xmlns:a16="http://schemas.microsoft.com/office/drawing/2014/main" id="{82B7293F-4238-4824-81CB-BC9679E918FB}"/>
              </a:ext>
            </a:extLst>
          </p:cNvPr>
          <p:cNvGraphicFramePr>
            <a:graphicFrameLocks noGrp="1"/>
          </p:cNvGraphicFramePr>
          <p:nvPr>
            <p:ph idx="1"/>
            <p:extLst/>
          </p:nvPr>
        </p:nvGraphicFramePr>
        <p:xfrm>
          <a:off x="838200" y="201595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descr="Logo SAE-01.jpg">
            <a:extLst>
              <a:ext uri="{FF2B5EF4-FFF2-40B4-BE49-F238E27FC236}">
                <a16:creationId xmlns:a16="http://schemas.microsoft.com/office/drawing/2014/main" id="{AC038FAC-1CAB-4D50-A089-2BC80B2633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92015"/>
            <a:ext cx="2499246" cy="1364098"/>
          </a:xfrm>
          <a:prstGeom prst="rect">
            <a:avLst/>
          </a:prstGeom>
        </p:spPr>
      </p:pic>
      <p:pic>
        <p:nvPicPr>
          <p:cNvPr id="6" name="Imagen 5">
            <a:extLst>
              <a:ext uri="{FF2B5EF4-FFF2-40B4-BE49-F238E27FC236}">
                <a16:creationId xmlns:a16="http://schemas.microsoft.com/office/drawing/2014/main" id="{408CFF0B-FA28-44EA-9520-96BA9899F62B}"/>
              </a:ext>
            </a:extLst>
          </p:cNvPr>
          <p:cNvPicPr/>
          <p:nvPr/>
        </p:nvPicPr>
        <p:blipFill rotWithShape="1">
          <a:blip r:embed="rId8">
            <a:extLst>
              <a:ext uri="{28A0092B-C50C-407E-A947-70E740481C1C}">
                <a14:useLocalDpi xmlns:a14="http://schemas.microsoft.com/office/drawing/2010/main" val="0"/>
              </a:ext>
            </a:extLst>
          </a:blip>
          <a:srcRect t="27268"/>
          <a:stretch/>
        </p:blipFill>
        <p:spPr>
          <a:xfrm>
            <a:off x="6525492" y="477414"/>
            <a:ext cx="5430982" cy="1115859"/>
          </a:xfrm>
          <a:prstGeom prst="rect">
            <a:avLst/>
          </a:prstGeom>
        </p:spPr>
      </p:pic>
    </p:spTree>
    <p:extLst>
      <p:ext uri="{BB962C8B-B14F-4D97-AF65-F5344CB8AC3E}">
        <p14:creationId xmlns:p14="http://schemas.microsoft.com/office/powerpoint/2010/main" val="3729935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0502D1-4BD9-43FD-BE7E-9F47D102BFAA}"/>
              </a:ext>
            </a:extLst>
          </p:cNvPr>
          <p:cNvSpPr>
            <a:spLocks noGrp="1"/>
          </p:cNvSpPr>
          <p:nvPr>
            <p:ph type="title"/>
          </p:nvPr>
        </p:nvSpPr>
        <p:spPr>
          <a:xfrm>
            <a:off x="838200" y="1117238"/>
            <a:ext cx="10515600" cy="1325563"/>
          </a:xfrm>
        </p:spPr>
        <p:txBody>
          <a:bodyPr/>
          <a:lstStyle/>
          <a:p>
            <a:r>
              <a:rPr lang="es-ES" b="1" dirty="0"/>
              <a:t>Informe de empalme</a:t>
            </a:r>
            <a:endParaRPr lang="es-CO" b="1" dirty="0"/>
          </a:p>
        </p:txBody>
      </p:sp>
      <p:graphicFrame>
        <p:nvGraphicFramePr>
          <p:cNvPr id="4" name="Marcador de contenido 3">
            <a:extLst>
              <a:ext uri="{FF2B5EF4-FFF2-40B4-BE49-F238E27FC236}">
                <a16:creationId xmlns:a16="http://schemas.microsoft.com/office/drawing/2014/main" id="{82B7293F-4238-4824-81CB-BC9679E918FB}"/>
              </a:ext>
            </a:extLst>
          </p:cNvPr>
          <p:cNvGraphicFramePr>
            <a:graphicFrameLocks noGrp="1"/>
          </p:cNvGraphicFramePr>
          <p:nvPr>
            <p:ph idx="1"/>
            <p:extLst/>
          </p:nvPr>
        </p:nvGraphicFramePr>
        <p:xfrm>
          <a:off x="838200" y="2379813"/>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descr="Logo SAE-01.jpg">
            <a:extLst>
              <a:ext uri="{FF2B5EF4-FFF2-40B4-BE49-F238E27FC236}">
                <a16:creationId xmlns:a16="http://schemas.microsoft.com/office/drawing/2014/main" id="{79D98280-17E6-4109-98C9-78E5814975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92015"/>
            <a:ext cx="2499246" cy="1364098"/>
          </a:xfrm>
          <a:prstGeom prst="rect">
            <a:avLst/>
          </a:prstGeom>
        </p:spPr>
      </p:pic>
      <p:pic>
        <p:nvPicPr>
          <p:cNvPr id="6" name="Imagen 5">
            <a:extLst>
              <a:ext uri="{FF2B5EF4-FFF2-40B4-BE49-F238E27FC236}">
                <a16:creationId xmlns:a16="http://schemas.microsoft.com/office/drawing/2014/main" id="{7763C13F-834E-4769-B908-071D5BE4C027}"/>
              </a:ext>
            </a:extLst>
          </p:cNvPr>
          <p:cNvPicPr/>
          <p:nvPr/>
        </p:nvPicPr>
        <p:blipFill rotWithShape="1">
          <a:blip r:embed="rId8">
            <a:extLst>
              <a:ext uri="{28A0092B-C50C-407E-A947-70E740481C1C}">
                <a14:useLocalDpi xmlns:a14="http://schemas.microsoft.com/office/drawing/2010/main" val="0"/>
              </a:ext>
            </a:extLst>
          </a:blip>
          <a:srcRect t="27268"/>
          <a:stretch/>
        </p:blipFill>
        <p:spPr>
          <a:xfrm>
            <a:off x="6525492" y="477414"/>
            <a:ext cx="5430982" cy="1115859"/>
          </a:xfrm>
          <a:prstGeom prst="rect">
            <a:avLst/>
          </a:prstGeom>
        </p:spPr>
      </p:pic>
    </p:spTree>
    <p:extLst>
      <p:ext uri="{BB962C8B-B14F-4D97-AF65-F5344CB8AC3E}">
        <p14:creationId xmlns:p14="http://schemas.microsoft.com/office/powerpoint/2010/main" val="3552043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0502D1-4BD9-43FD-BE7E-9F47D102BFAA}"/>
              </a:ext>
            </a:extLst>
          </p:cNvPr>
          <p:cNvSpPr>
            <a:spLocks noGrp="1"/>
          </p:cNvSpPr>
          <p:nvPr>
            <p:ph type="title"/>
          </p:nvPr>
        </p:nvSpPr>
        <p:spPr>
          <a:xfrm>
            <a:off x="838200" y="1025240"/>
            <a:ext cx="10515600" cy="1325563"/>
          </a:xfrm>
        </p:spPr>
        <p:txBody>
          <a:bodyPr/>
          <a:lstStyle/>
          <a:p>
            <a:r>
              <a:rPr lang="es-ES" b="1" dirty="0"/>
              <a:t>Informe de empalme</a:t>
            </a:r>
            <a:endParaRPr lang="es-CO" b="1" dirty="0"/>
          </a:p>
        </p:txBody>
      </p:sp>
      <p:graphicFrame>
        <p:nvGraphicFramePr>
          <p:cNvPr id="4" name="Marcador de contenido 3">
            <a:extLst>
              <a:ext uri="{FF2B5EF4-FFF2-40B4-BE49-F238E27FC236}">
                <a16:creationId xmlns:a16="http://schemas.microsoft.com/office/drawing/2014/main" id="{82B7293F-4238-4824-81CB-BC9679E918FB}"/>
              </a:ext>
            </a:extLst>
          </p:cNvPr>
          <p:cNvGraphicFramePr>
            <a:graphicFrameLocks noGrp="1"/>
          </p:cNvGraphicFramePr>
          <p:nvPr>
            <p:ph idx="1"/>
            <p:extLst/>
          </p:nvPr>
        </p:nvGraphicFramePr>
        <p:xfrm>
          <a:off x="838200" y="2158137"/>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a 2">
            <a:extLst>
              <a:ext uri="{FF2B5EF4-FFF2-40B4-BE49-F238E27FC236}">
                <a16:creationId xmlns:a16="http://schemas.microsoft.com/office/drawing/2014/main" id="{DE63A44D-E742-4939-ABA0-74848C3BA890}"/>
              </a:ext>
            </a:extLst>
          </p:cNvPr>
          <p:cNvGraphicFramePr>
            <a:graphicFrameLocks noGrp="1"/>
          </p:cNvGraphicFramePr>
          <p:nvPr>
            <p:extLst/>
          </p:nvPr>
        </p:nvGraphicFramePr>
        <p:xfrm>
          <a:off x="1408546" y="5396955"/>
          <a:ext cx="9564256" cy="1112520"/>
        </p:xfrm>
        <a:graphic>
          <a:graphicData uri="http://schemas.openxmlformats.org/drawingml/2006/table">
            <a:tbl>
              <a:tblPr firstRow="1" bandRow="1">
                <a:tableStyleId>{5C22544A-7EE6-4342-B048-85BDC9FD1C3A}</a:tableStyleId>
              </a:tblPr>
              <a:tblGrid>
                <a:gridCol w="2391064">
                  <a:extLst>
                    <a:ext uri="{9D8B030D-6E8A-4147-A177-3AD203B41FA5}">
                      <a16:colId xmlns:a16="http://schemas.microsoft.com/office/drawing/2014/main" val="2749656004"/>
                    </a:ext>
                  </a:extLst>
                </a:gridCol>
                <a:gridCol w="2391064">
                  <a:extLst>
                    <a:ext uri="{9D8B030D-6E8A-4147-A177-3AD203B41FA5}">
                      <a16:colId xmlns:a16="http://schemas.microsoft.com/office/drawing/2014/main" val="3063371924"/>
                    </a:ext>
                  </a:extLst>
                </a:gridCol>
                <a:gridCol w="2391064">
                  <a:extLst>
                    <a:ext uri="{9D8B030D-6E8A-4147-A177-3AD203B41FA5}">
                      <a16:colId xmlns:a16="http://schemas.microsoft.com/office/drawing/2014/main" val="569026091"/>
                    </a:ext>
                  </a:extLst>
                </a:gridCol>
                <a:gridCol w="2391064">
                  <a:extLst>
                    <a:ext uri="{9D8B030D-6E8A-4147-A177-3AD203B41FA5}">
                      <a16:colId xmlns:a16="http://schemas.microsoft.com/office/drawing/2014/main" val="2058196248"/>
                    </a:ext>
                  </a:extLst>
                </a:gridCol>
              </a:tblGrid>
              <a:tr h="370840">
                <a:tc>
                  <a:txBody>
                    <a:bodyPr/>
                    <a:lstStyle/>
                    <a:p>
                      <a:r>
                        <a:rPr lang="es-ES" dirty="0"/>
                        <a:t>Regional</a:t>
                      </a:r>
                      <a:endParaRPr lang="es-CO" dirty="0"/>
                    </a:p>
                  </a:txBody>
                  <a:tcPr/>
                </a:tc>
                <a:tc>
                  <a:txBody>
                    <a:bodyPr/>
                    <a:lstStyle/>
                    <a:p>
                      <a:pPr algn="ctr"/>
                      <a:r>
                        <a:rPr lang="es-ES" dirty="0"/>
                        <a:t>2016</a:t>
                      </a:r>
                      <a:endParaRPr lang="es-CO" dirty="0"/>
                    </a:p>
                  </a:txBody>
                  <a:tcPr/>
                </a:tc>
                <a:tc>
                  <a:txBody>
                    <a:bodyPr/>
                    <a:lstStyle/>
                    <a:p>
                      <a:pPr algn="ctr"/>
                      <a:r>
                        <a:rPr lang="es-ES" dirty="0"/>
                        <a:t>2017</a:t>
                      </a:r>
                      <a:endParaRPr lang="es-CO" dirty="0"/>
                    </a:p>
                  </a:txBody>
                  <a:tcPr/>
                </a:tc>
                <a:tc>
                  <a:txBody>
                    <a:bodyPr/>
                    <a:lstStyle/>
                    <a:p>
                      <a:pPr algn="ctr"/>
                      <a:r>
                        <a:rPr lang="es-ES" dirty="0"/>
                        <a:t>2018</a:t>
                      </a:r>
                      <a:endParaRPr lang="es-CO" dirty="0"/>
                    </a:p>
                  </a:txBody>
                  <a:tcPr/>
                </a:tc>
                <a:extLst>
                  <a:ext uri="{0D108BD9-81ED-4DB2-BD59-A6C34878D82A}">
                    <a16:rowId xmlns:a16="http://schemas.microsoft.com/office/drawing/2014/main" val="1711771199"/>
                  </a:ext>
                </a:extLst>
              </a:tr>
              <a:tr h="370840">
                <a:tc>
                  <a:txBody>
                    <a:bodyPr/>
                    <a:lstStyle/>
                    <a:p>
                      <a:r>
                        <a:rPr lang="es-ES" dirty="0"/>
                        <a:t>Centro Oriente </a:t>
                      </a:r>
                      <a:endParaRPr lang="es-CO" dirty="0"/>
                    </a:p>
                  </a:txBody>
                  <a:tcPr/>
                </a:tc>
                <a:tc>
                  <a:txBody>
                    <a:bodyPr/>
                    <a:lstStyle/>
                    <a:p>
                      <a:pPr algn="ctr"/>
                      <a:r>
                        <a:rPr lang="es-ES" dirty="0"/>
                        <a:t>222</a:t>
                      </a:r>
                      <a:endParaRPr lang="es-CO" dirty="0"/>
                    </a:p>
                  </a:txBody>
                  <a:tcPr/>
                </a:tc>
                <a:tc>
                  <a:txBody>
                    <a:bodyPr/>
                    <a:lstStyle/>
                    <a:p>
                      <a:pPr algn="ctr"/>
                      <a:r>
                        <a:rPr lang="es-ES" dirty="0"/>
                        <a:t>111</a:t>
                      </a:r>
                      <a:endParaRPr lang="es-CO" dirty="0"/>
                    </a:p>
                  </a:txBody>
                  <a:tcPr/>
                </a:tc>
                <a:tc>
                  <a:txBody>
                    <a:bodyPr/>
                    <a:lstStyle/>
                    <a:p>
                      <a:pPr algn="ctr"/>
                      <a:r>
                        <a:rPr lang="es-ES" dirty="0"/>
                        <a:t>333</a:t>
                      </a:r>
                      <a:endParaRPr lang="es-CO" dirty="0"/>
                    </a:p>
                  </a:txBody>
                  <a:tcPr/>
                </a:tc>
                <a:extLst>
                  <a:ext uri="{0D108BD9-81ED-4DB2-BD59-A6C34878D82A}">
                    <a16:rowId xmlns:a16="http://schemas.microsoft.com/office/drawing/2014/main" val="3672896952"/>
                  </a:ext>
                </a:extLst>
              </a:tr>
              <a:tr h="370840">
                <a:tc>
                  <a:txBody>
                    <a:bodyPr/>
                    <a:lstStyle/>
                    <a:p>
                      <a:r>
                        <a:rPr lang="es-ES" dirty="0"/>
                        <a:t>Occidente</a:t>
                      </a:r>
                      <a:endParaRPr lang="es-CO" dirty="0"/>
                    </a:p>
                  </a:txBody>
                  <a:tcPr/>
                </a:tc>
                <a:tc>
                  <a:txBody>
                    <a:bodyPr/>
                    <a:lstStyle/>
                    <a:p>
                      <a:pPr algn="ctr"/>
                      <a:r>
                        <a:rPr lang="es-ES" dirty="0"/>
                        <a:t>66</a:t>
                      </a:r>
                      <a:endParaRPr lang="es-CO" dirty="0"/>
                    </a:p>
                  </a:txBody>
                  <a:tcPr/>
                </a:tc>
                <a:tc>
                  <a:txBody>
                    <a:bodyPr/>
                    <a:lstStyle/>
                    <a:p>
                      <a:pPr algn="ctr"/>
                      <a:r>
                        <a:rPr lang="es-ES" dirty="0"/>
                        <a:t>33</a:t>
                      </a:r>
                      <a:endParaRPr lang="es-CO" dirty="0"/>
                    </a:p>
                  </a:txBody>
                  <a:tcPr/>
                </a:tc>
                <a:tc>
                  <a:txBody>
                    <a:bodyPr/>
                    <a:lstStyle/>
                    <a:p>
                      <a:pPr algn="ctr"/>
                      <a:r>
                        <a:rPr lang="es-ES" dirty="0"/>
                        <a:t>543</a:t>
                      </a:r>
                      <a:endParaRPr lang="es-CO" dirty="0"/>
                    </a:p>
                  </a:txBody>
                  <a:tcPr/>
                </a:tc>
                <a:extLst>
                  <a:ext uri="{0D108BD9-81ED-4DB2-BD59-A6C34878D82A}">
                    <a16:rowId xmlns:a16="http://schemas.microsoft.com/office/drawing/2014/main" val="279982306"/>
                  </a:ext>
                </a:extLst>
              </a:tr>
            </a:tbl>
          </a:graphicData>
        </a:graphic>
      </p:graphicFrame>
      <p:pic>
        <p:nvPicPr>
          <p:cNvPr id="6" name="Imagen 5" descr="Logo SAE-01.jpg">
            <a:extLst>
              <a:ext uri="{FF2B5EF4-FFF2-40B4-BE49-F238E27FC236}">
                <a16:creationId xmlns:a16="http://schemas.microsoft.com/office/drawing/2014/main" id="{78955786-4DBA-459A-B16E-3D2A12C7F1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92015"/>
            <a:ext cx="2499246" cy="1364098"/>
          </a:xfrm>
          <a:prstGeom prst="rect">
            <a:avLst/>
          </a:prstGeom>
        </p:spPr>
      </p:pic>
      <p:pic>
        <p:nvPicPr>
          <p:cNvPr id="7" name="Imagen 6">
            <a:extLst>
              <a:ext uri="{FF2B5EF4-FFF2-40B4-BE49-F238E27FC236}">
                <a16:creationId xmlns:a16="http://schemas.microsoft.com/office/drawing/2014/main" id="{CB898485-2D85-41ED-9560-9E911AE43E70}"/>
              </a:ext>
            </a:extLst>
          </p:cNvPr>
          <p:cNvPicPr/>
          <p:nvPr/>
        </p:nvPicPr>
        <p:blipFill rotWithShape="1">
          <a:blip r:embed="rId8">
            <a:extLst>
              <a:ext uri="{28A0092B-C50C-407E-A947-70E740481C1C}">
                <a14:useLocalDpi xmlns:a14="http://schemas.microsoft.com/office/drawing/2010/main" val="0"/>
              </a:ext>
            </a:extLst>
          </a:blip>
          <a:srcRect t="27268"/>
          <a:stretch/>
        </p:blipFill>
        <p:spPr>
          <a:xfrm>
            <a:off x="6456220" y="133337"/>
            <a:ext cx="5430982" cy="1115859"/>
          </a:xfrm>
          <a:prstGeom prst="rect">
            <a:avLst/>
          </a:prstGeom>
        </p:spPr>
      </p:pic>
    </p:spTree>
    <p:extLst>
      <p:ext uri="{BB962C8B-B14F-4D97-AF65-F5344CB8AC3E}">
        <p14:creationId xmlns:p14="http://schemas.microsoft.com/office/powerpoint/2010/main" val="3645082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82B7293F-4238-4824-81CB-BC9679E918FB}"/>
              </a:ext>
            </a:extLst>
          </p:cNvPr>
          <p:cNvGraphicFramePr>
            <a:graphicFrameLocks noGrp="1"/>
          </p:cNvGraphicFramePr>
          <p:nvPr>
            <p:ph idx="1"/>
            <p:extLst>
              <p:ext uri="{D42A27DB-BD31-4B8C-83A1-F6EECF244321}">
                <p14:modId xmlns:p14="http://schemas.microsoft.com/office/powerpoint/2010/main" val="1007202157"/>
              </p:ext>
            </p:extLst>
          </p:nvPr>
        </p:nvGraphicFramePr>
        <p:xfrm>
          <a:off x="838200" y="1825625"/>
          <a:ext cx="10515600" cy="4713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descr="Logo SAE-01.jpg">
            <a:extLst>
              <a:ext uri="{FF2B5EF4-FFF2-40B4-BE49-F238E27FC236}">
                <a16:creationId xmlns:a16="http://schemas.microsoft.com/office/drawing/2014/main" id="{6FF5EFFC-E7CD-4592-AFBC-34AD9A5FD1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92015"/>
            <a:ext cx="2499246" cy="1364098"/>
          </a:xfrm>
          <a:prstGeom prst="rect">
            <a:avLst/>
          </a:prstGeom>
        </p:spPr>
      </p:pic>
      <p:pic>
        <p:nvPicPr>
          <p:cNvPr id="6" name="Imagen 5">
            <a:extLst>
              <a:ext uri="{FF2B5EF4-FFF2-40B4-BE49-F238E27FC236}">
                <a16:creationId xmlns:a16="http://schemas.microsoft.com/office/drawing/2014/main" id="{0A1BFDDC-3883-4D65-B5F4-5150EECF0A5C}"/>
              </a:ext>
            </a:extLst>
          </p:cNvPr>
          <p:cNvPicPr/>
          <p:nvPr/>
        </p:nvPicPr>
        <p:blipFill rotWithShape="1">
          <a:blip r:embed="rId8">
            <a:extLst>
              <a:ext uri="{28A0092B-C50C-407E-A947-70E740481C1C}">
                <a14:useLocalDpi xmlns:a14="http://schemas.microsoft.com/office/drawing/2010/main" val="0"/>
              </a:ext>
            </a:extLst>
          </a:blip>
          <a:srcRect t="27268"/>
          <a:stretch/>
        </p:blipFill>
        <p:spPr>
          <a:xfrm>
            <a:off x="6525492" y="477414"/>
            <a:ext cx="5430982" cy="1115859"/>
          </a:xfrm>
          <a:prstGeom prst="rect">
            <a:avLst/>
          </a:prstGeom>
        </p:spPr>
      </p:pic>
    </p:spTree>
    <p:extLst>
      <p:ext uri="{BB962C8B-B14F-4D97-AF65-F5344CB8AC3E}">
        <p14:creationId xmlns:p14="http://schemas.microsoft.com/office/powerpoint/2010/main" val="912661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625267"/>
            <a:ext cx="9143999" cy="1754326"/>
          </a:xfrm>
          <a:prstGeom prst="rect">
            <a:avLst/>
          </a:prstGeom>
          <a:noFill/>
        </p:spPr>
        <p:txBody>
          <a:bodyPr wrap="square" rtlCol="0">
            <a:spAutoFit/>
          </a:bodyPr>
          <a:lstStyle/>
          <a:p>
            <a:pPr algn="ctr"/>
            <a:r>
              <a:rPr lang="es-ES" sz="5400" b="1" dirty="0">
                <a:solidFill>
                  <a:srgbClr val="002060"/>
                </a:solidFill>
              </a:rPr>
              <a:t>Cronograma Enajenación Temprana</a:t>
            </a:r>
            <a:endParaRPr lang="es-CO" sz="5400" b="1" dirty="0">
              <a:solidFill>
                <a:srgbClr val="002060"/>
              </a:solidFill>
            </a:endParaRPr>
          </a:p>
        </p:txBody>
      </p:sp>
      <p:cxnSp>
        <p:nvCxnSpPr>
          <p:cNvPr id="3" name="Conector recto 2"/>
          <p:cNvCxnSpPr>
            <a:cxnSpLocks/>
          </p:cNvCxnSpPr>
          <p:nvPr/>
        </p:nvCxnSpPr>
        <p:spPr>
          <a:xfrm>
            <a:off x="10994938" y="1189456"/>
            <a:ext cx="0" cy="5006747"/>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a:cxnSpLocks/>
          </p:cNvCxnSpPr>
          <p:nvPr/>
        </p:nvCxnSpPr>
        <p:spPr>
          <a:xfrm>
            <a:off x="1086678" y="6196203"/>
            <a:ext cx="9908260"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6897163"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78" y="87787"/>
            <a:ext cx="2222500" cy="1213050"/>
          </a:xfrm>
          <a:prstGeom prst="rect">
            <a:avLst/>
          </a:prstGeom>
        </p:spPr>
      </p:pic>
    </p:spTree>
    <p:extLst>
      <p:ext uri="{BB962C8B-B14F-4D97-AF65-F5344CB8AC3E}">
        <p14:creationId xmlns:p14="http://schemas.microsoft.com/office/powerpoint/2010/main" val="1426748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79042" y="6496824"/>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0750" y="76550"/>
            <a:ext cx="4813935" cy="1165860"/>
          </a:xfrm>
          <a:prstGeom prst="rect">
            <a:avLst/>
          </a:prstGeom>
        </p:spPr>
      </p:pic>
      <p:pic>
        <p:nvPicPr>
          <p:cNvPr id="11" name="Imagen 10">
            <a:extLst>
              <a:ext uri="{FF2B5EF4-FFF2-40B4-BE49-F238E27FC236}">
                <a16:creationId xmlns:a16="http://schemas.microsoft.com/office/drawing/2014/main" id="{A4621C81-F9A5-4C9F-AB52-C5EDCE8BEE6A}"/>
              </a:ext>
            </a:extLst>
          </p:cNvPr>
          <p:cNvPicPr>
            <a:picLocks noChangeAspect="1"/>
          </p:cNvPicPr>
          <p:nvPr/>
        </p:nvPicPr>
        <p:blipFill>
          <a:blip r:embed="rId4"/>
          <a:stretch>
            <a:fillRect/>
          </a:stretch>
        </p:blipFill>
        <p:spPr>
          <a:xfrm>
            <a:off x="872639" y="3676526"/>
            <a:ext cx="10446722" cy="2820298"/>
          </a:xfrm>
          <a:prstGeom prst="rect">
            <a:avLst/>
          </a:prstGeom>
        </p:spPr>
      </p:pic>
      <p:pic>
        <p:nvPicPr>
          <p:cNvPr id="12" name="Imagen 11">
            <a:extLst>
              <a:ext uri="{FF2B5EF4-FFF2-40B4-BE49-F238E27FC236}">
                <a16:creationId xmlns:a16="http://schemas.microsoft.com/office/drawing/2014/main" id="{1C04D2D5-105B-42A5-87CD-82666F31B49F}"/>
              </a:ext>
            </a:extLst>
          </p:cNvPr>
          <p:cNvPicPr>
            <a:picLocks noChangeAspect="1"/>
          </p:cNvPicPr>
          <p:nvPr/>
        </p:nvPicPr>
        <p:blipFill>
          <a:blip r:embed="rId5"/>
          <a:stretch>
            <a:fillRect/>
          </a:stretch>
        </p:blipFill>
        <p:spPr>
          <a:xfrm>
            <a:off x="872639" y="1486947"/>
            <a:ext cx="10310340" cy="2136180"/>
          </a:xfrm>
          <a:prstGeom prst="rect">
            <a:avLst/>
          </a:prstGeom>
        </p:spPr>
      </p:pic>
    </p:spTree>
    <p:extLst>
      <p:ext uri="{BB962C8B-B14F-4D97-AF65-F5344CB8AC3E}">
        <p14:creationId xmlns:p14="http://schemas.microsoft.com/office/powerpoint/2010/main" val="4065533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79042" y="6496824"/>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0750" y="76550"/>
            <a:ext cx="4813935" cy="1165860"/>
          </a:xfrm>
          <a:prstGeom prst="rect">
            <a:avLst/>
          </a:prstGeom>
        </p:spPr>
      </p:pic>
      <p:graphicFrame>
        <p:nvGraphicFramePr>
          <p:cNvPr id="3" name="Tabla 2">
            <a:extLst>
              <a:ext uri="{FF2B5EF4-FFF2-40B4-BE49-F238E27FC236}">
                <a16:creationId xmlns:a16="http://schemas.microsoft.com/office/drawing/2014/main" id="{54BC3677-612D-421C-83F9-F1BE5DEBAF5F}"/>
              </a:ext>
            </a:extLst>
          </p:cNvPr>
          <p:cNvGraphicFramePr>
            <a:graphicFrameLocks noGrp="1"/>
          </p:cNvGraphicFramePr>
          <p:nvPr>
            <p:extLst/>
          </p:nvPr>
        </p:nvGraphicFramePr>
        <p:xfrm>
          <a:off x="339437" y="1801091"/>
          <a:ext cx="11513126" cy="4013927"/>
        </p:xfrm>
        <a:graphic>
          <a:graphicData uri="http://schemas.openxmlformats.org/drawingml/2006/table">
            <a:tbl>
              <a:tblPr firstRow="1" bandRow="1">
                <a:tableStyleId>{5C22544A-7EE6-4342-B048-85BDC9FD1C3A}</a:tableStyleId>
              </a:tblPr>
              <a:tblGrid>
                <a:gridCol w="1682284">
                  <a:extLst>
                    <a:ext uri="{9D8B030D-6E8A-4147-A177-3AD203B41FA5}">
                      <a16:colId xmlns:a16="http://schemas.microsoft.com/office/drawing/2014/main" val="3390985153"/>
                    </a:ext>
                  </a:extLst>
                </a:gridCol>
                <a:gridCol w="1686328">
                  <a:extLst>
                    <a:ext uri="{9D8B030D-6E8A-4147-A177-3AD203B41FA5}">
                      <a16:colId xmlns:a16="http://schemas.microsoft.com/office/drawing/2014/main" val="2615539422"/>
                    </a:ext>
                  </a:extLst>
                </a:gridCol>
                <a:gridCol w="558065">
                  <a:extLst>
                    <a:ext uri="{9D8B030D-6E8A-4147-A177-3AD203B41FA5}">
                      <a16:colId xmlns:a16="http://schemas.microsoft.com/office/drawing/2014/main" val="1648294871"/>
                    </a:ext>
                  </a:extLst>
                </a:gridCol>
                <a:gridCol w="558065">
                  <a:extLst>
                    <a:ext uri="{9D8B030D-6E8A-4147-A177-3AD203B41FA5}">
                      <a16:colId xmlns:a16="http://schemas.microsoft.com/office/drawing/2014/main" val="1868189809"/>
                    </a:ext>
                  </a:extLst>
                </a:gridCol>
                <a:gridCol w="558065">
                  <a:extLst>
                    <a:ext uri="{9D8B030D-6E8A-4147-A177-3AD203B41FA5}">
                      <a16:colId xmlns:a16="http://schemas.microsoft.com/office/drawing/2014/main" val="783223086"/>
                    </a:ext>
                  </a:extLst>
                </a:gridCol>
                <a:gridCol w="558065">
                  <a:extLst>
                    <a:ext uri="{9D8B030D-6E8A-4147-A177-3AD203B41FA5}">
                      <a16:colId xmlns:a16="http://schemas.microsoft.com/office/drawing/2014/main" val="2369428364"/>
                    </a:ext>
                  </a:extLst>
                </a:gridCol>
                <a:gridCol w="558065">
                  <a:extLst>
                    <a:ext uri="{9D8B030D-6E8A-4147-A177-3AD203B41FA5}">
                      <a16:colId xmlns:a16="http://schemas.microsoft.com/office/drawing/2014/main" val="543214502"/>
                    </a:ext>
                  </a:extLst>
                </a:gridCol>
                <a:gridCol w="558065">
                  <a:extLst>
                    <a:ext uri="{9D8B030D-6E8A-4147-A177-3AD203B41FA5}">
                      <a16:colId xmlns:a16="http://schemas.microsoft.com/office/drawing/2014/main" val="3806110774"/>
                    </a:ext>
                  </a:extLst>
                </a:gridCol>
                <a:gridCol w="558065">
                  <a:extLst>
                    <a:ext uri="{9D8B030D-6E8A-4147-A177-3AD203B41FA5}">
                      <a16:colId xmlns:a16="http://schemas.microsoft.com/office/drawing/2014/main" val="1006929073"/>
                    </a:ext>
                  </a:extLst>
                </a:gridCol>
                <a:gridCol w="558065">
                  <a:extLst>
                    <a:ext uri="{9D8B030D-6E8A-4147-A177-3AD203B41FA5}">
                      <a16:colId xmlns:a16="http://schemas.microsoft.com/office/drawing/2014/main" val="2692243731"/>
                    </a:ext>
                  </a:extLst>
                </a:gridCol>
                <a:gridCol w="558065">
                  <a:extLst>
                    <a:ext uri="{9D8B030D-6E8A-4147-A177-3AD203B41FA5}">
                      <a16:colId xmlns:a16="http://schemas.microsoft.com/office/drawing/2014/main" val="347317415"/>
                    </a:ext>
                  </a:extLst>
                </a:gridCol>
                <a:gridCol w="558065">
                  <a:extLst>
                    <a:ext uri="{9D8B030D-6E8A-4147-A177-3AD203B41FA5}">
                      <a16:colId xmlns:a16="http://schemas.microsoft.com/office/drawing/2014/main" val="3400274895"/>
                    </a:ext>
                  </a:extLst>
                </a:gridCol>
                <a:gridCol w="558065">
                  <a:extLst>
                    <a:ext uri="{9D8B030D-6E8A-4147-A177-3AD203B41FA5}">
                      <a16:colId xmlns:a16="http://schemas.microsoft.com/office/drawing/2014/main" val="2021283211"/>
                    </a:ext>
                  </a:extLst>
                </a:gridCol>
                <a:gridCol w="558065">
                  <a:extLst>
                    <a:ext uri="{9D8B030D-6E8A-4147-A177-3AD203B41FA5}">
                      <a16:colId xmlns:a16="http://schemas.microsoft.com/office/drawing/2014/main" val="4144243788"/>
                    </a:ext>
                  </a:extLst>
                </a:gridCol>
                <a:gridCol w="558065">
                  <a:extLst>
                    <a:ext uri="{9D8B030D-6E8A-4147-A177-3AD203B41FA5}">
                      <a16:colId xmlns:a16="http://schemas.microsoft.com/office/drawing/2014/main" val="658531734"/>
                    </a:ext>
                  </a:extLst>
                </a:gridCol>
                <a:gridCol w="889669">
                  <a:extLst>
                    <a:ext uri="{9D8B030D-6E8A-4147-A177-3AD203B41FA5}">
                      <a16:colId xmlns:a16="http://schemas.microsoft.com/office/drawing/2014/main" val="12019705"/>
                    </a:ext>
                  </a:extLst>
                </a:gridCol>
              </a:tblGrid>
              <a:tr h="275868">
                <a:tc rowSpan="2" gridSpan="2">
                  <a:txBody>
                    <a:bodyPr/>
                    <a:lstStyle/>
                    <a:p>
                      <a:pPr algn="l" fontAlgn="b"/>
                      <a:r>
                        <a:rPr lang="es-CO" sz="1100" u="none" strike="noStrike" dirty="0">
                          <a:solidFill>
                            <a:schemeClr val="bg1"/>
                          </a:solidFill>
                          <a:effectLst/>
                        </a:rPr>
                        <a:t> </a:t>
                      </a:r>
                    </a:p>
                    <a:p>
                      <a:pPr algn="l" fontAlgn="b"/>
                      <a:r>
                        <a:rPr lang="es-CO" sz="1100" u="none" strike="noStrike" dirty="0">
                          <a:solidFill>
                            <a:schemeClr val="bg1"/>
                          </a:solidFill>
                          <a:effectLst/>
                        </a:rPr>
                        <a:t> </a:t>
                      </a:r>
                      <a:endParaRPr lang="es-CO" sz="1100" b="0" i="0" u="none" strike="noStrike" dirty="0">
                        <a:solidFill>
                          <a:schemeClr val="bg1"/>
                        </a:solidFill>
                        <a:effectLst/>
                        <a:latin typeface="Calibri" panose="020F0502020204030204" pitchFamily="34" charset="0"/>
                      </a:endParaRPr>
                    </a:p>
                  </a:txBody>
                  <a:tcPr marL="9525" marR="9525" marT="9525" marB="0" anchor="b">
                    <a:solidFill>
                      <a:schemeClr val="tx2">
                        <a:lumMod val="75000"/>
                      </a:schemeClr>
                    </a:solidFill>
                  </a:tcPr>
                </a:tc>
                <a:tc rowSpan="2" hMerge="1">
                  <a:txBody>
                    <a:bodyPr/>
                    <a:lstStyle/>
                    <a:p>
                      <a:pPr algn="l" fontAlgn="b"/>
                      <a:endParaRPr lang="es-C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solidFill>
                            <a:schemeClr val="bg1"/>
                          </a:solidFill>
                          <a:effectLst/>
                        </a:rPr>
                        <a:t>2017</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gridSpan="12">
                  <a:txBody>
                    <a:bodyPr/>
                    <a:lstStyle/>
                    <a:p>
                      <a:pPr algn="ctr" fontAlgn="b"/>
                      <a:r>
                        <a:rPr lang="es-CO" sz="1600" u="none" strike="noStrike" dirty="0">
                          <a:solidFill>
                            <a:schemeClr val="bg1"/>
                          </a:solidFill>
                          <a:effectLst/>
                        </a:rPr>
                        <a:t>2018</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ctr" fontAlgn="b"/>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extLst>
                  <a:ext uri="{0D108BD9-81ED-4DB2-BD59-A6C34878D82A}">
                    <a16:rowId xmlns:a16="http://schemas.microsoft.com/office/drawing/2014/main" val="3767383344"/>
                  </a:ext>
                </a:extLst>
              </a:tr>
              <a:tr h="539734">
                <a:tc gridSpan="2" vMerge="1">
                  <a:txBody>
                    <a:bodyPr/>
                    <a:lstStyle/>
                    <a:p>
                      <a:pPr algn="l" fontAlgn="b"/>
                      <a:endParaRPr lang="es-CO" sz="1100" b="0" i="0" u="none" strike="noStrike" dirty="0">
                        <a:solidFill>
                          <a:srgbClr val="000000"/>
                        </a:solidFill>
                        <a:effectLst/>
                        <a:latin typeface="Calibri" panose="020F0502020204030204" pitchFamily="34" charset="0"/>
                      </a:endParaRPr>
                    </a:p>
                  </a:txBody>
                  <a:tcPr marL="9525" marR="9525" marT="9525" marB="0" anchor="b"/>
                </a:tc>
                <a:tc hMerge="1" vMerge="1">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solidFill>
                            <a:schemeClr val="bg1"/>
                          </a:solidFill>
                          <a:effectLst/>
                        </a:rPr>
                        <a:t>Dic</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Ene</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Feb</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Mar</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Abr</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May</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Jun</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Jul</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err="1">
                          <a:solidFill>
                            <a:schemeClr val="bg1"/>
                          </a:solidFill>
                          <a:effectLst/>
                        </a:rPr>
                        <a:t>Ago</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err="1">
                          <a:solidFill>
                            <a:schemeClr val="bg1"/>
                          </a:solidFill>
                          <a:effectLst/>
                        </a:rPr>
                        <a:t>Sep</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Oct</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Nov</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Dic</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extLst>
                  <a:ext uri="{0D108BD9-81ED-4DB2-BD59-A6C34878D82A}">
                    <a16:rowId xmlns:a16="http://schemas.microsoft.com/office/drawing/2014/main" val="857080149"/>
                  </a:ext>
                </a:extLst>
              </a:tr>
              <a:tr h="473560">
                <a:tc>
                  <a:txBody>
                    <a:bodyPr/>
                    <a:lstStyle/>
                    <a:p>
                      <a:pPr algn="ctr" fontAlgn="b"/>
                      <a:r>
                        <a:rPr lang="es-CO" sz="1400" u="none" strike="noStrike" dirty="0">
                          <a:effectLst/>
                        </a:rPr>
                        <a:t>IDENTIFICACIÒN DEL INVENTARIO E.T.</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s-CO" sz="1400" u="none" strike="noStrike" dirty="0">
                          <a:effectLst/>
                        </a:rPr>
                        <a:t>13.000</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6642807"/>
                  </a:ext>
                </a:extLst>
              </a:tr>
              <a:tr h="275868">
                <a:tc rowSpan="5">
                  <a:txBody>
                    <a:bodyPr/>
                    <a:lstStyle/>
                    <a:p>
                      <a:pPr algn="ctr" fontAlgn="ctr"/>
                      <a:r>
                        <a:rPr lang="es-CO" sz="1400" u="none" strike="noStrike" dirty="0">
                          <a:effectLst/>
                        </a:rPr>
                        <a:t>JURIDICO</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ANALIZADOS</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8.235</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4.765</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13.235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1072488309"/>
                  </a:ext>
                </a:extLst>
              </a:tr>
              <a:tr h="241950">
                <a:tc vMerge="1">
                  <a:txBody>
                    <a:bodyPr/>
                    <a:lstStyle/>
                    <a:p>
                      <a:endParaRPr lang="es-CO"/>
                    </a:p>
                  </a:txBody>
                  <a:tcPr/>
                </a:tc>
                <a:tc>
                  <a:txBody>
                    <a:bodyPr/>
                    <a:lstStyle/>
                    <a:p>
                      <a:pPr algn="ctr" fontAlgn="b"/>
                      <a:r>
                        <a:rPr lang="es-CO" sz="1400" u="none" strike="noStrike" dirty="0">
                          <a:effectLst/>
                        </a:rPr>
                        <a:t>EN ESTUDIO</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100</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4.765</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Calibri"/>
                          <a:ea typeface="+mn-ea"/>
                          <a:cs typeface="+mn-cs"/>
                        </a:rPr>
                        <a:t> 4.465</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Calibri"/>
                          <a:ea typeface="+mn-ea"/>
                          <a:cs typeface="+mn-cs"/>
                        </a:rPr>
                        <a:t> 4.165</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400" u="none" strike="noStrike" dirty="0">
                          <a:effectLst/>
                        </a:rPr>
                        <a:t> 3.865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3.565</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10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3994395845"/>
                  </a:ext>
                </a:extLst>
              </a:tr>
              <a:tr h="275868">
                <a:tc vMerge="1">
                  <a:txBody>
                    <a:bodyPr/>
                    <a:lstStyle/>
                    <a:p>
                      <a:endParaRPr lang="es-CO"/>
                    </a:p>
                  </a:txBody>
                  <a:tcPr/>
                </a:tc>
                <a:tc>
                  <a:txBody>
                    <a:bodyPr/>
                    <a:lstStyle/>
                    <a:p>
                      <a:pPr algn="ctr" fontAlgn="b"/>
                      <a:r>
                        <a:rPr lang="es-CO" sz="1400" u="none" strike="noStrike" dirty="0">
                          <a:effectLst/>
                        </a:rPr>
                        <a:t>NO E.T. DEFINITIVOS</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588</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21 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42 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63 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84</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106</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588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2031792819"/>
                  </a:ext>
                </a:extLst>
              </a:tr>
              <a:tr h="275868">
                <a:tc vMerge="1">
                  <a:txBody>
                    <a:bodyPr/>
                    <a:lstStyle/>
                    <a:p>
                      <a:endParaRPr lang="es-CO"/>
                    </a:p>
                  </a:txBody>
                  <a:tcPr/>
                </a:tc>
                <a:tc>
                  <a:txBody>
                    <a:bodyPr/>
                    <a:lstStyle/>
                    <a:p>
                      <a:pPr algn="ctr" fontAlgn="b"/>
                      <a:r>
                        <a:rPr lang="es-CO" sz="1400" u="none" strike="noStrike" dirty="0">
                          <a:effectLst/>
                        </a:rPr>
                        <a:t>SANEAMIENTO</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3.477</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126</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252</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378 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500 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630 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3.477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1130655698"/>
                  </a:ext>
                </a:extLst>
              </a:tr>
              <a:tr h="275868">
                <a:tc vMerge="1">
                  <a:txBody>
                    <a:bodyPr/>
                    <a:lstStyle/>
                    <a:p>
                      <a:endParaRPr lang="es-CO"/>
                    </a:p>
                  </a:txBody>
                  <a:tcPr/>
                </a:tc>
                <a:tc>
                  <a:txBody>
                    <a:bodyPr/>
                    <a:lstStyle/>
                    <a:p>
                      <a:pPr algn="ctr" fontAlgn="b"/>
                      <a:r>
                        <a:rPr lang="es-CO" sz="1400" u="none" strike="noStrike" dirty="0">
                          <a:effectLst/>
                        </a:rPr>
                        <a:t>VIABLES E.T.</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4.167</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4.167</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a:ln>
                            <a:noFill/>
                          </a:ln>
                          <a:effectLst/>
                          <a:uLnTx/>
                          <a:uFillTx/>
                        </a:rPr>
                        <a:t>4.167</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a:ln>
                            <a:noFill/>
                          </a:ln>
                          <a:effectLst/>
                          <a:uLnTx/>
                          <a:uFillTx/>
                        </a:rPr>
                        <a:t>4.167</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4.167</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4.167</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a:ln>
                            <a:noFill/>
                          </a:ln>
                          <a:effectLst/>
                          <a:uLnTx/>
                          <a:uFillTx/>
                        </a:rPr>
                        <a:t>4.167</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4.167</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4.320</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4.473</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4.626</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4.779</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4.932</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400" u="none" strike="noStrike" kern="1200" cap="none" spc="0" normalizeH="0" baseline="0" noProof="0" dirty="0">
                          <a:ln>
                            <a:noFill/>
                          </a:ln>
                          <a:effectLst/>
                          <a:uLnTx/>
                          <a:uFillTx/>
                        </a:rPr>
                        <a:t>4.932</a:t>
                      </a:r>
                      <a:endParaRPr kumimoji="0" lang="es-CO"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3554527265"/>
                  </a:ext>
                </a:extLst>
              </a:tr>
              <a:tr h="827607">
                <a:tc>
                  <a:txBody>
                    <a:bodyPr/>
                    <a:lstStyle/>
                    <a:p>
                      <a:pPr algn="ctr" fontAlgn="b"/>
                      <a:r>
                        <a:rPr lang="es-ES" sz="1400" u="none" strike="noStrike" dirty="0">
                          <a:effectLst/>
                        </a:rPr>
                        <a:t>REGIONALES / VICEP MUEBLES E INMUEBLES</a:t>
                      </a:r>
                      <a:endParaRPr lang="es-ES"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APROBADOS COMITÉ ENAJENACION</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a:effectLst/>
                        </a:rPr>
                        <a:t> </a:t>
                      </a:r>
                      <a:endParaRPr lang="es-CO" sz="1400" b="1" i="1"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754</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971</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779</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320</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143</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4,167 </a:t>
                      </a:r>
                      <a:endParaRPr lang="es-CO" sz="1400" b="1" i="1"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76307274"/>
                  </a:ext>
                </a:extLst>
              </a:tr>
              <a:tr h="275868">
                <a:tc>
                  <a:txBody>
                    <a:bodyPr/>
                    <a:lstStyle/>
                    <a:p>
                      <a:pPr algn="ctr" fontAlgn="ctr"/>
                      <a:r>
                        <a:rPr lang="es-CO" sz="1400" u="none" strike="noStrike" dirty="0">
                          <a:effectLst/>
                        </a:rPr>
                        <a:t>GCIA TECNICA</a:t>
                      </a:r>
                      <a:endParaRPr lang="es-CO" sz="1400" b="0"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AVALUO</a:t>
                      </a:r>
                      <a:endParaRPr lang="es-CO" sz="1400" b="0"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300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350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300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300</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300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300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300</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2,150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1511121463"/>
                  </a:ext>
                </a:extLst>
              </a:tr>
              <a:tr h="275868">
                <a:tc gridSpan="2">
                  <a:txBody>
                    <a:bodyPr/>
                    <a:lstStyle/>
                    <a:p>
                      <a:pPr algn="ctr" fontAlgn="b"/>
                      <a:r>
                        <a:rPr lang="es-CO" sz="1400" u="none" strike="noStrike" dirty="0">
                          <a:effectLst/>
                        </a:rPr>
                        <a:t>ENTREGADOS A CISA</a:t>
                      </a:r>
                      <a:endParaRPr lang="es-CO" sz="1400" b="1" i="1"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s-CO"/>
                    </a:p>
                  </a:txBody>
                  <a:tcP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350</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300</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1,850 </a:t>
                      </a:r>
                      <a:endParaRPr lang="es-CO"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09447894"/>
                  </a:ext>
                </a:extLst>
              </a:tr>
            </a:tbl>
          </a:graphicData>
        </a:graphic>
      </p:graphicFrame>
      <p:sp>
        <p:nvSpPr>
          <p:cNvPr id="5" name="Rectángulo 4">
            <a:extLst>
              <a:ext uri="{FF2B5EF4-FFF2-40B4-BE49-F238E27FC236}">
                <a16:creationId xmlns:a16="http://schemas.microsoft.com/office/drawing/2014/main" id="{BFC79194-9680-4127-916E-AAFEC3D9F709}"/>
              </a:ext>
            </a:extLst>
          </p:cNvPr>
          <p:cNvSpPr/>
          <p:nvPr/>
        </p:nvSpPr>
        <p:spPr>
          <a:xfrm>
            <a:off x="3241964" y="812832"/>
            <a:ext cx="6096000" cy="646331"/>
          </a:xfrm>
          <a:prstGeom prst="rect">
            <a:avLst/>
          </a:prstGeom>
        </p:spPr>
        <p:txBody>
          <a:bodyPr>
            <a:spAutoFit/>
          </a:bodyPr>
          <a:lstStyle/>
          <a:p>
            <a:pPr algn="ctr" fontAlgn="ctr"/>
            <a:r>
              <a:rPr lang="es-ES" b="1" dirty="0"/>
              <a:t>PROYECCION EJECUCION ENAJENACION TEMPRANA PARA CISA 2018</a:t>
            </a:r>
            <a:endParaRPr lang="es-ES"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032637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79042" y="6496824"/>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0750" y="76550"/>
            <a:ext cx="4813935" cy="1165860"/>
          </a:xfrm>
          <a:prstGeom prst="rect">
            <a:avLst/>
          </a:prstGeom>
        </p:spPr>
      </p:pic>
      <p:graphicFrame>
        <p:nvGraphicFramePr>
          <p:cNvPr id="3" name="Tabla 2">
            <a:extLst>
              <a:ext uri="{FF2B5EF4-FFF2-40B4-BE49-F238E27FC236}">
                <a16:creationId xmlns:a16="http://schemas.microsoft.com/office/drawing/2014/main" id="{54BC3677-612D-421C-83F9-F1BE5DEBAF5F}"/>
              </a:ext>
            </a:extLst>
          </p:cNvPr>
          <p:cNvGraphicFramePr>
            <a:graphicFrameLocks noGrp="1"/>
          </p:cNvGraphicFramePr>
          <p:nvPr>
            <p:extLst/>
          </p:nvPr>
        </p:nvGraphicFramePr>
        <p:xfrm>
          <a:off x="221673" y="1801091"/>
          <a:ext cx="11859490" cy="4013927"/>
        </p:xfrm>
        <a:graphic>
          <a:graphicData uri="http://schemas.openxmlformats.org/drawingml/2006/table">
            <a:tbl>
              <a:tblPr firstRow="1" bandRow="1">
                <a:tableStyleId>{5C22544A-7EE6-4342-B048-85BDC9FD1C3A}</a:tableStyleId>
              </a:tblPr>
              <a:tblGrid>
                <a:gridCol w="1732894">
                  <a:extLst>
                    <a:ext uri="{9D8B030D-6E8A-4147-A177-3AD203B41FA5}">
                      <a16:colId xmlns:a16="http://schemas.microsoft.com/office/drawing/2014/main" val="3390985153"/>
                    </a:ext>
                  </a:extLst>
                </a:gridCol>
                <a:gridCol w="1737060">
                  <a:extLst>
                    <a:ext uri="{9D8B030D-6E8A-4147-A177-3AD203B41FA5}">
                      <a16:colId xmlns:a16="http://schemas.microsoft.com/office/drawing/2014/main" val="2615539422"/>
                    </a:ext>
                  </a:extLst>
                </a:gridCol>
                <a:gridCol w="574854">
                  <a:extLst>
                    <a:ext uri="{9D8B030D-6E8A-4147-A177-3AD203B41FA5}">
                      <a16:colId xmlns:a16="http://schemas.microsoft.com/office/drawing/2014/main" val="1648294871"/>
                    </a:ext>
                  </a:extLst>
                </a:gridCol>
                <a:gridCol w="574854">
                  <a:extLst>
                    <a:ext uri="{9D8B030D-6E8A-4147-A177-3AD203B41FA5}">
                      <a16:colId xmlns:a16="http://schemas.microsoft.com/office/drawing/2014/main" val="1868189809"/>
                    </a:ext>
                  </a:extLst>
                </a:gridCol>
                <a:gridCol w="574854">
                  <a:extLst>
                    <a:ext uri="{9D8B030D-6E8A-4147-A177-3AD203B41FA5}">
                      <a16:colId xmlns:a16="http://schemas.microsoft.com/office/drawing/2014/main" val="783223086"/>
                    </a:ext>
                  </a:extLst>
                </a:gridCol>
                <a:gridCol w="574854">
                  <a:extLst>
                    <a:ext uri="{9D8B030D-6E8A-4147-A177-3AD203B41FA5}">
                      <a16:colId xmlns:a16="http://schemas.microsoft.com/office/drawing/2014/main" val="2369428364"/>
                    </a:ext>
                  </a:extLst>
                </a:gridCol>
                <a:gridCol w="574854">
                  <a:extLst>
                    <a:ext uri="{9D8B030D-6E8A-4147-A177-3AD203B41FA5}">
                      <a16:colId xmlns:a16="http://schemas.microsoft.com/office/drawing/2014/main" val="543214502"/>
                    </a:ext>
                  </a:extLst>
                </a:gridCol>
                <a:gridCol w="574854">
                  <a:extLst>
                    <a:ext uri="{9D8B030D-6E8A-4147-A177-3AD203B41FA5}">
                      <a16:colId xmlns:a16="http://schemas.microsoft.com/office/drawing/2014/main" val="3806110774"/>
                    </a:ext>
                  </a:extLst>
                </a:gridCol>
                <a:gridCol w="574854">
                  <a:extLst>
                    <a:ext uri="{9D8B030D-6E8A-4147-A177-3AD203B41FA5}">
                      <a16:colId xmlns:a16="http://schemas.microsoft.com/office/drawing/2014/main" val="1006929073"/>
                    </a:ext>
                  </a:extLst>
                </a:gridCol>
                <a:gridCol w="574854">
                  <a:extLst>
                    <a:ext uri="{9D8B030D-6E8A-4147-A177-3AD203B41FA5}">
                      <a16:colId xmlns:a16="http://schemas.microsoft.com/office/drawing/2014/main" val="2692243731"/>
                    </a:ext>
                  </a:extLst>
                </a:gridCol>
                <a:gridCol w="574854">
                  <a:extLst>
                    <a:ext uri="{9D8B030D-6E8A-4147-A177-3AD203B41FA5}">
                      <a16:colId xmlns:a16="http://schemas.microsoft.com/office/drawing/2014/main" val="347317415"/>
                    </a:ext>
                  </a:extLst>
                </a:gridCol>
                <a:gridCol w="574854">
                  <a:extLst>
                    <a:ext uri="{9D8B030D-6E8A-4147-A177-3AD203B41FA5}">
                      <a16:colId xmlns:a16="http://schemas.microsoft.com/office/drawing/2014/main" val="3400274895"/>
                    </a:ext>
                  </a:extLst>
                </a:gridCol>
                <a:gridCol w="574854">
                  <a:extLst>
                    <a:ext uri="{9D8B030D-6E8A-4147-A177-3AD203B41FA5}">
                      <a16:colId xmlns:a16="http://schemas.microsoft.com/office/drawing/2014/main" val="2021283211"/>
                    </a:ext>
                  </a:extLst>
                </a:gridCol>
                <a:gridCol w="574854">
                  <a:extLst>
                    <a:ext uri="{9D8B030D-6E8A-4147-A177-3AD203B41FA5}">
                      <a16:colId xmlns:a16="http://schemas.microsoft.com/office/drawing/2014/main" val="4144243788"/>
                    </a:ext>
                  </a:extLst>
                </a:gridCol>
                <a:gridCol w="574854">
                  <a:extLst>
                    <a:ext uri="{9D8B030D-6E8A-4147-A177-3AD203B41FA5}">
                      <a16:colId xmlns:a16="http://schemas.microsoft.com/office/drawing/2014/main" val="658531734"/>
                    </a:ext>
                  </a:extLst>
                </a:gridCol>
                <a:gridCol w="916434">
                  <a:extLst>
                    <a:ext uri="{9D8B030D-6E8A-4147-A177-3AD203B41FA5}">
                      <a16:colId xmlns:a16="http://schemas.microsoft.com/office/drawing/2014/main" val="12019705"/>
                    </a:ext>
                  </a:extLst>
                </a:gridCol>
              </a:tblGrid>
              <a:tr h="275868">
                <a:tc rowSpan="2" gridSpan="2">
                  <a:txBody>
                    <a:bodyPr/>
                    <a:lstStyle/>
                    <a:p>
                      <a:pPr algn="l" fontAlgn="b"/>
                      <a:r>
                        <a:rPr lang="es-CO" sz="1100" u="none" strike="noStrike" dirty="0">
                          <a:solidFill>
                            <a:schemeClr val="bg1"/>
                          </a:solidFill>
                          <a:effectLst/>
                        </a:rPr>
                        <a:t> </a:t>
                      </a:r>
                    </a:p>
                    <a:p>
                      <a:pPr algn="l" fontAlgn="b"/>
                      <a:r>
                        <a:rPr lang="es-CO" sz="1100" u="none" strike="noStrike" dirty="0">
                          <a:solidFill>
                            <a:schemeClr val="bg1"/>
                          </a:solidFill>
                          <a:effectLst/>
                        </a:rPr>
                        <a:t> </a:t>
                      </a:r>
                      <a:endParaRPr lang="es-CO" sz="1100" b="0" i="0" u="none" strike="noStrike" dirty="0">
                        <a:solidFill>
                          <a:schemeClr val="bg1"/>
                        </a:solidFill>
                        <a:effectLst/>
                        <a:latin typeface="Calibri" panose="020F0502020204030204" pitchFamily="34" charset="0"/>
                      </a:endParaRPr>
                    </a:p>
                  </a:txBody>
                  <a:tcPr marL="9525" marR="9525" marT="9525" marB="0" anchor="b">
                    <a:solidFill>
                      <a:schemeClr val="tx2">
                        <a:lumMod val="75000"/>
                      </a:schemeClr>
                    </a:solidFill>
                  </a:tcPr>
                </a:tc>
                <a:tc rowSpan="2" hMerge="1">
                  <a:txBody>
                    <a:bodyPr/>
                    <a:lstStyle/>
                    <a:p>
                      <a:pPr algn="l" fontAlgn="b"/>
                      <a:endParaRPr lang="es-C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solidFill>
                            <a:schemeClr val="bg1"/>
                          </a:solidFill>
                          <a:effectLst/>
                        </a:rPr>
                        <a:t>2017</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gridSpan="12">
                  <a:txBody>
                    <a:bodyPr/>
                    <a:lstStyle/>
                    <a:p>
                      <a:pPr algn="ctr" fontAlgn="b"/>
                      <a:r>
                        <a:rPr lang="es-CO" sz="1600" u="none" strike="noStrike" dirty="0">
                          <a:solidFill>
                            <a:schemeClr val="bg1"/>
                          </a:solidFill>
                          <a:effectLst/>
                        </a:rPr>
                        <a:t>2018</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ctr" fontAlgn="b"/>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extLst>
                  <a:ext uri="{0D108BD9-81ED-4DB2-BD59-A6C34878D82A}">
                    <a16:rowId xmlns:a16="http://schemas.microsoft.com/office/drawing/2014/main" val="3767383344"/>
                  </a:ext>
                </a:extLst>
              </a:tr>
              <a:tr h="539734">
                <a:tc gridSpan="2" vMerge="1">
                  <a:txBody>
                    <a:bodyPr/>
                    <a:lstStyle/>
                    <a:p>
                      <a:pPr algn="l" fontAlgn="b"/>
                      <a:endParaRPr lang="es-CO" sz="1100" b="0" i="0" u="none" strike="noStrike" dirty="0">
                        <a:solidFill>
                          <a:srgbClr val="000000"/>
                        </a:solidFill>
                        <a:effectLst/>
                        <a:latin typeface="Calibri" panose="020F0502020204030204" pitchFamily="34" charset="0"/>
                      </a:endParaRPr>
                    </a:p>
                  </a:txBody>
                  <a:tcPr marL="9525" marR="9525" marT="9525" marB="0" anchor="b"/>
                </a:tc>
                <a:tc hMerge="1" vMerge="1">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600" u="none" strike="noStrike" dirty="0">
                          <a:solidFill>
                            <a:schemeClr val="bg1"/>
                          </a:solidFill>
                          <a:effectLst/>
                        </a:rPr>
                        <a:t>Dic</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Ene</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Feb</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Mar</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Abr</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May</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Jun</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Jul</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err="1">
                          <a:solidFill>
                            <a:schemeClr val="bg1"/>
                          </a:solidFill>
                          <a:effectLst/>
                        </a:rPr>
                        <a:t>Ago</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err="1">
                          <a:solidFill>
                            <a:schemeClr val="bg1"/>
                          </a:solidFill>
                          <a:effectLst/>
                        </a:rPr>
                        <a:t>Sep</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Oct</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Nov</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algn="ctr" fontAlgn="b"/>
                      <a:r>
                        <a:rPr lang="es-CO" sz="1600" u="none" strike="noStrike" dirty="0">
                          <a:solidFill>
                            <a:schemeClr val="bg1"/>
                          </a:solidFill>
                          <a:effectLst/>
                        </a:rPr>
                        <a:t>Dic</a:t>
                      </a: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es-CO" sz="1600" b="1" i="0" u="none" strike="noStrike" dirty="0">
                        <a:solidFill>
                          <a:schemeClr val="bg1"/>
                        </a:solidFill>
                        <a:effectLst/>
                        <a:latin typeface="Calibri" panose="020F0502020204030204" pitchFamily="34" charset="0"/>
                      </a:endParaRPr>
                    </a:p>
                  </a:txBody>
                  <a:tcPr marL="9525" marR="9525" marT="9525" marB="0" anchor="ctr">
                    <a:solidFill>
                      <a:schemeClr val="tx2">
                        <a:lumMod val="75000"/>
                      </a:schemeClr>
                    </a:solidFill>
                  </a:tcPr>
                </a:tc>
                <a:extLst>
                  <a:ext uri="{0D108BD9-81ED-4DB2-BD59-A6C34878D82A}">
                    <a16:rowId xmlns:a16="http://schemas.microsoft.com/office/drawing/2014/main" val="857080149"/>
                  </a:ext>
                </a:extLst>
              </a:tr>
              <a:tr h="473560">
                <a:tc>
                  <a:txBody>
                    <a:bodyPr/>
                    <a:lstStyle/>
                    <a:p>
                      <a:pPr algn="ctr" fontAlgn="b"/>
                      <a:r>
                        <a:rPr lang="es-CO" sz="1400" u="none" strike="noStrike" dirty="0">
                          <a:effectLst/>
                        </a:rPr>
                        <a:t>IDENTIFICACIÒN DEL INVENTARIO E.T.</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r" fontAlgn="b"/>
                      <a:r>
                        <a:rPr lang="es-CO" sz="1400" u="none" strike="noStrike" dirty="0">
                          <a:effectLst/>
                        </a:rPr>
                        <a:t>13.000</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6642807"/>
                  </a:ext>
                </a:extLst>
              </a:tr>
              <a:tr h="275868">
                <a:tc rowSpan="5">
                  <a:txBody>
                    <a:bodyPr/>
                    <a:lstStyle/>
                    <a:p>
                      <a:pPr algn="ctr" fontAlgn="ctr"/>
                      <a:r>
                        <a:rPr lang="es-CO" sz="1400" u="none" strike="noStrike" dirty="0">
                          <a:effectLst/>
                        </a:rPr>
                        <a:t>JURIDICO</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ANALIZADOS</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8.235</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 4.765</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13.235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1072488309"/>
                  </a:ext>
                </a:extLst>
              </a:tr>
              <a:tr h="241950">
                <a:tc vMerge="1">
                  <a:txBody>
                    <a:bodyPr/>
                    <a:lstStyle/>
                    <a:p>
                      <a:endParaRPr lang="es-CO"/>
                    </a:p>
                  </a:txBody>
                  <a:tcPr/>
                </a:tc>
                <a:tc>
                  <a:txBody>
                    <a:bodyPr/>
                    <a:lstStyle/>
                    <a:p>
                      <a:pPr algn="ctr" fontAlgn="b"/>
                      <a:r>
                        <a:rPr lang="es-CO" sz="1400" u="none" strike="noStrike" dirty="0">
                          <a:effectLst/>
                        </a:rPr>
                        <a:t>EN ESTUDIO</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100</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 4.765</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Calibri"/>
                          <a:ea typeface="+mn-ea"/>
                          <a:cs typeface="+mn-cs"/>
                        </a:rPr>
                        <a:t> 4.465</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a:ln>
                            <a:noFill/>
                          </a:ln>
                          <a:solidFill>
                            <a:prstClr val="black"/>
                          </a:solidFill>
                          <a:effectLst/>
                          <a:uLnTx/>
                          <a:uFillTx/>
                          <a:latin typeface="Calibri"/>
                          <a:ea typeface="+mn-ea"/>
                          <a:cs typeface="+mn-cs"/>
                        </a:rPr>
                        <a:t> 4.165</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200" u="none" strike="noStrike">
                          <a:effectLst/>
                        </a:rPr>
                        <a:t> 3.865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3.565</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10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3994395845"/>
                  </a:ext>
                </a:extLst>
              </a:tr>
              <a:tr h="275868">
                <a:tc vMerge="1">
                  <a:txBody>
                    <a:bodyPr/>
                    <a:lstStyle/>
                    <a:p>
                      <a:endParaRPr lang="es-CO"/>
                    </a:p>
                  </a:txBody>
                  <a:tcPr/>
                </a:tc>
                <a:tc>
                  <a:txBody>
                    <a:bodyPr/>
                    <a:lstStyle/>
                    <a:p>
                      <a:pPr algn="ctr" fontAlgn="b"/>
                      <a:r>
                        <a:rPr lang="es-CO" sz="1400" u="none" strike="noStrike" dirty="0">
                          <a:effectLst/>
                        </a:rPr>
                        <a:t>NO E.T. DEFINITIVOS</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588</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21 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42 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63 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84</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106</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588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2031792819"/>
                  </a:ext>
                </a:extLst>
              </a:tr>
              <a:tr h="275868">
                <a:tc vMerge="1">
                  <a:txBody>
                    <a:bodyPr/>
                    <a:lstStyle/>
                    <a:p>
                      <a:endParaRPr lang="es-CO"/>
                    </a:p>
                  </a:txBody>
                  <a:tcPr/>
                </a:tc>
                <a:tc>
                  <a:txBody>
                    <a:bodyPr/>
                    <a:lstStyle/>
                    <a:p>
                      <a:pPr algn="ctr" fontAlgn="b"/>
                      <a:r>
                        <a:rPr lang="es-CO" sz="1400" u="none" strike="noStrike" dirty="0">
                          <a:effectLst/>
                        </a:rPr>
                        <a:t>SANEAMIENTO</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3.477</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a:t>
                      </a:r>
                      <a:endParaRPr lang="es-CO" sz="1200" b="0" i="0" u="none" strike="noStrike">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126</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 252</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378 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a:effectLst/>
                        </a:rPr>
                        <a:t>500 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630 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3.477 </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1130655698"/>
                  </a:ext>
                </a:extLst>
              </a:tr>
              <a:tr h="275868">
                <a:tc vMerge="1">
                  <a:txBody>
                    <a:bodyPr/>
                    <a:lstStyle/>
                    <a:p>
                      <a:endParaRPr lang="es-CO"/>
                    </a:p>
                  </a:txBody>
                  <a:tcPr/>
                </a:tc>
                <a:tc>
                  <a:txBody>
                    <a:bodyPr/>
                    <a:lstStyle/>
                    <a:p>
                      <a:pPr algn="ctr" fontAlgn="b"/>
                      <a:r>
                        <a:rPr lang="es-CO" sz="1400" u="none" strike="noStrike" dirty="0">
                          <a:effectLst/>
                        </a:rPr>
                        <a:t>VIABLES E.T.</a:t>
                      </a:r>
                      <a:endParaRPr lang="es-CO" sz="1400" b="1"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200" u="none" strike="noStrike" dirty="0">
                          <a:effectLst/>
                        </a:rPr>
                        <a:t>4.167</a:t>
                      </a:r>
                      <a:endParaRPr lang="es-CO"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4.167</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4.167</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4.167</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dirty="0">
                          <a:ln>
                            <a:noFill/>
                          </a:ln>
                          <a:effectLst/>
                          <a:uLnTx/>
                          <a:uFillTx/>
                        </a:rPr>
                        <a:t>4.167</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4.167</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4.167</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4.167</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4.320</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4.473</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4.626</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4.779</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a:ln>
                            <a:noFill/>
                          </a:ln>
                          <a:effectLst/>
                          <a:uLnTx/>
                          <a:uFillTx/>
                        </a:rPr>
                        <a:t>4.932</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s-CO" sz="1200" u="none" strike="noStrike" kern="1200" cap="none" spc="0" normalizeH="0" baseline="0" noProof="0" dirty="0">
                          <a:ln>
                            <a:noFill/>
                          </a:ln>
                          <a:effectLst/>
                          <a:uLnTx/>
                          <a:uFillTx/>
                        </a:rPr>
                        <a:t>4.932</a:t>
                      </a:r>
                      <a:endParaRPr kumimoji="0" lang="es-CO"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solidFill>
                      <a:schemeClr val="bg1">
                        <a:lumMod val="85000"/>
                      </a:schemeClr>
                    </a:solidFill>
                  </a:tcPr>
                </a:tc>
                <a:extLst>
                  <a:ext uri="{0D108BD9-81ED-4DB2-BD59-A6C34878D82A}">
                    <a16:rowId xmlns:a16="http://schemas.microsoft.com/office/drawing/2014/main" val="3554527265"/>
                  </a:ext>
                </a:extLst>
              </a:tr>
              <a:tr h="827607">
                <a:tc>
                  <a:txBody>
                    <a:bodyPr/>
                    <a:lstStyle/>
                    <a:p>
                      <a:pPr algn="ctr" fontAlgn="b"/>
                      <a:r>
                        <a:rPr lang="es-ES" sz="1400" u="none" strike="noStrike" dirty="0">
                          <a:effectLst/>
                        </a:rPr>
                        <a:t>REGIONALES / VICEP MUEBLES E INMUEBLES</a:t>
                      </a:r>
                      <a:endParaRPr lang="es-ES"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APROBADOS COMITÉ ENAJENACION</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dirty="0">
                          <a:effectLst/>
                        </a:rPr>
                        <a:t> </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a:effectLst/>
                        </a:rPr>
                        <a:t> </a:t>
                      </a:r>
                      <a:endParaRPr lang="es-CO" sz="1400" b="1" i="1"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a:effectLst/>
                        </a:rPr>
                        <a:t> </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400" u="none" strike="noStrike">
                          <a:effectLst/>
                        </a:rPr>
                        <a:t> </a:t>
                      </a:r>
                      <a:endParaRPr lang="es-CO" sz="1400" b="1"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$126,782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$145,603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$150,896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 $ 35,977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 $33,729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 $ 33,729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 $ 33,729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 $ 33,729 </a:t>
                      </a:r>
                    </a:p>
                  </a:txBody>
                  <a:tcPr marL="9525" marR="9525" marT="9525" marB="0" anchor="ctr"/>
                </a:tc>
                <a:tc>
                  <a:txBody>
                    <a:bodyPr/>
                    <a:lstStyle/>
                    <a:p>
                      <a:pPr algn="ctr" fontAlgn="b"/>
                      <a:r>
                        <a:rPr lang="es-CO" sz="1100" b="0" i="0" u="none" strike="noStrike" dirty="0">
                          <a:solidFill>
                            <a:srgbClr val="000000"/>
                          </a:solidFill>
                          <a:effectLst/>
                          <a:latin typeface="Calibri" panose="020F0502020204030204" pitchFamily="34" charset="0"/>
                        </a:rPr>
                        <a:t> $ 16,077 </a:t>
                      </a:r>
                    </a:p>
                  </a:txBody>
                  <a:tcPr marL="9525" marR="9525" marT="9525" marB="0" anchor="ctr"/>
                </a:tc>
                <a:tc>
                  <a:txBody>
                    <a:bodyPr/>
                    <a:lstStyle/>
                    <a:p>
                      <a:pPr algn="ctr" fontAlgn="b"/>
                      <a:r>
                        <a:rPr lang="es-CO" sz="1100" b="0" i="0" u="none" strike="noStrike">
                          <a:solidFill>
                            <a:srgbClr val="000000"/>
                          </a:solidFill>
                          <a:effectLst/>
                          <a:latin typeface="Calibri" panose="020F0502020204030204" pitchFamily="34" charset="0"/>
                        </a:rPr>
                        <a:t> $  610,251 </a:t>
                      </a:r>
                    </a:p>
                  </a:txBody>
                  <a:tcPr marL="9525" marR="9525" marT="9525" marB="0" anchor="ctr"/>
                </a:tc>
                <a:extLst>
                  <a:ext uri="{0D108BD9-81ED-4DB2-BD59-A6C34878D82A}">
                    <a16:rowId xmlns:a16="http://schemas.microsoft.com/office/drawing/2014/main" val="3876307274"/>
                  </a:ext>
                </a:extLst>
              </a:tr>
              <a:tr h="275868">
                <a:tc>
                  <a:txBody>
                    <a:bodyPr/>
                    <a:lstStyle/>
                    <a:p>
                      <a:pPr algn="ctr" fontAlgn="ctr"/>
                      <a:r>
                        <a:rPr lang="es-CO" sz="1400" u="none" strike="noStrike" dirty="0">
                          <a:effectLst/>
                        </a:rPr>
                        <a:t>GCIA TECNICA</a:t>
                      </a:r>
                      <a:endParaRPr lang="es-CO" sz="1400" b="0"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AVALUO</a:t>
                      </a:r>
                      <a:endParaRPr lang="es-CO" sz="1400" b="0" i="1"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dirty="0">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400" u="none" strike="noStrike">
                          <a:effectLst/>
                        </a:rPr>
                        <a:t> </a:t>
                      </a:r>
                      <a:endParaRPr lang="es-CO" sz="14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endParaRPr lang="es-CO" sz="11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$ 50,443 </a:t>
                      </a: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$ 52,483 </a:t>
                      </a: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$ 58,111 </a:t>
                      </a: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$ 33,729 </a:t>
                      </a: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$ 33,729 </a:t>
                      </a: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$ 33,729 </a:t>
                      </a: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$ 33,729 </a:t>
                      </a:r>
                    </a:p>
                  </a:txBody>
                  <a:tcPr marL="9525" marR="9525" marT="9525" marB="0" anchor="ctr">
                    <a:solidFill>
                      <a:schemeClr val="bg1">
                        <a:lumMod val="85000"/>
                      </a:schemeClr>
                    </a:solidFill>
                  </a:tcPr>
                </a:tc>
                <a:tc>
                  <a:txBody>
                    <a:bodyPr/>
                    <a:lstStyle/>
                    <a:p>
                      <a:pPr algn="ctr" fontAlgn="b"/>
                      <a:r>
                        <a:rPr lang="es-CO" sz="1100" b="0" i="0" u="none" strike="noStrike" dirty="0">
                          <a:solidFill>
                            <a:srgbClr val="000000"/>
                          </a:solidFill>
                          <a:effectLst/>
                          <a:latin typeface="Calibri" panose="020F0502020204030204" pitchFamily="34" charset="0"/>
                        </a:rPr>
                        <a:t> $  295,953 </a:t>
                      </a:r>
                    </a:p>
                  </a:txBody>
                  <a:tcPr marL="9525" marR="9525" marT="9525" marB="0" anchor="ctr">
                    <a:solidFill>
                      <a:schemeClr val="bg1">
                        <a:lumMod val="85000"/>
                      </a:schemeClr>
                    </a:solidFill>
                  </a:tcPr>
                </a:tc>
                <a:extLst>
                  <a:ext uri="{0D108BD9-81ED-4DB2-BD59-A6C34878D82A}">
                    <a16:rowId xmlns:a16="http://schemas.microsoft.com/office/drawing/2014/main" val="1511121463"/>
                  </a:ext>
                </a:extLst>
              </a:tr>
              <a:tr h="275868">
                <a:tc gridSpan="2">
                  <a:txBody>
                    <a:bodyPr/>
                    <a:lstStyle/>
                    <a:p>
                      <a:pPr algn="ctr" fontAlgn="b"/>
                      <a:r>
                        <a:rPr lang="es-CO" sz="1400" u="none" strike="noStrike" dirty="0">
                          <a:effectLst/>
                        </a:rPr>
                        <a:t>ENTREGADOS A CISA</a:t>
                      </a:r>
                      <a:endParaRPr lang="es-CO" sz="1400" b="1" i="1"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s-CO"/>
                    </a:p>
                  </a:txBody>
                  <a:tcPr/>
                </a:tc>
                <a:tc>
                  <a:txBody>
                    <a:bodyPr/>
                    <a:lstStyle/>
                    <a:p>
                      <a:pPr algn="ctr" fontAlgn="b"/>
                      <a:r>
                        <a:rPr lang="es-CO" sz="1400" u="none" strike="noStrike" dirty="0">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400" u="none" strike="noStrike">
                          <a:effectLst/>
                        </a:rPr>
                        <a:t> </a:t>
                      </a:r>
                      <a:endParaRPr lang="es-CO" sz="1400" b="0"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100" b="0" i="0" u="none" strike="noStrike">
                          <a:solidFill>
                            <a:srgbClr val="FFFFFF"/>
                          </a:solidFill>
                          <a:effectLst/>
                          <a:latin typeface="Calibri" panose="020F0502020204030204" pitchFamily="34" charset="0"/>
                        </a:rPr>
                        <a:t>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a:t>
                      </a:r>
                    </a:p>
                  </a:txBody>
                  <a:tcPr marL="9525" marR="9525" marT="9525" marB="0" anchor="ctr"/>
                </a:tc>
                <a:tc>
                  <a:txBody>
                    <a:bodyPr/>
                    <a:lstStyle/>
                    <a:p>
                      <a:pPr algn="ctr" fontAlgn="b"/>
                      <a:r>
                        <a:rPr lang="es-CO" sz="1100" b="0" i="0" u="none" strike="noStrike">
                          <a:solidFill>
                            <a:schemeClr val="tx1"/>
                          </a:solidFill>
                          <a:effectLst/>
                          <a:latin typeface="Calibri" panose="020F0502020204030204" pitchFamily="34" charset="0"/>
                        </a:rPr>
                        <a:t>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$ 50,443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$52,483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$ 58,111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$ 33,729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$ 33,729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$ 33,729 </a:t>
                      </a:r>
                    </a:p>
                  </a:txBody>
                  <a:tcPr marL="9525" marR="9525" marT="9525" marB="0" anchor="ctr"/>
                </a:tc>
                <a:tc>
                  <a:txBody>
                    <a:bodyPr/>
                    <a:lstStyle/>
                    <a:p>
                      <a:pPr algn="ctr" fontAlgn="b"/>
                      <a:r>
                        <a:rPr lang="es-CO" sz="1100" b="0" i="0" u="none" strike="noStrike" dirty="0">
                          <a:solidFill>
                            <a:schemeClr val="tx1"/>
                          </a:solidFill>
                          <a:effectLst/>
                          <a:latin typeface="Calibri" panose="020F0502020204030204" pitchFamily="34" charset="0"/>
                        </a:rPr>
                        <a:t> $  262,224 </a:t>
                      </a:r>
                    </a:p>
                  </a:txBody>
                  <a:tcPr marL="9525" marR="9525" marT="9525" marB="0" anchor="ctr"/>
                </a:tc>
                <a:extLst>
                  <a:ext uri="{0D108BD9-81ED-4DB2-BD59-A6C34878D82A}">
                    <a16:rowId xmlns:a16="http://schemas.microsoft.com/office/drawing/2014/main" val="1409447894"/>
                  </a:ext>
                </a:extLst>
              </a:tr>
            </a:tbl>
          </a:graphicData>
        </a:graphic>
      </p:graphicFrame>
      <p:sp>
        <p:nvSpPr>
          <p:cNvPr id="5" name="Rectángulo 4">
            <a:extLst>
              <a:ext uri="{FF2B5EF4-FFF2-40B4-BE49-F238E27FC236}">
                <a16:creationId xmlns:a16="http://schemas.microsoft.com/office/drawing/2014/main" id="{BFC79194-9680-4127-916E-AAFEC3D9F709}"/>
              </a:ext>
            </a:extLst>
          </p:cNvPr>
          <p:cNvSpPr/>
          <p:nvPr/>
        </p:nvSpPr>
        <p:spPr>
          <a:xfrm>
            <a:off x="3241964" y="812832"/>
            <a:ext cx="6096000" cy="646331"/>
          </a:xfrm>
          <a:prstGeom prst="rect">
            <a:avLst/>
          </a:prstGeom>
        </p:spPr>
        <p:txBody>
          <a:bodyPr>
            <a:spAutoFit/>
          </a:bodyPr>
          <a:lstStyle/>
          <a:p>
            <a:pPr algn="ctr" fontAlgn="ctr"/>
            <a:r>
              <a:rPr lang="es-ES" b="1" dirty="0"/>
              <a:t>PROYECCION EJECUCION ENAJENACION TEMPRANA PARA CISA 2018</a:t>
            </a:r>
            <a:endParaRPr lang="es-ES" b="1" dirty="0">
              <a:solidFill>
                <a:srgbClr val="000000"/>
              </a:solidFill>
              <a:latin typeface="Calibri" panose="020F0502020204030204" pitchFamily="34" charset="0"/>
            </a:endParaRPr>
          </a:p>
        </p:txBody>
      </p:sp>
      <p:sp>
        <p:nvSpPr>
          <p:cNvPr id="6" name="CuadroTexto 5">
            <a:extLst>
              <a:ext uri="{FF2B5EF4-FFF2-40B4-BE49-F238E27FC236}">
                <a16:creationId xmlns:a16="http://schemas.microsoft.com/office/drawing/2014/main" id="{72A8C05C-CF61-41AA-846D-5E07C48900FF}"/>
              </a:ext>
            </a:extLst>
          </p:cNvPr>
          <p:cNvSpPr txBox="1"/>
          <p:nvPr/>
        </p:nvSpPr>
        <p:spPr>
          <a:xfrm>
            <a:off x="7679042" y="5915891"/>
            <a:ext cx="4263576" cy="261610"/>
          </a:xfrm>
          <a:prstGeom prst="rect">
            <a:avLst/>
          </a:prstGeom>
          <a:noFill/>
        </p:spPr>
        <p:txBody>
          <a:bodyPr wrap="square" rtlCol="0">
            <a:spAutoFit/>
          </a:bodyPr>
          <a:lstStyle/>
          <a:p>
            <a:r>
              <a:rPr lang="es-ES" sz="1100" dirty="0"/>
              <a:t>* Cifras en millones de pesos</a:t>
            </a:r>
            <a:endParaRPr lang="es-CO" sz="1100" dirty="0"/>
          </a:p>
        </p:txBody>
      </p:sp>
    </p:spTree>
    <p:extLst>
      <p:ext uri="{BB962C8B-B14F-4D97-AF65-F5344CB8AC3E}">
        <p14:creationId xmlns:p14="http://schemas.microsoft.com/office/powerpoint/2010/main" val="9972787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625267"/>
            <a:ext cx="9143999" cy="1754326"/>
          </a:xfrm>
          <a:prstGeom prst="rect">
            <a:avLst/>
          </a:prstGeom>
          <a:noFill/>
        </p:spPr>
        <p:txBody>
          <a:bodyPr wrap="square" rtlCol="0">
            <a:spAutoFit/>
          </a:bodyPr>
          <a:lstStyle/>
          <a:p>
            <a:pPr algn="ctr"/>
            <a:r>
              <a:rPr lang="es-ES" sz="5400" b="1" dirty="0">
                <a:solidFill>
                  <a:srgbClr val="002060"/>
                </a:solidFill>
              </a:rPr>
              <a:t>Presentación nuevo </a:t>
            </a:r>
          </a:p>
          <a:p>
            <a:pPr algn="ctr"/>
            <a:r>
              <a:rPr lang="es-ES" sz="5400" b="1" dirty="0">
                <a:solidFill>
                  <a:srgbClr val="002060"/>
                </a:solidFill>
              </a:rPr>
              <a:t>Portal WEB </a:t>
            </a:r>
          </a:p>
        </p:txBody>
      </p:sp>
      <p:cxnSp>
        <p:nvCxnSpPr>
          <p:cNvPr id="3" name="Conector recto 2"/>
          <p:cNvCxnSpPr>
            <a:cxnSpLocks/>
          </p:cNvCxnSpPr>
          <p:nvPr/>
        </p:nvCxnSpPr>
        <p:spPr>
          <a:xfrm>
            <a:off x="10994938" y="1189456"/>
            <a:ext cx="0" cy="5006747"/>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a:cxnSpLocks/>
          </p:cNvCxnSpPr>
          <p:nvPr/>
        </p:nvCxnSpPr>
        <p:spPr>
          <a:xfrm>
            <a:off x="1086678" y="6196203"/>
            <a:ext cx="9908260"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6897163"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78" y="87787"/>
            <a:ext cx="2222500" cy="1213050"/>
          </a:xfrm>
          <a:prstGeom prst="rect">
            <a:avLst/>
          </a:prstGeom>
        </p:spPr>
      </p:pic>
    </p:spTree>
    <p:extLst>
      <p:ext uri="{BB962C8B-B14F-4D97-AF65-F5344CB8AC3E}">
        <p14:creationId xmlns:p14="http://schemas.microsoft.com/office/powerpoint/2010/main" val="3500207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6"/>
            <a:ext cx="2222500" cy="1213050"/>
          </a:xfrm>
          <a:prstGeom prst="rect">
            <a:avLst/>
          </a:prstGeom>
        </p:spPr>
      </p:pic>
      <p:sp>
        <p:nvSpPr>
          <p:cNvPr id="6" name="CuadroTexto 5"/>
          <p:cNvSpPr txBox="1"/>
          <p:nvPr/>
        </p:nvSpPr>
        <p:spPr>
          <a:xfrm>
            <a:off x="4773629" y="1396073"/>
            <a:ext cx="3365500" cy="646331"/>
          </a:xfrm>
          <a:prstGeom prst="rect">
            <a:avLst/>
          </a:prstGeom>
          <a:noFill/>
        </p:spPr>
        <p:txBody>
          <a:bodyPr wrap="square" rtlCol="0">
            <a:spAutoFit/>
          </a:bodyPr>
          <a:lstStyle/>
          <a:p>
            <a:r>
              <a:rPr lang="es-ES" sz="3600" b="1" dirty="0">
                <a:solidFill>
                  <a:srgbClr val="000A8B"/>
                </a:solidFill>
                <a:latin typeface="+mj-lt"/>
                <a:cs typeface="Lato Bold"/>
              </a:rPr>
              <a:t>Antecedentes</a:t>
            </a:r>
          </a:p>
        </p:txBody>
      </p:sp>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79042" y="6496824"/>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Comunicaciones y Atención </a:t>
            </a:r>
            <a:r>
              <a:rPr lang="es-ES" sz="1400">
                <a:solidFill>
                  <a:srgbClr val="A9A8A9"/>
                </a:solidFill>
                <a:latin typeface="Lato Regular"/>
                <a:cs typeface="Lato Regular"/>
              </a:rPr>
              <a:t>al Ciudadano</a:t>
            </a:r>
            <a:endParaRPr lang="es-ES" sz="1400" dirty="0">
              <a:solidFill>
                <a:srgbClr val="A9A8A9"/>
              </a:solidFill>
              <a:latin typeface="Lato Regular"/>
              <a:cs typeface="Lato Regular"/>
            </a:endParaRP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0750" y="76550"/>
            <a:ext cx="4813935" cy="1165860"/>
          </a:xfrm>
          <a:prstGeom prst="rect">
            <a:avLst/>
          </a:prstGeom>
        </p:spPr>
      </p:pic>
      <p:sp>
        <p:nvSpPr>
          <p:cNvPr id="9" name="CuadroTexto 8"/>
          <p:cNvSpPr txBox="1"/>
          <p:nvPr/>
        </p:nvSpPr>
        <p:spPr>
          <a:xfrm>
            <a:off x="543339" y="2249021"/>
            <a:ext cx="11092069" cy="2677656"/>
          </a:xfrm>
          <a:prstGeom prst="rect">
            <a:avLst/>
          </a:prstGeom>
          <a:noFill/>
        </p:spPr>
        <p:txBody>
          <a:bodyPr wrap="square" rtlCol="0">
            <a:spAutoFit/>
          </a:bodyPr>
          <a:lstStyle/>
          <a:p>
            <a:r>
              <a:rPr lang="es-ES_tradnl" sz="2400" dirty="0"/>
              <a:t>En la gestión del 2014 -2018, se realizaron dos encuestas para medir percepción de marca y satisfacción del servicio que presta la Entidad.</a:t>
            </a:r>
          </a:p>
          <a:p>
            <a:endParaRPr lang="es-ES_tradnl" sz="2400" dirty="0"/>
          </a:p>
          <a:p>
            <a:r>
              <a:rPr lang="es-ES_tradnl" sz="2400" b="1" dirty="0">
                <a:solidFill>
                  <a:srgbClr val="000A8B"/>
                </a:solidFill>
              </a:rPr>
              <a:t>Hallazgos relevantes 2016</a:t>
            </a:r>
          </a:p>
          <a:p>
            <a:endParaRPr lang="es-ES_tradnl" sz="2400" dirty="0"/>
          </a:p>
          <a:p>
            <a:pPr marL="342900" indent="-342900">
              <a:buFont typeface="Wingdings" panose="05000000000000000000" pitchFamily="2" charset="2"/>
              <a:buChar char="Ø"/>
            </a:pPr>
            <a:r>
              <a:rPr lang="es-ES_tradnl" sz="2400" dirty="0"/>
              <a:t>Dentro de los puntos de referencia para identificar la marca SAE, la página web fue la menor referenciada como conocida. </a:t>
            </a:r>
          </a:p>
        </p:txBody>
      </p:sp>
    </p:spTree>
    <p:extLst>
      <p:ext uri="{BB962C8B-B14F-4D97-AF65-F5344CB8AC3E}">
        <p14:creationId xmlns:p14="http://schemas.microsoft.com/office/powerpoint/2010/main" val="2558332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169"/>
            <a:ext cx="2222500" cy="1213050"/>
          </a:xfrm>
          <a:prstGeom prst="rect">
            <a:avLst/>
          </a:prstGeom>
        </p:spPr>
      </p:pic>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413998" y="6540500"/>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Comunicaciones y Atención al Ciudadano</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413998" y="47191"/>
            <a:ext cx="4813935" cy="1165860"/>
          </a:xfrm>
          <a:prstGeom prst="rect">
            <a:avLst/>
          </a:prstGeom>
        </p:spPr>
      </p:pic>
      <p:sp>
        <p:nvSpPr>
          <p:cNvPr id="9" name="CuadroTexto 8"/>
          <p:cNvSpPr txBox="1"/>
          <p:nvPr/>
        </p:nvSpPr>
        <p:spPr>
          <a:xfrm>
            <a:off x="755374" y="1213051"/>
            <a:ext cx="9643013" cy="4832092"/>
          </a:xfrm>
          <a:prstGeom prst="rect">
            <a:avLst/>
          </a:prstGeom>
          <a:noFill/>
        </p:spPr>
        <p:txBody>
          <a:bodyPr wrap="square" rtlCol="0">
            <a:spAutoFit/>
          </a:bodyPr>
          <a:lstStyle/>
          <a:p>
            <a:pPr marL="342900" indent="-342900">
              <a:buFont typeface="Wingdings" panose="05000000000000000000" pitchFamily="2" charset="2"/>
              <a:buChar char="Ø"/>
            </a:pPr>
            <a:r>
              <a:rPr lang="es-ES_tradnl" sz="2800" b="1" dirty="0">
                <a:solidFill>
                  <a:srgbClr val="000A8B"/>
                </a:solidFill>
              </a:rPr>
              <a:t>2017</a:t>
            </a:r>
          </a:p>
          <a:p>
            <a:pPr marL="342900" indent="-342900">
              <a:buFont typeface="Wingdings" panose="05000000000000000000" pitchFamily="2" charset="2"/>
              <a:buChar char="Ø"/>
            </a:pPr>
            <a:endParaRPr lang="es-ES_tradnl" sz="2800" b="1" dirty="0">
              <a:solidFill>
                <a:srgbClr val="000A8B"/>
              </a:solidFill>
            </a:endParaRPr>
          </a:p>
          <a:p>
            <a:pPr marL="342900" indent="-342900">
              <a:buFont typeface="Wingdings" panose="05000000000000000000" pitchFamily="2" charset="2"/>
              <a:buChar char="Ø"/>
            </a:pPr>
            <a:r>
              <a:rPr lang="es-ES_tradnl" sz="2800" dirty="0"/>
              <a:t>La página web no es de fácil acceso.</a:t>
            </a:r>
          </a:p>
          <a:p>
            <a:pPr marL="342900" indent="-342900">
              <a:buFont typeface="Wingdings" panose="05000000000000000000" pitchFamily="2" charset="2"/>
              <a:buChar char="Ø"/>
            </a:pPr>
            <a:endParaRPr lang="es-ES_tradnl" sz="2800" dirty="0"/>
          </a:p>
          <a:p>
            <a:pPr marL="342900" indent="-342900">
              <a:buFont typeface="Wingdings" panose="05000000000000000000" pitchFamily="2" charset="2"/>
              <a:buChar char="Ø"/>
            </a:pPr>
            <a:r>
              <a:rPr lang="es-ES_tradnl" sz="2800" dirty="0"/>
              <a:t>Es altamente dispendioso la búsqueda de información y servicios.</a:t>
            </a:r>
          </a:p>
          <a:p>
            <a:pPr marL="342900" indent="-342900">
              <a:buFont typeface="Wingdings" panose="05000000000000000000" pitchFamily="2" charset="2"/>
              <a:buChar char="Ø"/>
            </a:pPr>
            <a:endParaRPr lang="es-ES_tradnl" sz="2800" dirty="0"/>
          </a:p>
          <a:p>
            <a:pPr marL="342900" indent="-342900">
              <a:buFont typeface="Wingdings" panose="05000000000000000000" pitchFamily="2" charset="2"/>
              <a:buChar char="Ø"/>
            </a:pPr>
            <a:r>
              <a:rPr lang="es-ES_tradnl" sz="2800" dirty="0"/>
              <a:t>La diagramación no es amigable y hace difícil la navegación. Los Responsive Desing.</a:t>
            </a:r>
          </a:p>
          <a:p>
            <a:pPr marL="342900" indent="-342900">
              <a:buFont typeface="Wingdings" panose="05000000000000000000" pitchFamily="2" charset="2"/>
              <a:buChar char="Ø"/>
            </a:pPr>
            <a:endParaRPr lang="es-ES_tradnl" sz="2800" dirty="0"/>
          </a:p>
          <a:p>
            <a:pPr marL="342900" indent="-342900">
              <a:buFont typeface="Wingdings" panose="05000000000000000000" pitchFamily="2" charset="2"/>
              <a:buChar char="Ø"/>
            </a:pPr>
            <a:r>
              <a:rPr lang="es-ES_tradnl" sz="2800" dirty="0"/>
              <a:t>No permite interacción con el usuario. Baja usabilidad.</a:t>
            </a:r>
          </a:p>
        </p:txBody>
      </p:sp>
    </p:spTree>
    <p:extLst>
      <p:ext uri="{BB962C8B-B14F-4D97-AF65-F5344CB8AC3E}">
        <p14:creationId xmlns:p14="http://schemas.microsoft.com/office/powerpoint/2010/main" val="659855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11" y="94223"/>
            <a:ext cx="2222500" cy="1213050"/>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493511" y="6550223"/>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Comunicaciones y Atención al Ciudadano</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0"/>
            <a:ext cx="4813935" cy="1165860"/>
          </a:xfrm>
          <a:prstGeom prst="rect">
            <a:avLst/>
          </a:prstGeom>
        </p:spPr>
      </p:pic>
      <p:sp>
        <p:nvSpPr>
          <p:cNvPr id="9" name="CuadroTexto 8"/>
          <p:cNvSpPr txBox="1"/>
          <p:nvPr/>
        </p:nvSpPr>
        <p:spPr>
          <a:xfrm>
            <a:off x="1155361" y="1425089"/>
            <a:ext cx="10122239" cy="3970318"/>
          </a:xfrm>
          <a:prstGeom prst="rect">
            <a:avLst/>
          </a:prstGeom>
          <a:noFill/>
        </p:spPr>
        <p:txBody>
          <a:bodyPr wrap="square" rtlCol="0">
            <a:spAutoFit/>
          </a:bodyPr>
          <a:lstStyle/>
          <a:p>
            <a:pPr algn="just"/>
            <a:r>
              <a:rPr lang="es-ES_tradnl" sz="3600" b="1" dirty="0">
                <a:solidFill>
                  <a:srgbClr val="000A8B"/>
                </a:solidFill>
              </a:rPr>
              <a:t>LA DECISIÓN: </a:t>
            </a:r>
          </a:p>
          <a:p>
            <a:pPr algn="just"/>
            <a:endParaRPr lang="es-ES_tradnl" sz="3600" dirty="0"/>
          </a:p>
          <a:p>
            <a:pPr algn="just"/>
            <a:r>
              <a:rPr lang="es-ES_tradnl" sz="3600" dirty="0"/>
              <a:t>Con la dirección de la Oficina de Comunicaciones y Atención al Ciudadano y con el apoyo técnico y financiero de la Oficina de Gestión de la información se llevó a cabo el proceso contractual para la construcción del nuevo portal web.</a:t>
            </a:r>
          </a:p>
        </p:txBody>
      </p:sp>
    </p:spTree>
    <p:extLst>
      <p:ext uri="{BB962C8B-B14F-4D97-AF65-F5344CB8AC3E}">
        <p14:creationId xmlns:p14="http://schemas.microsoft.com/office/powerpoint/2010/main" val="11903369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94"/>
            <a:ext cx="2222500" cy="1213050"/>
          </a:xfrm>
          <a:prstGeom prst="rect">
            <a:avLst/>
          </a:prstGeom>
        </p:spPr>
      </p:pic>
      <p:sp>
        <p:nvSpPr>
          <p:cNvPr id="6" name="CuadroTexto 5"/>
          <p:cNvSpPr txBox="1"/>
          <p:nvPr/>
        </p:nvSpPr>
        <p:spPr>
          <a:xfrm>
            <a:off x="2763769" y="1242256"/>
            <a:ext cx="7446342" cy="646331"/>
          </a:xfrm>
          <a:prstGeom prst="rect">
            <a:avLst/>
          </a:prstGeom>
          <a:noFill/>
        </p:spPr>
        <p:txBody>
          <a:bodyPr wrap="square" rtlCol="0">
            <a:spAutoFit/>
          </a:bodyPr>
          <a:lstStyle/>
          <a:p>
            <a:pPr algn="just"/>
            <a:r>
              <a:rPr lang="es-ES" sz="3600" b="1" dirty="0">
                <a:solidFill>
                  <a:srgbClr val="000A8B"/>
                </a:solidFill>
                <a:latin typeface="+mj-lt"/>
                <a:cs typeface="Lato Bold"/>
              </a:rPr>
              <a:t>Referentes</a:t>
            </a:r>
            <a:r>
              <a:rPr lang="es-ES" sz="3200" b="1" dirty="0">
                <a:solidFill>
                  <a:srgbClr val="000A8B"/>
                </a:solidFill>
                <a:latin typeface="+mj-lt"/>
                <a:cs typeface="Lato Bold"/>
              </a:rPr>
              <a:t> Nacionales e Internacionales </a:t>
            </a:r>
          </a:p>
        </p:txBody>
      </p:sp>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573025" y="6520419"/>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Comunicaciones y Atención al Ciudadano</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25975"/>
            <a:ext cx="4813935" cy="1165860"/>
          </a:xfrm>
          <a:prstGeom prst="rect">
            <a:avLst/>
          </a:prstGeom>
        </p:spPr>
      </p:pic>
      <p:sp>
        <p:nvSpPr>
          <p:cNvPr id="9" name="CuadroTexto 8"/>
          <p:cNvSpPr txBox="1"/>
          <p:nvPr/>
        </p:nvSpPr>
        <p:spPr>
          <a:xfrm>
            <a:off x="861391" y="2068116"/>
            <a:ext cx="10561983" cy="4278094"/>
          </a:xfrm>
          <a:prstGeom prst="rect">
            <a:avLst/>
          </a:prstGeom>
          <a:noFill/>
        </p:spPr>
        <p:txBody>
          <a:bodyPr wrap="square" rtlCol="0">
            <a:spAutoFit/>
          </a:bodyPr>
          <a:lstStyle/>
          <a:p>
            <a:r>
              <a:rPr lang="es-ES_tradnl" sz="2000" dirty="0">
                <a:latin typeface="+mj-lt"/>
              </a:rPr>
              <a:t>Portales Inmobiliarios</a:t>
            </a:r>
          </a:p>
          <a:p>
            <a:endParaRPr lang="es-ES_tradnl" sz="2000" dirty="0">
              <a:latin typeface="+mj-lt"/>
              <a:cs typeface="Lato Bold"/>
            </a:endParaRPr>
          </a:p>
          <a:p>
            <a:r>
              <a:rPr lang="es-ES_tradnl" sz="2000" dirty="0">
                <a:latin typeface="+mj-lt"/>
                <a:cs typeface="Lato Bold"/>
                <a:hlinkClick r:id="rId4"/>
              </a:rPr>
              <a:t>www.fincaraiz.com</a:t>
            </a:r>
            <a:endParaRPr lang="es-ES_tradnl" sz="2000" dirty="0">
              <a:latin typeface="+mj-lt"/>
              <a:cs typeface="Lato Bold"/>
            </a:endParaRPr>
          </a:p>
          <a:p>
            <a:r>
              <a:rPr lang="es-ES_tradnl" sz="2000" dirty="0">
                <a:latin typeface="+mj-lt"/>
                <a:cs typeface="Lato Bold"/>
                <a:hlinkClick r:id="rId5"/>
              </a:rPr>
              <a:t>www.metrocuadrado.com</a:t>
            </a:r>
            <a:endParaRPr lang="es-ES_tradnl" sz="2000" dirty="0">
              <a:latin typeface="+mj-lt"/>
              <a:cs typeface="Lato Bold"/>
            </a:endParaRPr>
          </a:p>
          <a:p>
            <a:endParaRPr lang="es-ES_tradnl" sz="2000" dirty="0">
              <a:latin typeface="+mj-lt"/>
              <a:cs typeface="Lato Bold"/>
            </a:endParaRPr>
          </a:p>
          <a:p>
            <a:r>
              <a:rPr lang="es-ES_tradnl" sz="2000" dirty="0">
                <a:latin typeface="+mj-lt"/>
                <a:cs typeface="Lato Bold"/>
              </a:rPr>
              <a:t>Portales en otros países.</a:t>
            </a:r>
          </a:p>
          <a:p>
            <a:endParaRPr lang="es-ES_tradnl" sz="2000" dirty="0">
              <a:latin typeface="+mj-lt"/>
              <a:cs typeface="Lato Bold"/>
            </a:endParaRPr>
          </a:p>
          <a:p>
            <a:r>
              <a:rPr lang="es-ES_tradnl" sz="2000" dirty="0">
                <a:latin typeface="+mj-lt"/>
                <a:cs typeface="Lato Bold"/>
                <a:hlinkClick r:id="rId6"/>
              </a:rPr>
              <a:t>https://www.gob.mx/sae</a:t>
            </a:r>
            <a:r>
              <a:rPr lang="es-ES_tradnl" sz="2000" dirty="0">
                <a:latin typeface="+mj-lt"/>
                <a:cs typeface="Lato Bold"/>
              </a:rPr>
              <a:t> Servicio de Administración y Enajenación de Bienes.</a:t>
            </a:r>
          </a:p>
          <a:p>
            <a:r>
              <a:rPr lang="es-ES_tradnl" sz="2000" dirty="0">
                <a:latin typeface="+mj-lt"/>
                <a:hlinkClick r:id="rId7"/>
              </a:rPr>
              <a:t>http://www.pnsd.msssi.gob.es/delegacionGobiernoPNSD/fondoBienesDecomisados/home.htm</a:t>
            </a:r>
            <a:r>
              <a:rPr lang="es-ES_tradnl" sz="2000" dirty="0">
                <a:latin typeface="+mj-lt"/>
              </a:rPr>
              <a:t> Fondo de Bienes Decomisados</a:t>
            </a:r>
          </a:p>
          <a:p>
            <a:r>
              <a:rPr lang="es-ES_tradnl" sz="2000" dirty="0">
                <a:latin typeface="+mj-lt"/>
                <a:hlinkClick r:id="rId8"/>
              </a:rPr>
              <a:t>http://www.justice.gouv.fr/justice-penale-11330/agrasc-12207/</a:t>
            </a:r>
            <a:r>
              <a:rPr lang="es-ES_tradnl" sz="2000" dirty="0">
                <a:latin typeface="+mj-lt"/>
              </a:rPr>
              <a:t> </a:t>
            </a:r>
            <a:br>
              <a:rPr lang="es-ES_tradnl" sz="2000" dirty="0">
                <a:latin typeface="+mj-lt"/>
              </a:rPr>
            </a:br>
            <a:r>
              <a:rPr lang="es-ES_tradnl" sz="2000" dirty="0">
                <a:latin typeface="+mj-lt"/>
              </a:rPr>
              <a:t>Agencia de Gestión y Recuperación de Activos Incautados y Confiscados</a:t>
            </a:r>
          </a:p>
          <a:p>
            <a:r>
              <a:rPr lang="es-ES_tradnl" sz="2000" dirty="0">
                <a:latin typeface="+mj-lt"/>
                <a:hlinkClick r:id="rId9"/>
              </a:rPr>
              <a:t>http://www.seguridad.gob.sv/tag/conab/</a:t>
            </a:r>
            <a:r>
              <a:rPr lang="es-ES_tradnl" sz="2000" dirty="0">
                <a:latin typeface="+mj-lt"/>
              </a:rPr>
              <a:t> Consejo Nacional de Administración de Bienes</a:t>
            </a:r>
          </a:p>
          <a:p>
            <a:endParaRPr lang="es-ES_tradnl" sz="1200" dirty="0">
              <a:latin typeface="+mj-lt"/>
              <a:cs typeface="Lato Bold"/>
            </a:endParaRPr>
          </a:p>
        </p:txBody>
      </p:sp>
    </p:spTree>
    <p:extLst>
      <p:ext uri="{BB962C8B-B14F-4D97-AF65-F5344CB8AC3E}">
        <p14:creationId xmlns:p14="http://schemas.microsoft.com/office/powerpoint/2010/main" val="1591703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257" y="23596"/>
            <a:ext cx="2222500" cy="1213050"/>
          </a:xfrm>
          <a:prstGeom prst="rect">
            <a:avLst/>
          </a:prstGeom>
        </p:spPr>
      </p:pic>
      <p:sp>
        <p:nvSpPr>
          <p:cNvPr id="6" name="CuadroTexto 5"/>
          <p:cNvSpPr txBox="1"/>
          <p:nvPr/>
        </p:nvSpPr>
        <p:spPr>
          <a:xfrm>
            <a:off x="1889125" y="1213051"/>
            <a:ext cx="3365500" cy="477054"/>
          </a:xfrm>
          <a:prstGeom prst="rect">
            <a:avLst/>
          </a:prstGeom>
          <a:noFill/>
        </p:spPr>
        <p:txBody>
          <a:bodyPr wrap="square" rtlCol="0">
            <a:spAutoFit/>
          </a:bodyPr>
          <a:lstStyle/>
          <a:p>
            <a:r>
              <a:rPr lang="es-ES" sz="2500" b="1" dirty="0">
                <a:solidFill>
                  <a:srgbClr val="000A8B"/>
                </a:solidFill>
                <a:latin typeface="Lato Bold"/>
                <a:cs typeface="Lato Bold"/>
              </a:rPr>
              <a:t>Nuevo portal Web</a:t>
            </a:r>
          </a:p>
        </p:txBody>
      </p:sp>
      <p:sp>
        <p:nvSpPr>
          <p:cNvPr id="2" name="Rectángulo 1"/>
          <p:cNvSpPr/>
          <p:nvPr/>
        </p:nvSpPr>
        <p:spPr>
          <a:xfrm>
            <a:off x="0" y="6544014"/>
            <a:ext cx="12192000" cy="31398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559772" y="6544014"/>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Comunicaciones y Atención al Ciudadano</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7378065" y="56700"/>
            <a:ext cx="4813935" cy="1165860"/>
          </a:xfrm>
          <a:prstGeom prst="rect">
            <a:avLst/>
          </a:prstGeom>
        </p:spPr>
      </p:pic>
      <p:pic>
        <p:nvPicPr>
          <p:cNvPr id="5" name="Imagen 4">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1286" y="1721200"/>
            <a:ext cx="3925421" cy="4330940"/>
          </a:xfrm>
          <a:prstGeom prst="rect">
            <a:avLst/>
          </a:prstGeom>
          <a:effectLst>
            <a:outerShdw blurRad="50800" dist="76200" dir="2700000" algn="tl" rotWithShape="0">
              <a:prstClr val="black">
                <a:alpha val="40000"/>
              </a:prstClr>
            </a:outerShdw>
          </a:effectLst>
        </p:spPr>
      </p:pic>
      <p:pic>
        <p:nvPicPr>
          <p:cNvPr id="11" name="Imagen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6493" y="1631105"/>
            <a:ext cx="3065929" cy="1901601"/>
          </a:xfrm>
          <a:prstGeom prst="rect">
            <a:avLst/>
          </a:prstGeom>
          <a:effectLst>
            <a:outerShdw blurRad="50800" dist="76200" dir="2700000" algn="tl" rotWithShape="0">
              <a:prstClr val="black">
                <a:alpha val="40000"/>
              </a:prstClr>
            </a:outerShdw>
          </a:effectLst>
        </p:spPr>
      </p:pic>
      <p:pic>
        <p:nvPicPr>
          <p:cNvPr id="12" name="Imagen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7478" y="3974353"/>
            <a:ext cx="1511979" cy="2339788"/>
          </a:xfrm>
          <a:prstGeom prst="rect">
            <a:avLst/>
          </a:prstGeom>
          <a:effectLst>
            <a:outerShdw blurRad="50800" dist="76200" dir="2700000" algn="tl" rotWithShape="0">
              <a:prstClr val="black">
                <a:alpha val="40000"/>
              </a:prstClr>
            </a:outerShdw>
          </a:effectLst>
        </p:spPr>
      </p:pic>
      <p:sp>
        <p:nvSpPr>
          <p:cNvPr id="13" name="CuadroTexto 12"/>
          <p:cNvSpPr txBox="1"/>
          <p:nvPr/>
        </p:nvSpPr>
        <p:spPr>
          <a:xfrm>
            <a:off x="3746501" y="6083236"/>
            <a:ext cx="2271058" cy="307777"/>
          </a:xfrm>
          <a:prstGeom prst="rect">
            <a:avLst/>
          </a:prstGeom>
          <a:noFill/>
        </p:spPr>
        <p:txBody>
          <a:bodyPr wrap="square" rtlCol="0">
            <a:spAutoFit/>
          </a:bodyPr>
          <a:lstStyle/>
          <a:p>
            <a:r>
              <a:rPr lang="es-ES_tradnl" sz="1400" dirty="0"/>
              <a:t>Visualización en computador</a:t>
            </a:r>
          </a:p>
        </p:txBody>
      </p:sp>
      <p:sp>
        <p:nvSpPr>
          <p:cNvPr id="14" name="CuadroTexto 13"/>
          <p:cNvSpPr txBox="1"/>
          <p:nvPr/>
        </p:nvSpPr>
        <p:spPr>
          <a:xfrm>
            <a:off x="7894171" y="3578894"/>
            <a:ext cx="2271058" cy="307777"/>
          </a:xfrm>
          <a:prstGeom prst="rect">
            <a:avLst/>
          </a:prstGeom>
          <a:noFill/>
        </p:spPr>
        <p:txBody>
          <a:bodyPr wrap="square" rtlCol="0">
            <a:spAutoFit/>
          </a:bodyPr>
          <a:lstStyle/>
          <a:p>
            <a:pPr algn="r"/>
            <a:r>
              <a:rPr lang="es-ES_tradnl" sz="1400" dirty="0"/>
              <a:t>Visualización en tableta</a:t>
            </a:r>
          </a:p>
        </p:txBody>
      </p:sp>
      <p:sp>
        <p:nvSpPr>
          <p:cNvPr id="15" name="CuadroTexto 14"/>
          <p:cNvSpPr txBox="1"/>
          <p:nvPr/>
        </p:nvSpPr>
        <p:spPr>
          <a:xfrm>
            <a:off x="8151347" y="6054817"/>
            <a:ext cx="2271058" cy="307777"/>
          </a:xfrm>
          <a:prstGeom prst="rect">
            <a:avLst/>
          </a:prstGeom>
          <a:noFill/>
        </p:spPr>
        <p:txBody>
          <a:bodyPr wrap="square" rtlCol="0">
            <a:spAutoFit/>
          </a:bodyPr>
          <a:lstStyle/>
          <a:p>
            <a:pPr algn="r"/>
            <a:r>
              <a:rPr lang="es-ES_tradnl" sz="1400" dirty="0"/>
              <a:t>Visualización </a:t>
            </a:r>
            <a:r>
              <a:rPr lang="es-ES_tradnl" sz="1400"/>
              <a:t>en celular</a:t>
            </a:r>
            <a:endParaRPr lang="es-ES_tradnl" sz="1400" dirty="0"/>
          </a:p>
        </p:txBody>
      </p:sp>
    </p:spTree>
    <p:extLst>
      <p:ext uri="{BB962C8B-B14F-4D97-AF65-F5344CB8AC3E}">
        <p14:creationId xmlns:p14="http://schemas.microsoft.com/office/powerpoint/2010/main" val="215641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20419"/>
            <a:ext cx="12192000" cy="33758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7618483" y="6550223"/>
            <a:ext cx="4505643"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de Comunicaciones y Atención al Ciudadano</a:t>
            </a:r>
          </a:p>
        </p:txBody>
      </p:sp>
      <p:pic>
        <p:nvPicPr>
          <p:cNvPr id="7" name="Imagen 6"/>
          <p:cNvPicPr/>
          <p:nvPr/>
        </p:nvPicPr>
        <p:blipFill>
          <a:blip r:embed="rId3">
            <a:extLst>
              <a:ext uri="{28A0092B-C50C-407E-A947-70E740481C1C}">
                <a14:useLocalDpi xmlns:a14="http://schemas.microsoft.com/office/drawing/2010/main" val="0"/>
              </a:ext>
            </a:extLst>
          </a:blip>
          <a:stretch>
            <a:fillRect/>
          </a:stretch>
        </p:blipFill>
        <p:spPr>
          <a:xfrm>
            <a:off x="5797233" y="23596"/>
            <a:ext cx="4813935" cy="1165860"/>
          </a:xfrm>
          <a:prstGeom prst="rect">
            <a:avLst/>
          </a:prstGeom>
        </p:spPr>
      </p:pic>
      <p:sp>
        <p:nvSpPr>
          <p:cNvPr id="9" name="CuadroTexto 8"/>
          <p:cNvSpPr txBox="1"/>
          <p:nvPr/>
        </p:nvSpPr>
        <p:spPr>
          <a:xfrm>
            <a:off x="689113" y="2222809"/>
            <a:ext cx="10866783" cy="3785652"/>
          </a:xfrm>
          <a:prstGeom prst="rect">
            <a:avLst/>
          </a:prstGeom>
          <a:noFill/>
        </p:spPr>
        <p:txBody>
          <a:bodyPr wrap="square" rtlCol="0">
            <a:spAutoFit/>
          </a:bodyPr>
          <a:lstStyle/>
          <a:p>
            <a:pPr marL="342900" indent="-342900">
              <a:buFont typeface="Wingdings" panose="05000000000000000000" pitchFamily="2" charset="2"/>
              <a:buChar char="Ø"/>
            </a:pPr>
            <a:r>
              <a:rPr lang="es-ES_tradnl" sz="2400" dirty="0"/>
              <a:t>Cumplimiento con la normatividad de gobierno digital</a:t>
            </a:r>
          </a:p>
          <a:p>
            <a:pPr marL="342900" indent="-342900">
              <a:buFont typeface="Wingdings" panose="05000000000000000000" pitchFamily="2" charset="2"/>
              <a:buChar char="Ø"/>
            </a:pPr>
            <a:endParaRPr lang="es-ES_tradnl" sz="2400" dirty="0"/>
          </a:p>
          <a:p>
            <a:pPr marL="342900" indent="-342900">
              <a:buFont typeface="Wingdings" panose="05000000000000000000" pitchFamily="2" charset="2"/>
              <a:buChar char="Ø"/>
            </a:pPr>
            <a:r>
              <a:rPr lang="es-ES_tradnl" sz="2400" dirty="0">
                <a:latin typeface="Calibri" charset="0"/>
                <a:ea typeface="Calibri" charset="0"/>
                <a:cs typeface="Calibri" charset="0"/>
              </a:rPr>
              <a:t>Amabilidad y fácil acceso – </a:t>
            </a:r>
            <a:r>
              <a:rPr lang="es-ES_tradnl" sz="2400" dirty="0">
                <a:latin typeface="Calibri" charset="0"/>
                <a:ea typeface="Calibri" charset="0"/>
                <a:cs typeface="Calibri" charset="0"/>
                <a:hlinkClick r:id="rId4"/>
              </a:rPr>
              <a:t>Usabilidad</a:t>
            </a:r>
            <a:r>
              <a:rPr lang="es-ES_tradnl" sz="2400" dirty="0">
                <a:latin typeface="Calibri" charset="0"/>
                <a:ea typeface="Calibri" charset="0"/>
                <a:cs typeface="Calibri" charset="0"/>
              </a:rPr>
              <a:t> -.</a:t>
            </a:r>
          </a:p>
          <a:p>
            <a:pPr marL="342900" indent="-342900">
              <a:buFont typeface="Wingdings" panose="05000000000000000000" pitchFamily="2" charset="2"/>
              <a:buChar char="Ø"/>
            </a:pPr>
            <a:endParaRPr lang="es-ES_tradnl" sz="2400" dirty="0"/>
          </a:p>
          <a:p>
            <a:pPr marL="342900" indent="-342900">
              <a:buFont typeface="Wingdings" panose="05000000000000000000" pitchFamily="2" charset="2"/>
              <a:buChar char="Ø"/>
            </a:pPr>
            <a:r>
              <a:rPr lang="es-ES_tradnl" sz="2400" dirty="0">
                <a:latin typeface="Calibri" charset="0"/>
                <a:ea typeface="Calibri" charset="0"/>
                <a:cs typeface="Calibri" charset="0"/>
                <a:hlinkClick r:id="rId4"/>
              </a:rPr>
              <a:t>Accesibilidad</a:t>
            </a:r>
            <a:r>
              <a:rPr lang="es-ES_tradnl" sz="2400" dirty="0">
                <a:latin typeface="Calibri" charset="0"/>
                <a:ea typeface="Calibri" charset="0"/>
                <a:cs typeface="Calibri" charset="0"/>
              </a:rPr>
              <a:t>  e </a:t>
            </a:r>
            <a:r>
              <a:rPr lang="es-ES_tradnl" sz="2400" u="sng" dirty="0">
                <a:latin typeface="Calibri" charset="0"/>
                <a:ea typeface="Calibri" charset="0"/>
                <a:cs typeface="Calibri" charset="0"/>
                <a:hlinkClick r:id="rId5"/>
              </a:rPr>
              <a:t>inclusión cultural</a:t>
            </a:r>
            <a:r>
              <a:rPr lang="es-ES_tradnl" sz="2400" dirty="0">
                <a:latin typeface="Calibri" charset="0"/>
                <a:ea typeface="Calibri" charset="0"/>
                <a:cs typeface="Calibri" charset="0"/>
              </a:rPr>
              <a:t>.</a:t>
            </a:r>
          </a:p>
          <a:p>
            <a:pPr marL="342900" indent="-342900">
              <a:buFont typeface="Wingdings" panose="05000000000000000000" pitchFamily="2" charset="2"/>
              <a:buChar char="Ø"/>
            </a:pPr>
            <a:endParaRPr lang="es-ES_tradnl" sz="2400" dirty="0">
              <a:solidFill>
                <a:srgbClr val="A9A8A9"/>
              </a:solidFill>
              <a:latin typeface="Lato Bold"/>
              <a:cs typeface="Lato Bold"/>
            </a:endParaRPr>
          </a:p>
          <a:p>
            <a:pPr marL="342900" indent="-342900">
              <a:buFont typeface="Wingdings" panose="05000000000000000000" pitchFamily="2" charset="2"/>
              <a:buChar char="Ø"/>
            </a:pPr>
            <a:r>
              <a:rPr lang="es-ES_tradnl" sz="2400" dirty="0">
                <a:latin typeface="Calibri" charset="0"/>
                <a:ea typeface="Calibri" charset="0"/>
                <a:cs typeface="Calibri" charset="0"/>
              </a:rPr>
              <a:t>Traducción a segundo idioma: Inglés</a:t>
            </a:r>
          </a:p>
          <a:p>
            <a:pPr marL="342900" indent="-342900">
              <a:buFont typeface="Wingdings" panose="05000000000000000000" pitchFamily="2" charset="2"/>
              <a:buChar char="Ø"/>
            </a:pPr>
            <a:endParaRPr lang="es-ES_tradnl" sz="2400" dirty="0">
              <a:latin typeface="Calibri" charset="0"/>
              <a:ea typeface="Calibri" charset="0"/>
              <a:cs typeface="Calibri" charset="0"/>
            </a:endParaRPr>
          </a:p>
          <a:p>
            <a:pPr marL="342900" indent="-342900">
              <a:buFont typeface="Wingdings" panose="05000000000000000000" pitchFamily="2" charset="2"/>
              <a:buChar char="Ø"/>
            </a:pPr>
            <a:r>
              <a:rPr lang="es-ES_tradnl" sz="2400" dirty="0"/>
              <a:t>Adaptabilidad a cualquier dispositivo móvil – </a:t>
            </a:r>
            <a:r>
              <a:rPr lang="es-ES_tradnl" sz="2400" dirty="0" err="1"/>
              <a:t>Responsive</a:t>
            </a:r>
            <a:r>
              <a:rPr lang="es-ES_tradnl" sz="2400" dirty="0"/>
              <a:t> </a:t>
            </a:r>
            <a:r>
              <a:rPr lang="es-ES_tradnl" sz="2400" dirty="0" err="1"/>
              <a:t>Desing</a:t>
            </a:r>
            <a:r>
              <a:rPr lang="es-ES_tradnl" sz="2400" dirty="0"/>
              <a:t> -.</a:t>
            </a:r>
          </a:p>
          <a:p>
            <a:endParaRPr lang="es-ES_tradnl" sz="2400" dirty="0">
              <a:latin typeface="+mj-lt"/>
            </a:endParaRPr>
          </a:p>
        </p:txBody>
      </p:sp>
      <p:sp>
        <p:nvSpPr>
          <p:cNvPr id="10" name="CuadroTexto 9">
            <a:extLst>
              <a:ext uri="{FF2B5EF4-FFF2-40B4-BE49-F238E27FC236}">
                <a16:creationId xmlns:a16="http://schemas.microsoft.com/office/drawing/2014/main" id="{C4EC2373-E86B-47F1-86D2-AF53F6AB1D91}"/>
              </a:ext>
            </a:extLst>
          </p:cNvPr>
          <p:cNvSpPr txBox="1"/>
          <p:nvPr/>
        </p:nvSpPr>
        <p:spPr>
          <a:xfrm>
            <a:off x="3532395" y="1385993"/>
            <a:ext cx="5749925" cy="646331"/>
          </a:xfrm>
          <a:prstGeom prst="rect">
            <a:avLst/>
          </a:prstGeom>
          <a:noFill/>
        </p:spPr>
        <p:txBody>
          <a:bodyPr wrap="square" rtlCol="0">
            <a:spAutoFit/>
          </a:bodyPr>
          <a:lstStyle/>
          <a:p>
            <a:r>
              <a:rPr lang="es-ES" sz="3600" b="1" dirty="0">
                <a:solidFill>
                  <a:srgbClr val="000A8B"/>
                </a:solidFill>
                <a:latin typeface="+mj-lt"/>
                <a:cs typeface="Lato Bold"/>
              </a:rPr>
              <a:t>Principales características</a:t>
            </a:r>
          </a:p>
        </p:txBody>
      </p:sp>
    </p:spTree>
    <p:extLst>
      <p:ext uri="{BB962C8B-B14F-4D97-AF65-F5344CB8AC3E}">
        <p14:creationId xmlns:p14="http://schemas.microsoft.com/office/powerpoint/2010/main" val="1227849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625267"/>
            <a:ext cx="9143999" cy="923330"/>
          </a:xfrm>
          <a:prstGeom prst="rect">
            <a:avLst/>
          </a:prstGeom>
          <a:noFill/>
        </p:spPr>
        <p:txBody>
          <a:bodyPr wrap="square" rtlCol="0">
            <a:spAutoFit/>
          </a:bodyPr>
          <a:lstStyle/>
          <a:p>
            <a:pPr algn="ctr"/>
            <a:r>
              <a:rPr lang="es-ES" sz="5400" b="1" dirty="0">
                <a:solidFill>
                  <a:srgbClr val="002060"/>
                </a:solidFill>
              </a:rPr>
              <a:t>Proposiciones y Varios</a:t>
            </a:r>
          </a:p>
        </p:txBody>
      </p:sp>
      <p:cxnSp>
        <p:nvCxnSpPr>
          <p:cNvPr id="3" name="Conector recto 2"/>
          <p:cNvCxnSpPr>
            <a:cxnSpLocks/>
          </p:cNvCxnSpPr>
          <p:nvPr/>
        </p:nvCxnSpPr>
        <p:spPr>
          <a:xfrm>
            <a:off x="10994938" y="1189456"/>
            <a:ext cx="0" cy="5006747"/>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4" name="Conector recto 3"/>
          <p:cNvCxnSpPr>
            <a:cxnSpLocks/>
          </p:cNvCxnSpPr>
          <p:nvPr/>
        </p:nvCxnSpPr>
        <p:spPr>
          <a:xfrm>
            <a:off x="1086678" y="6196203"/>
            <a:ext cx="9908260"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F6EBFA9C-ADC1-4FF2-AC5A-093B9B5AD87C}"/>
              </a:ext>
            </a:extLst>
          </p:cNvPr>
          <p:cNvPicPr/>
          <p:nvPr/>
        </p:nvPicPr>
        <p:blipFill>
          <a:blip r:embed="rId2">
            <a:extLst>
              <a:ext uri="{28A0092B-C50C-407E-A947-70E740481C1C}">
                <a14:useLocalDpi xmlns:a14="http://schemas.microsoft.com/office/drawing/2010/main" val="0"/>
              </a:ext>
            </a:extLst>
          </a:blip>
          <a:stretch>
            <a:fillRect/>
          </a:stretch>
        </p:blipFill>
        <p:spPr>
          <a:xfrm>
            <a:off x="6897163" y="23596"/>
            <a:ext cx="4813935" cy="1165860"/>
          </a:xfrm>
          <a:prstGeom prst="rect">
            <a:avLst/>
          </a:prstGeom>
        </p:spPr>
      </p:pic>
      <p:pic>
        <p:nvPicPr>
          <p:cNvPr id="7" name="Imagen 6" descr="Logo SAE-01.jpg">
            <a:extLst>
              <a:ext uri="{FF2B5EF4-FFF2-40B4-BE49-F238E27FC236}">
                <a16:creationId xmlns:a16="http://schemas.microsoft.com/office/drawing/2014/main" id="{BC5B5240-464F-4C50-95BD-566667805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78" y="87787"/>
            <a:ext cx="2222500" cy="1213050"/>
          </a:xfrm>
          <a:prstGeom prst="rect">
            <a:avLst/>
          </a:prstGeom>
        </p:spPr>
      </p:pic>
    </p:spTree>
    <p:extLst>
      <p:ext uri="{BB962C8B-B14F-4D97-AF65-F5344CB8AC3E}">
        <p14:creationId xmlns:p14="http://schemas.microsoft.com/office/powerpoint/2010/main" val="722882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1363458" y="2434105"/>
            <a:ext cx="8553274" cy="1440554"/>
          </a:xfrm>
        </p:spPr>
        <p:txBody>
          <a:bodyPr>
            <a:normAutofit fontScale="90000"/>
          </a:bodyPr>
          <a:lstStyle/>
          <a:p>
            <a:r>
              <a:rPr lang="es-CO" dirty="0"/>
              <a:t>Propuesta modificaciones ventas - SAE</a:t>
            </a:r>
          </a:p>
        </p:txBody>
      </p:sp>
      <p:sp>
        <p:nvSpPr>
          <p:cNvPr id="5" name="Subtítulo 4"/>
          <p:cNvSpPr>
            <a:spLocks noGrp="1"/>
          </p:cNvSpPr>
          <p:nvPr>
            <p:ph type="subTitle" idx="1"/>
          </p:nvPr>
        </p:nvSpPr>
        <p:spPr/>
        <p:txBody>
          <a:bodyPr>
            <a:normAutofit fontScale="77500" lnSpcReduction="20000"/>
          </a:bodyPr>
          <a:lstStyle/>
          <a:p>
            <a:r>
              <a:rPr lang="es-CO" dirty="0"/>
              <a:t>Bogotá, 28 de junio 2018</a:t>
            </a:r>
          </a:p>
        </p:txBody>
      </p:sp>
    </p:spTree>
    <p:extLst>
      <p:ext uri="{BB962C8B-B14F-4D97-AF65-F5344CB8AC3E}">
        <p14:creationId xmlns:p14="http://schemas.microsoft.com/office/powerpoint/2010/main" val="40801135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165798"/>
            <a:ext cx="7640665" cy="584775"/>
          </a:xfrm>
          <a:prstGeom prst="rect">
            <a:avLst/>
          </a:prstGeom>
          <a:noFill/>
        </p:spPr>
        <p:txBody>
          <a:bodyPr wrap="square" rtlCol="0">
            <a:spAutoFit/>
          </a:bodyPr>
          <a:lstStyle/>
          <a:p>
            <a:r>
              <a:rPr lang="es-CO" sz="3200" b="1" dirty="0">
                <a:solidFill>
                  <a:srgbClr val="00605B"/>
                </a:solidFill>
                <a:latin typeface="Arial Narrow" charset="0"/>
              </a:rPr>
              <a:t>1. Precio con descuento desde día 0</a:t>
            </a:r>
            <a:endParaRPr lang="es-ES_tradnl" dirty="0">
              <a:solidFill>
                <a:prstClr val="black"/>
              </a:solidFill>
            </a:endParaRPr>
          </a:p>
        </p:txBody>
      </p:sp>
      <p:sp>
        <p:nvSpPr>
          <p:cNvPr id="4" name="CuadroTexto 3"/>
          <p:cNvSpPr txBox="1"/>
          <p:nvPr/>
        </p:nvSpPr>
        <p:spPr>
          <a:xfrm>
            <a:off x="311797" y="1004860"/>
            <a:ext cx="3022532" cy="461665"/>
          </a:xfrm>
          <a:prstGeom prst="rect">
            <a:avLst/>
          </a:prstGeom>
          <a:noFill/>
        </p:spPr>
        <p:txBody>
          <a:bodyPr wrap="square" rtlCol="0">
            <a:spAutoFit/>
          </a:bodyPr>
          <a:lstStyle/>
          <a:p>
            <a:pPr algn="ctr"/>
            <a:r>
              <a:rPr lang="es-CO" sz="2400" b="1" dirty="0">
                <a:solidFill>
                  <a:srgbClr val="00605B"/>
                </a:solidFill>
                <a:latin typeface="Arial Narrow" charset="0"/>
              </a:rPr>
              <a:t>Base inmuebles</a:t>
            </a:r>
            <a:endParaRPr lang="es-ES_tradnl" sz="1400" dirty="0">
              <a:solidFill>
                <a:prstClr val="black"/>
              </a:solidFill>
            </a:endParaRPr>
          </a:p>
        </p:txBody>
      </p:sp>
      <p:graphicFrame>
        <p:nvGraphicFramePr>
          <p:cNvPr id="2" name="Tabla 1"/>
          <p:cNvGraphicFramePr>
            <a:graphicFrameLocks noGrp="1"/>
          </p:cNvGraphicFramePr>
          <p:nvPr>
            <p:extLst/>
          </p:nvPr>
        </p:nvGraphicFramePr>
        <p:xfrm>
          <a:off x="311796" y="1466525"/>
          <a:ext cx="3022533" cy="1387511"/>
        </p:xfrm>
        <a:graphic>
          <a:graphicData uri="http://schemas.openxmlformats.org/drawingml/2006/table">
            <a:tbl>
              <a:tblPr/>
              <a:tblGrid>
                <a:gridCol w="892261">
                  <a:extLst>
                    <a:ext uri="{9D8B030D-6E8A-4147-A177-3AD203B41FA5}">
                      <a16:colId xmlns:a16="http://schemas.microsoft.com/office/drawing/2014/main" val="20000"/>
                    </a:ext>
                  </a:extLst>
                </a:gridCol>
                <a:gridCol w="892261">
                  <a:extLst>
                    <a:ext uri="{9D8B030D-6E8A-4147-A177-3AD203B41FA5}">
                      <a16:colId xmlns:a16="http://schemas.microsoft.com/office/drawing/2014/main" val="20001"/>
                    </a:ext>
                  </a:extLst>
                </a:gridCol>
                <a:gridCol w="1238011">
                  <a:extLst>
                    <a:ext uri="{9D8B030D-6E8A-4147-A177-3AD203B41FA5}">
                      <a16:colId xmlns:a16="http://schemas.microsoft.com/office/drawing/2014/main" val="20002"/>
                    </a:ext>
                  </a:extLst>
                </a:gridCol>
              </a:tblGrid>
              <a:tr h="395927">
                <a:tc>
                  <a:txBody>
                    <a:bodyPr/>
                    <a:lstStyle/>
                    <a:p>
                      <a:pPr algn="ctr" fontAlgn="ctr"/>
                      <a:r>
                        <a:rPr lang="es-CO" sz="1200" b="1" i="0" u="none" strike="noStrike" dirty="0">
                          <a:solidFill>
                            <a:srgbClr val="000000"/>
                          </a:solidFill>
                          <a:effectLst/>
                          <a:latin typeface="+mj-lt"/>
                        </a:rPr>
                        <a:t>ESTADO COMERCIAL</a:t>
                      </a:r>
                    </a:p>
                  </a:txBody>
                  <a:tcPr marL="11444" marR="11444" marT="114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No. Inm.</a:t>
                      </a:r>
                    </a:p>
                  </a:txBody>
                  <a:tcPr marL="11444" marR="11444" marT="114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dirty="0">
                          <a:solidFill>
                            <a:srgbClr val="000000"/>
                          </a:solidFill>
                          <a:effectLst/>
                          <a:latin typeface="+mj-lt"/>
                        </a:rPr>
                        <a:t>Precio Base de Venta</a:t>
                      </a:r>
                    </a:p>
                  </a:txBody>
                  <a:tcPr marL="11444" marR="11444" marT="1144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196991">
                <a:tc>
                  <a:txBody>
                    <a:bodyPr/>
                    <a:lstStyle/>
                    <a:p>
                      <a:pPr algn="l" fontAlgn="b"/>
                      <a:r>
                        <a:rPr lang="es-CO" sz="1200" b="0" i="0" u="none" strike="noStrike" dirty="0">
                          <a:solidFill>
                            <a:srgbClr val="000000"/>
                          </a:solidFill>
                          <a:effectLst/>
                          <a:latin typeface="+mj-lt"/>
                        </a:rPr>
                        <a:t>DISPONIBLE</a:t>
                      </a:r>
                    </a:p>
                  </a:txBody>
                  <a:tcPr marL="36000" marR="11444" marT="1144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200" b="0" i="0" u="none" strike="noStrike">
                          <a:solidFill>
                            <a:srgbClr val="000000"/>
                          </a:solidFill>
                          <a:effectLst/>
                          <a:latin typeface="+mj-lt"/>
                        </a:rPr>
                        <a:t>400</a:t>
                      </a:r>
                    </a:p>
                  </a:txBody>
                  <a:tcPr marL="11444" marR="11444" marT="1144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200" b="0" i="0" u="none" strike="noStrike">
                          <a:solidFill>
                            <a:srgbClr val="000000"/>
                          </a:solidFill>
                          <a:effectLst/>
                          <a:latin typeface="+mj-lt"/>
                        </a:rPr>
                        <a:t>$ 331,166</a:t>
                      </a:r>
                    </a:p>
                  </a:txBody>
                  <a:tcPr marL="11444" marR="11444" marT="1144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6991">
                <a:tc>
                  <a:txBody>
                    <a:bodyPr/>
                    <a:lstStyle/>
                    <a:p>
                      <a:pPr algn="l" fontAlgn="ctr"/>
                      <a:r>
                        <a:rPr lang="es-CO" sz="1200" b="0" i="0" u="none" strike="noStrike" dirty="0">
                          <a:solidFill>
                            <a:srgbClr val="000000"/>
                          </a:solidFill>
                          <a:effectLst/>
                          <a:latin typeface="+mj-lt"/>
                        </a:rPr>
                        <a:t>EN PUJA</a:t>
                      </a:r>
                    </a:p>
                  </a:txBody>
                  <a:tcPr marL="36000" marR="11444" marT="11444" marB="0" anchor="ctr">
                    <a:lnL>
                      <a:noFill/>
                    </a:lnL>
                    <a:lnR>
                      <a:noFill/>
                    </a:lnR>
                    <a:lnT>
                      <a:noFill/>
                    </a:lnT>
                    <a:lnB>
                      <a:noFill/>
                    </a:lnB>
                    <a:solidFill>
                      <a:srgbClr val="F0EDDC"/>
                    </a:solidFill>
                  </a:tcPr>
                </a:tc>
                <a:tc>
                  <a:txBody>
                    <a:bodyPr/>
                    <a:lstStyle/>
                    <a:p>
                      <a:pPr algn="ctr" fontAlgn="b"/>
                      <a:r>
                        <a:rPr lang="es-CO" sz="1200" b="0" i="0" u="none" strike="noStrike">
                          <a:solidFill>
                            <a:srgbClr val="000000"/>
                          </a:solidFill>
                          <a:effectLst/>
                          <a:latin typeface="+mj-lt"/>
                        </a:rPr>
                        <a:t>7</a:t>
                      </a:r>
                    </a:p>
                  </a:txBody>
                  <a:tcPr marL="11444" marR="11444" marT="11444" marB="0" anchor="ctr">
                    <a:lnL>
                      <a:noFill/>
                    </a:lnL>
                    <a:lnR>
                      <a:noFill/>
                    </a:lnR>
                    <a:lnT>
                      <a:noFill/>
                    </a:lnT>
                    <a:lnB>
                      <a:noFill/>
                    </a:lnB>
                    <a:solidFill>
                      <a:srgbClr val="F0EDDC"/>
                    </a:solidFill>
                  </a:tcPr>
                </a:tc>
                <a:tc>
                  <a:txBody>
                    <a:bodyPr/>
                    <a:lstStyle/>
                    <a:p>
                      <a:pPr algn="r" fontAlgn="b"/>
                      <a:r>
                        <a:rPr lang="es-CO" sz="1200" b="0" i="0" u="none" strike="noStrike">
                          <a:solidFill>
                            <a:srgbClr val="000000"/>
                          </a:solidFill>
                          <a:effectLst/>
                          <a:latin typeface="+mj-lt"/>
                        </a:rPr>
                        <a:t>$ 640</a:t>
                      </a:r>
                    </a:p>
                  </a:txBody>
                  <a:tcPr marL="11444" marR="11444" marT="11444"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196991">
                <a:tc>
                  <a:txBody>
                    <a:bodyPr/>
                    <a:lstStyle/>
                    <a:p>
                      <a:pPr algn="l" fontAlgn="b"/>
                      <a:r>
                        <a:rPr lang="es-CO" sz="1200" b="0" i="0" u="none" strike="noStrike" dirty="0">
                          <a:solidFill>
                            <a:srgbClr val="000000"/>
                          </a:solidFill>
                          <a:effectLst/>
                          <a:latin typeface="+mj-lt"/>
                        </a:rPr>
                        <a:t>APROBADO</a:t>
                      </a:r>
                    </a:p>
                  </a:txBody>
                  <a:tcPr marL="36000" marR="11444" marT="11444" marB="0" anchor="ctr">
                    <a:lnL>
                      <a:noFill/>
                    </a:lnL>
                    <a:lnR>
                      <a:noFill/>
                    </a:lnR>
                    <a:lnT>
                      <a:noFill/>
                    </a:lnT>
                    <a:lnB>
                      <a:noFill/>
                    </a:lnB>
                  </a:tcPr>
                </a:tc>
                <a:tc>
                  <a:txBody>
                    <a:bodyPr/>
                    <a:lstStyle/>
                    <a:p>
                      <a:pPr algn="ctr" fontAlgn="b"/>
                      <a:r>
                        <a:rPr lang="es-CO" sz="1200" b="0" i="0" u="none" strike="noStrike">
                          <a:solidFill>
                            <a:srgbClr val="000000"/>
                          </a:solidFill>
                          <a:effectLst/>
                          <a:latin typeface="+mj-lt"/>
                        </a:rPr>
                        <a:t>1</a:t>
                      </a:r>
                    </a:p>
                  </a:txBody>
                  <a:tcPr marL="11444" marR="11444" marT="11444" marB="0" anchor="ctr">
                    <a:lnL>
                      <a:noFill/>
                    </a:lnL>
                    <a:lnR>
                      <a:noFill/>
                    </a:lnR>
                    <a:lnT>
                      <a:noFill/>
                    </a:lnT>
                    <a:lnB>
                      <a:noFill/>
                    </a:lnB>
                  </a:tcPr>
                </a:tc>
                <a:tc>
                  <a:txBody>
                    <a:bodyPr/>
                    <a:lstStyle/>
                    <a:p>
                      <a:pPr algn="r" fontAlgn="b"/>
                      <a:r>
                        <a:rPr lang="es-CO" sz="1200" b="0" i="0" u="none" strike="noStrike">
                          <a:solidFill>
                            <a:srgbClr val="000000"/>
                          </a:solidFill>
                          <a:effectLst/>
                          <a:latin typeface="+mj-lt"/>
                        </a:rPr>
                        <a:t>$ 455</a:t>
                      </a:r>
                    </a:p>
                  </a:txBody>
                  <a:tcPr marL="11444" marR="11444" marT="11444" marB="0" anchor="ctr">
                    <a:lnL>
                      <a:noFill/>
                    </a:lnL>
                    <a:lnR>
                      <a:noFill/>
                    </a:lnR>
                    <a:lnT>
                      <a:noFill/>
                    </a:lnT>
                    <a:lnB>
                      <a:noFill/>
                    </a:lnB>
                  </a:tcPr>
                </a:tc>
                <a:extLst>
                  <a:ext uri="{0D108BD9-81ED-4DB2-BD59-A6C34878D82A}">
                    <a16:rowId xmlns:a16="http://schemas.microsoft.com/office/drawing/2014/main" val="10003"/>
                  </a:ext>
                </a:extLst>
              </a:tr>
              <a:tr h="196991">
                <a:tc>
                  <a:txBody>
                    <a:bodyPr/>
                    <a:lstStyle/>
                    <a:p>
                      <a:pPr algn="l" fontAlgn="b"/>
                      <a:r>
                        <a:rPr lang="es-CO" sz="1200" b="0" i="0" u="none" strike="noStrike" dirty="0">
                          <a:solidFill>
                            <a:srgbClr val="000000"/>
                          </a:solidFill>
                          <a:effectLst/>
                          <a:latin typeface="+mj-lt"/>
                        </a:rPr>
                        <a:t>PROMETIDO</a:t>
                      </a:r>
                    </a:p>
                  </a:txBody>
                  <a:tcPr marL="36000" marR="11444" marT="11444" marB="0" anchor="ctr">
                    <a:lnL>
                      <a:noFill/>
                    </a:lnL>
                    <a:lnR>
                      <a:noFill/>
                    </a:lnR>
                    <a:lnT>
                      <a:noFill/>
                    </a:lnT>
                    <a:lnB>
                      <a:noFill/>
                    </a:lnB>
                    <a:solidFill>
                      <a:srgbClr val="F0EDDC"/>
                    </a:solidFill>
                  </a:tcPr>
                </a:tc>
                <a:tc>
                  <a:txBody>
                    <a:bodyPr/>
                    <a:lstStyle/>
                    <a:p>
                      <a:pPr algn="ctr" fontAlgn="b"/>
                      <a:r>
                        <a:rPr lang="es-CO" sz="1200" b="0" i="0" u="none" strike="noStrike">
                          <a:solidFill>
                            <a:srgbClr val="000000"/>
                          </a:solidFill>
                          <a:effectLst/>
                          <a:latin typeface="+mj-lt"/>
                        </a:rPr>
                        <a:t>2</a:t>
                      </a:r>
                    </a:p>
                  </a:txBody>
                  <a:tcPr marL="11444" marR="11444" marT="11444" marB="0" anchor="ctr">
                    <a:lnL>
                      <a:noFill/>
                    </a:lnL>
                    <a:lnR>
                      <a:noFill/>
                    </a:lnR>
                    <a:lnT>
                      <a:noFill/>
                    </a:lnT>
                    <a:lnB>
                      <a:noFill/>
                    </a:lnB>
                    <a:solidFill>
                      <a:srgbClr val="F0EDDC"/>
                    </a:solidFill>
                  </a:tcPr>
                </a:tc>
                <a:tc>
                  <a:txBody>
                    <a:bodyPr/>
                    <a:lstStyle/>
                    <a:p>
                      <a:pPr algn="r" fontAlgn="b"/>
                      <a:r>
                        <a:rPr lang="es-CO" sz="1200" b="0" i="0" u="none" strike="noStrike">
                          <a:solidFill>
                            <a:srgbClr val="000000"/>
                          </a:solidFill>
                          <a:effectLst/>
                          <a:latin typeface="+mj-lt"/>
                        </a:rPr>
                        <a:t>$ 477</a:t>
                      </a:r>
                    </a:p>
                  </a:txBody>
                  <a:tcPr marL="11444" marR="11444" marT="11444" marB="0" anchor="ctr">
                    <a:lnL>
                      <a:noFill/>
                    </a:lnL>
                    <a:lnR>
                      <a:noFill/>
                    </a:lnR>
                    <a:lnT>
                      <a:noFill/>
                    </a:lnT>
                    <a:lnB>
                      <a:noFill/>
                    </a:lnB>
                    <a:solidFill>
                      <a:srgbClr val="F0EDDC"/>
                    </a:solidFill>
                  </a:tcPr>
                </a:tc>
                <a:extLst>
                  <a:ext uri="{0D108BD9-81ED-4DB2-BD59-A6C34878D82A}">
                    <a16:rowId xmlns:a16="http://schemas.microsoft.com/office/drawing/2014/main" val="10004"/>
                  </a:ext>
                </a:extLst>
              </a:tr>
              <a:tr h="203620">
                <a:tc>
                  <a:txBody>
                    <a:bodyPr/>
                    <a:lstStyle/>
                    <a:p>
                      <a:pPr algn="ctr" fontAlgn="b"/>
                      <a:r>
                        <a:rPr lang="es-CO" sz="1200" b="1" i="0" u="none" strike="noStrike" dirty="0">
                          <a:solidFill>
                            <a:srgbClr val="000000"/>
                          </a:solidFill>
                          <a:effectLst/>
                          <a:latin typeface="+mj-lt"/>
                        </a:rPr>
                        <a:t>TOTALES</a:t>
                      </a:r>
                    </a:p>
                  </a:txBody>
                  <a:tcPr marL="11444" marR="11444" marT="1144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200" b="1" i="0" u="none" strike="noStrike">
                          <a:solidFill>
                            <a:srgbClr val="000000"/>
                          </a:solidFill>
                          <a:effectLst/>
                          <a:latin typeface="+mj-lt"/>
                        </a:rPr>
                        <a:t>410</a:t>
                      </a:r>
                    </a:p>
                  </a:txBody>
                  <a:tcPr marL="11444" marR="11444" marT="1144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200" b="1" i="0" u="none" strike="noStrike" dirty="0">
                          <a:solidFill>
                            <a:srgbClr val="000000"/>
                          </a:solidFill>
                          <a:effectLst/>
                          <a:latin typeface="+mj-lt"/>
                        </a:rPr>
                        <a:t>$ 332,739</a:t>
                      </a:r>
                    </a:p>
                  </a:txBody>
                  <a:tcPr marL="11444" marR="11444" marT="11444"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CuadroTexto 5"/>
          <p:cNvSpPr txBox="1"/>
          <p:nvPr/>
        </p:nvSpPr>
        <p:spPr>
          <a:xfrm>
            <a:off x="4136096" y="758850"/>
            <a:ext cx="3022532" cy="830997"/>
          </a:xfrm>
          <a:prstGeom prst="rect">
            <a:avLst/>
          </a:prstGeom>
          <a:noFill/>
        </p:spPr>
        <p:txBody>
          <a:bodyPr wrap="square" rtlCol="0">
            <a:spAutoFit/>
          </a:bodyPr>
          <a:lstStyle/>
          <a:p>
            <a:pPr algn="ctr"/>
            <a:r>
              <a:rPr lang="es-CO" sz="2400" b="1" dirty="0">
                <a:solidFill>
                  <a:srgbClr val="00605B"/>
                </a:solidFill>
                <a:latin typeface="Arial Narrow" charset="0"/>
              </a:rPr>
              <a:t>Inmuebles para correr modelo</a:t>
            </a:r>
            <a:endParaRPr lang="es-ES_tradnl" sz="1400" dirty="0">
              <a:solidFill>
                <a:prstClr val="black"/>
              </a:solidFill>
            </a:endParaRPr>
          </a:p>
        </p:txBody>
      </p:sp>
      <p:graphicFrame>
        <p:nvGraphicFramePr>
          <p:cNvPr id="5" name="Tabla 4"/>
          <p:cNvGraphicFramePr>
            <a:graphicFrameLocks noGrp="1"/>
          </p:cNvGraphicFramePr>
          <p:nvPr>
            <p:extLst/>
          </p:nvPr>
        </p:nvGraphicFramePr>
        <p:xfrm>
          <a:off x="4403507" y="1575594"/>
          <a:ext cx="2486820" cy="1139896"/>
        </p:xfrm>
        <a:graphic>
          <a:graphicData uri="http://schemas.openxmlformats.org/drawingml/2006/table">
            <a:tbl>
              <a:tblPr/>
              <a:tblGrid>
                <a:gridCol w="1243410">
                  <a:extLst>
                    <a:ext uri="{9D8B030D-6E8A-4147-A177-3AD203B41FA5}">
                      <a16:colId xmlns:a16="http://schemas.microsoft.com/office/drawing/2014/main" val="20000"/>
                    </a:ext>
                  </a:extLst>
                </a:gridCol>
                <a:gridCol w="1243410">
                  <a:extLst>
                    <a:ext uri="{9D8B030D-6E8A-4147-A177-3AD203B41FA5}">
                      <a16:colId xmlns:a16="http://schemas.microsoft.com/office/drawing/2014/main" val="20001"/>
                    </a:ext>
                  </a:extLst>
                </a:gridCol>
              </a:tblGrid>
              <a:tr h="344528">
                <a:tc>
                  <a:txBody>
                    <a:bodyPr/>
                    <a:lstStyle/>
                    <a:p>
                      <a:pPr algn="ctr" fontAlgn="ctr"/>
                      <a:r>
                        <a:rPr lang="es-CO" sz="1200" b="1" i="0" u="none" strike="noStrike" dirty="0">
                          <a:solidFill>
                            <a:srgbClr val="000000"/>
                          </a:solidFill>
                          <a:effectLst/>
                          <a:latin typeface="+mj-lt"/>
                        </a:rPr>
                        <a:t>ESTADO MODELO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dirty="0">
                          <a:solidFill>
                            <a:srgbClr val="000000"/>
                          </a:solidFill>
                          <a:effectLst/>
                          <a:latin typeface="+mj-lt"/>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198842">
                <a:tc>
                  <a:txBody>
                    <a:bodyPr/>
                    <a:lstStyle/>
                    <a:p>
                      <a:pPr algn="l" fontAlgn="b"/>
                      <a:r>
                        <a:rPr lang="es-CO" sz="1200" b="0" i="0" u="none" strike="noStrike" dirty="0">
                          <a:solidFill>
                            <a:srgbClr val="000000"/>
                          </a:solidFill>
                          <a:effectLst/>
                          <a:latin typeface="+mj-lt"/>
                        </a:rPr>
                        <a:t>CUMPLE</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200" b="0" i="0" u="none" strike="noStrike">
                          <a:solidFill>
                            <a:srgbClr val="000000"/>
                          </a:solidFill>
                          <a:effectLst/>
                          <a:latin typeface="+mj-lt"/>
                        </a:rPr>
                        <a:t>209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8842">
                <a:tc>
                  <a:txBody>
                    <a:bodyPr/>
                    <a:lstStyle/>
                    <a:p>
                      <a:pPr algn="l" fontAlgn="ctr"/>
                      <a:r>
                        <a:rPr lang="es-CO" sz="1200" b="0" i="0" u="none" strike="noStrike" dirty="0">
                          <a:solidFill>
                            <a:srgbClr val="000000"/>
                          </a:solidFill>
                          <a:effectLst/>
                          <a:latin typeface="+mj-lt"/>
                        </a:rPr>
                        <a:t>NO CUMPLE</a:t>
                      </a:r>
                    </a:p>
                  </a:txBody>
                  <a:tcPr marL="36000" marR="9525" marT="9525" marB="0" anchor="ctr">
                    <a:lnL>
                      <a:noFill/>
                    </a:lnL>
                    <a:lnR>
                      <a:noFill/>
                    </a:lnR>
                    <a:lnT>
                      <a:noFill/>
                    </a:lnT>
                    <a:lnB>
                      <a:noFill/>
                    </a:lnB>
                    <a:solidFill>
                      <a:srgbClr val="F0EDDC"/>
                    </a:solidFill>
                  </a:tcPr>
                </a:tc>
                <a:tc>
                  <a:txBody>
                    <a:bodyPr/>
                    <a:lstStyle/>
                    <a:p>
                      <a:pPr algn="ctr" fontAlgn="b"/>
                      <a:r>
                        <a:rPr lang="es-CO" sz="1200" b="0" i="0" u="none" strike="noStrike">
                          <a:solidFill>
                            <a:srgbClr val="000000"/>
                          </a:solidFill>
                          <a:effectLst/>
                          <a:latin typeface="+mj-lt"/>
                        </a:rPr>
                        <a:t>148</a:t>
                      </a:r>
                    </a:p>
                  </a:txBody>
                  <a:tcPr marL="9525" marR="9525" marT="9525"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198842">
                <a:tc>
                  <a:txBody>
                    <a:bodyPr/>
                    <a:lstStyle/>
                    <a:p>
                      <a:pPr algn="l" fontAlgn="b"/>
                      <a:r>
                        <a:rPr lang="es-CO" sz="1200" b="0" i="0" u="none" strike="noStrike" dirty="0">
                          <a:solidFill>
                            <a:srgbClr val="000000"/>
                          </a:solidFill>
                          <a:effectLst/>
                          <a:latin typeface="+mj-lt"/>
                        </a:rPr>
                        <a:t>NO APLICA</a:t>
                      </a:r>
                    </a:p>
                  </a:txBody>
                  <a:tcPr marL="36000" marR="9525" marT="9525" marB="0" anchor="ctr">
                    <a:lnL>
                      <a:noFill/>
                    </a:lnL>
                    <a:lnR>
                      <a:noFill/>
                    </a:lnR>
                    <a:lnT>
                      <a:noFill/>
                    </a:lnT>
                    <a:lnB>
                      <a:noFill/>
                    </a:lnB>
                  </a:tcPr>
                </a:tc>
                <a:tc>
                  <a:txBody>
                    <a:bodyPr/>
                    <a:lstStyle/>
                    <a:p>
                      <a:pPr algn="ctr" fontAlgn="b"/>
                      <a:r>
                        <a:rPr lang="es-CO" sz="1200" b="0" i="0" u="none" strike="noStrike">
                          <a:solidFill>
                            <a:srgbClr val="000000"/>
                          </a:solidFill>
                          <a:effectLst/>
                          <a:latin typeface="+mj-lt"/>
                        </a:rPr>
                        <a:t>53</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198842">
                <a:tc>
                  <a:txBody>
                    <a:bodyPr/>
                    <a:lstStyle/>
                    <a:p>
                      <a:pPr algn="ctr" fontAlgn="b"/>
                      <a:r>
                        <a:rPr lang="es-CO" sz="1200" b="1" i="0" u="none" strike="noStrike" dirty="0">
                          <a:solidFill>
                            <a:srgbClr val="000000"/>
                          </a:solidFill>
                          <a:effectLst/>
                          <a:latin typeface="+mj-lt"/>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tc>
                  <a:txBody>
                    <a:bodyPr/>
                    <a:lstStyle/>
                    <a:p>
                      <a:pPr algn="ctr" fontAlgn="b"/>
                      <a:r>
                        <a:rPr lang="es-CO" sz="1200" b="1" i="0" u="none" strike="noStrike" dirty="0">
                          <a:solidFill>
                            <a:srgbClr val="000000"/>
                          </a:solidFill>
                          <a:effectLst/>
                          <a:latin typeface="+mj-lt"/>
                        </a:rPr>
                        <a:t>410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0EDDC"/>
                    </a:solidFill>
                  </a:tcPr>
                </a:tc>
                <a:extLst>
                  <a:ext uri="{0D108BD9-81ED-4DB2-BD59-A6C34878D82A}">
                    <a16:rowId xmlns:a16="http://schemas.microsoft.com/office/drawing/2014/main" val="10004"/>
                  </a:ext>
                </a:extLst>
              </a:tr>
            </a:tbl>
          </a:graphicData>
        </a:graphic>
      </p:graphicFrame>
      <p:sp>
        <p:nvSpPr>
          <p:cNvPr id="11" name="CuadroTexto 10"/>
          <p:cNvSpPr txBox="1"/>
          <p:nvPr/>
        </p:nvSpPr>
        <p:spPr>
          <a:xfrm>
            <a:off x="7959505" y="1004860"/>
            <a:ext cx="3336568" cy="461665"/>
          </a:xfrm>
          <a:prstGeom prst="rect">
            <a:avLst/>
          </a:prstGeom>
          <a:noFill/>
        </p:spPr>
        <p:txBody>
          <a:bodyPr wrap="square" rtlCol="0">
            <a:spAutoFit/>
          </a:bodyPr>
          <a:lstStyle/>
          <a:p>
            <a:pPr algn="ctr"/>
            <a:r>
              <a:rPr lang="es-CO" sz="2400" b="1" dirty="0">
                <a:solidFill>
                  <a:srgbClr val="00605B"/>
                </a:solidFill>
                <a:latin typeface="Arial Narrow" charset="0"/>
              </a:rPr>
              <a:t>Estado de publicación</a:t>
            </a:r>
            <a:endParaRPr lang="es-ES_tradnl" sz="1400" dirty="0">
              <a:solidFill>
                <a:prstClr val="black"/>
              </a:solidFill>
            </a:endParaRPr>
          </a:p>
        </p:txBody>
      </p:sp>
      <p:graphicFrame>
        <p:nvGraphicFramePr>
          <p:cNvPr id="8" name="Tabla 7"/>
          <p:cNvGraphicFramePr>
            <a:graphicFrameLocks noGrp="1"/>
          </p:cNvGraphicFramePr>
          <p:nvPr>
            <p:extLst/>
          </p:nvPr>
        </p:nvGraphicFramePr>
        <p:xfrm>
          <a:off x="8033394" y="1466527"/>
          <a:ext cx="3188789" cy="1387507"/>
        </p:xfrm>
        <a:graphic>
          <a:graphicData uri="http://schemas.openxmlformats.org/drawingml/2006/table">
            <a:tbl>
              <a:tblPr/>
              <a:tblGrid>
                <a:gridCol w="1313806">
                  <a:extLst>
                    <a:ext uri="{9D8B030D-6E8A-4147-A177-3AD203B41FA5}">
                      <a16:colId xmlns:a16="http://schemas.microsoft.com/office/drawing/2014/main" val="20000"/>
                    </a:ext>
                  </a:extLst>
                </a:gridCol>
                <a:gridCol w="748145">
                  <a:extLst>
                    <a:ext uri="{9D8B030D-6E8A-4147-A177-3AD203B41FA5}">
                      <a16:colId xmlns:a16="http://schemas.microsoft.com/office/drawing/2014/main" val="20001"/>
                    </a:ext>
                  </a:extLst>
                </a:gridCol>
                <a:gridCol w="1126838">
                  <a:extLst>
                    <a:ext uri="{9D8B030D-6E8A-4147-A177-3AD203B41FA5}">
                      <a16:colId xmlns:a16="http://schemas.microsoft.com/office/drawing/2014/main" val="20002"/>
                    </a:ext>
                  </a:extLst>
                </a:gridCol>
              </a:tblGrid>
              <a:tr h="401345">
                <a:tc>
                  <a:txBody>
                    <a:bodyPr/>
                    <a:lstStyle/>
                    <a:p>
                      <a:pPr algn="ctr" fontAlgn="ctr"/>
                      <a:r>
                        <a:rPr lang="es-CO" sz="1200" b="1" i="0" u="none" strike="noStrike" dirty="0">
                          <a:solidFill>
                            <a:srgbClr val="000000"/>
                          </a:solidFill>
                          <a:effectLst/>
                          <a:latin typeface="+mj-lt"/>
                        </a:rPr>
                        <a:t>ESTADO COMERCIAL</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Precios publicados</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194939">
                <a:tc>
                  <a:txBody>
                    <a:bodyPr/>
                    <a:lstStyle/>
                    <a:p>
                      <a:pPr algn="l" fontAlgn="ctr"/>
                      <a:r>
                        <a:rPr lang="es-CO" sz="1200" b="0" i="0" u="none" strike="noStrike" dirty="0">
                          <a:solidFill>
                            <a:srgbClr val="000000"/>
                          </a:solidFill>
                          <a:effectLst/>
                          <a:latin typeface="+mj-lt"/>
                        </a:rPr>
                        <a:t>APROBADO</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200" b="0" i="0" u="none" strike="noStrike">
                          <a:solidFill>
                            <a:srgbClr val="000000"/>
                          </a:solidFill>
                          <a:effectLst/>
                          <a:latin typeface="+mj-lt"/>
                        </a:rPr>
                        <a:t>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200" b="0" i="0" u="none" strike="noStrike">
                          <a:solidFill>
                            <a:srgbClr val="000000"/>
                          </a:solidFill>
                          <a:effectLst/>
                          <a:latin typeface="+mj-lt"/>
                        </a:rPr>
                        <a:t>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4939">
                <a:tc>
                  <a:txBody>
                    <a:bodyPr/>
                    <a:lstStyle/>
                    <a:p>
                      <a:pPr algn="l" fontAlgn="ctr"/>
                      <a:r>
                        <a:rPr lang="es-CO" sz="1200" b="0" i="0" u="none" strike="noStrike" dirty="0">
                          <a:solidFill>
                            <a:srgbClr val="000000"/>
                          </a:solidFill>
                          <a:effectLst/>
                          <a:latin typeface="+mj-lt"/>
                        </a:rPr>
                        <a:t>PROMETIDO</a:t>
                      </a:r>
                    </a:p>
                  </a:txBody>
                  <a:tcPr marL="36000" marR="9525" marT="9525" marB="0" anchor="ctr">
                    <a:lnL>
                      <a:noFill/>
                    </a:lnL>
                    <a:lnR>
                      <a:noFill/>
                    </a:lnR>
                    <a:lnT>
                      <a:noFill/>
                    </a:lnT>
                    <a:lnB>
                      <a:noFill/>
                    </a:lnB>
                    <a:solidFill>
                      <a:srgbClr val="F0EDDC"/>
                    </a:solidFill>
                  </a:tcPr>
                </a:tc>
                <a:tc>
                  <a:txBody>
                    <a:bodyPr/>
                    <a:lstStyle/>
                    <a:p>
                      <a:pPr algn="ctr" fontAlgn="ctr"/>
                      <a:r>
                        <a:rPr lang="es-CO" sz="1200" b="0" i="0" u="none" strike="noStrike">
                          <a:solidFill>
                            <a:srgbClr val="000000"/>
                          </a:solidFill>
                          <a:effectLst/>
                          <a:latin typeface="+mj-lt"/>
                        </a:rPr>
                        <a:t>2</a:t>
                      </a:r>
                    </a:p>
                  </a:txBody>
                  <a:tcPr marL="9525" marR="9525" marT="9525" marB="0" anchor="ctr">
                    <a:lnL>
                      <a:noFill/>
                    </a:lnL>
                    <a:lnR>
                      <a:noFill/>
                    </a:lnR>
                    <a:lnT>
                      <a:noFill/>
                    </a:lnT>
                    <a:lnB>
                      <a:noFill/>
                    </a:lnB>
                    <a:solidFill>
                      <a:srgbClr val="F0EDDC"/>
                    </a:solidFill>
                  </a:tcPr>
                </a:tc>
                <a:tc>
                  <a:txBody>
                    <a:bodyPr/>
                    <a:lstStyle/>
                    <a:p>
                      <a:pPr algn="ctr" fontAlgn="ctr"/>
                      <a:r>
                        <a:rPr lang="es-CO" sz="1200" b="0" i="0" u="none" strike="noStrike">
                          <a:solidFill>
                            <a:srgbClr val="000000"/>
                          </a:solidFill>
                          <a:effectLst/>
                          <a:latin typeface="+mj-lt"/>
                        </a:rPr>
                        <a:t>2</a:t>
                      </a:r>
                    </a:p>
                  </a:txBody>
                  <a:tcPr marL="9525" marR="9525" marT="9525"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194939">
                <a:tc>
                  <a:txBody>
                    <a:bodyPr/>
                    <a:lstStyle/>
                    <a:p>
                      <a:pPr algn="l" fontAlgn="ctr"/>
                      <a:r>
                        <a:rPr lang="es-CO" sz="1200" b="0" i="0" u="none" strike="noStrike" dirty="0">
                          <a:solidFill>
                            <a:srgbClr val="000000"/>
                          </a:solidFill>
                          <a:effectLst/>
                          <a:latin typeface="+mj-lt"/>
                        </a:rPr>
                        <a:t>DISPONIBLE</a:t>
                      </a:r>
                    </a:p>
                  </a:txBody>
                  <a:tcPr marL="36000" marR="9525" marT="9525" marB="0" anchor="ctr">
                    <a:lnL>
                      <a:noFill/>
                    </a:lnL>
                    <a:lnR>
                      <a:noFill/>
                    </a:lnR>
                    <a:lnT>
                      <a:noFill/>
                    </a:lnT>
                    <a:lnB>
                      <a:noFill/>
                    </a:lnB>
                  </a:tcPr>
                </a:tc>
                <a:tc>
                  <a:txBody>
                    <a:bodyPr/>
                    <a:lstStyle/>
                    <a:p>
                      <a:pPr algn="ctr" fontAlgn="ctr"/>
                      <a:r>
                        <a:rPr lang="es-CO" sz="1200" b="0" i="0" u="none" strike="noStrike">
                          <a:solidFill>
                            <a:srgbClr val="000000"/>
                          </a:solidFill>
                          <a:effectLst/>
                          <a:latin typeface="+mj-lt"/>
                        </a:rPr>
                        <a:t>204</a:t>
                      </a:r>
                    </a:p>
                  </a:txBody>
                  <a:tcPr marL="9525" marR="9525" marT="9525" marB="0" anchor="ctr">
                    <a:lnL>
                      <a:noFill/>
                    </a:lnL>
                    <a:lnR>
                      <a:noFill/>
                    </a:lnR>
                    <a:lnT>
                      <a:noFill/>
                    </a:lnT>
                    <a:lnB>
                      <a:noFill/>
                    </a:lnB>
                  </a:tcPr>
                </a:tc>
                <a:tc>
                  <a:txBody>
                    <a:bodyPr/>
                    <a:lstStyle/>
                    <a:p>
                      <a:pPr algn="ctr" fontAlgn="ctr"/>
                      <a:r>
                        <a:rPr lang="es-CO" sz="1200" b="0" i="0" u="none" strike="noStrike">
                          <a:solidFill>
                            <a:srgbClr val="000000"/>
                          </a:solidFill>
                          <a:effectLst/>
                          <a:latin typeface="+mj-lt"/>
                        </a:rPr>
                        <a:t>102</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194939">
                <a:tc>
                  <a:txBody>
                    <a:bodyPr/>
                    <a:lstStyle/>
                    <a:p>
                      <a:pPr algn="l" fontAlgn="ctr"/>
                      <a:r>
                        <a:rPr lang="es-CO" sz="1200" b="0" i="0" u="none" strike="noStrike" dirty="0">
                          <a:solidFill>
                            <a:srgbClr val="000000"/>
                          </a:solidFill>
                          <a:effectLst/>
                          <a:latin typeface="+mj-lt"/>
                        </a:rPr>
                        <a:t>EN PUJA</a:t>
                      </a:r>
                    </a:p>
                  </a:txBody>
                  <a:tcPr marL="36000" marR="9525" marT="9525" marB="0" anchor="ctr">
                    <a:lnL>
                      <a:noFill/>
                    </a:lnL>
                    <a:lnR>
                      <a:noFill/>
                    </a:lnR>
                    <a:lnT>
                      <a:noFill/>
                    </a:lnT>
                    <a:lnB>
                      <a:noFill/>
                    </a:lnB>
                    <a:solidFill>
                      <a:srgbClr val="F0EDDC"/>
                    </a:solidFill>
                  </a:tcPr>
                </a:tc>
                <a:tc>
                  <a:txBody>
                    <a:bodyPr/>
                    <a:lstStyle/>
                    <a:p>
                      <a:pPr algn="ctr" fontAlgn="ctr"/>
                      <a:r>
                        <a:rPr lang="es-CO" sz="1200" b="0" i="0" u="none" strike="noStrike">
                          <a:solidFill>
                            <a:srgbClr val="000000"/>
                          </a:solidFill>
                          <a:effectLst/>
                          <a:latin typeface="+mj-lt"/>
                        </a:rPr>
                        <a:t>2</a:t>
                      </a:r>
                    </a:p>
                  </a:txBody>
                  <a:tcPr marL="9525" marR="9525" marT="9525" marB="0" anchor="ctr">
                    <a:lnL>
                      <a:noFill/>
                    </a:lnL>
                    <a:lnR>
                      <a:noFill/>
                    </a:lnR>
                    <a:lnT>
                      <a:noFill/>
                    </a:lnT>
                    <a:lnB>
                      <a:noFill/>
                    </a:lnB>
                    <a:solidFill>
                      <a:srgbClr val="F0EDDC"/>
                    </a:solidFill>
                  </a:tcPr>
                </a:tc>
                <a:tc>
                  <a:txBody>
                    <a:bodyPr/>
                    <a:lstStyle/>
                    <a:p>
                      <a:pPr algn="ctr" fontAlgn="ctr"/>
                      <a:r>
                        <a:rPr lang="es-CO" sz="1200" b="0" i="0" u="none" strike="noStrike">
                          <a:solidFill>
                            <a:srgbClr val="000000"/>
                          </a:solidFill>
                          <a:effectLst/>
                          <a:latin typeface="+mj-lt"/>
                        </a:rPr>
                        <a:t>1</a:t>
                      </a:r>
                    </a:p>
                  </a:txBody>
                  <a:tcPr marL="9525" marR="9525" marT="9525" marB="0" anchor="ctr">
                    <a:lnL>
                      <a:noFill/>
                    </a:lnL>
                    <a:lnR>
                      <a:noFill/>
                    </a:lnR>
                    <a:lnT>
                      <a:noFill/>
                    </a:lnT>
                    <a:lnB>
                      <a:noFill/>
                    </a:lnB>
                    <a:solidFill>
                      <a:srgbClr val="F0EDDC"/>
                    </a:solidFill>
                  </a:tcPr>
                </a:tc>
                <a:extLst>
                  <a:ext uri="{0D108BD9-81ED-4DB2-BD59-A6C34878D82A}">
                    <a16:rowId xmlns:a16="http://schemas.microsoft.com/office/drawing/2014/main" val="10004"/>
                  </a:ext>
                </a:extLst>
              </a:tr>
              <a:tr h="206406">
                <a:tc>
                  <a:txBody>
                    <a:bodyPr/>
                    <a:lstStyle/>
                    <a:p>
                      <a:pPr algn="ctr" fontAlgn="ctr"/>
                      <a:r>
                        <a:rPr lang="es-CO" sz="1200" b="1" i="0" u="none" strike="noStrike" dirty="0">
                          <a:solidFill>
                            <a:srgbClr val="000000"/>
                          </a:solidFill>
                          <a:effectLst/>
                          <a:latin typeface="+mj-lt"/>
                        </a:rPr>
                        <a:t>TOTALES</a:t>
                      </a:r>
                    </a:p>
                  </a:txBody>
                  <a:tcPr marL="9525" marR="9525"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mj-lt"/>
                        </a:rPr>
                        <a:t>209</a:t>
                      </a:r>
                    </a:p>
                  </a:txBody>
                  <a:tcPr marL="9525" marR="9525"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dirty="0">
                          <a:solidFill>
                            <a:srgbClr val="000000"/>
                          </a:solidFill>
                          <a:effectLst/>
                          <a:latin typeface="+mj-lt"/>
                        </a:rPr>
                        <a:t>106</a:t>
                      </a:r>
                    </a:p>
                  </a:txBody>
                  <a:tcPr marL="9525" marR="9525" marT="9525"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4" name="CuadroTexto 13"/>
          <p:cNvSpPr txBox="1"/>
          <p:nvPr/>
        </p:nvSpPr>
        <p:spPr>
          <a:xfrm>
            <a:off x="872973" y="3493537"/>
            <a:ext cx="3336568" cy="461665"/>
          </a:xfrm>
          <a:prstGeom prst="rect">
            <a:avLst/>
          </a:prstGeom>
          <a:noFill/>
        </p:spPr>
        <p:txBody>
          <a:bodyPr wrap="square" rtlCol="0">
            <a:spAutoFit/>
          </a:bodyPr>
          <a:lstStyle/>
          <a:p>
            <a:pPr algn="ctr"/>
            <a:r>
              <a:rPr lang="es-CO" sz="2400" b="1" dirty="0">
                <a:solidFill>
                  <a:srgbClr val="00605B"/>
                </a:solidFill>
                <a:latin typeface="Arial Narrow" charset="0"/>
              </a:rPr>
              <a:t>Precios publicados</a:t>
            </a:r>
            <a:endParaRPr lang="es-ES_tradnl" sz="1400" dirty="0">
              <a:solidFill>
                <a:prstClr val="black"/>
              </a:solidFill>
            </a:endParaRPr>
          </a:p>
        </p:txBody>
      </p:sp>
      <p:graphicFrame>
        <p:nvGraphicFramePr>
          <p:cNvPr id="13" name="Tabla 12"/>
          <p:cNvGraphicFramePr>
            <a:graphicFrameLocks noGrp="1"/>
          </p:cNvGraphicFramePr>
          <p:nvPr>
            <p:extLst/>
          </p:nvPr>
        </p:nvGraphicFramePr>
        <p:xfrm>
          <a:off x="410704" y="4209486"/>
          <a:ext cx="4180149" cy="1531437"/>
        </p:xfrm>
        <a:graphic>
          <a:graphicData uri="http://schemas.openxmlformats.org/drawingml/2006/table">
            <a:tbl>
              <a:tblPr/>
              <a:tblGrid>
                <a:gridCol w="864114">
                  <a:extLst>
                    <a:ext uri="{9D8B030D-6E8A-4147-A177-3AD203B41FA5}">
                      <a16:colId xmlns:a16="http://schemas.microsoft.com/office/drawing/2014/main" val="20000"/>
                    </a:ext>
                  </a:extLst>
                </a:gridCol>
                <a:gridCol w="864114">
                  <a:extLst>
                    <a:ext uri="{9D8B030D-6E8A-4147-A177-3AD203B41FA5}">
                      <a16:colId xmlns:a16="http://schemas.microsoft.com/office/drawing/2014/main" val="20001"/>
                    </a:ext>
                  </a:extLst>
                </a:gridCol>
                <a:gridCol w="1198957">
                  <a:extLst>
                    <a:ext uri="{9D8B030D-6E8A-4147-A177-3AD203B41FA5}">
                      <a16:colId xmlns:a16="http://schemas.microsoft.com/office/drawing/2014/main" val="20002"/>
                    </a:ext>
                  </a:extLst>
                </a:gridCol>
                <a:gridCol w="1252964">
                  <a:extLst>
                    <a:ext uri="{9D8B030D-6E8A-4147-A177-3AD203B41FA5}">
                      <a16:colId xmlns:a16="http://schemas.microsoft.com/office/drawing/2014/main" val="20003"/>
                    </a:ext>
                  </a:extLst>
                </a:gridCol>
              </a:tblGrid>
              <a:tr h="442976">
                <a:tc>
                  <a:txBody>
                    <a:bodyPr/>
                    <a:lstStyle/>
                    <a:p>
                      <a:pPr algn="ctr" fontAlgn="ctr"/>
                      <a:r>
                        <a:rPr lang="es-CO" sz="1200" b="1" i="0" u="none" strike="noStrike" dirty="0">
                          <a:solidFill>
                            <a:srgbClr val="000000"/>
                          </a:solidFill>
                          <a:effectLst/>
                          <a:latin typeface="+mj-lt"/>
                        </a:rPr>
                        <a:t>ESTADO COMERCIAL</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dirty="0">
                          <a:solidFill>
                            <a:srgbClr val="000000"/>
                          </a:solidFill>
                          <a:effectLst/>
                          <a:latin typeface="+mj-lt"/>
                        </a:rPr>
                        <a:t>Precio Publicado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215161">
                <a:tc>
                  <a:txBody>
                    <a:bodyPr/>
                    <a:lstStyle/>
                    <a:p>
                      <a:pPr algn="l" fontAlgn="ctr"/>
                      <a:r>
                        <a:rPr lang="es-CO" sz="1200" b="0" i="0" u="none" strike="noStrike" dirty="0">
                          <a:solidFill>
                            <a:srgbClr val="000000"/>
                          </a:solidFill>
                          <a:effectLst/>
                          <a:latin typeface="+mj-lt"/>
                        </a:rPr>
                        <a:t>APROBADO</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200" b="0" i="0" u="none" strike="noStrike">
                          <a:solidFill>
                            <a:srgbClr val="000000"/>
                          </a:solidFill>
                          <a:effectLst/>
                          <a:latin typeface="+mj-lt"/>
                        </a:rPr>
                        <a:t>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200" b="0" i="0" u="none" strike="noStrike">
                          <a:solidFill>
                            <a:srgbClr val="000000"/>
                          </a:solidFill>
                          <a:effectLst/>
                          <a:latin typeface="+mj-lt"/>
                        </a:rPr>
                        <a:t>$ 455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200" b="0" i="0" u="none" strike="noStrike">
                          <a:solidFill>
                            <a:srgbClr val="000000"/>
                          </a:solidFill>
                          <a:effectLst/>
                          <a:latin typeface="+mj-lt"/>
                        </a:rPr>
                        <a:t>$ 417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15161">
                <a:tc>
                  <a:txBody>
                    <a:bodyPr/>
                    <a:lstStyle/>
                    <a:p>
                      <a:pPr algn="l" fontAlgn="ctr"/>
                      <a:r>
                        <a:rPr lang="es-CO" sz="1200" b="0" i="0" u="none" strike="noStrike">
                          <a:solidFill>
                            <a:srgbClr val="000000"/>
                          </a:solidFill>
                          <a:effectLst/>
                          <a:latin typeface="+mj-lt"/>
                        </a:rPr>
                        <a:t>PROMETIDO</a:t>
                      </a:r>
                    </a:p>
                  </a:txBody>
                  <a:tcPr marL="36000" marR="9525" marT="9525" marB="0" anchor="ctr">
                    <a:lnL>
                      <a:noFill/>
                    </a:lnL>
                    <a:lnR>
                      <a:noFill/>
                    </a:lnR>
                    <a:lnT>
                      <a:noFill/>
                    </a:lnT>
                    <a:lnB>
                      <a:noFill/>
                    </a:lnB>
                    <a:solidFill>
                      <a:srgbClr val="F0EDDC"/>
                    </a:solidFill>
                  </a:tcPr>
                </a:tc>
                <a:tc>
                  <a:txBody>
                    <a:bodyPr/>
                    <a:lstStyle/>
                    <a:p>
                      <a:pPr algn="ctr" fontAlgn="ctr"/>
                      <a:r>
                        <a:rPr lang="es-CO" sz="1200" b="0" i="0" u="none" strike="noStrike">
                          <a:solidFill>
                            <a:srgbClr val="000000"/>
                          </a:solidFill>
                          <a:effectLst/>
                          <a:latin typeface="+mj-lt"/>
                        </a:rPr>
                        <a:t>2</a:t>
                      </a:r>
                    </a:p>
                  </a:txBody>
                  <a:tcPr marL="9525" marR="9525" marT="9525" marB="0" anchor="ctr">
                    <a:lnL>
                      <a:noFill/>
                    </a:lnL>
                    <a:lnR>
                      <a:noFill/>
                    </a:lnR>
                    <a:lnT>
                      <a:noFill/>
                    </a:lnT>
                    <a:lnB>
                      <a:noFill/>
                    </a:lnB>
                    <a:solidFill>
                      <a:srgbClr val="F0EDDC"/>
                    </a:solidFill>
                  </a:tcPr>
                </a:tc>
                <a:tc>
                  <a:txBody>
                    <a:bodyPr/>
                    <a:lstStyle/>
                    <a:p>
                      <a:pPr algn="r" fontAlgn="ctr"/>
                      <a:r>
                        <a:rPr lang="es-CO" sz="1200" b="0" i="0" u="none" strike="noStrike">
                          <a:solidFill>
                            <a:srgbClr val="000000"/>
                          </a:solidFill>
                          <a:effectLst/>
                          <a:latin typeface="+mj-lt"/>
                        </a:rPr>
                        <a:t>$ 477</a:t>
                      </a:r>
                    </a:p>
                  </a:txBody>
                  <a:tcPr marL="9525" marR="9525" marT="9525" marB="0" anchor="ctr">
                    <a:lnL>
                      <a:noFill/>
                    </a:lnL>
                    <a:lnR>
                      <a:noFill/>
                    </a:lnR>
                    <a:lnT>
                      <a:noFill/>
                    </a:lnT>
                    <a:lnB>
                      <a:noFill/>
                    </a:lnB>
                    <a:solidFill>
                      <a:srgbClr val="F0EDDC"/>
                    </a:solidFill>
                  </a:tcPr>
                </a:tc>
                <a:tc>
                  <a:txBody>
                    <a:bodyPr/>
                    <a:lstStyle/>
                    <a:p>
                      <a:pPr algn="r" fontAlgn="ctr"/>
                      <a:r>
                        <a:rPr lang="es-CO" sz="1200" b="0" i="0" u="none" strike="noStrike">
                          <a:solidFill>
                            <a:srgbClr val="000000"/>
                          </a:solidFill>
                          <a:effectLst/>
                          <a:latin typeface="+mj-lt"/>
                        </a:rPr>
                        <a:t>$ 448</a:t>
                      </a:r>
                    </a:p>
                  </a:txBody>
                  <a:tcPr marL="9525" marR="9525" marT="9525"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215161">
                <a:tc>
                  <a:txBody>
                    <a:bodyPr/>
                    <a:lstStyle/>
                    <a:p>
                      <a:pPr algn="l" fontAlgn="ctr"/>
                      <a:r>
                        <a:rPr lang="es-CO" sz="1200" b="0" i="0" u="none" strike="noStrike" dirty="0">
                          <a:solidFill>
                            <a:srgbClr val="000000"/>
                          </a:solidFill>
                          <a:effectLst/>
                          <a:latin typeface="+mj-lt"/>
                        </a:rPr>
                        <a:t>DISPONIBLE</a:t>
                      </a:r>
                    </a:p>
                  </a:txBody>
                  <a:tcPr marL="36000" marR="9525" marT="9525" marB="0" anchor="ctr">
                    <a:lnL>
                      <a:noFill/>
                    </a:lnL>
                    <a:lnR>
                      <a:noFill/>
                    </a:lnR>
                    <a:lnT>
                      <a:noFill/>
                    </a:lnT>
                    <a:lnB>
                      <a:noFill/>
                    </a:lnB>
                  </a:tcPr>
                </a:tc>
                <a:tc>
                  <a:txBody>
                    <a:bodyPr/>
                    <a:lstStyle/>
                    <a:p>
                      <a:pPr algn="ctr" fontAlgn="ctr"/>
                      <a:r>
                        <a:rPr lang="es-CO" sz="1200" b="0" i="0" u="none" strike="noStrike">
                          <a:solidFill>
                            <a:srgbClr val="000000"/>
                          </a:solidFill>
                          <a:effectLst/>
                          <a:latin typeface="+mj-lt"/>
                        </a:rPr>
                        <a:t>102</a:t>
                      </a:r>
                    </a:p>
                  </a:txBody>
                  <a:tcPr marL="9525" marR="9525" marT="9525" marB="0" anchor="ctr">
                    <a:lnL>
                      <a:noFill/>
                    </a:lnL>
                    <a:lnR>
                      <a:noFill/>
                    </a:lnR>
                    <a:lnT>
                      <a:noFill/>
                    </a:lnT>
                    <a:lnB>
                      <a:noFill/>
                    </a:lnB>
                  </a:tcPr>
                </a:tc>
                <a:tc>
                  <a:txBody>
                    <a:bodyPr/>
                    <a:lstStyle/>
                    <a:p>
                      <a:pPr algn="r" fontAlgn="ctr"/>
                      <a:r>
                        <a:rPr lang="es-CO" sz="1200" b="0" i="0" u="none" strike="noStrike">
                          <a:solidFill>
                            <a:srgbClr val="000000"/>
                          </a:solidFill>
                          <a:effectLst/>
                          <a:latin typeface="+mj-lt"/>
                        </a:rPr>
                        <a:t>$ 53,387</a:t>
                      </a:r>
                    </a:p>
                  </a:txBody>
                  <a:tcPr marL="9525" marR="9525" marT="9525" marB="0" anchor="ctr">
                    <a:lnL>
                      <a:noFill/>
                    </a:lnL>
                    <a:lnR>
                      <a:noFill/>
                    </a:lnR>
                    <a:lnT>
                      <a:noFill/>
                    </a:lnT>
                    <a:lnB>
                      <a:noFill/>
                    </a:lnB>
                  </a:tcPr>
                </a:tc>
                <a:tc>
                  <a:txBody>
                    <a:bodyPr/>
                    <a:lstStyle/>
                    <a:p>
                      <a:pPr algn="r" fontAlgn="ctr"/>
                      <a:r>
                        <a:rPr lang="es-CO" sz="1200" b="0" i="0" u="none" strike="noStrike">
                          <a:solidFill>
                            <a:srgbClr val="000000"/>
                          </a:solidFill>
                          <a:effectLst/>
                          <a:latin typeface="+mj-lt"/>
                        </a:rPr>
                        <a:t>$ 49,413</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215161">
                <a:tc>
                  <a:txBody>
                    <a:bodyPr/>
                    <a:lstStyle/>
                    <a:p>
                      <a:pPr algn="l" fontAlgn="ctr"/>
                      <a:r>
                        <a:rPr lang="es-CO" sz="1200" b="0" i="0" u="none" strike="noStrike" dirty="0">
                          <a:solidFill>
                            <a:srgbClr val="000000"/>
                          </a:solidFill>
                          <a:effectLst/>
                          <a:latin typeface="+mj-lt"/>
                        </a:rPr>
                        <a:t>EN PUJA</a:t>
                      </a:r>
                    </a:p>
                  </a:txBody>
                  <a:tcPr marL="36000" marR="9525" marT="9525" marB="0" anchor="ctr">
                    <a:lnL>
                      <a:noFill/>
                    </a:lnL>
                    <a:lnR>
                      <a:noFill/>
                    </a:lnR>
                    <a:lnT>
                      <a:noFill/>
                    </a:lnT>
                    <a:lnB>
                      <a:noFill/>
                    </a:lnB>
                    <a:solidFill>
                      <a:srgbClr val="F0EDDC"/>
                    </a:solidFill>
                  </a:tcPr>
                </a:tc>
                <a:tc>
                  <a:txBody>
                    <a:bodyPr/>
                    <a:lstStyle/>
                    <a:p>
                      <a:pPr algn="ctr" fontAlgn="ctr"/>
                      <a:r>
                        <a:rPr lang="es-CO" sz="1200" b="0" i="0" u="none" strike="noStrike">
                          <a:solidFill>
                            <a:srgbClr val="000000"/>
                          </a:solidFill>
                          <a:effectLst/>
                          <a:latin typeface="+mj-lt"/>
                        </a:rPr>
                        <a:t>1</a:t>
                      </a:r>
                    </a:p>
                  </a:txBody>
                  <a:tcPr marL="9525" marR="9525" marT="9525" marB="0" anchor="ctr">
                    <a:lnL>
                      <a:noFill/>
                    </a:lnL>
                    <a:lnR>
                      <a:noFill/>
                    </a:lnR>
                    <a:lnT>
                      <a:noFill/>
                    </a:lnT>
                    <a:lnB>
                      <a:noFill/>
                    </a:lnB>
                    <a:solidFill>
                      <a:srgbClr val="F0EDDC"/>
                    </a:solidFill>
                  </a:tcPr>
                </a:tc>
                <a:tc>
                  <a:txBody>
                    <a:bodyPr/>
                    <a:lstStyle/>
                    <a:p>
                      <a:pPr algn="r" fontAlgn="ctr"/>
                      <a:r>
                        <a:rPr lang="es-CO" sz="1200" b="0" i="0" u="none" strike="noStrike">
                          <a:solidFill>
                            <a:srgbClr val="000000"/>
                          </a:solidFill>
                          <a:effectLst/>
                          <a:latin typeface="+mj-lt"/>
                        </a:rPr>
                        <a:t>$ 48</a:t>
                      </a:r>
                    </a:p>
                  </a:txBody>
                  <a:tcPr marL="9525" marR="9525" marT="9525" marB="0" anchor="ctr">
                    <a:lnL>
                      <a:noFill/>
                    </a:lnL>
                    <a:lnR>
                      <a:noFill/>
                    </a:lnR>
                    <a:lnT>
                      <a:noFill/>
                    </a:lnT>
                    <a:lnB>
                      <a:noFill/>
                    </a:lnB>
                    <a:solidFill>
                      <a:srgbClr val="F0EDDC"/>
                    </a:solidFill>
                  </a:tcPr>
                </a:tc>
                <a:tc>
                  <a:txBody>
                    <a:bodyPr/>
                    <a:lstStyle/>
                    <a:p>
                      <a:pPr algn="r" fontAlgn="ctr"/>
                      <a:r>
                        <a:rPr lang="es-CO" sz="1200" b="0" i="0" u="none" strike="noStrike">
                          <a:solidFill>
                            <a:srgbClr val="000000"/>
                          </a:solidFill>
                          <a:effectLst/>
                          <a:latin typeface="+mj-lt"/>
                        </a:rPr>
                        <a:t>$ 45</a:t>
                      </a:r>
                    </a:p>
                  </a:txBody>
                  <a:tcPr marL="9525" marR="9525" marT="9525" marB="0" anchor="ctr">
                    <a:lnL>
                      <a:noFill/>
                    </a:lnL>
                    <a:lnR>
                      <a:noFill/>
                    </a:lnR>
                    <a:lnT>
                      <a:noFill/>
                    </a:lnT>
                    <a:lnB>
                      <a:noFill/>
                    </a:lnB>
                    <a:solidFill>
                      <a:srgbClr val="F0EDDC"/>
                    </a:solidFill>
                  </a:tcPr>
                </a:tc>
                <a:extLst>
                  <a:ext uri="{0D108BD9-81ED-4DB2-BD59-A6C34878D82A}">
                    <a16:rowId xmlns:a16="http://schemas.microsoft.com/office/drawing/2014/main" val="10004"/>
                  </a:ext>
                </a:extLst>
              </a:tr>
              <a:tr h="227817">
                <a:tc>
                  <a:txBody>
                    <a:bodyPr/>
                    <a:lstStyle/>
                    <a:p>
                      <a:pPr algn="ctr" fontAlgn="ctr"/>
                      <a:r>
                        <a:rPr lang="es-CO" sz="1200" b="1" i="0" u="none" strike="noStrike" dirty="0">
                          <a:solidFill>
                            <a:srgbClr val="000000"/>
                          </a:solidFill>
                          <a:effectLst/>
                          <a:latin typeface="+mj-lt"/>
                        </a:rPr>
                        <a:t>TOTALES</a:t>
                      </a:r>
                    </a:p>
                  </a:txBody>
                  <a:tcPr marL="9525" marR="9525"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200" b="1" i="0" u="none" strike="noStrike">
                          <a:solidFill>
                            <a:srgbClr val="000000"/>
                          </a:solidFill>
                          <a:effectLst/>
                          <a:latin typeface="+mj-lt"/>
                        </a:rPr>
                        <a:t>106</a:t>
                      </a:r>
                    </a:p>
                  </a:txBody>
                  <a:tcPr marL="9525" marR="9525"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200" b="1" i="0" u="none" strike="noStrike" dirty="0">
                          <a:solidFill>
                            <a:srgbClr val="000000"/>
                          </a:solidFill>
                          <a:effectLst/>
                          <a:latin typeface="+mj-lt"/>
                        </a:rPr>
                        <a:t>$ 54,368</a:t>
                      </a:r>
                    </a:p>
                  </a:txBody>
                  <a:tcPr marL="9525" marR="9525"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200" b="1" i="0" u="none" strike="noStrike" dirty="0">
                          <a:solidFill>
                            <a:srgbClr val="000000"/>
                          </a:solidFill>
                          <a:effectLst/>
                          <a:latin typeface="+mj-lt"/>
                        </a:rPr>
                        <a:t>$ 50,323</a:t>
                      </a:r>
                    </a:p>
                  </a:txBody>
                  <a:tcPr marL="9525" marR="9525" marT="9525"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7" name="CuadroTexto 16"/>
          <p:cNvSpPr txBox="1"/>
          <p:nvPr/>
        </p:nvSpPr>
        <p:spPr>
          <a:xfrm>
            <a:off x="6794010" y="3927492"/>
            <a:ext cx="3022532" cy="461665"/>
          </a:xfrm>
          <a:prstGeom prst="rect">
            <a:avLst/>
          </a:prstGeom>
          <a:noFill/>
        </p:spPr>
        <p:txBody>
          <a:bodyPr wrap="square" rtlCol="0">
            <a:spAutoFit/>
          </a:bodyPr>
          <a:lstStyle/>
          <a:p>
            <a:pPr algn="ctr"/>
            <a:r>
              <a:rPr lang="es-CO" sz="2400" b="1" dirty="0">
                <a:solidFill>
                  <a:srgbClr val="00605B"/>
                </a:solidFill>
                <a:latin typeface="Arial Narrow" charset="0"/>
              </a:rPr>
              <a:t>Vendidos</a:t>
            </a:r>
            <a:endParaRPr lang="es-ES_tradnl" sz="1400" dirty="0">
              <a:solidFill>
                <a:prstClr val="black"/>
              </a:solidFill>
            </a:endParaRPr>
          </a:p>
        </p:txBody>
      </p:sp>
      <p:graphicFrame>
        <p:nvGraphicFramePr>
          <p:cNvPr id="16" name="Tabla 15"/>
          <p:cNvGraphicFramePr>
            <a:graphicFrameLocks noGrp="1"/>
          </p:cNvGraphicFramePr>
          <p:nvPr>
            <p:extLst/>
          </p:nvPr>
        </p:nvGraphicFramePr>
        <p:xfrm>
          <a:off x="6794010" y="4396311"/>
          <a:ext cx="3393461" cy="1344612"/>
        </p:xfrm>
        <a:graphic>
          <a:graphicData uri="http://schemas.openxmlformats.org/drawingml/2006/table">
            <a:tbl>
              <a:tblPr/>
              <a:tblGrid>
                <a:gridCol w="1098069">
                  <a:extLst>
                    <a:ext uri="{9D8B030D-6E8A-4147-A177-3AD203B41FA5}">
                      <a16:colId xmlns:a16="http://schemas.microsoft.com/office/drawing/2014/main" val="20000"/>
                    </a:ext>
                  </a:extLst>
                </a:gridCol>
                <a:gridCol w="1075887">
                  <a:extLst>
                    <a:ext uri="{9D8B030D-6E8A-4147-A177-3AD203B41FA5}">
                      <a16:colId xmlns:a16="http://schemas.microsoft.com/office/drawing/2014/main" val="20001"/>
                    </a:ext>
                  </a:extLst>
                </a:gridCol>
                <a:gridCol w="1219505">
                  <a:extLst>
                    <a:ext uri="{9D8B030D-6E8A-4147-A177-3AD203B41FA5}">
                      <a16:colId xmlns:a16="http://schemas.microsoft.com/office/drawing/2014/main" val="20002"/>
                    </a:ext>
                  </a:extLst>
                </a:gridCol>
              </a:tblGrid>
              <a:tr h="452514">
                <a:tc>
                  <a:txBody>
                    <a:bodyPr/>
                    <a:lstStyle/>
                    <a:p>
                      <a:pPr algn="ctr" fontAlgn="ctr"/>
                      <a:r>
                        <a:rPr lang="es-CO" sz="1200" b="1" i="0" u="none" strike="noStrike" dirty="0">
                          <a:solidFill>
                            <a:srgbClr val="000000"/>
                          </a:solidFill>
                          <a:effectLst/>
                          <a:latin typeface="+mj-lt"/>
                        </a:rPr>
                        <a:t>ID</a:t>
                      </a:r>
                    </a:p>
                  </a:txBody>
                  <a:tcPr marL="12849" marR="12849" marT="1284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dirty="0">
                          <a:solidFill>
                            <a:srgbClr val="000000"/>
                          </a:solidFill>
                          <a:effectLst/>
                          <a:latin typeface="+mj-lt"/>
                        </a:rPr>
                        <a:t>Precio con descuento</a:t>
                      </a:r>
                    </a:p>
                  </a:txBody>
                  <a:tcPr marL="12849" marR="12849" marT="1284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dirty="0">
                          <a:solidFill>
                            <a:srgbClr val="000000"/>
                          </a:solidFill>
                          <a:effectLst/>
                          <a:latin typeface="+mj-lt"/>
                        </a:rPr>
                        <a:t>Valor de venta</a:t>
                      </a:r>
                    </a:p>
                  </a:txBody>
                  <a:tcPr marL="12849" marR="12849" marT="1284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219792">
                <a:tc>
                  <a:txBody>
                    <a:bodyPr/>
                    <a:lstStyle/>
                    <a:p>
                      <a:pPr algn="ctr" fontAlgn="ctr"/>
                      <a:r>
                        <a:rPr lang="es-CO" sz="1200" b="0" i="0" u="none" strike="noStrike" dirty="0">
                          <a:solidFill>
                            <a:srgbClr val="000000"/>
                          </a:solidFill>
                          <a:effectLst/>
                          <a:latin typeface="+mj-lt"/>
                        </a:rPr>
                        <a:t>192</a:t>
                      </a:r>
                    </a:p>
                  </a:txBody>
                  <a:tcPr marL="12849" marR="12849" marT="1284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200" b="0" i="0" u="none" strike="noStrike">
                          <a:solidFill>
                            <a:srgbClr val="000000"/>
                          </a:solidFill>
                          <a:effectLst/>
                          <a:latin typeface="+mj-lt"/>
                        </a:rPr>
                        <a:t>$ 262</a:t>
                      </a:r>
                    </a:p>
                  </a:txBody>
                  <a:tcPr marL="12849" marR="12849" marT="1284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200" b="0" i="0" u="none" strike="noStrike">
                          <a:solidFill>
                            <a:srgbClr val="000000"/>
                          </a:solidFill>
                          <a:effectLst/>
                          <a:latin typeface="+mj-lt"/>
                        </a:rPr>
                        <a:t>$ 262</a:t>
                      </a:r>
                    </a:p>
                  </a:txBody>
                  <a:tcPr marL="12849" marR="12849" marT="12849"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19792">
                <a:tc>
                  <a:txBody>
                    <a:bodyPr/>
                    <a:lstStyle/>
                    <a:p>
                      <a:pPr algn="ctr" fontAlgn="ctr"/>
                      <a:r>
                        <a:rPr lang="es-CO" sz="1200" b="0" i="0" u="none" strike="noStrike" dirty="0">
                          <a:solidFill>
                            <a:srgbClr val="000000"/>
                          </a:solidFill>
                          <a:effectLst/>
                          <a:latin typeface="+mj-lt"/>
                        </a:rPr>
                        <a:t>204</a:t>
                      </a:r>
                    </a:p>
                  </a:txBody>
                  <a:tcPr marL="12849" marR="12849" marT="12849" marB="0" anchor="ctr">
                    <a:lnL>
                      <a:noFill/>
                    </a:lnL>
                    <a:lnR>
                      <a:noFill/>
                    </a:lnR>
                    <a:lnT>
                      <a:noFill/>
                    </a:lnT>
                    <a:lnB>
                      <a:noFill/>
                    </a:lnB>
                    <a:solidFill>
                      <a:srgbClr val="F0EDDC"/>
                    </a:solidFill>
                  </a:tcPr>
                </a:tc>
                <a:tc>
                  <a:txBody>
                    <a:bodyPr/>
                    <a:lstStyle/>
                    <a:p>
                      <a:pPr algn="r" fontAlgn="ctr"/>
                      <a:r>
                        <a:rPr lang="es-CO" sz="1200" b="0" i="0" u="none" strike="noStrike">
                          <a:solidFill>
                            <a:srgbClr val="000000"/>
                          </a:solidFill>
                          <a:effectLst/>
                          <a:latin typeface="+mj-lt"/>
                        </a:rPr>
                        <a:t>$ 187</a:t>
                      </a:r>
                    </a:p>
                  </a:txBody>
                  <a:tcPr marL="12849" marR="12849" marT="12849" marB="0" anchor="ctr">
                    <a:lnL>
                      <a:noFill/>
                    </a:lnL>
                    <a:lnR>
                      <a:noFill/>
                    </a:lnR>
                    <a:lnT>
                      <a:noFill/>
                    </a:lnT>
                    <a:lnB>
                      <a:noFill/>
                    </a:lnB>
                    <a:solidFill>
                      <a:srgbClr val="F0EDDC"/>
                    </a:solidFill>
                  </a:tcPr>
                </a:tc>
                <a:tc>
                  <a:txBody>
                    <a:bodyPr/>
                    <a:lstStyle/>
                    <a:p>
                      <a:pPr algn="r" fontAlgn="ctr"/>
                      <a:r>
                        <a:rPr lang="es-CO" sz="1200" b="0" i="0" u="none" strike="noStrike">
                          <a:solidFill>
                            <a:srgbClr val="000000"/>
                          </a:solidFill>
                          <a:effectLst/>
                          <a:latin typeface="+mj-lt"/>
                        </a:rPr>
                        <a:t>$ 193</a:t>
                      </a:r>
                    </a:p>
                  </a:txBody>
                  <a:tcPr marL="12849" marR="12849" marT="12849"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219792">
                <a:tc>
                  <a:txBody>
                    <a:bodyPr/>
                    <a:lstStyle/>
                    <a:p>
                      <a:pPr algn="ctr" fontAlgn="ctr"/>
                      <a:r>
                        <a:rPr lang="es-CO" sz="1200" b="0" i="0" u="none" strike="noStrike" dirty="0">
                          <a:solidFill>
                            <a:srgbClr val="000000"/>
                          </a:solidFill>
                          <a:effectLst/>
                          <a:latin typeface="+mj-lt"/>
                        </a:rPr>
                        <a:t>424</a:t>
                      </a:r>
                    </a:p>
                  </a:txBody>
                  <a:tcPr marL="12849" marR="12849" marT="12849" marB="0" anchor="ctr">
                    <a:lnL>
                      <a:noFill/>
                    </a:lnL>
                    <a:lnR>
                      <a:noFill/>
                    </a:lnR>
                    <a:lnT>
                      <a:noFill/>
                    </a:lnT>
                    <a:lnB>
                      <a:noFill/>
                    </a:lnB>
                  </a:tcPr>
                </a:tc>
                <a:tc>
                  <a:txBody>
                    <a:bodyPr/>
                    <a:lstStyle/>
                    <a:p>
                      <a:pPr algn="r" fontAlgn="ctr"/>
                      <a:r>
                        <a:rPr lang="es-CO" sz="1200" b="0" i="0" u="none" strike="noStrike">
                          <a:solidFill>
                            <a:srgbClr val="000000"/>
                          </a:solidFill>
                          <a:effectLst/>
                          <a:latin typeface="+mj-lt"/>
                        </a:rPr>
                        <a:t>$ 417</a:t>
                      </a:r>
                    </a:p>
                  </a:txBody>
                  <a:tcPr marL="12849" marR="12849" marT="12849" marB="0" anchor="ctr">
                    <a:lnL>
                      <a:noFill/>
                    </a:lnL>
                    <a:lnR>
                      <a:noFill/>
                    </a:lnR>
                    <a:lnT>
                      <a:noFill/>
                    </a:lnT>
                    <a:lnB>
                      <a:noFill/>
                    </a:lnB>
                  </a:tcPr>
                </a:tc>
                <a:tc>
                  <a:txBody>
                    <a:bodyPr/>
                    <a:lstStyle/>
                    <a:p>
                      <a:pPr algn="r" fontAlgn="ctr"/>
                      <a:r>
                        <a:rPr lang="es-CO" sz="1200" b="0" i="0" u="none" strike="noStrike">
                          <a:solidFill>
                            <a:srgbClr val="000000"/>
                          </a:solidFill>
                          <a:effectLst/>
                          <a:latin typeface="+mj-lt"/>
                        </a:rPr>
                        <a:t>$ 425</a:t>
                      </a:r>
                    </a:p>
                  </a:txBody>
                  <a:tcPr marL="12849" marR="12849" marT="12849" marB="0" anchor="ctr">
                    <a:lnL>
                      <a:noFill/>
                    </a:lnL>
                    <a:lnR>
                      <a:noFill/>
                    </a:lnR>
                    <a:lnT>
                      <a:noFill/>
                    </a:lnT>
                    <a:lnB>
                      <a:noFill/>
                    </a:lnB>
                  </a:tcPr>
                </a:tc>
                <a:extLst>
                  <a:ext uri="{0D108BD9-81ED-4DB2-BD59-A6C34878D82A}">
                    <a16:rowId xmlns:a16="http://schemas.microsoft.com/office/drawing/2014/main" val="10003"/>
                  </a:ext>
                </a:extLst>
              </a:tr>
              <a:tr h="232722">
                <a:tc>
                  <a:txBody>
                    <a:bodyPr/>
                    <a:lstStyle/>
                    <a:p>
                      <a:pPr algn="ctr" fontAlgn="ctr"/>
                      <a:r>
                        <a:rPr lang="es-CO" sz="1200" b="1" i="0" u="none" strike="noStrike" dirty="0">
                          <a:solidFill>
                            <a:srgbClr val="000000"/>
                          </a:solidFill>
                          <a:effectLst/>
                          <a:latin typeface="+mj-lt"/>
                        </a:rPr>
                        <a:t>TOTALES</a:t>
                      </a:r>
                    </a:p>
                  </a:txBody>
                  <a:tcPr marL="12849" marR="12849" marT="12849" marB="0">
                    <a:lnL>
                      <a:noFill/>
                    </a:lnL>
                    <a:lnR>
                      <a:noFill/>
                    </a:lnR>
                    <a:lnT>
                      <a:noFill/>
                    </a:lnT>
                    <a:lnB w="12700" cap="flat" cmpd="sng" algn="ctr">
                      <a:solidFill>
                        <a:srgbClr val="000000"/>
                      </a:solidFill>
                      <a:prstDash val="solid"/>
                      <a:round/>
                      <a:headEnd type="none" w="med" len="med"/>
                      <a:tailEnd type="none" w="med" len="med"/>
                    </a:lnB>
                    <a:solidFill>
                      <a:srgbClr val="F0EDDC"/>
                    </a:solidFill>
                  </a:tcPr>
                </a:tc>
                <a:tc>
                  <a:txBody>
                    <a:bodyPr/>
                    <a:lstStyle/>
                    <a:p>
                      <a:pPr algn="r" fontAlgn="ctr"/>
                      <a:r>
                        <a:rPr lang="es-CO" sz="1200" b="1" i="0" u="none" strike="noStrike" dirty="0">
                          <a:solidFill>
                            <a:srgbClr val="000000"/>
                          </a:solidFill>
                          <a:effectLst/>
                          <a:latin typeface="+mj-lt"/>
                        </a:rPr>
                        <a:t>$ 865</a:t>
                      </a:r>
                    </a:p>
                  </a:txBody>
                  <a:tcPr marL="12849" marR="12849" marT="12849" marB="0">
                    <a:lnL>
                      <a:noFill/>
                    </a:lnL>
                    <a:lnR>
                      <a:noFill/>
                    </a:lnR>
                    <a:lnT>
                      <a:noFill/>
                    </a:lnT>
                    <a:lnB w="12700" cap="flat" cmpd="sng" algn="ctr">
                      <a:solidFill>
                        <a:srgbClr val="000000"/>
                      </a:solidFill>
                      <a:prstDash val="solid"/>
                      <a:round/>
                      <a:headEnd type="none" w="med" len="med"/>
                      <a:tailEnd type="none" w="med" len="med"/>
                    </a:lnB>
                    <a:solidFill>
                      <a:srgbClr val="F0EDDC"/>
                    </a:solidFill>
                  </a:tcPr>
                </a:tc>
                <a:tc>
                  <a:txBody>
                    <a:bodyPr/>
                    <a:lstStyle/>
                    <a:p>
                      <a:pPr algn="r" fontAlgn="ctr"/>
                      <a:r>
                        <a:rPr lang="es-CO" sz="1200" b="1" i="0" u="none" strike="noStrike" dirty="0">
                          <a:solidFill>
                            <a:srgbClr val="000000"/>
                          </a:solidFill>
                          <a:effectLst/>
                          <a:latin typeface="+mj-lt"/>
                        </a:rPr>
                        <a:t>$ 879</a:t>
                      </a:r>
                    </a:p>
                  </a:txBody>
                  <a:tcPr marL="12849" marR="12849" marT="12849" marB="0">
                    <a:lnL>
                      <a:noFill/>
                    </a:lnL>
                    <a:lnR>
                      <a:noFill/>
                    </a:lnR>
                    <a:lnT>
                      <a:noFill/>
                    </a:lnT>
                    <a:lnB w="12700" cap="flat" cmpd="sng" algn="ctr">
                      <a:solidFill>
                        <a:srgbClr val="000000"/>
                      </a:solidFill>
                      <a:prstDash val="solid"/>
                      <a:round/>
                      <a:headEnd type="none" w="med" len="med"/>
                      <a:tailEnd type="none" w="med" len="med"/>
                    </a:lnB>
                    <a:solidFill>
                      <a:srgbClr val="F0EDDC"/>
                    </a:solidFill>
                  </a:tcPr>
                </a:tc>
                <a:extLst>
                  <a:ext uri="{0D108BD9-81ED-4DB2-BD59-A6C34878D82A}">
                    <a16:rowId xmlns:a16="http://schemas.microsoft.com/office/drawing/2014/main" val="10004"/>
                  </a:ext>
                </a:extLst>
              </a:tr>
            </a:tbl>
          </a:graphicData>
        </a:graphic>
      </p:graphicFrame>
      <p:sp>
        <p:nvSpPr>
          <p:cNvPr id="19" name="CuadroTexto 18"/>
          <p:cNvSpPr txBox="1"/>
          <p:nvPr/>
        </p:nvSpPr>
        <p:spPr>
          <a:xfrm>
            <a:off x="10595240" y="5371591"/>
            <a:ext cx="700833" cy="369332"/>
          </a:xfrm>
          <a:prstGeom prst="rect">
            <a:avLst/>
          </a:prstGeom>
          <a:noFill/>
        </p:spPr>
        <p:txBody>
          <a:bodyPr wrap="none" rtlCol="0">
            <a:spAutoFit/>
          </a:bodyPr>
          <a:lstStyle/>
          <a:p>
            <a:r>
              <a:rPr lang="es-CO" dirty="0"/>
              <a:t>102%</a:t>
            </a:r>
          </a:p>
        </p:txBody>
      </p:sp>
      <p:sp>
        <p:nvSpPr>
          <p:cNvPr id="3" name="Llamada con línea 2 2"/>
          <p:cNvSpPr/>
          <p:nvPr/>
        </p:nvSpPr>
        <p:spPr>
          <a:xfrm>
            <a:off x="3527918" y="989504"/>
            <a:ext cx="732305" cy="541866"/>
          </a:xfrm>
          <a:prstGeom prst="borderCallout2">
            <a:avLst>
              <a:gd name="adj1" fmla="val 102255"/>
              <a:gd name="adj2" fmla="val 43158"/>
              <a:gd name="adj3" fmla="val 144008"/>
              <a:gd name="adj4" fmla="val 52847"/>
              <a:gd name="adj5" fmla="val 189046"/>
              <a:gd name="adj6" fmla="val 118105"/>
            </a:avLst>
          </a:prstGeom>
          <a:noFill/>
          <a:ln>
            <a:solidFill>
              <a:srgbClr val="CFC29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a:solidFill>
                  <a:schemeClr val="tx1"/>
                </a:solidFill>
              </a:rPr>
              <a:t>Más de 3 meses en inventario</a:t>
            </a:r>
          </a:p>
        </p:txBody>
      </p:sp>
      <p:sp>
        <p:nvSpPr>
          <p:cNvPr id="15" name="Llamada con línea 2 14"/>
          <p:cNvSpPr/>
          <p:nvPr/>
        </p:nvSpPr>
        <p:spPr>
          <a:xfrm>
            <a:off x="7157738" y="2599620"/>
            <a:ext cx="732305" cy="685436"/>
          </a:xfrm>
          <a:prstGeom prst="borderCallout2">
            <a:avLst>
              <a:gd name="adj1" fmla="val -9085"/>
              <a:gd name="adj2" fmla="val 47020"/>
              <a:gd name="adj3" fmla="val -47358"/>
              <a:gd name="adj4" fmla="val -11517"/>
              <a:gd name="adj5" fmla="val -57215"/>
              <a:gd name="adj6" fmla="val -54390"/>
            </a:avLst>
          </a:prstGeom>
          <a:noFill/>
          <a:ln>
            <a:solidFill>
              <a:srgbClr val="CFC29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a:solidFill>
                  <a:schemeClr val="tx1"/>
                </a:solidFill>
              </a:rPr>
              <a:t>Menos de 3 meses en inventario</a:t>
            </a:r>
          </a:p>
        </p:txBody>
      </p:sp>
      <p:sp>
        <p:nvSpPr>
          <p:cNvPr id="18" name="Llamada con línea 2 17"/>
          <p:cNvSpPr/>
          <p:nvPr/>
        </p:nvSpPr>
        <p:spPr>
          <a:xfrm>
            <a:off x="5762096" y="2870464"/>
            <a:ext cx="732305" cy="685436"/>
          </a:xfrm>
          <a:prstGeom prst="borderCallout2">
            <a:avLst>
              <a:gd name="adj1" fmla="val 50053"/>
              <a:gd name="adj2" fmla="val -9620"/>
              <a:gd name="adj3" fmla="val 28284"/>
              <a:gd name="adj4" fmla="val -61721"/>
              <a:gd name="adj5" fmla="val -69592"/>
              <a:gd name="adj6" fmla="val -62114"/>
            </a:avLst>
          </a:prstGeom>
          <a:noFill/>
          <a:ln>
            <a:solidFill>
              <a:srgbClr val="CFC29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a:solidFill>
                  <a:schemeClr val="tx1"/>
                </a:solidFill>
              </a:rPr>
              <a:t>Catastral mayor al comercial</a:t>
            </a:r>
          </a:p>
        </p:txBody>
      </p:sp>
      <p:cxnSp>
        <p:nvCxnSpPr>
          <p:cNvPr id="9" name="Conector recto de flecha 8"/>
          <p:cNvCxnSpPr/>
          <p:nvPr/>
        </p:nvCxnSpPr>
        <p:spPr>
          <a:xfrm flipV="1">
            <a:off x="6890327" y="1260437"/>
            <a:ext cx="1156629" cy="735877"/>
          </a:xfrm>
          <a:prstGeom prst="straightConnector1">
            <a:avLst/>
          </a:prstGeom>
          <a:ln w="50800">
            <a:solidFill>
              <a:srgbClr val="CFC29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4932580" y="4864758"/>
            <a:ext cx="1750795" cy="310492"/>
          </a:xfrm>
          <a:prstGeom prst="straightConnector1">
            <a:avLst/>
          </a:prstGeom>
          <a:ln w="50800">
            <a:solidFill>
              <a:srgbClr val="CFC290"/>
            </a:solidFill>
            <a:tailEnd type="triangle"/>
          </a:ln>
        </p:spPr>
        <p:style>
          <a:lnRef idx="1">
            <a:schemeClr val="accent1"/>
          </a:lnRef>
          <a:fillRef idx="0">
            <a:schemeClr val="accent1"/>
          </a:fillRef>
          <a:effectRef idx="0">
            <a:schemeClr val="accent1"/>
          </a:effectRef>
          <a:fontRef idx="minor">
            <a:schemeClr val="tx1"/>
          </a:fontRef>
        </p:style>
      </p:cxnSp>
      <p:sp>
        <p:nvSpPr>
          <p:cNvPr id="23" name="Cerrar llave 22"/>
          <p:cNvSpPr/>
          <p:nvPr/>
        </p:nvSpPr>
        <p:spPr>
          <a:xfrm>
            <a:off x="4688899" y="4660900"/>
            <a:ext cx="45719" cy="407717"/>
          </a:xfrm>
          <a:prstGeom prst="rightBrace">
            <a:avLst/>
          </a:prstGeom>
          <a:ln w="15875">
            <a:solidFill>
              <a:srgbClr val="CFC29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5" name="CuadroTexto 24"/>
          <p:cNvSpPr txBox="1"/>
          <p:nvPr/>
        </p:nvSpPr>
        <p:spPr>
          <a:xfrm>
            <a:off x="6869048" y="5858670"/>
            <a:ext cx="3419085" cy="461665"/>
          </a:xfrm>
          <a:prstGeom prst="rect">
            <a:avLst/>
          </a:prstGeom>
          <a:noFill/>
        </p:spPr>
        <p:txBody>
          <a:bodyPr wrap="square" rtlCol="0">
            <a:spAutoFit/>
          </a:bodyPr>
          <a:lstStyle/>
          <a:p>
            <a:pPr algn="ctr"/>
            <a:r>
              <a:rPr lang="es-CO" sz="1200" i="1" dirty="0"/>
              <a:t>Se han comercializado 3 inmuebles desde el inicio de la campaña el 19 de abril de 2018</a:t>
            </a:r>
          </a:p>
        </p:txBody>
      </p:sp>
      <p:sp>
        <p:nvSpPr>
          <p:cNvPr id="7" name="CuadroTexto 6"/>
          <p:cNvSpPr txBox="1"/>
          <p:nvPr/>
        </p:nvSpPr>
        <p:spPr>
          <a:xfrm>
            <a:off x="736600" y="6320335"/>
            <a:ext cx="1877502" cy="276999"/>
          </a:xfrm>
          <a:prstGeom prst="rect">
            <a:avLst/>
          </a:prstGeom>
          <a:noFill/>
        </p:spPr>
        <p:txBody>
          <a:bodyPr wrap="none" rtlCol="0">
            <a:spAutoFit/>
          </a:bodyPr>
          <a:lstStyle/>
          <a:p>
            <a:r>
              <a:rPr lang="es-CO" sz="1200" i="1" dirty="0">
                <a:latin typeface="+mj-lt"/>
              </a:rPr>
              <a:t>Cifras en millones de pesos</a:t>
            </a:r>
          </a:p>
        </p:txBody>
      </p:sp>
    </p:spTree>
    <p:extLst>
      <p:ext uri="{BB962C8B-B14F-4D97-AF65-F5344CB8AC3E}">
        <p14:creationId xmlns:p14="http://schemas.microsoft.com/office/powerpoint/2010/main" val="364158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par>
                                <p:cTn id="66" presetID="53" presetClass="entr" presetSubtype="16"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Effect transition="in" filter="fade">
                                      <p:cBhvr>
                                        <p:cTn id="77" dur="500"/>
                                        <p:tgtEl>
                                          <p:spTgt spid="23"/>
                                        </p:tgtEl>
                                      </p:cBhvr>
                                    </p:animEffect>
                                  </p:childTnLst>
                                </p:cTn>
                              </p:par>
                              <p:par>
                                <p:cTn id="78" presetID="53" presetClass="entr" presetSubtype="16" fill="hold" nodeType="with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ppt_w</p:attrName>
                                        </p:attrNameLst>
                                      </p:cBhvr>
                                      <p:tavLst>
                                        <p:tav tm="0">
                                          <p:val>
                                            <p:fltVal val="0"/>
                                          </p:val>
                                        </p:tav>
                                        <p:tav tm="100000">
                                          <p:val>
                                            <p:strVal val="#ppt_w"/>
                                          </p:val>
                                        </p:tav>
                                      </p:tavLst>
                                    </p:anim>
                                    <p:anim calcmode="lin" valueType="num">
                                      <p:cBhvr>
                                        <p:cTn id="81" dur="500" fill="hold"/>
                                        <p:tgtEl>
                                          <p:spTgt spid="20"/>
                                        </p:tgtEl>
                                        <p:attrNameLst>
                                          <p:attrName>ppt_h</p:attrName>
                                        </p:attrNameLst>
                                      </p:cBhvr>
                                      <p:tavLst>
                                        <p:tav tm="0">
                                          <p:val>
                                            <p:fltVal val="0"/>
                                          </p:val>
                                        </p:tav>
                                        <p:tav tm="100000">
                                          <p:val>
                                            <p:strVal val="#ppt_h"/>
                                          </p:val>
                                        </p:tav>
                                      </p:tavLst>
                                    </p:anim>
                                    <p:animEffect transition="in" filter="fade">
                                      <p:cBhvr>
                                        <p:cTn id="82" dur="500"/>
                                        <p:tgtEl>
                                          <p:spTgt spid="20"/>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500" fill="hold"/>
                                        <p:tgtEl>
                                          <p:spTgt spid="17"/>
                                        </p:tgtEl>
                                        <p:attrNameLst>
                                          <p:attrName>ppt_w</p:attrName>
                                        </p:attrNameLst>
                                      </p:cBhvr>
                                      <p:tavLst>
                                        <p:tav tm="0">
                                          <p:val>
                                            <p:fltVal val="0"/>
                                          </p:val>
                                        </p:tav>
                                        <p:tav tm="100000">
                                          <p:val>
                                            <p:strVal val="#ppt_w"/>
                                          </p:val>
                                        </p:tav>
                                      </p:tavLst>
                                    </p:anim>
                                    <p:anim calcmode="lin" valueType="num">
                                      <p:cBhvr>
                                        <p:cTn id="86" dur="500" fill="hold"/>
                                        <p:tgtEl>
                                          <p:spTgt spid="17"/>
                                        </p:tgtEl>
                                        <p:attrNameLst>
                                          <p:attrName>ppt_h</p:attrName>
                                        </p:attrNameLst>
                                      </p:cBhvr>
                                      <p:tavLst>
                                        <p:tav tm="0">
                                          <p:val>
                                            <p:fltVal val="0"/>
                                          </p:val>
                                        </p:tav>
                                        <p:tav tm="100000">
                                          <p:val>
                                            <p:strVal val="#ppt_h"/>
                                          </p:val>
                                        </p:tav>
                                      </p:tavLst>
                                    </p:anim>
                                    <p:animEffect transition="in" filter="fade">
                                      <p:cBhvr>
                                        <p:cTn id="87" dur="500"/>
                                        <p:tgtEl>
                                          <p:spTgt spid="17"/>
                                        </p:tgtEl>
                                      </p:cBhvr>
                                    </p:animEffect>
                                  </p:childTnLst>
                                </p:cTn>
                              </p:par>
                              <p:par>
                                <p:cTn id="88" presetID="53" presetClass="entr" presetSubtype="16" fill="hold" nodeType="withEffect">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cBhvr>
                                        <p:cTn id="90" dur="500" fill="hold"/>
                                        <p:tgtEl>
                                          <p:spTgt spid="16"/>
                                        </p:tgtEl>
                                        <p:attrNameLst>
                                          <p:attrName>ppt_w</p:attrName>
                                        </p:attrNameLst>
                                      </p:cBhvr>
                                      <p:tavLst>
                                        <p:tav tm="0">
                                          <p:val>
                                            <p:fltVal val="0"/>
                                          </p:val>
                                        </p:tav>
                                        <p:tav tm="100000">
                                          <p:val>
                                            <p:strVal val="#ppt_w"/>
                                          </p:val>
                                        </p:tav>
                                      </p:tavLst>
                                    </p:anim>
                                    <p:anim calcmode="lin" valueType="num">
                                      <p:cBhvr>
                                        <p:cTn id="91" dur="500" fill="hold"/>
                                        <p:tgtEl>
                                          <p:spTgt spid="16"/>
                                        </p:tgtEl>
                                        <p:attrNameLst>
                                          <p:attrName>ppt_h</p:attrName>
                                        </p:attrNameLst>
                                      </p:cBhvr>
                                      <p:tavLst>
                                        <p:tav tm="0">
                                          <p:val>
                                            <p:fltVal val="0"/>
                                          </p:val>
                                        </p:tav>
                                        <p:tav tm="100000">
                                          <p:val>
                                            <p:strVal val="#ppt_h"/>
                                          </p:val>
                                        </p:tav>
                                      </p:tavLst>
                                    </p:anim>
                                    <p:animEffect transition="in" filter="fade">
                                      <p:cBhvr>
                                        <p:cTn id="92" dur="500"/>
                                        <p:tgtEl>
                                          <p:spTgt spid="16"/>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9"/>
                                        </p:tgtEl>
                                        <p:attrNameLst>
                                          <p:attrName>style.visibility</p:attrName>
                                        </p:attrNameLst>
                                      </p:cBhvr>
                                      <p:to>
                                        <p:strVal val="visible"/>
                                      </p:to>
                                    </p:set>
                                    <p:anim calcmode="lin" valueType="num">
                                      <p:cBhvr>
                                        <p:cTn id="95" dur="500" fill="hold"/>
                                        <p:tgtEl>
                                          <p:spTgt spid="19"/>
                                        </p:tgtEl>
                                        <p:attrNameLst>
                                          <p:attrName>ppt_w</p:attrName>
                                        </p:attrNameLst>
                                      </p:cBhvr>
                                      <p:tavLst>
                                        <p:tav tm="0">
                                          <p:val>
                                            <p:fltVal val="0"/>
                                          </p:val>
                                        </p:tav>
                                        <p:tav tm="100000">
                                          <p:val>
                                            <p:strVal val="#ppt_w"/>
                                          </p:val>
                                        </p:tav>
                                      </p:tavLst>
                                    </p:anim>
                                    <p:anim calcmode="lin" valueType="num">
                                      <p:cBhvr>
                                        <p:cTn id="96" dur="500" fill="hold"/>
                                        <p:tgtEl>
                                          <p:spTgt spid="19"/>
                                        </p:tgtEl>
                                        <p:attrNameLst>
                                          <p:attrName>ppt_h</p:attrName>
                                        </p:attrNameLst>
                                      </p:cBhvr>
                                      <p:tavLst>
                                        <p:tav tm="0">
                                          <p:val>
                                            <p:fltVal val="0"/>
                                          </p:val>
                                        </p:tav>
                                        <p:tav tm="100000">
                                          <p:val>
                                            <p:strVal val="#ppt_h"/>
                                          </p:val>
                                        </p:tav>
                                      </p:tavLst>
                                    </p:anim>
                                    <p:animEffect transition="in" filter="fade">
                                      <p:cBhvr>
                                        <p:cTn id="97" dur="500"/>
                                        <p:tgtEl>
                                          <p:spTgt spid="19"/>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5"/>
                                        </p:tgtEl>
                                        <p:attrNameLst>
                                          <p:attrName>style.visibility</p:attrName>
                                        </p:attrNameLst>
                                      </p:cBhvr>
                                      <p:to>
                                        <p:strVal val="visible"/>
                                      </p:to>
                                    </p:set>
                                    <p:anim calcmode="lin" valueType="num">
                                      <p:cBhvr>
                                        <p:cTn id="100" dur="500" fill="hold"/>
                                        <p:tgtEl>
                                          <p:spTgt spid="25"/>
                                        </p:tgtEl>
                                        <p:attrNameLst>
                                          <p:attrName>ppt_w</p:attrName>
                                        </p:attrNameLst>
                                      </p:cBhvr>
                                      <p:tavLst>
                                        <p:tav tm="0">
                                          <p:val>
                                            <p:fltVal val="0"/>
                                          </p:val>
                                        </p:tav>
                                        <p:tav tm="100000">
                                          <p:val>
                                            <p:strVal val="#ppt_w"/>
                                          </p:val>
                                        </p:tav>
                                      </p:tavLst>
                                    </p:anim>
                                    <p:anim calcmode="lin" valueType="num">
                                      <p:cBhvr>
                                        <p:cTn id="101" dur="500" fill="hold"/>
                                        <p:tgtEl>
                                          <p:spTgt spid="25"/>
                                        </p:tgtEl>
                                        <p:attrNameLst>
                                          <p:attrName>ppt_h</p:attrName>
                                        </p:attrNameLst>
                                      </p:cBhvr>
                                      <p:tavLst>
                                        <p:tav tm="0">
                                          <p:val>
                                            <p:fltVal val="0"/>
                                          </p:val>
                                        </p:tav>
                                        <p:tav tm="100000">
                                          <p:val>
                                            <p:strVal val="#ppt_h"/>
                                          </p:val>
                                        </p:tav>
                                      </p:tavLst>
                                    </p:anim>
                                    <p:animEffect transition="in" filter="fade">
                                      <p:cBhvr>
                                        <p:cTn id="10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1" grpId="0"/>
      <p:bldP spid="14" grpId="0"/>
      <p:bldP spid="17" grpId="0"/>
      <p:bldP spid="19" grpId="0"/>
      <p:bldP spid="3" grpId="0" animBg="1"/>
      <p:bldP spid="15" grpId="0" animBg="1"/>
      <p:bldP spid="18" grpId="0" animBg="1"/>
      <p:bldP spid="23" grpId="0" animBg="1"/>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165798"/>
            <a:ext cx="7640665" cy="584775"/>
          </a:xfrm>
          <a:prstGeom prst="rect">
            <a:avLst/>
          </a:prstGeom>
          <a:noFill/>
        </p:spPr>
        <p:txBody>
          <a:bodyPr wrap="square" rtlCol="0">
            <a:spAutoFit/>
          </a:bodyPr>
          <a:lstStyle/>
          <a:p>
            <a:r>
              <a:rPr lang="es-CO" sz="3200" b="1" dirty="0">
                <a:solidFill>
                  <a:srgbClr val="00605B"/>
                </a:solidFill>
                <a:latin typeface="Arial Narrow" charset="0"/>
              </a:rPr>
              <a:t>Ventas bajo modelo de valoración</a:t>
            </a:r>
            <a:endParaRPr lang="es-ES_tradnl" dirty="0">
              <a:solidFill>
                <a:prstClr val="black"/>
              </a:solidFill>
            </a:endParaRPr>
          </a:p>
        </p:txBody>
      </p:sp>
      <p:graphicFrame>
        <p:nvGraphicFramePr>
          <p:cNvPr id="3" name="Tabla 2"/>
          <p:cNvGraphicFramePr>
            <a:graphicFrameLocks noGrp="1"/>
          </p:cNvGraphicFramePr>
          <p:nvPr>
            <p:extLst/>
          </p:nvPr>
        </p:nvGraphicFramePr>
        <p:xfrm>
          <a:off x="2648934" y="1590403"/>
          <a:ext cx="6834431" cy="1832785"/>
        </p:xfrm>
        <a:graphic>
          <a:graphicData uri="http://schemas.openxmlformats.org/drawingml/2006/table">
            <a:tbl>
              <a:tblPr/>
              <a:tblGrid>
                <a:gridCol w="1412803">
                  <a:extLst>
                    <a:ext uri="{9D8B030D-6E8A-4147-A177-3AD203B41FA5}">
                      <a16:colId xmlns:a16="http://schemas.microsoft.com/office/drawing/2014/main" val="20000"/>
                    </a:ext>
                  </a:extLst>
                </a:gridCol>
                <a:gridCol w="1412803">
                  <a:extLst>
                    <a:ext uri="{9D8B030D-6E8A-4147-A177-3AD203B41FA5}">
                      <a16:colId xmlns:a16="http://schemas.microsoft.com/office/drawing/2014/main" val="20001"/>
                    </a:ext>
                  </a:extLst>
                </a:gridCol>
                <a:gridCol w="1960262">
                  <a:extLst>
                    <a:ext uri="{9D8B030D-6E8A-4147-A177-3AD203B41FA5}">
                      <a16:colId xmlns:a16="http://schemas.microsoft.com/office/drawing/2014/main" val="20002"/>
                    </a:ext>
                  </a:extLst>
                </a:gridCol>
                <a:gridCol w="2048563">
                  <a:extLst>
                    <a:ext uri="{9D8B030D-6E8A-4147-A177-3AD203B41FA5}">
                      <a16:colId xmlns:a16="http://schemas.microsoft.com/office/drawing/2014/main" val="20003"/>
                    </a:ext>
                  </a:extLst>
                </a:gridCol>
              </a:tblGrid>
              <a:tr h="526488">
                <a:tc>
                  <a:txBody>
                    <a:bodyPr/>
                    <a:lstStyle/>
                    <a:p>
                      <a:pPr algn="ctr" fontAlgn="ctr"/>
                      <a:r>
                        <a:rPr lang="es-CO" sz="1600" b="1" i="0" u="none" strike="noStrike">
                          <a:solidFill>
                            <a:srgbClr val="000000"/>
                          </a:solidFill>
                          <a:effectLst/>
                          <a:latin typeface="+mj-lt"/>
                        </a:rPr>
                        <a:t>ESTADO COMERCIAL</a:t>
                      </a:r>
                    </a:p>
                  </a:txBody>
                  <a:tcPr marL="15043" marR="15043" marT="150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600" b="1" i="0" u="none" strike="noStrike">
                          <a:solidFill>
                            <a:srgbClr val="000000"/>
                          </a:solidFill>
                          <a:effectLst/>
                          <a:latin typeface="+mj-lt"/>
                        </a:rPr>
                        <a:t>No. Inm.</a:t>
                      </a:r>
                    </a:p>
                  </a:txBody>
                  <a:tcPr marL="15043" marR="15043" marT="150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600" b="1" i="0" u="none" strike="noStrike" dirty="0">
                          <a:solidFill>
                            <a:srgbClr val="000000"/>
                          </a:solidFill>
                          <a:effectLst/>
                          <a:latin typeface="+mj-lt"/>
                        </a:rPr>
                        <a:t>Precio Base de Venta</a:t>
                      </a:r>
                    </a:p>
                  </a:txBody>
                  <a:tcPr marL="15043" marR="15043" marT="150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600" b="1" i="0" u="none" strike="noStrike">
                          <a:solidFill>
                            <a:srgbClr val="000000"/>
                          </a:solidFill>
                          <a:effectLst/>
                          <a:latin typeface="+mj-lt"/>
                        </a:rPr>
                        <a:t>Valor Venta</a:t>
                      </a:r>
                    </a:p>
                  </a:txBody>
                  <a:tcPr marL="15043" marR="15043" marT="150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255723">
                <a:tc>
                  <a:txBody>
                    <a:bodyPr/>
                    <a:lstStyle/>
                    <a:p>
                      <a:pPr algn="l" fontAlgn="ctr"/>
                      <a:r>
                        <a:rPr lang="es-CO" sz="1600" b="0" i="0" u="none" strike="noStrike" dirty="0">
                          <a:solidFill>
                            <a:srgbClr val="000000"/>
                          </a:solidFill>
                          <a:effectLst/>
                          <a:latin typeface="+mj-lt"/>
                        </a:rPr>
                        <a:t>APROBADO</a:t>
                      </a:r>
                    </a:p>
                  </a:txBody>
                  <a:tcPr marL="36000" marR="15043" marT="150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600" b="0" i="0" u="none" strike="noStrike">
                          <a:solidFill>
                            <a:srgbClr val="000000"/>
                          </a:solidFill>
                          <a:effectLst/>
                          <a:latin typeface="+mj-lt"/>
                        </a:rPr>
                        <a:t>2</a:t>
                      </a:r>
                    </a:p>
                  </a:txBody>
                  <a:tcPr marL="15043" marR="15043" marT="150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600" b="0" i="0" u="none" strike="noStrike">
                          <a:solidFill>
                            <a:srgbClr val="000000"/>
                          </a:solidFill>
                          <a:effectLst/>
                          <a:latin typeface="+mj-lt"/>
                        </a:rPr>
                        <a:t>$ 652</a:t>
                      </a:r>
                    </a:p>
                  </a:txBody>
                  <a:tcPr marL="15043" marR="15043" marT="150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600" b="0" i="0" u="none" strike="noStrike">
                          <a:solidFill>
                            <a:srgbClr val="000000"/>
                          </a:solidFill>
                          <a:effectLst/>
                          <a:latin typeface="+mj-lt"/>
                        </a:rPr>
                        <a:t>$ 626</a:t>
                      </a:r>
                    </a:p>
                  </a:txBody>
                  <a:tcPr marL="15043" marR="15043" marT="1504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55723">
                <a:tc>
                  <a:txBody>
                    <a:bodyPr/>
                    <a:lstStyle/>
                    <a:p>
                      <a:pPr algn="l" fontAlgn="ctr"/>
                      <a:r>
                        <a:rPr lang="es-CO" sz="1600" b="0" i="0" u="none" strike="noStrike" dirty="0">
                          <a:solidFill>
                            <a:srgbClr val="000000"/>
                          </a:solidFill>
                          <a:effectLst/>
                          <a:latin typeface="+mj-lt"/>
                        </a:rPr>
                        <a:t>PROMETIDO</a:t>
                      </a:r>
                    </a:p>
                  </a:txBody>
                  <a:tcPr marL="36000" marR="15043" marT="15043" marB="0" anchor="ctr">
                    <a:lnL>
                      <a:noFill/>
                    </a:lnL>
                    <a:lnR>
                      <a:noFill/>
                    </a:lnR>
                    <a:lnT>
                      <a:noFill/>
                    </a:lnT>
                    <a:lnB>
                      <a:noFill/>
                    </a:lnB>
                    <a:solidFill>
                      <a:srgbClr val="F0EDDC"/>
                    </a:solidFill>
                  </a:tcPr>
                </a:tc>
                <a:tc>
                  <a:txBody>
                    <a:bodyPr/>
                    <a:lstStyle/>
                    <a:p>
                      <a:pPr algn="ctr" fontAlgn="ctr"/>
                      <a:r>
                        <a:rPr lang="es-CO" sz="1600" b="0" i="0" u="none" strike="noStrike">
                          <a:solidFill>
                            <a:srgbClr val="000000"/>
                          </a:solidFill>
                          <a:effectLst/>
                          <a:latin typeface="+mj-lt"/>
                        </a:rPr>
                        <a:t>7</a:t>
                      </a:r>
                    </a:p>
                  </a:txBody>
                  <a:tcPr marL="15043" marR="15043" marT="15043" marB="0" anchor="ctr">
                    <a:lnL>
                      <a:noFill/>
                    </a:lnL>
                    <a:lnR>
                      <a:noFill/>
                    </a:lnR>
                    <a:lnT>
                      <a:noFill/>
                    </a:lnT>
                    <a:lnB>
                      <a:noFill/>
                    </a:lnB>
                    <a:solidFill>
                      <a:srgbClr val="F0EDDC"/>
                    </a:solidFill>
                  </a:tcPr>
                </a:tc>
                <a:tc>
                  <a:txBody>
                    <a:bodyPr/>
                    <a:lstStyle/>
                    <a:p>
                      <a:pPr algn="r" fontAlgn="ctr"/>
                      <a:r>
                        <a:rPr lang="es-CO" sz="1600" b="0" i="0" u="none" strike="noStrike">
                          <a:solidFill>
                            <a:srgbClr val="000000"/>
                          </a:solidFill>
                          <a:effectLst/>
                          <a:latin typeface="+mj-lt"/>
                        </a:rPr>
                        <a:t>$ 9,920</a:t>
                      </a:r>
                    </a:p>
                  </a:txBody>
                  <a:tcPr marL="15043" marR="15043" marT="15043" marB="0" anchor="ctr">
                    <a:lnL>
                      <a:noFill/>
                    </a:lnL>
                    <a:lnR>
                      <a:noFill/>
                    </a:lnR>
                    <a:lnT>
                      <a:noFill/>
                    </a:lnT>
                    <a:lnB>
                      <a:noFill/>
                    </a:lnB>
                    <a:solidFill>
                      <a:srgbClr val="F0EDDC"/>
                    </a:solidFill>
                  </a:tcPr>
                </a:tc>
                <a:tc>
                  <a:txBody>
                    <a:bodyPr/>
                    <a:lstStyle/>
                    <a:p>
                      <a:pPr algn="r" fontAlgn="ctr"/>
                      <a:r>
                        <a:rPr lang="es-CO" sz="1600" b="0" i="0" u="none" strike="noStrike">
                          <a:solidFill>
                            <a:srgbClr val="000000"/>
                          </a:solidFill>
                          <a:effectLst/>
                          <a:latin typeface="+mj-lt"/>
                        </a:rPr>
                        <a:t>$ 8,805</a:t>
                      </a:r>
                    </a:p>
                  </a:txBody>
                  <a:tcPr marL="15043" marR="15043" marT="15043"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255723">
                <a:tc>
                  <a:txBody>
                    <a:bodyPr/>
                    <a:lstStyle/>
                    <a:p>
                      <a:pPr algn="l" fontAlgn="ctr"/>
                      <a:r>
                        <a:rPr lang="es-CO" sz="1600" b="0" i="0" u="none" strike="noStrike" dirty="0">
                          <a:solidFill>
                            <a:srgbClr val="000000"/>
                          </a:solidFill>
                          <a:effectLst/>
                          <a:latin typeface="+mj-lt"/>
                        </a:rPr>
                        <a:t>ESCRITURADO</a:t>
                      </a:r>
                    </a:p>
                  </a:txBody>
                  <a:tcPr marL="36000" marR="15043" marT="15043" marB="0" anchor="ctr">
                    <a:lnL>
                      <a:noFill/>
                    </a:lnL>
                    <a:lnR>
                      <a:noFill/>
                    </a:lnR>
                    <a:lnT>
                      <a:noFill/>
                    </a:lnT>
                    <a:lnB>
                      <a:noFill/>
                    </a:lnB>
                  </a:tcPr>
                </a:tc>
                <a:tc>
                  <a:txBody>
                    <a:bodyPr/>
                    <a:lstStyle/>
                    <a:p>
                      <a:pPr algn="ctr" fontAlgn="ctr"/>
                      <a:r>
                        <a:rPr lang="es-CO" sz="1600" b="0" i="0" u="none" strike="noStrike">
                          <a:solidFill>
                            <a:srgbClr val="000000"/>
                          </a:solidFill>
                          <a:effectLst/>
                          <a:latin typeface="+mj-lt"/>
                        </a:rPr>
                        <a:t>2</a:t>
                      </a:r>
                    </a:p>
                  </a:txBody>
                  <a:tcPr marL="15043" marR="15043" marT="15043" marB="0" anchor="ctr">
                    <a:lnL>
                      <a:noFill/>
                    </a:lnL>
                    <a:lnR>
                      <a:noFill/>
                    </a:lnR>
                    <a:lnT>
                      <a:noFill/>
                    </a:lnT>
                    <a:lnB>
                      <a:noFill/>
                    </a:lnB>
                  </a:tcPr>
                </a:tc>
                <a:tc>
                  <a:txBody>
                    <a:bodyPr/>
                    <a:lstStyle/>
                    <a:p>
                      <a:pPr algn="r" fontAlgn="ctr"/>
                      <a:r>
                        <a:rPr lang="es-CO" sz="1600" b="0" i="0" u="none" strike="noStrike">
                          <a:solidFill>
                            <a:srgbClr val="000000"/>
                          </a:solidFill>
                          <a:effectLst/>
                          <a:latin typeface="+mj-lt"/>
                        </a:rPr>
                        <a:t>$ 277</a:t>
                      </a:r>
                    </a:p>
                  </a:txBody>
                  <a:tcPr marL="15043" marR="15043" marT="15043" marB="0" anchor="ctr">
                    <a:lnL>
                      <a:noFill/>
                    </a:lnL>
                    <a:lnR>
                      <a:noFill/>
                    </a:lnR>
                    <a:lnT>
                      <a:noFill/>
                    </a:lnT>
                    <a:lnB>
                      <a:noFill/>
                    </a:lnB>
                  </a:tcPr>
                </a:tc>
                <a:tc>
                  <a:txBody>
                    <a:bodyPr/>
                    <a:lstStyle/>
                    <a:p>
                      <a:pPr algn="r" fontAlgn="ctr"/>
                      <a:r>
                        <a:rPr lang="es-CO" sz="1600" b="0" i="0" u="none" strike="noStrike">
                          <a:solidFill>
                            <a:srgbClr val="000000"/>
                          </a:solidFill>
                          <a:effectLst/>
                          <a:latin typeface="+mj-lt"/>
                        </a:rPr>
                        <a:t>$ 254</a:t>
                      </a:r>
                    </a:p>
                  </a:txBody>
                  <a:tcPr marL="15043" marR="15043" marT="15043" marB="0" anchor="ctr">
                    <a:lnL>
                      <a:noFill/>
                    </a:lnL>
                    <a:lnR>
                      <a:noFill/>
                    </a:lnR>
                    <a:lnT>
                      <a:noFill/>
                    </a:lnT>
                    <a:lnB>
                      <a:noFill/>
                    </a:lnB>
                  </a:tcPr>
                </a:tc>
                <a:extLst>
                  <a:ext uri="{0D108BD9-81ED-4DB2-BD59-A6C34878D82A}">
                    <a16:rowId xmlns:a16="http://schemas.microsoft.com/office/drawing/2014/main" val="10003"/>
                  </a:ext>
                </a:extLst>
              </a:tr>
              <a:tr h="255723">
                <a:tc>
                  <a:txBody>
                    <a:bodyPr/>
                    <a:lstStyle/>
                    <a:p>
                      <a:pPr algn="l" fontAlgn="ctr"/>
                      <a:r>
                        <a:rPr lang="es-CO" sz="1600" b="0" i="0" u="none" strike="noStrike" dirty="0">
                          <a:solidFill>
                            <a:srgbClr val="000000"/>
                          </a:solidFill>
                          <a:effectLst/>
                          <a:latin typeface="+mj-lt"/>
                        </a:rPr>
                        <a:t>REGISTRADO</a:t>
                      </a:r>
                    </a:p>
                  </a:txBody>
                  <a:tcPr marL="36000" marR="15043" marT="15043" marB="0" anchor="ctr">
                    <a:lnL>
                      <a:noFill/>
                    </a:lnL>
                    <a:lnR>
                      <a:noFill/>
                    </a:lnR>
                    <a:lnT>
                      <a:noFill/>
                    </a:lnT>
                    <a:lnB>
                      <a:noFill/>
                    </a:lnB>
                    <a:solidFill>
                      <a:srgbClr val="F0EDDC"/>
                    </a:solidFill>
                  </a:tcPr>
                </a:tc>
                <a:tc>
                  <a:txBody>
                    <a:bodyPr/>
                    <a:lstStyle/>
                    <a:p>
                      <a:pPr algn="ctr" fontAlgn="ctr"/>
                      <a:r>
                        <a:rPr lang="es-CO" sz="1600" b="0" i="0" u="none" strike="noStrike">
                          <a:solidFill>
                            <a:srgbClr val="000000"/>
                          </a:solidFill>
                          <a:effectLst/>
                          <a:latin typeface="+mj-lt"/>
                        </a:rPr>
                        <a:t>9</a:t>
                      </a:r>
                    </a:p>
                  </a:txBody>
                  <a:tcPr marL="15043" marR="15043" marT="15043" marB="0" anchor="ctr">
                    <a:lnL>
                      <a:noFill/>
                    </a:lnL>
                    <a:lnR>
                      <a:noFill/>
                    </a:lnR>
                    <a:lnT>
                      <a:noFill/>
                    </a:lnT>
                    <a:lnB>
                      <a:noFill/>
                    </a:lnB>
                    <a:solidFill>
                      <a:srgbClr val="F0EDDC"/>
                    </a:solidFill>
                  </a:tcPr>
                </a:tc>
                <a:tc>
                  <a:txBody>
                    <a:bodyPr/>
                    <a:lstStyle/>
                    <a:p>
                      <a:pPr algn="r" fontAlgn="ctr"/>
                      <a:r>
                        <a:rPr lang="es-CO" sz="1600" b="0" i="0" u="none" strike="noStrike">
                          <a:solidFill>
                            <a:srgbClr val="000000"/>
                          </a:solidFill>
                          <a:effectLst/>
                          <a:latin typeface="+mj-lt"/>
                        </a:rPr>
                        <a:t>$ 6,125</a:t>
                      </a:r>
                    </a:p>
                  </a:txBody>
                  <a:tcPr marL="15043" marR="15043" marT="15043" marB="0" anchor="ctr">
                    <a:lnL>
                      <a:noFill/>
                    </a:lnL>
                    <a:lnR>
                      <a:noFill/>
                    </a:lnR>
                    <a:lnT>
                      <a:noFill/>
                    </a:lnT>
                    <a:lnB>
                      <a:noFill/>
                    </a:lnB>
                    <a:solidFill>
                      <a:srgbClr val="F0EDDC"/>
                    </a:solidFill>
                  </a:tcPr>
                </a:tc>
                <a:tc>
                  <a:txBody>
                    <a:bodyPr/>
                    <a:lstStyle/>
                    <a:p>
                      <a:pPr algn="r" fontAlgn="ctr"/>
                      <a:r>
                        <a:rPr lang="es-CO" sz="1600" b="0" i="0" u="none" strike="noStrike">
                          <a:solidFill>
                            <a:srgbClr val="000000"/>
                          </a:solidFill>
                          <a:effectLst/>
                          <a:latin typeface="+mj-lt"/>
                        </a:rPr>
                        <a:t>$ 5,540</a:t>
                      </a:r>
                    </a:p>
                  </a:txBody>
                  <a:tcPr marL="15043" marR="15043" marT="15043" marB="0" anchor="ctr">
                    <a:lnL>
                      <a:noFill/>
                    </a:lnL>
                    <a:lnR>
                      <a:noFill/>
                    </a:lnR>
                    <a:lnT>
                      <a:noFill/>
                    </a:lnT>
                    <a:lnB>
                      <a:noFill/>
                    </a:lnB>
                    <a:solidFill>
                      <a:srgbClr val="F0EDDC"/>
                    </a:solidFill>
                  </a:tcPr>
                </a:tc>
                <a:extLst>
                  <a:ext uri="{0D108BD9-81ED-4DB2-BD59-A6C34878D82A}">
                    <a16:rowId xmlns:a16="http://schemas.microsoft.com/office/drawing/2014/main" val="10004"/>
                  </a:ext>
                </a:extLst>
              </a:tr>
              <a:tr h="270765">
                <a:tc>
                  <a:txBody>
                    <a:bodyPr/>
                    <a:lstStyle/>
                    <a:p>
                      <a:pPr algn="ctr" fontAlgn="ctr"/>
                      <a:r>
                        <a:rPr lang="es-CO" sz="1600" b="1" i="0" u="none" strike="noStrike">
                          <a:solidFill>
                            <a:srgbClr val="000000"/>
                          </a:solidFill>
                          <a:effectLst/>
                          <a:latin typeface="+mj-lt"/>
                        </a:rPr>
                        <a:t>TOTALES</a:t>
                      </a:r>
                    </a:p>
                  </a:txBody>
                  <a:tcPr marL="15043" marR="15043" marT="150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600" b="1" i="0" u="none" strike="noStrike">
                          <a:solidFill>
                            <a:srgbClr val="000000"/>
                          </a:solidFill>
                          <a:effectLst/>
                          <a:latin typeface="+mj-lt"/>
                        </a:rPr>
                        <a:t>20</a:t>
                      </a:r>
                    </a:p>
                  </a:txBody>
                  <a:tcPr marL="15043" marR="15043" marT="150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600" b="1" i="0" u="none" strike="noStrike">
                          <a:solidFill>
                            <a:srgbClr val="000000"/>
                          </a:solidFill>
                          <a:effectLst/>
                          <a:latin typeface="+mj-lt"/>
                        </a:rPr>
                        <a:t>$ 16,974</a:t>
                      </a:r>
                    </a:p>
                  </a:txBody>
                  <a:tcPr marL="15043" marR="15043" marT="150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600" b="1" i="0" u="none" strike="noStrike" dirty="0">
                          <a:solidFill>
                            <a:srgbClr val="000000"/>
                          </a:solidFill>
                          <a:effectLst/>
                          <a:latin typeface="+mj-lt"/>
                        </a:rPr>
                        <a:t>$ 15,225</a:t>
                      </a:r>
                    </a:p>
                  </a:txBody>
                  <a:tcPr marL="15043" marR="15043" marT="15043"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CuadroTexto 3"/>
          <p:cNvSpPr txBox="1"/>
          <p:nvPr/>
        </p:nvSpPr>
        <p:spPr>
          <a:xfrm>
            <a:off x="736600" y="6320335"/>
            <a:ext cx="1877502" cy="276999"/>
          </a:xfrm>
          <a:prstGeom prst="rect">
            <a:avLst/>
          </a:prstGeom>
          <a:noFill/>
        </p:spPr>
        <p:txBody>
          <a:bodyPr wrap="none" rtlCol="0">
            <a:spAutoFit/>
          </a:bodyPr>
          <a:lstStyle/>
          <a:p>
            <a:r>
              <a:rPr lang="es-CO" sz="1200" i="1" dirty="0">
                <a:latin typeface="+mj-lt"/>
              </a:rPr>
              <a:t>Cifras en millones de pesos</a:t>
            </a:r>
          </a:p>
        </p:txBody>
      </p:sp>
      <p:sp>
        <p:nvSpPr>
          <p:cNvPr id="2" name="CuadroTexto 1"/>
          <p:cNvSpPr txBox="1"/>
          <p:nvPr/>
        </p:nvSpPr>
        <p:spPr>
          <a:xfrm>
            <a:off x="2648934" y="3869267"/>
            <a:ext cx="3269806" cy="369332"/>
          </a:xfrm>
          <a:prstGeom prst="rect">
            <a:avLst/>
          </a:prstGeom>
          <a:noFill/>
        </p:spPr>
        <p:txBody>
          <a:bodyPr wrap="none" rtlCol="0">
            <a:spAutoFit/>
          </a:bodyPr>
          <a:lstStyle/>
          <a:p>
            <a:r>
              <a:rPr lang="es-CO" dirty="0">
                <a:latin typeface="+mj-lt"/>
              </a:rPr>
              <a:t>Desde febrero de 2017 a la fecha</a:t>
            </a:r>
          </a:p>
        </p:txBody>
      </p:sp>
      <p:sp>
        <p:nvSpPr>
          <p:cNvPr id="6" name="CuadroTexto 5"/>
          <p:cNvSpPr txBox="1"/>
          <p:nvPr/>
        </p:nvSpPr>
        <p:spPr>
          <a:xfrm>
            <a:off x="410705" y="750573"/>
            <a:ext cx="2096151" cy="338554"/>
          </a:xfrm>
          <a:prstGeom prst="rect">
            <a:avLst/>
          </a:prstGeom>
          <a:noFill/>
        </p:spPr>
        <p:txBody>
          <a:bodyPr wrap="none" rtlCol="0">
            <a:spAutoFit/>
          </a:bodyPr>
          <a:lstStyle/>
          <a:p>
            <a:r>
              <a:rPr lang="es-CO" sz="1600" b="1" i="1" dirty="0">
                <a:latin typeface="+mj-lt"/>
              </a:rPr>
              <a:t>Corte:</a:t>
            </a:r>
            <a:r>
              <a:rPr lang="es-CO" sz="1600" i="1" dirty="0">
                <a:latin typeface="+mj-lt"/>
              </a:rPr>
              <a:t> junio 25 de 2018</a:t>
            </a:r>
          </a:p>
        </p:txBody>
      </p:sp>
    </p:spTree>
    <p:extLst>
      <p:ext uri="{BB962C8B-B14F-4D97-AF65-F5344CB8AC3E}">
        <p14:creationId xmlns:p14="http://schemas.microsoft.com/office/powerpoint/2010/main" val="1541648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410705" y="165798"/>
            <a:ext cx="7640665" cy="584775"/>
          </a:xfrm>
          <a:prstGeom prst="rect">
            <a:avLst/>
          </a:prstGeom>
          <a:noFill/>
        </p:spPr>
        <p:txBody>
          <a:bodyPr wrap="square" rtlCol="0">
            <a:spAutoFit/>
          </a:bodyPr>
          <a:lstStyle/>
          <a:p>
            <a:r>
              <a:rPr lang="es-CO" sz="3200" b="1" dirty="0">
                <a:solidFill>
                  <a:srgbClr val="00605B"/>
                </a:solidFill>
                <a:latin typeface="Arial Narrow" charset="0"/>
              </a:rPr>
              <a:t>Ejemplos página Web CISA</a:t>
            </a:r>
            <a:endParaRPr lang="es-ES_tradnl" dirty="0">
              <a:solidFill>
                <a:prstClr val="black"/>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705" y="1710269"/>
            <a:ext cx="5540845" cy="4707466"/>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5273" y="933197"/>
            <a:ext cx="4519259" cy="5484538"/>
          </a:xfrm>
          <a:prstGeom prst="rect">
            <a:avLst/>
          </a:prstGeom>
        </p:spPr>
      </p:pic>
      <p:pic>
        <p:nvPicPr>
          <p:cNvPr id="6" name="Imagen 5"/>
          <p:cNvPicPr/>
          <p:nvPr/>
        </p:nvPicPr>
        <p:blipFill rotWithShape="1">
          <a:blip r:embed="rId4"/>
          <a:srcRect l="33833" t="22661" r="39885" b="52347"/>
          <a:stretch/>
        </p:blipFill>
        <p:spPr bwMode="auto">
          <a:xfrm>
            <a:off x="4959550" y="157331"/>
            <a:ext cx="1770933" cy="1031548"/>
          </a:xfrm>
          <a:prstGeom prst="rect">
            <a:avLst/>
          </a:prstGeom>
          <a:ln>
            <a:noFill/>
          </a:ln>
          <a:extLst>
            <a:ext uri="{53640926-AAD7-44D8-BBD7-CCE9431645EC}">
              <a14:shadowObscured xmlns:a14="http://schemas.microsoft.com/office/drawing/2010/main"/>
            </a:ext>
          </a:extLst>
        </p:spPr>
      </p:pic>
      <p:cxnSp>
        <p:nvCxnSpPr>
          <p:cNvPr id="3" name="Conector recto 2"/>
          <p:cNvCxnSpPr/>
          <p:nvPr/>
        </p:nvCxnSpPr>
        <p:spPr>
          <a:xfrm>
            <a:off x="6409267" y="855133"/>
            <a:ext cx="226906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a:off x="8678333" y="848530"/>
            <a:ext cx="0" cy="10800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593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165798"/>
            <a:ext cx="7640665" cy="584775"/>
          </a:xfrm>
          <a:prstGeom prst="rect">
            <a:avLst/>
          </a:prstGeom>
          <a:noFill/>
        </p:spPr>
        <p:txBody>
          <a:bodyPr wrap="square" rtlCol="0">
            <a:spAutoFit/>
          </a:bodyPr>
          <a:lstStyle/>
          <a:p>
            <a:r>
              <a:rPr lang="es-CO" sz="3200" b="1" dirty="0">
                <a:solidFill>
                  <a:srgbClr val="00605B"/>
                </a:solidFill>
                <a:latin typeface="Arial Narrow" charset="0"/>
                <a:ea typeface="Arial Narrow" charset="0"/>
                <a:cs typeface="Arial Narrow" charset="0"/>
              </a:rPr>
              <a:t>2. Venta por VPN – no valor catastral</a:t>
            </a:r>
            <a:endParaRPr lang="es-ES_tradnl" dirty="0">
              <a:solidFill>
                <a:prstClr val="black"/>
              </a:solidFill>
            </a:endParaRPr>
          </a:p>
        </p:txBody>
      </p:sp>
      <p:graphicFrame>
        <p:nvGraphicFramePr>
          <p:cNvPr id="4" name="Tabla 3"/>
          <p:cNvGraphicFramePr>
            <a:graphicFrameLocks noGrp="1"/>
          </p:cNvGraphicFramePr>
          <p:nvPr>
            <p:extLst/>
          </p:nvPr>
        </p:nvGraphicFramePr>
        <p:xfrm>
          <a:off x="881500" y="1568973"/>
          <a:ext cx="8419171" cy="1349771"/>
        </p:xfrm>
        <a:graphic>
          <a:graphicData uri="http://schemas.openxmlformats.org/drawingml/2006/table">
            <a:tbl>
              <a:tblPr/>
              <a:tblGrid>
                <a:gridCol w="864613">
                  <a:extLst>
                    <a:ext uri="{9D8B030D-6E8A-4147-A177-3AD203B41FA5}">
                      <a16:colId xmlns:a16="http://schemas.microsoft.com/office/drawing/2014/main" val="20000"/>
                    </a:ext>
                  </a:extLst>
                </a:gridCol>
                <a:gridCol w="864613">
                  <a:extLst>
                    <a:ext uri="{9D8B030D-6E8A-4147-A177-3AD203B41FA5}">
                      <a16:colId xmlns:a16="http://schemas.microsoft.com/office/drawing/2014/main" val="20001"/>
                    </a:ext>
                  </a:extLst>
                </a:gridCol>
                <a:gridCol w="1199651">
                  <a:extLst>
                    <a:ext uri="{9D8B030D-6E8A-4147-A177-3AD203B41FA5}">
                      <a16:colId xmlns:a16="http://schemas.microsoft.com/office/drawing/2014/main" val="20002"/>
                    </a:ext>
                  </a:extLst>
                </a:gridCol>
                <a:gridCol w="1253689">
                  <a:extLst>
                    <a:ext uri="{9D8B030D-6E8A-4147-A177-3AD203B41FA5}">
                      <a16:colId xmlns:a16="http://schemas.microsoft.com/office/drawing/2014/main" val="20003"/>
                    </a:ext>
                  </a:extLst>
                </a:gridCol>
                <a:gridCol w="1210459">
                  <a:extLst>
                    <a:ext uri="{9D8B030D-6E8A-4147-A177-3AD203B41FA5}">
                      <a16:colId xmlns:a16="http://schemas.microsoft.com/office/drawing/2014/main" val="20004"/>
                    </a:ext>
                  </a:extLst>
                </a:gridCol>
                <a:gridCol w="1296920">
                  <a:extLst>
                    <a:ext uri="{9D8B030D-6E8A-4147-A177-3AD203B41FA5}">
                      <a16:colId xmlns:a16="http://schemas.microsoft.com/office/drawing/2014/main" val="20005"/>
                    </a:ext>
                  </a:extLst>
                </a:gridCol>
                <a:gridCol w="864613">
                  <a:extLst>
                    <a:ext uri="{9D8B030D-6E8A-4147-A177-3AD203B41FA5}">
                      <a16:colId xmlns:a16="http://schemas.microsoft.com/office/drawing/2014/main" val="20006"/>
                    </a:ext>
                  </a:extLst>
                </a:gridCol>
                <a:gridCol w="864613">
                  <a:extLst>
                    <a:ext uri="{9D8B030D-6E8A-4147-A177-3AD203B41FA5}">
                      <a16:colId xmlns:a16="http://schemas.microsoft.com/office/drawing/2014/main" val="20007"/>
                    </a:ext>
                  </a:extLst>
                </a:gridCol>
              </a:tblGrid>
              <a:tr h="674885">
                <a:tc>
                  <a:txBody>
                    <a:bodyPr/>
                    <a:lstStyle/>
                    <a:p>
                      <a:pPr algn="ctr" fontAlgn="ctr"/>
                      <a:r>
                        <a:rPr lang="es-CO" sz="1100" b="1" i="0" u="none" strike="noStrike" dirty="0">
                          <a:solidFill>
                            <a:srgbClr val="000000"/>
                          </a:solidFill>
                          <a:effectLst/>
                          <a:latin typeface="+mj-lt"/>
                        </a:rPr>
                        <a:t>ESTADO COMERCIAL</a:t>
                      </a:r>
                    </a:p>
                  </a:txBody>
                  <a:tcPr marL="10812" marR="10812" marT="1081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No. Inm.</a:t>
                      </a:r>
                    </a:p>
                  </a:txBody>
                  <a:tcPr marL="10812" marR="10812" marT="1081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dirty="0">
                          <a:solidFill>
                            <a:srgbClr val="000000"/>
                          </a:solidFill>
                          <a:effectLst/>
                          <a:latin typeface="+mj-lt"/>
                        </a:rPr>
                        <a:t>Precio Base de Venta</a:t>
                      </a:r>
                    </a:p>
                  </a:txBody>
                  <a:tcPr marL="10812" marR="10812" marT="1081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Avalúo Comercial</a:t>
                      </a:r>
                    </a:p>
                  </a:txBody>
                  <a:tcPr marL="10812" marR="10812" marT="1081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Con avalúo catastral mayor</a:t>
                      </a:r>
                    </a:p>
                  </a:txBody>
                  <a:tcPr marL="10812" marR="10812" marT="1081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Precio Base de Venta</a:t>
                      </a:r>
                    </a:p>
                  </a:txBody>
                  <a:tcPr marL="10812" marR="10812" marT="1081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 Núm.</a:t>
                      </a:r>
                    </a:p>
                  </a:txBody>
                  <a:tcPr marL="10812" marR="10812" marT="1081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 Precio Base de Venta</a:t>
                      </a:r>
                    </a:p>
                  </a:txBody>
                  <a:tcPr marL="10812" marR="10812" marT="1081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220636">
                <a:tc>
                  <a:txBody>
                    <a:bodyPr/>
                    <a:lstStyle/>
                    <a:p>
                      <a:pPr algn="l" fontAlgn="ctr"/>
                      <a:r>
                        <a:rPr lang="es-CO" sz="1100" b="0" i="0" u="none" strike="noStrike" dirty="0">
                          <a:solidFill>
                            <a:srgbClr val="000000"/>
                          </a:solidFill>
                          <a:effectLst/>
                          <a:latin typeface="+mj-lt"/>
                        </a:rPr>
                        <a:t>DISPONIBLE</a:t>
                      </a:r>
                    </a:p>
                  </a:txBody>
                  <a:tcPr marL="36000" marR="10812" marT="108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100" b="0" i="0" u="none" strike="noStrike">
                          <a:solidFill>
                            <a:srgbClr val="000000"/>
                          </a:solidFill>
                          <a:effectLst/>
                          <a:latin typeface="+mj-lt"/>
                        </a:rPr>
                        <a:t>400</a:t>
                      </a:r>
                    </a:p>
                  </a:txBody>
                  <a:tcPr marL="10812" marR="10812" marT="108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100" b="0" i="0" u="none" strike="noStrike" dirty="0">
                          <a:solidFill>
                            <a:srgbClr val="000000"/>
                          </a:solidFill>
                          <a:effectLst/>
                          <a:latin typeface="+mj-lt"/>
                        </a:rPr>
                        <a:t>$ 331,166</a:t>
                      </a:r>
                    </a:p>
                  </a:txBody>
                  <a:tcPr marL="10812" marR="10812" marT="108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mj-lt"/>
                        </a:rPr>
                        <a:t>$ 320,765</a:t>
                      </a:r>
                    </a:p>
                  </a:txBody>
                  <a:tcPr marL="10812" marR="10812" marT="1081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100" b="0" i="0" u="none" strike="noStrike">
                          <a:solidFill>
                            <a:srgbClr val="000000"/>
                          </a:solidFill>
                          <a:effectLst/>
                          <a:latin typeface="+mj-lt"/>
                        </a:rPr>
                        <a:t>52</a:t>
                      </a:r>
                    </a:p>
                  </a:txBody>
                  <a:tcPr marL="10812" marR="10812" marT="1081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mj-lt"/>
                        </a:rPr>
                        <a:t>$ 38,486</a:t>
                      </a:r>
                    </a:p>
                  </a:txBody>
                  <a:tcPr marL="10812" marR="10812" marT="108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100" b="0" i="0" u="none" strike="noStrike">
                          <a:solidFill>
                            <a:srgbClr val="000000"/>
                          </a:solidFill>
                          <a:effectLst/>
                          <a:latin typeface="+mj-lt"/>
                        </a:rPr>
                        <a:t>13%</a:t>
                      </a:r>
                    </a:p>
                  </a:txBody>
                  <a:tcPr marL="10812" marR="10812" marT="108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100" b="0" i="0" u="none" strike="noStrike">
                          <a:solidFill>
                            <a:srgbClr val="000000"/>
                          </a:solidFill>
                          <a:effectLst/>
                          <a:latin typeface="+mj-lt"/>
                        </a:rPr>
                        <a:t>12%</a:t>
                      </a:r>
                    </a:p>
                  </a:txBody>
                  <a:tcPr marL="10812" marR="10812" marT="1081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20636">
                <a:tc>
                  <a:txBody>
                    <a:bodyPr/>
                    <a:lstStyle/>
                    <a:p>
                      <a:pPr algn="l" fontAlgn="ctr"/>
                      <a:r>
                        <a:rPr lang="es-CO" sz="1100" b="0" i="0" u="none" strike="noStrike" dirty="0">
                          <a:solidFill>
                            <a:srgbClr val="000000"/>
                          </a:solidFill>
                          <a:effectLst/>
                          <a:latin typeface="+mj-lt"/>
                        </a:rPr>
                        <a:t>EN PUJA</a:t>
                      </a:r>
                    </a:p>
                  </a:txBody>
                  <a:tcPr marL="36000" marR="10812" marT="10812" marB="0" anchor="ctr">
                    <a:lnL>
                      <a:noFill/>
                    </a:lnL>
                    <a:lnR>
                      <a:noFill/>
                    </a:lnR>
                    <a:lnT>
                      <a:noFill/>
                    </a:lnT>
                    <a:lnB>
                      <a:noFill/>
                    </a:lnB>
                    <a:solidFill>
                      <a:srgbClr val="F0EDDC"/>
                    </a:solidFill>
                  </a:tcPr>
                </a:tc>
                <a:tc>
                  <a:txBody>
                    <a:bodyPr/>
                    <a:lstStyle/>
                    <a:p>
                      <a:pPr algn="ctr" fontAlgn="ctr"/>
                      <a:r>
                        <a:rPr lang="es-CO" sz="1100" b="0" i="0" u="none" strike="noStrike">
                          <a:solidFill>
                            <a:srgbClr val="000000"/>
                          </a:solidFill>
                          <a:effectLst/>
                          <a:latin typeface="+mj-lt"/>
                        </a:rPr>
                        <a:t>7</a:t>
                      </a:r>
                    </a:p>
                  </a:txBody>
                  <a:tcPr marL="10812" marR="10812" marT="10812"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$ 640</a:t>
                      </a:r>
                    </a:p>
                  </a:txBody>
                  <a:tcPr marL="10812" marR="10812" marT="10812"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$ 633</a:t>
                      </a:r>
                    </a:p>
                  </a:txBody>
                  <a:tcPr marL="10812" marR="10812" marT="10812" marB="0" anchor="ctr">
                    <a:lnL>
                      <a:noFill/>
                    </a:lnL>
                    <a:lnR w="12700" cap="flat" cmpd="sng" algn="ctr">
                      <a:solidFill>
                        <a:srgbClr val="000000"/>
                      </a:solidFill>
                      <a:prstDash val="solid"/>
                      <a:round/>
                      <a:headEnd type="none" w="med" len="med"/>
                      <a:tailEnd type="none" w="med" len="med"/>
                    </a:lnR>
                    <a:lnT>
                      <a:noFill/>
                    </a:lnT>
                    <a:lnB>
                      <a:noFill/>
                    </a:lnB>
                    <a:solidFill>
                      <a:srgbClr val="F0EDDC"/>
                    </a:solidFill>
                  </a:tcPr>
                </a:tc>
                <a:tc>
                  <a:txBody>
                    <a:bodyPr/>
                    <a:lstStyle/>
                    <a:p>
                      <a:pPr algn="ctr" fontAlgn="ctr"/>
                      <a:r>
                        <a:rPr lang="es-CO" sz="1100" b="0" i="0" u="none" strike="noStrike">
                          <a:solidFill>
                            <a:srgbClr val="000000"/>
                          </a:solidFill>
                          <a:effectLst/>
                          <a:latin typeface="+mj-lt"/>
                        </a:rPr>
                        <a:t>1</a:t>
                      </a:r>
                    </a:p>
                  </a:txBody>
                  <a:tcPr marL="10812" marR="10812" marT="10812" marB="0" anchor="ctr">
                    <a:lnL w="12700" cap="flat" cmpd="sng" algn="ctr">
                      <a:solidFill>
                        <a:srgbClr val="000000"/>
                      </a:solidFill>
                      <a:prstDash val="solid"/>
                      <a:round/>
                      <a:headEnd type="none" w="med" len="med"/>
                      <a:tailEnd type="none" w="med" len="med"/>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$ 18</a:t>
                      </a:r>
                    </a:p>
                  </a:txBody>
                  <a:tcPr marL="10812" marR="10812" marT="10812" marB="0" anchor="ctr">
                    <a:lnL>
                      <a:noFill/>
                    </a:lnL>
                    <a:lnR>
                      <a:noFill/>
                    </a:lnR>
                    <a:lnT>
                      <a:noFill/>
                    </a:lnT>
                    <a:lnB>
                      <a:noFill/>
                    </a:lnB>
                    <a:solidFill>
                      <a:srgbClr val="F0EDDC"/>
                    </a:solidFill>
                  </a:tcPr>
                </a:tc>
                <a:tc>
                  <a:txBody>
                    <a:bodyPr/>
                    <a:lstStyle/>
                    <a:p>
                      <a:pPr algn="ctr" fontAlgn="ctr"/>
                      <a:r>
                        <a:rPr lang="es-CO" sz="1100" b="0" i="0" u="none" strike="noStrike">
                          <a:solidFill>
                            <a:srgbClr val="000000"/>
                          </a:solidFill>
                          <a:effectLst/>
                          <a:latin typeface="+mj-lt"/>
                        </a:rPr>
                        <a:t>14%</a:t>
                      </a:r>
                    </a:p>
                  </a:txBody>
                  <a:tcPr marL="10812" marR="10812" marT="10812" marB="0" anchor="ctr">
                    <a:lnL>
                      <a:noFill/>
                    </a:lnL>
                    <a:lnR>
                      <a:noFill/>
                    </a:lnR>
                    <a:lnT>
                      <a:noFill/>
                    </a:lnT>
                    <a:lnB>
                      <a:noFill/>
                    </a:lnB>
                    <a:solidFill>
                      <a:srgbClr val="F0EDDC"/>
                    </a:solidFill>
                  </a:tcPr>
                </a:tc>
                <a:tc>
                  <a:txBody>
                    <a:bodyPr/>
                    <a:lstStyle/>
                    <a:p>
                      <a:pPr algn="ctr" fontAlgn="ctr"/>
                      <a:r>
                        <a:rPr lang="es-CO" sz="1100" b="0" i="0" u="none" strike="noStrike">
                          <a:solidFill>
                            <a:srgbClr val="000000"/>
                          </a:solidFill>
                          <a:effectLst/>
                          <a:latin typeface="+mj-lt"/>
                        </a:rPr>
                        <a:t>3%</a:t>
                      </a:r>
                    </a:p>
                  </a:txBody>
                  <a:tcPr marL="10812" marR="10812" marT="10812"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233614">
                <a:tc>
                  <a:txBody>
                    <a:bodyPr/>
                    <a:lstStyle/>
                    <a:p>
                      <a:pPr algn="ctr" fontAlgn="ctr"/>
                      <a:r>
                        <a:rPr lang="es-CO" sz="1100" b="1" i="0" u="none" strike="noStrike" dirty="0">
                          <a:solidFill>
                            <a:srgbClr val="000000"/>
                          </a:solidFill>
                          <a:effectLst/>
                          <a:latin typeface="+mj-lt"/>
                        </a:rPr>
                        <a:t>TOTALES</a:t>
                      </a:r>
                    </a:p>
                  </a:txBody>
                  <a:tcPr marL="10812" marR="10812" marT="1081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mj-lt"/>
                        </a:rPr>
                        <a:t>407</a:t>
                      </a:r>
                    </a:p>
                  </a:txBody>
                  <a:tcPr marL="10812" marR="10812" marT="1081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mj-lt"/>
                        </a:rPr>
                        <a:t>$ 331,806</a:t>
                      </a:r>
                    </a:p>
                  </a:txBody>
                  <a:tcPr marL="10812" marR="10812" marT="1081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mj-lt"/>
                        </a:rPr>
                        <a:t>$ 321,397</a:t>
                      </a:r>
                    </a:p>
                  </a:txBody>
                  <a:tcPr marL="10812" marR="10812" marT="1081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mj-lt"/>
                        </a:rPr>
                        <a:t>53</a:t>
                      </a:r>
                    </a:p>
                  </a:txBody>
                  <a:tcPr marL="10812" marR="10812" marT="10812"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mj-lt"/>
                        </a:rPr>
                        <a:t>$ 38,503</a:t>
                      </a:r>
                    </a:p>
                  </a:txBody>
                  <a:tcPr marL="10812" marR="10812" marT="1081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mj-lt"/>
                        </a:rPr>
                        <a:t>13%</a:t>
                      </a:r>
                    </a:p>
                  </a:txBody>
                  <a:tcPr marL="10812" marR="10812" marT="1081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mj-lt"/>
                        </a:rPr>
                        <a:t>12%</a:t>
                      </a:r>
                    </a:p>
                  </a:txBody>
                  <a:tcPr marL="10812" marR="10812" marT="1081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CuadroTexto 5"/>
          <p:cNvSpPr txBox="1"/>
          <p:nvPr/>
        </p:nvSpPr>
        <p:spPr>
          <a:xfrm>
            <a:off x="2208829" y="3686516"/>
            <a:ext cx="6361430" cy="830997"/>
          </a:xfrm>
          <a:prstGeom prst="rect">
            <a:avLst/>
          </a:prstGeom>
          <a:noFill/>
        </p:spPr>
        <p:txBody>
          <a:bodyPr wrap="square" rtlCol="0">
            <a:spAutoFit/>
          </a:bodyPr>
          <a:lstStyle/>
          <a:p>
            <a:pPr algn="ctr"/>
            <a:r>
              <a:rPr lang="es-CO" sz="2400" b="1" dirty="0">
                <a:solidFill>
                  <a:srgbClr val="00605B"/>
                </a:solidFill>
                <a:latin typeface="Arial Narrow" charset="0"/>
              </a:rPr>
              <a:t>Histórico ventas de inmuebles con avalúo catastral mayor al comercial</a:t>
            </a:r>
            <a:endParaRPr lang="es-ES_tradnl" sz="1400" dirty="0">
              <a:solidFill>
                <a:prstClr val="black"/>
              </a:solidFill>
            </a:endParaRPr>
          </a:p>
        </p:txBody>
      </p:sp>
      <p:sp>
        <p:nvSpPr>
          <p:cNvPr id="7" name="CuadroTexto 6"/>
          <p:cNvSpPr txBox="1"/>
          <p:nvPr/>
        </p:nvSpPr>
        <p:spPr>
          <a:xfrm>
            <a:off x="881499" y="1056680"/>
            <a:ext cx="8419171" cy="461665"/>
          </a:xfrm>
          <a:prstGeom prst="rect">
            <a:avLst/>
          </a:prstGeom>
          <a:noFill/>
        </p:spPr>
        <p:txBody>
          <a:bodyPr wrap="square" rtlCol="0">
            <a:spAutoFit/>
          </a:bodyPr>
          <a:lstStyle/>
          <a:p>
            <a:pPr algn="ctr"/>
            <a:r>
              <a:rPr lang="es-CO" sz="2400" b="1" dirty="0">
                <a:solidFill>
                  <a:srgbClr val="00605B"/>
                </a:solidFill>
                <a:latin typeface="Arial Narrow" charset="0"/>
              </a:rPr>
              <a:t>Inventario inmuebles vs. Catastral mayor al comercial</a:t>
            </a:r>
            <a:endParaRPr lang="es-ES_tradnl" sz="1400" dirty="0">
              <a:solidFill>
                <a:prstClr val="black"/>
              </a:solidFill>
            </a:endParaRPr>
          </a:p>
        </p:txBody>
      </p:sp>
      <p:graphicFrame>
        <p:nvGraphicFramePr>
          <p:cNvPr id="9" name="Tabla 8"/>
          <p:cNvGraphicFramePr>
            <a:graphicFrameLocks noGrp="1"/>
          </p:cNvGraphicFramePr>
          <p:nvPr>
            <p:extLst/>
          </p:nvPr>
        </p:nvGraphicFramePr>
        <p:xfrm>
          <a:off x="2366684" y="4560142"/>
          <a:ext cx="6203575" cy="1374495"/>
        </p:xfrm>
        <a:graphic>
          <a:graphicData uri="http://schemas.openxmlformats.org/drawingml/2006/table">
            <a:tbl>
              <a:tblPr/>
              <a:tblGrid>
                <a:gridCol w="994561">
                  <a:extLst>
                    <a:ext uri="{9D8B030D-6E8A-4147-A177-3AD203B41FA5}">
                      <a16:colId xmlns:a16="http://schemas.microsoft.com/office/drawing/2014/main" val="20000"/>
                    </a:ext>
                  </a:extLst>
                </a:gridCol>
                <a:gridCol w="994561">
                  <a:extLst>
                    <a:ext uri="{9D8B030D-6E8A-4147-A177-3AD203B41FA5}">
                      <a16:colId xmlns:a16="http://schemas.microsoft.com/office/drawing/2014/main" val="20001"/>
                    </a:ext>
                  </a:extLst>
                </a:gridCol>
                <a:gridCol w="1379954">
                  <a:extLst>
                    <a:ext uri="{9D8B030D-6E8A-4147-A177-3AD203B41FA5}">
                      <a16:colId xmlns:a16="http://schemas.microsoft.com/office/drawing/2014/main" val="20002"/>
                    </a:ext>
                  </a:extLst>
                </a:gridCol>
                <a:gridCol w="1442114">
                  <a:extLst>
                    <a:ext uri="{9D8B030D-6E8A-4147-A177-3AD203B41FA5}">
                      <a16:colId xmlns:a16="http://schemas.microsoft.com/office/drawing/2014/main" val="20003"/>
                    </a:ext>
                  </a:extLst>
                </a:gridCol>
                <a:gridCol w="1392385">
                  <a:extLst>
                    <a:ext uri="{9D8B030D-6E8A-4147-A177-3AD203B41FA5}">
                      <a16:colId xmlns:a16="http://schemas.microsoft.com/office/drawing/2014/main" val="20004"/>
                    </a:ext>
                  </a:extLst>
                </a:gridCol>
              </a:tblGrid>
              <a:tr h="397581">
                <a:tc>
                  <a:txBody>
                    <a:bodyPr/>
                    <a:lstStyle/>
                    <a:p>
                      <a:pPr algn="ctr" fontAlgn="ctr"/>
                      <a:r>
                        <a:rPr lang="es-CO" sz="1100" b="1" i="0" u="none" strike="noStrike" dirty="0">
                          <a:solidFill>
                            <a:srgbClr val="000000"/>
                          </a:solidFill>
                          <a:effectLst/>
                          <a:latin typeface="+mj-lt"/>
                        </a:rPr>
                        <a:t>ESTADO</a:t>
                      </a:r>
                    </a:p>
                  </a:txBody>
                  <a:tcPr marL="36000"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dirty="0">
                          <a:solidFill>
                            <a:srgbClr val="000000"/>
                          </a:solidFill>
                          <a:effectLst/>
                          <a:latin typeface="+mj-lt"/>
                        </a:rPr>
                        <a:t>No. Inm.</a:t>
                      </a:r>
                    </a:p>
                  </a:txBody>
                  <a:tcPr marL="36000"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Valor avalúo Comercial</a:t>
                      </a:r>
                    </a:p>
                  </a:txBody>
                  <a:tcPr marL="36000"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Valor Venta</a:t>
                      </a:r>
                    </a:p>
                  </a:txBody>
                  <a:tcPr marL="36000"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100" b="1" i="0" u="none" strike="noStrike">
                          <a:solidFill>
                            <a:srgbClr val="000000"/>
                          </a:solidFill>
                          <a:effectLst/>
                          <a:latin typeface="+mj-lt"/>
                        </a:rPr>
                        <a:t>Diferencia</a:t>
                      </a:r>
                    </a:p>
                  </a:txBody>
                  <a:tcPr marL="36000"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193111">
                <a:tc>
                  <a:txBody>
                    <a:bodyPr/>
                    <a:lstStyle/>
                    <a:p>
                      <a:pPr algn="l" fontAlgn="ctr"/>
                      <a:r>
                        <a:rPr lang="es-CO" sz="1100" b="0" i="0" u="none" strike="noStrike" dirty="0">
                          <a:solidFill>
                            <a:srgbClr val="000000"/>
                          </a:solidFill>
                          <a:effectLst/>
                          <a:latin typeface="+mj-lt"/>
                        </a:rPr>
                        <a:t>APROBADO</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1100" b="0" i="0" u="none" strike="noStrike">
                          <a:solidFill>
                            <a:srgbClr val="000000"/>
                          </a:solidFill>
                          <a:effectLst/>
                          <a:latin typeface="+mj-lt"/>
                        </a:rPr>
                        <a:t>3</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mj-lt"/>
                        </a:rPr>
                        <a:t>$ 2,209</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mj-lt"/>
                        </a:rPr>
                        <a:t>$ 2,495</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100" b="0" i="0" u="none" strike="noStrike">
                          <a:solidFill>
                            <a:srgbClr val="000000"/>
                          </a:solidFill>
                          <a:effectLst/>
                          <a:latin typeface="+mj-lt"/>
                        </a:rPr>
                        <a:t>$ 286</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3111">
                <a:tc>
                  <a:txBody>
                    <a:bodyPr/>
                    <a:lstStyle/>
                    <a:p>
                      <a:pPr algn="l" fontAlgn="ctr"/>
                      <a:r>
                        <a:rPr lang="es-CO" sz="1100" b="0" i="0" u="none" strike="noStrike" dirty="0">
                          <a:solidFill>
                            <a:srgbClr val="000000"/>
                          </a:solidFill>
                          <a:effectLst/>
                          <a:latin typeface="+mj-lt"/>
                        </a:rPr>
                        <a:t>ESCRITURADO</a:t>
                      </a:r>
                    </a:p>
                  </a:txBody>
                  <a:tcPr marL="36000" marR="9525" marT="9525" marB="0" anchor="ctr">
                    <a:lnL>
                      <a:noFill/>
                    </a:lnL>
                    <a:lnR>
                      <a:noFill/>
                    </a:lnR>
                    <a:lnT>
                      <a:noFill/>
                    </a:lnT>
                    <a:lnB>
                      <a:noFill/>
                    </a:lnB>
                    <a:solidFill>
                      <a:srgbClr val="F0EDDC"/>
                    </a:solidFill>
                  </a:tcPr>
                </a:tc>
                <a:tc>
                  <a:txBody>
                    <a:bodyPr/>
                    <a:lstStyle/>
                    <a:p>
                      <a:pPr algn="ctr" fontAlgn="ctr"/>
                      <a:r>
                        <a:rPr lang="es-CO" sz="1100" b="0" i="0" u="none" strike="noStrike">
                          <a:solidFill>
                            <a:srgbClr val="000000"/>
                          </a:solidFill>
                          <a:effectLst/>
                          <a:latin typeface="+mj-lt"/>
                        </a:rPr>
                        <a:t>2</a:t>
                      </a:r>
                    </a:p>
                  </a:txBody>
                  <a:tcPr marL="36000" marR="9525" marT="9525"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$ 229</a:t>
                      </a:r>
                    </a:p>
                  </a:txBody>
                  <a:tcPr marL="36000" marR="9525" marT="9525"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$ 279</a:t>
                      </a:r>
                    </a:p>
                  </a:txBody>
                  <a:tcPr marL="36000" marR="9525" marT="9525"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$ 50</a:t>
                      </a:r>
                    </a:p>
                  </a:txBody>
                  <a:tcPr marL="36000" marR="9525" marT="9525"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193111">
                <a:tc>
                  <a:txBody>
                    <a:bodyPr/>
                    <a:lstStyle/>
                    <a:p>
                      <a:pPr algn="l" fontAlgn="ctr"/>
                      <a:r>
                        <a:rPr lang="es-CO" sz="1100" b="0" i="0" u="none" strike="noStrike" dirty="0">
                          <a:solidFill>
                            <a:srgbClr val="000000"/>
                          </a:solidFill>
                          <a:effectLst/>
                          <a:latin typeface="+mj-lt"/>
                        </a:rPr>
                        <a:t>PROMETIDO</a:t>
                      </a:r>
                    </a:p>
                  </a:txBody>
                  <a:tcPr marL="36000" marR="9525" marT="9525" marB="0" anchor="ctr">
                    <a:lnL>
                      <a:noFill/>
                    </a:lnL>
                    <a:lnR>
                      <a:noFill/>
                    </a:lnR>
                    <a:lnT>
                      <a:noFill/>
                    </a:lnT>
                    <a:lnB>
                      <a:noFill/>
                    </a:lnB>
                  </a:tcPr>
                </a:tc>
                <a:tc>
                  <a:txBody>
                    <a:bodyPr/>
                    <a:lstStyle/>
                    <a:p>
                      <a:pPr algn="ctr" fontAlgn="ctr"/>
                      <a:r>
                        <a:rPr lang="es-CO" sz="1100" b="0" i="0" u="none" strike="noStrike">
                          <a:solidFill>
                            <a:srgbClr val="000000"/>
                          </a:solidFill>
                          <a:effectLst/>
                          <a:latin typeface="+mj-lt"/>
                        </a:rPr>
                        <a:t>5</a:t>
                      </a:r>
                    </a:p>
                  </a:txBody>
                  <a:tcPr marL="36000" marR="9525" marT="9525" marB="0" anchor="ctr">
                    <a:lnL>
                      <a:noFill/>
                    </a:lnL>
                    <a:lnR>
                      <a:noFill/>
                    </a:lnR>
                    <a:lnT>
                      <a:noFill/>
                    </a:lnT>
                    <a:lnB>
                      <a:noFill/>
                    </a:lnB>
                  </a:tcPr>
                </a:tc>
                <a:tc>
                  <a:txBody>
                    <a:bodyPr/>
                    <a:lstStyle/>
                    <a:p>
                      <a:pPr algn="r" fontAlgn="ctr"/>
                      <a:r>
                        <a:rPr lang="es-CO" sz="1100" b="0" i="0" u="none" strike="noStrike">
                          <a:solidFill>
                            <a:srgbClr val="000000"/>
                          </a:solidFill>
                          <a:effectLst/>
                          <a:latin typeface="+mj-lt"/>
                        </a:rPr>
                        <a:t>$ 2,065</a:t>
                      </a:r>
                    </a:p>
                  </a:txBody>
                  <a:tcPr marL="36000" marR="9525" marT="9525" marB="0" anchor="ctr">
                    <a:lnL>
                      <a:noFill/>
                    </a:lnL>
                    <a:lnR>
                      <a:noFill/>
                    </a:lnR>
                    <a:lnT>
                      <a:noFill/>
                    </a:lnT>
                    <a:lnB>
                      <a:noFill/>
                    </a:lnB>
                  </a:tcPr>
                </a:tc>
                <a:tc>
                  <a:txBody>
                    <a:bodyPr/>
                    <a:lstStyle/>
                    <a:p>
                      <a:pPr algn="r" fontAlgn="ctr"/>
                      <a:r>
                        <a:rPr lang="es-CO" sz="1100" b="0" i="0" u="none" strike="noStrike">
                          <a:solidFill>
                            <a:srgbClr val="000000"/>
                          </a:solidFill>
                          <a:effectLst/>
                          <a:latin typeface="+mj-lt"/>
                        </a:rPr>
                        <a:t>$ 2,516</a:t>
                      </a:r>
                    </a:p>
                  </a:txBody>
                  <a:tcPr marL="36000" marR="9525" marT="9525" marB="0" anchor="ctr">
                    <a:lnL>
                      <a:noFill/>
                    </a:lnL>
                    <a:lnR>
                      <a:noFill/>
                    </a:lnR>
                    <a:lnT>
                      <a:noFill/>
                    </a:lnT>
                    <a:lnB>
                      <a:noFill/>
                    </a:lnB>
                  </a:tcPr>
                </a:tc>
                <a:tc>
                  <a:txBody>
                    <a:bodyPr/>
                    <a:lstStyle/>
                    <a:p>
                      <a:pPr algn="r" fontAlgn="ctr"/>
                      <a:r>
                        <a:rPr lang="es-CO" sz="1100" b="0" i="0" u="none" strike="noStrike">
                          <a:solidFill>
                            <a:srgbClr val="000000"/>
                          </a:solidFill>
                          <a:effectLst/>
                          <a:latin typeface="+mj-lt"/>
                        </a:rPr>
                        <a:t>$ 451</a:t>
                      </a:r>
                    </a:p>
                  </a:txBody>
                  <a:tcPr marL="36000" marR="9525" marT="9525" marB="0" anchor="ctr">
                    <a:lnL>
                      <a:noFill/>
                    </a:lnL>
                    <a:lnR>
                      <a:noFill/>
                    </a:lnR>
                    <a:lnT>
                      <a:noFill/>
                    </a:lnT>
                    <a:lnB>
                      <a:noFill/>
                    </a:lnB>
                  </a:tcPr>
                </a:tc>
                <a:extLst>
                  <a:ext uri="{0D108BD9-81ED-4DB2-BD59-A6C34878D82A}">
                    <a16:rowId xmlns:a16="http://schemas.microsoft.com/office/drawing/2014/main" val="10003"/>
                  </a:ext>
                </a:extLst>
              </a:tr>
              <a:tr h="193111">
                <a:tc>
                  <a:txBody>
                    <a:bodyPr/>
                    <a:lstStyle/>
                    <a:p>
                      <a:pPr algn="l" fontAlgn="ctr"/>
                      <a:r>
                        <a:rPr lang="es-CO" sz="1100" b="0" i="0" u="none" strike="noStrike" dirty="0">
                          <a:solidFill>
                            <a:srgbClr val="000000"/>
                          </a:solidFill>
                          <a:effectLst/>
                          <a:latin typeface="+mj-lt"/>
                        </a:rPr>
                        <a:t>REGISTRADO</a:t>
                      </a:r>
                    </a:p>
                  </a:txBody>
                  <a:tcPr marL="36000" marR="9525" marT="9525" marB="0" anchor="ctr">
                    <a:lnL>
                      <a:noFill/>
                    </a:lnL>
                    <a:lnR>
                      <a:noFill/>
                    </a:lnR>
                    <a:lnT>
                      <a:noFill/>
                    </a:lnT>
                    <a:lnB>
                      <a:noFill/>
                    </a:lnB>
                    <a:solidFill>
                      <a:srgbClr val="F0EDDC"/>
                    </a:solidFill>
                  </a:tcPr>
                </a:tc>
                <a:tc>
                  <a:txBody>
                    <a:bodyPr/>
                    <a:lstStyle/>
                    <a:p>
                      <a:pPr algn="ctr" fontAlgn="ctr"/>
                      <a:r>
                        <a:rPr lang="es-CO" sz="1100" b="0" i="0" u="none" strike="noStrike">
                          <a:solidFill>
                            <a:srgbClr val="000000"/>
                          </a:solidFill>
                          <a:effectLst/>
                          <a:latin typeface="+mj-lt"/>
                        </a:rPr>
                        <a:t>35</a:t>
                      </a:r>
                    </a:p>
                  </a:txBody>
                  <a:tcPr marL="36000" marR="9525" marT="9525"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$ 69,700</a:t>
                      </a:r>
                    </a:p>
                  </a:txBody>
                  <a:tcPr marL="36000" marR="9525" marT="9525"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$ 71,415</a:t>
                      </a:r>
                    </a:p>
                  </a:txBody>
                  <a:tcPr marL="36000" marR="9525" marT="9525" marB="0" anchor="ctr">
                    <a:lnL>
                      <a:noFill/>
                    </a:lnL>
                    <a:lnR>
                      <a:noFill/>
                    </a:lnR>
                    <a:lnT>
                      <a:noFill/>
                    </a:lnT>
                    <a:lnB>
                      <a:noFill/>
                    </a:lnB>
                    <a:solidFill>
                      <a:srgbClr val="F0EDDC"/>
                    </a:solidFill>
                  </a:tcPr>
                </a:tc>
                <a:tc>
                  <a:txBody>
                    <a:bodyPr/>
                    <a:lstStyle/>
                    <a:p>
                      <a:pPr algn="r" fontAlgn="ctr"/>
                      <a:r>
                        <a:rPr lang="es-CO" sz="1100" b="0" i="0" u="none" strike="noStrike">
                          <a:solidFill>
                            <a:srgbClr val="000000"/>
                          </a:solidFill>
                          <a:effectLst/>
                          <a:latin typeface="+mj-lt"/>
                        </a:rPr>
                        <a:t>$ 1,715</a:t>
                      </a:r>
                    </a:p>
                  </a:txBody>
                  <a:tcPr marL="36000" marR="9525" marT="9525" marB="0" anchor="ctr">
                    <a:lnL>
                      <a:noFill/>
                    </a:lnL>
                    <a:lnR>
                      <a:noFill/>
                    </a:lnR>
                    <a:lnT>
                      <a:noFill/>
                    </a:lnT>
                    <a:lnB>
                      <a:noFill/>
                    </a:lnB>
                    <a:solidFill>
                      <a:srgbClr val="F0EDDC"/>
                    </a:solidFill>
                  </a:tcPr>
                </a:tc>
                <a:extLst>
                  <a:ext uri="{0D108BD9-81ED-4DB2-BD59-A6C34878D82A}">
                    <a16:rowId xmlns:a16="http://schemas.microsoft.com/office/drawing/2014/main" val="10004"/>
                  </a:ext>
                </a:extLst>
              </a:tr>
              <a:tr h="204470">
                <a:tc>
                  <a:txBody>
                    <a:bodyPr/>
                    <a:lstStyle/>
                    <a:p>
                      <a:pPr algn="ctr" fontAlgn="ctr"/>
                      <a:r>
                        <a:rPr lang="es-CO" sz="1100" b="1" i="0" u="none" strike="noStrike">
                          <a:solidFill>
                            <a:srgbClr val="000000"/>
                          </a:solidFill>
                          <a:effectLst/>
                          <a:latin typeface="+mj-lt"/>
                        </a:rPr>
                        <a:t>TOTALES</a:t>
                      </a:r>
                    </a:p>
                  </a:txBody>
                  <a:tcPr marL="36000"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mj-lt"/>
                        </a:rPr>
                        <a:t>45</a:t>
                      </a:r>
                    </a:p>
                  </a:txBody>
                  <a:tcPr marL="36000"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mj-lt"/>
                        </a:rPr>
                        <a:t>$ 74,202</a:t>
                      </a:r>
                    </a:p>
                  </a:txBody>
                  <a:tcPr marL="36000"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a:solidFill>
                            <a:srgbClr val="000000"/>
                          </a:solidFill>
                          <a:effectLst/>
                          <a:latin typeface="+mj-lt"/>
                        </a:rPr>
                        <a:t>$ 76,704</a:t>
                      </a:r>
                    </a:p>
                  </a:txBody>
                  <a:tcPr marL="36000"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mj-lt"/>
                        </a:rPr>
                        <a:t>$ 2,502</a:t>
                      </a:r>
                    </a:p>
                  </a:txBody>
                  <a:tcPr marL="36000"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 name="CuadroTexto 1"/>
          <p:cNvSpPr txBox="1"/>
          <p:nvPr/>
        </p:nvSpPr>
        <p:spPr>
          <a:xfrm>
            <a:off x="3810000" y="6121400"/>
            <a:ext cx="2658100" cy="338554"/>
          </a:xfrm>
          <a:prstGeom prst="rect">
            <a:avLst/>
          </a:prstGeom>
          <a:noFill/>
        </p:spPr>
        <p:txBody>
          <a:bodyPr wrap="none" rtlCol="0">
            <a:spAutoFit/>
          </a:bodyPr>
          <a:lstStyle/>
          <a:p>
            <a:r>
              <a:rPr lang="es-CO" sz="1600" i="1" dirty="0"/>
              <a:t>Desde julio de 2015 a la fecha</a:t>
            </a:r>
          </a:p>
        </p:txBody>
      </p:sp>
    </p:spTree>
    <p:extLst>
      <p:ext uri="{BB962C8B-B14F-4D97-AF65-F5344CB8AC3E}">
        <p14:creationId xmlns:p14="http://schemas.microsoft.com/office/powerpoint/2010/main" val="259254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165798"/>
            <a:ext cx="7640665" cy="584775"/>
          </a:xfrm>
          <a:prstGeom prst="rect">
            <a:avLst/>
          </a:prstGeom>
          <a:noFill/>
        </p:spPr>
        <p:txBody>
          <a:bodyPr wrap="square" rtlCol="0">
            <a:spAutoFit/>
          </a:bodyPr>
          <a:lstStyle/>
          <a:p>
            <a:r>
              <a:rPr lang="es-CO" sz="3200" b="1" dirty="0">
                <a:solidFill>
                  <a:srgbClr val="00605B"/>
                </a:solidFill>
                <a:latin typeface="Arial Narrow" charset="0"/>
                <a:ea typeface="Arial Narrow" charset="0"/>
                <a:cs typeface="Arial Narrow" charset="0"/>
              </a:rPr>
              <a:t>2. Venta por VPN – no valor catastral</a:t>
            </a:r>
            <a:endParaRPr lang="es-ES_tradnl" dirty="0">
              <a:solidFill>
                <a:prstClr val="black"/>
              </a:solidFill>
            </a:endParaRPr>
          </a:p>
        </p:txBody>
      </p:sp>
      <p:sp>
        <p:nvSpPr>
          <p:cNvPr id="3" name="CuadroTexto 2"/>
          <p:cNvSpPr txBox="1"/>
          <p:nvPr/>
        </p:nvSpPr>
        <p:spPr>
          <a:xfrm>
            <a:off x="672354" y="1261192"/>
            <a:ext cx="11187953" cy="1246495"/>
          </a:xfrm>
          <a:prstGeom prst="rect">
            <a:avLst/>
          </a:prstGeom>
          <a:noFill/>
        </p:spPr>
        <p:txBody>
          <a:bodyPr wrap="square" rtlCol="0">
            <a:spAutoFit/>
          </a:bodyPr>
          <a:lstStyle/>
          <a:p>
            <a:r>
              <a:rPr lang="es-CO" sz="1500" b="1" dirty="0">
                <a:latin typeface="+mj-lt"/>
              </a:rPr>
              <a:t>Artículo 101 del Decreto 1510 de 2013 “por el cual se reglamenta el sistema de compras y contratación pública:</a:t>
            </a:r>
          </a:p>
          <a:p>
            <a:endParaRPr lang="es-CO" sz="1500" dirty="0">
              <a:latin typeface="+mj-lt"/>
            </a:endParaRPr>
          </a:p>
          <a:p>
            <a:pPr algn="just"/>
            <a:r>
              <a:rPr lang="es-CO" sz="1500" i="1" dirty="0">
                <a:latin typeface="+mj-lt"/>
              </a:rPr>
              <a:t>“</a:t>
            </a:r>
            <a:r>
              <a:rPr lang="es-CO" sz="1500" b="1" i="1" dirty="0">
                <a:latin typeface="+mj-lt"/>
              </a:rPr>
              <a:t>Artículo 101. </a:t>
            </a:r>
            <a:r>
              <a:rPr lang="es-CO" sz="1500" i="1" dirty="0">
                <a:latin typeface="+mj-lt"/>
              </a:rPr>
              <a:t>Avalúo comercial del bien. La Entidad Estatal o su intermediario idóneo, debe avaluar el bien objeto de enajenación. El avalúo puede estar a cargo del Instituto Geográfico Agustín Codazzi o a cargo de una persona especializada inscrita en el Registro Nacional de Avaluadores que lleva la Superintendencia de Industria y Comercio. Los avalúos tienen vigencia de un año”.</a:t>
            </a:r>
          </a:p>
        </p:txBody>
      </p:sp>
      <p:sp>
        <p:nvSpPr>
          <p:cNvPr id="10" name="CuadroTexto 9"/>
          <p:cNvSpPr txBox="1"/>
          <p:nvPr/>
        </p:nvSpPr>
        <p:spPr>
          <a:xfrm>
            <a:off x="672354" y="2659686"/>
            <a:ext cx="11187953" cy="4016484"/>
          </a:xfrm>
          <a:prstGeom prst="rect">
            <a:avLst/>
          </a:prstGeom>
          <a:noFill/>
        </p:spPr>
        <p:txBody>
          <a:bodyPr wrap="square" rtlCol="0">
            <a:spAutoFit/>
          </a:bodyPr>
          <a:lstStyle/>
          <a:p>
            <a:r>
              <a:rPr lang="es-CO" sz="1500" b="1" dirty="0">
                <a:latin typeface="+mj-lt"/>
              </a:rPr>
              <a:t>Determinación del precio y avalúo Catastral</a:t>
            </a:r>
          </a:p>
          <a:p>
            <a:endParaRPr lang="es-CO" sz="1500" dirty="0">
              <a:latin typeface="+mj-lt"/>
            </a:endParaRPr>
          </a:p>
          <a:p>
            <a:pPr algn="just"/>
            <a:r>
              <a:rPr lang="es-CO" sz="1500" dirty="0">
                <a:latin typeface="+mj-lt"/>
              </a:rPr>
              <a:t>En Colombia coexisten dos tipos de avalúos los cuales tienen finalidades y características propias, que han sido precisadas en numerosa jurisprudencia, en especial por la Corte Suprema de Justicia, así:</a:t>
            </a:r>
          </a:p>
          <a:p>
            <a:pPr algn="just"/>
            <a:endParaRPr lang="es-CO" sz="1500" dirty="0">
              <a:latin typeface="+mj-lt"/>
            </a:endParaRPr>
          </a:p>
          <a:p>
            <a:pPr algn="just"/>
            <a:r>
              <a:rPr lang="es-CO" sz="1500" dirty="0">
                <a:latin typeface="+mj-lt"/>
              </a:rPr>
              <a:t>El avalúo Catastral </a:t>
            </a:r>
            <a:r>
              <a:rPr lang="es-CO" sz="1500" i="1" dirty="0">
                <a:latin typeface="+mj-lt"/>
              </a:rPr>
              <a:t>“</a:t>
            </a:r>
            <a:r>
              <a:rPr lang="es-CO" sz="1500" b="1" i="1" dirty="0">
                <a:latin typeface="+mj-lt"/>
              </a:rPr>
              <a:t>Fue concebido por las normas tributarias con el fin de determinar la base gravable del impuesto predial</a:t>
            </a:r>
            <a:r>
              <a:rPr lang="es-CO" sz="1500" i="1" dirty="0">
                <a:latin typeface="+mj-lt"/>
              </a:rPr>
              <a:t>. Así lo establece el artículo 7 del Decreto 3496 de 1983, al expresar que “</a:t>
            </a:r>
            <a:r>
              <a:rPr lang="es-CO" sz="1500" i="1" u="sng" dirty="0">
                <a:latin typeface="+mj-lt"/>
              </a:rPr>
              <a:t>el avalúo catastral consiste en la determinación del valor de los predios, obtenido mediante investigación y análisis estadístico del mercado inmobiliario</a:t>
            </a:r>
            <a:r>
              <a:rPr lang="es-CO" sz="1500" i="1" dirty="0">
                <a:latin typeface="+mj-lt"/>
              </a:rPr>
              <a:t>. El avalúo catastral de cada predio se determinará por la adición de los avalúos parciales practicados independientemente para los terrenos y para las edificaciones en él comprendidas”, (…)</a:t>
            </a:r>
          </a:p>
          <a:p>
            <a:pPr algn="just"/>
            <a:endParaRPr lang="es-CO" sz="1500" i="1" dirty="0">
              <a:latin typeface="+mj-lt"/>
            </a:endParaRPr>
          </a:p>
          <a:p>
            <a:pPr algn="just"/>
            <a:r>
              <a:rPr lang="es-CO" sz="1500" i="1" dirty="0">
                <a:latin typeface="+mj-lt"/>
              </a:rPr>
              <a:t>“…3.2 Por su parte, </a:t>
            </a:r>
            <a:r>
              <a:rPr lang="es-CO" sz="1500" b="1" i="1" dirty="0">
                <a:latin typeface="+mj-lt"/>
              </a:rPr>
              <a:t>el avalúo comercial representa el valor de un bien en el mercado, en un momento y lugar determinado, teniendo en cuenta sus características particulares</a:t>
            </a:r>
            <a:r>
              <a:rPr lang="es-CO" sz="1500" i="1" dirty="0">
                <a:latin typeface="+mj-lt"/>
              </a:rPr>
              <a:t>. En ese sentido el artículo 2 de Decreto 1420 de 1998, señala que “</a:t>
            </a:r>
            <a:r>
              <a:rPr lang="es-CO" sz="1500" i="1" u="sng" dirty="0">
                <a:latin typeface="+mj-lt"/>
              </a:rPr>
              <a:t>se entiende por valor comercial de un inmueble el precio más favorable por el cual éste se transaría en el mercado donde el comprador y el vendedor actuarían libremente, con el conocimiento de las condiciones físicas y jurídicas que afectan el bien</a:t>
            </a:r>
            <a:r>
              <a:rPr lang="es-CO" sz="1500" i="1" dirty="0">
                <a:latin typeface="+mj-lt"/>
              </a:rPr>
              <a:t>”. </a:t>
            </a:r>
            <a:r>
              <a:rPr lang="es-CO" sz="1500" b="1" i="1" dirty="0">
                <a:latin typeface="+mj-lt"/>
              </a:rPr>
              <a:t>No se trata ya de un dato tendiente a fijar el monto de un tributo, sino de la tasación concreta de un bien, de acuerdo con las reglas de la oferta y la demanda</a:t>
            </a:r>
            <a:r>
              <a:rPr lang="es-CO" sz="1500" i="1" dirty="0">
                <a:latin typeface="+mj-lt"/>
              </a:rPr>
              <a:t>, </a:t>
            </a:r>
            <a:r>
              <a:rPr lang="es-CO" sz="1500" i="1" u="sng" dirty="0">
                <a:latin typeface="+mj-lt"/>
              </a:rPr>
              <a:t>atendidas, desde luego, la movilidad y el dinamismo de la economía, así como las condiciones especiales de ese sector del comercio. A diferencia del avalúo catastral, es posible que aquí si se tomen en consideración circunstancias especiales como el valor histórico, cultural o artístico de un predio, o incluso, su entorno paisajístico.</a:t>
            </a:r>
            <a:r>
              <a:rPr lang="es-CO" sz="1500" i="1" dirty="0">
                <a:latin typeface="+mj-lt"/>
              </a:rPr>
              <a:t> (…)”</a:t>
            </a:r>
          </a:p>
        </p:txBody>
      </p:sp>
    </p:spTree>
    <p:extLst>
      <p:ext uri="{BB962C8B-B14F-4D97-AF65-F5344CB8AC3E}">
        <p14:creationId xmlns:p14="http://schemas.microsoft.com/office/powerpoint/2010/main" val="670303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165798"/>
            <a:ext cx="7640665" cy="584775"/>
          </a:xfrm>
          <a:prstGeom prst="rect">
            <a:avLst/>
          </a:prstGeom>
          <a:noFill/>
        </p:spPr>
        <p:txBody>
          <a:bodyPr wrap="square" rtlCol="0">
            <a:spAutoFit/>
          </a:bodyPr>
          <a:lstStyle/>
          <a:p>
            <a:r>
              <a:rPr lang="es-CO" sz="3200" b="1" dirty="0">
                <a:solidFill>
                  <a:srgbClr val="00605B"/>
                </a:solidFill>
                <a:latin typeface="Arial Narrow" charset="0"/>
                <a:ea typeface="Arial Narrow" charset="0"/>
                <a:cs typeface="Arial Narrow" charset="0"/>
              </a:rPr>
              <a:t>2. Venta por VPN – no valor catastral</a:t>
            </a:r>
            <a:endParaRPr lang="es-ES_tradnl" dirty="0">
              <a:solidFill>
                <a:prstClr val="black"/>
              </a:solidFill>
            </a:endParaRPr>
          </a:p>
        </p:txBody>
      </p:sp>
      <p:sp>
        <p:nvSpPr>
          <p:cNvPr id="3" name="CuadroTexto 2"/>
          <p:cNvSpPr txBox="1"/>
          <p:nvPr/>
        </p:nvSpPr>
        <p:spPr>
          <a:xfrm>
            <a:off x="672354" y="1261192"/>
            <a:ext cx="11187953" cy="1938992"/>
          </a:xfrm>
          <a:prstGeom prst="rect">
            <a:avLst/>
          </a:prstGeom>
          <a:noFill/>
        </p:spPr>
        <p:txBody>
          <a:bodyPr wrap="square" rtlCol="0">
            <a:spAutoFit/>
          </a:bodyPr>
          <a:lstStyle/>
          <a:p>
            <a:pPr algn="just"/>
            <a:r>
              <a:rPr lang="es-CO" sz="1500" dirty="0">
                <a:latin typeface="+mj-lt"/>
              </a:rPr>
              <a:t>Se definiría el precio mínimo fijado por el Modelo de Valoración de CISA. En cuanto al valor del avalúo catastral, debe tenerse en cuenta que el riesgo de Detrimento Patrimonial, se encuentra mitigado por cuanto el precio mínimo de venta fue fijado por el modelo de valoración de CISA según el ejercicio realizado por la Gerencia de Valoración.</a:t>
            </a:r>
          </a:p>
          <a:p>
            <a:pPr algn="just"/>
            <a:r>
              <a:rPr lang="es-CO" sz="1500" dirty="0">
                <a:latin typeface="+mj-lt"/>
              </a:rPr>
              <a:t> </a:t>
            </a:r>
          </a:p>
          <a:p>
            <a:pPr algn="just"/>
            <a:r>
              <a:rPr lang="es-CO" sz="1500" dirty="0">
                <a:latin typeface="+mj-lt"/>
              </a:rPr>
              <a:t>Para efecto el Modelo de Valoración de CISA goza de reconocimiento legal y jurisprudencial y tiene en cuenta diversas variables, de manera similar a lo que se dispone en el Decreto 1510 de 2013 hoy compilado en el Decreto 1082 de 2015 aplicable a las entidades estatales que se rigen por la Ley 80 de 1993, y en este sentido ampara los intereses de CISA y sería el soporte de una gestión fiscal eficiente, en el sano entendimiento que el modelo de valoración fue utilizado correctamente.</a:t>
            </a:r>
          </a:p>
        </p:txBody>
      </p:sp>
      <p:sp>
        <p:nvSpPr>
          <p:cNvPr id="5" name="CuadroTexto 4"/>
          <p:cNvSpPr txBox="1"/>
          <p:nvPr/>
        </p:nvSpPr>
        <p:spPr>
          <a:xfrm>
            <a:off x="672354" y="3491070"/>
            <a:ext cx="11187953" cy="1492716"/>
          </a:xfrm>
          <a:prstGeom prst="rect">
            <a:avLst/>
          </a:prstGeom>
          <a:noFill/>
        </p:spPr>
        <p:txBody>
          <a:bodyPr wrap="square" rtlCol="0">
            <a:spAutoFit/>
          </a:bodyPr>
          <a:lstStyle/>
          <a:p>
            <a:pPr algn="just"/>
            <a:r>
              <a:rPr lang="es-CO" sz="1500" b="1" dirty="0">
                <a:latin typeface="+mj-lt"/>
              </a:rPr>
              <a:t>Concepto lesión enorme:</a:t>
            </a:r>
          </a:p>
          <a:p>
            <a:pPr algn="just"/>
            <a:endParaRPr lang="es-CO" sz="800" dirty="0">
              <a:latin typeface="+mj-lt"/>
            </a:endParaRPr>
          </a:p>
          <a:p>
            <a:pPr algn="just"/>
            <a:r>
              <a:rPr lang="es-CO" sz="1500" dirty="0">
                <a:latin typeface="+mj-lt"/>
              </a:rPr>
              <a:t>Código Civil, artículo 1947:</a:t>
            </a:r>
          </a:p>
          <a:p>
            <a:pPr algn="just"/>
            <a:endParaRPr lang="es-CO" sz="800" dirty="0">
              <a:latin typeface="+mj-lt"/>
            </a:endParaRPr>
          </a:p>
          <a:p>
            <a:pPr algn="just"/>
            <a:r>
              <a:rPr lang="es-CO" sz="1500" i="1" dirty="0">
                <a:latin typeface="+mj-lt"/>
              </a:rPr>
              <a:t>“</a:t>
            </a:r>
            <a:r>
              <a:rPr lang="es-CO" sz="1500" b="1" i="1" dirty="0">
                <a:latin typeface="+mj-lt"/>
              </a:rPr>
              <a:t>Artículo 1947-. CONCEPTO LESIÓN ENORME</a:t>
            </a:r>
            <a:r>
              <a:rPr lang="es-CO" sz="1500" i="1" dirty="0">
                <a:latin typeface="+mj-lt"/>
              </a:rPr>
              <a:t>. El vendedor sufre lesión enorme cuando el precio que recibe es inferior a la mitas del justo precio de la cosa que vende; y el comprador a su vez sufre lesión enorme, cuando el justo precio de la cosa que compra es inferior a la mitad del precio que paga por ella. El justo precio se refiere al tiempo del contrato”</a:t>
            </a:r>
          </a:p>
        </p:txBody>
      </p:sp>
    </p:spTree>
    <p:extLst>
      <p:ext uri="{BB962C8B-B14F-4D97-AF65-F5344CB8AC3E}">
        <p14:creationId xmlns:p14="http://schemas.microsoft.com/office/powerpoint/2010/main" val="876843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453665"/>
            <a:ext cx="10595962" cy="461665"/>
          </a:xfrm>
          <a:prstGeom prst="rect">
            <a:avLst/>
          </a:prstGeom>
          <a:noFill/>
        </p:spPr>
        <p:txBody>
          <a:bodyPr wrap="square" rtlCol="0">
            <a:spAutoFit/>
          </a:bodyPr>
          <a:lstStyle/>
          <a:p>
            <a:r>
              <a:rPr lang="es-CO" sz="2400" b="1" dirty="0">
                <a:solidFill>
                  <a:srgbClr val="00605B"/>
                </a:solidFill>
                <a:latin typeface="Arial Narrow" charset="0"/>
                <a:ea typeface="Arial Narrow" charset="0"/>
                <a:cs typeface="Arial Narrow" charset="0"/>
              </a:rPr>
              <a:t>Ejemplo Modelo de valoración – Avalúo Catastral – Avalúo Comercial y lesión enorme</a:t>
            </a:r>
            <a:endParaRPr lang="es-ES_tradnl" sz="1400" dirty="0">
              <a:solidFill>
                <a:prstClr val="black"/>
              </a:solidFill>
            </a:endParaRPr>
          </a:p>
        </p:txBody>
      </p:sp>
      <p:graphicFrame>
        <p:nvGraphicFramePr>
          <p:cNvPr id="2" name="Tabla 1"/>
          <p:cNvGraphicFramePr>
            <a:graphicFrameLocks noGrp="1"/>
          </p:cNvGraphicFramePr>
          <p:nvPr>
            <p:extLst/>
          </p:nvPr>
        </p:nvGraphicFramePr>
        <p:xfrm>
          <a:off x="245533" y="2290763"/>
          <a:ext cx="3615267" cy="1776376"/>
        </p:xfrm>
        <a:graphic>
          <a:graphicData uri="http://schemas.openxmlformats.org/drawingml/2006/table">
            <a:tbl>
              <a:tblPr/>
              <a:tblGrid>
                <a:gridCol w="1165518">
                  <a:extLst>
                    <a:ext uri="{9D8B030D-6E8A-4147-A177-3AD203B41FA5}">
                      <a16:colId xmlns:a16="http://schemas.microsoft.com/office/drawing/2014/main" val="20000"/>
                    </a:ext>
                  </a:extLst>
                </a:gridCol>
                <a:gridCol w="1251854">
                  <a:extLst>
                    <a:ext uri="{9D8B030D-6E8A-4147-A177-3AD203B41FA5}">
                      <a16:colId xmlns:a16="http://schemas.microsoft.com/office/drawing/2014/main" val="20001"/>
                    </a:ext>
                  </a:extLst>
                </a:gridCol>
                <a:gridCol w="1197895">
                  <a:extLst>
                    <a:ext uri="{9D8B030D-6E8A-4147-A177-3AD203B41FA5}">
                      <a16:colId xmlns:a16="http://schemas.microsoft.com/office/drawing/2014/main" val="20002"/>
                    </a:ext>
                  </a:extLst>
                </a:gridCol>
              </a:tblGrid>
              <a:tr h="193167">
                <a:tc>
                  <a:txBody>
                    <a:bodyPr/>
                    <a:lstStyle/>
                    <a:p>
                      <a:pPr algn="ctr" fontAlgn="ctr"/>
                      <a:r>
                        <a:rPr lang="es-CO" sz="1200" b="1" i="0" u="none" strike="noStrike" dirty="0">
                          <a:solidFill>
                            <a:srgbClr val="000000"/>
                          </a:solidFill>
                          <a:effectLst/>
                          <a:latin typeface="Calibri" panose="020F0502020204030204" pitchFamily="34" charset="0"/>
                        </a:rPr>
                        <a:t>CONCEPTO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dirty="0">
                          <a:solidFill>
                            <a:srgbClr val="000000"/>
                          </a:solidFill>
                          <a:effectLst/>
                          <a:latin typeface="Calibri" panose="020F0502020204030204" pitchFamily="34" charset="0"/>
                        </a:rPr>
                        <a:t>Valor 100%</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dirty="0">
                          <a:solidFill>
                            <a:srgbClr val="000000"/>
                          </a:solidFill>
                          <a:effectLst/>
                          <a:latin typeface="Calibri" panose="020F0502020204030204" pitchFamily="34" charset="0"/>
                        </a:rPr>
                        <a:t>Valor Neto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0"/>
                  </a:ext>
                </a:extLst>
              </a:tr>
              <a:tr h="388481">
                <a:tc>
                  <a:txBody>
                    <a:bodyPr/>
                    <a:lstStyle/>
                    <a:p>
                      <a:pPr algn="l" fontAlgn="b"/>
                      <a:r>
                        <a:rPr lang="es-CO" sz="1200" b="0" i="0" u="none" strike="noStrike" dirty="0">
                          <a:solidFill>
                            <a:srgbClr val="000000"/>
                          </a:solidFill>
                          <a:effectLst/>
                          <a:latin typeface="Calibri" panose="020F0502020204030204" pitchFamily="34" charset="0"/>
                        </a:rPr>
                        <a:t>Valor Comercial</a:t>
                      </a:r>
                    </a:p>
                  </a:txBody>
                  <a:tcPr marL="36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Calibri" panose="020F0502020204030204" pitchFamily="34" charset="0"/>
                        </a:rPr>
                        <a:t>        1,611,339,200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CO" sz="1200" b="0" i="0" u="none" strike="noStrike">
                          <a:solidFill>
                            <a:srgbClr val="000000"/>
                          </a:solidFill>
                          <a:effectLst/>
                          <a:latin typeface="Calibri" panose="020F0502020204030204" pitchFamily="34" charset="0"/>
                        </a:rPr>
                        <a:t>       1,611,339,200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88481">
                <a:tc>
                  <a:txBody>
                    <a:bodyPr/>
                    <a:lstStyle/>
                    <a:p>
                      <a:pPr algn="l" fontAlgn="b"/>
                      <a:r>
                        <a:rPr lang="es-CO" sz="1200" b="0" i="0" u="none" strike="noStrike">
                          <a:solidFill>
                            <a:srgbClr val="000000"/>
                          </a:solidFill>
                          <a:effectLst/>
                          <a:latin typeface="Calibri" panose="020F0502020204030204" pitchFamily="34" charset="0"/>
                        </a:rPr>
                        <a:t>Avaluo Catastral</a:t>
                      </a:r>
                    </a:p>
                  </a:txBody>
                  <a:tcPr marL="36000" marR="9525" marT="9525" marB="0" anchor="ctr">
                    <a:lnL>
                      <a:noFill/>
                    </a:lnL>
                    <a:lnR>
                      <a:noFill/>
                    </a:lnR>
                    <a:lnT>
                      <a:noFill/>
                    </a:lnT>
                    <a:lnB>
                      <a:noFill/>
                    </a:lnB>
                    <a:solidFill>
                      <a:srgbClr val="F0EDDC"/>
                    </a:solidFill>
                  </a:tcPr>
                </a:tc>
                <a:tc>
                  <a:txBody>
                    <a:bodyPr/>
                    <a:lstStyle/>
                    <a:p>
                      <a:pPr algn="l" fontAlgn="b"/>
                      <a:r>
                        <a:rPr lang="es-CO" sz="1200" b="0" i="0" u="none" strike="noStrike">
                          <a:solidFill>
                            <a:srgbClr val="000000"/>
                          </a:solidFill>
                          <a:effectLst/>
                          <a:latin typeface="Calibri" panose="020F0502020204030204" pitchFamily="34" charset="0"/>
                        </a:rPr>
                        <a:t>        1,198,066,000 </a:t>
                      </a:r>
                    </a:p>
                  </a:txBody>
                  <a:tcPr marL="9525" marR="9525" marT="9525" marB="0" anchor="ctr">
                    <a:lnL>
                      <a:noFill/>
                    </a:lnL>
                    <a:lnR>
                      <a:noFill/>
                    </a:lnR>
                    <a:lnT>
                      <a:noFill/>
                    </a:lnT>
                    <a:lnB>
                      <a:noFill/>
                    </a:lnB>
                    <a:solidFill>
                      <a:srgbClr val="F0EDDC"/>
                    </a:solidFill>
                  </a:tcPr>
                </a:tc>
                <a:tc>
                  <a:txBody>
                    <a:bodyPr/>
                    <a:lstStyle/>
                    <a:p>
                      <a:pPr algn="l" fontAlgn="b"/>
                      <a:r>
                        <a:rPr lang="es-CO" sz="1200" b="0" i="0" u="none" strike="noStrike">
                          <a:solidFill>
                            <a:srgbClr val="000000"/>
                          </a:solidFill>
                          <a:effectLst/>
                          <a:latin typeface="Calibri" panose="020F0502020204030204" pitchFamily="34" charset="0"/>
                        </a:rPr>
                        <a:t>       1,198,066,000 </a:t>
                      </a:r>
                    </a:p>
                  </a:txBody>
                  <a:tcPr marL="9525" marR="9525" marT="9525" marB="0" anchor="ctr">
                    <a:lnL>
                      <a:noFill/>
                    </a:lnL>
                    <a:lnR>
                      <a:noFill/>
                    </a:lnR>
                    <a:lnT>
                      <a:noFill/>
                    </a:lnT>
                    <a:lnB>
                      <a:noFill/>
                    </a:lnB>
                    <a:solidFill>
                      <a:srgbClr val="F0EDDC"/>
                    </a:solidFill>
                  </a:tcPr>
                </a:tc>
                <a:extLst>
                  <a:ext uri="{0D108BD9-81ED-4DB2-BD59-A6C34878D82A}">
                    <a16:rowId xmlns:a16="http://schemas.microsoft.com/office/drawing/2014/main" val="10002"/>
                  </a:ext>
                </a:extLst>
              </a:tr>
              <a:tr h="388481">
                <a:tc>
                  <a:txBody>
                    <a:bodyPr/>
                    <a:lstStyle/>
                    <a:p>
                      <a:pPr algn="l" fontAlgn="b"/>
                      <a:r>
                        <a:rPr lang="es-CO" sz="1200" b="0" i="0" u="none" strike="noStrike" dirty="0">
                          <a:solidFill>
                            <a:srgbClr val="000000"/>
                          </a:solidFill>
                          <a:effectLst/>
                          <a:latin typeface="Calibri" panose="020F0502020204030204" pitchFamily="34" charset="0"/>
                        </a:rPr>
                        <a:t>VPN</a:t>
                      </a:r>
                    </a:p>
                  </a:txBody>
                  <a:tcPr marL="36000"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1,028,356,677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9267">
                <a:tc>
                  <a:txBody>
                    <a:bodyPr/>
                    <a:lstStyle/>
                    <a:p>
                      <a:pPr algn="l" fontAlgn="b"/>
                      <a:endParaRPr lang="es-CO" sz="1200" b="0" i="0" u="none" strike="noStrike" dirty="0">
                        <a:solidFill>
                          <a:srgbClr val="000000"/>
                        </a:solidFill>
                        <a:effectLst/>
                        <a:latin typeface="Calibri" panose="020F0502020204030204" pitchFamily="34" charset="0"/>
                      </a:endParaRPr>
                    </a:p>
                  </a:txBody>
                  <a:tcPr marL="36000"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5361">
                <a:tc>
                  <a:txBody>
                    <a:bodyPr/>
                    <a:lstStyle/>
                    <a:p>
                      <a:pPr algn="l" fontAlgn="b"/>
                      <a:r>
                        <a:rPr lang="es-CO" sz="1200" b="0" i="0" u="none" strike="noStrike" dirty="0">
                          <a:solidFill>
                            <a:srgbClr val="000000"/>
                          </a:solidFill>
                          <a:effectLst/>
                          <a:latin typeface="Calibri" panose="020F0502020204030204" pitchFamily="34" charset="0"/>
                        </a:rPr>
                        <a:t>Lesión Enorme </a:t>
                      </a:r>
                    </a:p>
                  </a:txBody>
                  <a:tcPr marL="36000"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EDDC"/>
                    </a:solidFill>
                  </a:tcPr>
                </a:tc>
                <a:tc>
                  <a:txBody>
                    <a:bodyPr/>
                    <a:lstStyle/>
                    <a:p>
                      <a:pPr algn="l" fontAlgn="b"/>
                      <a:r>
                        <a:rPr lang="es-CO" sz="1200" b="0" i="0" u="none" strike="noStrike">
                          <a:solidFill>
                            <a:srgbClr val="000000"/>
                          </a:solidFill>
                          <a:effectLst/>
                          <a:latin typeface="Calibri" panose="020F0502020204030204" pitchFamily="34" charset="0"/>
                        </a:rPr>
                        <a:t>        1,611,339,200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EDDC"/>
                    </a:solidFill>
                  </a:tcPr>
                </a:tc>
                <a:tc>
                  <a:txBody>
                    <a:bodyPr/>
                    <a:lstStyle/>
                    <a:p>
                      <a:pPr algn="l" fontAlgn="b"/>
                      <a:r>
                        <a:rPr lang="es-CO" sz="1200" b="1" i="0" u="none" strike="noStrike" dirty="0">
                          <a:solidFill>
                            <a:srgbClr val="000000"/>
                          </a:solidFill>
                          <a:effectLst/>
                          <a:latin typeface="Calibri" panose="020F0502020204030204" pitchFamily="34" charset="0"/>
                        </a:rPr>
                        <a:t>          805,669,600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EDDC"/>
                    </a:solidFill>
                  </a:tcPr>
                </a:tc>
                <a:extLst>
                  <a:ext uri="{0D108BD9-81ED-4DB2-BD59-A6C34878D82A}">
                    <a16:rowId xmlns:a16="http://schemas.microsoft.com/office/drawing/2014/main" val="10005"/>
                  </a:ext>
                </a:extLst>
              </a:tr>
            </a:tbl>
          </a:graphicData>
        </a:graphic>
      </p:graphicFrame>
      <p:sp>
        <p:nvSpPr>
          <p:cNvPr id="6" name="CuadroTexto 5"/>
          <p:cNvSpPr txBox="1"/>
          <p:nvPr/>
        </p:nvSpPr>
        <p:spPr>
          <a:xfrm>
            <a:off x="410706" y="1251067"/>
            <a:ext cx="4425246" cy="784830"/>
          </a:xfrm>
          <a:prstGeom prst="rect">
            <a:avLst/>
          </a:prstGeom>
          <a:noFill/>
        </p:spPr>
        <p:txBody>
          <a:bodyPr wrap="square" rtlCol="0">
            <a:spAutoFit/>
          </a:bodyPr>
          <a:lstStyle/>
          <a:p>
            <a:pPr algn="just"/>
            <a:r>
              <a:rPr lang="es-CO" sz="1500" b="1" dirty="0">
                <a:latin typeface="+mj-lt"/>
              </a:rPr>
              <a:t>Valor avalúo comercial:		</a:t>
            </a:r>
            <a:r>
              <a:rPr lang="es-CO" sz="1500" dirty="0">
                <a:latin typeface="+mj-lt"/>
              </a:rPr>
              <a:t>$1,611,339,200</a:t>
            </a:r>
          </a:p>
          <a:p>
            <a:pPr algn="just"/>
            <a:r>
              <a:rPr lang="es-CO" sz="1500" b="1" dirty="0">
                <a:latin typeface="+mj-lt"/>
              </a:rPr>
              <a:t>Valor avalúo catastral:		</a:t>
            </a:r>
            <a:r>
              <a:rPr lang="es-CO" sz="1500" dirty="0">
                <a:latin typeface="+mj-lt"/>
              </a:rPr>
              <a:t>$1,198,066,000</a:t>
            </a:r>
          </a:p>
          <a:p>
            <a:pPr algn="just"/>
            <a:r>
              <a:rPr lang="es-CO" sz="1500" b="1" dirty="0">
                <a:latin typeface="+mj-lt"/>
              </a:rPr>
              <a:t>Oferta:</a:t>
            </a:r>
            <a:r>
              <a:rPr lang="es-CO" sz="1500" dirty="0">
                <a:latin typeface="+mj-lt"/>
              </a:rPr>
              <a:t>			$1,043.000.000</a:t>
            </a:r>
          </a:p>
        </p:txBody>
      </p:sp>
      <p:graphicFrame>
        <p:nvGraphicFramePr>
          <p:cNvPr id="9" name="Gráfico 8"/>
          <p:cNvGraphicFramePr/>
          <p:nvPr>
            <p:extLst/>
          </p:nvPr>
        </p:nvGraphicFramePr>
        <p:xfrm>
          <a:off x="4035481" y="2381667"/>
          <a:ext cx="6423843" cy="3905199"/>
        </p:xfrm>
        <a:graphic>
          <a:graphicData uri="http://schemas.openxmlformats.org/drawingml/2006/chart">
            <c:chart xmlns:c="http://schemas.openxmlformats.org/drawingml/2006/chart" xmlns:r="http://schemas.openxmlformats.org/officeDocument/2006/relationships" r:id="rId2"/>
          </a:graphicData>
        </a:graphic>
      </p:graphicFrame>
      <p:sp>
        <p:nvSpPr>
          <p:cNvPr id="10" name="Llamada con línea 2 9"/>
          <p:cNvSpPr/>
          <p:nvPr/>
        </p:nvSpPr>
        <p:spPr>
          <a:xfrm>
            <a:off x="10865264" y="5322266"/>
            <a:ext cx="1185333" cy="612648"/>
          </a:xfrm>
          <a:prstGeom prst="borderCallout2">
            <a:avLst>
              <a:gd name="adj1" fmla="val 18750"/>
              <a:gd name="adj2" fmla="val -8333"/>
              <a:gd name="adj3" fmla="val 18750"/>
              <a:gd name="adj4" fmla="val -16667"/>
              <a:gd name="adj5" fmla="val -201110"/>
              <a:gd name="adj6" fmla="val -36697"/>
            </a:avLst>
          </a:pr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100" b="1" dirty="0">
                <a:solidFill>
                  <a:schemeClr val="tx1"/>
                </a:solidFill>
              </a:rPr>
              <a:t>Piso 1:</a:t>
            </a:r>
          </a:p>
          <a:p>
            <a:pPr algn="ctr"/>
            <a:r>
              <a:rPr lang="es-CO" sz="1100" dirty="0">
                <a:solidFill>
                  <a:schemeClr val="tx1"/>
                </a:solidFill>
              </a:rPr>
              <a:t>VPN por $1,028,356,677</a:t>
            </a:r>
          </a:p>
        </p:txBody>
      </p:sp>
      <p:sp>
        <p:nvSpPr>
          <p:cNvPr id="12" name="Llamada con línea 2 11"/>
          <p:cNvSpPr/>
          <p:nvPr/>
        </p:nvSpPr>
        <p:spPr>
          <a:xfrm>
            <a:off x="10865264" y="2091764"/>
            <a:ext cx="1185333" cy="612648"/>
          </a:xfrm>
          <a:prstGeom prst="borderCallout2">
            <a:avLst>
              <a:gd name="adj1" fmla="val 18750"/>
              <a:gd name="adj2" fmla="val -8333"/>
              <a:gd name="adj3" fmla="val 18750"/>
              <a:gd name="adj4" fmla="val -16667"/>
              <a:gd name="adj5" fmla="val 276106"/>
              <a:gd name="adj6" fmla="val -48626"/>
            </a:avLst>
          </a:prstGeom>
          <a:noFill/>
          <a:ln>
            <a:solidFill>
              <a:schemeClr val="accent4"/>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100" b="1" dirty="0">
                <a:solidFill>
                  <a:schemeClr val="tx1"/>
                </a:solidFill>
              </a:rPr>
              <a:t>Piso 2:</a:t>
            </a:r>
          </a:p>
          <a:p>
            <a:pPr algn="ctr"/>
            <a:r>
              <a:rPr lang="es-CO" sz="1100" dirty="0">
                <a:solidFill>
                  <a:schemeClr val="tx1"/>
                </a:solidFill>
              </a:rPr>
              <a:t>Av. Catastral por $1,198,066,000</a:t>
            </a:r>
          </a:p>
        </p:txBody>
      </p:sp>
      <p:cxnSp>
        <p:nvCxnSpPr>
          <p:cNvPr id="13" name="Conector recto de flecha 12"/>
          <p:cNvCxnSpPr/>
          <p:nvPr/>
        </p:nvCxnSpPr>
        <p:spPr>
          <a:xfrm flipH="1">
            <a:off x="8305800" y="1983643"/>
            <a:ext cx="18068" cy="197029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7247402" y="1666148"/>
            <a:ext cx="2122441" cy="307777"/>
          </a:xfrm>
          <a:prstGeom prst="rect">
            <a:avLst/>
          </a:prstGeom>
          <a:noFill/>
        </p:spPr>
        <p:txBody>
          <a:bodyPr wrap="none" rtlCol="0">
            <a:spAutoFit/>
          </a:bodyPr>
          <a:lstStyle/>
          <a:p>
            <a:r>
              <a:rPr lang="es-CO" sz="1400" dirty="0"/>
              <a:t>Oferta por $1,043,000,000</a:t>
            </a:r>
          </a:p>
        </p:txBody>
      </p:sp>
      <p:cxnSp>
        <p:nvCxnSpPr>
          <p:cNvPr id="16" name="Conector recto 15"/>
          <p:cNvCxnSpPr/>
          <p:nvPr/>
        </p:nvCxnSpPr>
        <p:spPr>
          <a:xfrm flipH="1">
            <a:off x="5401733" y="4075203"/>
            <a:ext cx="6273801"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Conector recto 19"/>
          <p:cNvCxnSpPr/>
          <p:nvPr/>
        </p:nvCxnSpPr>
        <p:spPr>
          <a:xfrm flipH="1">
            <a:off x="5401733" y="3780736"/>
            <a:ext cx="6273801"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16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animBg="1"/>
      <p:bldP spid="12" grpId="0" animBg="1"/>
      <p:bldP spid="1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165798"/>
            <a:ext cx="8464354" cy="584775"/>
          </a:xfrm>
          <a:prstGeom prst="rect">
            <a:avLst/>
          </a:prstGeom>
          <a:noFill/>
        </p:spPr>
        <p:txBody>
          <a:bodyPr wrap="square" rtlCol="0">
            <a:spAutoFit/>
          </a:bodyPr>
          <a:lstStyle/>
          <a:p>
            <a:r>
              <a:rPr lang="es-CO" sz="3200" b="1" dirty="0">
                <a:solidFill>
                  <a:srgbClr val="00605B"/>
                </a:solidFill>
                <a:latin typeface="Arial Narrow" charset="0"/>
                <a:ea typeface="Arial Narrow" charset="0"/>
                <a:cs typeface="Arial Narrow" charset="0"/>
              </a:rPr>
              <a:t>3.1 Esquema de financiación de venta de inmuebles</a:t>
            </a:r>
            <a:endParaRPr lang="es-ES_tradnl" dirty="0">
              <a:solidFill>
                <a:prstClr val="black"/>
              </a:solidFill>
            </a:endParaRPr>
          </a:p>
        </p:txBody>
      </p:sp>
      <p:graphicFrame>
        <p:nvGraphicFramePr>
          <p:cNvPr id="2" name="Tabla 1"/>
          <p:cNvGraphicFramePr>
            <a:graphicFrameLocks noGrp="1"/>
          </p:cNvGraphicFramePr>
          <p:nvPr>
            <p:extLst/>
          </p:nvPr>
        </p:nvGraphicFramePr>
        <p:xfrm>
          <a:off x="2940426" y="1164228"/>
          <a:ext cx="5522257" cy="1926885"/>
        </p:xfrm>
        <a:graphic>
          <a:graphicData uri="http://schemas.openxmlformats.org/drawingml/2006/table">
            <a:tbl>
              <a:tblPr/>
              <a:tblGrid>
                <a:gridCol w="885332">
                  <a:extLst>
                    <a:ext uri="{9D8B030D-6E8A-4147-A177-3AD203B41FA5}">
                      <a16:colId xmlns:a16="http://schemas.microsoft.com/office/drawing/2014/main" val="20000"/>
                    </a:ext>
                  </a:extLst>
                </a:gridCol>
                <a:gridCol w="885332">
                  <a:extLst>
                    <a:ext uri="{9D8B030D-6E8A-4147-A177-3AD203B41FA5}">
                      <a16:colId xmlns:a16="http://schemas.microsoft.com/office/drawing/2014/main" val="20001"/>
                    </a:ext>
                  </a:extLst>
                </a:gridCol>
                <a:gridCol w="1228398">
                  <a:extLst>
                    <a:ext uri="{9D8B030D-6E8A-4147-A177-3AD203B41FA5}">
                      <a16:colId xmlns:a16="http://schemas.microsoft.com/office/drawing/2014/main" val="20002"/>
                    </a:ext>
                  </a:extLst>
                </a:gridCol>
                <a:gridCol w="1283731">
                  <a:extLst>
                    <a:ext uri="{9D8B030D-6E8A-4147-A177-3AD203B41FA5}">
                      <a16:colId xmlns:a16="http://schemas.microsoft.com/office/drawing/2014/main" val="20003"/>
                    </a:ext>
                  </a:extLst>
                </a:gridCol>
                <a:gridCol w="1239464">
                  <a:extLst>
                    <a:ext uri="{9D8B030D-6E8A-4147-A177-3AD203B41FA5}">
                      <a16:colId xmlns:a16="http://schemas.microsoft.com/office/drawing/2014/main" val="20004"/>
                    </a:ext>
                  </a:extLst>
                </a:gridCol>
              </a:tblGrid>
              <a:tr h="365444">
                <a:tc gridSpan="2">
                  <a:txBody>
                    <a:bodyPr/>
                    <a:lstStyle/>
                    <a:p>
                      <a:pPr algn="ctr" rtl="0" fontAlgn="ctr"/>
                      <a:r>
                        <a:rPr lang="es-CO" sz="1400" b="1" i="0" u="none" strike="noStrike" dirty="0">
                          <a:solidFill>
                            <a:srgbClr val="000000"/>
                          </a:solidFill>
                          <a:effectLst/>
                          <a:latin typeface="+mj-lt"/>
                        </a:rPr>
                        <a:t>VALOR DE VENTA</a:t>
                      </a:r>
                    </a:p>
                  </a:txBody>
                  <a:tcPr marL="11074" marR="11074" marT="1107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FC290"/>
                    </a:solidFill>
                  </a:tcPr>
                </a:tc>
                <a:tc hMerge="1">
                  <a:txBody>
                    <a:bodyPr/>
                    <a:lstStyle/>
                    <a:p>
                      <a:endParaRPr lang="es-CO"/>
                    </a:p>
                  </a:txBody>
                  <a:tcPr/>
                </a:tc>
                <a:tc gridSpan="3">
                  <a:txBody>
                    <a:bodyPr/>
                    <a:lstStyle/>
                    <a:p>
                      <a:pPr algn="ctr" rtl="0" fontAlgn="ctr"/>
                      <a:r>
                        <a:rPr lang="es-CO" sz="1400" b="1" i="0" u="none" strike="noStrike">
                          <a:solidFill>
                            <a:srgbClr val="000000"/>
                          </a:solidFill>
                          <a:effectLst/>
                          <a:latin typeface="+mj-lt"/>
                        </a:rPr>
                        <a:t>SPREAD SOBRE DTF</a:t>
                      </a:r>
                    </a:p>
                  </a:txBody>
                  <a:tcPr marL="11074" marR="11074" marT="11074"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FC290"/>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0"/>
                  </a:ext>
                </a:extLst>
              </a:tr>
              <a:tr h="387592">
                <a:tc>
                  <a:txBody>
                    <a:bodyPr/>
                    <a:lstStyle/>
                    <a:p>
                      <a:pPr algn="ctr" fontAlgn="ctr"/>
                      <a:r>
                        <a:rPr lang="es-CO" sz="1200" b="1" i="0" u="none" strike="noStrike">
                          <a:solidFill>
                            <a:srgbClr val="000000"/>
                          </a:solidFill>
                          <a:effectLst/>
                          <a:latin typeface="+mj-lt"/>
                        </a:rPr>
                        <a:t>MÍNIMO (MM)</a:t>
                      </a:r>
                    </a:p>
                  </a:txBody>
                  <a:tcPr marL="11074" marR="11074" marT="110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MÁXIMO (MM)</a:t>
                      </a:r>
                    </a:p>
                  </a:txBody>
                  <a:tcPr marL="11074" marR="11074" marT="110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6 Meses</a:t>
                      </a:r>
                    </a:p>
                  </a:txBody>
                  <a:tcPr marL="11074" marR="11074" marT="110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12 Meses</a:t>
                      </a:r>
                    </a:p>
                  </a:txBody>
                  <a:tcPr marL="11074" marR="11074" marT="110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tc>
                  <a:txBody>
                    <a:bodyPr/>
                    <a:lstStyle/>
                    <a:p>
                      <a:pPr algn="ctr" fontAlgn="ctr"/>
                      <a:r>
                        <a:rPr lang="es-CO" sz="1200" b="1" i="0" u="none" strike="noStrike">
                          <a:solidFill>
                            <a:srgbClr val="000000"/>
                          </a:solidFill>
                          <a:effectLst/>
                          <a:latin typeface="+mj-lt"/>
                        </a:rPr>
                        <a:t>18 Meses</a:t>
                      </a:r>
                    </a:p>
                  </a:txBody>
                  <a:tcPr marL="11074" marR="11074" marT="1107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C290"/>
                    </a:solidFill>
                  </a:tcPr>
                </a:tc>
                <a:extLst>
                  <a:ext uri="{0D108BD9-81ED-4DB2-BD59-A6C34878D82A}">
                    <a16:rowId xmlns:a16="http://schemas.microsoft.com/office/drawing/2014/main" val="10001"/>
                  </a:ext>
                </a:extLst>
              </a:tr>
              <a:tr h="232555">
                <a:tc>
                  <a:txBody>
                    <a:bodyPr/>
                    <a:lstStyle/>
                    <a:p>
                      <a:pPr algn="ctr" rtl="0" fontAlgn="b"/>
                      <a:r>
                        <a:rPr lang="es-CO" sz="1400" b="0" i="0" u="none" strike="noStrike">
                          <a:solidFill>
                            <a:srgbClr val="000000"/>
                          </a:solidFill>
                          <a:effectLst/>
                          <a:latin typeface="+mj-lt"/>
                        </a:rPr>
                        <a:t>- </a:t>
                      </a:r>
                    </a:p>
                  </a:txBody>
                  <a:tcPr marL="11074" marR="11074" marT="1107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b"/>
                      <a:r>
                        <a:rPr lang="es-CO" sz="1400" b="0" i="0" u="none" strike="noStrike">
                          <a:solidFill>
                            <a:srgbClr val="000000"/>
                          </a:solidFill>
                          <a:effectLst/>
                          <a:latin typeface="+mj-lt"/>
                        </a:rPr>
                        <a:t>500</a:t>
                      </a:r>
                    </a:p>
                  </a:txBody>
                  <a:tcPr marL="11074" marR="11074" marT="1107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rtl="0" fontAlgn="b"/>
                      <a:r>
                        <a:rPr lang="es-CO" sz="1400" b="0" i="0" u="none" strike="noStrike">
                          <a:solidFill>
                            <a:srgbClr val="000000"/>
                          </a:solidFill>
                          <a:effectLst/>
                          <a:latin typeface="+mj-lt"/>
                        </a:rPr>
                        <a:t>5.00%</a:t>
                      </a:r>
                    </a:p>
                  </a:txBody>
                  <a:tcPr marL="11074" marR="11074" marT="11074"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rtl="0" fontAlgn="b"/>
                      <a:r>
                        <a:rPr lang="es-CO" sz="1400" b="0" i="0" u="none" strike="noStrike">
                          <a:solidFill>
                            <a:srgbClr val="000000"/>
                          </a:solidFill>
                          <a:effectLst/>
                          <a:latin typeface="+mj-lt"/>
                        </a:rPr>
                        <a:t>5.50%</a:t>
                      </a:r>
                    </a:p>
                  </a:txBody>
                  <a:tcPr marL="11074" marR="11074" marT="1107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b"/>
                      <a:r>
                        <a:rPr lang="es-CO" sz="1400" b="0" i="0" u="none" strike="noStrike">
                          <a:solidFill>
                            <a:srgbClr val="000000"/>
                          </a:solidFill>
                          <a:effectLst/>
                          <a:latin typeface="+mj-lt"/>
                        </a:rPr>
                        <a:t>6.00%</a:t>
                      </a:r>
                    </a:p>
                  </a:txBody>
                  <a:tcPr marL="11074" marR="11074" marT="1107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32555">
                <a:tc>
                  <a:txBody>
                    <a:bodyPr/>
                    <a:lstStyle/>
                    <a:p>
                      <a:pPr algn="ctr" rtl="0" fontAlgn="b"/>
                      <a:r>
                        <a:rPr lang="es-CO" sz="1400" b="0" i="0" u="none" strike="noStrike">
                          <a:solidFill>
                            <a:srgbClr val="000000"/>
                          </a:solidFill>
                          <a:effectLst/>
                          <a:latin typeface="+mj-lt"/>
                        </a:rPr>
                        <a:t>501</a:t>
                      </a:r>
                    </a:p>
                  </a:txBody>
                  <a:tcPr marL="11074" marR="11074" marT="11074" marB="0" anchor="ctr">
                    <a:lnL>
                      <a:noFill/>
                    </a:lnL>
                    <a:lnR>
                      <a:noFill/>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1,000</a:t>
                      </a:r>
                    </a:p>
                  </a:txBody>
                  <a:tcPr marL="11074" marR="11074" marT="11074" marB="0" anchor="ctr">
                    <a:lnL>
                      <a:noFill/>
                    </a:lnL>
                    <a:lnR w="12700" cap="flat" cmpd="sng" algn="ctr">
                      <a:solidFill>
                        <a:srgbClr val="000000"/>
                      </a:solidFill>
                      <a:prstDash val="solid"/>
                      <a:round/>
                      <a:headEnd type="none" w="med" len="med"/>
                      <a:tailEnd type="none" w="med" len="med"/>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4.50%</a:t>
                      </a:r>
                    </a:p>
                  </a:txBody>
                  <a:tcPr marL="11074" marR="11074" marT="11074" marB="0" anchor="ctr">
                    <a:lnL w="12700" cap="flat" cmpd="sng" algn="ctr">
                      <a:solidFill>
                        <a:srgbClr val="000000"/>
                      </a:solidFill>
                      <a:prstDash val="solid"/>
                      <a:round/>
                      <a:headEnd type="none" w="med" len="med"/>
                      <a:tailEnd type="none" w="med" len="med"/>
                    </a:lnL>
                    <a:lnR>
                      <a:noFill/>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4.75%</a:t>
                      </a:r>
                    </a:p>
                  </a:txBody>
                  <a:tcPr marL="11074" marR="11074" marT="11074" marB="0" anchor="ctr">
                    <a:lnL>
                      <a:noFill/>
                    </a:lnL>
                    <a:lnR>
                      <a:noFill/>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5.85%</a:t>
                      </a:r>
                    </a:p>
                  </a:txBody>
                  <a:tcPr marL="11074" marR="11074" marT="11074" marB="0" anchor="ctr">
                    <a:lnL>
                      <a:noFill/>
                    </a:lnL>
                    <a:lnR>
                      <a:noFill/>
                    </a:lnR>
                    <a:lnT>
                      <a:noFill/>
                    </a:lnT>
                    <a:lnB>
                      <a:noFill/>
                    </a:lnB>
                    <a:solidFill>
                      <a:srgbClr val="F0EDDC"/>
                    </a:solidFill>
                  </a:tcPr>
                </a:tc>
                <a:extLst>
                  <a:ext uri="{0D108BD9-81ED-4DB2-BD59-A6C34878D82A}">
                    <a16:rowId xmlns:a16="http://schemas.microsoft.com/office/drawing/2014/main" val="10003"/>
                  </a:ext>
                </a:extLst>
              </a:tr>
              <a:tr h="232555">
                <a:tc>
                  <a:txBody>
                    <a:bodyPr/>
                    <a:lstStyle/>
                    <a:p>
                      <a:pPr algn="ctr" rtl="0" fontAlgn="b"/>
                      <a:r>
                        <a:rPr lang="es-CO" sz="1400" b="0" i="0" u="none" strike="noStrike">
                          <a:solidFill>
                            <a:srgbClr val="000000"/>
                          </a:solidFill>
                          <a:effectLst/>
                          <a:latin typeface="+mj-lt"/>
                        </a:rPr>
                        <a:t>1,001</a:t>
                      </a:r>
                    </a:p>
                  </a:txBody>
                  <a:tcPr marL="11074" marR="11074" marT="11074" marB="0" anchor="ctr">
                    <a:lnL>
                      <a:noFill/>
                    </a:lnL>
                    <a:lnR>
                      <a:noFill/>
                    </a:lnR>
                    <a:lnT>
                      <a:noFill/>
                    </a:lnT>
                    <a:lnB>
                      <a:noFill/>
                    </a:lnB>
                  </a:tcPr>
                </a:tc>
                <a:tc>
                  <a:txBody>
                    <a:bodyPr/>
                    <a:lstStyle/>
                    <a:p>
                      <a:pPr algn="ctr" rtl="0" fontAlgn="b"/>
                      <a:r>
                        <a:rPr lang="es-CO" sz="1400" b="0" i="0" u="none" strike="noStrike">
                          <a:solidFill>
                            <a:srgbClr val="000000"/>
                          </a:solidFill>
                          <a:effectLst/>
                          <a:latin typeface="+mj-lt"/>
                        </a:rPr>
                        <a:t>2,000</a:t>
                      </a:r>
                    </a:p>
                  </a:txBody>
                  <a:tcPr marL="11074" marR="11074" marT="11074"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rtl="0" fontAlgn="b"/>
                      <a:r>
                        <a:rPr lang="es-CO" sz="1400" b="0" i="0" u="none" strike="noStrike">
                          <a:solidFill>
                            <a:srgbClr val="000000"/>
                          </a:solidFill>
                          <a:effectLst/>
                          <a:latin typeface="+mj-lt"/>
                        </a:rPr>
                        <a:t>4.00%</a:t>
                      </a:r>
                    </a:p>
                  </a:txBody>
                  <a:tcPr marL="11074" marR="11074" marT="11074"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rtl="0" fontAlgn="b"/>
                      <a:r>
                        <a:rPr lang="es-CO" sz="1400" b="0" i="0" u="none" strike="noStrike">
                          <a:solidFill>
                            <a:srgbClr val="000000"/>
                          </a:solidFill>
                          <a:effectLst/>
                          <a:latin typeface="+mj-lt"/>
                        </a:rPr>
                        <a:t>4.25%</a:t>
                      </a:r>
                    </a:p>
                  </a:txBody>
                  <a:tcPr marL="11074" marR="11074" marT="11074" marB="0" anchor="ctr">
                    <a:lnL>
                      <a:noFill/>
                    </a:lnL>
                    <a:lnR>
                      <a:noFill/>
                    </a:lnR>
                    <a:lnT>
                      <a:noFill/>
                    </a:lnT>
                    <a:lnB>
                      <a:noFill/>
                    </a:lnB>
                  </a:tcPr>
                </a:tc>
                <a:tc>
                  <a:txBody>
                    <a:bodyPr/>
                    <a:lstStyle/>
                    <a:p>
                      <a:pPr algn="ctr" rtl="0" fontAlgn="b"/>
                      <a:r>
                        <a:rPr lang="es-CO" sz="1400" b="0" i="0" u="none" strike="noStrike">
                          <a:solidFill>
                            <a:srgbClr val="000000"/>
                          </a:solidFill>
                          <a:effectLst/>
                          <a:latin typeface="+mj-lt"/>
                        </a:rPr>
                        <a:t>5.70%</a:t>
                      </a:r>
                    </a:p>
                  </a:txBody>
                  <a:tcPr marL="11074" marR="11074" marT="11074" marB="0" anchor="ctr">
                    <a:lnL>
                      <a:noFill/>
                    </a:lnL>
                    <a:lnR>
                      <a:noFill/>
                    </a:lnR>
                    <a:lnT>
                      <a:noFill/>
                    </a:lnT>
                    <a:lnB>
                      <a:noFill/>
                    </a:lnB>
                  </a:tcPr>
                </a:tc>
                <a:extLst>
                  <a:ext uri="{0D108BD9-81ED-4DB2-BD59-A6C34878D82A}">
                    <a16:rowId xmlns:a16="http://schemas.microsoft.com/office/drawing/2014/main" val="10004"/>
                  </a:ext>
                </a:extLst>
              </a:tr>
              <a:tr h="232555">
                <a:tc>
                  <a:txBody>
                    <a:bodyPr/>
                    <a:lstStyle/>
                    <a:p>
                      <a:pPr algn="ctr" rtl="0" fontAlgn="b"/>
                      <a:r>
                        <a:rPr lang="es-CO" sz="1400" b="0" i="0" u="none" strike="noStrike">
                          <a:solidFill>
                            <a:srgbClr val="000000"/>
                          </a:solidFill>
                          <a:effectLst/>
                          <a:latin typeface="+mj-lt"/>
                        </a:rPr>
                        <a:t>2,001</a:t>
                      </a:r>
                    </a:p>
                  </a:txBody>
                  <a:tcPr marL="11074" marR="11074" marT="11074" marB="0" anchor="ctr">
                    <a:lnL>
                      <a:noFill/>
                    </a:lnL>
                    <a:lnR>
                      <a:noFill/>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3,000</a:t>
                      </a:r>
                    </a:p>
                  </a:txBody>
                  <a:tcPr marL="11074" marR="11074" marT="11074" marB="0" anchor="ctr">
                    <a:lnL>
                      <a:noFill/>
                    </a:lnL>
                    <a:lnR w="12700" cap="flat" cmpd="sng" algn="ctr">
                      <a:solidFill>
                        <a:srgbClr val="000000"/>
                      </a:solidFill>
                      <a:prstDash val="solid"/>
                      <a:round/>
                      <a:headEnd type="none" w="med" len="med"/>
                      <a:tailEnd type="none" w="med" len="med"/>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3.50%</a:t>
                      </a:r>
                    </a:p>
                  </a:txBody>
                  <a:tcPr marL="11074" marR="11074" marT="11074" marB="0" anchor="ctr">
                    <a:lnL w="12700" cap="flat" cmpd="sng" algn="ctr">
                      <a:solidFill>
                        <a:srgbClr val="000000"/>
                      </a:solidFill>
                      <a:prstDash val="solid"/>
                      <a:round/>
                      <a:headEnd type="none" w="med" len="med"/>
                      <a:tailEnd type="none" w="med" len="med"/>
                    </a:lnL>
                    <a:lnR>
                      <a:noFill/>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3.75%</a:t>
                      </a:r>
                    </a:p>
                  </a:txBody>
                  <a:tcPr marL="11074" marR="11074" marT="11074" marB="0" anchor="ctr">
                    <a:lnL>
                      <a:noFill/>
                    </a:lnL>
                    <a:lnR>
                      <a:noFill/>
                    </a:lnR>
                    <a:lnT>
                      <a:noFill/>
                    </a:lnT>
                    <a:lnB>
                      <a:noFill/>
                    </a:lnB>
                    <a:solidFill>
                      <a:srgbClr val="F0EDDC"/>
                    </a:solidFill>
                  </a:tcPr>
                </a:tc>
                <a:tc>
                  <a:txBody>
                    <a:bodyPr/>
                    <a:lstStyle/>
                    <a:p>
                      <a:pPr algn="ctr" rtl="0" fontAlgn="b"/>
                      <a:r>
                        <a:rPr lang="es-CO" sz="1400" b="0" i="0" u="none" strike="noStrike">
                          <a:solidFill>
                            <a:srgbClr val="000000"/>
                          </a:solidFill>
                          <a:effectLst/>
                          <a:latin typeface="+mj-lt"/>
                        </a:rPr>
                        <a:t>5.55%</a:t>
                      </a:r>
                    </a:p>
                  </a:txBody>
                  <a:tcPr marL="11074" marR="11074" marT="11074" marB="0" anchor="ctr">
                    <a:lnL>
                      <a:noFill/>
                    </a:lnL>
                    <a:lnR>
                      <a:noFill/>
                    </a:lnR>
                    <a:lnT>
                      <a:noFill/>
                    </a:lnT>
                    <a:lnB>
                      <a:noFill/>
                    </a:lnB>
                    <a:solidFill>
                      <a:srgbClr val="F0EDDC"/>
                    </a:solidFill>
                  </a:tcPr>
                </a:tc>
                <a:extLst>
                  <a:ext uri="{0D108BD9-81ED-4DB2-BD59-A6C34878D82A}">
                    <a16:rowId xmlns:a16="http://schemas.microsoft.com/office/drawing/2014/main" val="10005"/>
                  </a:ext>
                </a:extLst>
              </a:tr>
              <a:tr h="243629">
                <a:tc gridSpan="2">
                  <a:txBody>
                    <a:bodyPr/>
                    <a:lstStyle/>
                    <a:p>
                      <a:pPr algn="ctr" rtl="0" fontAlgn="b"/>
                      <a:r>
                        <a:rPr lang="es-CO" sz="1400" b="0" i="0" u="none" strike="noStrike" dirty="0">
                          <a:solidFill>
                            <a:srgbClr val="000000"/>
                          </a:solidFill>
                          <a:effectLst/>
                          <a:latin typeface="+mj-lt"/>
                        </a:rPr>
                        <a:t>+ de 3,001  </a:t>
                      </a:r>
                    </a:p>
                  </a:txBody>
                  <a:tcPr marL="11074" marR="11074" marT="1107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pPr algn="ctr" rtl="0" fontAlgn="b"/>
                      <a:endParaRPr lang="es-CO" sz="1400" b="0" i="0" u="none" strike="noStrike" dirty="0">
                        <a:solidFill>
                          <a:srgbClr val="000000"/>
                        </a:solidFill>
                        <a:effectLst/>
                        <a:latin typeface="+mj-lt"/>
                      </a:endParaRPr>
                    </a:p>
                  </a:txBody>
                  <a:tcPr marL="11074" marR="11074" marT="1107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mj-lt"/>
                        </a:rPr>
                        <a:t>3.00%</a:t>
                      </a:r>
                    </a:p>
                  </a:txBody>
                  <a:tcPr marL="11074" marR="11074" marT="11074"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rtl="0" fontAlgn="b"/>
                      <a:r>
                        <a:rPr lang="es-CO" sz="1400" b="0" i="0" u="none" strike="noStrike">
                          <a:solidFill>
                            <a:srgbClr val="000000"/>
                          </a:solidFill>
                          <a:effectLst/>
                          <a:latin typeface="+mj-lt"/>
                        </a:rPr>
                        <a:t>3.25%</a:t>
                      </a:r>
                    </a:p>
                  </a:txBody>
                  <a:tcPr marL="11074" marR="11074" marT="1107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rtl="0" fontAlgn="b"/>
                      <a:r>
                        <a:rPr lang="es-CO" sz="1400" b="0" i="0" u="none" strike="noStrike" dirty="0">
                          <a:solidFill>
                            <a:srgbClr val="000000"/>
                          </a:solidFill>
                          <a:effectLst/>
                          <a:latin typeface="+mj-lt"/>
                        </a:rPr>
                        <a:t>5.40%</a:t>
                      </a:r>
                    </a:p>
                  </a:txBody>
                  <a:tcPr marL="11074" marR="11074" marT="11074"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8" name="CuadroTexto 7"/>
          <p:cNvSpPr txBox="1"/>
          <p:nvPr/>
        </p:nvSpPr>
        <p:spPr>
          <a:xfrm>
            <a:off x="102183" y="4060097"/>
            <a:ext cx="11817950" cy="1323439"/>
          </a:xfrm>
          <a:prstGeom prst="rect">
            <a:avLst/>
          </a:prstGeom>
          <a:noFill/>
        </p:spPr>
        <p:txBody>
          <a:bodyPr wrap="square" rtlCol="0">
            <a:spAutoFit/>
          </a:bodyPr>
          <a:lstStyle/>
          <a:p>
            <a:pPr marL="285750" indent="-285750" algn="just">
              <a:buFont typeface="Wingdings" panose="05000000000000000000" pitchFamily="2" charset="2"/>
              <a:buChar char="ü"/>
            </a:pPr>
            <a:r>
              <a:rPr lang="es-CO" sz="1600" dirty="0">
                <a:latin typeface="+mj-lt"/>
              </a:rPr>
              <a:t>La cuota inicial será entre el 10% y el 20% del valor de venta.</a:t>
            </a:r>
          </a:p>
          <a:p>
            <a:pPr marL="285750" indent="-285750" algn="just">
              <a:buFont typeface="Wingdings" panose="05000000000000000000" pitchFamily="2" charset="2"/>
              <a:buChar char="ü"/>
            </a:pPr>
            <a:r>
              <a:rPr lang="es-CO" sz="1600" dirty="0">
                <a:latin typeface="+mj-lt"/>
              </a:rPr>
              <a:t>Se manejará amortización uniforme de capital, es decir, que para determinar el valor a pagar mensualmente de capital, se dividirá el 80% del valor de venta entre el número de meses a financiar. </a:t>
            </a:r>
          </a:p>
          <a:p>
            <a:pPr marL="285750" indent="-285750" algn="just">
              <a:buFont typeface="Wingdings" panose="05000000000000000000" pitchFamily="2" charset="2"/>
              <a:buChar char="ü"/>
            </a:pPr>
            <a:r>
              <a:rPr lang="es-CO" sz="1600" dirty="0">
                <a:latin typeface="+mj-lt"/>
              </a:rPr>
              <a:t>Serán 3 plazos de financiación para el 80%: 6, 12 y 18 meses. La tasa de interés será del DTF + % de la tabla, el cual depende del monto y del plazo. El interés se liquidará sobre el saldo de la deuda.</a:t>
            </a:r>
          </a:p>
        </p:txBody>
      </p:sp>
      <p:sp>
        <p:nvSpPr>
          <p:cNvPr id="3" name="CuadroTexto 2"/>
          <p:cNvSpPr txBox="1"/>
          <p:nvPr/>
        </p:nvSpPr>
        <p:spPr>
          <a:xfrm>
            <a:off x="410705" y="5630333"/>
            <a:ext cx="11509428" cy="584775"/>
          </a:xfrm>
          <a:prstGeom prst="rect">
            <a:avLst/>
          </a:prstGeom>
          <a:noFill/>
        </p:spPr>
        <p:txBody>
          <a:bodyPr wrap="square" rtlCol="0">
            <a:spAutoFit/>
          </a:bodyPr>
          <a:lstStyle/>
          <a:p>
            <a:pPr algn="just"/>
            <a:r>
              <a:rPr lang="es-CO" sz="1600" dirty="0">
                <a:latin typeface="+mj-lt"/>
              </a:rPr>
              <a:t>La escrituración se perfecciona siempre y cuando se haya cancelado el valor total de la venta. En caso de incumplimiento del negocio, se cobrarán las arras a favor del FRISCO.</a:t>
            </a:r>
          </a:p>
        </p:txBody>
      </p:sp>
    </p:spTree>
    <p:extLst>
      <p:ext uri="{BB962C8B-B14F-4D97-AF65-F5344CB8AC3E}">
        <p14:creationId xmlns:p14="http://schemas.microsoft.com/office/powerpoint/2010/main" val="19431654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4" y="165798"/>
            <a:ext cx="9088895" cy="584775"/>
          </a:xfrm>
          <a:prstGeom prst="rect">
            <a:avLst/>
          </a:prstGeom>
          <a:noFill/>
        </p:spPr>
        <p:txBody>
          <a:bodyPr wrap="square" rtlCol="0">
            <a:spAutoFit/>
          </a:bodyPr>
          <a:lstStyle/>
          <a:p>
            <a:r>
              <a:rPr lang="es-CO" sz="3200" b="1" dirty="0">
                <a:solidFill>
                  <a:srgbClr val="00605B"/>
                </a:solidFill>
                <a:latin typeface="Arial Narrow" charset="0"/>
                <a:ea typeface="Arial Narrow" charset="0"/>
                <a:cs typeface="Arial Narrow" charset="0"/>
              </a:rPr>
              <a:t>3.2 Esquema de venta con financiación en red bancaria</a:t>
            </a:r>
            <a:endParaRPr lang="es-ES_tradnl" dirty="0">
              <a:solidFill>
                <a:prstClr val="black"/>
              </a:solidFill>
            </a:endParaRPr>
          </a:p>
        </p:txBody>
      </p:sp>
      <p:sp>
        <p:nvSpPr>
          <p:cNvPr id="6" name="CuadroTexto 5"/>
          <p:cNvSpPr txBox="1"/>
          <p:nvPr/>
        </p:nvSpPr>
        <p:spPr>
          <a:xfrm>
            <a:off x="102183" y="1316897"/>
            <a:ext cx="11817950" cy="584775"/>
          </a:xfrm>
          <a:prstGeom prst="rect">
            <a:avLst/>
          </a:prstGeom>
          <a:noFill/>
        </p:spPr>
        <p:txBody>
          <a:bodyPr wrap="square" rtlCol="0">
            <a:spAutoFit/>
          </a:bodyPr>
          <a:lstStyle/>
          <a:p>
            <a:pPr algn="just"/>
            <a:r>
              <a:rPr lang="es-CO" sz="1600" dirty="0">
                <a:latin typeface="+mj-lt"/>
              </a:rPr>
              <a:t>Actualmente CISA se encuentra en negociación de convenios con las siguientes entidades bancarias para la financiación de las ventas de inmuebles:</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570" y="2010304"/>
            <a:ext cx="2143125" cy="2143125"/>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8695" y="4025900"/>
            <a:ext cx="2857500" cy="1600200"/>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0886" y="2306561"/>
            <a:ext cx="3486150" cy="1314450"/>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3570" y="4153429"/>
            <a:ext cx="2905125" cy="1571625"/>
          </a:xfrm>
          <a:prstGeom prst="rect">
            <a:avLst/>
          </a:prstGeom>
        </p:spPr>
      </p:pic>
    </p:spTree>
    <p:extLst>
      <p:ext uri="{BB962C8B-B14F-4D97-AF65-F5344CB8AC3E}">
        <p14:creationId xmlns:p14="http://schemas.microsoft.com/office/powerpoint/2010/main" val="29922970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4"/>
          <p:cNvSpPr txBox="1"/>
          <p:nvPr/>
        </p:nvSpPr>
        <p:spPr>
          <a:xfrm>
            <a:off x="410705" y="165798"/>
            <a:ext cx="7640665" cy="584775"/>
          </a:xfrm>
          <a:prstGeom prst="rect">
            <a:avLst/>
          </a:prstGeom>
          <a:noFill/>
        </p:spPr>
        <p:txBody>
          <a:bodyPr wrap="square" rtlCol="0">
            <a:spAutoFit/>
          </a:bodyPr>
          <a:lstStyle/>
          <a:p>
            <a:r>
              <a:rPr lang="es-CO" sz="3200" b="1" dirty="0">
                <a:solidFill>
                  <a:srgbClr val="00605B"/>
                </a:solidFill>
                <a:latin typeface="Arial Narrow" charset="0"/>
                <a:ea typeface="Arial Narrow" charset="0"/>
                <a:cs typeface="Arial Narrow" charset="0"/>
              </a:rPr>
              <a:t>Solicitud</a:t>
            </a:r>
            <a:endParaRPr lang="es-ES_tradnl" dirty="0">
              <a:solidFill>
                <a:prstClr val="black"/>
              </a:solidFill>
            </a:endParaRPr>
          </a:p>
        </p:txBody>
      </p:sp>
      <p:sp>
        <p:nvSpPr>
          <p:cNvPr id="5" name="CuadroTexto 4"/>
          <p:cNvSpPr txBox="1"/>
          <p:nvPr/>
        </p:nvSpPr>
        <p:spPr>
          <a:xfrm>
            <a:off x="592668" y="2122603"/>
            <a:ext cx="11108266" cy="646331"/>
          </a:xfrm>
          <a:prstGeom prst="rect">
            <a:avLst/>
          </a:prstGeom>
          <a:noFill/>
        </p:spPr>
        <p:txBody>
          <a:bodyPr wrap="square" rtlCol="0">
            <a:spAutoFit/>
          </a:bodyPr>
          <a:lstStyle/>
          <a:p>
            <a:pPr marL="342900" indent="-342900" algn="just">
              <a:buFont typeface="+mj-lt"/>
              <a:buAutoNum type="arabicPeriod"/>
            </a:pPr>
            <a:r>
              <a:rPr lang="es-CO" dirty="0">
                <a:latin typeface="+mj-lt"/>
              </a:rPr>
              <a:t>Se solicita autorización por parte de SAE para correr modelo de valoración y publicar el precio con descuento desde el ingreso del inmueble al inventario, sin tener que esperar tres meses después de su ingreso.</a:t>
            </a:r>
          </a:p>
        </p:txBody>
      </p:sp>
      <p:sp>
        <p:nvSpPr>
          <p:cNvPr id="4" name="CuadroTexto 3"/>
          <p:cNvSpPr txBox="1"/>
          <p:nvPr/>
        </p:nvSpPr>
        <p:spPr>
          <a:xfrm>
            <a:off x="592668" y="3228441"/>
            <a:ext cx="11108266" cy="646331"/>
          </a:xfrm>
          <a:prstGeom prst="rect">
            <a:avLst/>
          </a:prstGeom>
          <a:noFill/>
        </p:spPr>
        <p:txBody>
          <a:bodyPr wrap="square" rtlCol="0">
            <a:spAutoFit/>
          </a:bodyPr>
          <a:lstStyle/>
          <a:p>
            <a:pPr marL="342900" indent="-342900" algn="just">
              <a:buFont typeface="+mj-lt"/>
              <a:buAutoNum type="arabicPeriod" startAt="2"/>
            </a:pPr>
            <a:r>
              <a:rPr lang="es-CO" dirty="0">
                <a:latin typeface="+mj-lt"/>
              </a:rPr>
              <a:t>Se solicita autorización de SAE para que se puedan realizar las ventas de los inmuebles por el valor arrojado por el Modelo de Valoración, incluso para aquellos casos en que el avalúo catastral sea mayor al comercial.</a:t>
            </a:r>
          </a:p>
        </p:txBody>
      </p:sp>
      <p:sp>
        <p:nvSpPr>
          <p:cNvPr id="6" name="CuadroTexto 5"/>
          <p:cNvSpPr txBox="1"/>
          <p:nvPr/>
        </p:nvSpPr>
        <p:spPr>
          <a:xfrm>
            <a:off x="592668" y="4271644"/>
            <a:ext cx="11108266" cy="923330"/>
          </a:xfrm>
          <a:prstGeom prst="rect">
            <a:avLst/>
          </a:prstGeom>
          <a:noFill/>
        </p:spPr>
        <p:txBody>
          <a:bodyPr wrap="square" rtlCol="0">
            <a:spAutoFit/>
          </a:bodyPr>
          <a:lstStyle/>
          <a:p>
            <a:pPr marL="342900" indent="-342900" algn="just">
              <a:buFont typeface="+mj-lt"/>
              <a:buAutoNum type="arabicPeriod" startAt="3"/>
            </a:pPr>
            <a:r>
              <a:rPr lang="es-CO" dirty="0">
                <a:latin typeface="+mj-lt"/>
              </a:rPr>
              <a:t>Se solicita autorización de SAE para que de acuerdo con los montos de venta de inmuebles, se puedan otorgar plazos superiores a los 60 días actuales, a una tasa del DTF más un spread dependiendo de los plazos y montos de las negociaciones y un pago de cuota inicial entre el 10% y 20% del valor de la venta.</a:t>
            </a:r>
          </a:p>
        </p:txBody>
      </p:sp>
    </p:spTree>
    <p:extLst>
      <p:ext uri="{BB962C8B-B14F-4D97-AF65-F5344CB8AC3E}">
        <p14:creationId xmlns:p14="http://schemas.microsoft.com/office/powerpoint/2010/main" val="15537869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p:cNvSpPr/>
          <p:nvPr/>
        </p:nvSpPr>
        <p:spPr>
          <a:xfrm>
            <a:off x="0" y="-14289"/>
            <a:ext cx="12192000" cy="7489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b="1" dirty="0">
              <a:latin typeface="Arial Narrow" panose="020B0606020202030204" pitchFamily="34" charset="0"/>
            </a:endParaRPr>
          </a:p>
        </p:txBody>
      </p:sp>
      <p:pic>
        <p:nvPicPr>
          <p:cNvPr id="24" name="Imagen 8" descr="Fondos oscuros-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183" y="73424"/>
            <a:ext cx="1233817" cy="635238"/>
          </a:xfrm>
          <a:prstGeom prst="rect">
            <a:avLst/>
          </a:prstGeom>
        </p:spPr>
      </p:pic>
      <p:sp>
        <p:nvSpPr>
          <p:cNvPr id="58" name="Rectángulo 57"/>
          <p:cNvSpPr/>
          <p:nvPr/>
        </p:nvSpPr>
        <p:spPr>
          <a:xfrm>
            <a:off x="0" y="6718853"/>
            <a:ext cx="12192000" cy="13914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s-CO" sz="1350" dirty="0">
              <a:latin typeface="Arial Narrow" panose="020B0606020202030204" pitchFamily="34" charset="0"/>
            </a:endParaRPr>
          </a:p>
        </p:txBody>
      </p:sp>
      <p:pic>
        <p:nvPicPr>
          <p:cNvPr id="4" name="Imagen 3"/>
          <p:cNvPicPr>
            <a:picLocks noChangeAspect="1"/>
          </p:cNvPicPr>
          <p:nvPr/>
        </p:nvPicPr>
        <p:blipFill rotWithShape="1">
          <a:blip r:embed="rId4"/>
          <a:srcRect l="4062" t="46387" r="43906" b="20819"/>
          <a:stretch/>
        </p:blipFill>
        <p:spPr>
          <a:xfrm>
            <a:off x="3713734" y="2453103"/>
            <a:ext cx="4757738" cy="1685925"/>
          </a:xfrm>
          <a:prstGeom prst="rect">
            <a:avLst/>
          </a:prstGeom>
        </p:spPr>
      </p:pic>
    </p:spTree>
    <p:extLst>
      <p:ext uri="{BB962C8B-B14F-4D97-AF65-F5344CB8AC3E}">
        <p14:creationId xmlns:p14="http://schemas.microsoft.com/office/powerpoint/2010/main" val="109239278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3.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39BD48F7-799D-44BD-BD91-49F69E67F12E}" vid="{F76ADF41-36D0-4470-8F54-67E5EE8083C2}"/>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17715</TotalTime>
  <Words>3997</Words>
  <Application>Microsoft Office PowerPoint</Application>
  <PresentationFormat>Panorámica</PresentationFormat>
  <Paragraphs>1121</Paragraphs>
  <Slides>57</Slides>
  <Notes>1</Notes>
  <HiddenSlides>0</HiddenSlides>
  <MMClips>0</MMClips>
  <ScaleCrop>false</ScaleCrop>
  <HeadingPairs>
    <vt:vector size="8" baseType="variant">
      <vt:variant>
        <vt:lpstr>Fuentes usadas</vt:lpstr>
      </vt:variant>
      <vt:variant>
        <vt:i4>7</vt:i4>
      </vt:variant>
      <vt:variant>
        <vt:lpstr>Tema</vt:lpstr>
      </vt:variant>
      <vt:variant>
        <vt:i4>3</vt:i4>
      </vt:variant>
      <vt:variant>
        <vt:lpstr>Servidores OLE incrustados</vt:lpstr>
      </vt:variant>
      <vt:variant>
        <vt:i4>1</vt:i4>
      </vt:variant>
      <vt:variant>
        <vt:lpstr>Títulos de diapositiva</vt:lpstr>
      </vt:variant>
      <vt:variant>
        <vt:i4>57</vt:i4>
      </vt:variant>
    </vt:vector>
  </HeadingPairs>
  <TitlesOfParts>
    <vt:vector size="68" baseType="lpstr">
      <vt:lpstr>MS Mincho</vt:lpstr>
      <vt:lpstr>Arial</vt:lpstr>
      <vt:lpstr>Arial Narrow</vt:lpstr>
      <vt:lpstr>Calibri</vt:lpstr>
      <vt:lpstr>Lato Bold</vt:lpstr>
      <vt:lpstr>Lato Regular</vt:lpstr>
      <vt:lpstr>Wingdings</vt:lpstr>
      <vt:lpstr>Tema de Office</vt:lpstr>
      <vt:lpstr>1_Tema1</vt:lpstr>
      <vt:lpstr>Tema1</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COMPOSICIÓN PORTAFOLIO MAYO 2018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Destinaciones especificas</vt:lpstr>
      <vt:lpstr>Presentación de PowerPoint</vt:lpstr>
      <vt:lpstr>INFORME DE EMPALME</vt:lpstr>
      <vt:lpstr>Informe de empalme</vt:lpstr>
      <vt:lpstr>Informe de empalme</vt:lpstr>
      <vt:lpstr>Informe de empalme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Propuesta modificaciones ventas - SAE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720</cp:revision>
  <cp:lastPrinted>2018-06-27T22:16:18Z</cp:lastPrinted>
  <dcterms:created xsi:type="dcterms:W3CDTF">2015-02-19T23:51:59Z</dcterms:created>
  <dcterms:modified xsi:type="dcterms:W3CDTF">2018-06-27T22:26:39Z</dcterms:modified>
</cp:coreProperties>
</file>